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F12651-E492-4749-A948-8FB040B70964}" v="10997" dt="2024-07-11T23:31:06.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9" autoAdjust="0"/>
    <p:restoredTop sz="92264"/>
  </p:normalViewPr>
  <p:slideViewPr>
    <p:cSldViewPr snapToGrid="0">
      <p:cViewPr varScale="1">
        <p:scale>
          <a:sx n="114" d="100"/>
          <a:sy n="114" d="100"/>
        </p:scale>
        <p:origin x="6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05.382"/>
    </inkml:context>
    <inkml:brush xml:id="br0">
      <inkml:brushProperty name="width" value="0.35" units="cm"/>
      <inkml:brushProperty name="height" value="0.35" units="cm"/>
      <inkml:brushProperty name="color" value="#E71225"/>
    </inkml:brush>
  </inkml:definitions>
  <inkml:trace contextRef="#ctx0" brushRef="#br0">166 278 24575,'41'15'0,"12"1"0,9-7 0,3-2 0,14 2 0,-7-5 0,0 0 0,4 4 0,11 1 0,7 2-492,-20-6 0,2 1 383,-9 3 1,4 0-1,0-1 109,4-3 0,-1-2 0,-5 0 0,2 3 0,-3-1 0,25-1 0,-5 1-242,9 2 242,-8-7 0,3 2 0,-23 5 0,1 1 0,0-6 0,6-2 0,7 0-246,5 2 0,8 0 0,0 0 0,-10 0-82,-14-2 0,-6 0 0,5 0 160,17 0 0,11 1 0,-3-1 0,-20-1 56,-22-2 1,-5-1 111,18 3 0,2 1 0,-8-4 0,1 1-237,20 3 0,4 0 237,-20 0 0,2 0 0,0 0 0,4 0 0,1 0 0,0 0 0,3 0 0,1 0 0,-2 0 0,-1 0 0,0 0 0,-6 0 0,2 1 0,-1-2-67,15-2 0,-3-2 67,-23 0 0,0-1 0,28 1 0,6 0 0,5-4 0,-2 1 0,-20 7 0,2 0 0,-11-5 0,4-1 0,-4 2 0,5 4 0,-1 0 0,21-7 0,-3-1 0,-31 8 0,-1 0 0,10-7 0,1 0 0,-5 7 0,0 0 0,0-3 0,4 0 0,1 6 0,5 2 0,-8-1 0,-13-2 0,0 0 0,44 4 0,-1-1 0,0-4 983,-2 0 0,-15 0-194,-50 0-789,52 0 983,-45 0-459,45 0 237,-52 0-761,10 0 0,-27 0 0,1 0 0,-4 0 0,-28-25 0,-37-1 0,-16 0 0,-1 3 0,-6 1 0,12 5 0,-4 0 0,0 4-328,-3 7 0,-1 4 0,1 1-145,-22 1 1,-3 0 472,14 0 0,-5 0 0,0 0 0,1 0 0,-1 0 0,0 0 0,-8 0 0,0-1 0,0 2 0,2 1 0,1 1 0,3 1 0,15-1 0,2 0 0,2 1 0,-27 5 0,7 1-378,26-1 0,5 0 378,8-4 0,1 0 0,-9 3 0,2-1 0,-30-5 0,3 3 0,-3-2-492,31-2 0,-1-2 482,-11 1 1,-7 0-1,7 0 10,5 0 0,2 0 491,-26 0 1,0 0-224,26 0 1,-2 0-269,2 0 0,-6 0 0,3 0-55,-16 1 0,-1-2 55,14-1 0,-3-1 0,2 0 0,-18 2 0,3 0 0,-1-3 0,-3 0-328,23 3 0,-3 2 0,1-1 125,-2-2 0,1-1 0,-1-1 203,-3-2 0,0-1 0,-1 0 0,-8 0 0,-1 0 0,0-1 0,2-4 0,-1-1 0,-1 0 0,-11 2 0,-3 1 0,0-1-328,7-2 0,0-2 0,1 2 287,0 2 0,0 1 1,3-1 40,10 1 0,2 0 0,5 2 29,-6 2 0,6 1-29,2-4 0,6 2 758,-13 5-758,11-5 983,8 7-401,40 0 401,-1 0 0,8 0-343,-3 0-640,2 0 0,-7 0 0,10 0 0,-7 0 0,79 13 0,42 3 0,-29-7 0,5-1-328,6 5 0,9 2 0,-4-3 321,-16-7 0,-3-2 0,-1 0 7,-4 0 0,-1 1 0,0-3 0,25-4 0,2-2-328,-11 1 0,4 1 0,-5-1-2,3-2 1,1 1 329,-6 2 0,6 0 0,-3 0 0,16-2 0,-1 1 0,-26 3 0,1 1 0,0-1 0,-6-2 0,0 0 0,1 0 0,2 2 0,1 2 0,-2-1 0,18 0 0,1 0 0,-19 0 0,3 0 0,-3 0 0,24 0 0,-5 0-456,-17 0 1,-3 0 455,8 0 0,-5 0 0,8 0 0,5 0 873,-13 0-873,-28 0 983,26 0-327,-27 0 327,50 0-919,-44 0-64,20 0 0,-41 0 0,52 8 0,-18-6 0,0 5 0,4 2 0,-15-5 0,0 1 0,9 3 0,3 1 0,7 0 0,3 0-434,5 1 1,4-2 433,13-2 0,3-1-328,-29 1 0,0 0 0,1-1 190,-1-3 1,0-3 0,0 2 137,0 2 0,0 0 0,-2 0 0,21-3 0,-3 0 0,-9 0 0,-6 0 0,12 0 0,-33 0 0,-38 0 0,-6 3 0,-1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08.643"/>
    </inkml:context>
    <inkml:brush xml:id="br0">
      <inkml:brushProperty name="width" value="0.35" units="cm"/>
      <inkml:brushProperty name="height" value="0.35" units="cm"/>
      <inkml:brushProperty name="color" value="#E71225"/>
    </inkml:brush>
  </inkml:definitions>
  <inkml:trace contextRef="#ctx0" brushRef="#br0">0 220 24575,'80'3'0,"-1"0"0,13 4 0,-2 0 0,-19-6 0,-3 0 0,11 3 0,-3 0 0,24-4 0,-48-3 0,-2-1 0,37 2 0,-28-2 0,3 1 0,-2 3 0,3 0-398,23 0 1,1 0 397,-22 0 0,1 0 0,31 0 0,0 0 0,-31 0 0,-3 0 0,7 0 0,2 0 0,3 0 0,-1 0 0,-11 0 0,3 0 0,25 4 0,4 0 0,-9-2 0,-2-1-447,1 3 1,1 0 446,13-3 0,-1-2 0,-26 1 0,-3 0 0,8 0 0,-2 0-79,-9 0 0,-3 0 79,-7 0 0,1 0 0,12 0 0,3 0 0,0 4 0,0 0 0,3-3 0,-3 0 0,-15 3 0,-1 1 0,11-1 0,0 0 0,-16-3 0,0 0 0,30 2 0,4 2 0,-1-1 0,2 0-317,-15-3 1,2-1 0,-4 1 316,8 7 0,1 0 0,-3-4 0,5 0 0,-2-1 0,17 2 0,-1-1 0,-17 0 0,2-1 0,-4-1 0,12-1 0,-3-2 0,1 1 0,-2 0 0,-19 0 0,-2 0 38,-5 0 0,1 0-38,15 0 0,-2 0 983,21 0-937,-2-4 113,-1 3-159,-62-3 983,13 4-949,-25 0 480,-1 0-514,0 0 0,16 0 0,-6 0 0,24-6 0,12 5 0,-15-5 0,34 0 0,-47 4 0,37-4 0,-26 6 0,48 0 0,-32 0 0,12 0 0,-23 0 0,-25 0 0,8 0 0,-11 0 0,-5 0 0,31 0 0,-25-4 0,26 0 0,-16-6 0,-10 1 0,5 3 0,-19 2 0,0 4 0,3-3 0,1-1 0,0 0 0,-1-2 0,1 5 0,-4-2 0,4 0 0,-1 2 0,7-2 0,66 3 0,-40 0 0,38 0 0,-65 0 0,-12-3 0,-33-16 0,-11 4 0,-43-12 0,-14 19 0,38 3 0,-3 2-492,-6 2 0,-8 2 164,-16 6 0,-12 4 0,6 0 254,23-3 0,3-1 0,-5 3 74,-4 1 0,-7 2 0,-1 1 0,6-2-328,-1 2 0,4 0 0,-5-2 82,-6-1 0,-7-1 0,-1 0 0,6 1-82,-4 3 0,6 0 0,-5-2 170,6-4 0,-5-2 1,2-1-1,9 0-64,11 2 0,7-1 1,0-2 221,-1-2 0,1-3 0,-3 0 0,-12 1 0,-3 0 0,5 0 0,-15 0 0,4 0 0,-1 1 0,6-2 0,25-2 0,7-1 0,-13 2 983,2-5-285,-14 7 285,43 0 0,-55 0 0,45 0-492,-10 0 1,-3 0 333,-3 0-825,-1 0 0,1 0 0,13 0 0,-41 0 0,56 0 0,-56-7 0,51 1 0,-11-2 0,-2 0 0,6-4 0,-36-3 0,22-1 0,2-1 0,-20-7 0,3 2 0,4 0 0,22 3 0,-21-1 0,21 2 0,16 6 0,-26-13 0,37 18 0,-9-7 0,19 10 0,-50-23 0,19 6 0,-40-10 0,0 3 0,40 15 0,-16-3 0,47 13 0,-3 15 0,2 24 0,0-4 0,17 12 0,31-24 0,19-4 0,16-4 0,-1-7 0,8-3 0,3 2-328,9 4 0,5 3 0,6-4 131,-20-4 0,6-3 1,2 0-1,1-1 0,-1 2 0,-5 0 0,-1 2 1,0-1-1,0 0 0,1-1 0,0-2 0,1 0 1,0-1-1,0-1 0,1 1 0,7-2 0,2 1 1,1-2-1,-3 1 0,-2-2-49,5-1 0,-4-2 0,-1 0 0,0 1 0,-2 2 0,1 0 0,-2 0 0,-3 0-82,11-4 0,-4 0 0,-2 3 20,-10 5 0,-3 2 1,-3 0 140,11-5 0,-2 1 167,11 3 0,-2 2 0,-25 3 0,-3 0 0,3 0 0,-3 2 0,-12 2 0,-1 0 983,43 2 0,-43-4 0,-14-6 0,-10 4 0,-6-3 0,-1 3 0,0-4 0,-4-3 0,9-2-701,7-5-282,39 5 0,-13-1 0,7 6 0,4 0 0,-16 0 0,-1 0 0,11 0 0,-3 0 0,25 0 0,-43 0 0,4 7 0,12 2 0,7 10 0,-10-9 0,-24 4 0,-20-13 0,-1 5 0,6-1 0,33 21 0,6-4 0,11 3 0,5 1 0,-16-8 0,-3-2 0,1 0 0,-4-2 0,9 1 0,-51-15 0,-3 3 0,-1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10.916"/>
    </inkml:context>
    <inkml:brush xml:id="br0">
      <inkml:brushProperty name="width" value="0.35" units="cm"/>
      <inkml:brushProperty name="height" value="0.35" units="cm"/>
      <inkml:brushProperty name="color" value="#E71225"/>
    </inkml:brush>
  </inkml:definitions>
  <inkml:trace contextRef="#ctx0" brushRef="#br0">0 99 24575,'73'14'0,"0"0"0,-1 1 0,6-4 0,0-1 0,-5-1 0,9 0 0,-1-2 0,-13-3 0,3-1 0,-3 1 0,19 1 0,-1 0-492,10 0 0,0-2 0,-1-2 0,-1-2 0,-15 1 0,2 0 164,-13 0 0,2 0 0,-1 0 119,19 5 1,0-1 208,-16-3 0,3-1 0,1 1 0,5 2 0,2 0 0,0 0 0,-2-3 0,1 0 0,1 0 0,9 0 0,1 0 0,-5 0-217,13 0 0,-5 0 217,-1-4 0,-6 0 491,-31-1 1,-4 0-395,44-5-97,-7 3 0,-25 1 491,-14 5 1,1 0 491,26-12-902,-21 12 1,0 0-82,10-11 983,14 11-388,10-5-595,-11-1 0,-23 6 0,2 0 0,-6-2 0,0-1 0,0 0 0,2 0 0,3 4 0,2-2 0,6-6 0,-3 0 0,18 6 0,-3-10 0,-31 11 0,-6-3 0,30 4 0,-9 0 0,-16 0 0,-6 0 0,-27 0 0,-3 3 0,18-2 0,-8 6 0,7-6 0,-12 6 0,-9-6 0,-30 10 0,-14-2 0,-31 20 0,15-14 0,-26 20 0,44-27 0,-22 4 0,-7-2 0,-9-7 0,-16 1 0,-3 0-528,-8-4 528,9 0 0,3 0 0,14 0 0,6 0 0,2 0 0,8 0 0,2 0 0,-1 0 0,-1 0 0,-34 0 0,58 0 528,-6 0-528,29 0 0,-3 0 0,-48-8 0,20 6 0,-50-12 0,21 5 0,-5-2-492,-6-3 0,-5 0 339,10 3 0,-5 0 1,2 1 152,-19-1 0,4 3 0,15 2 0,5 3 0,18 2 0,7 2 0,-14-1 0,-15 0 0,13 0 0,8-4 0,-2 0 0,-21-4 0,5 0 0,-3-2 0,20 2 0,-1 0 0,-29-2 0,0 1 0,31 4 0,0 0-492,-24-4 0,-1 1 453,12 2 1,2 1 38,-1-1 0,-2 1 491,-11 0 1,9 1-113,16 4-379,-2 0 0,41 0 0,11 0 0,-6 0 983,-13 0-825,9 0-158,-29 0 0,29 0 0,-39 7 0,20-5 0,-4 7 0,14-8 0,23 2 0,1-3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12.241"/>
    </inkml:context>
    <inkml:brush xml:id="br0">
      <inkml:brushProperty name="width" value="0.35" units="cm"/>
      <inkml:brushProperty name="height" value="0.35" units="cm"/>
      <inkml:brushProperty name="color" value="#E71225"/>
    </inkml:brush>
  </inkml:definitions>
  <inkml:trace contextRef="#ctx0" brushRef="#br0">53 0 24575,'-26'3'0,"4"-2"0,18 6 0,86 19 0,-32-17 0,6 0 0,6 3 0,8 1 0,0-2-328,-2-5 0,0-4 0,1 1 0,-2 0 0,0 0 0,3-1 315,14 1 1,3 0 0,-3 1 12,-12-1 0,-1 1 0,1 0 0,10-1 0,3 1 0,-5 0 0,13 1 0,-5-1 0,-13-4 0,-6 0 482,18 0-482,-35 0 0,-35 0 0,-4 0 0,-5 0 0,11 0 983,-6 0-443,3 0-540,-6 0 0,-3 0 0,9 0 0,0 0 0,1 0 0,0-4 0,20 4 0,21-11 0,-3 9 0,3-9 0,-36 10 0,-6-3 0,-9 1 0,3 2 0,-2-2 0,32-4 0,-13 6 0,31-11 0,-38 10 0,4-3 0,-21 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2T07:12:16.055"/>
    </inkml:context>
    <inkml:brush xml:id="br0">
      <inkml:brushProperty name="width" value="0.35" units="cm"/>
      <inkml:brushProperty name="height" value="0.35" units="cm"/>
      <inkml:brushProperty name="color" value="#E71225"/>
    </inkml:brush>
  </inkml:definitions>
  <inkml:trace contextRef="#ctx0" brushRef="#br0">964 397 24575,'88'11'0,"-1"-1"0,0 0 0,-18-2 0,-4-2 0,4 0 0,22-1 0,3-2 0,-8-2-492,-11-4 0,-1-2 308,7 2 1,7-1 0,-10 0 183,-15 0 0,-3-1 0,35-4 0,2 0 0,-27 4 0,-4 0 0,-3 0 0,0-1 0,3 2 0,5 0 0,25 3 0,2 2 0,-18-1 0,5 0-246,-9 0 0,11 1 0,-1-1 0,-9-1-246,8-3 0,-3 0 414,7 4 0,7 1 1,-13-3 77,-27-6 0,-2 1 432,42 6 0,-3 1-432,-6-7 0,-2 2 0,-2 2 0,-9 1 0,-24-2 0,2-1 0,40-3 0,-20 6 0,-17-5 0,5-1 0,5 7 0,-1 0 0,-12-3 0,3 1 0,10 2 0,6 2 0,-5-1 349,-3 0 1,-3 0-350,20-1 0,3 2 0,4 3 0,-3 1 0,-28-4 0,0 0 0,27 3 0,5 1 491,11 0 1,-4-1-323,-39-3 1,-2 0-170,30 4 0,-2-1 0,10-4 0,-31 0 0,-10 0 0,0 0 0,13 0 0,30 0 0,-45 0 0,12 0 850,-44 0-850,25 0 0,11 0 0,-1 0 0,7 0 0,-39 0 0,26 0 0,-15 0 0,40 8 0,-26-7 0,7 6 0,-35-7 0,2 4 0,-1-3 0,9 3 0,0-4 0,-9 0 0,-2 0 0,-9 0 0,-80-17 0,16 14 0,-8 1-328,-3-4 0,-7-1 0,-2 3 0,-6 7 0,-1 4 0,-1 1 160,-4-2 0,0 2 0,4 0 168,18 2 0,3 0 0,-4 0 0,-22 1 0,-4-2 0,-1 0 0,7-1 0,0-2 0,-6 0-246,1-3 0,-6 0 0,-2 0 0,0-1 49,19 1 0,-2-1 1,1 0-1,1 0 0,3-1-49,-3-3 0,2 0 0,2-1 0,-2 1 0,-5 1 0,-1 1 0,1 0 0,5-1-82,-5-1 0,5-2 0,-2 2 0,-14 1 0,-3 2 0,5-1 0,22-2 0,4-1 0,-2 1 178,-8 1 0,-2 2 0,4-3 150,-11-6 0,-1 0 0,9 4 0,-4 0 0,6 1 0,-7-3 0,2 1 327,11-2 1,-3 1 0,9 1-326,-35 3-2,32-3 0,-10-3 0,1 3 0,-24 4 0,2 0 0,4-4 0,-1 1 0,19 4 0,-1 0 0,10 0 0,-30-7 491,15 7 1,-2-1-1,26-7 1,3 1-1,0 6 1,-1 0-153,-27-11 1,2-1-340,-7 1 0,19-1 0,-10-4 0,7 1 491,10 1 1,0 1-165,-11-2 1,-6-1 0,8 1-325,15 3 1,3 0-4,-14 0 0,0 0 491,8 5 1,4 0-121,-18-6 395,-18 4-766,67 1 256,9 8-256,12 1 674,0 13-674,8-1 174,40 16-174,-4-12 0,41 6 0,-18-13 0,0-2 0,27 8-273,-24-10 1,10-2 0,-8-1 272,-18 2 0,2-1 0,24-2 0,12-2 0,-8 1 0,-12 0 0,3 0 0,1 0 0,10 0 0,2 0 0,-10 0 0,13 0 0,-3 0 0,-1 0 0,6 0 0,-1 0 0,-9 0 0,-1 0 0,-4 0 0,9 0 0,-1 0 0,14 1 0,-8-2 0,-7-5 0,1 5 0,-24-5 0,13 2 0,19 3 0,-29-3 0,-5 4 0,3 0 0,27-7 0,-22 1 0,8-1 0,-6 0 0,-9-2 0,-1-1 0,7 1 0,7 0 0,-3 0 0,15-5 0,-4 1 0,-15 7 0,0 1 0,25-9 0,-3 3 0,12 9 0,-38-6 0,-3 1 0,16 5 817,9-7-817,-43 9 0,-1-5 0,-7 3 0,38-3 0,-33 5 0,33 0 0,-38 0 0,17 0 0,-23 0 0,43 0 0,-38 0 0,30 0 0,-33 0 0,-4 3 0,-2-2 0,-6 2 0,16 2 0,4 2 0,21 5 0,3 0 0,8 4 0,-12-7 0,-5 0 0,-20 0 0,-14-8 0,-4 2 0,79-3 0,-9 7 0,-22-3 0,3 0 0,-9 0 0,-4 1 0,17 1 0,7-6 0,-31 0 0,24 0 0,2 0 0,-5-1 0,5 2 0,-16 2 0,1 0 0,23-2 0,-5 0 0,-11 5 0,40-6 0,-73 0 0,10 0 0,-27 0 0,-6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A2D73-2532-A640-A667-27AB4D0D333F}" type="datetimeFigureOut">
              <a:t>3/12/24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FF3D1-0F45-2240-9B47-75654C02E24A}" type="slidenum">
              <a:t>‹#›</a:t>
            </a:fld>
            <a:endParaRPr lang="en-VN"/>
          </a:p>
        </p:txBody>
      </p:sp>
    </p:spTree>
    <p:extLst>
      <p:ext uri="{BB962C8B-B14F-4D97-AF65-F5344CB8AC3E}">
        <p14:creationId xmlns:p14="http://schemas.microsoft.com/office/powerpoint/2010/main" val="197142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Note 1: </a:t>
            </a:r>
            <a:r>
              <a:rPr lang="en-US"/>
              <a:t>https://docs.oracle.com/javase/specs/jls/se8/html/jls-6.html#jls-6.3:~:text=The%20scope%20of%20a%20declaration%20of,the%20method%2C%20constructor%2C%20or%20lambda%20expression.</a:t>
            </a:r>
          </a:p>
          <a:p>
            <a:endParaRPr lang="en-US"/>
          </a:p>
          <a:p>
            <a:r>
              <a:rPr lang="en-US"/>
              <a:t>Note 2: https://docs.oracle.com/javase/specs/jls/se8/html/jls-6.html#jls-6.3:~:text=Example%C2%A06.4.1%2D1.%C2%A0Shadowing%20of%20a%20Field%20Declaration%20by%20a%20Local%20Variable%20Declaration</a:t>
            </a:r>
            <a:endParaRPr lang="en-VN"/>
          </a:p>
        </p:txBody>
      </p:sp>
      <p:sp>
        <p:nvSpPr>
          <p:cNvPr id="4" name="Slide Number Placeholder 3"/>
          <p:cNvSpPr>
            <a:spLocks noGrp="1"/>
          </p:cNvSpPr>
          <p:nvPr>
            <p:ph type="sldNum" sz="quarter" idx="5"/>
          </p:nvPr>
        </p:nvSpPr>
        <p:spPr/>
        <p:txBody>
          <a:bodyPr/>
          <a:lstStyle/>
          <a:p>
            <a:fld id="{576FF3D1-0F45-2240-9B47-75654C02E24A}" type="slidenum">
              <a:t>2</a:t>
            </a:fld>
            <a:endParaRPr lang="en-VN"/>
          </a:p>
        </p:txBody>
      </p:sp>
    </p:spTree>
    <p:extLst>
      <p:ext uri="{BB962C8B-B14F-4D97-AF65-F5344CB8AC3E}">
        <p14:creationId xmlns:p14="http://schemas.microsoft.com/office/powerpoint/2010/main" val="2823081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40987-DED9-FC9E-98D9-B1CCEC0B97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F8A469-1485-6CE3-A16D-7383AA636F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E6E175-1F9F-1BF4-4086-A411D5A9C41D}"/>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E7BA17F-9283-94C7-983E-D962D458A5F4}"/>
              </a:ext>
            </a:extLst>
          </p:cNvPr>
          <p:cNvSpPr>
            <a:spLocks noGrp="1"/>
          </p:cNvSpPr>
          <p:nvPr>
            <p:ph type="sldNum" sz="quarter" idx="5"/>
          </p:nvPr>
        </p:nvSpPr>
        <p:spPr/>
        <p:txBody>
          <a:bodyPr/>
          <a:lstStyle/>
          <a:p>
            <a:fld id="{576FF3D1-0F45-2240-9B47-75654C02E24A}" type="slidenum">
              <a:t>11</a:t>
            </a:fld>
            <a:endParaRPr lang="en-VN"/>
          </a:p>
        </p:txBody>
      </p:sp>
    </p:spTree>
    <p:extLst>
      <p:ext uri="{BB962C8B-B14F-4D97-AF65-F5344CB8AC3E}">
        <p14:creationId xmlns:p14="http://schemas.microsoft.com/office/powerpoint/2010/main" val="1362991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4948E-B8FE-921C-70B1-5348C3F8A5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B330D6-E044-A219-9BF4-B1D9961D2F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88EFEC-EC21-4F02-916F-A2C814A1D1B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65B9E35-5CDA-48FD-9232-6478F4A8C946}"/>
              </a:ext>
            </a:extLst>
          </p:cNvPr>
          <p:cNvSpPr>
            <a:spLocks noGrp="1"/>
          </p:cNvSpPr>
          <p:nvPr>
            <p:ph type="sldNum" sz="quarter" idx="5"/>
          </p:nvPr>
        </p:nvSpPr>
        <p:spPr/>
        <p:txBody>
          <a:bodyPr/>
          <a:lstStyle/>
          <a:p>
            <a:fld id="{576FF3D1-0F45-2240-9B47-75654C02E24A}" type="slidenum">
              <a:t>12</a:t>
            </a:fld>
            <a:endParaRPr lang="en-VN"/>
          </a:p>
        </p:txBody>
      </p:sp>
    </p:spTree>
    <p:extLst>
      <p:ext uri="{BB962C8B-B14F-4D97-AF65-F5344CB8AC3E}">
        <p14:creationId xmlns:p14="http://schemas.microsoft.com/office/powerpoint/2010/main" val="2101920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67ABD-8D99-D1F8-3B73-253E7BAAD5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57E092-8960-764B-B98C-19B2D2CEA5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DB9524-4A3F-E222-C17B-A050DF6BB72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83B610C-1855-47CE-9B10-AA2D3783E2CA}"/>
              </a:ext>
            </a:extLst>
          </p:cNvPr>
          <p:cNvSpPr>
            <a:spLocks noGrp="1"/>
          </p:cNvSpPr>
          <p:nvPr>
            <p:ph type="sldNum" sz="quarter" idx="5"/>
          </p:nvPr>
        </p:nvSpPr>
        <p:spPr/>
        <p:txBody>
          <a:bodyPr/>
          <a:lstStyle/>
          <a:p>
            <a:fld id="{576FF3D1-0F45-2240-9B47-75654C02E24A}" type="slidenum">
              <a:t>13</a:t>
            </a:fld>
            <a:endParaRPr lang="en-VN"/>
          </a:p>
        </p:txBody>
      </p:sp>
    </p:spTree>
    <p:extLst>
      <p:ext uri="{BB962C8B-B14F-4D97-AF65-F5344CB8AC3E}">
        <p14:creationId xmlns:p14="http://schemas.microsoft.com/office/powerpoint/2010/main" val="2823294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5BCFD-B7F4-0177-C69A-2CEEC0158D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CA90CE-4A1E-6876-5186-6D2182EFE0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42F5ED-969D-88DB-22E5-A93E6281A434}"/>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FA25BDEE-2055-722A-45F4-4A6AE63826CA}"/>
              </a:ext>
            </a:extLst>
          </p:cNvPr>
          <p:cNvSpPr>
            <a:spLocks noGrp="1"/>
          </p:cNvSpPr>
          <p:nvPr>
            <p:ph type="sldNum" sz="quarter" idx="5"/>
          </p:nvPr>
        </p:nvSpPr>
        <p:spPr/>
        <p:txBody>
          <a:bodyPr/>
          <a:lstStyle/>
          <a:p>
            <a:fld id="{576FF3D1-0F45-2240-9B47-75654C02E24A}" type="slidenum">
              <a:t>14</a:t>
            </a:fld>
            <a:endParaRPr lang="en-VN"/>
          </a:p>
        </p:txBody>
      </p:sp>
    </p:spTree>
    <p:extLst>
      <p:ext uri="{BB962C8B-B14F-4D97-AF65-F5344CB8AC3E}">
        <p14:creationId xmlns:p14="http://schemas.microsoft.com/office/powerpoint/2010/main" val="1618662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1CFCF-D1F6-FC6C-BE50-0E8057B5AF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EA1FF8-388B-E359-B004-859BFB4A56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0BF886-CEEA-F408-A5F7-85FF13A912D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6FA02DD-511B-AE26-2EEC-4D88BBCEC958}"/>
              </a:ext>
            </a:extLst>
          </p:cNvPr>
          <p:cNvSpPr>
            <a:spLocks noGrp="1"/>
          </p:cNvSpPr>
          <p:nvPr>
            <p:ph type="sldNum" sz="quarter" idx="5"/>
          </p:nvPr>
        </p:nvSpPr>
        <p:spPr/>
        <p:txBody>
          <a:bodyPr/>
          <a:lstStyle/>
          <a:p>
            <a:fld id="{576FF3D1-0F45-2240-9B47-75654C02E24A}" type="slidenum">
              <a:t>15</a:t>
            </a:fld>
            <a:endParaRPr lang="en-VN"/>
          </a:p>
        </p:txBody>
      </p:sp>
    </p:spTree>
    <p:extLst>
      <p:ext uri="{BB962C8B-B14F-4D97-AF65-F5344CB8AC3E}">
        <p14:creationId xmlns:p14="http://schemas.microsoft.com/office/powerpoint/2010/main" val="2261726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CF933-F052-9334-E048-B08A62CCA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E64365-84C4-F7A2-9A90-0DB6455F96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B416A1-489C-80C9-7887-63A225E00FF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D9CE740-078F-CF95-23E4-5B63CC3A61C4}"/>
              </a:ext>
            </a:extLst>
          </p:cNvPr>
          <p:cNvSpPr>
            <a:spLocks noGrp="1"/>
          </p:cNvSpPr>
          <p:nvPr>
            <p:ph type="sldNum" sz="quarter" idx="5"/>
          </p:nvPr>
        </p:nvSpPr>
        <p:spPr/>
        <p:txBody>
          <a:bodyPr/>
          <a:lstStyle/>
          <a:p>
            <a:fld id="{576FF3D1-0F45-2240-9B47-75654C02E24A}" type="slidenum">
              <a:t>16</a:t>
            </a:fld>
            <a:endParaRPr lang="en-VN"/>
          </a:p>
        </p:txBody>
      </p:sp>
    </p:spTree>
    <p:extLst>
      <p:ext uri="{BB962C8B-B14F-4D97-AF65-F5344CB8AC3E}">
        <p14:creationId xmlns:p14="http://schemas.microsoft.com/office/powerpoint/2010/main" val="3954094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EA248-8304-52FF-5994-85CF40A1C1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CD178E-D0B4-9984-5901-87AAA0DA9C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34470C-4EA9-C6AE-2BDA-033DAB1FE40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913DF2D-3767-3552-3DF6-A42020B769B0}"/>
              </a:ext>
            </a:extLst>
          </p:cNvPr>
          <p:cNvSpPr>
            <a:spLocks noGrp="1"/>
          </p:cNvSpPr>
          <p:nvPr>
            <p:ph type="sldNum" sz="quarter" idx="5"/>
          </p:nvPr>
        </p:nvSpPr>
        <p:spPr/>
        <p:txBody>
          <a:bodyPr/>
          <a:lstStyle/>
          <a:p>
            <a:fld id="{576FF3D1-0F45-2240-9B47-75654C02E24A}" type="slidenum">
              <a:t>17</a:t>
            </a:fld>
            <a:endParaRPr lang="en-VN"/>
          </a:p>
        </p:txBody>
      </p:sp>
    </p:spTree>
    <p:extLst>
      <p:ext uri="{BB962C8B-B14F-4D97-AF65-F5344CB8AC3E}">
        <p14:creationId xmlns:p14="http://schemas.microsoft.com/office/powerpoint/2010/main" val="3969548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A896D-2B96-C0EC-F7FF-4E41DA4A57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1C5029-5E99-48BE-E1DD-BC5EB0B9C2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8ED165-2E4B-2288-1F43-9B66D28B64B3}"/>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E287D71-3907-4C8D-7BFD-CED457E16087}"/>
              </a:ext>
            </a:extLst>
          </p:cNvPr>
          <p:cNvSpPr>
            <a:spLocks noGrp="1"/>
          </p:cNvSpPr>
          <p:nvPr>
            <p:ph type="sldNum" sz="quarter" idx="5"/>
          </p:nvPr>
        </p:nvSpPr>
        <p:spPr/>
        <p:txBody>
          <a:bodyPr/>
          <a:lstStyle/>
          <a:p>
            <a:fld id="{576FF3D1-0F45-2240-9B47-75654C02E24A}" type="slidenum">
              <a:t>18</a:t>
            </a:fld>
            <a:endParaRPr lang="en-VN"/>
          </a:p>
        </p:txBody>
      </p:sp>
    </p:spTree>
    <p:extLst>
      <p:ext uri="{BB962C8B-B14F-4D97-AF65-F5344CB8AC3E}">
        <p14:creationId xmlns:p14="http://schemas.microsoft.com/office/powerpoint/2010/main" val="1251928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E8ABF-E85A-1807-E2A6-026732272F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D4D140-2620-CA0D-DD3D-637030D58D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8F6450-BD92-E21C-876D-E1956298019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4B2515D-29DB-B51A-FFE8-8B17C8D6D86B}"/>
              </a:ext>
            </a:extLst>
          </p:cNvPr>
          <p:cNvSpPr>
            <a:spLocks noGrp="1"/>
          </p:cNvSpPr>
          <p:nvPr>
            <p:ph type="sldNum" sz="quarter" idx="5"/>
          </p:nvPr>
        </p:nvSpPr>
        <p:spPr/>
        <p:txBody>
          <a:bodyPr/>
          <a:lstStyle/>
          <a:p>
            <a:fld id="{576FF3D1-0F45-2240-9B47-75654C02E24A}" type="slidenum">
              <a:t>19</a:t>
            </a:fld>
            <a:endParaRPr lang="en-VN"/>
          </a:p>
        </p:txBody>
      </p:sp>
    </p:spTree>
    <p:extLst>
      <p:ext uri="{BB962C8B-B14F-4D97-AF65-F5344CB8AC3E}">
        <p14:creationId xmlns:p14="http://schemas.microsoft.com/office/powerpoint/2010/main" val="2969448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ADFC5-AAD7-A931-17BE-03C47DB4B3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8EF5EE-0C0F-E7D9-BC62-F41D671BE3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9FCDAA-8386-DF77-DD2F-CDE8CDDD301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DDBA783-9467-8436-66DF-02AE54F4AC21}"/>
              </a:ext>
            </a:extLst>
          </p:cNvPr>
          <p:cNvSpPr>
            <a:spLocks noGrp="1"/>
          </p:cNvSpPr>
          <p:nvPr>
            <p:ph type="sldNum" sz="quarter" idx="5"/>
          </p:nvPr>
        </p:nvSpPr>
        <p:spPr/>
        <p:txBody>
          <a:bodyPr/>
          <a:lstStyle/>
          <a:p>
            <a:fld id="{576FF3D1-0F45-2240-9B47-75654C02E24A}" type="slidenum">
              <a:t>20</a:t>
            </a:fld>
            <a:endParaRPr lang="en-VN"/>
          </a:p>
        </p:txBody>
      </p:sp>
    </p:spTree>
    <p:extLst>
      <p:ext uri="{BB962C8B-B14F-4D97-AF65-F5344CB8AC3E}">
        <p14:creationId xmlns:p14="http://schemas.microsoft.com/office/powerpoint/2010/main" val="3120857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8A53A-EEA5-FCEB-B3DC-D9CCF21189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ECD6AA-68F6-E7E2-FDCB-FA15ACF741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FB2BAE-80B7-1C7A-0AF4-AE0E2336D7B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4F98046-8CE6-CF10-80D8-7F16DEE29DAD}"/>
              </a:ext>
            </a:extLst>
          </p:cNvPr>
          <p:cNvSpPr>
            <a:spLocks noGrp="1"/>
          </p:cNvSpPr>
          <p:nvPr>
            <p:ph type="sldNum" sz="quarter" idx="5"/>
          </p:nvPr>
        </p:nvSpPr>
        <p:spPr/>
        <p:txBody>
          <a:bodyPr/>
          <a:lstStyle/>
          <a:p>
            <a:fld id="{576FF3D1-0F45-2240-9B47-75654C02E24A}" type="slidenum">
              <a:t>3</a:t>
            </a:fld>
            <a:endParaRPr lang="en-VN"/>
          </a:p>
        </p:txBody>
      </p:sp>
    </p:spTree>
    <p:extLst>
      <p:ext uri="{BB962C8B-B14F-4D97-AF65-F5344CB8AC3E}">
        <p14:creationId xmlns:p14="http://schemas.microsoft.com/office/powerpoint/2010/main" val="2449991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D929E-DA37-CB43-1E3F-60AB812C01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BD5011-BE0A-5318-D647-93E172AFD6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96F54E-1250-B9BE-388E-BB5F4FB4177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753C4B1-98F3-ABDF-4D17-B1095CDBAFA1}"/>
              </a:ext>
            </a:extLst>
          </p:cNvPr>
          <p:cNvSpPr>
            <a:spLocks noGrp="1"/>
          </p:cNvSpPr>
          <p:nvPr>
            <p:ph type="sldNum" sz="quarter" idx="5"/>
          </p:nvPr>
        </p:nvSpPr>
        <p:spPr/>
        <p:txBody>
          <a:bodyPr/>
          <a:lstStyle/>
          <a:p>
            <a:fld id="{576FF3D1-0F45-2240-9B47-75654C02E24A}" type="slidenum">
              <a:t>21</a:t>
            </a:fld>
            <a:endParaRPr lang="en-VN"/>
          </a:p>
        </p:txBody>
      </p:sp>
    </p:spTree>
    <p:extLst>
      <p:ext uri="{BB962C8B-B14F-4D97-AF65-F5344CB8AC3E}">
        <p14:creationId xmlns:p14="http://schemas.microsoft.com/office/powerpoint/2010/main" val="3441950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F3700-23BC-6892-80D6-E9CB14E170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367D98-C6E2-66E4-BD8F-916B8C9FBE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2F5E6B-5451-FBAF-BBAF-A664AE0EF57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784701A-8E9E-FADB-E606-2E083D72051E}"/>
              </a:ext>
            </a:extLst>
          </p:cNvPr>
          <p:cNvSpPr>
            <a:spLocks noGrp="1"/>
          </p:cNvSpPr>
          <p:nvPr>
            <p:ph type="sldNum" sz="quarter" idx="5"/>
          </p:nvPr>
        </p:nvSpPr>
        <p:spPr/>
        <p:txBody>
          <a:bodyPr/>
          <a:lstStyle/>
          <a:p>
            <a:fld id="{576FF3D1-0F45-2240-9B47-75654C02E24A}" type="slidenum">
              <a:t>4</a:t>
            </a:fld>
            <a:endParaRPr lang="en-VN"/>
          </a:p>
        </p:txBody>
      </p:sp>
    </p:spTree>
    <p:extLst>
      <p:ext uri="{BB962C8B-B14F-4D97-AF65-F5344CB8AC3E}">
        <p14:creationId xmlns:p14="http://schemas.microsoft.com/office/powerpoint/2010/main" val="2081361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792C1-5763-CAFC-BA88-DFD03501B8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1AA2E0-6FCA-3CFF-E3AE-3B83748F4D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46222E-D867-2015-E4E2-4778ADEBBAB6}"/>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8E0B316-10C2-8160-68D6-0DD418C81C67}"/>
              </a:ext>
            </a:extLst>
          </p:cNvPr>
          <p:cNvSpPr>
            <a:spLocks noGrp="1"/>
          </p:cNvSpPr>
          <p:nvPr>
            <p:ph type="sldNum" sz="quarter" idx="5"/>
          </p:nvPr>
        </p:nvSpPr>
        <p:spPr/>
        <p:txBody>
          <a:bodyPr/>
          <a:lstStyle/>
          <a:p>
            <a:fld id="{576FF3D1-0F45-2240-9B47-75654C02E24A}" type="slidenum">
              <a:t>5</a:t>
            </a:fld>
            <a:endParaRPr lang="en-VN"/>
          </a:p>
        </p:txBody>
      </p:sp>
    </p:spTree>
    <p:extLst>
      <p:ext uri="{BB962C8B-B14F-4D97-AF65-F5344CB8AC3E}">
        <p14:creationId xmlns:p14="http://schemas.microsoft.com/office/powerpoint/2010/main" val="116467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75FC2-FD8A-D742-E78E-228C19BA96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6A58D1-449E-FEBD-0EB4-C7923DBA9B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5AB0A2-A2F6-9675-3EB0-9BA5070B80D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DF01DF5-31BB-2A83-097F-E878B0179379}"/>
              </a:ext>
            </a:extLst>
          </p:cNvPr>
          <p:cNvSpPr>
            <a:spLocks noGrp="1"/>
          </p:cNvSpPr>
          <p:nvPr>
            <p:ph type="sldNum" sz="quarter" idx="5"/>
          </p:nvPr>
        </p:nvSpPr>
        <p:spPr/>
        <p:txBody>
          <a:bodyPr/>
          <a:lstStyle/>
          <a:p>
            <a:fld id="{576FF3D1-0F45-2240-9B47-75654C02E24A}" type="slidenum">
              <a:t>6</a:t>
            </a:fld>
            <a:endParaRPr lang="en-VN"/>
          </a:p>
        </p:txBody>
      </p:sp>
    </p:spTree>
    <p:extLst>
      <p:ext uri="{BB962C8B-B14F-4D97-AF65-F5344CB8AC3E}">
        <p14:creationId xmlns:p14="http://schemas.microsoft.com/office/powerpoint/2010/main" val="3115379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1E190-D1E2-AF34-99D8-39CC2C657F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C8C93D-0EB3-5917-A3E9-4BC6B9CF96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5439E1-A638-4369-4EDC-45B070E97DC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17887F0-76B7-82AD-EE50-F346CE2CE8F9}"/>
              </a:ext>
            </a:extLst>
          </p:cNvPr>
          <p:cNvSpPr>
            <a:spLocks noGrp="1"/>
          </p:cNvSpPr>
          <p:nvPr>
            <p:ph type="sldNum" sz="quarter" idx="5"/>
          </p:nvPr>
        </p:nvSpPr>
        <p:spPr/>
        <p:txBody>
          <a:bodyPr/>
          <a:lstStyle/>
          <a:p>
            <a:fld id="{576FF3D1-0F45-2240-9B47-75654C02E24A}" type="slidenum">
              <a:t>7</a:t>
            </a:fld>
            <a:endParaRPr lang="en-VN"/>
          </a:p>
        </p:txBody>
      </p:sp>
    </p:spTree>
    <p:extLst>
      <p:ext uri="{BB962C8B-B14F-4D97-AF65-F5344CB8AC3E}">
        <p14:creationId xmlns:p14="http://schemas.microsoft.com/office/powerpoint/2010/main" val="2065576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94FD1-C143-268C-DFE4-DB4FA58157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249971-19E4-585C-6EEC-E86986B1D9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E98D8E-F47C-96A2-7B75-46683C065F6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36CDB07-92F7-1DE0-E28D-4A25B1470FEF}"/>
              </a:ext>
            </a:extLst>
          </p:cNvPr>
          <p:cNvSpPr>
            <a:spLocks noGrp="1"/>
          </p:cNvSpPr>
          <p:nvPr>
            <p:ph type="sldNum" sz="quarter" idx="5"/>
          </p:nvPr>
        </p:nvSpPr>
        <p:spPr/>
        <p:txBody>
          <a:bodyPr/>
          <a:lstStyle/>
          <a:p>
            <a:fld id="{576FF3D1-0F45-2240-9B47-75654C02E24A}" type="slidenum">
              <a:t>8</a:t>
            </a:fld>
            <a:endParaRPr lang="en-VN"/>
          </a:p>
        </p:txBody>
      </p:sp>
    </p:spTree>
    <p:extLst>
      <p:ext uri="{BB962C8B-B14F-4D97-AF65-F5344CB8AC3E}">
        <p14:creationId xmlns:p14="http://schemas.microsoft.com/office/powerpoint/2010/main" val="1684025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5AD0F-537D-D956-17D1-F992D9EED0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12C38E-2B3F-D024-E5D9-18CE8D7A92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5E284-BD00-3FEE-2E02-C4B1E46A724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0B2BD8B-3B6A-5F35-C254-DAC4C6A9BA9D}"/>
              </a:ext>
            </a:extLst>
          </p:cNvPr>
          <p:cNvSpPr>
            <a:spLocks noGrp="1"/>
          </p:cNvSpPr>
          <p:nvPr>
            <p:ph type="sldNum" sz="quarter" idx="5"/>
          </p:nvPr>
        </p:nvSpPr>
        <p:spPr/>
        <p:txBody>
          <a:bodyPr/>
          <a:lstStyle/>
          <a:p>
            <a:fld id="{576FF3D1-0F45-2240-9B47-75654C02E24A}" type="slidenum">
              <a:t>9</a:t>
            </a:fld>
            <a:endParaRPr lang="en-VN"/>
          </a:p>
        </p:txBody>
      </p:sp>
    </p:spTree>
    <p:extLst>
      <p:ext uri="{BB962C8B-B14F-4D97-AF65-F5344CB8AC3E}">
        <p14:creationId xmlns:p14="http://schemas.microsoft.com/office/powerpoint/2010/main" val="3592971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695A3-7555-95B7-E25F-BC118C72BB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009282-FDC8-F745-EB4E-F4325CB5D5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236317-9642-F144-C1A7-2968BD71207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BBAD0AB-7B98-0C85-E9A1-C698BBB4CB34}"/>
              </a:ext>
            </a:extLst>
          </p:cNvPr>
          <p:cNvSpPr>
            <a:spLocks noGrp="1"/>
          </p:cNvSpPr>
          <p:nvPr>
            <p:ph type="sldNum" sz="quarter" idx="5"/>
          </p:nvPr>
        </p:nvSpPr>
        <p:spPr/>
        <p:txBody>
          <a:bodyPr/>
          <a:lstStyle/>
          <a:p>
            <a:fld id="{576FF3D1-0F45-2240-9B47-75654C02E24A}" type="slidenum">
              <a:t>10</a:t>
            </a:fld>
            <a:endParaRPr lang="en-VN"/>
          </a:p>
        </p:txBody>
      </p:sp>
    </p:spTree>
    <p:extLst>
      <p:ext uri="{BB962C8B-B14F-4D97-AF65-F5344CB8AC3E}">
        <p14:creationId xmlns:p14="http://schemas.microsoft.com/office/powerpoint/2010/main" val="2485644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12/3/24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12/3/24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12/3/24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12/3/24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12/3/24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12/3/24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12/3/24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12/3/24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12/3/24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12/3/24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12/3/24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12/3/24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customXml" Target="../ink/ink5.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a:t>Java 8 – SE 1 Presentation</a:t>
            </a:r>
            <a:endParaRPr lang="en-US"/>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US"/>
              <a:t>Chapter 5 – Class design</a:t>
            </a:r>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4558B-E2A4-D67A-4B96-D48F1D29C06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D51E9E7-CB56-4E2D-F8A1-F41B70685D7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Understanding Compiler enhancement</a:t>
            </a:r>
          </a:p>
        </p:txBody>
      </p:sp>
      <p:sp>
        <p:nvSpPr>
          <p:cNvPr id="4" name="Subtitle 2">
            <a:extLst>
              <a:ext uri="{FF2B5EF4-FFF2-40B4-BE49-F238E27FC236}">
                <a16:creationId xmlns:a16="http://schemas.microsoft.com/office/drawing/2014/main" id="{43FB44FE-64F0-E0C8-61BF-59D432986DE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If a class doesn't create its ... =&gt; Compiler will ... and also add to the first ...</a:t>
            </a:r>
          </a:p>
          <a:p>
            <a:pPr algn="l"/>
            <a:r>
              <a:rPr lang="en-US" sz="1800">
                <a:sym typeface="Wingdings" pitchFamily="2" charset="2"/>
              </a:rPr>
              <a:t>– If a class does create its ... but doesn't include ... =&gt; Compiler will ...</a:t>
            </a:r>
          </a:p>
          <a:p>
            <a:pPr algn="l"/>
            <a:r>
              <a:rPr lang="en-US" sz="1800">
                <a:sym typeface="Wingdings" pitchFamily="2" charset="2"/>
              </a:rPr>
              <a:t>=&gt; In all ..., the compiler will ... likes this picture</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A1BCB7C7-4B2B-937A-BBD0-5BE4A770923F}"/>
              </a:ext>
            </a:extLst>
          </p:cNvPr>
          <p:cNvPicPr>
            <a:picLocks noChangeAspect="1"/>
          </p:cNvPicPr>
          <p:nvPr/>
        </p:nvPicPr>
        <p:blipFill>
          <a:blip r:embed="rId3"/>
          <a:stretch>
            <a:fillRect/>
          </a:stretch>
        </p:blipFill>
        <p:spPr>
          <a:xfrm>
            <a:off x="4362337" y="2092445"/>
            <a:ext cx="2803293" cy="4325081"/>
          </a:xfrm>
          <a:prstGeom prst="rect">
            <a:avLst/>
          </a:prstGeom>
        </p:spPr>
      </p:pic>
    </p:spTree>
    <p:extLst>
      <p:ext uri="{BB962C8B-B14F-4D97-AF65-F5344CB8AC3E}">
        <p14:creationId xmlns:p14="http://schemas.microsoft.com/office/powerpoint/2010/main" val="210950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B585E-20DB-0E3B-52F8-B3B0993A7C7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2F7FFD5-A0C6-CC53-A746-1B59CBE1CD0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Understanding Compiler enhancement</a:t>
            </a:r>
          </a:p>
        </p:txBody>
      </p:sp>
      <p:sp>
        <p:nvSpPr>
          <p:cNvPr id="4" name="Subtitle 2">
            <a:extLst>
              <a:ext uri="{FF2B5EF4-FFF2-40B4-BE49-F238E27FC236}">
                <a16:creationId xmlns:a16="http://schemas.microsoft.com/office/drawing/2014/main" id="{1FFB885F-CA19-5BEB-28BF-5A53099483F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However, what happen if the parent class only have ... (and that ... requires ...) and the ...class doesn't have any ... </a:t>
            </a:r>
          </a:p>
          <a:p>
            <a:pPr algn="l"/>
            <a:r>
              <a:rPr lang="en-US" sz="1800">
                <a:sym typeface="Wingdings" pitchFamily="2" charset="2"/>
              </a:rPr>
              <a:t>=&gt; The compiler won't need to ... at the parent class because it ..., however, when it try to ... at the subclass, it sees that the parent class only has ... while the ... that it is trying to ... doesn't requires parameter =&gt; ...</a:t>
            </a:r>
          </a:p>
          <a:p>
            <a:pPr algn="l"/>
            <a:r>
              <a:rPr lang="en-US" sz="1800">
                <a:sym typeface="Wingdings" pitchFamily="2" charset="2"/>
              </a:rPr>
              <a:t>(code illustration snippet 7 – 8 – 9)</a:t>
            </a:r>
          </a:p>
          <a:p>
            <a:pPr algn="l"/>
            <a:r>
              <a:rPr lang="en-US" sz="1800">
                <a:sym typeface="Wingdings" pitchFamily="2" charset="2"/>
              </a:rPr>
              <a:t>- Reviewing constructor rule:</a:t>
            </a:r>
          </a:p>
          <a:p>
            <a:pPr algn="l"/>
            <a:r>
              <a:rPr lang="en-US" sz="1800">
                <a:sym typeface="Wingdings" pitchFamily="2" charset="2"/>
              </a:rPr>
              <a:t>+) ... (ask question Q5) </a:t>
            </a:r>
          </a:p>
          <a:p>
            <a:pPr algn="l"/>
            <a:r>
              <a:rPr lang="en-US" sz="1800">
                <a:sym typeface="Wingdings" pitchFamily="2" charset="2"/>
              </a:rPr>
              <a:t>+) ...</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 ...</a:t>
            </a:r>
          </a:p>
        </p:txBody>
      </p:sp>
    </p:spTree>
    <p:extLst>
      <p:ext uri="{BB962C8B-B14F-4D97-AF65-F5344CB8AC3E}">
        <p14:creationId xmlns:p14="http://schemas.microsoft.com/office/powerpoint/2010/main" val="236742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A7EF5-C116-EDF1-5D2D-5C6D53A3D84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CB98DCE-9120-5135-C4DA-E32495168EA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Calling constructor</a:t>
            </a:r>
          </a:p>
        </p:txBody>
      </p:sp>
      <p:sp>
        <p:nvSpPr>
          <p:cNvPr id="4" name="Subtitle 2">
            <a:extLst>
              <a:ext uri="{FF2B5EF4-FFF2-40B4-BE49-F238E27FC236}">
                <a16:creationId xmlns:a16="http://schemas.microsoft.com/office/drawing/2014/main" id="{EAFA4012-2581-F872-CA6B-87D21295BDF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illustrations snippet 10) </a:t>
            </a:r>
          </a:p>
        </p:txBody>
      </p:sp>
    </p:spTree>
    <p:extLst>
      <p:ext uri="{BB962C8B-B14F-4D97-AF65-F5344CB8AC3E}">
        <p14:creationId xmlns:p14="http://schemas.microsoft.com/office/powerpoint/2010/main" val="57530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AF9CB-DEAE-4E96-515B-8D36D370816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AC4952B-F2F9-7779-4DCA-4E5BC4B6B664}"/>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Calling inherited class member</a:t>
            </a:r>
          </a:p>
        </p:txBody>
      </p:sp>
      <p:sp>
        <p:nvSpPr>
          <p:cNvPr id="4" name="Subtitle 2">
            <a:extLst>
              <a:ext uri="{FF2B5EF4-FFF2-40B4-BE49-F238E27FC236}">
                <a16:creationId xmlns:a16="http://schemas.microsoft.com/office/drawing/2014/main" id="{44366C37-6805-4501-43CF-BEC6675300D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Java classes always have ... access to the ... of the ... class (if they have ... and ... ....). If the ... class and the ... class are also in the same ... =&gt; they can also have ... access</a:t>
            </a:r>
          </a:p>
          <a:p>
            <a:pPr algn="l"/>
            <a:r>
              <a:rPr lang="en-US" sz="1800">
                <a:sym typeface="Wingdings" pitchFamily="2" charset="2"/>
              </a:rPr>
              <a:t>- However, once the ... are set with ... modifier =&gt; no ... (unless the class has ...)</a:t>
            </a:r>
          </a:p>
          <a:p>
            <a:pPr algn="l"/>
            <a:r>
              <a:rPr lang="en-US" sz="1800">
                <a:sym typeface="Wingdings" pitchFamily="2" charset="2"/>
              </a:rPr>
              <a:t>(code illustration snippet 11)</a:t>
            </a:r>
          </a:p>
          <a:p>
            <a:pPr algn="l"/>
            <a:r>
              <a:rPr lang="en-US" sz="1800">
                <a:sym typeface="Wingdings" pitchFamily="2" charset="2"/>
              </a:rPr>
              <a:t>- If the inherited field has a ... =&gt; We can refer to them ... or by using ... variable</a:t>
            </a:r>
          </a:p>
          <a:p>
            <a:pPr algn="l"/>
            <a:r>
              <a:rPr lang="en-US" sz="1800">
                <a:sym typeface="Wingdings" pitchFamily="2" charset="2"/>
              </a:rPr>
              <a:t>- We can also ... to inherited field from ... by using ... keyword</a:t>
            </a:r>
          </a:p>
          <a:p>
            <a:pPr algn="l"/>
            <a:r>
              <a:rPr lang="en-US" sz="1800">
                <a:sym typeface="Wingdings" pitchFamily="2" charset="2"/>
              </a:rPr>
              <a:t>(code illustration snippet 12 – 13 - 14) </a:t>
            </a:r>
          </a:p>
          <a:p>
            <a:pPr algn="l"/>
            <a:r>
              <a:rPr lang="en-US" sz="1800">
                <a:sym typeface="Wingdings" pitchFamily="2" charset="2"/>
              </a:rPr>
              <a:t>- the ... "super" and the ... "super()" are completely different. One is used for ... and one is used for ... =&gt; They are not ... </a:t>
            </a:r>
          </a:p>
          <a:p>
            <a:pPr algn="l"/>
            <a:r>
              <a:rPr lang="en-US" sz="1800">
                <a:sym typeface="Wingdings" pitchFamily="2" charset="2"/>
              </a:rPr>
              <a:t>(code illustration snippet 15) </a:t>
            </a:r>
          </a:p>
        </p:txBody>
      </p:sp>
    </p:spTree>
    <p:extLst>
      <p:ext uri="{BB962C8B-B14F-4D97-AF65-F5344CB8AC3E}">
        <p14:creationId xmlns:p14="http://schemas.microsoft.com/office/powerpoint/2010/main" val="173860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CBB85-9454-9397-6991-2992BB88CCB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B485591-2417-FBEE-C21E-A21B3D911835}"/>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Overriding a method</a:t>
            </a:r>
          </a:p>
        </p:txBody>
      </p:sp>
      <p:sp>
        <p:nvSpPr>
          <p:cNvPr id="4" name="Subtitle 2">
            <a:extLst>
              <a:ext uri="{FF2B5EF4-FFF2-40B4-BE49-F238E27FC236}">
                <a16:creationId xmlns:a16="http://schemas.microsoft.com/office/drawing/2014/main" id="{07F60E98-FB41-76EE-49E4-FF335EC88BF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As I mentioned in the beginning of the presentation, "inheritance" is a .... =&gt; which means that it also ...</a:t>
            </a:r>
          </a:p>
          <a:p>
            <a:pPr algn="l"/>
            <a:r>
              <a:rPr lang="en-US" sz="1800">
                <a:sym typeface="Wingdings" pitchFamily="2" charset="2"/>
              </a:rPr>
              <a:t>- What happen if we ... same method on both ... class and ... class ? =&gt; We could do that by </a:t>
            </a:r>
            <a:r>
              <a:rPr lang="en-US" sz="1800" b="1">
                <a:sym typeface="Wingdings" pitchFamily="2" charset="2"/>
              </a:rPr>
              <a:t>Overidding </a:t>
            </a:r>
            <a:r>
              <a:rPr lang="en-US" sz="1800">
                <a:sym typeface="Wingdings" pitchFamily="2" charset="2"/>
              </a:rPr>
              <a:t>the method</a:t>
            </a:r>
          </a:p>
          <a:p>
            <a:pPr algn="l"/>
            <a:r>
              <a:rPr lang="en-US" sz="1800">
                <a:sym typeface="Wingdings" pitchFamily="2" charset="2"/>
              </a:rPr>
              <a:t>- </a:t>
            </a:r>
            <a:r>
              <a:rPr lang="en-US" sz="1800" b="1">
                <a:sym typeface="Wingdings" pitchFamily="2" charset="2"/>
              </a:rPr>
              <a:t>Override </a:t>
            </a:r>
            <a:r>
              <a:rPr lang="en-US" sz="1800">
                <a:sym typeface="Wingdings" pitchFamily="2" charset="2"/>
              </a:rPr>
              <a:t>is when we re-... a method on ... class that has the same ... with the ... of the method on ... class</a:t>
            </a:r>
          </a:p>
          <a:p>
            <a:pPr algn="l"/>
            <a:r>
              <a:rPr lang="en-US" sz="1800">
                <a:sym typeface="Wingdings" pitchFamily="2" charset="2"/>
              </a:rPr>
              <a:t>- If we want to call ... on the parent class =&gt; we use ... keyword</a:t>
            </a:r>
          </a:p>
          <a:p>
            <a:pPr algn="l"/>
            <a:r>
              <a:rPr lang="en-US" sz="1800">
                <a:sym typeface="Wingdings" pitchFamily="2" charset="2"/>
              </a:rPr>
              <a:t>(code illustration snippet 16)</a:t>
            </a:r>
          </a:p>
          <a:p>
            <a:pPr algn="l"/>
            <a:r>
              <a:rPr lang="en-US" sz="1800">
                <a:sym typeface="Wingdings" pitchFamily="2" charset="2"/>
              </a:rPr>
              <a:t>- Some rules when ... a method:</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a:t>
            </a:r>
          </a:p>
          <a:p>
            <a:pPr algn="l"/>
            <a:r>
              <a:rPr lang="en-US" sz="1800">
                <a:sym typeface="Wingdings" pitchFamily="2" charset="2"/>
              </a:rPr>
              <a:t>– Method ... and Method ... are albeit the same, however Method ... is different from Method ... when using .... Method ... must use ... while Method ... can alter ... =&gt; Freely to use ...</a:t>
            </a:r>
          </a:p>
          <a:p>
            <a:pPr algn="l"/>
            <a:r>
              <a:rPr lang="en-US" sz="1800">
                <a:sym typeface="Wingdings" pitchFamily="2" charset="2"/>
              </a:rPr>
              <a:t>(code illustration snippet 17 – 18 – 19) </a:t>
            </a:r>
          </a:p>
        </p:txBody>
      </p:sp>
    </p:spTree>
    <p:extLst>
      <p:ext uri="{BB962C8B-B14F-4D97-AF65-F5344CB8AC3E}">
        <p14:creationId xmlns:p14="http://schemas.microsoft.com/office/powerpoint/2010/main" val="42307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DA310-C219-4536-C47B-E3C24BA6D63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3773C4D-B02F-2998-F1E7-03B722D90D2C}"/>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Redeclaring a "private" method</a:t>
            </a:r>
          </a:p>
        </p:txBody>
      </p:sp>
      <p:sp>
        <p:nvSpPr>
          <p:cNvPr id="4" name="Subtitle 2">
            <a:extLst>
              <a:ext uri="{FF2B5EF4-FFF2-40B4-BE49-F238E27FC236}">
                <a16:creationId xmlns:a16="http://schemas.microsoft.com/office/drawing/2014/main" id="{FE6F94D2-51CD-FE55-F62A-ABFBB24F0B98}"/>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 a ... method from parent class is impossible. However, it doesn't mean that we can't create ... as the method on ... class</a:t>
            </a:r>
          </a:p>
          <a:p>
            <a:pPr algn="l"/>
            <a:r>
              <a:rPr lang="en-US" sz="1800">
                <a:sym typeface="Wingdings" pitchFamily="2" charset="2"/>
              </a:rPr>
              <a:t>- However, it won't be Method ... anymore, it will be a ... =&gt; which means that all rules from Method ... </a:t>
            </a:r>
          </a:p>
          <a:p>
            <a:pPr algn="l"/>
            <a:r>
              <a:rPr lang="en-US" sz="1800">
                <a:sym typeface="Wingdings" pitchFamily="2" charset="2"/>
              </a:rPr>
              <a:t>(code illustration snippet 20)</a:t>
            </a:r>
          </a:p>
        </p:txBody>
      </p:sp>
    </p:spTree>
    <p:extLst>
      <p:ext uri="{BB962C8B-B14F-4D97-AF65-F5344CB8AC3E}">
        <p14:creationId xmlns:p14="http://schemas.microsoft.com/office/powerpoint/2010/main" val="131553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D048E-13B8-8A5A-9286-CA12060DF7C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F280719-E53D-3B16-A9CF-1B111758CA84}"/>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Hiding Static Method</a:t>
            </a:r>
          </a:p>
        </p:txBody>
      </p:sp>
      <p:sp>
        <p:nvSpPr>
          <p:cNvPr id="4" name="Subtitle 2">
            <a:extLst>
              <a:ext uri="{FF2B5EF4-FFF2-40B4-BE49-F238E27FC236}">
                <a16:creationId xmlns:a16="http://schemas.microsoft.com/office/drawing/2014/main" id="{DFC1880F-92DA-8C9C-2B24-BF44E16C4DD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Hiding static method is the same as Method ..., except for an additional rule for Method ... rule:</a:t>
            </a:r>
          </a:p>
          <a:p>
            <a:pPr algn="l"/>
            <a:r>
              <a:rPr lang="en-US" sz="1800">
                <a:sym typeface="Wingdings" pitchFamily="2" charset="2"/>
              </a:rPr>
              <a:t>+) The context of using "..." keyword in ... class must be the ... as when using in ... class</a:t>
            </a:r>
          </a:p>
          <a:p>
            <a:pPr algn="l"/>
            <a:r>
              <a:rPr lang="en-US" sz="1800">
                <a:sym typeface="Wingdings" pitchFamily="2" charset="2"/>
              </a:rPr>
              <a:t>For example: The method in ... class is using ... =&gt; The method in the ... class must be .... If the method in ... class doesn't use ... =&gt; the method on the ... class is also ...</a:t>
            </a:r>
          </a:p>
          <a:p>
            <a:pPr algn="l"/>
            <a:r>
              <a:rPr lang="en-US" sz="1800">
                <a:sym typeface="Wingdings" pitchFamily="2" charset="2"/>
              </a:rPr>
              <a:t>(code illustration snippet 21 - 22) </a:t>
            </a:r>
          </a:p>
          <a:p>
            <a:pPr algn="l"/>
            <a:r>
              <a:rPr lang="en-US" sz="1800">
                <a:sym typeface="Wingdings" pitchFamily="2" charset="2"/>
              </a:rPr>
              <a:t>Ask question about "Overriding VS Hiding Methods" section (Q1, 2)</a:t>
            </a:r>
          </a:p>
        </p:txBody>
      </p:sp>
    </p:spTree>
    <p:extLst>
      <p:ext uri="{BB962C8B-B14F-4D97-AF65-F5344CB8AC3E}">
        <p14:creationId xmlns:p14="http://schemas.microsoft.com/office/powerpoint/2010/main" val="425799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62885-33FB-2ABF-E2A0-8645777E4A0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689CE50-3FFF-68C3-E752-099393175B4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Creating final method</a:t>
            </a:r>
          </a:p>
        </p:txBody>
      </p:sp>
      <p:sp>
        <p:nvSpPr>
          <p:cNvPr id="4" name="Subtitle 2">
            <a:extLst>
              <a:ext uri="{FF2B5EF4-FFF2-40B4-BE49-F238E27FC236}">
                <a16:creationId xmlns:a16="http://schemas.microsoft.com/office/drawing/2014/main" id="{0E9CD268-2F18-0835-9F62-C02CF332019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The use of "final" ... in method is means that ...</a:t>
            </a:r>
          </a:p>
          <a:p>
            <a:pPr algn="l"/>
            <a:r>
              <a:rPr lang="en-US" sz="1800">
                <a:sym typeface="Wingdings" pitchFamily="2" charset="2"/>
              </a:rPr>
              <a:t>– A method should only be ... as "final" only when we sure that the ... of the method in ... class won't ... when ... to the ... class. (use mammal as an example)</a:t>
            </a:r>
          </a:p>
          <a:p>
            <a:pPr algn="l"/>
            <a:r>
              <a:rPr lang="en-US" sz="1800">
                <a:sym typeface="Wingdings" pitchFamily="2" charset="2"/>
              </a:rPr>
              <a:t>(code illustration snippet 23) </a:t>
            </a:r>
          </a:p>
          <a:p>
            <a:pPr algn="l"/>
            <a:r>
              <a:rPr lang="en-US" sz="1800">
                <a:sym typeface="Wingdings" pitchFamily="2" charset="2"/>
              </a:rPr>
              <a:t>(Ask question about hiding variable section, Q3, 4)</a:t>
            </a:r>
          </a:p>
        </p:txBody>
      </p:sp>
    </p:spTree>
    <p:extLst>
      <p:ext uri="{BB962C8B-B14F-4D97-AF65-F5344CB8AC3E}">
        <p14:creationId xmlns:p14="http://schemas.microsoft.com/office/powerpoint/2010/main" val="92370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EBFC1-9744-DB78-26AE-E7208F63000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89192B1-6A6B-3F82-6A74-FD7E31489E7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Abstract class</a:t>
            </a:r>
          </a:p>
        </p:txBody>
      </p:sp>
      <p:sp>
        <p:nvSpPr>
          <p:cNvPr id="4" name="Subtitle 2">
            <a:extLst>
              <a:ext uri="{FF2B5EF4-FFF2-40B4-BE49-F238E27FC236}">
                <a16:creationId xmlns:a16="http://schemas.microsoft.com/office/drawing/2014/main" id="{BB4003A2-EC33-B69B-1AD9-AB02CA01D85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Lets say for example, we want to create a ... class for other devs to .... Our objective is to provide some ... and ... for the devs to use. And then, devs will ... the provided ... or create .... Also, we want our class can't ... </a:t>
            </a:r>
          </a:p>
          <a:p>
            <a:pPr algn="l"/>
            <a:r>
              <a:rPr lang="en-US" sz="1800">
                <a:sym typeface="Wingdings" pitchFamily="2" charset="2"/>
              </a:rPr>
              <a:t>=&gt; We can ... by using "</a:t>
            </a:r>
            <a:r>
              <a:rPr lang="en-US" sz="1800" b="1">
                <a:sym typeface="Wingdings" pitchFamily="2" charset="2"/>
              </a:rPr>
              <a:t>abstract" </a:t>
            </a:r>
            <a:r>
              <a:rPr lang="en-US" sz="1800">
                <a:sym typeface="Wingdings" pitchFamily="2" charset="2"/>
              </a:rPr>
              <a:t>... </a:t>
            </a:r>
          </a:p>
          <a:p>
            <a:pPr algn="l"/>
            <a:r>
              <a:rPr lang="en-US" sz="1800">
                <a:sym typeface="Wingdings" pitchFamily="2" charset="2"/>
              </a:rPr>
              <a:t>- In Abstract ..., we have a ... called Abstract...</a:t>
            </a:r>
          </a:p>
          <a:p>
            <a:pPr algn="l"/>
            <a:r>
              <a:rPr lang="en-US" sz="1800">
                <a:sym typeface="Wingdings" pitchFamily="2" charset="2"/>
              </a:rPr>
              <a:t>– Abstract method is a method where ...</a:t>
            </a:r>
          </a:p>
          <a:p>
            <a:pPr algn="l"/>
            <a:r>
              <a:rPr lang="en-US" sz="1800">
                <a:sym typeface="Wingdings" pitchFamily="2" charset="2"/>
              </a:rPr>
              <a:t>(code illustration snippet 24) </a:t>
            </a:r>
          </a:p>
        </p:txBody>
      </p:sp>
    </p:spTree>
    <p:extLst>
      <p:ext uri="{BB962C8B-B14F-4D97-AF65-F5344CB8AC3E}">
        <p14:creationId xmlns:p14="http://schemas.microsoft.com/office/powerpoint/2010/main" val="51015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456DA-5FAF-4911-B9BB-2838B097519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9D8F468-DAE3-0519-8C64-9E6662FAEB7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Abstract class – Defining an Abstract class</a:t>
            </a:r>
          </a:p>
        </p:txBody>
      </p:sp>
      <p:sp>
        <p:nvSpPr>
          <p:cNvPr id="4" name="Subtitle 2">
            <a:extLst>
              <a:ext uri="{FF2B5EF4-FFF2-40B4-BE49-F238E27FC236}">
                <a16:creationId xmlns:a16="http://schemas.microsoft.com/office/drawing/2014/main" id="{B1C4CCED-09B7-D364-4EA3-D576A384D2C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Unlike what I have been taught with Abstract class definition (which is ...),  however, an Abstract class can have ...</a:t>
            </a:r>
          </a:p>
          <a:p>
            <a:pPr algn="l"/>
            <a:r>
              <a:rPr lang="en-US" sz="1800">
                <a:sym typeface="Wingdings" pitchFamily="2" charset="2"/>
              </a:rPr>
              <a:t>(code illustration snippet 25)</a:t>
            </a:r>
          </a:p>
          <a:p>
            <a:pPr algn="l"/>
            <a:r>
              <a:rPr lang="en-US" sz="1800">
                <a:sym typeface="Wingdings" pitchFamily="2" charset="2"/>
              </a:rPr>
              <a:t>– Class that use ... keyword =&gt; Can't ...ed</a:t>
            </a:r>
          </a:p>
          <a:p>
            <a:pPr algn="l"/>
            <a:r>
              <a:rPr lang="en-US" sz="1800">
                <a:sym typeface="Wingdings" pitchFamily="2" charset="2"/>
              </a:rPr>
              <a:t>– Class that use "Abstract" ... =&gt; Must be ...</a:t>
            </a:r>
          </a:p>
          <a:p>
            <a:pPr algn="l"/>
            <a:r>
              <a:rPr lang="en-US" sz="1800">
                <a:sym typeface="Wingdings" pitchFamily="2" charset="2"/>
              </a:rPr>
              <a:t>=&gt; When ... these 2 keywords =&gt; there will be ... </a:t>
            </a:r>
          </a:p>
          <a:p>
            <a:pPr algn="l"/>
            <a:r>
              <a:rPr lang="en-US" sz="1800">
                <a:sym typeface="Wingdings" pitchFamily="2" charset="2"/>
              </a:rPr>
              <a:t>(code illustration snippet 26) </a:t>
            </a:r>
          </a:p>
          <a:p>
            <a:pPr algn="l"/>
            <a:r>
              <a:rPr lang="en-US" sz="1800">
                <a:sym typeface="Wingdings" pitchFamily="2" charset="2"/>
              </a:rPr>
              <a:t>- The ... thing also apply to ... </a:t>
            </a:r>
          </a:p>
          <a:p>
            <a:pPr algn="l"/>
            <a:r>
              <a:rPr lang="en-US" sz="1800">
                <a:sym typeface="Wingdings" pitchFamily="2" charset="2"/>
              </a:rPr>
              <a:t>(code illustration snippet 27) </a:t>
            </a:r>
          </a:p>
          <a:p>
            <a:pPr algn="l"/>
            <a:r>
              <a:rPr lang="en-US" sz="1800">
                <a:sym typeface="Wingdings" pitchFamily="2" charset="2"/>
              </a:rPr>
              <a:t>- Abstract method doesn't work with ... because if we set it to ... =&gt; There will be no ... concept =&gt; ...</a:t>
            </a:r>
          </a:p>
          <a:p>
            <a:pPr algn="l"/>
            <a:r>
              <a:rPr lang="en-US" sz="1800">
                <a:sym typeface="Wingdings" pitchFamily="2" charset="2"/>
              </a:rPr>
              <a:t>(code illustration snippet 28 - 29)</a:t>
            </a:r>
          </a:p>
          <a:p>
            <a:pPr algn="l"/>
            <a:r>
              <a:rPr lang="en-US" sz="1800">
                <a:sym typeface="Wingdings" pitchFamily="2" charset="2"/>
              </a:rPr>
              <a:t>- An abstract class is only useful when ... =&gt; The class that ... the abstract class are called "..." because it is the first ... class that ... the abstract class</a:t>
            </a:r>
          </a:p>
          <a:p>
            <a:pPr algn="l"/>
            <a:r>
              <a:rPr lang="en-US" sz="1800">
                <a:sym typeface="Wingdings" pitchFamily="2" charset="2"/>
              </a:rPr>
              <a:t>– All class that ... the abstract class are required to ... </a:t>
            </a:r>
          </a:p>
          <a:p>
            <a:pPr algn="l"/>
            <a:r>
              <a:rPr lang="en-US" sz="1800">
                <a:sym typeface="Wingdings" pitchFamily="2" charset="2"/>
              </a:rPr>
              <a:t>(code illustration snippet 30 - 31)  </a:t>
            </a:r>
          </a:p>
        </p:txBody>
      </p:sp>
    </p:spTree>
    <p:extLst>
      <p:ext uri="{BB962C8B-B14F-4D97-AF65-F5344CB8AC3E}">
        <p14:creationId xmlns:p14="http://schemas.microsoft.com/office/powerpoint/2010/main" val="181637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Previous questions leftover</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Question: Why can a parameter name be the same with the field name in a class ? </a:t>
            </a:r>
          </a:p>
          <a:p>
            <a:pPr algn="l"/>
            <a:r>
              <a:rPr lang="en-US" sz="1800">
                <a:sym typeface="Wingdings" pitchFamily="2" charset="2"/>
              </a:rPr>
              <a:t>Answer: </a:t>
            </a:r>
          </a:p>
          <a:p>
            <a:pPr algn="l"/>
            <a:r>
              <a:rPr lang="en-US" sz="1800">
                <a:sym typeface="Wingdings" pitchFamily="2" charset="2"/>
              </a:rPr>
              <a:t>- As we discussed before, the ... of field is ... and the ... of parameter is ... =&gt; This is confirmed in Java Specification (link note 1) </a:t>
            </a:r>
          </a:p>
          <a:p>
            <a:pPr algn="l"/>
            <a:r>
              <a:rPr lang="en-US" sz="1800">
                <a:sym typeface="Wingdings" pitchFamily="2" charset="2"/>
              </a:rPr>
              <a:t>- The question that we are asking right now was mentioned in .... book =&gt; This is a phenomenon called ...ing (I forgot abt this  )</a:t>
            </a:r>
          </a:p>
          <a:p>
            <a:pPr algn="l"/>
            <a:r>
              <a:rPr lang="en-US" sz="1800">
                <a:sym typeface="Wingdings" pitchFamily="2" charset="2"/>
              </a:rPr>
              <a:t>- A field is considered as ... in a code ... if there are any ... that has the ... name with the ... name (link note 2)  </a:t>
            </a:r>
          </a:p>
          <a:p>
            <a:pPr algn="l"/>
            <a:r>
              <a:rPr lang="en-US" sz="1800">
                <a:sym typeface="Wingdings" pitchFamily="2" charset="2"/>
              </a:rPr>
              <a:t>- In order to access shadowed ..., ... name must be used </a:t>
            </a:r>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06CB2-7FF4-9697-8A10-DA0FBFD5968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B165970-C08F-68DE-CFC9-10F914DBF7EA}"/>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Abstract class – Extending an abstract class</a:t>
            </a:r>
          </a:p>
        </p:txBody>
      </p:sp>
      <p:sp>
        <p:nvSpPr>
          <p:cNvPr id="4" name="Subtitle 2">
            <a:extLst>
              <a:ext uri="{FF2B5EF4-FFF2-40B4-BE49-F238E27FC236}">
                <a16:creationId xmlns:a16="http://schemas.microsoft.com/office/drawing/2014/main" id="{BEED27DC-F522-E0A8-1C39-FFEC4836CA6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32)</a:t>
            </a:r>
          </a:p>
          <a:p>
            <a:pPr algn="l"/>
            <a:r>
              <a:rPr lang="en-US" sz="1800">
                <a:sym typeface="Wingdings" pitchFamily="2" charset="2"/>
              </a:rPr>
              <a:t>- An ... abstract class can ... other ... abstract class =&gt; When we doing this, the ... abstract class won't need to ... the ... on the ... abstract class</a:t>
            </a:r>
          </a:p>
          <a:p>
            <a:pPr algn="l"/>
            <a:r>
              <a:rPr lang="en-US" sz="1800">
                <a:sym typeface="Wingdings" pitchFamily="2" charset="2"/>
              </a:rPr>
              <a:t>– If there are any concrete ... that ... the ... abstract class =&gt; that concrete ... will have to ... from both ...</a:t>
            </a:r>
          </a:p>
          <a:p>
            <a:pPr algn="l"/>
            <a:r>
              <a:rPr lang="en-US" sz="1800">
                <a:sym typeface="Wingdings" pitchFamily="2" charset="2"/>
              </a:rPr>
              <a:t>(code illustration snippet 33) </a:t>
            </a:r>
          </a:p>
          <a:p>
            <a:pPr algn="l"/>
            <a:r>
              <a:rPr lang="en-US" sz="1800">
                <a:sym typeface="Wingdings" pitchFamily="2" charset="2"/>
              </a:rPr>
              <a:t>- However, there are 1 .... If all ... from parent abstract class that has been ... by the sub-abstract class =&gt; the concrete class won't have to ... </a:t>
            </a:r>
          </a:p>
          <a:p>
            <a:pPr algn="l"/>
            <a:r>
              <a:rPr lang="en-US" sz="1800">
                <a:sym typeface="Wingdings" pitchFamily="2" charset="2"/>
              </a:rPr>
              <a:t>(code illustration snippet 34) </a:t>
            </a:r>
          </a:p>
          <a:p>
            <a:pPr algn="l"/>
            <a:r>
              <a:rPr lang="en-US" sz="1800">
                <a:sym typeface="Wingdings" pitchFamily="2" charset="2"/>
              </a:rPr>
              <a:t>- The reason for this is because when the ... abstract class ... the method from the ... abstract class =&gt; When a concrete class .. the ... abstract class =&gt; the method that the ... class ... down will be the ... version not the ... version</a:t>
            </a:r>
          </a:p>
          <a:p>
            <a:pPr algn="l"/>
            <a:r>
              <a:rPr lang="en-US" sz="1800">
                <a:sym typeface="Wingdings" pitchFamily="2" charset="2"/>
              </a:rPr>
              <a:t>- Rules for Abstract class: </a:t>
            </a:r>
          </a:p>
          <a:p>
            <a:pPr algn="l"/>
            <a:r>
              <a:rPr lang="en-US" sz="1800">
                <a:sym typeface="Wingdings" pitchFamily="2" charset="2"/>
              </a:rPr>
              <a:t>+) ... (Ask question , Q7 – also check package part1.q7)</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 ... </a:t>
            </a:r>
          </a:p>
        </p:txBody>
      </p:sp>
    </p:spTree>
    <p:extLst>
      <p:ext uri="{BB962C8B-B14F-4D97-AF65-F5344CB8AC3E}">
        <p14:creationId xmlns:p14="http://schemas.microsoft.com/office/powerpoint/2010/main" val="415177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5ECF7-8AE4-6131-D6C1-FE64BA698E1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C144EB9-2FCF-AF60-95EB-53EC00A5F371}"/>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Abstract class – Extending an abstract class</a:t>
            </a:r>
          </a:p>
        </p:txBody>
      </p:sp>
      <p:sp>
        <p:nvSpPr>
          <p:cNvPr id="4" name="Subtitle 2">
            <a:extLst>
              <a:ext uri="{FF2B5EF4-FFF2-40B4-BE49-F238E27FC236}">
                <a16:creationId xmlns:a16="http://schemas.microsoft.com/office/drawing/2014/main" id="{28C86369-6F7A-BA88-BBD9-6061F2F1D06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Rule for Abstract method: </a:t>
            </a:r>
          </a:p>
          <a:p>
            <a:pPr algn="l"/>
            <a:r>
              <a:rPr lang="en-US" sz="1800">
                <a:sym typeface="Wingdings" pitchFamily="2" charset="2"/>
              </a:rPr>
              <a:t>+) ...</a:t>
            </a:r>
          </a:p>
          <a:p>
            <a:pPr algn="l"/>
            <a:r>
              <a:rPr lang="en-US" sz="1800">
                <a:sym typeface="Wingdings" pitchFamily="2" charset="2"/>
              </a:rPr>
              <a:t>+) ... </a:t>
            </a:r>
          </a:p>
          <a:p>
            <a:pPr algn="l"/>
            <a:r>
              <a:rPr lang="en-US" sz="1800">
                <a:sym typeface="Wingdings" pitchFamily="2" charset="2"/>
              </a:rPr>
              <a:t>+) ... </a:t>
            </a:r>
          </a:p>
          <a:p>
            <a:pPr algn="l"/>
            <a:r>
              <a:rPr lang="en-US" sz="1800">
                <a:sym typeface="Wingdings" pitchFamily="2" charset="2"/>
              </a:rPr>
              <a:t>+) ... (ask question, Q6)</a:t>
            </a:r>
          </a:p>
        </p:txBody>
      </p:sp>
    </p:spTree>
    <p:extLst>
      <p:ext uri="{BB962C8B-B14F-4D97-AF65-F5344CB8AC3E}">
        <p14:creationId xmlns:p14="http://schemas.microsoft.com/office/powerpoint/2010/main" val="269402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ECD99-7D76-3136-ABC5-879C0731D38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9519530-E230-5AE5-9894-ABFF9BD1625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a:t>
            </a:r>
          </a:p>
        </p:txBody>
      </p:sp>
      <p:sp>
        <p:nvSpPr>
          <p:cNvPr id="4" name="Subtitle 2">
            <a:extLst>
              <a:ext uri="{FF2B5EF4-FFF2-40B4-BE49-F238E27FC236}">
                <a16:creationId xmlns:a16="http://schemas.microsoft.com/office/drawing/2014/main" id="{CAC1DC7B-4F2A-AB0A-DEB2-8964D6E1001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When we create a new ... in Java, we could ... that class to "..." other existing ... </a:t>
            </a:r>
          </a:p>
          <a:p>
            <a:pPr algn="l"/>
            <a:r>
              <a:rPr lang="en-US" sz="1800">
                <a:sym typeface="Wingdings" pitchFamily="2" charset="2"/>
              </a:rPr>
              <a:t>=&gt; We call this as ...</a:t>
            </a:r>
          </a:p>
          <a:p>
            <a:pPr algn="l"/>
            <a:r>
              <a:rPr lang="en-US" sz="1800">
                <a:sym typeface="Wingdings" pitchFamily="2" charset="2"/>
              </a:rPr>
              <a:t>- </a:t>
            </a:r>
            <a:r>
              <a:rPr lang="en-US" sz="1800" b="1">
                <a:sym typeface="Wingdings" pitchFamily="2" charset="2"/>
              </a:rPr>
              <a:t>Inheritance </a:t>
            </a:r>
            <a:r>
              <a:rPr lang="en-US" sz="1800">
                <a:sym typeface="Wingdings" pitchFamily="2" charset="2"/>
              </a:rPr>
              <a:t>is a ... where a ... inheriting all ... from ... (this include ... and ...) – (although all ... have been inherited but some of them won't be able to ... due to ...)</a:t>
            </a:r>
          </a:p>
          <a:p>
            <a:pPr algn="l"/>
            <a:r>
              <a:rPr lang="en-US" sz="1800">
                <a:sym typeface="Wingdings" pitchFamily="2" charset="2"/>
              </a:rPr>
              <a:t>- For example, a class Z inherit a class A =&gt; Class Z is called ... and class A is called ...</a:t>
            </a:r>
          </a:p>
          <a:p>
            <a:pPr algn="l"/>
            <a:r>
              <a:rPr lang="en-US" sz="1800">
                <a:sym typeface="Wingdings" pitchFamily="2" charset="2"/>
              </a:rPr>
              <a:t>– Java support ... inheritance =&gt; which mean that each of the ... can only have ... </a:t>
            </a:r>
          </a:p>
          <a:p>
            <a:pPr algn="l"/>
            <a:r>
              <a:rPr lang="en-US" sz="1800">
                <a:sym typeface="Wingdings" pitchFamily="2" charset="2"/>
              </a:rPr>
              <a:t>- Java also support mutli ... =&gt; Which mean that a class can ... other class and that other class can ...</a:t>
            </a:r>
          </a:p>
          <a:p>
            <a:pPr algn="l"/>
            <a:r>
              <a:rPr lang="en-US" sz="1800">
                <a:sym typeface="Wingdings" pitchFamily="2" charset="2"/>
              </a:rPr>
              <a:t>- Java doesn't support ... inheritance (means that a class can have ...) because it causes ... and harder to ... </a:t>
            </a:r>
          </a:p>
          <a:p>
            <a:pPr algn="l"/>
            <a:r>
              <a:rPr lang="en-US" sz="1800">
                <a:sym typeface="Wingdings" pitchFamily="2" charset="2"/>
              </a:rPr>
              <a:t>- If we want a class that can't be ... by other ... =&gt; use ... keyword</a:t>
            </a:r>
          </a:p>
        </p:txBody>
      </p:sp>
    </p:spTree>
    <p:extLst>
      <p:ext uri="{BB962C8B-B14F-4D97-AF65-F5344CB8AC3E}">
        <p14:creationId xmlns:p14="http://schemas.microsoft.com/office/powerpoint/2010/main" val="273917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AB8CF-81BA-44BC-AB9A-8A27A9919D0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8D73BAE-549A-9CA6-9C1C-6F508D293BD1}"/>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a:t>
            </a:r>
          </a:p>
        </p:txBody>
      </p:sp>
      <p:sp>
        <p:nvSpPr>
          <p:cNvPr id="4" name="Subtitle 2">
            <a:extLst>
              <a:ext uri="{FF2B5EF4-FFF2-40B4-BE49-F238E27FC236}">
                <a16:creationId xmlns:a16="http://schemas.microsoft.com/office/drawing/2014/main" id="{A5C26640-3A34-5DFC-C969-9A2D5B74DA7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sym typeface="Wingdings" pitchFamily="2" charset="2"/>
            </a:endParaRPr>
          </a:p>
        </p:txBody>
      </p:sp>
      <p:pic>
        <p:nvPicPr>
          <p:cNvPr id="2" name="Picture 1">
            <a:extLst>
              <a:ext uri="{FF2B5EF4-FFF2-40B4-BE49-F238E27FC236}">
                <a16:creationId xmlns:a16="http://schemas.microsoft.com/office/drawing/2014/main" id="{08CFD75A-F861-E030-430F-DE2F623672F3}"/>
              </a:ext>
            </a:extLst>
          </p:cNvPr>
          <p:cNvPicPr>
            <a:picLocks noChangeAspect="1"/>
          </p:cNvPicPr>
          <p:nvPr/>
        </p:nvPicPr>
        <p:blipFill>
          <a:blip r:embed="rId3"/>
          <a:stretch>
            <a:fillRect/>
          </a:stretch>
        </p:blipFill>
        <p:spPr>
          <a:xfrm>
            <a:off x="923956" y="1620497"/>
            <a:ext cx="10344088" cy="3617005"/>
          </a:xfrm>
          <a:prstGeom prst="rect">
            <a:avLst/>
          </a:prstGeom>
        </p:spPr>
      </p:pic>
    </p:spTree>
    <p:extLst>
      <p:ext uri="{BB962C8B-B14F-4D97-AF65-F5344CB8AC3E}">
        <p14:creationId xmlns:p14="http://schemas.microsoft.com/office/powerpoint/2010/main" val="241455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B120A-CDF5-0EB8-9CBF-0F8E400AB89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A526C3D-3FD7-4657-663F-113F32F0212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extending a class</a:t>
            </a:r>
          </a:p>
        </p:txBody>
      </p:sp>
      <p:sp>
        <p:nvSpPr>
          <p:cNvPr id="4" name="Subtitle 2">
            <a:extLst>
              <a:ext uri="{FF2B5EF4-FFF2-40B4-BE49-F238E27FC236}">
                <a16:creationId xmlns:a16="http://schemas.microsoft.com/office/drawing/2014/main" id="{6C0B2C4E-2617-C792-5157-AED83DB7565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This picture below is the ... </a:t>
            </a:r>
          </a:p>
          <a:p>
            <a:pPr algn="l"/>
            <a:r>
              <a:rPr lang="en-US" sz="1800">
                <a:sym typeface="Wingdings" pitchFamily="2" charset="2"/>
              </a:rPr>
              <a:t>(code illustration snippet 1)</a:t>
            </a:r>
          </a:p>
        </p:txBody>
      </p:sp>
      <p:pic>
        <p:nvPicPr>
          <p:cNvPr id="2" name="Picture 1">
            <a:extLst>
              <a:ext uri="{FF2B5EF4-FFF2-40B4-BE49-F238E27FC236}">
                <a16:creationId xmlns:a16="http://schemas.microsoft.com/office/drawing/2014/main" id="{B3DD4E8C-4CA7-621D-10EF-0965E1CC09C7}"/>
              </a:ext>
            </a:extLst>
          </p:cNvPr>
          <p:cNvPicPr>
            <a:picLocks noChangeAspect="1"/>
          </p:cNvPicPr>
          <p:nvPr/>
        </p:nvPicPr>
        <p:blipFill>
          <a:blip r:embed="rId3"/>
          <a:stretch>
            <a:fillRect/>
          </a:stretch>
        </p:blipFill>
        <p:spPr>
          <a:xfrm>
            <a:off x="1608892" y="2133072"/>
            <a:ext cx="8974215" cy="390419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E02B492-D734-890F-500F-A510534D94A2}"/>
                  </a:ext>
                </a:extLst>
              </p14:cNvPr>
              <p14:cNvContentPartPr/>
              <p14:nvPr/>
            </p14:nvContentPartPr>
            <p14:xfrm>
              <a:off x="2680604" y="2832304"/>
              <a:ext cx="2796480" cy="170280"/>
            </p14:xfrm>
          </p:contentPart>
        </mc:Choice>
        <mc:Fallback xmlns="">
          <p:pic>
            <p:nvPicPr>
              <p:cNvPr id="5" name="Ink 4">
                <a:extLst>
                  <a:ext uri="{FF2B5EF4-FFF2-40B4-BE49-F238E27FC236}">
                    <a16:creationId xmlns:a16="http://schemas.microsoft.com/office/drawing/2014/main" id="{EE02B492-D734-890F-500F-A510534D94A2}"/>
                  </a:ext>
                </a:extLst>
              </p:cNvPr>
              <p:cNvPicPr/>
              <p:nvPr/>
            </p:nvPicPr>
            <p:blipFill>
              <a:blip r:embed="rId5"/>
              <a:stretch>
                <a:fillRect/>
              </a:stretch>
            </p:blipFill>
            <p:spPr>
              <a:xfrm>
                <a:off x="2617964" y="2769664"/>
                <a:ext cx="292212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DCDE79F-0F6A-0AE6-E890-7572EEA55671}"/>
                  </a:ext>
                </a:extLst>
              </p14:cNvPr>
              <p14:cNvContentPartPr/>
              <p14:nvPr/>
            </p14:nvContentPartPr>
            <p14:xfrm>
              <a:off x="3799484" y="3279424"/>
              <a:ext cx="2933280" cy="156240"/>
            </p14:xfrm>
          </p:contentPart>
        </mc:Choice>
        <mc:Fallback xmlns="">
          <p:pic>
            <p:nvPicPr>
              <p:cNvPr id="6" name="Ink 5">
                <a:extLst>
                  <a:ext uri="{FF2B5EF4-FFF2-40B4-BE49-F238E27FC236}">
                    <a16:creationId xmlns:a16="http://schemas.microsoft.com/office/drawing/2014/main" id="{8DCDE79F-0F6A-0AE6-E890-7572EEA55671}"/>
                  </a:ext>
                </a:extLst>
              </p:cNvPr>
              <p:cNvPicPr/>
              <p:nvPr/>
            </p:nvPicPr>
            <p:blipFill>
              <a:blip r:embed="rId7"/>
              <a:stretch>
                <a:fillRect/>
              </a:stretch>
            </p:blipFill>
            <p:spPr>
              <a:xfrm>
                <a:off x="3736484" y="3216424"/>
                <a:ext cx="305892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AA4E3D19-F762-98AB-8431-A09CE4AAD495}"/>
                  </a:ext>
                </a:extLst>
              </p14:cNvPr>
              <p14:cNvContentPartPr/>
              <p14:nvPr/>
            </p14:nvContentPartPr>
            <p14:xfrm>
              <a:off x="4895684" y="3802864"/>
              <a:ext cx="1966320" cy="93240"/>
            </p14:xfrm>
          </p:contentPart>
        </mc:Choice>
        <mc:Fallback xmlns="">
          <p:pic>
            <p:nvPicPr>
              <p:cNvPr id="7" name="Ink 6">
                <a:extLst>
                  <a:ext uri="{FF2B5EF4-FFF2-40B4-BE49-F238E27FC236}">
                    <a16:creationId xmlns:a16="http://schemas.microsoft.com/office/drawing/2014/main" id="{AA4E3D19-F762-98AB-8431-A09CE4AAD495}"/>
                  </a:ext>
                </a:extLst>
              </p:cNvPr>
              <p:cNvPicPr/>
              <p:nvPr/>
            </p:nvPicPr>
            <p:blipFill>
              <a:blip r:embed="rId9"/>
              <a:stretch>
                <a:fillRect/>
              </a:stretch>
            </p:blipFill>
            <p:spPr>
              <a:xfrm>
                <a:off x="4832684" y="3739864"/>
                <a:ext cx="209196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F267ECFD-059E-C70B-763C-236464442B6D}"/>
                  </a:ext>
                </a:extLst>
              </p14:cNvPr>
              <p14:cNvContentPartPr/>
              <p14:nvPr/>
            </p14:nvContentPartPr>
            <p14:xfrm>
              <a:off x="6712604" y="2895304"/>
              <a:ext cx="933480" cy="54720"/>
            </p14:xfrm>
          </p:contentPart>
        </mc:Choice>
        <mc:Fallback xmlns="">
          <p:pic>
            <p:nvPicPr>
              <p:cNvPr id="8" name="Ink 7">
                <a:extLst>
                  <a:ext uri="{FF2B5EF4-FFF2-40B4-BE49-F238E27FC236}">
                    <a16:creationId xmlns:a16="http://schemas.microsoft.com/office/drawing/2014/main" id="{F267ECFD-059E-C70B-763C-236464442B6D}"/>
                  </a:ext>
                </a:extLst>
              </p:cNvPr>
              <p:cNvPicPr/>
              <p:nvPr/>
            </p:nvPicPr>
            <p:blipFill>
              <a:blip r:embed="rId11"/>
              <a:stretch>
                <a:fillRect/>
              </a:stretch>
            </p:blipFill>
            <p:spPr>
              <a:xfrm>
                <a:off x="6649964" y="2832304"/>
                <a:ext cx="105912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C4D0B1F0-9008-8643-C094-9B1D30F10E58}"/>
                  </a:ext>
                </a:extLst>
              </p14:cNvPr>
              <p14:cNvContentPartPr/>
              <p14:nvPr/>
            </p14:nvContentPartPr>
            <p14:xfrm>
              <a:off x="7413164" y="3441064"/>
              <a:ext cx="2789280" cy="166680"/>
            </p14:xfrm>
          </p:contentPart>
        </mc:Choice>
        <mc:Fallback xmlns="">
          <p:pic>
            <p:nvPicPr>
              <p:cNvPr id="9" name="Ink 8">
                <a:extLst>
                  <a:ext uri="{FF2B5EF4-FFF2-40B4-BE49-F238E27FC236}">
                    <a16:creationId xmlns:a16="http://schemas.microsoft.com/office/drawing/2014/main" id="{C4D0B1F0-9008-8643-C094-9B1D30F10E58}"/>
                  </a:ext>
                </a:extLst>
              </p:cNvPr>
              <p:cNvPicPr/>
              <p:nvPr/>
            </p:nvPicPr>
            <p:blipFill>
              <a:blip r:embed="rId13"/>
              <a:stretch>
                <a:fillRect/>
              </a:stretch>
            </p:blipFill>
            <p:spPr>
              <a:xfrm>
                <a:off x="7350164" y="3378424"/>
                <a:ext cx="2914920" cy="292320"/>
              </a:xfrm>
              <a:prstGeom prst="rect">
                <a:avLst/>
              </a:prstGeom>
            </p:spPr>
          </p:pic>
        </mc:Fallback>
      </mc:AlternateContent>
    </p:spTree>
    <p:extLst>
      <p:ext uri="{BB962C8B-B14F-4D97-AF65-F5344CB8AC3E}">
        <p14:creationId xmlns:p14="http://schemas.microsoft.com/office/powerpoint/2010/main" val="326473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B1D3D-CC96-5AD7-954E-13F5C9645D0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650BFEF-9E10-B57A-04AD-B94D689475B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extending a class</a:t>
            </a:r>
          </a:p>
        </p:txBody>
      </p:sp>
      <p:sp>
        <p:nvSpPr>
          <p:cNvPr id="4" name="Subtitle 2">
            <a:extLst>
              <a:ext uri="{FF2B5EF4-FFF2-40B4-BE49-F238E27FC236}">
                <a16:creationId xmlns:a16="http://schemas.microsoft.com/office/drawing/2014/main" id="{DFA8B494-7199-293D-940B-0A986761E8C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Although not all ... can be ... from Lion, but Lion still ... all of ... from Animal class =&gt; Technically, we can base on this and conclude that Lion object is ... than Animal object because Lion object has ... from ... and also have its ... (although not all ...) </a:t>
            </a:r>
          </a:p>
          <a:p>
            <a:pPr algn="l"/>
            <a:r>
              <a:rPr lang="en-US" sz="1800">
                <a:sym typeface="Wingdings" pitchFamily="2" charset="2"/>
              </a:rPr>
              <a:t> </a:t>
            </a:r>
          </a:p>
        </p:txBody>
      </p:sp>
    </p:spTree>
    <p:extLst>
      <p:ext uri="{BB962C8B-B14F-4D97-AF65-F5344CB8AC3E}">
        <p14:creationId xmlns:p14="http://schemas.microsoft.com/office/powerpoint/2010/main" val="168752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8DE71-3101-F6E1-C6BC-7EB91DE5D52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C09C7A4-E1F8-284F-1431-E4C1B7DD18BC}"/>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Apply access modifier</a:t>
            </a:r>
          </a:p>
        </p:txBody>
      </p:sp>
      <p:sp>
        <p:nvSpPr>
          <p:cNvPr id="4" name="Subtitle 2">
            <a:extLst>
              <a:ext uri="{FF2B5EF4-FFF2-40B4-BE49-F238E27FC236}">
                <a16:creationId xmlns:a16="http://schemas.microsoft.com/office/drawing/2014/main" id="{DB8CA84F-EFDE-DDF7-F70A-CC8095C5F930}"/>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With all ... of modifiers that we have studied =&gt; we could ... in class</a:t>
            </a:r>
          </a:p>
          <a:p>
            <a:pPr algn="l"/>
            <a:r>
              <a:rPr lang="en-US" sz="1800">
                <a:sym typeface="Wingdings" pitchFamily="2" charset="2"/>
              </a:rPr>
              <a:t>- Note: In OCA exam, we only use ... and ... modifier for ... classes (which is the ... classes), the others are used in ... classes (classes where the ...) which are out of scope of OCA exam</a:t>
            </a:r>
          </a:p>
          <a:p>
            <a:pPr algn="l"/>
            <a:r>
              <a:rPr lang="en-US" sz="1800">
                <a:sym typeface="Wingdings" pitchFamily="2" charset="2"/>
              </a:rPr>
              <a:t>– If a class uses ... modifier =&gt; ?</a:t>
            </a:r>
          </a:p>
          <a:p>
            <a:pPr algn="l"/>
            <a:r>
              <a:rPr lang="en-US" sz="1800">
                <a:sym typeface="Wingdings" pitchFamily="2" charset="2"/>
              </a:rPr>
              <a:t>- If a class uses ... modifier =&gt; ?</a:t>
            </a:r>
          </a:p>
          <a:p>
            <a:pPr algn="l"/>
            <a:r>
              <a:rPr lang="en-US" sz="1800">
                <a:sym typeface="Wingdings" pitchFamily="2" charset="2"/>
              </a:rPr>
              <a:t>– A ... file can have many ... but can only have ... class =&gt; The ... file name must be ... with the class that have ... modifier</a:t>
            </a:r>
          </a:p>
          <a:p>
            <a:pPr algn="l"/>
            <a:r>
              <a:rPr lang="en-US" sz="1800">
                <a:sym typeface="Wingdings" pitchFamily="2" charset="2"/>
              </a:rPr>
              <a:t>– An ... of using ... modifier is that we can have multiple ... within only ... file</a:t>
            </a:r>
          </a:p>
          <a:p>
            <a:pPr algn="l"/>
            <a:r>
              <a:rPr lang="en-US" sz="1800">
                <a:sym typeface="Wingdings" pitchFamily="2" charset="2"/>
              </a:rPr>
              <a:t>(code illustration snippet 2) </a:t>
            </a:r>
          </a:p>
          <a:p>
            <a:pPr algn="l"/>
            <a:r>
              <a:rPr lang="en-US" sz="1800">
                <a:sym typeface="Wingdings" pitchFamily="2" charset="2"/>
              </a:rPr>
              <a:t>- All ... for modifier are also ... to interface </a:t>
            </a:r>
          </a:p>
        </p:txBody>
      </p:sp>
    </p:spTree>
    <p:extLst>
      <p:ext uri="{BB962C8B-B14F-4D97-AF65-F5344CB8AC3E}">
        <p14:creationId xmlns:p14="http://schemas.microsoft.com/office/powerpoint/2010/main" val="332791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92198-59C0-ACAC-D8DE-847FEFFBD34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B75C827-E6F6-8029-C343-C5B12680318A}"/>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Creating Java Objects</a:t>
            </a:r>
          </a:p>
        </p:txBody>
      </p:sp>
      <p:sp>
        <p:nvSpPr>
          <p:cNvPr id="4" name="Subtitle 2">
            <a:extLst>
              <a:ext uri="{FF2B5EF4-FFF2-40B4-BE49-F238E27FC236}">
                <a16:creationId xmlns:a16="http://schemas.microsoft.com/office/drawing/2014/main" id="{1C713E10-7520-8395-E2F0-DD25F2E67C0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No matter how hard we try, all classes will ... the "..." class.</a:t>
            </a:r>
          </a:p>
          <a:p>
            <a:pPr algn="l"/>
            <a:r>
              <a:rPr lang="en-US" sz="1800">
                <a:sym typeface="Wingdings" pitchFamily="2" charset="2"/>
              </a:rPr>
              <a:t>- Because the ... class is the 2</a:t>
            </a:r>
            <a:r>
              <a:rPr lang="en-US" sz="1800" baseline="30000">
                <a:sym typeface="Wingdings" pitchFamily="2" charset="2"/>
              </a:rPr>
              <a:t>nd</a:t>
            </a:r>
            <a:r>
              <a:rPr lang="en-US" sz="1800">
                <a:sym typeface="Wingdings" pitchFamily="2" charset="2"/>
              </a:rPr>
              <a:t> ... class =&gt; It won't ... any other class =&gt; it will automatically ... "..." class</a:t>
            </a:r>
          </a:p>
          <a:p>
            <a:pPr algn="l"/>
            <a:r>
              <a:rPr lang="en-US" sz="1800">
                <a:sym typeface="Wingdings" pitchFamily="2" charset="2"/>
              </a:rPr>
              <a:t>- </a:t>
            </a:r>
            <a:r>
              <a:rPr lang="en-US" sz="1800" b="1">
                <a:sym typeface="Wingdings" pitchFamily="2" charset="2"/>
              </a:rPr>
              <a:t>Object class </a:t>
            </a:r>
            <a:r>
              <a:rPr lang="en-US" sz="1800">
                <a:sym typeface="Wingdings" pitchFamily="2" charset="2"/>
              </a:rPr>
              <a:t>is the only class that ... </a:t>
            </a:r>
          </a:p>
          <a:p>
            <a:pPr algn="l"/>
            <a:r>
              <a:rPr lang="en-US" sz="1800">
                <a:sym typeface="Wingdings" pitchFamily="2" charset="2"/>
              </a:rPr>
              <a:t>(code illustration snippet 3) </a:t>
            </a:r>
          </a:p>
          <a:p>
            <a:pPr algn="l"/>
            <a:endParaRPr lang="en-US" sz="1800">
              <a:sym typeface="Wingdings" pitchFamily="2" charset="2"/>
            </a:endParaRPr>
          </a:p>
          <a:p>
            <a:pPr algn="l"/>
            <a:endParaRPr lang="en-US" sz="1800">
              <a:sym typeface="Wingdings" pitchFamily="2" charset="2"/>
            </a:endParaRPr>
          </a:p>
        </p:txBody>
      </p:sp>
      <p:pic>
        <p:nvPicPr>
          <p:cNvPr id="2" name="Picture 1">
            <a:extLst>
              <a:ext uri="{FF2B5EF4-FFF2-40B4-BE49-F238E27FC236}">
                <a16:creationId xmlns:a16="http://schemas.microsoft.com/office/drawing/2014/main" id="{F6A4FBFB-B31E-82A4-0D31-79C0BD19477A}"/>
              </a:ext>
            </a:extLst>
          </p:cNvPr>
          <p:cNvPicPr>
            <a:picLocks noChangeAspect="1"/>
          </p:cNvPicPr>
          <p:nvPr/>
        </p:nvPicPr>
        <p:blipFill>
          <a:blip r:embed="rId3"/>
          <a:stretch>
            <a:fillRect/>
          </a:stretch>
        </p:blipFill>
        <p:spPr>
          <a:xfrm>
            <a:off x="4495800" y="2735262"/>
            <a:ext cx="3200400" cy="3302000"/>
          </a:xfrm>
          <a:prstGeom prst="rect">
            <a:avLst/>
          </a:prstGeom>
        </p:spPr>
      </p:pic>
    </p:spTree>
    <p:extLst>
      <p:ext uri="{BB962C8B-B14F-4D97-AF65-F5344CB8AC3E}">
        <p14:creationId xmlns:p14="http://schemas.microsoft.com/office/powerpoint/2010/main" val="351222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4F0E2-07E7-7207-43B5-3D98B4BA5A9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8E35AB5-202B-CEA6-47B9-9AE928A4621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Introducing class inheritance – Defining constructor</a:t>
            </a:r>
          </a:p>
        </p:txBody>
      </p:sp>
      <p:sp>
        <p:nvSpPr>
          <p:cNvPr id="4" name="Subtitle 2">
            <a:extLst>
              <a:ext uri="{FF2B5EF4-FFF2-40B4-BE49-F238E27FC236}">
                <a16:creationId xmlns:a16="http://schemas.microsoft.com/office/drawing/2014/main" id="{13626ECC-4FF0-B548-F4E5-6F20DD1BA0E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In normal case, if a class that doesn't have ... =&gt; ... will automatically ...</a:t>
            </a:r>
          </a:p>
          <a:p>
            <a:pPr algn="l"/>
            <a:r>
              <a:rPr lang="en-US" sz="1800">
                <a:sym typeface="Wingdings" pitchFamily="2" charset="2"/>
              </a:rPr>
              <a:t>- However, in inheritance, things will behave differently</a:t>
            </a:r>
          </a:p>
          <a:p>
            <a:pPr algn="l"/>
            <a:r>
              <a:rPr lang="en-US" sz="1800">
                <a:sym typeface="Wingdings" pitchFamily="2" charset="2"/>
              </a:rPr>
              <a:t>– In inheritance, the 1</a:t>
            </a:r>
            <a:r>
              <a:rPr lang="en-US" sz="1800" baseline="30000">
                <a:sym typeface="Wingdings" pitchFamily="2" charset="2"/>
              </a:rPr>
              <a:t>st</a:t>
            </a:r>
            <a:r>
              <a:rPr lang="en-US" sz="1800">
                <a:sym typeface="Wingdings" pitchFamily="2" charset="2"/>
              </a:rPr>
              <a:t> ... of the ... will have ... cases:</a:t>
            </a:r>
          </a:p>
          <a:p>
            <a:pPr algn="l"/>
            <a:r>
              <a:rPr lang="en-US" sz="1800">
                <a:sym typeface="Wingdings" pitchFamily="2" charset="2"/>
              </a:rPr>
              <a:t>+) Case 1: It will call other ... within a ... </a:t>
            </a:r>
          </a:p>
          <a:p>
            <a:pPr algn="l"/>
            <a:r>
              <a:rPr lang="en-US" sz="1800">
                <a:sym typeface="Wingdings" pitchFamily="2" charset="2"/>
              </a:rPr>
              <a:t>+) Case 2: It will call to the ... of the ... class (If the ... class ... requires param =&gt; ... also requires param). This case happen because of a idiom: </a:t>
            </a:r>
          </a:p>
          <a:p>
            <a:pPr algn="l"/>
            <a:r>
              <a:rPr lang="en-US" sz="1800">
                <a:sym typeface="Wingdings" pitchFamily="2" charset="2"/>
              </a:rPr>
              <a:t>"If a ... wants to be ..., ... must be ... first" </a:t>
            </a:r>
          </a:p>
          <a:p>
            <a:pPr algn="l"/>
            <a:r>
              <a:rPr lang="en-US" sz="1800">
                <a:sym typeface="Wingdings" pitchFamily="2" charset="2"/>
              </a:rPr>
              <a:t>(code illustration snippet 4 – 5) </a:t>
            </a:r>
          </a:p>
          <a:p>
            <a:pPr algn="l"/>
            <a:r>
              <a:rPr lang="en-US" sz="1800">
                <a:sym typeface="Wingdings" pitchFamily="2" charset="2"/>
              </a:rPr>
              <a:t>- If the ... class has multiple ... =&gt; the child class can use the ... class constructor at any context (as long as they pass in ...)</a:t>
            </a:r>
          </a:p>
          <a:p>
            <a:pPr algn="l"/>
            <a:r>
              <a:rPr lang="en-US" sz="1800">
                <a:sym typeface="Wingdings" pitchFamily="2" charset="2"/>
              </a:rPr>
              <a:t>(code illustration snippet 6)</a:t>
            </a:r>
          </a:p>
          <a:p>
            <a:pPr algn="l"/>
            <a:endParaRPr lang="en-US" sz="1800">
              <a:sym typeface="Wingdings" pitchFamily="2" charset="2"/>
            </a:endParaRPr>
          </a:p>
        </p:txBody>
      </p:sp>
    </p:spTree>
    <p:extLst>
      <p:ext uri="{BB962C8B-B14F-4D97-AF65-F5344CB8AC3E}">
        <p14:creationId xmlns:p14="http://schemas.microsoft.com/office/powerpoint/2010/main" val="395585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7812</TotalTime>
  <Words>2128</Words>
  <Application>Microsoft Macintosh PowerPoint</Application>
  <PresentationFormat>Widescreen</PresentationFormat>
  <Paragraphs>165</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Wingdings</vt:lpstr>
      <vt:lpstr>Office Theme</vt:lpstr>
      <vt:lpstr>Java 8 – SE 1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16</cp:revision>
  <dcterms:created xsi:type="dcterms:W3CDTF">2024-07-05T03:43:45Z</dcterms:created>
  <dcterms:modified xsi:type="dcterms:W3CDTF">2024-12-03T07:47:30Z</dcterms:modified>
</cp:coreProperties>
</file>