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dirty="0"/>
              <a:t>Chapter 5 – Working With Java Data Types</a:t>
            </a:r>
            <a:endParaRPr lang="en-US" dirty="0"/>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Data Type </a:t>
            </a:r>
            <a:r>
              <a:rPr lang="en-US" sz="1800" dirty="0"/>
              <a:t>= name given for the specific type of value (</a:t>
            </a:r>
            <a:r>
              <a:rPr lang="en-US" sz="1800" dirty="0" err="1"/>
              <a:t>e.g</a:t>
            </a:r>
            <a:r>
              <a:rPr lang="en-US" sz="1800" dirty="0"/>
              <a:t>: Integer = </a:t>
            </a:r>
            <a:r>
              <a:rPr lang="en-US" sz="1800" i="1" dirty="0"/>
              <a:t>“int” </a:t>
            </a:r>
            <a:r>
              <a:rPr lang="en-US" sz="1800" dirty="0"/>
              <a:t>in Java) =&gt; classify different types of value allows us to treat each type of data differently and also perform specialized operations on that specific type of value (</a:t>
            </a:r>
            <a:r>
              <a:rPr lang="en-US" sz="1800" dirty="0" err="1"/>
              <a:t>e.g</a:t>
            </a:r>
            <a:r>
              <a:rPr lang="en-US" sz="1800" dirty="0"/>
              <a:t>: we all know what to do with addition operation on ”int” value but not on “Boolean” value). Data type also determines the space required to store that data (</a:t>
            </a:r>
            <a:r>
              <a:rPr lang="en-US" sz="1800" dirty="0" err="1"/>
              <a:t>e.g</a:t>
            </a:r>
            <a:r>
              <a:rPr lang="en-US" sz="1800" dirty="0"/>
              <a:t>: bytes = 8 bits, int = 32 bits). Data type is important since it tells the compiler which type of data we are working on right now (</a:t>
            </a:r>
            <a:r>
              <a:rPr lang="en-US" sz="1800" dirty="0" err="1"/>
              <a:t>e.g</a:t>
            </a:r>
            <a:r>
              <a:rPr lang="en-US" sz="1800" dirty="0"/>
              <a:t>: “int </a:t>
            </a:r>
            <a:r>
              <a:rPr lang="en-US" sz="1800" dirty="0" err="1"/>
              <a:t>i</a:t>
            </a:r>
            <a:r>
              <a:rPr lang="en-US" sz="1800" dirty="0"/>
              <a:t>;” indicates that we are working with integer variable) =&gt; the compiler will then allow us to only store integer value on that variable. Defining a variable of a certain types = have a right to perform specific operation on that value</a:t>
            </a:r>
          </a:p>
          <a:p>
            <a:pPr algn="l"/>
            <a:r>
              <a:rPr lang="en-US" sz="1800" b="1" dirty="0"/>
              <a:t>I) Primitive Data Types</a:t>
            </a:r>
          </a:p>
          <a:p>
            <a:pPr marL="285750" indent="-285750" algn="l">
              <a:buFontTx/>
              <a:buChar char="-"/>
            </a:pPr>
            <a:r>
              <a:rPr lang="en-US" sz="1800" dirty="0"/>
              <a:t>) Designed for working with raw data (int, float, char, double, long, short)</a:t>
            </a:r>
          </a:p>
          <a:p>
            <a:pPr marL="285750" indent="-285750" algn="l">
              <a:buFontTx/>
              <a:buChar char="-"/>
            </a:pPr>
            <a:r>
              <a:rPr lang="en-US" sz="1800" dirty="0"/>
              <a:t>) Java automatically understands these data types, knows how much space they take up, what can be done with them</a:t>
            </a:r>
          </a:p>
          <a:p>
            <a:pPr marL="285750" indent="-285750" algn="l">
              <a:buFontTx/>
              <a:buChar char="-"/>
            </a:pPr>
            <a:r>
              <a:rPr lang="en-US" sz="1800" dirty="0"/>
              <a:t>) It is the basic block of Java</a:t>
            </a:r>
          </a:p>
          <a:p>
            <a:pPr marL="285750" indent="-285750" algn="l">
              <a:buFontTx/>
              <a:buChar char="-"/>
            </a:pPr>
            <a:r>
              <a:rPr lang="en-US" sz="1800" dirty="0"/>
              <a:t>) Combining more primitive datatypes using ”class” =&gt; more complex data types</a:t>
            </a:r>
          </a:p>
          <a:p>
            <a:pPr algn="l"/>
            <a:r>
              <a:rPr lang="en-US" sz="1800" b="1" dirty="0"/>
              <a:t>II) Reference Data Types</a:t>
            </a:r>
          </a:p>
          <a:p>
            <a:pPr marL="285750" indent="-285750" algn="l">
              <a:buFontTx/>
              <a:buChar char="-"/>
            </a:pPr>
            <a:r>
              <a:rPr lang="en-US" sz="1800" dirty="0"/>
              <a:t>) Design for working with special data types that Java doesn’t know (Java doesn’t know about Student </a:t>
            </a:r>
            <a:r>
              <a:rPr lang="en-US" sz="1800" dirty="0" err="1"/>
              <a:t>objs</a:t>
            </a:r>
            <a:r>
              <a:rPr lang="en-US" sz="1800" dirty="0"/>
              <a:t>, Course </a:t>
            </a:r>
            <a:r>
              <a:rPr lang="en-US" sz="1800" dirty="0" err="1"/>
              <a:t>objs</a:t>
            </a:r>
            <a:r>
              <a:rPr lang="en-US" sz="1800" dirty="0"/>
              <a:t> and Grade </a:t>
            </a:r>
            <a:r>
              <a:rPr lang="en-US" sz="1800" dirty="0" err="1"/>
              <a:t>objs</a:t>
            </a:r>
            <a:r>
              <a:rPr lang="en-US" sz="1800" dirty="0"/>
              <a:t>) =&gt; Java doesn’t know which type of operation they support, what is their properties =&gt; Java expected us to define all of these. Java has </a:t>
            </a:r>
            <a:r>
              <a:rPr lang="en-US" sz="1800" b="1" i="1" dirty="0"/>
              <a:t>interface</a:t>
            </a:r>
            <a:r>
              <a:rPr lang="en-US" sz="1800" dirty="0"/>
              <a:t>, </a:t>
            </a:r>
            <a:r>
              <a:rPr lang="en-US" sz="1800" b="1" i="1" dirty="0"/>
              <a:t>class</a:t>
            </a:r>
            <a:r>
              <a:rPr lang="en-US" sz="1800" dirty="0"/>
              <a:t> and </a:t>
            </a:r>
            <a:r>
              <a:rPr lang="en-US" sz="1800" b="1" i="1" dirty="0" err="1"/>
              <a:t>enum</a:t>
            </a:r>
            <a:r>
              <a:rPr lang="en-US" sz="1800" dirty="0"/>
              <a:t> to handle these definition job, therefore, we are creating reference data type. </a:t>
            </a:r>
          </a:p>
          <a:p>
            <a:pPr marL="285750" indent="-285750" algn="l">
              <a:buFontTx/>
              <a:buChar char="-"/>
            </a:pPr>
            <a:r>
              <a:rPr lang="en-US" sz="1800" dirty="0"/>
              <a:t>) Reference data type is formed by combining many primitive and reference data types</a:t>
            </a:r>
          </a:p>
          <a:p>
            <a:pPr marL="285750" indent="-285750" algn="l">
              <a:buFontTx/>
              <a:buChar char="-"/>
            </a:pPr>
            <a:r>
              <a:rPr lang="en-US" sz="1800" dirty="0"/>
              <a:t>) If something belongs to class, interface, </a:t>
            </a:r>
            <a:r>
              <a:rPr lang="en-US" sz="1800" dirty="0" err="1"/>
              <a:t>enum</a:t>
            </a:r>
            <a:r>
              <a:rPr lang="en-US" sz="1800" dirty="0"/>
              <a:t> =&gt; Reference Data Types</a:t>
            </a:r>
            <a:br>
              <a:rPr lang="en-US" sz="1800" dirty="0"/>
            </a:br>
            <a:endParaRPr lang="en-US" sz="1800" dirty="0"/>
          </a:p>
        </p:txBody>
      </p:sp>
    </p:spTree>
    <p:extLst>
      <p:ext uri="{BB962C8B-B14F-4D97-AF65-F5344CB8AC3E}">
        <p14:creationId xmlns:p14="http://schemas.microsoft.com/office/powerpoint/2010/main" val="71544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US" sz="1800" dirty="0"/>
          </a:p>
        </p:txBody>
      </p:sp>
      <p:pic>
        <p:nvPicPr>
          <p:cNvPr id="2" name="Picture 1">
            <a:extLst>
              <a:ext uri="{FF2B5EF4-FFF2-40B4-BE49-F238E27FC236}">
                <a16:creationId xmlns:a16="http://schemas.microsoft.com/office/drawing/2014/main" id="{C709B798-3A74-AB99-EB69-8809B4171E67}"/>
              </a:ext>
            </a:extLst>
          </p:cNvPr>
          <p:cNvPicPr>
            <a:picLocks noChangeAspect="1"/>
          </p:cNvPicPr>
          <p:nvPr/>
        </p:nvPicPr>
        <p:blipFill>
          <a:blip r:embed="rId2"/>
          <a:stretch>
            <a:fillRect/>
          </a:stretch>
        </p:blipFill>
        <p:spPr>
          <a:xfrm>
            <a:off x="2209800" y="634372"/>
            <a:ext cx="7772400" cy="5589255"/>
          </a:xfrm>
          <a:prstGeom prst="rect">
            <a:avLst/>
          </a:prstGeom>
        </p:spPr>
      </p:pic>
    </p:spTree>
    <p:extLst>
      <p:ext uri="{BB962C8B-B14F-4D97-AF65-F5344CB8AC3E}">
        <p14:creationId xmlns:p14="http://schemas.microsoft.com/office/powerpoint/2010/main" val="167180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Byte, char, int, long, short: </a:t>
            </a:r>
            <a:r>
              <a:rPr lang="en-US" sz="1800" dirty="0"/>
              <a:t>These are called integral data types since they store integral values</a:t>
            </a:r>
          </a:p>
          <a:p>
            <a:pPr marL="285750" indent="-285750" algn="l">
              <a:buFontTx/>
              <a:buChar char="-"/>
            </a:pPr>
            <a:r>
              <a:rPr lang="en-US" sz="1800" b="1" dirty="0"/>
              <a:t>char </a:t>
            </a:r>
            <a:r>
              <a:rPr lang="en-US" sz="1800" dirty="0"/>
              <a:t>is also an integral type and can store numerical values, however, it cannot store negative numbers since the number it stores will be interpreted into </a:t>
            </a:r>
            <a:r>
              <a:rPr lang="en-US" sz="1800" i="1" dirty="0"/>
              <a:t>Unicode Character</a:t>
            </a:r>
          </a:p>
          <a:p>
            <a:pPr marL="285750" indent="-285750" algn="l">
              <a:buFontTx/>
              <a:buChar char="-"/>
            </a:pPr>
            <a:r>
              <a:rPr lang="en-US" sz="1800" b="1" dirty="0"/>
              <a:t>float / double: </a:t>
            </a:r>
            <a:r>
              <a:rPr lang="en-US" sz="1800" dirty="0"/>
              <a:t>Store large but imprecise value </a:t>
            </a:r>
          </a:p>
          <a:p>
            <a:pPr marL="285750" indent="-285750" algn="l">
              <a:buFontTx/>
              <a:buChar char="-"/>
            </a:pPr>
            <a:r>
              <a:rPr lang="en-US" sz="1800" b="1" dirty="0"/>
              <a:t>Boolean: </a:t>
            </a:r>
            <a:r>
              <a:rPr lang="en-US" sz="1800" dirty="0"/>
              <a:t>Store only 2 values =&gt; only requires </a:t>
            </a:r>
            <a:r>
              <a:rPr lang="en-US" sz="1800" b="1" dirty="0"/>
              <a:t>1 bit </a:t>
            </a:r>
            <a:r>
              <a:rPr lang="en-US" sz="1800" dirty="0"/>
              <a:t>of memory. However, its size is not defined since a chunk of memory is measured differently depending on the type of OS (if the OS version is 32 bits =&gt; the </a:t>
            </a:r>
            <a:r>
              <a:rPr lang="en-US" sz="1800" b="1" dirty="0"/>
              <a:t>Boolean </a:t>
            </a:r>
            <a:r>
              <a:rPr lang="en-US" sz="1800" dirty="0"/>
              <a:t>data type takes up to 4 bytes) </a:t>
            </a:r>
          </a:p>
          <a:p>
            <a:pPr algn="l"/>
            <a:r>
              <a:rPr lang="en-US" sz="1800" b="1" dirty="0"/>
              <a:t>A word on “void” keyword and “null” keyword</a:t>
            </a:r>
          </a:p>
          <a:p>
            <a:pPr marL="285750" indent="-285750" algn="l">
              <a:buFontTx/>
              <a:buChar char="-"/>
            </a:pPr>
            <a:r>
              <a:rPr lang="en-US" sz="1800" dirty="0"/>
              <a:t>) ”void” is a keyword in Java and it means </a:t>
            </a:r>
            <a:r>
              <a:rPr lang="en-US" sz="1800" b="1" dirty="0"/>
              <a:t>“nothing”</a:t>
            </a:r>
            <a:r>
              <a:rPr lang="en-US" sz="1800" dirty="0"/>
              <a:t>. It is used as a “return type” of a method to indicate that this method will never return anything =&gt; “void” is a type specification and not a data type =&gt; a method could be declared as “void” but a variable can’t be declared as “void”. </a:t>
            </a:r>
          </a:p>
          <a:p>
            <a:pPr marL="285750" indent="-285750" algn="l">
              <a:buFontTx/>
              <a:buChar char="-"/>
            </a:pPr>
            <a:r>
              <a:rPr lang="en-US" sz="1800" dirty="0"/>
              <a:t>) “null” is a valid </a:t>
            </a:r>
            <a:r>
              <a:rPr lang="en-US" sz="1800" b="1" i="1" dirty="0"/>
              <a:t>VALUE</a:t>
            </a:r>
            <a:r>
              <a:rPr lang="en-US" sz="1800" dirty="0"/>
              <a:t>, not a data type. When a method returns “null”, it is just a special case where the invocation returns an invalid reference but it doesn’t mean that the method always returns nothing. Therefore, we cannot use ”void” as a return statement =&gt; return “null” is valid whilst return “void” is invalid. Moreover, a method declared as “void” could omit the return statement or just leave it as “return;”</a:t>
            </a:r>
          </a:p>
          <a:p>
            <a:pPr algn="l"/>
            <a:endParaRPr lang="en-US" sz="1800" dirty="0"/>
          </a:p>
          <a:p>
            <a:pPr marL="285750" indent="-285750" algn="l">
              <a:buFontTx/>
              <a:buChar char="-"/>
            </a:pPr>
            <a:endParaRPr lang="en-US" sz="1800" b="1" dirty="0"/>
          </a:p>
        </p:txBody>
      </p:sp>
    </p:spTree>
    <p:extLst>
      <p:ext uri="{BB962C8B-B14F-4D97-AF65-F5344CB8AC3E}">
        <p14:creationId xmlns:p14="http://schemas.microsoft.com/office/powerpoint/2010/main" val="276773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GB" sz="1800" b="1" dirty="0"/>
              <a:t>5.2 Difference between reference variables and primitive variables </a:t>
            </a:r>
            <a:r>
              <a:rPr lang="en-GB" sz="1800" dirty="0"/>
              <a:t>– 5.2.1 – Reference variable and primitive variable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 If we define “int </a:t>
            </a:r>
            <a:r>
              <a:rPr lang="en-US" sz="1800" dirty="0" err="1"/>
              <a:t>i</a:t>
            </a:r>
            <a:r>
              <a:rPr lang="en-US" sz="1800" dirty="0"/>
              <a:t>;”, it means that the variable type is “int” </a:t>
            </a:r>
          </a:p>
          <a:p>
            <a:pPr marL="285750" indent="-285750" algn="l">
              <a:buFontTx/>
              <a:buChar char="-"/>
            </a:pPr>
            <a:r>
              <a:rPr lang="en-US" sz="1800" dirty="0"/>
              <a:t>) If we define “String str;”, it means that the variable type is “</a:t>
            </a:r>
            <a:r>
              <a:rPr lang="en-US" sz="1800" dirty="0" err="1"/>
              <a:t>java.lang.String</a:t>
            </a:r>
            <a:r>
              <a:rPr lang="en-US" sz="1800" dirty="0"/>
              <a:t>” </a:t>
            </a:r>
          </a:p>
          <a:p>
            <a:pPr marL="285750" indent="-285750" algn="l">
              <a:buFontTx/>
              <a:buChar char="-"/>
            </a:pPr>
            <a:r>
              <a:rPr lang="en-US" sz="1800" dirty="0"/>
              <a:t>The difference between primitive variables and reference variables is the stored value inside the variable. While primitive data type store actual values inside, reference variables store the ”memory address” to the real data. For example, ”int </a:t>
            </a:r>
            <a:r>
              <a:rPr lang="en-US" sz="1800" dirty="0" err="1"/>
              <a:t>i</a:t>
            </a:r>
            <a:r>
              <a:rPr lang="en-US" sz="1800" dirty="0"/>
              <a:t> = 10” will store the actual “10” while “String str = hello” will store the RAM address to that ”hello” string. When we are performing operation on reference variable, the actual operation is actually taking place on another location inside RAM</a:t>
            </a:r>
          </a:p>
          <a:p>
            <a:pPr marL="285750" indent="-285750" algn="l">
              <a:buFontTx/>
              <a:buChar char="-"/>
            </a:pPr>
            <a:r>
              <a:rPr lang="en-US" sz="1800" dirty="0"/>
              <a:t>Both values support assignment using “=“ sign </a:t>
            </a:r>
          </a:p>
          <a:p>
            <a:pPr marL="285750" indent="-285750" algn="l">
              <a:buFontTx/>
              <a:buChar char="-"/>
            </a:pPr>
            <a:r>
              <a:rPr lang="en-US" sz="1800" dirty="0"/>
              <a:t>We can only assign the address of the object </a:t>
            </a:r>
            <a:r>
              <a:rPr lang="en-US" sz="1800" b="1" dirty="0"/>
              <a:t>INDIRECTLY </a:t>
            </a:r>
            <a:r>
              <a:rPr lang="en-US" sz="1800" dirty="0"/>
              <a:t>to the reference variable since Java doesn’t allow developers to touch the memory programmatically. For example, “String str = “hello”” will just mean that we are assigning the memory address where “hello” resides. Also, “String str2 = str” will also mean that we just copying the address value to “hello” from ”str” to “str2”</a:t>
            </a:r>
          </a:p>
          <a:p>
            <a:pPr marL="285750" indent="-285750" algn="l">
              <a:buFontTx/>
              <a:buChar char="-"/>
            </a:pPr>
            <a:r>
              <a:rPr lang="en-US" sz="1800" dirty="0"/>
              <a:t>The size of a primitive variable depends on the actual data that the variable is storing</a:t>
            </a:r>
          </a:p>
          <a:p>
            <a:pPr marL="285750" indent="-285750" algn="l">
              <a:buFontTx/>
              <a:buChar char="-"/>
            </a:pPr>
            <a:r>
              <a:rPr lang="en-US" sz="1800" dirty="0"/>
              <a:t>The size of a reference variable depends on the addressing mechanism of the OS </a:t>
            </a:r>
          </a:p>
          <a:p>
            <a:pPr marL="285750" indent="-285750" algn="l">
              <a:buFontTx/>
              <a:buChar char="-"/>
            </a:pPr>
            <a:r>
              <a:rPr lang="en-US" sz="1800" dirty="0"/>
              <a:t>The size of the reference data type such as class depends on the number of instance variables used inside the class since either of them is primitive or referencing variable =&gt; their size could be just the sum of all primitive and reference variable. </a:t>
            </a:r>
          </a:p>
          <a:p>
            <a:pPr marL="285750" indent="-285750" algn="l">
              <a:buFontTx/>
              <a:buChar char="-"/>
            </a:pPr>
            <a:r>
              <a:rPr lang="en-US" sz="1800" dirty="0"/>
              <a:t>The size never change for a given class, all instances created will have the same size as each other (no matter what values its instance variable holds) =&gt; no need to calculate memory taken space by an instance at runtime</a:t>
            </a:r>
          </a:p>
        </p:txBody>
      </p:sp>
    </p:spTree>
    <p:extLst>
      <p:ext uri="{BB962C8B-B14F-4D97-AF65-F5344CB8AC3E}">
        <p14:creationId xmlns:p14="http://schemas.microsoft.com/office/powerpoint/2010/main" val="393731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5.3.1 Declaration and Definition</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p:txBody>
      </p:sp>
    </p:spTree>
    <p:extLst>
      <p:ext uri="{BB962C8B-B14F-4D97-AF65-F5344CB8AC3E}">
        <p14:creationId xmlns:p14="http://schemas.microsoft.com/office/powerpoint/2010/main" val="264991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5.3.2 Declare and initialize variable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a:p>
            <a:pPr marL="285750" indent="-285750" algn="l">
              <a:buFontTx/>
              <a:buChar char="-"/>
            </a:pPr>
            <a:r>
              <a:rPr lang="en-US" sz="1800" dirty="0"/>
              <a:t>Naming rule for a variable: </a:t>
            </a:r>
          </a:p>
          <a:p>
            <a:pPr algn="l"/>
            <a:r>
              <a:rPr lang="en-US" sz="1800" dirty="0"/>
              <a:t>+) Must be a valid Java identifier</a:t>
            </a:r>
          </a:p>
          <a:p>
            <a:pPr algn="l"/>
            <a:r>
              <a:rPr lang="en-US" sz="1800" dirty="0"/>
              <a:t>+) Always start with a lowercase letter (constant variable always in uppercase) </a:t>
            </a:r>
          </a:p>
          <a:p>
            <a:pPr algn="l"/>
            <a:r>
              <a:rPr lang="en-US" sz="1800" dirty="0"/>
              <a:t>+) Variable generated by code generation will always start with a “$” or “_”</a:t>
            </a:r>
          </a:p>
          <a:p>
            <a:pPr algn="l"/>
            <a:endParaRPr lang="en-US" sz="1800" dirty="0"/>
          </a:p>
        </p:txBody>
      </p:sp>
    </p:spTree>
    <p:extLst>
      <p:ext uri="{BB962C8B-B14F-4D97-AF65-F5344CB8AC3E}">
        <p14:creationId xmlns:p14="http://schemas.microsoft.com/office/powerpoint/2010/main" val="267448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5.3.3 Uninitialized variables and default value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a:p>
            <a:pPr algn="l"/>
            <a:endParaRPr lang="en-US" sz="1800" dirty="0"/>
          </a:p>
        </p:txBody>
      </p:sp>
    </p:spTree>
    <p:extLst>
      <p:ext uri="{BB962C8B-B14F-4D97-AF65-F5344CB8AC3E}">
        <p14:creationId xmlns:p14="http://schemas.microsoft.com/office/powerpoint/2010/main" val="118767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5.3.3 Uninitialized variables and default value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Java code runs flawlessly if the uninitialized variables aren’t used </a:t>
            </a:r>
          </a:p>
          <a:p>
            <a:pPr marL="285750" indent="-285750" algn="l">
              <a:buFontTx/>
              <a:buChar char="-"/>
            </a:pPr>
            <a:r>
              <a:rPr lang="en-US" sz="1800" dirty="0"/>
              <a:t>Static and instance variables initialize with default values if we don’t initialize them explicitly</a:t>
            </a:r>
          </a:p>
          <a:p>
            <a:pPr marL="285750" indent="-285750" algn="l">
              <a:buFontTx/>
              <a:buChar char="-"/>
            </a:pPr>
            <a:r>
              <a:rPr lang="en-US" sz="1800" dirty="0"/>
              <a:t>Java doesn’t initialize local variables</a:t>
            </a:r>
          </a:p>
          <a:p>
            <a:pPr marL="285750" indent="-285750" algn="l">
              <a:buFontTx/>
              <a:buChar char="-"/>
            </a:pPr>
            <a:r>
              <a:rPr lang="en-US" sz="1800" dirty="0"/>
              <a:t>To make sure that the variable is always initialized with a predetermined value before they are accessed, Java has 2 different approaches</a:t>
            </a:r>
          </a:p>
          <a:p>
            <a:pPr algn="l"/>
            <a:r>
              <a:rPr lang="en-US" sz="1800" b="1" dirty="0"/>
              <a:t>I) JVM automatically initializes the variable</a:t>
            </a:r>
          </a:p>
          <a:p>
            <a:pPr algn="l"/>
            <a:r>
              <a:rPr lang="en-US" sz="1800" dirty="0"/>
              <a:t>- In this approach, when developers don’t initialize the instance and static variable explicitly, JVM will automatically initialize the variable with default values (these values will be 0 or (0.0) to all numerical variables, “false” for Boolean and ”null” for </a:t>
            </a:r>
            <a:r>
              <a:rPr lang="en-US" sz="1800"/>
              <a:t>reference variable) (CODE ILLUSTRATION)</a:t>
            </a:r>
            <a:endParaRPr lang="en-US" sz="1800" dirty="0"/>
          </a:p>
          <a:p>
            <a:pPr algn="l"/>
            <a:endParaRPr lang="en-US" sz="1800" dirty="0"/>
          </a:p>
        </p:txBody>
      </p:sp>
    </p:spTree>
    <p:extLst>
      <p:ext uri="{BB962C8B-B14F-4D97-AF65-F5344CB8AC3E}">
        <p14:creationId xmlns:p14="http://schemas.microsoft.com/office/powerpoint/2010/main" val="81096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3175</TotalTime>
  <Words>1259</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7</cp:revision>
  <dcterms:created xsi:type="dcterms:W3CDTF">2024-07-05T03:43:45Z</dcterms:created>
  <dcterms:modified xsi:type="dcterms:W3CDTF">2024-08-17T16:13:15Z</dcterms:modified>
</cp:coreProperties>
</file>