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3"/>
            <p14:sldId id="262"/>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94660"/>
  </p:normalViewPr>
  <p:slideViewPr>
    <p:cSldViewPr snapToGrid="0">
      <p:cViewPr varScale="1">
        <p:scale>
          <a:sx n="150" d="100"/>
          <a:sy n="150" d="100"/>
        </p:scale>
        <p:origin x="63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SE 8 Book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2 – What is Java ?</a:t>
            </a:r>
            <a:endParaRPr lang="en-US"/>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2667000" cy="303212"/>
          </a:xfrm>
        </p:spPr>
        <p:txBody>
          <a:bodyPr>
            <a:normAutofit fontScale="92500" lnSpcReduction="20000"/>
          </a:bodyPr>
          <a:lstStyle/>
          <a:p>
            <a:r>
              <a:rPr lang="en-GB" sz="1800"/>
              <a:t>2.1 – Understanding Java</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Java is a </a:t>
            </a:r>
            <a:r>
              <a:rPr lang="en-GB" sz="1800" b="1" i="1"/>
              <a:t>Collection </a:t>
            </a:r>
            <a:r>
              <a:rPr lang="en-GB" sz="1800"/>
              <a:t>of many aspects (Separated from each other)</a:t>
            </a:r>
          </a:p>
          <a:p>
            <a:pPr algn="l"/>
            <a:r>
              <a:rPr lang="en-GB" sz="1800"/>
              <a:t>+) Programming language – Java is basically a </a:t>
            </a:r>
            <a:r>
              <a:rPr lang="en-GB" sz="1800" b="1" i="1"/>
              <a:t>Programming language</a:t>
            </a:r>
            <a:r>
              <a:rPr lang="en-GB" sz="1800"/>
              <a:t>, like other languages, it has its own syntax </a:t>
            </a:r>
          </a:p>
          <a:p>
            <a:pPr algn="l"/>
            <a:r>
              <a:rPr lang="en-GB" sz="1800"/>
              <a:t>+) </a:t>
            </a:r>
            <a:r>
              <a:rPr lang="en-GB" sz="1800" b="1" i="1">
                <a:solidFill>
                  <a:srgbClr val="FF0000"/>
                </a:solidFill>
              </a:rPr>
              <a:t>Java Development Kit </a:t>
            </a:r>
            <a:r>
              <a:rPr lang="en-GB" sz="1800"/>
              <a:t>– Since Java is a </a:t>
            </a:r>
            <a:r>
              <a:rPr lang="en-GB" sz="1800" b="1" i="1"/>
              <a:t>High Level Language</a:t>
            </a:r>
            <a:r>
              <a:rPr lang="en-GB" sz="1800"/>
              <a:t>, it needs to be translated back to machine language =&gt; Java required its own translator (Compiler) =&gt; Java Development Kit has everything to run a Java Program (Compiler, Disassembler,…)</a:t>
            </a:r>
          </a:p>
          <a:p>
            <a:pPr algn="l"/>
            <a:r>
              <a:rPr lang="en-GB" sz="1800"/>
              <a:t>+) </a:t>
            </a:r>
            <a:r>
              <a:rPr lang="en-GB" sz="1800" b="1" i="1">
                <a:solidFill>
                  <a:srgbClr val="FF0000"/>
                </a:solidFill>
              </a:rPr>
              <a:t>Java Virtual Machine</a:t>
            </a:r>
            <a:r>
              <a:rPr lang="en-GB" sz="1800"/>
              <a:t> – Different computer has different architecture (different CPU, hard drive,…) =&gt; different ways to feed the code into the processor (which mean different helper program – OS to feed code) =&gt; different compiler required to compile Java into Machine language</a:t>
            </a:r>
          </a:p>
          <a:p>
            <a:pPr marL="285750" indent="-285750" algn="l">
              <a:buFont typeface="Symbol" panose="05050102010706020507" pitchFamily="18" charset="2"/>
              <a:buChar char="Þ"/>
            </a:pPr>
            <a:r>
              <a:rPr lang="en-GB" sz="1800"/>
              <a:t>Java Virtual Machine – JVM is created. JVM basically is not a computer, but just a piece of software that </a:t>
            </a:r>
            <a:r>
              <a:rPr lang="en-GB" sz="1800" i="1"/>
              <a:t>“mimic” </a:t>
            </a:r>
            <a:r>
              <a:rPr lang="en-GB" sz="1800"/>
              <a:t>the real computer and runs on top of the real computer. Java engineer has identified common features of the real computer and then create JVM to simulate all of these feature. When you run a Java Program, JDK will compile it into </a:t>
            </a:r>
            <a:r>
              <a:rPr lang="en-GB" sz="1800" b="1" i="1">
                <a:solidFill>
                  <a:srgbClr val="FF0000"/>
                </a:solidFill>
              </a:rPr>
              <a:t>Java Bytecode (a type of machine language that is understandable to all version of JVM)</a:t>
            </a:r>
            <a:r>
              <a:rPr lang="en-GB" sz="1800"/>
              <a:t>, then, each different version of JVM for different OS will further compile it into machine language that is understandable to that OS =&gt; than the OS will put the code into processor for execution =&gt; JVM although has many different version but still providing same environment to run Java Program</a:t>
            </a:r>
          </a:p>
          <a:p>
            <a:pPr algn="l"/>
            <a:r>
              <a:rPr lang="en-GB" sz="1800"/>
              <a:t>+) </a:t>
            </a:r>
            <a:r>
              <a:rPr lang="en-GB" sz="1800" b="1" i="1">
                <a:solidFill>
                  <a:srgbClr val="FF0000"/>
                </a:solidFill>
              </a:rPr>
              <a:t>Java Bytecode</a:t>
            </a:r>
            <a:r>
              <a:rPr lang="en-GB" sz="1800"/>
              <a:t> – As mentioned before, Java Bytecode is a type of machine language understood by JVM, these instructions wrote in Java Bytecode will be further translated by JVM into machine language that is understandable by the OS.</a:t>
            </a:r>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2667000" cy="303212"/>
          </a:xfrm>
        </p:spPr>
        <p:txBody>
          <a:bodyPr>
            <a:normAutofit fontScale="92500" lnSpcReduction="20000"/>
          </a:bodyPr>
          <a:lstStyle/>
          <a:p>
            <a:r>
              <a:rPr lang="en-GB" sz="1800"/>
              <a:t>2.1 – Understanding Java</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a:t>+) </a:t>
            </a:r>
            <a:r>
              <a:rPr lang="en-GB" sz="1800" b="1" i="1">
                <a:solidFill>
                  <a:srgbClr val="FF0000"/>
                </a:solidFill>
              </a:rPr>
              <a:t>Java Class Library </a:t>
            </a:r>
            <a:r>
              <a:rPr lang="en-GB" sz="1800"/>
              <a:t>- Back before then, programmers were trying to achieve certain tasks within a single Java Program file. But as the program getting more complicated, programmers are splitting the program into multiples files for easier management and to </a:t>
            </a:r>
            <a:r>
              <a:rPr lang="en-GB" sz="1800" i="1"/>
              <a:t>“reuse” </a:t>
            </a:r>
            <a:r>
              <a:rPr lang="en-GB" sz="1800"/>
              <a:t>codes (e.g: a printing account program could split into 2 parts with a part only handle the account management, while other part handle the printing job =&gt; the printing part could be used to print the account balance or account name) =&gt; Java also has many parts like this =&gt;They are called</a:t>
            </a:r>
            <a:r>
              <a:rPr lang="en-GB" sz="1800" b="1" i="1">
                <a:solidFill>
                  <a:srgbClr val="FF0000"/>
                </a:solidFill>
              </a:rPr>
              <a:t> “Libraries”  </a:t>
            </a:r>
            <a:r>
              <a:rPr lang="en-GB" sz="1800" b="1" i="1"/>
              <a:t>=&gt;</a:t>
            </a:r>
            <a:r>
              <a:rPr lang="en-GB" sz="1800" b="1" i="1">
                <a:solidFill>
                  <a:srgbClr val="FF0000"/>
                </a:solidFill>
              </a:rPr>
              <a:t> </a:t>
            </a:r>
            <a:r>
              <a:rPr lang="en-GB" sz="1800"/>
              <a:t>Most of them are packaged in </a:t>
            </a:r>
            <a:r>
              <a:rPr lang="en-GB" sz="1800" b="1" i="1">
                <a:solidFill>
                  <a:srgbClr val="FF0000"/>
                </a:solidFill>
              </a:rPr>
              <a:t>“Packages”</a:t>
            </a:r>
            <a:r>
              <a:rPr lang="en-GB" sz="1800"/>
              <a:t>. These Java libraries are called </a:t>
            </a:r>
            <a:r>
              <a:rPr lang="en-GB" sz="1800" b="1" i="1">
                <a:solidFill>
                  <a:srgbClr val="FF0000"/>
                </a:solidFill>
              </a:rPr>
              <a:t>Java APIs</a:t>
            </a:r>
            <a:r>
              <a:rPr lang="en-GB" sz="1800"/>
              <a:t>.</a:t>
            </a:r>
          </a:p>
          <a:p>
            <a:pPr algn="l"/>
            <a:r>
              <a:rPr lang="en-GB" sz="1800"/>
              <a:t>+) </a:t>
            </a:r>
            <a:r>
              <a:rPr lang="en-GB" sz="1800" b="1" i="1">
                <a:solidFill>
                  <a:srgbClr val="FF0000"/>
                </a:solidFill>
              </a:rPr>
              <a:t>Java Runtime Environment</a:t>
            </a:r>
            <a:r>
              <a:rPr lang="en-GB" sz="1800"/>
              <a:t> – JVM and Java APIs are packed into something called Java Runtime Environment. There is a term in Java called </a:t>
            </a:r>
            <a:r>
              <a:rPr lang="en-GB" sz="1800" b="1" i="1"/>
              <a:t>WORA – Write Once Run Anywhere </a:t>
            </a:r>
            <a:r>
              <a:rPr lang="en-GB" sz="1800"/>
              <a:t>=&gt; JRE makes this term possible since JRE has JVM and JVM could be able to run Java Program on any machine without need to maintain different versions of a Java Program. </a:t>
            </a:r>
          </a:p>
          <a:p>
            <a:pPr marL="285750" indent="-285750" algn="l">
              <a:buFontTx/>
              <a:buChar char="-"/>
            </a:pPr>
            <a:r>
              <a:rPr lang="en-GB" sz="1800"/>
              <a:t>One reason why Java is so successful is because all of the aforementioned aspects of Java are dependent to each other =&gt; there are no linkage between them (e.g: There are no JVM or JRE available on mobile device, but Android Studio – a development platform for Android Apps is using Java as a main programming language for the apps =&gt; Possible because Android Studio is currently using the </a:t>
            </a:r>
            <a:r>
              <a:rPr lang="en-GB" sz="1800" b="1" i="1"/>
              <a:t>Programming Language </a:t>
            </a:r>
            <a:r>
              <a:rPr lang="en-GB" sz="1800"/>
              <a:t>aspect of Java (which has no linkage to the JRE or JVM) and Android has its own compiler to compile Java code into their machine language. </a:t>
            </a:r>
          </a:p>
          <a:p>
            <a:pPr marL="285750" indent="-285750" algn="l">
              <a:buFontTx/>
              <a:buChar char="-"/>
            </a:pPr>
            <a:r>
              <a:rPr lang="en-GB" sz="1800"/>
              <a:t>The following diagram will explain the position of JVM within a computer:</a:t>
            </a:r>
          </a:p>
        </p:txBody>
      </p:sp>
    </p:spTree>
    <p:extLst>
      <p:ext uri="{BB962C8B-B14F-4D97-AF65-F5344CB8AC3E}">
        <p14:creationId xmlns:p14="http://schemas.microsoft.com/office/powerpoint/2010/main" val="207849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07964"/>
            <a:ext cx="2667000" cy="303212"/>
          </a:xfrm>
        </p:spPr>
        <p:txBody>
          <a:bodyPr>
            <a:normAutofit fontScale="92500" lnSpcReduction="20000"/>
          </a:bodyPr>
          <a:lstStyle/>
          <a:p>
            <a:r>
              <a:rPr lang="en-GB" sz="1800"/>
              <a:t>2.1 – Understanding Java</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800"/>
          </a:p>
        </p:txBody>
      </p:sp>
      <p:pic>
        <p:nvPicPr>
          <p:cNvPr id="5" name="Picture 4">
            <a:extLst>
              <a:ext uri="{FF2B5EF4-FFF2-40B4-BE49-F238E27FC236}">
                <a16:creationId xmlns:a16="http://schemas.microsoft.com/office/drawing/2014/main" id="{85C0B44A-39CB-36E8-9FE5-05418ECC25C9}"/>
              </a:ext>
            </a:extLst>
          </p:cNvPr>
          <p:cNvPicPr>
            <a:picLocks noChangeAspect="1"/>
          </p:cNvPicPr>
          <p:nvPr/>
        </p:nvPicPr>
        <p:blipFill>
          <a:blip r:embed="rId2"/>
          <a:stretch>
            <a:fillRect/>
          </a:stretch>
        </p:blipFill>
        <p:spPr>
          <a:xfrm>
            <a:off x="3159125" y="520700"/>
            <a:ext cx="5873750" cy="3021511"/>
          </a:xfrm>
          <a:prstGeom prst="rect">
            <a:avLst/>
          </a:prstGeom>
        </p:spPr>
      </p:pic>
      <p:sp>
        <p:nvSpPr>
          <p:cNvPr id="6" name="Subtitle 2">
            <a:extLst>
              <a:ext uri="{FF2B5EF4-FFF2-40B4-BE49-F238E27FC236}">
                <a16:creationId xmlns:a16="http://schemas.microsoft.com/office/drawing/2014/main" id="{4914E028-BBB3-509D-27BD-0D7E14D586F4}"/>
              </a:ext>
            </a:extLst>
          </p:cNvPr>
          <p:cNvSpPr txBox="1">
            <a:spLocks/>
          </p:cNvSpPr>
          <p:nvPr/>
        </p:nvSpPr>
        <p:spPr>
          <a:xfrm>
            <a:off x="50800" y="3851773"/>
            <a:ext cx="11950700" cy="6313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i="1"/>
              <a:t>Like any other software, JVM also need to go through the OS to get the computer resources needed to mimic a same version of a physical computer  </a:t>
            </a:r>
          </a:p>
        </p:txBody>
      </p:sp>
    </p:spTree>
    <p:extLst>
      <p:ext uri="{BB962C8B-B14F-4D97-AF65-F5344CB8AC3E}">
        <p14:creationId xmlns:p14="http://schemas.microsoft.com/office/powerpoint/2010/main" val="1147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07964"/>
            <a:ext cx="2667000" cy="303212"/>
          </a:xfrm>
        </p:spPr>
        <p:txBody>
          <a:bodyPr>
            <a:normAutofit fontScale="92500" lnSpcReduction="20000"/>
          </a:bodyPr>
          <a:lstStyle/>
          <a:p>
            <a:r>
              <a:rPr lang="en-GB" sz="1800"/>
              <a:t>2.1 – Understanding Java</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800"/>
          </a:p>
        </p:txBody>
      </p:sp>
      <p:sp>
        <p:nvSpPr>
          <p:cNvPr id="6" name="Subtitle 2">
            <a:extLst>
              <a:ext uri="{FF2B5EF4-FFF2-40B4-BE49-F238E27FC236}">
                <a16:creationId xmlns:a16="http://schemas.microsoft.com/office/drawing/2014/main" id="{4914E028-BBB3-509D-27BD-0D7E14D586F4}"/>
              </a:ext>
            </a:extLst>
          </p:cNvPr>
          <p:cNvSpPr txBox="1">
            <a:spLocks/>
          </p:cNvSpPr>
          <p:nvPr/>
        </p:nvSpPr>
        <p:spPr>
          <a:xfrm>
            <a:off x="0" y="3851773"/>
            <a:ext cx="12217400" cy="30062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i="1"/>
              <a:t>As you see JRE is included JVM and Java Library, these 2 components are needed for a Java Program to run on a machine. For developing Java program, we have JDK, which is included with JRE and other development tools (as shown). </a:t>
            </a:r>
          </a:p>
          <a:p>
            <a:r>
              <a:rPr lang="en-US" sz="1800" i="1"/>
              <a:t>As JDK provided many basic tools for developing Java program, 3</a:t>
            </a:r>
            <a:r>
              <a:rPr lang="en-US" sz="1800" i="1" baseline="30000"/>
              <a:t>rd</a:t>
            </a:r>
            <a:r>
              <a:rPr lang="en-US" sz="1800" i="1"/>
              <a:t> parties organization such as JetBrain has developed much more powerful tools for Java development, these tools are called </a:t>
            </a:r>
            <a:r>
              <a:rPr lang="en-US" sz="1800" b="1" i="1"/>
              <a:t>IDE – Integrated Development Environment</a:t>
            </a:r>
            <a:r>
              <a:rPr lang="en-US" sz="1800" i="1"/>
              <a:t>, these tools contain many other things such as syntax highlight, logic error highlight,…</a:t>
            </a:r>
          </a:p>
          <a:p>
            <a:endParaRPr lang="en-US" sz="1800" i="1"/>
          </a:p>
        </p:txBody>
      </p:sp>
      <p:pic>
        <p:nvPicPr>
          <p:cNvPr id="7" name="Picture 6">
            <a:extLst>
              <a:ext uri="{FF2B5EF4-FFF2-40B4-BE49-F238E27FC236}">
                <a16:creationId xmlns:a16="http://schemas.microsoft.com/office/drawing/2014/main" id="{DEB481D6-5356-0DD2-3F6F-3A03A44D641A}"/>
              </a:ext>
            </a:extLst>
          </p:cNvPr>
          <p:cNvPicPr>
            <a:picLocks noChangeAspect="1"/>
          </p:cNvPicPr>
          <p:nvPr/>
        </p:nvPicPr>
        <p:blipFill>
          <a:blip r:embed="rId2"/>
          <a:stretch>
            <a:fillRect/>
          </a:stretch>
        </p:blipFill>
        <p:spPr>
          <a:xfrm>
            <a:off x="3253685" y="505323"/>
            <a:ext cx="5544929" cy="3191669"/>
          </a:xfrm>
          <a:prstGeom prst="rect">
            <a:avLst/>
          </a:prstGeom>
        </p:spPr>
      </p:pic>
    </p:spTree>
    <p:extLst>
      <p:ext uri="{BB962C8B-B14F-4D97-AF65-F5344CB8AC3E}">
        <p14:creationId xmlns:p14="http://schemas.microsoft.com/office/powerpoint/2010/main" val="64661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2667000" cy="303212"/>
          </a:xfrm>
        </p:spPr>
        <p:txBody>
          <a:bodyPr>
            <a:normAutofit fontScale="92500" lnSpcReduction="20000"/>
          </a:bodyPr>
          <a:lstStyle/>
          <a:p>
            <a:r>
              <a:rPr lang="en-US" sz="1800"/>
              <a:t>2.2 – Java Features</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2326"/>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800"/>
          </a:p>
        </p:txBody>
      </p:sp>
      <p:sp>
        <p:nvSpPr>
          <p:cNvPr id="2" name="Subtitle 2">
            <a:extLst>
              <a:ext uri="{FF2B5EF4-FFF2-40B4-BE49-F238E27FC236}">
                <a16:creationId xmlns:a16="http://schemas.microsoft.com/office/drawing/2014/main" id="{98D47709-0A78-AACC-5CCE-FD59A7D17E2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From Management Perspective</a:t>
            </a:r>
          </a:p>
          <a:p>
            <a:pPr algn="l"/>
            <a:r>
              <a:rPr lang="en-GB" sz="1800"/>
              <a:t>+) </a:t>
            </a:r>
            <a:r>
              <a:rPr lang="en-GB" sz="1800" b="1" i="1">
                <a:solidFill>
                  <a:srgbClr val="FF0000"/>
                </a:solidFill>
              </a:rPr>
              <a:t>Platform Independent </a:t>
            </a:r>
            <a:r>
              <a:rPr lang="en-GB" sz="1800"/>
              <a:t>– thanks to JVM, Java Program could be run anywhere without any limitation</a:t>
            </a:r>
          </a:p>
          <a:p>
            <a:pPr algn="l"/>
            <a:r>
              <a:rPr lang="en-GB" sz="1800"/>
              <a:t>+) </a:t>
            </a:r>
            <a:r>
              <a:rPr lang="en-GB" sz="1800" b="1" i="1">
                <a:solidFill>
                  <a:srgbClr val="FF0000"/>
                </a:solidFill>
              </a:rPr>
              <a:t>High Performance</a:t>
            </a:r>
            <a:r>
              <a:rPr lang="en-GB" sz="1800"/>
              <a:t> – Back before than, Java was very slow when compared to C/C++, but due to JVM advancement, Java is now faster</a:t>
            </a:r>
          </a:p>
          <a:p>
            <a:pPr algn="l"/>
            <a:r>
              <a:rPr lang="en-GB" sz="1800"/>
              <a:t>+) </a:t>
            </a:r>
            <a:r>
              <a:rPr lang="en-GB" sz="1800" b="1" i="1">
                <a:solidFill>
                  <a:srgbClr val="FF0000"/>
                </a:solidFill>
              </a:rPr>
              <a:t>Secure</a:t>
            </a:r>
            <a:r>
              <a:rPr lang="en-GB" sz="1800"/>
              <a:t> – Java has many security feature built-in, when a Java Program runs on JVM, JVM could only have limited access to the real hardware of the real computer (which are necessary to run a program), anywhere else are inaccessible, this is possible thanks to Java Security Manager</a:t>
            </a:r>
          </a:p>
          <a:p>
            <a:pPr algn="l"/>
            <a:r>
              <a:rPr lang="en-GB" sz="1800"/>
              <a:t>+) </a:t>
            </a:r>
            <a:r>
              <a:rPr lang="en-GB" sz="1800" b="1" i="1">
                <a:solidFill>
                  <a:srgbClr val="FF0000"/>
                </a:solidFill>
              </a:rPr>
              <a:t>Familiar</a:t>
            </a:r>
            <a:r>
              <a:rPr lang="en-GB" sz="1800"/>
              <a:t> – Java has a syntax system ans features that is mostly the same as C/C++, which allows C/++ devs to quickly become productive on Java</a:t>
            </a:r>
          </a:p>
          <a:p>
            <a:pPr algn="l"/>
            <a:r>
              <a:rPr lang="en-GB" sz="1800"/>
              <a:t>+) </a:t>
            </a:r>
            <a:r>
              <a:rPr lang="en-GB" sz="1800" b="1" i="1">
                <a:solidFill>
                  <a:srgbClr val="FF0000"/>
                </a:solidFill>
              </a:rPr>
              <a:t>Simpler</a:t>
            </a:r>
            <a:r>
              <a:rPr lang="en-GB" sz="1800"/>
              <a:t> – Although Java is mostly the same as C/C++, many features from C/C++ has been removed such as </a:t>
            </a:r>
            <a:r>
              <a:rPr lang="en-GB" sz="1800" b="1" i="1"/>
              <a:t>Pointer Arithmetic, Operator Overloading, Multiple Class Inheritance</a:t>
            </a:r>
            <a:r>
              <a:rPr lang="en-GB" sz="1800"/>
              <a:t>, all of these features make Java hard to debug and easily get error. </a:t>
            </a:r>
          </a:p>
          <a:p>
            <a:pPr algn="l"/>
            <a:r>
              <a:rPr lang="en-GB" sz="1800"/>
              <a:t>+) </a:t>
            </a:r>
            <a:r>
              <a:rPr lang="en-GB" sz="1800" b="1" i="1">
                <a:solidFill>
                  <a:srgbClr val="FF0000"/>
                </a:solidFill>
              </a:rPr>
              <a:t>Multiple delivery mode and deployment options</a:t>
            </a:r>
            <a:r>
              <a:rPr lang="en-GB" sz="1800"/>
              <a:t> – Java applications could be delivered with many options (e.g: A Java GUI apps could be delivered remotely to the client machine using Java Web Start Technology)</a:t>
            </a:r>
          </a:p>
          <a:p>
            <a:pPr algn="l"/>
            <a:r>
              <a:rPr lang="en-GB" sz="1800"/>
              <a:t>+) </a:t>
            </a:r>
            <a:r>
              <a:rPr lang="en-GB" sz="1800" b="1" i="1">
                <a:solidFill>
                  <a:srgbClr val="FF0000"/>
                </a:solidFill>
              </a:rPr>
              <a:t>Java Ecosystem</a:t>
            </a:r>
            <a:r>
              <a:rPr lang="en-GB" sz="1800"/>
              <a:t> – Java devs community has developed many open source libraries for variety of uses such as PDF, encryption, mailing,…. =&gt; Make the application development in Java much faster</a:t>
            </a:r>
          </a:p>
          <a:p>
            <a:pPr algn="l"/>
            <a:r>
              <a:rPr lang="en-GB" sz="1800"/>
              <a:t>+) </a:t>
            </a:r>
            <a:r>
              <a:rPr lang="en-GB" sz="1800" b="1" i="1">
                <a:solidFill>
                  <a:srgbClr val="FF0000"/>
                </a:solidFill>
              </a:rPr>
              <a:t>Backward Compatibility</a:t>
            </a:r>
            <a:r>
              <a:rPr lang="en-GB" sz="1800"/>
              <a:t> – Each of new Java update brings a lot of features, whilst maintaining the existing codes in JVM from broken =&gt; That’s why a Java Application developed on old Java version could run just fine on a newer version of JVM. </a:t>
            </a:r>
          </a:p>
        </p:txBody>
      </p:sp>
    </p:spTree>
    <p:extLst>
      <p:ext uri="{BB962C8B-B14F-4D97-AF65-F5344CB8AC3E}">
        <p14:creationId xmlns:p14="http://schemas.microsoft.com/office/powerpoint/2010/main" val="223670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2667000" cy="303212"/>
          </a:xfrm>
        </p:spPr>
        <p:txBody>
          <a:bodyPr>
            <a:normAutofit fontScale="92500" lnSpcReduction="20000"/>
          </a:bodyPr>
          <a:lstStyle/>
          <a:p>
            <a:r>
              <a:rPr lang="en-US" sz="1800"/>
              <a:t>2.2 – Java Features</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2326"/>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800"/>
          </a:p>
        </p:txBody>
      </p:sp>
      <p:sp>
        <p:nvSpPr>
          <p:cNvPr id="2" name="Subtitle 2">
            <a:extLst>
              <a:ext uri="{FF2B5EF4-FFF2-40B4-BE49-F238E27FC236}">
                <a16:creationId xmlns:a16="http://schemas.microsoft.com/office/drawing/2014/main" id="{98D47709-0A78-AACC-5CCE-FD59A7D17E2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From technology perspective</a:t>
            </a:r>
          </a:p>
          <a:p>
            <a:pPr algn="l"/>
            <a:r>
              <a:rPr lang="en-GB" sz="1800"/>
              <a:t>+) </a:t>
            </a:r>
            <a:r>
              <a:rPr lang="en-GB" sz="1800" b="1" i="1">
                <a:solidFill>
                  <a:srgbClr val="FF0000"/>
                </a:solidFill>
              </a:rPr>
              <a:t>Compiled</a:t>
            </a:r>
            <a:r>
              <a:rPr lang="en-GB" sz="1800"/>
              <a:t> – When we run a Java Program, it will firstly compile the code into a Java Bytecode file (usually happen in </a:t>
            </a:r>
            <a:r>
              <a:rPr lang="en-GB" sz="1800" b="1" i="1"/>
              <a:t>Build Process</a:t>
            </a:r>
            <a:r>
              <a:rPr lang="en-GB" sz="1800"/>
              <a:t>). This file then will be interpreted by JVM (as the file is already in the low level language, the run time should be better). Unlike Java, JS and PHP directly interpreted by their own interpreter (which make it very slow since it has to translate from high level language to machine language. </a:t>
            </a:r>
          </a:p>
          <a:p>
            <a:pPr algn="l"/>
            <a:r>
              <a:rPr lang="en-GB" sz="1800"/>
              <a:t>+) </a:t>
            </a:r>
            <a:r>
              <a:rPr lang="en-GB" sz="1800" b="1" i="1">
                <a:solidFill>
                  <a:srgbClr val="FF0000"/>
                </a:solidFill>
              </a:rPr>
              <a:t>Variety of technological solutions under one umbrella</a:t>
            </a:r>
            <a:r>
              <a:rPr lang="en-GB" sz="1800"/>
              <a:t> – Java includes many technologies for variety of uses such as for GUI development – Java Swing</a:t>
            </a:r>
          </a:p>
          <a:p>
            <a:pPr algn="l"/>
            <a:r>
              <a:rPr lang="en-GB" sz="1800"/>
              <a:t>+) </a:t>
            </a:r>
            <a:r>
              <a:rPr lang="en-GB" sz="1800" b="1" i="1">
                <a:solidFill>
                  <a:srgbClr val="FF0000"/>
                </a:solidFill>
              </a:rPr>
              <a:t>Multithreaded</a:t>
            </a:r>
            <a:r>
              <a:rPr lang="en-GB" sz="1800"/>
              <a:t> – Java support multi-threaded application development (an application where multiple tasks are happen at the same time) </a:t>
            </a:r>
          </a:p>
          <a:p>
            <a:pPr algn="l"/>
            <a:r>
              <a:rPr lang="en-GB" sz="1800"/>
              <a:t>+) </a:t>
            </a:r>
            <a:r>
              <a:rPr lang="en-GB" sz="1800" b="1" i="1">
                <a:solidFill>
                  <a:srgbClr val="FF0000"/>
                </a:solidFill>
              </a:rPr>
              <a:t>Distributed</a:t>
            </a:r>
            <a:r>
              <a:rPr lang="en-GB" sz="1800"/>
              <a:t> – Java has many features to support development of distributed applications (distributed is a type of application where the client machine will handle GUI loading jobs whilst the server machine will handle data management job)</a:t>
            </a:r>
          </a:p>
          <a:p>
            <a:pPr algn="l"/>
            <a:r>
              <a:rPr lang="en-GB" sz="1800"/>
              <a:t>+) </a:t>
            </a:r>
            <a:r>
              <a:rPr lang="en-GB" sz="1800" b="1" i="1">
                <a:solidFill>
                  <a:srgbClr val="FF0000"/>
                </a:solidFill>
              </a:rPr>
              <a:t>Garbage collection </a:t>
            </a:r>
            <a:r>
              <a:rPr lang="en-GB" sz="1800"/>
              <a:t>– Java has a feature that it reclaims memory section where it is no longer needed (such as unused variable or object) </a:t>
            </a:r>
          </a:p>
          <a:p>
            <a:pPr algn="l"/>
            <a:endParaRPr lang="en-GB" sz="1800"/>
          </a:p>
        </p:txBody>
      </p:sp>
    </p:spTree>
    <p:extLst>
      <p:ext uri="{BB962C8B-B14F-4D97-AF65-F5344CB8AC3E}">
        <p14:creationId xmlns:p14="http://schemas.microsoft.com/office/powerpoint/2010/main" val="272960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2667000" cy="303212"/>
          </a:xfrm>
        </p:spPr>
        <p:txBody>
          <a:bodyPr>
            <a:normAutofit fontScale="92500" lnSpcReduction="20000"/>
          </a:bodyPr>
          <a:lstStyle/>
          <a:p>
            <a:r>
              <a:rPr lang="en-US" sz="1800"/>
              <a:t>2.2 – Java Features</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2326"/>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800"/>
          </a:p>
        </p:txBody>
      </p:sp>
      <p:sp>
        <p:nvSpPr>
          <p:cNvPr id="2" name="Subtitle 2">
            <a:extLst>
              <a:ext uri="{FF2B5EF4-FFF2-40B4-BE49-F238E27FC236}">
                <a16:creationId xmlns:a16="http://schemas.microsoft.com/office/drawing/2014/main" id="{98D47709-0A78-AACC-5CCE-FD59A7D17E2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From programming perspective</a:t>
            </a:r>
          </a:p>
          <a:p>
            <a:pPr algn="l"/>
            <a:r>
              <a:rPr lang="en-GB" sz="1800"/>
              <a:t>+) </a:t>
            </a:r>
            <a:r>
              <a:rPr lang="en-GB" sz="1800" b="1" i="1">
                <a:solidFill>
                  <a:srgbClr val="FF0000"/>
                </a:solidFill>
              </a:rPr>
              <a:t>Object-oriented</a:t>
            </a:r>
            <a:r>
              <a:rPr lang="en-GB" sz="1800"/>
              <a:t> – Java is an </a:t>
            </a:r>
            <a:r>
              <a:rPr lang="en-GB" sz="1800" b="1" i="1"/>
              <a:t>Object-oriented</a:t>
            </a:r>
            <a:r>
              <a:rPr lang="en-GB" sz="1800"/>
              <a:t> programming language</a:t>
            </a:r>
          </a:p>
          <a:p>
            <a:pPr algn="l"/>
            <a:r>
              <a:rPr lang="en-GB" sz="1800"/>
              <a:t>+) </a:t>
            </a:r>
            <a:r>
              <a:rPr lang="en-GB" sz="1800" b="1" i="1">
                <a:solidFill>
                  <a:srgbClr val="FF0000"/>
                </a:solidFill>
              </a:rPr>
              <a:t>Structured</a:t>
            </a:r>
            <a:r>
              <a:rPr lang="en-GB" sz="1800"/>
              <a:t> – Java belongs to a family type of progamming language called </a:t>
            </a:r>
            <a:r>
              <a:rPr lang="en-GB" sz="1800" b="1" i="1"/>
              <a:t>Structured Programming</a:t>
            </a:r>
            <a:r>
              <a:rPr lang="en-GB" sz="1800"/>
              <a:t>. Structured programming involves splitting large programs into smaller pieces for easier management and reuse parts. There are other family types as well such as </a:t>
            </a:r>
            <a:r>
              <a:rPr lang="en-GB" sz="1800" b="1" i="1"/>
              <a:t>Procedural </a:t>
            </a:r>
            <a:r>
              <a:rPr lang="en-GB" sz="1800"/>
              <a:t>and </a:t>
            </a:r>
            <a:r>
              <a:rPr lang="en-GB" sz="1800" b="1" i="1"/>
              <a:t>Functional </a:t>
            </a:r>
            <a:r>
              <a:rPr lang="en-GB" sz="1800"/>
              <a:t>(Java has all features of all 3 family types, e.g: </a:t>
            </a:r>
            <a:r>
              <a:rPr lang="en-GB" sz="1800" b="1" i="1"/>
              <a:t>Lambda Expression </a:t>
            </a:r>
            <a:r>
              <a:rPr lang="en-GB" sz="1800"/>
              <a:t>in Java is based on Functional Programming, whilst Procedual programming in Java is based on variable and methods)</a:t>
            </a:r>
          </a:p>
          <a:p>
            <a:pPr algn="l"/>
            <a:r>
              <a:rPr lang="en-GB" sz="1800"/>
              <a:t>+) </a:t>
            </a:r>
            <a:r>
              <a:rPr lang="en-GB" sz="1800" b="1" i="1">
                <a:solidFill>
                  <a:srgbClr val="FF0000"/>
                </a:solidFill>
              </a:rPr>
              <a:t>Statically typed </a:t>
            </a:r>
            <a:r>
              <a:rPr lang="en-GB" sz="1800"/>
              <a:t>– Java is </a:t>
            </a:r>
            <a:r>
              <a:rPr lang="en-GB" sz="1800" b="1" i="1"/>
              <a:t>Statically Typed </a:t>
            </a:r>
            <a:r>
              <a:rPr lang="en-GB" sz="1800"/>
              <a:t>=&gt; which means that the variable type and the variable value must be declared at the compile time (Python is </a:t>
            </a:r>
            <a:r>
              <a:rPr lang="en-GB" sz="1800" b="1" i="1"/>
              <a:t>Dynamically Typed</a:t>
            </a:r>
            <a:r>
              <a:rPr lang="en-GB" sz="1800"/>
              <a:t>, which mean that the type of variable is determined at runtime) </a:t>
            </a:r>
          </a:p>
          <a:p>
            <a:pPr algn="l"/>
            <a:r>
              <a:rPr lang="en-GB" sz="1800"/>
              <a:t>+) </a:t>
            </a:r>
            <a:r>
              <a:rPr lang="en-GB" sz="1800" b="1" i="1">
                <a:solidFill>
                  <a:srgbClr val="FF0000"/>
                </a:solidFill>
              </a:rPr>
              <a:t>Strongly Typed</a:t>
            </a:r>
            <a:r>
              <a:rPr lang="en-GB" sz="1800"/>
              <a:t> – Java is </a:t>
            </a:r>
            <a:r>
              <a:rPr lang="en-GB" sz="1800" b="1" i="1"/>
              <a:t>Strongly Typed </a:t>
            </a:r>
            <a:r>
              <a:rPr lang="en-GB" sz="1800"/>
              <a:t>=&gt; which means that once the variable or reference type is declared, that variable and reference won’t be able to point on another objects (e.g: a variable type is declared to point at </a:t>
            </a:r>
            <a:r>
              <a:rPr lang="en-GB" sz="1800" b="1" i="1"/>
              <a:t>integer</a:t>
            </a:r>
            <a:r>
              <a:rPr lang="en-GB" sz="1800" i="1"/>
              <a:t> </a:t>
            </a:r>
            <a:r>
              <a:rPr lang="en-GB" sz="1800"/>
              <a:t>object, then this variable cannot be pointed to </a:t>
            </a:r>
            <a:r>
              <a:rPr lang="en-GB" sz="1800" b="1" i="1"/>
              <a:t>float </a:t>
            </a:r>
            <a:r>
              <a:rPr lang="en-GB" sz="1800"/>
              <a:t>object)  </a:t>
            </a:r>
          </a:p>
          <a:p>
            <a:pPr algn="l"/>
            <a:r>
              <a:rPr lang="en-GB" sz="1800"/>
              <a:t>+) </a:t>
            </a:r>
            <a:r>
              <a:rPr lang="en-GB" sz="1800" b="1" i="1">
                <a:solidFill>
                  <a:srgbClr val="FF0000"/>
                </a:solidFill>
              </a:rPr>
              <a:t>Automatic Memory Management</a:t>
            </a:r>
            <a:r>
              <a:rPr lang="en-GB" sz="1800"/>
              <a:t> – Java devs cannot manage memory </a:t>
            </a:r>
            <a:r>
              <a:rPr lang="en-GB" sz="1800" b="1"/>
              <a:t>programmatically</a:t>
            </a:r>
            <a:r>
              <a:rPr lang="en-GB" sz="1800"/>
              <a:t>, which means that they cannot allocate memory by coding or even delete object and variable explicitly. All of the jobs are handled by JVM</a:t>
            </a:r>
          </a:p>
          <a:p>
            <a:pPr algn="l"/>
            <a:r>
              <a:rPr lang="en-GB" sz="1800"/>
              <a:t>+) </a:t>
            </a:r>
            <a:r>
              <a:rPr lang="en-GB" sz="1800" b="1" i="1">
                <a:solidFill>
                  <a:srgbClr val="FF0000"/>
                </a:solidFill>
              </a:rPr>
              <a:t>Programatic Exception Handling</a:t>
            </a:r>
            <a:r>
              <a:rPr lang="en-GB" sz="1800"/>
              <a:t> – Java support handling exceptional situations with </a:t>
            </a:r>
            <a:r>
              <a:rPr lang="en-GB" sz="1800" b="1" i="1"/>
              <a:t>Try-Catch mechanism</a:t>
            </a:r>
            <a:r>
              <a:rPr lang="en-GB" sz="1800"/>
              <a:t> to handle unexpected situation</a:t>
            </a:r>
          </a:p>
          <a:p>
            <a:pPr algn="l"/>
            <a:r>
              <a:rPr lang="en-GB" sz="1800"/>
              <a:t>+) </a:t>
            </a:r>
            <a:r>
              <a:rPr lang="en-GB" sz="1800" b="1" i="1">
                <a:solidFill>
                  <a:srgbClr val="FF0000"/>
                </a:solidFill>
              </a:rPr>
              <a:t>Ready-made class library</a:t>
            </a:r>
            <a:r>
              <a:rPr lang="en-GB" sz="1800"/>
              <a:t> – Java APIs library is huge and versatile for usage from File IO to uncommon task such as encryption</a:t>
            </a:r>
          </a:p>
        </p:txBody>
      </p:sp>
    </p:spTree>
    <p:extLst>
      <p:ext uri="{BB962C8B-B14F-4D97-AF65-F5344CB8AC3E}">
        <p14:creationId xmlns:p14="http://schemas.microsoft.com/office/powerpoint/2010/main" val="19370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2667000" cy="303212"/>
          </a:xfrm>
        </p:spPr>
        <p:txBody>
          <a:bodyPr>
            <a:normAutofit fontScale="85000" lnSpcReduction="10000"/>
          </a:bodyPr>
          <a:lstStyle/>
          <a:p>
            <a:r>
              <a:rPr lang="en-US" sz="1800"/>
              <a:t>2.2 – Java Real life application</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2326"/>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800"/>
          </a:p>
        </p:txBody>
      </p:sp>
      <p:sp>
        <p:nvSpPr>
          <p:cNvPr id="2" name="Subtitle 2">
            <a:extLst>
              <a:ext uri="{FF2B5EF4-FFF2-40B4-BE49-F238E27FC236}">
                <a16:creationId xmlns:a16="http://schemas.microsoft.com/office/drawing/2014/main" id="{98D47709-0A78-AACC-5CCE-FD59A7D17E2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r>
              <a:rPr lang="en-GB" sz="1800"/>
            </a:br>
            <a:r>
              <a:rPr lang="en-GB" sz="1800"/>
              <a:t>+) </a:t>
            </a:r>
            <a:r>
              <a:rPr lang="en-GB" sz="1800" b="1" i="1"/>
              <a:t>Desktop Application</a:t>
            </a:r>
          </a:p>
          <a:p>
            <a:pPr algn="l"/>
            <a:r>
              <a:rPr lang="en-GB" sz="1800"/>
              <a:t>+) </a:t>
            </a:r>
            <a:r>
              <a:rPr lang="en-GB" sz="1800" b="1" i="1"/>
              <a:t>Distributed Application</a:t>
            </a:r>
          </a:p>
          <a:p>
            <a:pPr algn="l"/>
            <a:r>
              <a:rPr lang="en-GB" sz="1800"/>
              <a:t>+) </a:t>
            </a:r>
            <a:r>
              <a:rPr lang="en-GB" sz="1800" b="1" i="1"/>
              <a:t>Web Application</a:t>
            </a:r>
          </a:p>
          <a:p>
            <a:pPr algn="l"/>
            <a:r>
              <a:rPr lang="en-GB" sz="1800"/>
              <a:t>+) </a:t>
            </a:r>
            <a:r>
              <a:rPr lang="en-GB" sz="1800" b="1" i="1"/>
              <a:t>Middleware Application </a:t>
            </a:r>
            <a:r>
              <a:rPr lang="en-GB" sz="1800"/>
              <a:t>(Application types that is in the middle of connection between client machine and server machine, typically handling the connection between them)</a:t>
            </a:r>
          </a:p>
          <a:p>
            <a:pPr algn="l"/>
            <a:r>
              <a:rPr lang="en-GB" sz="1800"/>
              <a:t>+) </a:t>
            </a:r>
            <a:r>
              <a:rPr lang="en-GB" sz="1800" b="1" i="1"/>
              <a:t>Server sides Application </a:t>
            </a:r>
            <a:r>
              <a:rPr lang="en-GB" sz="1800"/>
              <a:t>(Typically handling backend side on website)</a:t>
            </a:r>
            <a:endParaRPr lang="en-GB" sz="1800" b="1" i="1"/>
          </a:p>
          <a:p>
            <a:pPr algn="l"/>
            <a:r>
              <a:rPr lang="en-GB" sz="1800"/>
              <a:t>+) </a:t>
            </a:r>
            <a:r>
              <a:rPr lang="en-GB" sz="1800" b="1" i="1"/>
              <a:t>Frameworks and Libraries </a:t>
            </a:r>
            <a:r>
              <a:rPr lang="en-GB" sz="1800"/>
              <a:t>(Frameworks mean multiple libraries)</a:t>
            </a:r>
            <a:endParaRPr lang="en-GB" sz="1800" b="1" i="1"/>
          </a:p>
          <a:p>
            <a:pPr algn="l"/>
            <a:r>
              <a:rPr lang="en-GB" sz="1800"/>
              <a:t>+) </a:t>
            </a:r>
            <a:r>
              <a:rPr lang="en-GB" sz="1800" b="1" i="1"/>
              <a:t>Mobile Application </a:t>
            </a:r>
          </a:p>
        </p:txBody>
      </p:sp>
    </p:spTree>
    <p:extLst>
      <p:ext uri="{BB962C8B-B14F-4D97-AF65-F5344CB8AC3E}">
        <p14:creationId xmlns:p14="http://schemas.microsoft.com/office/powerpoint/2010/main" val="39785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676</TotalTime>
  <Words>1631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Symbol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cp:revision>
  <dcterms:created xsi:type="dcterms:W3CDTF">2024-07-05T03:43:45Z</dcterms:created>
  <dcterms:modified xsi:type="dcterms:W3CDTF">2024-07-11T23:31:12Z</dcterms:modified>
</cp:coreProperties>
</file>