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58" r:id="rId4"/>
    <p:sldId id="261" r:id="rId5"/>
    <p:sldId id="262" r:id="rId6"/>
    <p:sldId id="263" r:id="rId7"/>
    <p:sldId id="264" r:id="rId8"/>
    <p:sldId id="266" r:id="rId9"/>
    <p:sldId id="267" r:id="rId10"/>
    <p:sldId id="268" r:id="rId11"/>
    <p:sldId id="269" r:id="rId12"/>
    <p:sldId id="270" r:id="rId13"/>
    <p:sldId id="271" r:id="rId14"/>
    <p:sldId id="272" r:id="rId15"/>
    <p:sldId id="273"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9"/>
            <p14:sldId id="258"/>
            <p14:sldId id="261"/>
            <p14:sldId id="262"/>
            <p14:sldId id="263"/>
            <p14:sldId id="264"/>
            <p14:sldId id="266"/>
            <p14:sldId id="267"/>
            <p14:sldId id="268"/>
            <p14:sldId id="269"/>
            <p14:sldId id="270"/>
            <p14:sldId id="271"/>
            <p14:sldId id="272"/>
            <p14:sldId id="273"/>
            <p14:sldId id="274"/>
            <p14:sldId id="275"/>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18" autoAdjust="0"/>
    <p:restoredTop sz="96743"/>
  </p:normalViewPr>
  <p:slideViewPr>
    <p:cSldViewPr snapToGrid="0">
      <p:cViewPr varScale="1">
        <p:scale>
          <a:sx n="159" d="100"/>
          <a:sy n="159" d="100"/>
        </p:scale>
        <p:origin x="7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4DC43-F744-704A-A194-E80C7BE54CAA}" type="datetimeFigureOut">
              <a:rPr lang="en-VN" smtClean="0"/>
              <a:t>09/15/2024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ACA8-AF14-F04C-ADFD-EE53B23C09C4}" type="slidenum">
              <a:rPr lang="en-VN" smtClean="0"/>
              <a:t>‹#›</a:t>
            </a:fld>
            <a:endParaRPr lang="en-VN"/>
          </a:p>
        </p:txBody>
      </p:sp>
    </p:spTree>
    <p:extLst>
      <p:ext uri="{BB962C8B-B14F-4D97-AF65-F5344CB8AC3E}">
        <p14:creationId xmlns:p14="http://schemas.microsoft.com/office/powerpoint/2010/main" val="1245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9/15/2024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9/15/2024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11 – Java Methods</a:t>
            </a:r>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E2F9F-D1C1-E9C6-B5D5-8B973F49FC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A65B671-1A4C-51BA-BD86-D6A78626C254}"/>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11.3 Passing object references and primitive values into methods </a:t>
            </a:r>
            <a:r>
              <a:rPr lang="en-US" sz="1800" dirty="0"/>
              <a:t>11.3.1 Passing arguments to methods</a:t>
            </a:r>
            <a:endParaRPr lang="en-US" sz="1800" b="1" dirty="0"/>
          </a:p>
        </p:txBody>
      </p:sp>
      <p:sp>
        <p:nvSpPr>
          <p:cNvPr id="4" name="Subtitle 2">
            <a:extLst>
              <a:ext uri="{FF2B5EF4-FFF2-40B4-BE49-F238E27FC236}">
                <a16:creationId xmlns:a16="http://schemas.microsoft.com/office/drawing/2014/main" id="{C0023284-BC8C-0720-9FAA-65AB3EA6C79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23 – 24 – 25) – pass by value </a:t>
            </a:r>
          </a:p>
        </p:txBody>
      </p:sp>
    </p:spTree>
    <p:extLst>
      <p:ext uri="{BB962C8B-B14F-4D97-AF65-F5344CB8AC3E}">
        <p14:creationId xmlns:p14="http://schemas.microsoft.com/office/powerpoint/2010/main" val="3607585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45B0D-8535-9495-178D-1DDD9ECB9FF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2C92B95-C7DE-06D5-E766-A1180DA8DA92}"/>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11.3 Passing object references and primitive values into methods </a:t>
            </a:r>
            <a:r>
              <a:rPr lang="en-US" sz="1800" dirty="0"/>
              <a:t>11.3.2 Passing objects to methods</a:t>
            </a:r>
            <a:endParaRPr lang="en-US" sz="1800" b="1" dirty="0"/>
          </a:p>
        </p:txBody>
      </p:sp>
      <p:sp>
        <p:nvSpPr>
          <p:cNvPr id="4" name="Subtitle 2">
            <a:extLst>
              <a:ext uri="{FF2B5EF4-FFF2-40B4-BE49-F238E27FC236}">
                <a16:creationId xmlns:a16="http://schemas.microsoft.com/office/drawing/2014/main" id="{58C218E9-E663-0A1D-A496-646DBA558F6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26) - pass by reference</a:t>
            </a:r>
          </a:p>
          <a:p>
            <a:pPr algn="l"/>
            <a:endParaRPr lang="en-US" sz="1800" dirty="0"/>
          </a:p>
          <a:p>
            <a:pPr algn="l"/>
            <a:r>
              <a:rPr lang="en-US" sz="1800" dirty="0"/>
              <a:t> </a:t>
            </a:r>
          </a:p>
        </p:txBody>
      </p:sp>
      <p:pic>
        <p:nvPicPr>
          <p:cNvPr id="2" name="Picture 1">
            <a:extLst>
              <a:ext uri="{FF2B5EF4-FFF2-40B4-BE49-F238E27FC236}">
                <a16:creationId xmlns:a16="http://schemas.microsoft.com/office/drawing/2014/main" id="{1EA336AC-9FD8-588C-6B30-DAFA1AD7AA99}"/>
              </a:ext>
            </a:extLst>
          </p:cNvPr>
          <p:cNvPicPr>
            <a:picLocks noChangeAspect="1"/>
          </p:cNvPicPr>
          <p:nvPr/>
        </p:nvPicPr>
        <p:blipFill>
          <a:blip r:embed="rId2"/>
          <a:stretch>
            <a:fillRect/>
          </a:stretch>
        </p:blipFill>
        <p:spPr>
          <a:xfrm>
            <a:off x="2117333" y="1547793"/>
            <a:ext cx="7772400" cy="4583151"/>
          </a:xfrm>
          <a:prstGeom prst="rect">
            <a:avLst/>
          </a:prstGeom>
        </p:spPr>
      </p:pic>
    </p:spTree>
    <p:extLst>
      <p:ext uri="{BB962C8B-B14F-4D97-AF65-F5344CB8AC3E}">
        <p14:creationId xmlns:p14="http://schemas.microsoft.com/office/powerpoint/2010/main" val="1739217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A367F-1428-4D73-EA36-313DE2D59D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AAB95EF-04D6-9FD6-2A3E-8B72C87FCDA1}"/>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11.3 Passing object references and primitive values into methods </a:t>
            </a:r>
            <a:r>
              <a:rPr lang="en-US" sz="1800" dirty="0"/>
              <a:t>11.3.2 Passing objects to methods</a:t>
            </a:r>
            <a:endParaRPr lang="en-US" sz="1800" b="1" dirty="0"/>
          </a:p>
        </p:txBody>
      </p:sp>
      <p:sp>
        <p:nvSpPr>
          <p:cNvPr id="4" name="Subtitle 2">
            <a:extLst>
              <a:ext uri="{FF2B5EF4-FFF2-40B4-BE49-F238E27FC236}">
                <a16:creationId xmlns:a16="http://schemas.microsoft.com/office/drawing/2014/main" id="{0C897AE3-513E-711E-782D-C108D29E698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27) - pass by reference</a:t>
            </a:r>
          </a:p>
          <a:p>
            <a:pPr algn="l"/>
            <a:endParaRPr lang="en-US" sz="1800" dirty="0"/>
          </a:p>
          <a:p>
            <a:pPr algn="l"/>
            <a:r>
              <a:rPr lang="en-US" sz="1800" dirty="0"/>
              <a:t> </a:t>
            </a:r>
          </a:p>
        </p:txBody>
      </p:sp>
      <p:pic>
        <p:nvPicPr>
          <p:cNvPr id="5" name="Picture 4">
            <a:extLst>
              <a:ext uri="{FF2B5EF4-FFF2-40B4-BE49-F238E27FC236}">
                <a16:creationId xmlns:a16="http://schemas.microsoft.com/office/drawing/2014/main" id="{50D29EF0-4C95-7D08-C532-A39CC181E354}"/>
              </a:ext>
            </a:extLst>
          </p:cNvPr>
          <p:cNvPicPr>
            <a:picLocks noChangeAspect="1"/>
          </p:cNvPicPr>
          <p:nvPr/>
        </p:nvPicPr>
        <p:blipFill>
          <a:blip r:embed="rId2"/>
          <a:stretch>
            <a:fillRect/>
          </a:stretch>
        </p:blipFill>
        <p:spPr>
          <a:xfrm>
            <a:off x="2209800" y="1516583"/>
            <a:ext cx="7772400" cy="4645572"/>
          </a:xfrm>
          <a:prstGeom prst="rect">
            <a:avLst/>
          </a:prstGeom>
        </p:spPr>
      </p:pic>
    </p:spTree>
    <p:extLst>
      <p:ext uri="{BB962C8B-B14F-4D97-AF65-F5344CB8AC3E}">
        <p14:creationId xmlns:p14="http://schemas.microsoft.com/office/powerpoint/2010/main" val="2856250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3F90-6D20-CAB8-B2AA-F4715340137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1223465-6926-2A9E-5FC3-2CF822DB0781}"/>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11.3 Passing object references and primitive values into methods </a:t>
            </a:r>
            <a:r>
              <a:rPr lang="en-US" sz="1800" dirty="0"/>
              <a:t>11.3.2 Passing objects to methods</a:t>
            </a:r>
            <a:endParaRPr lang="en-US" sz="1800" b="1" dirty="0"/>
          </a:p>
        </p:txBody>
      </p:sp>
      <p:sp>
        <p:nvSpPr>
          <p:cNvPr id="4" name="Subtitle 2">
            <a:extLst>
              <a:ext uri="{FF2B5EF4-FFF2-40B4-BE49-F238E27FC236}">
                <a16:creationId xmlns:a16="http://schemas.microsoft.com/office/drawing/2014/main" id="{5FA2170E-7247-18C6-FBA6-D4417197279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28) - pass by reference</a:t>
            </a:r>
          </a:p>
          <a:p>
            <a:pPr algn="l"/>
            <a:endParaRPr lang="en-US" sz="1800" dirty="0"/>
          </a:p>
          <a:p>
            <a:pPr algn="l"/>
            <a:r>
              <a:rPr lang="en-US" sz="1800" dirty="0"/>
              <a:t> </a:t>
            </a:r>
          </a:p>
        </p:txBody>
      </p:sp>
    </p:spTree>
    <p:extLst>
      <p:ext uri="{BB962C8B-B14F-4D97-AF65-F5344CB8AC3E}">
        <p14:creationId xmlns:p14="http://schemas.microsoft.com/office/powerpoint/2010/main" val="1132884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4A0C9-A782-0281-4B8C-B79B29C82C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90CA8F4-5DC5-C70E-5B70-DD9F4E43B071}"/>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11.3 Passing object references and primitive values into methods </a:t>
            </a:r>
            <a:r>
              <a:rPr lang="en-US" sz="1800" dirty="0"/>
              <a:t>11.3.3 Returning a value from a method</a:t>
            </a:r>
            <a:endParaRPr lang="en-US" sz="1800" b="1" dirty="0"/>
          </a:p>
        </p:txBody>
      </p:sp>
      <p:sp>
        <p:nvSpPr>
          <p:cNvPr id="4" name="Subtitle 2">
            <a:extLst>
              <a:ext uri="{FF2B5EF4-FFF2-40B4-BE49-F238E27FC236}">
                <a16:creationId xmlns:a16="http://schemas.microsoft.com/office/drawing/2014/main" id="{4313EF81-3C70-5F9E-4EBE-52F5C6A86A7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Returning ... value: Might be able to return the value directly or through ...</a:t>
            </a:r>
          </a:p>
          <a:p>
            <a:pPr algn="l"/>
            <a:r>
              <a:rPr lang="en-US" sz="1800" dirty="0"/>
              <a:t>- Returning ... value: Might be able to return the ... directly or through ... variable, both ways are the same because the all return the ... address</a:t>
            </a:r>
          </a:p>
        </p:txBody>
      </p:sp>
    </p:spTree>
    <p:extLst>
      <p:ext uri="{BB962C8B-B14F-4D97-AF65-F5344CB8AC3E}">
        <p14:creationId xmlns:p14="http://schemas.microsoft.com/office/powerpoint/2010/main" val="355704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18E8D-CF3E-08F7-EF56-6E12269C6C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3D67DFA-8C88-9EE1-0BF5-B3A1D064B78D}"/>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11.4 Apply the static keyword to methods and fields </a:t>
            </a:r>
            <a:r>
              <a:rPr lang="en-US" sz="1800" dirty="0"/>
              <a:t>– 11.4.1 Apply the static keyword to methods and fields</a:t>
            </a:r>
            <a:endParaRPr lang="en-US" sz="1800" b="1" dirty="0"/>
          </a:p>
        </p:txBody>
      </p:sp>
      <p:sp>
        <p:nvSpPr>
          <p:cNvPr id="4" name="Subtitle 2">
            <a:extLst>
              <a:ext uri="{FF2B5EF4-FFF2-40B4-BE49-F238E27FC236}">
                <a16:creationId xmlns:a16="http://schemas.microsoft.com/office/drawing/2014/main" id="{F088CEDA-D452-773D-A1C3-5B67C079343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We can declare a class member as .... In this case, the ... keyword must stand before the ... of the field or the ... of the method </a:t>
            </a:r>
          </a:p>
          <a:p>
            <a:pPr algn="l"/>
            <a:r>
              <a:rPr lang="en-US" sz="1800" dirty="0"/>
              <a:t>(code illustration snippet 29) </a:t>
            </a:r>
          </a:p>
        </p:txBody>
      </p:sp>
    </p:spTree>
    <p:extLst>
      <p:ext uri="{BB962C8B-B14F-4D97-AF65-F5344CB8AC3E}">
        <p14:creationId xmlns:p14="http://schemas.microsoft.com/office/powerpoint/2010/main" val="360015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F7AC0-97B5-DEBE-7239-6E19A342804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30889F-B256-9739-4881-8851417ADD77}"/>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11.4 Apply the static keyword to methods and fields </a:t>
            </a:r>
            <a:r>
              <a:rPr lang="en-US" sz="1800" dirty="0"/>
              <a:t>– 11.4.2 Accessing static field</a:t>
            </a:r>
            <a:endParaRPr lang="en-US" sz="1800" b="1" dirty="0"/>
          </a:p>
        </p:txBody>
      </p:sp>
      <p:sp>
        <p:nvSpPr>
          <p:cNvPr id="4" name="Subtitle 2">
            <a:extLst>
              <a:ext uri="{FF2B5EF4-FFF2-40B4-BE49-F238E27FC236}">
                <a16:creationId xmlns:a16="http://schemas.microsoft.com/office/drawing/2014/main" id="{AC66B4BD-DCA0-0DDF-8548-2F817C30247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 member existed as a member of the ... itself, not ... itself =&gt; to access ... field, can use the ... name </a:t>
            </a:r>
          </a:p>
          <a:p>
            <a:pPr algn="l"/>
            <a:r>
              <a:rPr lang="en-US" sz="1800" dirty="0"/>
              <a:t>(code illustration snippet 30) </a:t>
            </a:r>
          </a:p>
          <a:p>
            <a:pPr algn="l"/>
            <a:r>
              <a:rPr lang="en-US" sz="1800" dirty="0"/>
              <a:t>- accessing ... field using ... name is recommended but we can also call it using ... name </a:t>
            </a:r>
          </a:p>
          <a:p>
            <a:pPr algn="l"/>
            <a:r>
              <a:rPr lang="en-US" sz="1800" dirty="0"/>
              <a:t>(code illustration snippet 31) </a:t>
            </a:r>
          </a:p>
          <a:p>
            <a:pPr algn="l"/>
            <a:r>
              <a:rPr lang="en-US" sz="1800" dirty="0"/>
              <a:t>- The example that we just gone through highlight an important aspect of static field, accessing ... field is determined by ... not by ... at .... The ... will check .... type of the variable and if they are static, it will ... the command from accessing ... field using ... name to accessing ... field using ... name</a:t>
            </a:r>
          </a:p>
          <a:p>
            <a:pPr algn="l"/>
            <a:r>
              <a:rPr lang="en-US" sz="1800" dirty="0"/>
              <a:t>(code illustration snippet 32) </a:t>
            </a:r>
          </a:p>
        </p:txBody>
      </p:sp>
    </p:spTree>
    <p:extLst>
      <p:ext uri="{BB962C8B-B14F-4D97-AF65-F5344CB8AC3E}">
        <p14:creationId xmlns:p14="http://schemas.microsoft.com/office/powerpoint/2010/main" val="103460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E0506-DEBB-4E5D-3CED-FB8046D2152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CE71CD-F787-2B38-B949-5344E7EB296C}"/>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11.4 Apply the static keyword to methods and fields </a:t>
            </a:r>
            <a:r>
              <a:rPr lang="en-US" sz="1800" dirty="0"/>
              <a:t>– 11.4.3 Accessing static members from the same class</a:t>
            </a:r>
            <a:endParaRPr lang="en-US" sz="1800" b="1" dirty="0"/>
          </a:p>
        </p:txBody>
      </p:sp>
      <p:sp>
        <p:nvSpPr>
          <p:cNvPr id="4" name="Subtitle 2">
            <a:extLst>
              <a:ext uri="{FF2B5EF4-FFF2-40B4-BE49-F238E27FC236}">
                <a16:creationId xmlns:a16="http://schemas.microsoft.com/office/drawing/2014/main" id="{1AEB7BB3-147E-A011-DE18-ACEE86F22B5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 memeber is accessible from ... and .... method in the same ... (here using its own name)</a:t>
            </a:r>
          </a:p>
          <a:p>
            <a:pPr algn="l"/>
            <a:r>
              <a:rPr lang="en-US" sz="1800" dirty="0"/>
              <a:t>(code illustration snippet 33 – 34) </a:t>
            </a:r>
          </a:p>
        </p:txBody>
      </p:sp>
    </p:spTree>
    <p:extLst>
      <p:ext uri="{BB962C8B-B14F-4D97-AF65-F5344CB8AC3E}">
        <p14:creationId xmlns:p14="http://schemas.microsoft.com/office/powerpoint/2010/main" val="80485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DF416-11DD-BCCE-2383-05CFA6DED3C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DA25A99-60EB-5664-90B3-132BED60D952}"/>
              </a:ext>
            </a:extLst>
          </p:cNvPr>
          <p:cNvSpPr>
            <a:spLocks noGrp="1"/>
          </p:cNvSpPr>
          <p:nvPr>
            <p:ph type="subTitle" idx="1"/>
          </p:nvPr>
        </p:nvSpPr>
        <p:spPr>
          <a:xfrm>
            <a:off x="97970" y="293688"/>
            <a:ext cx="11306345" cy="303212"/>
          </a:xfrm>
        </p:spPr>
        <p:txBody>
          <a:bodyPr>
            <a:normAutofit fontScale="92500" lnSpcReduction="20000"/>
          </a:bodyPr>
          <a:lstStyle/>
          <a:p>
            <a:r>
              <a:rPr lang="en-US" sz="1800" b="1" dirty="0"/>
              <a:t>11.4 Apply the static keyword to methods and fields </a:t>
            </a:r>
            <a:r>
              <a:rPr lang="en-US" sz="1800" dirty="0"/>
              <a:t>– 11.4.4 Accessing instance members from a static method</a:t>
            </a:r>
            <a:endParaRPr lang="en-US" sz="1800" b="1" dirty="0"/>
          </a:p>
        </p:txBody>
      </p:sp>
      <p:sp>
        <p:nvSpPr>
          <p:cNvPr id="4" name="Subtitle 2">
            <a:extLst>
              <a:ext uri="{FF2B5EF4-FFF2-40B4-BE49-F238E27FC236}">
                <a16:creationId xmlns:a16="http://schemas.microsoft.com/office/drawing/2014/main" id="{103E33A2-F58F-675B-5EA8-3DD0E9D7EA2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Static method belongs to the ... context not ... context =&gt; static method will only executed with the ... not with ... since static method doesn't related with ...  Meanwhile, instance method can access to the ... which call the method by using "this" =&gt; static member can't use this since it doesn't related to ... </a:t>
            </a:r>
          </a:p>
          <a:p>
            <a:pPr algn="l"/>
            <a:r>
              <a:rPr lang="en-US" sz="1800" dirty="0"/>
              <a:t>- In this case, "this" is not ... declared, but the compiler will ... its existance inside ... When compiler see ... field is accessed inside ..., it will use "this" (if we don't do that). But static method can't do that since no ... are related to static method</a:t>
            </a:r>
          </a:p>
          <a:p>
            <a:pPr algn="l"/>
            <a:r>
              <a:rPr lang="en-US" sz="1800" dirty="0"/>
              <a:t>(code illustration snippet 35) </a:t>
            </a:r>
          </a:p>
          <a:p>
            <a:pPr algn="l"/>
            <a:r>
              <a:rPr lang="en-US" sz="1800" dirty="0"/>
              <a:t>- We don't have to write "this", since "this" is needed when ... </a:t>
            </a:r>
          </a:p>
          <a:p>
            <a:pPr algn="l"/>
            <a:r>
              <a:rPr lang="en-US" sz="1800" dirty="0"/>
              <a:t>- A misunderstood statement is that "static method cant access ...", this is incomplete because static field can access ... if they ... </a:t>
            </a:r>
          </a:p>
          <a:p>
            <a:pPr algn="l"/>
            <a:r>
              <a:rPr lang="en-US" sz="1800" dirty="0"/>
              <a:t>(code illustration snippet 36) </a:t>
            </a:r>
          </a:p>
        </p:txBody>
      </p:sp>
    </p:spTree>
    <p:extLst>
      <p:ext uri="{BB962C8B-B14F-4D97-AF65-F5344CB8AC3E}">
        <p14:creationId xmlns:p14="http://schemas.microsoft.com/office/powerpoint/2010/main" val="228710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88B2A-F947-BC21-BAE2-B56679B0E9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997EA91-7467-6245-05C0-AE8F11A4CF92}"/>
              </a:ext>
            </a:extLst>
          </p:cNvPr>
          <p:cNvSpPr>
            <a:spLocks noGrp="1"/>
          </p:cNvSpPr>
          <p:nvPr>
            <p:ph type="subTitle" idx="1"/>
          </p:nvPr>
        </p:nvSpPr>
        <p:spPr>
          <a:xfrm>
            <a:off x="97970" y="293688"/>
            <a:ext cx="9436448" cy="303212"/>
          </a:xfrm>
        </p:spPr>
        <p:txBody>
          <a:bodyPr>
            <a:normAutofit fontScale="92500" lnSpcReduction="20000"/>
          </a:bodyPr>
          <a:lstStyle/>
          <a:p>
            <a:r>
              <a:rPr lang="en-US" sz="1800" b="1" dirty="0"/>
              <a:t>11.1 Create methods with arguments and return values </a:t>
            </a:r>
            <a:r>
              <a:rPr lang="en-US" sz="1800" dirty="0"/>
              <a:t> - 11.1.1 Create a method</a:t>
            </a:r>
            <a:endParaRPr lang="en-US" sz="1800" b="1" dirty="0"/>
          </a:p>
        </p:txBody>
      </p:sp>
      <p:sp>
        <p:nvSpPr>
          <p:cNvPr id="4" name="Subtitle 2">
            <a:extLst>
              <a:ext uri="{FF2B5EF4-FFF2-40B4-BE49-F238E27FC236}">
                <a16:creationId xmlns:a16="http://schemas.microsoft.com/office/drawing/2014/main" id="{7C5276A7-B51E-8293-8F34-FDDCA7773EA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t>
            </a:r>
            <a:r>
              <a:rPr lang="en-US" sz="1800" b="1" dirty="0"/>
              <a:t>Method </a:t>
            </a:r>
            <a:r>
              <a:rPr lang="en-US" sz="1800" dirty="0"/>
              <a:t>is basically a “thing” that creates … of an object. … here is just purely an … performed by a piece of …. If we need that … to be performed when we needed and where we needed, we just need to put that piece of … into </a:t>
            </a:r>
            <a:r>
              <a:rPr lang="en-US" sz="1800" b="1" dirty="0"/>
              <a:t>Method </a:t>
            </a:r>
            <a:r>
              <a:rPr lang="en-US" sz="1800" dirty="0"/>
              <a:t>and we also need to give </a:t>
            </a:r>
            <a:r>
              <a:rPr lang="en-US" sz="1800" b="1" dirty="0"/>
              <a:t>method </a:t>
            </a:r>
            <a:r>
              <a:rPr lang="en-US" sz="1800" dirty="0"/>
              <a:t>its own name =&gt; allowing us to deploy the </a:t>
            </a:r>
            <a:r>
              <a:rPr lang="en-US" sz="1800" b="1" dirty="0"/>
              <a:t>method </a:t>
            </a:r>
            <a:r>
              <a:rPr lang="en-US" sz="1800" dirty="0"/>
              <a:t>when we needed</a:t>
            </a:r>
          </a:p>
          <a:p>
            <a:pPr algn="l"/>
            <a:r>
              <a:rPr lang="en-US" sz="1800" dirty="0"/>
              <a:t>– We also have a deep perspective of </a:t>
            </a:r>
            <a:r>
              <a:rPr lang="en-US" sz="1800" b="1" dirty="0"/>
              <a:t>method </a:t>
            </a:r>
            <a:r>
              <a:rPr lang="en-US" sz="1800" dirty="0"/>
              <a:t>during the studying process =&gt; it is the … method </a:t>
            </a:r>
          </a:p>
          <a:p>
            <a:pPr marL="285750" indent="-285750" algn="l">
              <a:buFontTx/>
              <a:buChar char="-"/>
            </a:pPr>
            <a:r>
              <a:rPr lang="en-US" sz="1800" dirty="0"/>
              <a:t>This picture down here shows a basic structure of a </a:t>
            </a:r>
            <a:r>
              <a:rPr lang="en-US" sz="1800" b="1" dirty="0"/>
              <a:t>method </a:t>
            </a:r>
            <a:endParaRPr lang="en-US" sz="1800" dirty="0"/>
          </a:p>
          <a:p>
            <a:pPr marL="285750" indent="-285750" algn="l">
              <a:buFontTx/>
              <a:buChar char="-"/>
            </a:pPr>
            <a:endParaRPr lang="en-US" sz="1800" dirty="0"/>
          </a:p>
          <a:p>
            <a:pPr marL="285750" indent="-285750" algn="l">
              <a:buFontTx/>
              <a:buChar char="-"/>
            </a:pPr>
            <a:endParaRPr lang="en-US" sz="1800" dirty="0"/>
          </a:p>
          <a:p>
            <a:pPr marL="285750" indent="-285750" algn="l">
              <a:buFontTx/>
              <a:buChar char="-"/>
            </a:pPr>
            <a:endParaRPr lang="en-US" sz="1800" dirty="0"/>
          </a:p>
          <a:p>
            <a:pPr algn="l"/>
            <a:r>
              <a:rPr lang="en-US" sz="1800" dirty="0"/>
              <a:t>- A </a:t>
            </a:r>
            <a:r>
              <a:rPr lang="en-US" sz="1800" b="1" dirty="0"/>
              <a:t>returnType </a:t>
            </a:r>
            <a:r>
              <a:rPr lang="en-US" sz="1800" dirty="0"/>
              <a:t>is … (not returning anything =&gt; …)</a:t>
            </a:r>
          </a:p>
          <a:p>
            <a:pPr algn="l"/>
            <a:r>
              <a:rPr lang="en-US" sz="1800" dirty="0"/>
              <a:t>– Another important point: A </a:t>
            </a:r>
            <a:r>
              <a:rPr lang="en-US" sz="1800" b="1" dirty="0"/>
              <a:t>method </a:t>
            </a:r>
            <a:r>
              <a:rPr lang="en-US" sz="1800" dirty="0"/>
              <a:t>can only return … at most</a:t>
            </a:r>
          </a:p>
          <a:p>
            <a:pPr marL="285750" indent="-285750" algn="l">
              <a:buFontTx/>
              <a:buChar char="-"/>
            </a:pPr>
            <a:r>
              <a:rPr lang="en-US" sz="1800" dirty="0"/>
              <a:t>A </a:t>
            </a:r>
            <a:r>
              <a:rPr lang="en-US" sz="1800" b="1" dirty="0"/>
              <a:t>methodName </a:t>
            </a:r>
            <a:r>
              <a:rPr lang="en-US" sz="1800" dirty="0"/>
              <a:t>is (this must be a valid …)</a:t>
            </a:r>
          </a:p>
          <a:p>
            <a:pPr marL="285750" indent="-285750" algn="l">
              <a:buFontTx/>
              <a:buChar char="-"/>
            </a:pPr>
            <a:r>
              <a:rPr lang="en-US" sz="1800" dirty="0"/>
              <a:t>The </a:t>
            </a:r>
            <a:r>
              <a:rPr lang="en-US" sz="1800" b="1" dirty="0"/>
              <a:t>parameter </a:t>
            </a:r>
            <a:r>
              <a:rPr lang="en-US" sz="1800" dirty="0"/>
              <a:t>is … (they must be fully …) (code illustration snippet 1)</a:t>
            </a:r>
          </a:p>
          <a:p>
            <a:pPr marL="285750" indent="-285750" algn="l">
              <a:buFontTx/>
              <a:buChar char="-"/>
            </a:pPr>
            <a:r>
              <a:rPr lang="en-US" sz="1800" dirty="0"/>
              <a:t>The </a:t>
            </a:r>
            <a:r>
              <a:rPr lang="en-US" sz="1800" b="1" dirty="0"/>
              <a:t>parameter </a:t>
            </a:r>
            <a:r>
              <a:rPr lang="en-US" sz="1800" dirty="0"/>
              <a:t>can also be … if their value doesn’t need to change in the method (if it is … and we still try to change it =&gt; …) (code illustration snippet 2)</a:t>
            </a:r>
          </a:p>
          <a:p>
            <a:pPr marL="285750" indent="-285750" algn="l">
              <a:buFontTx/>
              <a:buChar char="-"/>
            </a:pPr>
            <a:r>
              <a:rPr lang="en-US" sz="1800" dirty="0"/>
              <a:t>The method body must be contained inside … (and cannot … it like … if/else, loop body)</a:t>
            </a:r>
          </a:p>
        </p:txBody>
      </p:sp>
      <p:pic>
        <p:nvPicPr>
          <p:cNvPr id="2" name="Picture 1">
            <a:extLst>
              <a:ext uri="{FF2B5EF4-FFF2-40B4-BE49-F238E27FC236}">
                <a16:creationId xmlns:a16="http://schemas.microsoft.com/office/drawing/2014/main" id="{8940EAD2-733A-EF33-C259-E96A5726B0E6}"/>
              </a:ext>
            </a:extLst>
          </p:cNvPr>
          <p:cNvPicPr>
            <a:picLocks noChangeAspect="1"/>
          </p:cNvPicPr>
          <p:nvPr/>
        </p:nvPicPr>
        <p:blipFill>
          <a:blip r:embed="rId2"/>
          <a:stretch>
            <a:fillRect/>
          </a:stretch>
        </p:blipFill>
        <p:spPr>
          <a:xfrm>
            <a:off x="0" y="2363057"/>
            <a:ext cx="11942150" cy="1222624"/>
          </a:xfrm>
          <a:prstGeom prst="rect">
            <a:avLst/>
          </a:prstGeom>
        </p:spPr>
      </p:pic>
    </p:spTree>
    <p:extLst>
      <p:ext uri="{BB962C8B-B14F-4D97-AF65-F5344CB8AC3E}">
        <p14:creationId xmlns:p14="http://schemas.microsoft.com/office/powerpoint/2010/main" val="325014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97970" y="293688"/>
            <a:ext cx="9570012" cy="303212"/>
          </a:xfrm>
        </p:spPr>
        <p:txBody>
          <a:bodyPr>
            <a:normAutofit fontScale="92500" lnSpcReduction="20000"/>
          </a:bodyPr>
          <a:lstStyle/>
          <a:p>
            <a:r>
              <a:rPr lang="en-US" sz="1800" b="1" dirty="0"/>
              <a:t>11.1 Create methods with arguments and return values </a:t>
            </a:r>
            <a:r>
              <a:rPr lang="en-US" sz="1800" dirty="0"/>
              <a:t> - 11.1.2 Returning a value from a method</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 method MUST … a value (if the … statement requires... satisfaction, then it will be … to compile) </a:t>
            </a:r>
            <a:r>
              <a:rPr lang="en-US" sz="800" dirty="0"/>
              <a:t>&lt;talk about compiler execution path&gt; </a:t>
            </a:r>
          </a:p>
          <a:p>
            <a:pPr algn="l"/>
            <a:r>
              <a:rPr lang="en-US" sz="1800" dirty="0"/>
              <a:t>(code illustration snippet 3)</a:t>
            </a:r>
          </a:p>
          <a:p>
            <a:pPr marL="285750" indent="-285750" algn="l">
              <a:buFontTx/>
              <a:buChar char="-"/>
            </a:pPr>
            <a:r>
              <a:rPr lang="en-US" sz="1800" dirty="0"/>
              <a:t>This rule also applies to the method, which returns … variable (also, … can also be returnable because … is a valid value for a … variable)</a:t>
            </a:r>
          </a:p>
          <a:p>
            <a:pPr algn="l"/>
            <a:r>
              <a:rPr lang="en-US" sz="1800" dirty="0"/>
              <a:t>(code illustration snippet 4)</a:t>
            </a:r>
          </a:p>
          <a:p>
            <a:pPr marL="285750" indent="-285750" algn="l">
              <a:buFontTx/>
              <a:buChar char="-"/>
            </a:pPr>
            <a:r>
              <a:rPr lang="en-US" sz="1800" dirty="0"/>
              <a:t>There is only 1 case where a method didn’t return any value, which is the case where a method …. This is because when a method …, it doesn’t complete the method successfully</a:t>
            </a:r>
          </a:p>
          <a:p>
            <a:pPr marL="285750" indent="-285750" algn="l">
              <a:buFontTx/>
              <a:buChar char="-"/>
            </a:pPr>
            <a:r>
              <a:rPr lang="en-US" sz="1800" dirty="0"/>
              <a:t>If a method doesn’t return anything back, we must set their returnType to …. Furthermore, it must be noted that … is not the data type for returned value because … mean …</a:t>
            </a:r>
          </a:p>
          <a:p>
            <a:pPr marL="285750" indent="-285750" algn="l">
              <a:buFont typeface="Symbol" pitchFamily="2" charset="2"/>
              <a:buChar char="Þ"/>
            </a:pPr>
            <a:r>
              <a:rPr lang="en-US" sz="1800" dirty="0"/>
              <a:t>return … is </a:t>
            </a:r>
            <a:r>
              <a:rPr lang="en-US" sz="1800" b="1" dirty="0"/>
              <a:t>impossible </a:t>
            </a:r>
            <a:endParaRPr lang="en-US" sz="1800" dirty="0"/>
          </a:p>
          <a:p>
            <a:pPr algn="l"/>
            <a:r>
              <a:rPr lang="en-US" sz="1800" dirty="0"/>
              <a:t>(code illustration snippet 5 – 6 - 7)</a:t>
            </a:r>
          </a:p>
          <a:p>
            <a:pPr algn="l"/>
            <a:endParaRPr lang="en-US" sz="1800" dirty="0"/>
          </a:p>
          <a:p>
            <a:pPr algn="l"/>
            <a:r>
              <a:rPr lang="en-US" sz="1800" b="1" dirty="0"/>
              <a:t>Returning values of different types from a method</a:t>
            </a:r>
          </a:p>
          <a:p>
            <a:pPr marL="285750" indent="-285750" algn="l">
              <a:buFontTx/>
              <a:buChar char="-"/>
            </a:pPr>
            <a:r>
              <a:rPr lang="en-US" sz="1800" dirty="0"/>
              <a:t>Mostly Java doesn’t allow return a value with … type than the … type of the method. However, there are some exception</a:t>
            </a:r>
          </a:p>
          <a:p>
            <a:pPr algn="l"/>
            <a:r>
              <a:rPr lang="en-US" sz="1800" b="1" dirty="0"/>
              <a:t>1) Numeric promotion: </a:t>
            </a:r>
            <a:r>
              <a:rPr lang="en-US" sz="1800" dirty="0"/>
              <a:t>If the return type is … type =&gt; the type of … must be … than the return type</a:t>
            </a:r>
          </a:p>
          <a:p>
            <a:pPr algn="l"/>
            <a:r>
              <a:rPr lang="en-US" sz="1800" dirty="0"/>
              <a:t>(code illustration snippet 8) </a:t>
            </a:r>
          </a:p>
          <a:p>
            <a:pPr algn="l"/>
            <a:r>
              <a:rPr lang="en-US" sz="1800" dirty="0"/>
              <a:t>- Java allows us to do this because  datatype can be … to a …. type without the … of information</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2145D-ECD2-FF4D-148E-D274B688426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35C0827-35A5-B5B6-96F4-B2324A2258D9}"/>
              </a:ext>
            </a:extLst>
          </p:cNvPr>
          <p:cNvSpPr>
            <a:spLocks noGrp="1"/>
          </p:cNvSpPr>
          <p:nvPr>
            <p:ph type="subTitle" idx="1"/>
          </p:nvPr>
        </p:nvSpPr>
        <p:spPr>
          <a:xfrm>
            <a:off x="97970" y="293688"/>
            <a:ext cx="9775495" cy="303212"/>
          </a:xfrm>
        </p:spPr>
        <p:txBody>
          <a:bodyPr>
            <a:normAutofit fontScale="92500" lnSpcReduction="20000"/>
          </a:bodyPr>
          <a:lstStyle/>
          <a:p>
            <a:r>
              <a:rPr lang="en-US" sz="1800" b="1" dirty="0"/>
              <a:t>11.1 Create methods with arguments and return values </a:t>
            </a:r>
            <a:r>
              <a:rPr lang="en-US" sz="1800" dirty="0"/>
              <a:t> - 11.1.2 Returning a value from a method</a:t>
            </a:r>
            <a:endParaRPr lang="en-US" sz="1800" b="1" dirty="0"/>
          </a:p>
        </p:txBody>
      </p:sp>
      <p:sp>
        <p:nvSpPr>
          <p:cNvPr id="4" name="Subtitle 2">
            <a:extLst>
              <a:ext uri="{FF2B5EF4-FFF2-40B4-BE49-F238E27FC236}">
                <a16:creationId xmlns:a16="http://schemas.microsoft.com/office/drawing/2014/main" id="{234E2498-6F64-B487-AA89-BEE0CB9071D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2) Autoboxing/Unboxing: </a:t>
            </a:r>
            <a:r>
              <a:rPr lang="en-US" sz="1800" dirty="0"/>
              <a:t>Java allows the return value is a …. This … must have a type … than the … declared or … to the … declared </a:t>
            </a:r>
          </a:p>
          <a:p>
            <a:pPr algn="l"/>
            <a:r>
              <a:rPr lang="en-US" sz="1800" dirty="0"/>
              <a:t>(code illustration snippet 9)</a:t>
            </a:r>
          </a:p>
          <a:p>
            <a:pPr algn="l"/>
            <a:r>
              <a:rPr lang="en-US" sz="1800" dirty="0"/>
              <a:t>- The reverse is also … only if the return type is a … with the … type with the … value</a:t>
            </a:r>
          </a:p>
          <a:p>
            <a:pPr algn="l"/>
            <a:r>
              <a:rPr lang="en-US" sz="1800" dirty="0"/>
              <a:t>(code illustration snippet 10)</a:t>
            </a:r>
          </a:p>
          <a:p>
            <a:pPr algn="l"/>
            <a:r>
              <a:rPr lang="en-US" sz="1800" b="1" dirty="0"/>
              <a:t>3) Subtype: </a:t>
            </a:r>
            <a:r>
              <a:rPr lang="en-US" sz="1800" dirty="0"/>
              <a:t>Another exception is that the return type must be a … of the return value</a:t>
            </a:r>
          </a:p>
          <a:p>
            <a:pPr algn="l"/>
            <a:r>
              <a:rPr lang="en-US" sz="1800" dirty="0"/>
              <a:t>(code illustration snippet 11)</a:t>
            </a:r>
          </a:p>
          <a:p>
            <a:pPr marL="285750" indent="-285750" algn="l">
              <a:buFontTx/>
              <a:buChar char="-"/>
            </a:pPr>
            <a:r>
              <a:rPr lang="en-US" sz="1800" dirty="0"/>
              <a:t>However, the reverse is false because … </a:t>
            </a:r>
            <a:r>
              <a:rPr lang="en-US" sz="800" dirty="0"/>
              <a:t>&lt;talk about the banana and Fruit example&gt;  </a:t>
            </a:r>
          </a:p>
          <a:p>
            <a:pPr algn="l"/>
            <a:r>
              <a:rPr lang="en-US" sz="1800" dirty="0"/>
              <a:t>(code illustration snippet 12) </a:t>
            </a:r>
          </a:p>
          <a:p>
            <a:pPr marL="285750" indent="-285750" algn="l">
              <a:buFontTx/>
              <a:buChar char="-"/>
            </a:pPr>
            <a:r>
              <a:rPr lang="en-US" sz="1800" dirty="0"/>
              <a:t>This rule is to make sure that the value returned by the method is assignable to the variable with the type that is the same as the return type of the method </a:t>
            </a:r>
            <a:r>
              <a:rPr lang="en-US" sz="800" dirty="0"/>
              <a:t>&lt;take an example of implicit widening things&gt;</a:t>
            </a:r>
          </a:p>
          <a:p>
            <a:pPr algn="l"/>
            <a:r>
              <a:rPr lang="en-US" sz="1800" b="1" dirty="0"/>
              <a:t>Returning multiple values from a method</a:t>
            </a:r>
          </a:p>
          <a:p>
            <a:pPr algn="l"/>
            <a:r>
              <a:rPr lang="en-US" sz="1800" dirty="0"/>
              <a:t>- Java doesn’t allow to return ...</a:t>
            </a:r>
          </a:p>
          <a:p>
            <a:pPr algn="l"/>
            <a:r>
              <a:rPr lang="en-US" sz="800" dirty="0"/>
              <a:t>&lt;talk about getName method and …&gt;</a:t>
            </a:r>
          </a:p>
          <a:p>
            <a:pPr algn="l"/>
            <a:r>
              <a:rPr lang="en-US" sz="1800" dirty="0"/>
              <a:t>- There are 2 ways to overcome this restriction</a:t>
            </a:r>
          </a:p>
          <a:p>
            <a:pPr marL="171450" indent="-171450" algn="l">
              <a:buFontTx/>
              <a:buChar char="-"/>
            </a:pPr>
            <a:endParaRPr lang="en-US" sz="1800" dirty="0"/>
          </a:p>
        </p:txBody>
      </p:sp>
    </p:spTree>
    <p:extLst>
      <p:ext uri="{BB962C8B-B14F-4D97-AF65-F5344CB8AC3E}">
        <p14:creationId xmlns:p14="http://schemas.microsoft.com/office/powerpoint/2010/main" val="185501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7F374-E064-CA9E-BBB5-7326AA9F82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6D9F0BE-F0FA-76E4-426D-D5F5AB60A55F}"/>
              </a:ext>
            </a:extLst>
          </p:cNvPr>
          <p:cNvSpPr>
            <a:spLocks noGrp="1"/>
          </p:cNvSpPr>
          <p:nvPr>
            <p:ph type="subTitle" idx="1"/>
          </p:nvPr>
        </p:nvSpPr>
        <p:spPr>
          <a:xfrm>
            <a:off x="97970" y="293688"/>
            <a:ext cx="10022075" cy="303212"/>
          </a:xfrm>
        </p:spPr>
        <p:txBody>
          <a:bodyPr>
            <a:normAutofit fontScale="92500" lnSpcReduction="20000"/>
          </a:bodyPr>
          <a:lstStyle/>
          <a:p>
            <a:r>
              <a:rPr lang="en-US" sz="1800" b="1" dirty="0"/>
              <a:t>11.1 Create methods with arguments and return values </a:t>
            </a:r>
            <a:r>
              <a:rPr lang="en-US" sz="1800" dirty="0"/>
              <a:t> - 11.1.2 Returning a value from a method</a:t>
            </a:r>
            <a:endParaRPr lang="en-US" sz="1800" b="1" dirty="0"/>
          </a:p>
        </p:txBody>
      </p:sp>
      <p:sp>
        <p:nvSpPr>
          <p:cNvPr id="4" name="Subtitle 2">
            <a:extLst>
              <a:ext uri="{FF2B5EF4-FFF2-40B4-BE49-F238E27FC236}">
                <a16:creationId xmlns:a16="http://schemas.microsoft.com/office/drawing/2014/main" id="{54678F44-AEE5-0A62-EFF9-73769D8CF77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Tx/>
              <a:buChar char="-"/>
            </a:pPr>
            <a:r>
              <a:rPr lang="en-US" sz="1800" dirty="0"/>
              <a:t>The first way is to use …</a:t>
            </a:r>
          </a:p>
          <a:p>
            <a:pPr algn="l"/>
            <a:r>
              <a:rPr lang="en-US" sz="1800" dirty="0"/>
              <a:t>(code illustration snippet 13)</a:t>
            </a:r>
          </a:p>
          <a:p>
            <a:pPr marL="285750" indent="-285750" algn="l">
              <a:buFontTx/>
              <a:buChar char="-"/>
            </a:pPr>
            <a:r>
              <a:rPr lang="en-US" sz="1800" dirty="0"/>
              <a:t>The second way is to use …</a:t>
            </a:r>
          </a:p>
          <a:p>
            <a:pPr algn="l"/>
            <a:r>
              <a:rPr lang="en-US" sz="1800" dirty="0"/>
              <a:t>(code illustration snippet 14) </a:t>
            </a:r>
          </a:p>
          <a:p>
            <a:pPr marL="285750" indent="-285750" algn="l">
              <a:buFontTx/>
              <a:buChar char="-"/>
            </a:pPr>
            <a:r>
              <a:rPr lang="en-US" sz="1800" dirty="0"/>
              <a:t>Mostly, classes are designed to connect </a:t>
            </a:r>
            <a:r>
              <a:rPr lang="en-US" sz="1800" b="1" dirty="0"/>
              <a:t>data that related to each other </a:t>
            </a:r>
            <a:r>
              <a:rPr lang="en-US" sz="1800" dirty="0"/>
              <a:t>(e.g Student class have many fields such as name, ID, DOB, …) =&gt; these fields are connected to each other. However, in some case, classes are also used to hold multiple unrelated data together =&gt; called … =&gt; If … is encounted multiple times =&gt; indication of …</a:t>
            </a:r>
          </a:p>
          <a:p>
            <a:pPr algn="l"/>
            <a:endParaRPr lang="en-US" sz="1800" dirty="0"/>
          </a:p>
        </p:txBody>
      </p:sp>
    </p:spTree>
    <p:extLst>
      <p:ext uri="{BB962C8B-B14F-4D97-AF65-F5344CB8AC3E}">
        <p14:creationId xmlns:p14="http://schemas.microsoft.com/office/powerpoint/2010/main" val="2302957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80BA2-12B6-3404-6AB3-49DE6423816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88D2231-F47F-F243-2135-616D28F30638}"/>
              </a:ext>
            </a:extLst>
          </p:cNvPr>
          <p:cNvSpPr>
            <a:spLocks noGrp="1"/>
          </p:cNvSpPr>
          <p:nvPr>
            <p:ph type="subTitle" idx="1"/>
          </p:nvPr>
        </p:nvSpPr>
        <p:spPr>
          <a:xfrm>
            <a:off x="97970" y="293688"/>
            <a:ext cx="10022075" cy="303212"/>
          </a:xfrm>
        </p:spPr>
        <p:txBody>
          <a:bodyPr>
            <a:normAutofit fontScale="92500" lnSpcReduction="20000"/>
          </a:bodyPr>
          <a:lstStyle/>
          <a:p>
            <a:r>
              <a:rPr lang="en-US" sz="1800" b="1" dirty="0"/>
              <a:t>11.2 Create overloaded methods </a:t>
            </a:r>
            <a:r>
              <a:rPr lang="en-US" sz="1800" dirty="0"/>
              <a:t>– 11.2.1 Method signature</a:t>
            </a:r>
            <a:endParaRPr lang="en-US" sz="1800" b="1" dirty="0"/>
          </a:p>
        </p:txBody>
      </p:sp>
      <p:sp>
        <p:nvSpPr>
          <p:cNvPr id="4" name="Subtitle 2">
            <a:extLst>
              <a:ext uri="{FF2B5EF4-FFF2-40B4-BE49-F238E27FC236}">
                <a16:creationId xmlns:a16="http://schemas.microsoft.com/office/drawing/2014/main" id="{DE380E97-D215-A613-A51A-9BE6680CC1B0}"/>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Before talking about </a:t>
            </a:r>
            <a:r>
              <a:rPr lang="en-US" sz="1800" b="1" dirty="0"/>
              <a:t>method overloading</a:t>
            </a:r>
            <a:r>
              <a:rPr lang="en-US" sz="1800" dirty="0"/>
              <a:t>, we must talk about a special concept called </a:t>
            </a:r>
            <a:r>
              <a:rPr lang="en-US" sz="1800" b="1" dirty="0"/>
              <a:t>method signature</a:t>
            </a:r>
          </a:p>
          <a:p>
            <a:pPr marL="285750" indent="-285750" algn="l">
              <a:buFontTx/>
              <a:buChar char="-"/>
            </a:pPr>
            <a:r>
              <a:rPr lang="en-US" sz="1800" b="1" dirty="0"/>
              <a:t>Method signature </a:t>
            </a:r>
            <a:r>
              <a:rPr lang="en-US" sz="1800" dirty="0"/>
              <a:t>is called … for method. It … between methods in a class. A class will definitely have multiple methods but there will be no … When we call method, we just simply ... the compiler to the method we want to run by … them to the … If a class have multiple methods with … =&gt; compile error </a:t>
            </a:r>
          </a:p>
          <a:p>
            <a:pPr marL="285750" indent="-285750" algn="l">
              <a:buFontTx/>
              <a:buChar char="-"/>
            </a:pPr>
            <a:r>
              <a:rPr lang="en-US" sz="1800" dirty="0"/>
              <a:t>A </a:t>
            </a:r>
            <a:r>
              <a:rPr lang="en-US" sz="1800" b="1" dirty="0"/>
              <a:t>method signature </a:t>
            </a:r>
            <a:r>
              <a:rPr lang="en-US" sz="1800" dirty="0"/>
              <a:t>is composed by … and …</a:t>
            </a:r>
          </a:p>
          <a:p>
            <a:pPr algn="l"/>
            <a:r>
              <a:rPr lang="en-US" sz="1800" dirty="0"/>
              <a:t>(code illustration snippet 15) </a:t>
            </a:r>
          </a:p>
          <a:p>
            <a:pPr algn="l"/>
            <a:endParaRPr lang="en-US" sz="1800" dirty="0"/>
          </a:p>
        </p:txBody>
      </p:sp>
    </p:spTree>
    <p:extLst>
      <p:ext uri="{BB962C8B-B14F-4D97-AF65-F5344CB8AC3E}">
        <p14:creationId xmlns:p14="http://schemas.microsoft.com/office/powerpoint/2010/main" val="2737182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2BEB3-73F2-FC51-A849-8659843F16D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CB6EEF-BC71-348F-4C11-2F661106D8EB}"/>
              </a:ext>
            </a:extLst>
          </p:cNvPr>
          <p:cNvSpPr>
            <a:spLocks noGrp="1"/>
          </p:cNvSpPr>
          <p:nvPr>
            <p:ph type="subTitle" idx="1"/>
          </p:nvPr>
        </p:nvSpPr>
        <p:spPr>
          <a:xfrm>
            <a:off x="97970" y="293688"/>
            <a:ext cx="10022075" cy="303212"/>
          </a:xfrm>
        </p:spPr>
        <p:txBody>
          <a:bodyPr>
            <a:normAutofit fontScale="92500" lnSpcReduction="20000"/>
          </a:bodyPr>
          <a:lstStyle/>
          <a:p>
            <a:r>
              <a:rPr lang="en-US" sz="1800" b="1" dirty="0"/>
              <a:t>11.2 Create overloaded methods </a:t>
            </a:r>
            <a:r>
              <a:rPr lang="en-US" sz="1800" dirty="0"/>
              <a:t>– 11.2.2 Method Overloading</a:t>
            </a:r>
            <a:endParaRPr lang="en-US" sz="1800" b="1" dirty="0"/>
          </a:p>
        </p:txBody>
      </p:sp>
      <p:sp>
        <p:nvSpPr>
          <p:cNvPr id="4" name="Subtitle 2">
            <a:extLst>
              <a:ext uri="{FF2B5EF4-FFF2-40B4-BE49-F238E27FC236}">
                <a16:creationId xmlns:a16="http://schemas.microsoft.com/office/drawing/2014/main" id="{0DDB4642-01DA-ADF9-5F8C-2224AEE9743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We have been told about </a:t>
            </a:r>
            <a:r>
              <a:rPr lang="en-US" sz="1800" b="1" dirty="0"/>
              <a:t>method signature</a:t>
            </a:r>
            <a:r>
              <a:rPr lang="en-US" sz="1800" dirty="0"/>
              <a:t>, inside a class, 2 methods with … is impossible. But we can definitely create multiple methods with the same … with different …  because the different in … mean different in </a:t>
            </a:r>
            <a:r>
              <a:rPr lang="en-US" sz="1800" b="1" dirty="0"/>
              <a:t>method signature</a:t>
            </a:r>
            <a:r>
              <a:rPr lang="en-US" sz="1800" dirty="0"/>
              <a:t> =&gt; when we have multiple methods with the same name =&gt; we called it </a:t>
            </a:r>
            <a:r>
              <a:rPr lang="en-US" sz="1800" b="1" dirty="0"/>
              <a:t>method overloading</a:t>
            </a:r>
            <a:endParaRPr lang="en-US" sz="1800" dirty="0"/>
          </a:p>
          <a:p>
            <a:pPr marL="285750" indent="-285750" algn="l">
              <a:buFontTx/>
              <a:buChar char="-"/>
            </a:pPr>
            <a:r>
              <a:rPr lang="en-US" sz="1800" dirty="0"/>
              <a:t>From compiler perspective, </a:t>
            </a:r>
            <a:r>
              <a:rPr lang="en-US" sz="1800" b="1" dirty="0"/>
              <a:t>method overloading </a:t>
            </a:r>
            <a:r>
              <a:rPr lang="en-US" sz="1800" dirty="0"/>
              <a:t>is nothing special since compiler only care about method signature =&gt; one the method signature is different =&gt; the method is different =&gt; With compiler, even there are any difference between Exception throw clause or type of parameter (not …), these are not affecting the difference of method signature</a:t>
            </a:r>
          </a:p>
          <a:p>
            <a:pPr algn="l"/>
            <a:r>
              <a:rPr lang="en-US" sz="1800" dirty="0"/>
              <a:t>(code illustration snippet 16) </a:t>
            </a:r>
          </a:p>
        </p:txBody>
      </p:sp>
    </p:spTree>
    <p:extLst>
      <p:ext uri="{BB962C8B-B14F-4D97-AF65-F5344CB8AC3E}">
        <p14:creationId xmlns:p14="http://schemas.microsoft.com/office/powerpoint/2010/main" val="245448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87D56-D0E1-2F0F-52BA-0F856512265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9F4CBF-5515-ED95-88C3-ED1A9E03E833}"/>
              </a:ext>
            </a:extLst>
          </p:cNvPr>
          <p:cNvSpPr>
            <a:spLocks noGrp="1"/>
          </p:cNvSpPr>
          <p:nvPr>
            <p:ph type="subTitle" idx="1"/>
          </p:nvPr>
        </p:nvSpPr>
        <p:spPr>
          <a:xfrm>
            <a:off x="97970" y="293688"/>
            <a:ext cx="10022075" cy="303212"/>
          </a:xfrm>
        </p:spPr>
        <p:txBody>
          <a:bodyPr>
            <a:normAutofit fontScale="92500" lnSpcReduction="20000"/>
          </a:bodyPr>
          <a:lstStyle/>
          <a:p>
            <a:r>
              <a:rPr lang="en-US" sz="1800" b="1" dirty="0"/>
              <a:t>11.2 Create overloaded methods </a:t>
            </a:r>
            <a:r>
              <a:rPr lang="en-US" sz="1800" dirty="0"/>
              <a:t>– 11.2.3 Method selection </a:t>
            </a:r>
            <a:endParaRPr lang="en-US" sz="1800" b="1" dirty="0"/>
          </a:p>
        </p:txBody>
      </p:sp>
      <p:sp>
        <p:nvSpPr>
          <p:cNvPr id="4" name="Subtitle 2">
            <a:extLst>
              <a:ext uri="{FF2B5EF4-FFF2-40B4-BE49-F238E27FC236}">
                <a16:creationId xmlns:a16="http://schemas.microsoft.com/office/drawing/2014/main" id="{CF080D38-4B56-BEFE-8F73-CE43B57FDEF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code that we just seen is just a small problem of </a:t>
            </a:r>
            <a:r>
              <a:rPr lang="en-US" sz="1800" b="1" dirty="0"/>
              <a:t>Method overloading</a:t>
            </a:r>
            <a:r>
              <a:rPr lang="en-US" sz="1800" dirty="0"/>
              <a:t>. If there are no … between … =&gt; It will be hard for the compiler to … between the methods and choose the best method for the ...</a:t>
            </a:r>
          </a:p>
          <a:p>
            <a:pPr marL="285750" indent="-285750" algn="l">
              <a:buFontTx/>
              <a:buChar char="-"/>
            </a:pPr>
            <a:r>
              <a:rPr lang="en-US" sz="1800" dirty="0"/>
              <a:t>Although the chosen method is executed at … by …, the compiler job in compile time is to … the code and ensure that the … will be finished with a specific method picked up. </a:t>
            </a:r>
          </a:p>
          <a:p>
            <a:pPr marL="285750" indent="-285750" algn="l">
              <a:buFontTx/>
              <a:buChar char="-"/>
            </a:pPr>
            <a:r>
              <a:rPr lang="en-US" sz="1800" dirty="0"/>
              <a:t>Because the … is created at … =&gt; the compiler doesn’t know which … is pointed to by the … variable =&gt; The compiler will have to based on the ... of the variable and the … of the arguments declared inside the method. Once it find suitable method, it will … that method to the … </a:t>
            </a:r>
          </a:p>
          <a:p>
            <a:pPr marL="285750" indent="-285750" algn="l">
              <a:buFontTx/>
              <a:buChar char="-"/>
            </a:pPr>
            <a:r>
              <a:rPr lang="en-US" sz="1800" dirty="0"/>
              <a:t>This step is important because if any ... variable could call on a method at … =&gt; … error</a:t>
            </a:r>
          </a:p>
          <a:p>
            <a:pPr marL="285750" indent="-285750" algn="l">
              <a:buFontTx/>
              <a:buChar char="-"/>
            </a:pPr>
            <a:r>
              <a:rPr lang="en-US" sz="1800" dirty="0"/>
              <a:t>JVM at runtime will find the … pointed by the … variable and execute the …</a:t>
            </a:r>
          </a:p>
          <a:p>
            <a:pPr algn="l"/>
            <a:r>
              <a:rPr lang="en-US" sz="1800" b="1" dirty="0"/>
              <a:t>Some rule for method overloading</a:t>
            </a:r>
          </a:p>
          <a:p>
            <a:pPr marL="285750" indent="-285750" algn="l">
              <a:buFontTx/>
              <a:buChar char="-"/>
            </a:pPr>
            <a:r>
              <a:rPr lang="en-US" sz="1800" dirty="0"/>
              <a:t>Method overload doesn’t cause error if we … the method using method signature. The error will only happen if the compiler can't ... between the method</a:t>
            </a:r>
          </a:p>
          <a:p>
            <a:pPr marL="285750" indent="-285750" algn="l">
              <a:buFontTx/>
              <a:buChar char="-"/>
            </a:pPr>
            <a:r>
              <a:rPr lang="en-US" sz="1800" b="1" dirty="0"/>
              <a:t>Exact match: </a:t>
            </a:r>
            <a:r>
              <a:rPr lang="en-US" sz="1800" dirty="0"/>
              <a:t>If the compiler find a method with ... is completely the ... with the ... from the method call, it will pick that method (this rule is also applies to the ...) </a:t>
            </a:r>
          </a:p>
          <a:p>
            <a:pPr algn="l"/>
            <a:r>
              <a:rPr lang="en-US" sz="1800" dirty="0"/>
              <a:t>(code illustration snippet 17 – 18) </a:t>
            </a:r>
          </a:p>
          <a:p>
            <a:pPr algn="l"/>
            <a:r>
              <a:rPr lang="en-US" sz="1800" dirty="0"/>
              <a:t>- </a:t>
            </a:r>
            <a:r>
              <a:rPr lang="en-US" sz="1800" b="1" dirty="0"/>
              <a:t>Most specific method: </a:t>
            </a:r>
            <a:r>
              <a:rPr lang="en-US" sz="1800" dirty="0"/>
              <a:t>If we have multiple possible for method call and nothing matches with the ... of the method call =&gt; the most specific method will be picked </a:t>
            </a:r>
          </a:p>
          <a:p>
            <a:pPr algn="l"/>
            <a:r>
              <a:rPr lang="en-US" sz="1800" dirty="0"/>
              <a:t>(code illustration snippet 19) </a:t>
            </a:r>
          </a:p>
          <a:p>
            <a:pPr marL="285750" indent="-285750" algn="l">
              <a:buFontTx/>
              <a:buChar char="-"/>
            </a:pPr>
            <a:endParaRPr lang="en-US" sz="1800" dirty="0"/>
          </a:p>
        </p:txBody>
      </p:sp>
    </p:spTree>
    <p:extLst>
      <p:ext uri="{BB962C8B-B14F-4D97-AF65-F5344CB8AC3E}">
        <p14:creationId xmlns:p14="http://schemas.microsoft.com/office/powerpoint/2010/main" val="3326284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0FB4F-1718-0677-5DD9-33AE9AE374B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BB7A574-8907-D034-5110-AEB63C5B7613}"/>
              </a:ext>
            </a:extLst>
          </p:cNvPr>
          <p:cNvSpPr>
            <a:spLocks noGrp="1"/>
          </p:cNvSpPr>
          <p:nvPr>
            <p:ph type="subTitle" idx="1"/>
          </p:nvPr>
        </p:nvSpPr>
        <p:spPr>
          <a:xfrm>
            <a:off x="97970" y="293688"/>
            <a:ext cx="10022075" cy="303212"/>
          </a:xfrm>
        </p:spPr>
        <p:txBody>
          <a:bodyPr>
            <a:normAutofit fontScale="92500" lnSpcReduction="20000"/>
          </a:bodyPr>
          <a:lstStyle/>
          <a:p>
            <a:r>
              <a:rPr lang="en-US" sz="1800" b="1" dirty="0"/>
              <a:t>11.2 Create overloaded methods </a:t>
            </a:r>
            <a:r>
              <a:rPr lang="en-US" sz="1800" dirty="0"/>
              <a:t>– 11.2.3 Method selection </a:t>
            </a:r>
            <a:endParaRPr lang="en-US" sz="1800" b="1" dirty="0"/>
          </a:p>
        </p:txBody>
      </p:sp>
      <p:sp>
        <p:nvSpPr>
          <p:cNvPr id="4" name="Subtitle 2">
            <a:extLst>
              <a:ext uri="{FF2B5EF4-FFF2-40B4-BE49-F238E27FC236}">
                <a16:creationId xmlns:a16="http://schemas.microsoft.com/office/drawing/2014/main" id="{08951713-DF3D-32EF-7267-9C3D352EB02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"Most specific" here means the ... are close to each other or their ... are a bit ... to each other </a:t>
            </a:r>
            <a:r>
              <a:rPr lang="en-US" sz="800" dirty="0"/>
              <a:t>&lt;explain relationship with Object class and CharSequence class&gt; </a:t>
            </a:r>
          </a:p>
          <a:p>
            <a:pPr algn="l"/>
            <a:r>
              <a:rPr lang="en-US" sz="1800" dirty="0"/>
              <a:t>- Althoug the relationship between ... datatype is not ... =&gt; Java still specify it explicitly using this diagram: </a:t>
            </a:r>
          </a:p>
          <a:p>
            <a:pPr algn="l"/>
            <a:r>
              <a:rPr lang="en-US" sz="1800" dirty="0"/>
              <a:t>... &gt; ... &gt; ... &gt; ... &gt; ...</a:t>
            </a:r>
          </a:p>
          <a:p>
            <a:pPr algn="l"/>
            <a:r>
              <a:rPr lang="en-US" sz="1800" dirty="0"/>
              <a:t>OR</a:t>
            </a:r>
          </a:p>
          <a:p>
            <a:pPr algn="l"/>
            <a:r>
              <a:rPr lang="en-US" sz="1800" dirty="0"/>
              <a:t>... &gt; ... &gt; ...</a:t>
            </a:r>
          </a:p>
          <a:p>
            <a:pPr algn="l"/>
            <a:r>
              <a:rPr lang="en-US" sz="1800" dirty="0"/>
              <a:t>(code illustration snippet 20 - 21) </a:t>
            </a:r>
          </a:p>
          <a:p>
            <a:pPr algn="l"/>
            <a:r>
              <a:rPr lang="en-US" sz="1800" b="1" dirty="0"/>
              <a:t>- Consider widening before autoboxing: </a:t>
            </a:r>
            <a:r>
              <a:rPr lang="en-US" sz="1800" dirty="0"/>
              <a:t>All methods ... with ... datatype will be prioritized instead of method with ... is a wrapper object </a:t>
            </a:r>
          </a:p>
          <a:p>
            <a:pPr algn="l"/>
            <a:r>
              <a:rPr lang="en-US" sz="1800" dirty="0"/>
              <a:t>(code illustration snippet 22) </a:t>
            </a:r>
          </a:p>
        </p:txBody>
      </p:sp>
    </p:spTree>
    <p:extLst>
      <p:ext uri="{BB962C8B-B14F-4D97-AF65-F5344CB8AC3E}">
        <p14:creationId xmlns:p14="http://schemas.microsoft.com/office/powerpoint/2010/main" val="860935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10239</TotalTime>
  <Words>2039</Words>
  <Application>Microsoft Office PowerPoint</Application>
  <PresentationFormat>Widescreen</PresentationFormat>
  <Paragraphs>117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Symbol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27</cp:revision>
  <dcterms:created xsi:type="dcterms:W3CDTF">2024-07-05T03:43:45Z</dcterms:created>
  <dcterms:modified xsi:type="dcterms:W3CDTF">2024-09-15T14:00:15Z</dcterms:modified>
</cp:coreProperties>
</file>