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 autoAdjust="0"/>
    <p:restoredTop sz="96743"/>
  </p:normalViewPr>
  <p:slideViewPr>
    <p:cSldViewPr snapToGrid="0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19/9/24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 – 13: Working with Math, Random and String classes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DA7DA-E6F9-160F-40CB-0DB3686F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57699D-2BC9-B7A4-D1BD-41DAE1FC8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13.1.5 String immutability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946060-5F22-A4BF-D6FB-84BA015F68D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are immutable, it is impossible to change its content once created</a:t>
            </a:r>
          </a:p>
          <a:p>
            <a:pPr algn="l"/>
            <a:r>
              <a:rPr lang="en-US" sz="1800" dirty="0"/>
              <a:t>(code illustration snippet 19)</a:t>
            </a:r>
          </a:p>
          <a:p>
            <a:pPr algn="l"/>
            <a:r>
              <a:rPr lang="en-US" sz="1800" dirty="0"/>
              <a:t>- Also, there are several methods that we believe to change the content of the method, however, it isn't</a:t>
            </a:r>
          </a:p>
          <a:p>
            <a:pPr algn="l"/>
            <a:r>
              <a:rPr lang="en-US" sz="1800" dirty="0"/>
              <a:t>(code illustration snippet 20) </a:t>
            </a:r>
          </a:p>
        </p:txBody>
      </p:sp>
    </p:spTree>
    <p:extLst>
      <p:ext uri="{BB962C8B-B14F-4D97-AF65-F5344CB8AC3E}">
        <p14:creationId xmlns:p14="http://schemas.microsoft.com/office/powerpoint/2010/main" val="25517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4395-BD1C-8A73-7E7C-FB14C34C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412F30-775B-C67A-FB57-FBC5C03F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E33253-C0AB-3A86-3162-0EEBE88B4A7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several methods to.... To understand these methods, we must know that the core of the String is just an ... of character (it works internally inside the class) =&gt; all of these methods works under this ... =&gt; All rules from ... will also applies to these methods. 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The list of the methods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int length()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char charAt(int index)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int indexOf(int ch) / int indexOf(String s) / int lastIndexOf(int ch) / int lastIndexOf(String s) </a:t>
            </a:r>
          </a:p>
          <a:p>
            <a:pPr algn="l"/>
            <a:r>
              <a:rPr lang="en-US" sz="1800" dirty="0"/>
              <a:t>(code illustration snippet 21)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subString(int beginIndex, int endIndex) </a:t>
            </a:r>
          </a:p>
          <a:p>
            <a:pPr algn="l"/>
            <a:r>
              <a:rPr lang="en-US" sz="1800" dirty="0"/>
              <a:t>(note: the rule of ... is applied to all of the classes that have method work based on indexing mechanism)   </a:t>
            </a:r>
          </a:p>
        </p:txBody>
      </p:sp>
    </p:spTree>
    <p:extLst>
      <p:ext uri="{BB962C8B-B14F-4D97-AF65-F5344CB8AC3E}">
        <p14:creationId xmlns:p14="http://schemas.microsoft.com/office/powerpoint/2010/main" val="22004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9A1F-DF43-6F6B-3197-133B606D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2C2CBD-A948-BB41-A7D4-8C345D05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5FBDCD-F7BB-B46D-4C68-6685ED516DC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String concat(String str)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toLowerCase() / String toUpperCase()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replace (char oldChar, char newChar)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trim()</a:t>
            </a:r>
          </a:p>
          <a:p>
            <a:pPr algn="l"/>
            <a:r>
              <a:rPr lang="en-US" sz="1800" dirty="0"/>
              <a:t>(code illustration snippet 22 – 23 - 24)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startWith(String prefix)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endWith(String suffix)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contains(CharSequence s)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equals(Object object) </a:t>
            </a:r>
            <a:r>
              <a:rPr lang="en-US" sz="800" dirty="0"/>
              <a:t>&lt;explain why it is Object ?&gt;</a:t>
            </a:r>
          </a:p>
        </p:txBody>
      </p:sp>
    </p:spTree>
    <p:extLst>
      <p:ext uri="{BB962C8B-B14F-4D97-AF65-F5344CB8AC3E}">
        <p14:creationId xmlns:p14="http://schemas.microsoft.com/office/powerpoint/2010/main" val="7468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4F7B-A9F1-66D9-132B-62DE209A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3BEA8E-0D42-9073-46A9-7EE8FFC4A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3F5619-3CA7-8EB7-1092-C6D96DB9048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boolean equalsIgnoreCase(String anotherString)</a:t>
            </a:r>
          </a:p>
        </p:txBody>
      </p:sp>
    </p:spTree>
    <p:extLst>
      <p:ext uri="{BB962C8B-B14F-4D97-AF65-F5344CB8AC3E}">
        <p14:creationId xmlns:p14="http://schemas.microsoft.com/office/powerpoint/2010/main" val="20105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14CC-B6CA-5BE7-6CB2-17A8CE76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B3F9D-3E80-9C63-4F57-20CBCC63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13.1.7 Comparing String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39CDE7-AA3C-308E-887B-376646D6E24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... ways to compare String </a:t>
            </a:r>
            <a:r>
              <a:rPr lang="en-US" sz="800" dirty="0"/>
              <a:t>&lt;talk about each way&gt;</a:t>
            </a:r>
          </a:p>
          <a:p>
            <a:pPr algn="l"/>
            <a:r>
              <a:rPr lang="en-US" sz="1800" dirty="0"/>
              <a:t>- Using the "==" operator (code illustration snippet 25 – 26)</a:t>
            </a:r>
          </a:p>
          <a:p>
            <a:pPr algn="l"/>
            <a:r>
              <a:rPr lang="en-US" sz="1800" dirty="0"/>
              <a:t>- The "equal" method: This method compares the ... directly of the String object. It doesn't care which ... object that the reference variable is pointing to. For example, (code illustration snippet 27) </a:t>
            </a:r>
          </a:p>
          <a:p>
            <a:pPr algn="l"/>
            <a:r>
              <a:rPr lang="en-US" sz="1800" dirty="0"/>
              <a:t>- The code on snippet 26 could be fixed in 2 ways </a:t>
            </a:r>
            <a:r>
              <a:rPr lang="en-US" sz="800" dirty="0"/>
              <a:t>&lt;talk about 2 ways to fix this code using equals method&gt; </a:t>
            </a:r>
          </a:p>
          <a:p>
            <a:pPr algn="l"/>
            <a:r>
              <a:rPr lang="en-US" sz="1800" dirty="0"/>
              <a:t>- However, using the way that using the String passed in as argument to invoke the method might result in ... =&gt; the other ways is much more safer to use </a:t>
            </a:r>
          </a:p>
          <a:p>
            <a:pPr algn="l"/>
            <a:r>
              <a:rPr lang="en-US" sz="1800" dirty="0"/>
              <a:t>- There is also another method for String comparision, called ... This method also provide information about the position of the String in ... </a:t>
            </a:r>
          </a:p>
          <a:p>
            <a:pPr algn="l"/>
            <a:r>
              <a:rPr lang="en-US" sz="1800" dirty="0"/>
              <a:t>- "compareTo" will return an ... value, which indicate that whether the String is ... (this also indicate the position of the String in ...). If 2 String is the same, the method returns ...</a:t>
            </a:r>
          </a:p>
          <a:p>
            <a:pPr algn="l"/>
            <a:r>
              <a:rPr lang="en-US" sz="1800" dirty="0"/>
              <a:t>(code illustration snippet 28)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45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4518E-5855-ED62-0CFF-0F780368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DD8E4A-5BC5-4CD2-B220-99F70F5B7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13.2 Formatting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173E2B-A874-0449-3FCD-F0F4A775D18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We have used print/println to print many things to the console, now what happen if we want to print out a preformatted String bundled with multiple variables ? </a:t>
            </a:r>
            <a:r>
              <a:rPr lang="en-US" sz="800" dirty="0"/>
              <a:t>&lt;what we will usually do ?&gt;</a:t>
            </a:r>
          </a:p>
          <a:p>
            <a:pPr algn="l"/>
            <a:r>
              <a:rPr lang="en-US" sz="1800" dirty="0"/>
              <a:t>- However, using the concatenation way is a bit too ... if the number of variables ...</a:t>
            </a:r>
          </a:p>
          <a:p>
            <a:pPr algn="l"/>
            <a:r>
              <a:rPr lang="en-US" sz="1800" dirty="0"/>
              <a:t>- Instead, we could ... all the variables with 3 values "...", "..." and "..." and pack all variables we need to ... into the String to a parameter list</a:t>
            </a:r>
          </a:p>
          <a:p>
            <a:pPr algn="l"/>
            <a:r>
              <a:rPr lang="en-US" sz="1800" dirty="0"/>
              <a:t>- Remember that the variable "out" in sout() is a ... variable of the ... class, its type is ... and this class has a method called "..."</a:t>
            </a:r>
          </a:p>
          <a:p>
            <a:pPr algn="l"/>
            <a:r>
              <a:rPr lang="en-US" sz="1800" dirty="0"/>
              <a:t>– The "format" method will write a ... with specified format and variable into an ...</a:t>
            </a:r>
          </a:p>
          <a:p>
            <a:pPr algn="l"/>
            <a:r>
              <a:rPr lang="en-US" sz="1800" dirty="0"/>
              <a:t>– The "format" method accepts 2 arguments, the first one is called ... with a type of String, this is where we store our ...</a:t>
            </a:r>
          </a:p>
          <a:p>
            <a:pPr algn="l"/>
            <a:r>
              <a:rPr lang="en-US" sz="1800" dirty="0"/>
              <a:t>– Another arguments is ..., which is a "varargs", this is where we store our ...</a:t>
            </a:r>
          </a:p>
          <a:p>
            <a:pPr algn="l"/>
            <a:r>
              <a:rPr lang="en-US" sz="1800" dirty="0"/>
              <a:t>- "PrintStream" class also contains ... method, which behaves the same as the "format" method</a:t>
            </a:r>
          </a:p>
          <a:p>
            <a:pPr algn="l"/>
            <a:r>
              <a:rPr lang="en-US" sz="1800" dirty="0"/>
              <a:t>- There are only ... types of format specification we only need to remember:</a:t>
            </a:r>
          </a:p>
          <a:p>
            <a:pPr algn="l"/>
            <a:r>
              <a:rPr lang="en-US" sz="1800" dirty="0"/>
              <a:t>%s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%d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%n</a:t>
            </a:r>
          </a:p>
        </p:txBody>
      </p:sp>
    </p:spTree>
    <p:extLst>
      <p:ext uri="{BB962C8B-B14F-4D97-AF65-F5344CB8AC3E}">
        <p14:creationId xmlns:p14="http://schemas.microsoft.com/office/powerpoint/2010/main" val="35350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F797-270A-F010-3F24-8E7E36D6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D2EE2A-C3EB-4BB7-583C-30C85FF7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13.2 Formatting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0EDB4D-4D38-BA20-D36B-FFCDE8D5081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%d can only hold ... datatype (if we try to insert ... and ... =&gt;Exception) </a:t>
            </a:r>
          </a:p>
          <a:p>
            <a:pPr algn="l"/>
            <a:r>
              <a:rPr lang="en-US" sz="1800" dirty="0"/>
              <a:t>- However, since many datatypes can be ... to String =&gt; %s can ...</a:t>
            </a:r>
          </a:p>
          <a:p>
            <a:pPr algn="l"/>
            <a:r>
              <a:rPr lang="en-US" sz="1800" dirty="0"/>
              <a:t>– If the number of format specifier &gt; number of ... =&gt; Exception</a:t>
            </a:r>
          </a:p>
          <a:p>
            <a:pPr algn="l"/>
            <a:r>
              <a:rPr lang="en-US" sz="1800" dirty="0"/>
              <a:t>(code illustration snippet 29)</a:t>
            </a:r>
          </a:p>
          <a:p>
            <a:pPr algn="l"/>
            <a:r>
              <a:rPr lang="en-US" sz="1800" dirty="0"/>
              <a:t>- The String class also have a ... version of "format" method, which only ... the formatted string itself, not ... it out</a:t>
            </a:r>
          </a:p>
        </p:txBody>
      </p:sp>
    </p:spTree>
    <p:extLst>
      <p:ext uri="{BB962C8B-B14F-4D97-AF65-F5344CB8AC3E}">
        <p14:creationId xmlns:p14="http://schemas.microsoft.com/office/powerpoint/2010/main" val="34107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1A36-5735-D7A4-DE58-D5FD26D1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2153C-1F34-611B-C5BC-6CD48A85E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Chapter 12 – Working with Math and Random Classes</a:t>
            </a:r>
          </a:p>
        </p:txBody>
      </p:sp>
    </p:spTree>
    <p:extLst>
      <p:ext uri="{BB962C8B-B14F-4D97-AF65-F5344CB8AC3E}">
        <p14:creationId xmlns:p14="http://schemas.microsoft.com/office/powerpoint/2010/main" val="14735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8B2A-F947-BC21-BAE2-B56679B0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97EA91-7467-6245-05C0-AE8F11A4C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12.1 Using the Math class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5276A7-B51E-8293-8F34-FDDCA7773EA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Java APIs library has a class called Math, it is used for .... Since it is defined in java.&lt;?&gt; package, it has already ... with our code =&gt; we don't need to ... it anymore</a:t>
            </a:r>
          </a:p>
          <a:p>
            <a:pPr algn="l"/>
            <a:r>
              <a:rPr lang="en-US" sz="1800" dirty="0"/>
              <a:t>– All methods in the class are ... =&gt; we don't need to create ... to run the method (even the constructor of the class are ...)</a:t>
            </a:r>
          </a:p>
          <a:p>
            <a:pPr algn="l"/>
            <a:r>
              <a:rPr lang="en-US" sz="1800" dirty="0"/>
              <a:t>- The class has a large amount of methods, because they are all ... for multiple argument types</a:t>
            </a:r>
          </a:p>
          <a:p>
            <a:pPr algn="l"/>
            <a:r>
              <a:rPr lang="en-US" sz="1800" dirty="0"/>
              <a:t>- The return type of the method also ... with the argument type of the method  </a:t>
            </a:r>
          </a:p>
          <a:p>
            <a:pPr algn="l"/>
            <a:r>
              <a:rPr lang="en-US" sz="1800" dirty="0"/>
              <a:t>(code illustration snippet 1 – 2 – 3 – 4)</a:t>
            </a:r>
          </a:p>
          <a:p>
            <a:pPr algn="l"/>
            <a:r>
              <a:rPr lang="en-US" sz="1800" dirty="0"/>
              <a:t>- The method "Math.random()" return a value in range ... &lt; x &lt; ... (the type of value return is ...)</a:t>
            </a:r>
          </a:p>
          <a:p>
            <a:pPr algn="l"/>
            <a:r>
              <a:rPr lang="en-US" sz="1800" dirty="0"/>
              <a:t>(code illustration snippet 5)</a:t>
            </a:r>
          </a:p>
        </p:txBody>
      </p:sp>
    </p:spTree>
    <p:extLst>
      <p:ext uri="{BB962C8B-B14F-4D97-AF65-F5344CB8AC3E}">
        <p14:creationId xmlns:p14="http://schemas.microsoft.com/office/powerpoint/2010/main" val="32501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B7F5B-53C1-B203-D0DD-EC1A861D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AEF208-AB5D-CD32-B7A0-71F2B4BF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12.2 Using the Random class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96B4E7-9846-2C1C-AEBE-ECF00C1CA3B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Random class is declared in package </a:t>
            </a:r>
            <a:r>
              <a:rPr lang="en-US" sz="1800" b="1" dirty="0"/>
              <a:t>java.&lt;?&gt;</a:t>
            </a:r>
          </a:p>
          <a:p>
            <a:pPr algn="l"/>
            <a:r>
              <a:rPr lang="en-US" sz="1800" dirty="0"/>
              <a:t>- It is a comprehensive and complicated class for ... usage, it generates </a:t>
            </a:r>
            <a:r>
              <a:rPr lang="en-US" sz="1800" b="1" dirty="0"/>
              <a:t>pseudorandom </a:t>
            </a:r>
            <a:r>
              <a:rPr lang="en-US" sz="1800" dirty="0"/>
              <a:t>value </a:t>
            </a:r>
            <a:r>
              <a:rPr lang="en-US" sz="800" dirty="0"/>
              <a:t>&lt;explain this&gt;</a:t>
            </a:r>
          </a:p>
          <a:p>
            <a:pPr algn="l"/>
            <a:r>
              <a:rPr lang="en-US" sz="1800" dirty="0"/>
              <a:t>- Oracle documentation said that "the ... method is much more simpler to use" but somehow Oracle still acknowledge this as important class</a:t>
            </a:r>
          </a:p>
          <a:p>
            <a:pPr algn="l"/>
            <a:r>
              <a:rPr lang="en-US" sz="1800" dirty="0"/>
              <a:t>(code illustration snippet 6)</a:t>
            </a:r>
            <a:r>
              <a:rPr lang="en-US" sz="800" b="1" dirty="0"/>
              <a:t>  </a:t>
            </a:r>
          </a:p>
          <a:p>
            <a:pPr algn="l"/>
            <a:r>
              <a:rPr lang="en-US" sz="1800" dirty="0"/>
              <a:t>- Unlike "Math.Random()", if you want to generate a number with a specific type, you must ...</a:t>
            </a:r>
          </a:p>
          <a:p>
            <a:pPr algn="l"/>
            <a:r>
              <a:rPr lang="en-US" sz="800" dirty="0"/>
              <a:t>&lt;mention another variant of nextInt() method&gt;</a:t>
            </a:r>
          </a:p>
          <a:p>
            <a:pPr algn="l"/>
            <a:r>
              <a:rPr lang="en-US" sz="1800" dirty="0"/>
              <a:t>- Random class has ... constructors (no args, </a:t>
            </a:r>
            <a:r>
              <a:rPr lang="en-US" sz="1800" b="1" dirty="0"/>
              <a:t>seed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– "Seed" has a type of ..., it is used to ...</a:t>
            </a:r>
          </a:p>
          <a:p>
            <a:pPr algn="l"/>
            <a:r>
              <a:rPr lang="en-US" sz="1800" dirty="0"/>
              <a:t>– 2 numbers generated with the same seed =&gt; ?</a:t>
            </a:r>
          </a:p>
          <a:p>
            <a:pPr algn="l"/>
            <a:r>
              <a:rPr lang="en-US" sz="1800" dirty="0"/>
              <a:t>(code illustration snippet 7) </a:t>
            </a:r>
          </a:p>
          <a:p>
            <a:pPr algn="l"/>
            <a:r>
              <a:rPr lang="en-US" sz="1800" dirty="0"/>
              <a:t>- The no-arg constructor will mostly generate ... =&gt; It is best to use this constructor</a:t>
            </a:r>
          </a:p>
          <a:p>
            <a:pPr algn="l"/>
            <a:r>
              <a:rPr lang="en-US" sz="1800" dirty="0"/>
              <a:t>&lt;mention about how to reset seed ?&gt; </a:t>
            </a:r>
          </a:p>
          <a:p>
            <a:pPr algn="l"/>
            <a:r>
              <a:rPr lang="en-US" sz="1800" dirty="0"/>
              <a:t>(code illustration snippet 8)</a:t>
            </a:r>
          </a:p>
          <a:p>
            <a:pPr algn="l"/>
            <a:r>
              <a:rPr lang="en-US" sz="1800" dirty="0"/>
              <a:t>- The Random class is only useful when you need to generate a ... of random numbers </a:t>
            </a:r>
          </a:p>
        </p:txBody>
      </p:sp>
    </p:spTree>
    <p:extLst>
      <p:ext uri="{BB962C8B-B14F-4D97-AF65-F5344CB8AC3E}">
        <p14:creationId xmlns:p14="http://schemas.microsoft.com/office/powerpoint/2010/main" val="14128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29472-093D-DAF6-6193-C3F78A3A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00B423-13A0-6E9E-2A6B-726DC91B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Chapter 13 – Working with String class</a:t>
            </a:r>
          </a:p>
        </p:txBody>
      </p:sp>
    </p:spTree>
    <p:extLst>
      <p:ext uri="{BB962C8B-B14F-4D97-AF65-F5344CB8AC3E}">
        <p14:creationId xmlns:p14="http://schemas.microsoft.com/office/powerpoint/2010/main" val="186103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380C6-5BA5-44F8-2587-5B832283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891E10-9042-D8D6-80C9-9967D25C2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13.1.1 What is a "String"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E0CAAE-7DFB-413B-2054-265473F68B0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in Java is just a ... of String Class. It represent a ...  </a:t>
            </a:r>
          </a:p>
          <a:p>
            <a:pPr algn="l"/>
            <a:r>
              <a:rPr lang="en-US" sz="1800" dirty="0"/>
              <a:t>- String such as "1234" or "Hello" are just the ... of the class</a:t>
            </a:r>
          </a:p>
          <a:p>
            <a:pPr algn="l"/>
            <a:r>
              <a:rPr lang="en-US" sz="1800" dirty="0"/>
              <a:t>– String class is ... =&gt; No more classes can extend this class</a:t>
            </a:r>
          </a:p>
          <a:p>
            <a:pPr algn="l"/>
            <a:r>
              <a:rPr lang="en-US" sz="1800" dirty="0"/>
              <a:t>– String extend ... class and implement ... interface</a:t>
            </a:r>
          </a:p>
          <a:p>
            <a:pPr algn="l"/>
            <a:r>
              <a:rPr lang="en-US" sz="1800" dirty="0"/>
              <a:t>– in Java, String is just called a String, although it is an ... of ... class. Java treats it as a special type of ... with various way of initialization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2503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C0527-1B29-5353-C805-2F8238FFA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ED1D81-18BA-2523-0B42-BC2661362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13.1.2 Creating Strings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A03DCD-EEFB-3FBA-879F-AF3053C55B6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class has many type of constructors, but we only need to remember these 4 constructors:</a:t>
            </a:r>
          </a:p>
          <a:p>
            <a:pPr algn="l"/>
            <a:r>
              <a:rPr lang="en-US" sz="1800" dirty="0"/>
              <a:t>+) String()</a:t>
            </a:r>
          </a:p>
          <a:p>
            <a:pPr algn="l"/>
            <a:r>
              <a:rPr lang="en-US" sz="1800" dirty="0"/>
              <a:t>+) String(String str)</a:t>
            </a:r>
          </a:p>
          <a:p>
            <a:pPr algn="l"/>
            <a:r>
              <a:rPr lang="en-US" sz="1800" dirty="0"/>
              <a:t>+) String(byte[] bytes)</a:t>
            </a:r>
          </a:p>
          <a:p>
            <a:pPr algn="l"/>
            <a:r>
              <a:rPr lang="en-US" sz="1800" dirty="0"/>
              <a:t>+) String(char[] chars)</a:t>
            </a:r>
          </a:p>
          <a:p>
            <a:pPr algn="l"/>
            <a:r>
              <a:rPr lang="en-US" sz="1800" dirty="0"/>
              <a:t>- Please note that although String is an ... of characters, but they can't be accessed using ... </a:t>
            </a:r>
          </a:p>
          <a:p>
            <a:pPr algn="l"/>
            <a:r>
              <a:rPr lang="en-US" sz="1800" dirty="0"/>
              <a:t>- We can also create String by using ... </a:t>
            </a:r>
            <a:r>
              <a:rPr lang="en-US" sz="800" dirty="0"/>
              <a:t>&lt;which operator is used ?&gt;</a:t>
            </a:r>
          </a:p>
          <a:p>
            <a:pPr algn="l"/>
            <a:r>
              <a:rPr lang="en-US" sz="1800" dirty="0"/>
              <a:t>(code illustration snippet 9 – 10 – 11)</a:t>
            </a:r>
          </a:p>
          <a:p>
            <a:pPr algn="l"/>
            <a:r>
              <a:rPr lang="en-US" sz="1800" dirty="0"/>
              <a:t>- The method "toString()" is declared in ... class =&gt; all classes in Java ... this method, ideally, we should ... this method</a:t>
            </a:r>
          </a:p>
          <a:p>
            <a:pPr algn="l"/>
            <a:r>
              <a:rPr lang="en-US" sz="1800" dirty="0"/>
              <a:t>(code illustration snippet 12) </a:t>
            </a:r>
            <a:r>
              <a:rPr lang="en-US" sz="800" dirty="0"/>
              <a:t>&lt;also comparing between overriding the method and not overriding it&gt;  </a:t>
            </a:r>
          </a:p>
          <a:p>
            <a:pPr algn="l"/>
            <a:r>
              <a:rPr lang="en-US" sz="1800" dirty="0"/>
              <a:t>- On the other hand, the method print/println is the same as the ... operator (which means that ...) </a:t>
            </a:r>
          </a:p>
          <a:p>
            <a:pPr algn="l"/>
            <a:r>
              <a:rPr lang="en-US" sz="1800" dirty="0"/>
              <a:t>- The "+=" operator is called ... (which is a combination of ... operator and ... operator)</a:t>
            </a:r>
          </a:p>
          <a:p>
            <a:pPr algn="l"/>
            <a:r>
              <a:rPr lang="en-US" sz="1800" dirty="0"/>
              <a:t>- The String ... property will be triggered if one of the operand is .... </a:t>
            </a:r>
          </a:p>
          <a:p>
            <a:pPr algn="l"/>
            <a:r>
              <a:rPr lang="en-US" sz="1800" dirty="0"/>
              <a:t>- If the left hand side of the operation is String =&gt; The right hand side must be ...</a:t>
            </a:r>
          </a:p>
          <a:p>
            <a:pPr algn="l"/>
            <a:r>
              <a:rPr lang="en-US" sz="1800" dirty="0"/>
              <a:t>(code illustration snippet 13 – 14 – 15 – 16) </a:t>
            </a:r>
          </a:p>
        </p:txBody>
      </p:sp>
    </p:spTree>
    <p:extLst>
      <p:ext uri="{BB962C8B-B14F-4D97-AF65-F5344CB8AC3E}">
        <p14:creationId xmlns:p14="http://schemas.microsoft.com/office/powerpoint/2010/main" val="17115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EC8D-8200-48E8-62FE-7F4297086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BCD1F2-A02B-6EE3-32DE-5C474E85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13.1.2 Creating Strings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D4FAE5-44E2-1CEA-7D57-9AED9CF3F0A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Sometime we may need to store some special characters in String such as ... </a:t>
            </a:r>
          </a:p>
          <a:p>
            <a:pPr algn="l"/>
            <a:r>
              <a:rPr lang="en-US" sz="1800" dirty="0"/>
              <a:t>- Since these character has special meaning with ..., if we try to add it explicitly (code illustration snippet 17), the code ...</a:t>
            </a:r>
          </a:p>
          <a:p>
            <a:pPr algn="l"/>
            <a:r>
              <a:rPr lang="en-US" sz="1800" dirty="0"/>
              <a:t>- To solve this, Java provide us with </a:t>
            </a:r>
            <a:r>
              <a:rPr lang="en-US" sz="1800" b="1" dirty="0"/>
              <a:t>escape character</a:t>
            </a:r>
            <a:endParaRPr lang="en-US" sz="1800" dirty="0"/>
          </a:p>
          <a:p>
            <a:pPr algn="l"/>
            <a:r>
              <a:rPr lang="en-US" sz="1800" dirty="0"/>
              <a:t>(note: </a:t>
            </a:r>
            <a:r>
              <a:rPr lang="en-US" sz="1800" b="1" dirty="0"/>
              <a:t>escape character </a:t>
            </a:r>
            <a:r>
              <a:rPr lang="en-US" sz="1800" dirty="0"/>
              <a:t>counted as ... character, not ... characters) </a:t>
            </a:r>
          </a:p>
        </p:txBody>
      </p:sp>
    </p:spTree>
    <p:extLst>
      <p:ext uri="{BB962C8B-B14F-4D97-AF65-F5344CB8AC3E}">
        <p14:creationId xmlns:p14="http://schemas.microsoft.com/office/powerpoint/2010/main" val="6936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EB407-B2DE-B66F-9AFE-3B9E2157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51104C-C195-5C73-D2BC-BBFC56A9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13.1.3 String interning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E8F352-5099-8294-F558-B28D0E311C8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All objects created by Java will be stored in a section of memory called ...</a:t>
            </a:r>
          </a:p>
          <a:p>
            <a:pPr algn="l"/>
            <a:r>
              <a:rPr lang="en-US" sz="1800" dirty="0"/>
              <a:t>- However, String that is considered as ... by ... will be stored in a special section of memory called ..., while other String is stored in ...</a:t>
            </a:r>
          </a:p>
          <a:p>
            <a:pPr algn="l"/>
            <a:r>
              <a:rPr lang="en-US" sz="1800" dirty="0"/>
              <a:t>- The purpose of String pool, is to maintain a list of unique ... When we create a String using any methods that are related to ... =&gt; Java will... If yes =&gt; ? If no =&gt; ?  </a:t>
            </a:r>
          </a:p>
          <a:p>
            <a:pPr algn="l"/>
            <a:r>
              <a:rPr lang="en-US" sz="1800" dirty="0"/>
              <a:t>(code illustration snippet 18)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489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11145</TotalTime>
  <Words>1702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30</cp:revision>
  <dcterms:created xsi:type="dcterms:W3CDTF">2024-07-05T03:43:45Z</dcterms:created>
  <dcterms:modified xsi:type="dcterms:W3CDTF">2024-09-19T15:58:26Z</dcterms:modified>
</cp:coreProperties>
</file>