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07:56:24.510"/>
    </inkml:context>
    <inkml:brush xml:id="br0">
      <inkml:brushProperty name="width" value="0.05292" units="cm"/>
      <inkml:brushProperty name="height" value="0.05292" units="cm"/>
      <inkml:brushProperty name="color" value="#FF0000"/>
    </inkml:brush>
  </inkml:definitions>
  <inkml:trace contextRef="#ctx0" brushRef="#br0">22650 8351 9089,'2'3'6598,"7"-8"-5596,-7-1-83,6-4-259,-7 6-436,-1 3-173,-2 12 100,-1 1-28,-1 12-123,0 0 6,2 1-6,0 0-95,2-1-135,0-8-72,0-3 72,0-9 224,2-3 6,2-2 45,3-5 17,4-5 27,0-7-89,2-5 51,-2 0 22,-1 1 78,-5 5-151,-2 6 190,-2 5-106,-2 4 28,-3 2-106,-3 4-6,-4 5 57,-1 5-57,0 6 0,1 1-6,1-2-16,4-2 10,2-4 12,3-5-163,0-3-10,1-3-12,0-2 185,1-5 0,2-4 50,2-8 23,2-3 11,-2 0 73,-1 3-6,-2 5 96,-2 7-79,-2 2-95,-4 8 5,-10 15-78,1 0 0,-5 10-5,11-10-62,3-5-191,4-6 16,2-5 242,2-3 52,5-1 71,2-4 11,5-1-61,-1-6 11,-1-1 101,-3 1-96,-2 3 7,-4 1-7,-2 5 90,-1 0-195,0 0 77,0-1-10,0-2-12,0 0-34,0 1-5,0 1 0,0 1-2521,0 1 1,0 0 0</inkml:trace>
  <inkml:trace contextRef="#ctx0" brushRef="#br0" timeOffset="1257">22747 8398 15182,'-6'0'202,"1"0"-141,5 0-61,-14 16 6,9-9 56,-10 15-96,14-12-44,0-3-219,1 0 62,0-5 16,0-1 404,4-4 5,4-8-22,2 0-61,0-4 122,-4 6 125,-3 4 111,-2 2 324,-1 3-526,-2 0-139,-4 5-18,-4 2-39,-2 6-11,-1 0-17,1 1-39,4-4 0,1-1-162,5-5-129,1-3 44,1-1 247,3-4 174,2-4-34,5-5 50,0-3 40,0 0-56,-1 2 66,-3 3-32,-3 6-46,-1 2 281,-2 2-230,-4 1-95,-1 2-12,-8 2-72,2 2-34,-2-2 16,7-1-16,2-2-128,2 0-556,2-1 493,0-4 191,0 2-157,0-3-134,0 5 504,-1 0-213,-1-3 84,1 0-84,0-2-90,1 2-66,0 2 156,-2 2 112,-4 7 11,-4 6 95,-3 11-95,-2 5-33,1 1-90,4-4-45,4-5-28,3-8-246,2-6 90,4-5 173,5-2-258,5-3-257,12-15 341,-5 1 230,3-13 79,-12 7-18,-5 0-27,-4 5-1,-2 4 449,-1 4-163,-1 4-123,-3 2-112,1 3-33,1 0-51,0 0-437,2 0-795,8 2 453,2-1 264,10 1-432,1-3 197,-1-5 330,-3-2 420,-7-2 129,-6 3 750,-15 4 633,-12 5-128,-12 7-388,-10 5-396,0 7-12,0-1-22,7-1-258,10-5-308,13-5-986,8-5 302,18-3-592,18-9 1276,10-5 0,11-4 0,-7 2 0,11-5 0,2-1 0,1 0 0</inkml:trace>
  <inkml:trace contextRef="#ctx0" brushRef="#br0" timeOffset="1332">22666 8478 11878,'0'0'0</inkml:trace>
  <inkml:trace contextRef="#ctx0" brushRef="#br0" timeOffset="4716">6424 11068 16527,'-8'6'1237,"1"-2"-1102,7-4 1238,0 0-981,34-14-101,-11 6-56,29-9-5,-19 12 16,1 3 34,2 1-67,2 1-57,4 0-16,3 2-61,3 2-79,0 1 78,-1 3-39,-3 0 12,-3 1-1,-3 1-44,-3-1 39,-1 0-45,-2-1-12,0-2 12,0-2 12,-1-2 55,2-1-62,-2-1 1,-1-3 78,-3 1-84,-4-2-28,-6 0 22,-5 2 12,-5 1 11,-3 0 16,-3 1-2065,0 0 2032,-13 8 0,9-7 0,-10 7 0</inkml:trace>
  <inkml:trace contextRef="#ctx0" brushRef="#br0" timeOffset="6566">18523 11044 16628,'0'4'2178,"0"0"113,0-4-2017,6 1 102,5-1-102,9 1-105,7-3-18,6 0-145,5-3 61,2 1 11,1-1 12,-1 2 123,-2 1-34,-2 0-95,-3 2 45,-4 0-45,7 2-28,-11 1 95,7 2 17,-11 0-157,3-2 123,2 0 152,3-2-146,3 0-11,18-1 16,-13-1 40,10-1-179,-18-1-1,-4 0 40,-2 1-45,-1 1 39,-1 0-39,1 1 112,13 0-112,-7 1 0,10 2 96,-10 1-18,3 0-22,-1 0-56,0-1 0,-2-2 34,6 2-34,-9-2 67,5 2-34,-9-1-21,2 2-12,2-1 5,2 0 192,2-1-113,1-1-51,-1-1 12,0 0 39,8 0-84,-10-2 0,3 1 6,-12-3-1,-1 2-5,-1 1 0,2 0 0,-1 1 17,2 0-17,2 0 0,1-1 34,2 0-34,3 0-6,-1 0 6,0-1 0,1 1-5,-2-2 5,1 2 0,-1-1 39,10-2-39,-10 1 0,7-1 0,-13 0 39,-1 1-39,0 0 0,0 0 17,10-2-17,2 2 33,0 0 46,-2 2-79,-7 1 0,0 0 5,1 0-5,0 0 34,1 0-28,1 0 162,16-4-107,-8 1 29,12-5 27,-14 3-38,0 0 55,-4 1 51,0 1-112,-3 2 0,-1-1-68,-3 1-5,-1 0 56,-3-1-50,-2 1 16,-2 0-22,-3 1 0,-2 0-22,-1 0 22,0 0-118,-1 0-397,-1 0-3389,-1 0-1148,-9-4 5052,-4-3 0,1 1 0,1 1 0</inkml:trace>
  <inkml:trace contextRef="#ctx0" brushRef="#br0" timeOffset="8283">6552 12928 17815,'36'-6'597,"0"-1"1,0 1 0,0 1-299,-2 1 1,0 1-1230,6 0 1,1 0 1116,3 1 1,0-1-51,1 2 1,-1 0 23,-3 0 1,-2 0-115,-4 1 1,-1 0-23,-1 2 1,-1-1-24,1 1 1,-1 1 39,1 0 0,2 0-42,17 2 0,0 0 0,-13-2 0,-1 0 0,13 2 0,-1-1 17,-17-3 0,-2 1 16,31 2 12,-5 0 45,-4-1 494,-4 2-394,-16-2 1,1-1-56,15 2-18,13-1-44,-20-3-28,-2 0 44,-4 0 1161,-1-3-1144,-5 0 414,-1-3-436,8-2-79,-10 0 46,6-1 27,-12 2-39,0 1 107,-1-1-23,0 1-61,0 0 61,-2 0-112,9 1 73,-6 1-28,8 0 73,-5 2-6,4 0 40,3-3 94,7 0-89,1-2-45,4 1-22,-3-1-56,-2 2 207,4 1-168,-15 3 40,1 0-63,-14 1 40,-2 0 34,0 0 72,6 0-140,-3 0-22,8-2 22,-3 1-67,1-2-39,0 1-6,-2 0-224,-5 0-493,-5 2-1758,-4 0 2520,-17 0 0,9 0 0,-9 0 0</inkml:trace>
  <inkml:trace contextRef="#ctx0" brushRef="#br0" timeOffset="9124">18592 12954 19294,'5'2'2341,"0"-1"17,-5-1-1714,36 0-157,-6 0-344,5 0 0,3 0-401,21 0 280,-24-1 1,0 0-21,0 0 1,0-1 8,-3 1 1,-1 0-12,28-1-129,-15 1-331,-12 5 271,-15 5 93,-10 7-195,-14 8-1019,-6 5-1832,-16 3-3764,-3 0 6906,-6-5 0,18-12 0,5-7 0</inkml:trace>
  <inkml:trace contextRef="#ctx0" brushRef="#br0" timeOffset="11332">6427 13586 18285,'26'28'1233,"2"-2"-707,-2-12-27,4 0-12,4-3-196,3-1-84,5-3-61,3-1-73,3-1 22,2-2-95,1 2 5,1-1 51,1 2-56,1-1 25,-15-1 1,2 0-26,-10-2 0,1 0-118,10 1 0,0-1 118,17 0 0,1-2 33,-1 0-27,0 0-6,-2 0 0,-3 2 0,-2 0 0,-3 1 0,-2 0 0,-4-1 39,-1 0-39,0-2 6,-1 0-6,2 0 0,1-2 33,-12-1 1,0-1-34,16-3 73,12-4-67,-21 4 11,-4 1-6,-1 2 28,-1 2 39,1-1-72,3 0-6,3-1 438,4-1-438,1-2 56,1-1-56,1-2 0,0 0 45,0 1-45,-2 0 0,0 2 0,-2 1 33,-1 2-21,-2 2-12,-2 2 0,-3 0 39,0 0-39,-2 0 5,1 0 1,0 0-6,1 0 28,0 0-28,-3 0 0,-2 0 34,-1 0-23,-1 0-11,-1 0 39,2 0-33,1 0 33,1 0-34,2 0 253,1 0-112,16 0-102,-13-2 40,10 0-28,-18-1 6,-2 1-62,-4-1 0,-2 2 17,-1 1-12,-2 0 7,1 0-7,0 0 74,12 2-74,-6-2 62,8 3 51,-8-3-84,1 0-1,1 0-33,-1 0 0,-2 0 23,-1 0-18,8 0 1,-7 0 5,7 0 56,-6 0-61,-1 0-1,1 0 85,-1-1-90,-1 0 0,-2-1 95,7-3-89,-8 1-6,5-1 0,-8 1 45,-1 1-45,0 0 0,-1 0 0,3 2 16,-5 0-16,1 1 0,-4-1 62,-2 1-62,2-1 45,1 1 0,0-1-45,3 0 67,1-1-62,3 2 46,2-2 55,3 1-95,2 0 107,1 0-34,1 1-84,0 0 50,-2 0-50,-2 0 0,-3 0 51,-3 0-46,-2 0-5,-2 0 51,-1 0-40,0 0 280,1 0-72,4 0-68,1 0 29,3 0-141,1 0 28,1 0 28,1-1 62,9-2-151,-8 0-1,4-2 46,-12 1-46,-5 1-10,-3 0-348,-4 3-561,-3-1-1880,-16 1 2794,-16 0 0,10 0 0,-7 0 0</inkml:trace>
  <inkml:trace contextRef="#ctx0" brushRef="#br0" timeOffset="12907">18658 13418 23864,'8'1'459,"3"0"-106,8-1 34,10 0-17,12 1-118,12 2-965,8-1 847,-28 0 1,1-1-57,14 2 1,0-1-79,-14 0 0,0 0-3,7 0 0,-2 1-126,-1 1-300,-10 0-1011,-12-1-2106,-7-1 3546,-21-1 0,9-1 0,-10 0 0</inkml:trace>
  <inkml:trace contextRef="#ctx0" brushRef="#br0" timeOffset="16049">6419 14416 20151,'33'1'509,"0"-1"1,29 1-404,-22-1-22,2 0-45,0 1 73,4 3-106,0 0 156,3 2-55,1-1-12,2 1 79,-1-1-50,0-1 4,-15-2 1,2 1-123,18-1-581,-19 0 1,0-1 580,15 0-6,0 0 202,0-1-202,0 0 0,-3 0 28,0-1 6,-3-1-40,15-3 6,-17 1 39,10-2-39,-20 3 0,-3 0 0,-1 1 0,0 1 67,-1 0-55,1 1 927,0 0-849,1 0 51,1 0-135,0 0 83,1 0-55,1 0 33,-1 0-61,3 0 27,-1 0 118,2-2-151,0-2 0,0-3 34,0-2-23,-3 0-16,-3 0 5,-1 1 0,-2 0 22,0 2-16,1-1-6,3 1 33,2 0-33,4-1 6,1 0-1,2 0-5,0-1 124,1 0-40,-2 1-40,-2 1 1,-4 1-39,-5 2 27,8 1-33,-11 2 23,8 0-23,-9 0 0,0 0 0,2 0 5,1 0 35,1 0-40,3 1 0,-1 0-6,3-1 12,0 1-6,2-1 11,1 0-11,2 0 50,1 0-50,0 0 0,2 0 0,0 0 6,-1 0 39,1-2-40,-2-2 1,-2-1 78,-1-2-79,-3 0-5,0-1 157,-2-2-146,-1 0 45,-1-1-50,0 3 44,-1 0-16,11 0-34,-9 2 28,8 0-22,-12 2 16,0 1-16,0 0-6,-1 0 173,11-2-83,4 1 27,2-1 18,2 1-130,-8 2 1,1-1 89,1 1-56,-1-1 6,-3 1-39,0-1-1,-5 0 281,12-2-151,-11 2 27,11-3-78,-11 2 168,3 1-162,-1 0-84,-1 2 55,-2 1-61,-4 0 0,-1 0 11,-3 0-11,-2 0 0,-3 0 6,-3 0 0,-6 0-6,-4 0 0,-2 0 0,-2 0 33,-10 2-33,-4 0-78,-13 3 78,-6-1-6,-7 1-11,-8 0-72,-5 0-29,10-1 1,-4-1-1,-3-1 0,-2 0-355,0 0 0,0-1 375,1 0 0,3 0 19,13-1 1,2 0 44,-2 0 1,0 0 33,1 0 0,-1 0-212,0 0 1,-1 0 244,1 0 1,-1-1-34,0 0 0,0-1 0,1 0 0,-1-1 22,-1 0 1,0-1-23,-2 1 0,0-1 0,0 1 0,0-1-323,-2 2 1,0-1 338,2 1 1,0 0-20,3 1 1,0 0 2,-2 0 0,1 0 0,3 1 0,0 0-23,-2 0 1,0 0-121,1 0 0,1 0 137,-1 1 0,0 0-22,-2 1 0,-1 1-3,2-1 1,-1 2 10,-2 0 1,-1 1-83,2 0 0,1-1 99,1 1 0,1-1-14,-2 1 0,0 1 73,4-2 0,-1 1-59,0 0 1,1 0-1,0 0 0,1 0-42,-26 4 40,2-1 5,5 0-23,2-3 12,3-1 592,2-3-581,1 0 0,-17-2 0,16-2 0,-14-2 0,19 1-34,-4-1 18,-2 2-18,-6 0 36,-2 1-7,-4 0-46,-2 1 51,-1-1 0,1 0-8,17 2 0,1 0 8,-21-1 0,23 1 0,0 0 5,-14 2 6,2 1-11,0 4 0,2 0 28,2-1 860,2 0-888,2-3 6,3 0 352,4-3-241,4 0-117,4 0 0,5 0 390,3-1-390,1-1 62,2-1-62,-7-2 45,5 2-45,-8-1 0,4 2-34,-8 0 28,-4 1 6,-8 1-134,10 0 0,0 1-225,-14 3-414,-10 2-3831,31 13 4604,25 5 0,-2-6 0,16-2 0</inkml:trace>
  <inkml:trace contextRef="#ctx0" brushRef="#br0" timeOffset="17174">18319 14244 20559,'-3'1'2919,"0"-1"-1676,3 0-380,55-3-580,-23 0 0,4-1-1109,5 1 1,4-1 0,0 0 884,-1 0 1,-1-1 0,0 1-57,20-1 0,-3 1 149,-8 1 1,-4 0-153,-11 2 0,-3 1 0,10 0 34,-11 0-34,-8 0-34,-3 2-140,-7 1 1833,-6-1-2230,-6 1-301,-3-3 872,-9-4 0,6 3 0,-6-4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4DC43-F744-704A-A194-E80C7BE54CAA}" type="datetimeFigureOut">
              <a:rPr lang="en-VN" smtClean="0"/>
              <a:t>23/8/24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ACA8-AF14-F04C-ADFD-EE53B23C09C4}" type="slidenum">
              <a:rPr lang="en-VN" smtClean="0"/>
              <a:t>‹#›</a:t>
            </a:fld>
            <a:endParaRPr lang="en-VN"/>
          </a:p>
        </p:txBody>
      </p:sp>
    </p:spTree>
    <p:extLst>
      <p:ext uri="{BB962C8B-B14F-4D97-AF65-F5344CB8AC3E}">
        <p14:creationId xmlns:p14="http://schemas.microsoft.com/office/powerpoint/2010/main" val="1245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776ACA8-AF14-F04C-ADFD-EE53B23C09C4}" type="slidenum">
              <a:rPr lang="en-VN" smtClean="0"/>
              <a:t>5</a:t>
            </a:fld>
            <a:endParaRPr lang="en-VN"/>
          </a:p>
        </p:txBody>
      </p:sp>
    </p:spTree>
    <p:extLst>
      <p:ext uri="{BB962C8B-B14F-4D97-AF65-F5344CB8AC3E}">
        <p14:creationId xmlns:p14="http://schemas.microsoft.com/office/powerpoint/2010/main" val="157953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D6C8-18F7-42B8-3B1C-59B04EF2DF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25A6D-510B-53C7-F8DE-92F9544A6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72616-7C94-5D9D-1460-823A1A15F3A5}"/>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6B831D8-1964-F3A7-CAA2-2EA44BC17F15}"/>
              </a:ext>
            </a:extLst>
          </p:cNvPr>
          <p:cNvSpPr>
            <a:spLocks noGrp="1"/>
          </p:cNvSpPr>
          <p:nvPr>
            <p:ph type="sldNum" sz="quarter" idx="5"/>
          </p:nvPr>
        </p:nvSpPr>
        <p:spPr/>
        <p:txBody>
          <a:bodyPr/>
          <a:lstStyle/>
          <a:p>
            <a:fld id="{A776ACA8-AF14-F04C-ADFD-EE53B23C09C4}" type="slidenum">
              <a:rPr lang="en-VN" smtClean="0"/>
              <a:t>6</a:t>
            </a:fld>
            <a:endParaRPr lang="en-VN"/>
          </a:p>
        </p:txBody>
      </p:sp>
    </p:spTree>
    <p:extLst>
      <p:ext uri="{BB962C8B-B14F-4D97-AF65-F5344CB8AC3E}">
        <p14:creationId xmlns:p14="http://schemas.microsoft.com/office/powerpoint/2010/main" val="25423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82BB-1EF9-70B9-D99F-069FF5C522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07001-DDE3-B620-E478-6E08564C4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2E552C-DA7B-95F0-9942-9C95EE1FB5B6}"/>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022E6790-7BBD-B702-7D8D-D22C5D368131}"/>
              </a:ext>
            </a:extLst>
          </p:cNvPr>
          <p:cNvSpPr>
            <a:spLocks noGrp="1"/>
          </p:cNvSpPr>
          <p:nvPr>
            <p:ph type="sldNum" sz="quarter" idx="5"/>
          </p:nvPr>
        </p:nvSpPr>
        <p:spPr/>
        <p:txBody>
          <a:bodyPr/>
          <a:lstStyle/>
          <a:p>
            <a:fld id="{A776ACA8-AF14-F04C-ADFD-EE53B23C09C4}" type="slidenum">
              <a:rPr lang="en-VN" smtClean="0"/>
              <a:t>7</a:t>
            </a:fld>
            <a:endParaRPr lang="en-VN"/>
          </a:p>
        </p:txBody>
      </p:sp>
    </p:spTree>
    <p:extLst>
      <p:ext uri="{BB962C8B-B14F-4D97-AF65-F5344CB8AC3E}">
        <p14:creationId xmlns:p14="http://schemas.microsoft.com/office/powerpoint/2010/main" val="1562078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8/23/24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8/23/24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6 – Working with Java Operators</a:t>
            </a:r>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97971" y="293688"/>
            <a:ext cx="7652658" cy="303212"/>
          </a:xfrm>
        </p:spPr>
        <p:txBody>
          <a:bodyPr>
            <a:normAutofit fontScale="92500" lnSpcReduction="10000"/>
          </a:bodyPr>
          <a:lstStyle/>
          <a:p>
            <a:r>
              <a:rPr lang="en-US" sz="1800" b="1" dirty="0"/>
              <a:t>6.1 Java Operators </a:t>
            </a:r>
            <a:r>
              <a:rPr lang="en-US" sz="1800" dirty="0"/>
              <a:t>– 6.1.1 Overview of available operators in Java</a:t>
            </a:r>
            <a:endParaRPr lang="en-US" sz="1800" b="1" dirty="0"/>
          </a:p>
          <a:p>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Assignment Operators rules:</a:t>
            </a:r>
          </a:p>
          <a:p>
            <a:pPr algn="l"/>
            <a:r>
              <a:rPr lang="en-US" sz="1800" dirty="0"/>
              <a:t>- They are all </a:t>
            </a:r>
            <a:r>
              <a:rPr lang="en-US" sz="1800" b="1" dirty="0"/>
              <a:t>“right associative”</a:t>
            </a:r>
            <a:r>
              <a:rPr lang="en-US" sz="1800" dirty="0"/>
              <a:t>, which means ”a = b = c = 10;” will be evaluated as ”c = 10” -&gt; “b =c” -&gt; “a = b”</a:t>
            </a:r>
          </a:p>
          <a:p>
            <a:pPr marL="285750" indent="-285750" algn="l">
              <a:buFontTx/>
              <a:buChar char="-"/>
            </a:pPr>
            <a:r>
              <a:rPr lang="en-US" sz="1800" dirty="0"/>
              <a:t>The left of the operands must be a variable =&gt; “a = 10;” is valid while “10 = a;” isn’t valid since 10 is a literal not a variable. But more importantly, we can’t do “</a:t>
            </a:r>
            <a:r>
              <a:rPr lang="en-US" sz="1800" dirty="0" err="1"/>
              <a:t>someMethod</a:t>
            </a:r>
            <a:r>
              <a:rPr lang="en-US" sz="1800" dirty="0"/>
              <a:t>() = 10;” because a method will return a value or an address to an object for reference variable but </a:t>
            </a:r>
            <a:r>
              <a:rPr lang="en-US" sz="1800" b="1" dirty="0"/>
              <a:t>NOT THE VARIABLE ITSELF</a:t>
            </a:r>
          </a:p>
          <a:p>
            <a:pPr marL="285750" indent="-285750" algn="l">
              <a:buFontTx/>
              <a:buChar char="-"/>
            </a:pPr>
            <a:r>
              <a:rPr lang="en-US" sz="1800" dirty="0"/>
              <a:t>The RHS of the assignment must be an expression where the type is ”compatible” with the target variables (could be the same type or fit with the size of the variable). Compatibility between primitive datatypes is easy to understand (Boolean can’t go with int), however, some reference datatypes are compatible with each other since it has OOP features – Inheritance and Polymorphism (Upcast – Downcast)</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EC6CE-1910-5040-5C14-34F8487B37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2F64749-690A-BA4E-506C-2B62DCE5C19E}"/>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6.1.2 Expressions and Statements</a:t>
            </a:r>
            <a:endParaRPr lang="en-US" sz="1800" b="1" dirty="0"/>
          </a:p>
        </p:txBody>
      </p:sp>
      <p:sp>
        <p:nvSpPr>
          <p:cNvPr id="4" name="Subtitle 2">
            <a:extLst>
              <a:ext uri="{FF2B5EF4-FFF2-40B4-BE49-F238E27FC236}">
                <a16:creationId xmlns:a16="http://schemas.microsoft.com/office/drawing/2014/main" id="{2319461E-AC9C-2014-DF1F-D4821C5FADC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An “</a:t>
            </a:r>
            <a:r>
              <a:rPr lang="en-US" sz="1800" b="1" dirty="0"/>
              <a:t>expression</a:t>
            </a:r>
            <a:r>
              <a:rPr lang="en-US" sz="1800" dirty="0"/>
              <a:t>” is a combination of operators, explicit values, constants, variables, and functions that the programming language interprets (according to its particular rules of precedence and association) and computes to produce (or “return”) in a stateful environment another value. </a:t>
            </a:r>
          </a:p>
          <a:p>
            <a:pPr marL="285750" indent="-285750" algn="l">
              <a:buFontTx/>
              <a:buChar char="-"/>
            </a:pPr>
            <a:r>
              <a:rPr lang="en-US" sz="1800" dirty="0"/>
              <a:t>The important point here is that an expression has a </a:t>
            </a:r>
            <a:r>
              <a:rPr lang="en-US" sz="1800" b="1" dirty="0"/>
              <a:t>value </a:t>
            </a:r>
            <a:r>
              <a:rPr lang="en-US" sz="1800" dirty="0"/>
              <a:t>(either primitive or reference)</a:t>
            </a:r>
          </a:p>
          <a:p>
            <a:pPr marL="285750" indent="-285750" algn="l">
              <a:buFontTx/>
              <a:buChar char="-"/>
            </a:pPr>
            <a:r>
              <a:rPr lang="en-US" sz="1800" dirty="0"/>
              <a:t>A “</a:t>
            </a:r>
            <a:r>
              <a:rPr lang="en-US" sz="1800" b="1" dirty="0"/>
              <a:t>statement</a:t>
            </a:r>
            <a:r>
              <a:rPr lang="en-US" sz="1800" dirty="0"/>
              <a:t>” is a complete line of code that may or may not store any values of its own =&gt; Therefore, an expression could also be a valid statement </a:t>
            </a:r>
            <a:r>
              <a:rPr lang="en-US" sz="1000" b="1" dirty="0"/>
              <a:t>(CODE ILLUSTRATION – Section6_1_2)</a:t>
            </a:r>
          </a:p>
        </p:txBody>
      </p:sp>
    </p:spTree>
    <p:extLst>
      <p:ext uri="{BB962C8B-B14F-4D97-AF65-F5344CB8AC3E}">
        <p14:creationId xmlns:p14="http://schemas.microsoft.com/office/powerpoint/2010/main" val="14817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FC217-BC41-45F3-1F61-487327222FA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C37C65-C82D-A8E6-DEAC-B305731404C9}"/>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6.1.3 Post and Pre Unary Increment/Decrement operators</a:t>
            </a:r>
            <a:endParaRPr lang="en-US" sz="1800" b="1" dirty="0"/>
          </a:p>
        </p:txBody>
      </p:sp>
      <p:sp>
        <p:nvSpPr>
          <p:cNvPr id="4" name="Subtitle 2">
            <a:extLst>
              <a:ext uri="{FF2B5EF4-FFF2-40B4-BE49-F238E27FC236}">
                <a16:creationId xmlns:a16="http://schemas.microsoft.com/office/drawing/2014/main" id="{E2608A03-D11B-E7B4-F6A5-AE5943C33F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 and “—” operators can be applied to the variable in </a:t>
            </a:r>
            <a:r>
              <a:rPr lang="en-US" sz="1800" b="1" dirty="0"/>
              <a:t>“postfix” </a:t>
            </a:r>
            <a:r>
              <a:rPr lang="en-US" sz="1800" dirty="0"/>
              <a:t>and </a:t>
            </a:r>
            <a:r>
              <a:rPr lang="en-US" sz="1800" b="1" dirty="0"/>
              <a:t>”prefix” </a:t>
            </a:r>
            <a:r>
              <a:rPr lang="en-US" sz="1800" dirty="0"/>
              <a:t>forms. This operator will either increase or decrease the variable's value by 1. </a:t>
            </a:r>
            <a:r>
              <a:rPr lang="en-US" sz="1800" b="1" dirty="0"/>
              <a:t> </a:t>
            </a:r>
          </a:p>
          <a:p>
            <a:pPr marL="285750" indent="-285750" algn="l">
              <a:buFontTx/>
              <a:buChar char="-"/>
            </a:pPr>
            <a:r>
              <a:rPr lang="en-US" sz="1800" dirty="0"/>
              <a:t>The Postfix operator returns the original value of the variable while the prefix operator returns the updated value of the variable </a:t>
            </a:r>
            <a:r>
              <a:rPr lang="en-US" sz="1000" b="1" dirty="0"/>
              <a:t>(code illustration snippets 1 and 2)</a:t>
            </a:r>
          </a:p>
          <a:p>
            <a:pPr marL="285750" indent="-285750" algn="l">
              <a:buFontTx/>
              <a:buChar char="-"/>
            </a:pPr>
            <a:r>
              <a:rPr lang="en-US" sz="1800" dirty="0"/>
              <a:t>The Unary Increment and Decrement operators are composed of 2 parts:</a:t>
            </a:r>
          </a:p>
          <a:p>
            <a:pPr lvl="1" algn="l"/>
            <a:r>
              <a:rPr lang="en-US" sz="1800" dirty="0"/>
              <a:t>+) The first part is the expression “</a:t>
            </a:r>
            <a:r>
              <a:rPr lang="en-US" sz="1800" dirty="0" err="1"/>
              <a:t>i</a:t>
            </a:r>
            <a:r>
              <a:rPr lang="en-US" sz="1800" dirty="0"/>
              <a:t>++” </a:t>
            </a:r>
          </a:p>
          <a:p>
            <a:pPr lvl="1" algn="l"/>
            <a:r>
              <a:rPr lang="en-US" sz="1800" dirty="0"/>
              <a:t>+) The second part is the assignment to the variable ”post” using the assignment operator</a:t>
            </a:r>
          </a:p>
          <a:p>
            <a:pPr lvl="1" algn="l"/>
            <a:r>
              <a:rPr lang="en-US" sz="1000" b="1" dirty="0"/>
              <a:t>(code illustration snippets 3 and 4)</a:t>
            </a:r>
          </a:p>
          <a:p>
            <a:pPr algn="l"/>
            <a:r>
              <a:rPr lang="en-US" sz="1800" dirty="0"/>
              <a:t>- Using Unary Increment/Decrement on wrapper object is the same as primitive data types. However, it will create a new object with an increased or decreased value based on the operator we used. </a:t>
            </a:r>
            <a:r>
              <a:rPr lang="en-US" sz="1000" b="1" dirty="0"/>
              <a:t>(code illustration snippet 5)</a:t>
            </a:r>
          </a:p>
          <a:p>
            <a:pPr algn="l"/>
            <a:endParaRPr lang="en-US" sz="1800" dirty="0"/>
          </a:p>
          <a:p>
            <a:pPr algn="l"/>
            <a:endParaRPr lang="en-US" sz="2200" dirty="0"/>
          </a:p>
        </p:txBody>
      </p:sp>
    </p:spTree>
    <p:extLst>
      <p:ext uri="{BB962C8B-B14F-4D97-AF65-F5344CB8AC3E}">
        <p14:creationId xmlns:p14="http://schemas.microsoft.com/office/powerpoint/2010/main" val="307481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7F034-D244-EA51-6921-C4CAD059F98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143039-A42A-CEF5-1ADF-23ED56D4CAEC}"/>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6.1.4 String concatenation using “+” and “+=“ operators</a:t>
            </a:r>
            <a:endParaRPr lang="en-US" sz="1800" b="1" dirty="0"/>
          </a:p>
        </p:txBody>
      </p:sp>
      <p:sp>
        <p:nvSpPr>
          <p:cNvPr id="4" name="Subtitle 2">
            <a:extLst>
              <a:ext uri="{FF2B5EF4-FFF2-40B4-BE49-F238E27FC236}">
                <a16:creationId xmlns:a16="http://schemas.microsoft.com/office/drawing/2014/main" id="{E02E4D0F-21E8-BC44-3955-E2543F100F9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 and “+=” operators can perform mathematical operations and </a:t>
            </a:r>
            <a:r>
              <a:rPr lang="en-US" sz="1800" b="1" dirty="0"/>
              <a:t>String concatenation </a:t>
            </a:r>
            <a:r>
              <a:rPr lang="en-US" sz="1800" dirty="0"/>
              <a:t>operations.</a:t>
            </a:r>
          </a:p>
          <a:p>
            <a:pPr marL="285750" indent="-285750" algn="l">
              <a:buFontTx/>
              <a:buChar char="-"/>
            </a:pPr>
            <a:r>
              <a:rPr lang="en-US" sz="1800" dirty="0"/>
              <a:t> The behavior of these operators changes based on the operands that we are working</a:t>
            </a:r>
          </a:p>
          <a:p>
            <a:pPr marL="285750" indent="-285750" algn="l">
              <a:buFontTx/>
              <a:buChar char="-"/>
            </a:pPr>
            <a:r>
              <a:rPr lang="en-US" sz="1800" dirty="0"/>
              <a:t>If no String operands are detected, mathematical operations will be executed</a:t>
            </a:r>
          </a:p>
          <a:p>
            <a:pPr marL="285750" indent="-285750" algn="l">
              <a:buFontTx/>
              <a:buChar char="-"/>
            </a:pPr>
            <a:r>
              <a:rPr lang="en-US" sz="1800" dirty="0"/>
              <a:t>If there is </a:t>
            </a:r>
            <a:r>
              <a:rPr lang="en-US" sz="1800" b="1" dirty="0"/>
              <a:t>AT LEAST </a:t>
            </a:r>
            <a:r>
              <a:rPr lang="en-US" sz="1800" dirty="0"/>
              <a:t>1 String operand detected, String concatenation will be executed (if one of the operands is String and other operands are non-String =&gt; the non-String operand will be converted to String operand =&gt; the concatenation will be executed) </a:t>
            </a:r>
            <a:r>
              <a:rPr lang="en-US" sz="1000" b="1" dirty="0"/>
              <a:t>(code illustration snippet 6) </a:t>
            </a:r>
          </a:p>
          <a:p>
            <a:pPr marL="285750" indent="-285750" algn="l">
              <a:buFontTx/>
              <a:buChar char="-"/>
            </a:pPr>
            <a:r>
              <a:rPr lang="en-US" sz="1800" dirty="0"/>
              <a:t>When concatenating String variable to a non-String variable, a special method called “</a:t>
            </a:r>
            <a:r>
              <a:rPr lang="en-US" sz="1800" dirty="0" err="1"/>
              <a:t>toString</a:t>
            </a:r>
            <a:r>
              <a:rPr lang="en-US" sz="1800" dirty="0"/>
              <a:t>()” from class “</a:t>
            </a:r>
            <a:r>
              <a:rPr lang="en-US" sz="1800" dirty="0" err="1"/>
              <a:t>java.class.Object</a:t>
            </a:r>
            <a:r>
              <a:rPr lang="en-US" sz="1800" dirty="0"/>
              <a:t>” will be invoked with the non-String variable. This method is used to create a String representation for the object. </a:t>
            </a:r>
          </a:p>
          <a:p>
            <a:pPr marL="285750" indent="-285750" algn="l">
              <a:buFontTx/>
              <a:buChar char="-"/>
            </a:pPr>
            <a:r>
              <a:rPr lang="en-US" sz="1800" dirty="0"/>
              <a:t>If the variable is primitive, it will be transformed into </a:t>
            </a:r>
            <a:r>
              <a:rPr lang="en-US" sz="1800" b="1" dirty="0"/>
              <a:t>wrapper object </a:t>
            </a:r>
            <a:r>
              <a:rPr lang="en-US" sz="1800" dirty="0"/>
              <a:t>and then call the method “</a:t>
            </a:r>
            <a:r>
              <a:rPr lang="en-US" sz="1800" dirty="0" err="1"/>
              <a:t>toString</a:t>
            </a:r>
            <a:r>
              <a:rPr lang="en-US" sz="1800" dirty="0"/>
              <a:t>()” </a:t>
            </a:r>
            <a:r>
              <a:rPr lang="en-US" sz="1000" b="1" dirty="0"/>
              <a:t>(code snippet 7) </a:t>
            </a:r>
          </a:p>
          <a:p>
            <a:pPr algn="l"/>
            <a:r>
              <a:rPr lang="en-US" sz="1000" b="1" dirty="0"/>
              <a:t>(code illustration snippet 8)</a:t>
            </a:r>
          </a:p>
          <a:p>
            <a:pPr marL="285750" indent="-285750" algn="l">
              <a:buFontTx/>
              <a:buChar char="-"/>
            </a:pPr>
            <a:r>
              <a:rPr lang="en-US" sz="1800" dirty="0"/>
              <a:t>The ”+” operator will check whether the non-String variable is ”null” or not. If it is “null”, a String “null” will be concatenated with the String variable </a:t>
            </a:r>
          </a:p>
          <a:p>
            <a:pPr marL="285750" indent="-285750" algn="l">
              <a:buFontTx/>
              <a:buChar char="-"/>
            </a:pPr>
            <a:r>
              <a:rPr lang="en-US" sz="1800" dirty="0"/>
              <a:t>”+=“ operator will only work if the left of the expression is a String variable (the left side could be any variable type) (code illustration snippet 9 – 10)</a:t>
            </a:r>
          </a:p>
          <a:p>
            <a:pPr marL="285750" indent="-285750" algn="l">
              <a:buFontTx/>
              <a:buChar char="-"/>
            </a:pPr>
            <a:endParaRPr lang="en-US" sz="1800" dirty="0"/>
          </a:p>
          <a:p>
            <a:pPr marL="285750" indent="-285750" algn="l">
              <a:buFontTx/>
              <a:buChar char="-"/>
            </a:pPr>
            <a:endParaRPr lang="en-US" sz="1800" dirty="0"/>
          </a:p>
        </p:txBody>
      </p:sp>
    </p:spTree>
    <p:extLst>
      <p:ext uri="{BB962C8B-B14F-4D97-AF65-F5344CB8AC3E}">
        <p14:creationId xmlns:p14="http://schemas.microsoft.com/office/powerpoint/2010/main" val="6511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84F93-B996-B311-CE38-1CD9865951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3D99236-040B-2518-C4EA-2997353C755A}"/>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6.1.5 Numeric promotion and casting</a:t>
            </a:r>
            <a:endParaRPr lang="en-US" sz="1800" b="1" dirty="0"/>
          </a:p>
        </p:txBody>
      </p:sp>
      <p:sp>
        <p:nvSpPr>
          <p:cNvPr id="4" name="Subtitle 2">
            <a:extLst>
              <a:ext uri="{FF2B5EF4-FFF2-40B4-BE49-F238E27FC236}">
                <a16:creationId xmlns:a16="http://schemas.microsoft.com/office/drawing/2014/main" id="{75FCFD56-AA16-BD02-E8F1-129A170F789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11)</a:t>
            </a:r>
          </a:p>
          <a:p>
            <a:pPr marL="285750" indent="-285750" algn="l">
              <a:buFontTx/>
              <a:buChar char="-"/>
            </a:pPr>
            <a:r>
              <a:rPr lang="en-US" sz="1800" dirty="0"/>
              <a:t>Everyone will think this code will produce -1, however, when we compile this code, we will get this error: </a:t>
            </a:r>
          </a:p>
          <a:p>
            <a:pPr algn="l"/>
            <a:endParaRPr lang="en-US" sz="1800" dirty="0"/>
          </a:p>
          <a:p>
            <a:pPr algn="l"/>
            <a:endParaRPr lang="en-US" sz="1800" dirty="0"/>
          </a:p>
          <a:p>
            <a:pPr algn="l"/>
            <a:endParaRPr lang="en-US" sz="1800" dirty="0"/>
          </a:p>
          <a:p>
            <a:pPr algn="l"/>
            <a:r>
              <a:rPr lang="en-US" sz="1800" dirty="0"/>
              <a:t>-  Another problem arise when we have a deeper look inside this error message: Where does “int” come from ? The problem is we only use “byte” and “short” in this situation.</a:t>
            </a:r>
          </a:p>
          <a:p>
            <a:pPr algn="l"/>
            <a:r>
              <a:rPr lang="en-US" sz="1800" dirty="0"/>
              <a:t>– The reason is that Java has applied a rule called </a:t>
            </a:r>
            <a:r>
              <a:rPr lang="en-US" sz="1800" b="1" dirty="0"/>
              <a:t>“numeric promotion” </a:t>
            </a:r>
            <a:r>
              <a:rPr lang="en-US" sz="1800" dirty="0"/>
              <a:t>when doing operations on numeric value</a:t>
            </a:r>
          </a:p>
          <a:p>
            <a:pPr marL="285750" indent="-285750" algn="l">
              <a:buFontTx/>
              <a:buChar char="-"/>
            </a:pPr>
            <a:r>
              <a:rPr lang="en-US" sz="1800" dirty="0"/>
              <a:t>There are 2 types of promotion in Java </a:t>
            </a:r>
            <a:r>
              <a:rPr lang="en-US" sz="1800" b="1" dirty="0"/>
              <a:t>“Unary Numeric Promotion” </a:t>
            </a:r>
            <a:r>
              <a:rPr lang="en-US" sz="1800" dirty="0"/>
              <a:t>and </a:t>
            </a:r>
            <a:r>
              <a:rPr lang="en-US" sz="1800" b="1" dirty="0"/>
              <a:t>“Binary Numeric Promotion” </a:t>
            </a:r>
          </a:p>
          <a:p>
            <a:pPr algn="l"/>
            <a:r>
              <a:rPr lang="en-US" sz="1800" dirty="0"/>
              <a:t>	+) Unary Numeric Promotion: If a Unary Operator is working with a numeric variable that has a variable type smaller than the size of “int” =&gt; That variable will be transformed or </a:t>
            </a:r>
            <a:r>
              <a:rPr lang="en-US" sz="1800" b="1" dirty="0"/>
              <a:t>“promoted” </a:t>
            </a:r>
            <a:r>
              <a:rPr lang="en-US" sz="1800" dirty="0"/>
              <a:t>to “int”</a:t>
            </a:r>
          </a:p>
          <a:p>
            <a:pPr algn="l"/>
            <a:r>
              <a:rPr lang="en-US" sz="1800" dirty="0"/>
              <a:t>	+) Binary Numeric Promotion: In an expression, if one in two operands has a size that is smaller than “int” =&gt; All other operands will be promoted to “int”. If one in two operands has a size larger than ”int” =&gt; all operands will be promoted to the current types of the operand that is larger than ”int”</a:t>
            </a:r>
          </a:p>
          <a:p>
            <a:pPr algn="l"/>
            <a:r>
              <a:rPr lang="en-US" sz="1800" dirty="0"/>
              <a:t>(code illustration snippet 12)</a:t>
            </a:r>
          </a:p>
          <a:p>
            <a:pPr algn="l"/>
            <a:r>
              <a:rPr lang="en-US" sz="1800" dirty="0"/>
              <a:t>- Even if the source variable has a value size that fits with the target variable size, these codes aren’t </a:t>
            </a:r>
            <a:r>
              <a:rPr lang="en-US" sz="1800" dirty="0" err="1"/>
              <a:t>compilable</a:t>
            </a:r>
            <a:r>
              <a:rPr lang="en-US" sz="1800" dirty="0"/>
              <a:t> since compiler can’t execute code, therefore, it doesn’t know whether the size is correct or not. In these cases, </a:t>
            </a:r>
            <a:r>
              <a:rPr lang="en-US" sz="1800" b="1" dirty="0"/>
              <a:t>compile time constant </a:t>
            </a:r>
            <a:r>
              <a:rPr lang="en-US" sz="1800" dirty="0"/>
              <a:t>and </a:t>
            </a:r>
            <a:r>
              <a:rPr lang="en-US" sz="1800" b="1" dirty="0"/>
              <a:t>explicit narrowing </a:t>
            </a:r>
            <a:r>
              <a:rPr lang="en-US" sz="1800" dirty="0"/>
              <a:t>is required (code illustration snippet 13)</a:t>
            </a:r>
          </a:p>
        </p:txBody>
      </p:sp>
      <p:pic>
        <p:nvPicPr>
          <p:cNvPr id="2" name="Picture 1">
            <a:extLst>
              <a:ext uri="{FF2B5EF4-FFF2-40B4-BE49-F238E27FC236}">
                <a16:creationId xmlns:a16="http://schemas.microsoft.com/office/drawing/2014/main" id="{510A09AA-2563-AC70-FE80-CA00101E1246}"/>
              </a:ext>
            </a:extLst>
          </p:cNvPr>
          <p:cNvPicPr>
            <a:picLocks noChangeAspect="1"/>
          </p:cNvPicPr>
          <p:nvPr/>
        </p:nvPicPr>
        <p:blipFill>
          <a:blip r:embed="rId3"/>
          <a:stretch>
            <a:fillRect/>
          </a:stretch>
        </p:blipFill>
        <p:spPr>
          <a:xfrm>
            <a:off x="1861457" y="1566846"/>
            <a:ext cx="7772400" cy="937563"/>
          </a:xfrm>
          <a:prstGeom prst="rect">
            <a:avLst/>
          </a:prstGeom>
        </p:spPr>
      </p:pic>
    </p:spTree>
    <p:extLst>
      <p:ext uri="{BB962C8B-B14F-4D97-AF65-F5344CB8AC3E}">
        <p14:creationId xmlns:p14="http://schemas.microsoft.com/office/powerpoint/2010/main" val="13828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C4087-AFE4-64E6-AD58-0D01ED70D25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60F71B8-BB94-9BCF-A38B-7F94105C685B}"/>
              </a:ext>
            </a:extLst>
          </p:cNvPr>
          <p:cNvSpPr>
            <a:spLocks noGrp="1"/>
          </p:cNvSpPr>
          <p:nvPr>
            <p:ph type="subTitle" idx="1"/>
          </p:nvPr>
        </p:nvSpPr>
        <p:spPr>
          <a:xfrm>
            <a:off x="97971" y="293688"/>
            <a:ext cx="8545286" cy="303212"/>
          </a:xfrm>
        </p:spPr>
        <p:txBody>
          <a:bodyPr>
            <a:normAutofit fontScale="92500" lnSpcReduction="20000"/>
          </a:bodyPr>
          <a:lstStyle/>
          <a:p>
            <a:r>
              <a:rPr lang="en-US" sz="1800" b="1" dirty="0"/>
              <a:t>6.1 Java Operators </a:t>
            </a:r>
            <a:r>
              <a:rPr lang="en-US" sz="1800" dirty="0"/>
              <a:t>– 6.1.6 Operator precedence and evaluation of expression</a:t>
            </a:r>
            <a:endParaRPr lang="en-US" sz="1800" b="1" dirty="0"/>
          </a:p>
        </p:txBody>
      </p:sp>
      <p:sp>
        <p:nvSpPr>
          <p:cNvPr id="4" name="Subtitle 2">
            <a:extLst>
              <a:ext uri="{FF2B5EF4-FFF2-40B4-BE49-F238E27FC236}">
                <a16:creationId xmlns:a16="http://schemas.microsoft.com/office/drawing/2014/main" id="{CDB71976-99CD-36E7-BC22-D67409CC298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I) Precedence</a:t>
            </a:r>
          </a:p>
          <a:p>
            <a:pPr marL="285750" indent="-285750" algn="l">
              <a:buFontTx/>
              <a:buChar char="-"/>
            </a:pPr>
            <a:r>
              <a:rPr lang="en-US" sz="1800" dirty="0"/>
              <a:t>Precedence will determine which operator will be used first in an expression. Moreover, it will also decide which operands would go with the operator that has the highest precedence. (code illustration snippet 14)</a:t>
            </a:r>
          </a:p>
          <a:p>
            <a:pPr marL="285750" indent="-285750" algn="l">
              <a:buFontTx/>
              <a:buChar char="-"/>
            </a:pPr>
            <a:endParaRPr lang="en-US" sz="1800" dirty="0"/>
          </a:p>
        </p:txBody>
      </p:sp>
      <p:pic>
        <p:nvPicPr>
          <p:cNvPr id="5" name="Picture 4">
            <a:extLst>
              <a:ext uri="{FF2B5EF4-FFF2-40B4-BE49-F238E27FC236}">
                <a16:creationId xmlns:a16="http://schemas.microsoft.com/office/drawing/2014/main" id="{AA02CAEA-18E1-207D-DBDD-3F2B4FC23950}"/>
              </a:ext>
            </a:extLst>
          </p:cNvPr>
          <p:cNvPicPr>
            <a:picLocks noChangeAspect="1"/>
          </p:cNvPicPr>
          <p:nvPr/>
        </p:nvPicPr>
        <p:blipFill>
          <a:blip r:embed="rId3"/>
          <a:stretch>
            <a:fillRect/>
          </a:stretch>
        </p:blipFill>
        <p:spPr>
          <a:xfrm>
            <a:off x="2209800" y="1765146"/>
            <a:ext cx="7772400" cy="5092854"/>
          </a:xfrm>
          <a:prstGeom prst="rect">
            <a:avLst/>
          </a:prstGeom>
        </p:spPr>
      </p:pic>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412848CC-AA56-3C30-9604-D56DC9C16A4D}"/>
                  </a:ext>
                </a:extLst>
              </p14:cNvPr>
              <p14:cNvContentPartPr/>
              <p14:nvPr/>
            </p14:nvContentPartPr>
            <p14:xfrm>
              <a:off x="2276280" y="2998080"/>
              <a:ext cx="5934600" cy="2209680"/>
            </p14:xfrm>
          </p:contentPart>
        </mc:Choice>
        <mc:Fallback>
          <p:pic>
            <p:nvPicPr>
              <p:cNvPr id="6" name="Ink 5">
                <a:extLst>
                  <a:ext uri="{FF2B5EF4-FFF2-40B4-BE49-F238E27FC236}">
                    <a16:creationId xmlns:a16="http://schemas.microsoft.com/office/drawing/2014/main" id="{412848CC-AA56-3C30-9604-D56DC9C16A4D}"/>
                  </a:ext>
                </a:extLst>
              </p:cNvPr>
              <p:cNvPicPr/>
              <p:nvPr/>
            </p:nvPicPr>
            <p:blipFill>
              <a:blip r:embed="rId5"/>
              <a:stretch>
                <a:fillRect/>
              </a:stretch>
            </p:blipFill>
            <p:spPr>
              <a:xfrm>
                <a:off x="2266920" y="2988720"/>
                <a:ext cx="5953320" cy="2228400"/>
              </a:xfrm>
              <a:prstGeom prst="rect">
                <a:avLst/>
              </a:prstGeom>
            </p:spPr>
          </p:pic>
        </mc:Fallback>
      </mc:AlternateContent>
    </p:spTree>
    <p:extLst>
      <p:ext uri="{BB962C8B-B14F-4D97-AF65-F5344CB8AC3E}">
        <p14:creationId xmlns:p14="http://schemas.microsoft.com/office/powerpoint/2010/main" val="5396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6287</TotalTime>
  <Words>1090</Words>
  <Application>Microsoft Macintosh PowerPoint</Application>
  <PresentationFormat>Widescreen</PresentationFormat>
  <Paragraphs>48</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14</cp:revision>
  <dcterms:created xsi:type="dcterms:W3CDTF">2024-07-05T03:43:45Z</dcterms:created>
  <dcterms:modified xsi:type="dcterms:W3CDTF">2024-08-23T10:13:59Z</dcterms:modified>
</cp:coreProperties>
</file>