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3" autoAdjust="0"/>
    <p:restoredTop sz="96743"/>
  </p:normalViewPr>
  <p:slideViewPr>
    <p:cSldViewPr snapToGrid="0">
      <p:cViewPr varScale="1">
        <p:scale>
          <a:sx n="146" d="100"/>
          <a:sy n="146" d="100"/>
        </p:scale>
        <p:origin x="10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6/9/24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– Arrays and </a:t>
            </a:r>
            <a:r>
              <a:rPr lang="en-US" dirty="0" err="1"/>
              <a:t>ArrayLists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BCA7-D88F-BEFD-521F-102EDA6C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CEEF6B-4CAA-FE6D-AD87-240C9E10A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D8A84F-6AA7-9F7B-A7AC-2CFF352CEE5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Since </a:t>
            </a:r>
            <a:r>
              <a:rPr lang="en-US" sz="1800" b="1" dirty="0" err="1"/>
              <a:t>java.lang.Object</a:t>
            </a:r>
            <a:r>
              <a:rPr lang="en-US" sz="1800" b="1" dirty="0"/>
              <a:t> </a:t>
            </a:r>
            <a:r>
              <a:rPr lang="en-US" sz="1800" dirty="0"/>
              <a:t>is the superclass of all class =&gt; all array classes are also inheriting this superclass</a:t>
            </a:r>
          </a:p>
        </p:txBody>
      </p:sp>
    </p:spTree>
    <p:extLst>
      <p:ext uri="{BB962C8B-B14F-4D97-AF65-F5344CB8AC3E}">
        <p14:creationId xmlns:p14="http://schemas.microsoft.com/office/powerpoint/2010/main" val="25221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97CD2-694E-8726-0F58-E9C775BF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B9530-F9B7-FC2F-A31A-7DFB94B73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9.2.3 Runtime behavior of arrays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2B097E-F67D-0ACF-34A4-A8C765EE61D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Type checking of the array is done during the </a:t>
            </a:r>
            <a:r>
              <a:rPr lang="en-US" sz="1800" b="1" dirty="0"/>
              <a:t>runtime </a:t>
            </a:r>
            <a:r>
              <a:rPr lang="en-US" sz="1800" dirty="0"/>
              <a:t>not </a:t>
            </a:r>
            <a:r>
              <a:rPr lang="en-US" sz="1800" b="1" dirty="0"/>
              <a:t>compile time </a:t>
            </a:r>
            <a:r>
              <a:rPr lang="en-US" sz="1800" dirty="0"/>
              <a:t>=&gt; all information is maintained in </a:t>
            </a:r>
            <a:r>
              <a:rPr lang="en-US" sz="1800" b="1" dirty="0"/>
              <a:t>bytecode </a:t>
            </a:r>
            <a:r>
              <a:rPr lang="en-US" sz="1800" dirty="0"/>
              <a:t>for JVM to handle</a:t>
            </a:r>
          </a:p>
          <a:p>
            <a:pPr algn="l"/>
            <a:r>
              <a:rPr lang="en-US" sz="1800" dirty="0"/>
              <a:t>(code illustration snippet 11)</a:t>
            </a:r>
          </a:p>
          <a:p>
            <a:pPr algn="l"/>
            <a:r>
              <a:rPr lang="en-US" sz="1800" dirty="0"/>
              <a:t>- Another aspect of the array is that they are </a:t>
            </a:r>
            <a:r>
              <a:rPr lang="en-US" sz="1800" b="1" dirty="0"/>
              <a:t>covariant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6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B8804-5A1D-3DFA-4109-84F724793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7F3245-2310-0CF4-8B2C-E7580346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9.2.4 Uses of arrays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F9303D-6FCE-9046-320C-61226224663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Array is powerful for DSA, but it is also simple enough to be considered as a </a:t>
            </a:r>
            <a:r>
              <a:rPr lang="en-US" sz="1800" b="1" dirty="0"/>
              <a:t>primitive datatype </a:t>
            </a:r>
            <a:r>
              <a:rPr lang="en-US" sz="1800" dirty="0"/>
              <a:t>=&gt; It is used for other datatypes too (</a:t>
            </a:r>
            <a:r>
              <a:rPr lang="en-US" sz="1800" dirty="0" err="1"/>
              <a:t>e.g</a:t>
            </a:r>
            <a:r>
              <a:rPr lang="en-US" sz="1800" dirty="0"/>
              <a:t> String)</a:t>
            </a:r>
          </a:p>
          <a:p>
            <a:pPr algn="l"/>
            <a:r>
              <a:rPr lang="en-US" sz="1800" dirty="0"/>
              <a:t>- Array is also used to build other DSA such as </a:t>
            </a:r>
            <a:r>
              <a:rPr lang="en-US" sz="1800" b="1" dirty="0"/>
              <a:t>Queue </a:t>
            </a:r>
            <a:r>
              <a:rPr lang="en-US" sz="1800" dirty="0"/>
              <a:t>or </a:t>
            </a:r>
            <a:r>
              <a:rPr lang="en-US" sz="1800" b="1" dirty="0"/>
              <a:t>Stack </a:t>
            </a:r>
            <a:r>
              <a:rPr lang="en-US" sz="1800" dirty="0"/>
              <a:t>or </a:t>
            </a:r>
            <a:r>
              <a:rPr lang="en-US" sz="1800" b="1" dirty="0"/>
              <a:t>List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When we talk about </a:t>
            </a:r>
            <a:r>
              <a:rPr lang="en-US" sz="1800" b="1" dirty="0"/>
              <a:t>List</a:t>
            </a:r>
            <a:r>
              <a:rPr lang="en-US" sz="1800" dirty="0"/>
              <a:t>, we are mentioning </a:t>
            </a:r>
            <a:r>
              <a:rPr lang="en-US" sz="1800" b="1" dirty="0" err="1"/>
              <a:t>ArrayList</a:t>
            </a:r>
            <a:r>
              <a:rPr lang="en-US" sz="1800" b="1" dirty="0"/>
              <a:t>  </a:t>
            </a:r>
            <a:r>
              <a:rPr lang="en-US" sz="1800" dirty="0"/>
              <a:t>=&gt; These classes are mostly used in application program instead of raw array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Java also have a special class called </a:t>
            </a:r>
            <a:r>
              <a:rPr lang="en-US" sz="1800" b="1" dirty="0" err="1"/>
              <a:t>java.util.Arrays</a:t>
            </a:r>
            <a:r>
              <a:rPr lang="en-US" sz="1800" b="1" dirty="0"/>
              <a:t> </a:t>
            </a:r>
            <a:r>
              <a:rPr lang="en-US" sz="1800" dirty="0"/>
              <a:t>class =&gt; makes thing easier when working with raw array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42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441B-CD32-119D-4714-2C3A9FAB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47AEE9-961C-63E7-C929-A2A1A88E8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- 9.3.1 Introduction to Collections and Generics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CBF28A-08C1-243B-0761-3424A86EB7C7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We have mentioned about </a:t>
            </a:r>
            <a:r>
              <a:rPr lang="en-US" sz="1800" b="1" dirty="0"/>
              <a:t>array </a:t>
            </a:r>
            <a:r>
              <a:rPr lang="en-US" sz="1800" dirty="0"/>
              <a:t>– allows us to store multiple objects with a unified datatype, however, </a:t>
            </a:r>
            <a:r>
              <a:rPr lang="en-US" sz="1800" b="1" dirty="0"/>
              <a:t>array </a:t>
            </a:r>
            <a:r>
              <a:rPr lang="en-US" sz="1800" dirty="0"/>
              <a:t>has some disadvantages</a:t>
            </a:r>
          </a:p>
          <a:p>
            <a:pPr lvl="1" algn="l"/>
            <a:r>
              <a:rPr lang="en-US" sz="1800" dirty="0"/>
              <a:t>+) </a:t>
            </a:r>
            <a:r>
              <a:rPr lang="en-US" sz="1800" dirty="0" err="1"/>
              <a:t>Unchangable</a:t>
            </a:r>
            <a:r>
              <a:rPr lang="en-US" sz="1800" dirty="0"/>
              <a:t> size</a:t>
            </a:r>
          </a:p>
          <a:p>
            <a:pPr lvl="1" algn="l"/>
            <a:r>
              <a:rPr lang="en-US" sz="1800" dirty="0"/>
              <a:t>+) Adding a single value to a certain position in an </a:t>
            </a:r>
            <a:r>
              <a:rPr lang="en-US" sz="1800" b="1" dirty="0"/>
              <a:t>array </a:t>
            </a:r>
            <a:r>
              <a:rPr lang="en-US" sz="1800" dirty="0"/>
              <a:t>is “hard”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these disadvantages can be overcome by writing more code =&gt; Multiple code repeated =&gt; Bad =&gt;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solve these issues</a:t>
            </a:r>
          </a:p>
          <a:p>
            <a:pPr algn="l"/>
            <a:r>
              <a:rPr lang="en-US" sz="1800" dirty="0"/>
              <a:t>(code illustration snippet 13)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Collections and Collections API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belong to a group of class called </a:t>
            </a:r>
            <a:r>
              <a:rPr lang="en-US" sz="1800" b="1" dirty="0"/>
              <a:t>collections</a:t>
            </a:r>
            <a:r>
              <a:rPr lang="en-US" sz="1800" dirty="0"/>
              <a:t> – it just a group of different types of objects grouped into a unified form factor (take a supermarket bag for example) =&gt; </a:t>
            </a:r>
            <a:r>
              <a:rPr lang="en-US" sz="1800" b="1" dirty="0"/>
              <a:t>Collections </a:t>
            </a:r>
            <a:r>
              <a:rPr lang="en-US" sz="1800" dirty="0"/>
              <a:t>is the same with the supermarket bag (it just containing and doesn’t care about other things) 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dirty="0"/>
              <a:t>All “supermarket bag behavior” is captured by an </a:t>
            </a:r>
            <a:r>
              <a:rPr lang="en-US" sz="1800" b="1" dirty="0"/>
              <a:t>interface </a:t>
            </a:r>
            <a:r>
              <a:rPr lang="en-US" sz="1800" dirty="0"/>
              <a:t>called </a:t>
            </a:r>
            <a:r>
              <a:rPr lang="en-US" sz="1800" b="1" dirty="0"/>
              <a:t>“Collections” </a:t>
            </a:r>
          </a:p>
          <a:p>
            <a:pPr algn="l"/>
            <a:r>
              <a:rPr lang="en-US" sz="1800" dirty="0"/>
              <a:t>- What if we want more types of </a:t>
            </a:r>
            <a:r>
              <a:rPr lang="en-US" sz="1800" b="1" dirty="0"/>
              <a:t>collections </a:t>
            </a:r>
            <a:r>
              <a:rPr lang="en-US" sz="1800" dirty="0"/>
              <a:t>with more features bundled ? (mention about </a:t>
            </a:r>
            <a:r>
              <a:rPr lang="en-US" sz="1800" dirty="0" err="1"/>
              <a:t>subinterfacing</a:t>
            </a:r>
            <a:r>
              <a:rPr lang="en-US" sz="1800" dirty="0"/>
              <a:t>/subclassing) =&gt; these inherited/implemented classes are called </a:t>
            </a:r>
            <a:r>
              <a:rPr lang="en-US" sz="1800" b="1" dirty="0"/>
              <a:t>Collections API</a:t>
            </a:r>
            <a:endParaRPr lang="en-US" sz="18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3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98C0F-2D54-C151-FAEE-159C3A75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66EF28-9725-6816-1DD3-1A16C338D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- 9.3.1 Introduction to Collections and Generics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22FA78-4C4F-35B7-D3CC-401A45213E5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implements a </a:t>
            </a:r>
            <a:r>
              <a:rPr lang="en-US" sz="1800" dirty="0" err="1"/>
              <a:t>subinterface</a:t>
            </a:r>
            <a:r>
              <a:rPr lang="en-US" sz="1800" dirty="0"/>
              <a:t> (extended from Collections interface) called </a:t>
            </a:r>
            <a:r>
              <a:rPr lang="en-US" sz="1800" b="1" dirty="0"/>
              <a:t>List </a:t>
            </a:r>
            <a:r>
              <a:rPr lang="en-US" sz="1800" dirty="0"/>
              <a:t>(has all behavior from the Collections interface but with some additional features)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However, since an interface requires a class to implement all of the behaviors,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is a class that implements the </a:t>
            </a:r>
            <a:r>
              <a:rPr lang="en-US" sz="1800" b="1" dirty="0"/>
              <a:t>List </a:t>
            </a:r>
            <a:r>
              <a:rPr lang="en-US" sz="1800" dirty="0"/>
              <a:t>interface (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use an array inside it, </a:t>
            </a:r>
            <a:r>
              <a:rPr lang="en-US" sz="1000" i="1" dirty="0"/>
              <a:t>also mention about the mechanism of the </a:t>
            </a:r>
            <a:r>
              <a:rPr lang="en-US" sz="1000" i="1" dirty="0" err="1"/>
              <a:t>ArrayList</a:t>
            </a:r>
            <a:r>
              <a:rPr lang="en-US" sz="1800" dirty="0"/>
              <a:t>)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Generic</a:t>
            </a:r>
          </a:p>
          <a:p>
            <a:pPr algn="l"/>
            <a:r>
              <a:rPr lang="en-US" sz="1800" dirty="0"/>
              <a:t>- Observe the loop that we just illustrated, the type of the variable “o” is </a:t>
            </a:r>
            <a:r>
              <a:rPr lang="en-US" sz="1800" b="1" dirty="0"/>
              <a:t>Object</a:t>
            </a:r>
            <a:r>
              <a:rPr lang="en-US" sz="1800" dirty="0"/>
              <a:t> =&gt; to invoke the method “length()” on the element in the </a:t>
            </a:r>
            <a:r>
              <a:rPr lang="en-US" sz="1800" dirty="0" err="1"/>
              <a:t>ArrayList</a:t>
            </a:r>
            <a:r>
              <a:rPr lang="en-US" sz="1800" dirty="0"/>
              <a:t>, we must cast it back to the appropriate form</a:t>
            </a:r>
          </a:p>
          <a:p>
            <a:pPr algn="l"/>
            <a:r>
              <a:rPr lang="en-US" sz="1800" dirty="0"/>
              <a:t>(but why the type of the variable is </a:t>
            </a:r>
            <a:r>
              <a:rPr lang="en-US" sz="1800" b="1" dirty="0"/>
              <a:t>Object </a:t>
            </a:r>
            <a:r>
              <a:rPr lang="en-US" sz="1800" dirty="0"/>
              <a:t>?, </a:t>
            </a:r>
            <a:r>
              <a:rPr lang="en-US" sz="800" i="1" dirty="0"/>
              <a:t>mention again about the supermarket bag thing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- If we have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passed as an argument (this </a:t>
            </a:r>
            <a:r>
              <a:rPr lang="en-US" sz="1800" dirty="0" err="1"/>
              <a:t>ArrayList</a:t>
            </a:r>
            <a:r>
              <a:rPr lang="en-US" sz="1800" dirty="0"/>
              <a:t> is written by other developer and all elements are also added by the developer) =&gt; trying to cast to inappropriate from =&gt; </a:t>
            </a:r>
            <a:r>
              <a:rPr lang="en-US" sz="1800" b="1" dirty="0" err="1"/>
              <a:t>ClassCastException</a:t>
            </a:r>
            <a:endParaRPr lang="en-US" sz="1800" b="1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When we try to compile the code, a warning will be given </a:t>
            </a:r>
            <a:r>
              <a:rPr lang="en-US" sz="800" dirty="0"/>
              <a:t>(explain about the warning thing)</a:t>
            </a:r>
            <a:endParaRPr lang="en-US" sz="800" i="1" dirty="0"/>
          </a:p>
          <a:p>
            <a:pPr algn="l"/>
            <a:r>
              <a:rPr lang="en-US" sz="1800" dirty="0"/>
              <a:t>- Java solved this issue using </a:t>
            </a:r>
            <a:r>
              <a:rPr lang="en-US" sz="1800" b="1" dirty="0"/>
              <a:t>“Generic” </a:t>
            </a:r>
          </a:p>
          <a:p>
            <a:pPr algn="l"/>
            <a:r>
              <a:rPr lang="en-US" sz="1800" dirty="0"/>
              <a:t>(code illustration snippet 14 – 15)</a:t>
            </a:r>
          </a:p>
        </p:txBody>
      </p:sp>
    </p:spTree>
    <p:extLst>
      <p:ext uri="{BB962C8B-B14F-4D97-AF65-F5344CB8AC3E}">
        <p14:creationId xmlns:p14="http://schemas.microsoft.com/office/powerpoint/2010/main" val="25236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D59A-0ED8-E331-9A1A-3808B80C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C0A8FD-F155-188B-35A1-F1310EC35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2A490C-62F3-F9A9-0163-E4BBAE59240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3 types of constructor used in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class:</a:t>
            </a:r>
          </a:p>
          <a:p>
            <a:pPr algn="l"/>
            <a:r>
              <a:rPr lang="en-US" sz="1800" dirty="0"/>
              <a:t>	+) “</a:t>
            </a:r>
            <a:r>
              <a:rPr lang="en-US" sz="1800" dirty="0" err="1"/>
              <a:t>ArrayList</a:t>
            </a:r>
            <a:r>
              <a:rPr lang="en-US" sz="1800" dirty="0"/>
              <a:t>()” – empty list with initial capacity of 10</a:t>
            </a:r>
          </a:p>
          <a:p>
            <a:pPr algn="l"/>
            <a:r>
              <a:rPr lang="en-US" sz="1800" dirty="0"/>
              <a:t>	+) “</a:t>
            </a:r>
            <a:r>
              <a:rPr lang="en-US" sz="1800" dirty="0" err="1"/>
              <a:t>ArrayList</a:t>
            </a:r>
            <a:r>
              <a:rPr lang="en-US" sz="1800" dirty="0"/>
              <a:t>(Collection c)” – list with content from other Collection</a:t>
            </a:r>
          </a:p>
          <a:p>
            <a:pPr algn="l"/>
            <a:r>
              <a:rPr lang="en-US" sz="1800" dirty="0"/>
              <a:t>	+) “</a:t>
            </a:r>
            <a:r>
              <a:rPr lang="en-US" sz="1800" dirty="0" err="1"/>
              <a:t>ArrayList</a:t>
            </a:r>
            <a:r>
              <a:rPr lang="en-US" sz="1800" dirty="0"/>
              <a:t>(int </a:t>
            </a:r>
            <a:r>
              <a:rPr lang="en-US" sz="1800" dirty="0" err="1"/>
              <a:t>initialCapacity</a:t>
            </a:r>
            <a:r>
              <a:rPr lang="en-US" sz="1800" dirty="0"/>
              <a:t>) – list with customizable capacity </a:t>
            </a:r>
            <a:r>
              <a:rPr lang="en-US" sz="800" i="1" dirty="0"/>
              <a:t>(talk about the advantage of this)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To improve the efficiency, we can also use the method </a:t>
            </a:r>
            <a:r>
              <a:rPr lang="en-US" sz="1800" b="1" dirty="0"/>
              <a:t>“</a:t>
            </a:r>
            <a:r>
              <a:rPr lang="en-US" sz="1800" b="1" dirty="0" err="1"/>
              <a:t>ensureCapacity</a:t>
            </a:r>
            <a:r>
              <a:rPr lang="en-US" sz="1800" b="1" dirty="0"/>
              <a:t>()” </a:t>
            </a:r>
          </a:p>
          <a:p>
            <a:pPr algn="l"/>
            <a:r>
              <a:rPr lang="en-US" sz="800" dirty="0"/>
              <a:t>(talk about the </a:t>
            </a:r>
            <a:r>
              <a:rPr lang="en-US" sz="800" dirty="0" err="1"/>
              <a:t>trimToSize</a:t>
            </a:r>
            <a:r>
              <a:rPr lang="en-US" sz="800" dirty="0"/>
              <a:t>() method)</a:t>
            </a:r>
          </a:p>
          <a:p>
            <a:pPr algn="l"/>
            <a:r>
              <a:rPr lang="en-US" sz="1800" dirty="0"/>
              <a:t>(code illustration snippet 16) 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Some important methods for </a:t>
            </a:r>
            <a:r>
              <a:rPr lang="en-US" sz="1800" b="1" dirty="0" err="1"/>
              <a:t>ArrayList</a:t>
            </a:r>
          </a:p>
          <a:p>
            <a:pPr algn="l"/>
            <a:r>
              <a:rPr lang="en-US" sz="1800" dirty="0"/>
              <a:t>Method to add elements to an ArrayList</a:t>
            </a:r>
          </a:p>
          <a:p>
            <a:pPr algn="l"/>
            <a:r>
              <a:rPr lang="en-US" sz="1800" dirty="0"/>
              <a:t>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err="1"/>
              <a:t>boolean</a:t>
            </a:r>
            <a:r>
              <a:rPr lang="en-US" sz="1800" dirty="0"/>
              <a:t> add(E e)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void add(int index, E element)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</a:t>
            </a:r>
            <a:r>
              <a:rPr lang="en-US" sz="1800" dirty="0" err="1"/>
              <a:t>addAll</a:t>
            </a:r>
            <a:r>
              <a:rPr lang="en-US" sz="1800" dirty="0"/>
              <a:t>(Collection&lt;? extends E&gt; c) -&gt; (code illustration snippet 17)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2164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CAF2-9322-80AE-4139-3226A17F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A6EA7B-AB06-37A5-C954-89B191EC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D6AA99-14CF-1CA3-FBFF-8031BE28650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Boolean </a:t>
            </a:r>
            <a:r>
              <a:rPr lang="en-US" sz="1800" dirty="0" err="1"/>
              <a:t>addAll</a:t>
            </a:r>
            <a:r>
              <a:rPr lang="en-US" sz="1800" dirty="0"/>
              <a:t>(int index, Collection&lt;? </a:t>
            </a:r>
            <a:r>
              <a:rPr lang="en-US" sz="1800"/>
              <a:t>extends E&gt; c) -&gt; (code illustration snippet 18)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Method that removes element from the ArrayList</a:t>
            </a:r>
          </a:p>
          <a:p>
            <a:pPr algn="l"/>
            <a:r>
              <a:rPr lang="en-US" sz="1800"/>
              <a:t>E remove(int index) -&gt; (code illustration snippet 19)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boolean remove(Object o) -&gt; (code illustration snippet 20)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boolean remove(Collection&lt;?&gt; c) -&gt; (code illustration snippet 21)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void clear()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Method that replace element in the ArrayList</a:t>
            </a:r>
          </a:p>
          <a:p>
            <a:pPr algn="l"/>
            <a:r>
              <a:rPr lang="en-US" sz="1800"/>
              <a:t>E set(int index, E element)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Method that read an ArrayList without mutate it</a:t>
            </a:r>
          </a:p>
          <a:p>
            <a:pPr algn="l"/>
            <a:r>
              <a:rPr lang="en-US" sz="1800"/>
              <a:t>boolean contains(Object o) </a:t>
            </a:r>
          </a:p>
        </p:txBody>
      </p:sp>
    </p:spTree>
    <p:extLst>
      <p:ext uri="{BB962C8B-B14F-4D97-AF65-F5344CB8AC3E}">
        <p14:creationId xmlns:p14="http://schemas.microsoft.com/office/powerpoint/2010/main" val="18655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5B01-AB28-F7DB-3193-E5B28D0C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A1E58B-0581-6E41-33E3-B9371433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31F338-41ED-8A46-16D0-EC442C7D6FA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E get(int index)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int indexOf(Object o) 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boolean isEmpty()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int size()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Some important point about ArrayList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Exception: No exception will be thrown (except toArray(T[] a) 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Adding null: ArrayList allows adding nulls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Adding duplicative value: Java allows adding duplivative value</a:t>
            </a:r>
          </a:p>
          <a:p>
            <a:pPr algn="l"/>
            <a:r>
              <a:rPr lang="en-US" sz="1800"/>
              <a:t>(quiz from snippet 22 – 28)</a:t>
            </a:r>
          </a:p>
          <a:p>
            <a:pPr algn="l"/>
            <a:endParaRPr lang="en-US" sz="1800"/>
          </a:p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76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E626-E70C-0B61-43EF-D694DB22C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5682E4-D368-0589-E0A4-BDAE40536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E218C2-EAB7-5BC5-9710-06E2A9DD7F9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Some important point about ArrayList</a:t>
            </a:r>
          </a:p>
          <a:p>
            <a:pPr algn="l"/>
            <a:r>
              <a:rPr lang="en-US" sz="1800"/>
              <a:t>- </a:t>
            </a:r>
            <a:r>
              <a:rPr lang="en-US" sz="1800" b="1"/>
              <a:t>Size </a:t>
            </a:r>
            <a:r>
              <a:rPr lang="en-US" sz="1800"/>
              <a:t>is the number of element in the ArrayList</a:t>
            </a:r>
          </a:p>
          <a:p>
            <a:pPr algn="l"/>
            <a:r>
              <a:rPr lang="en-US" sz="1800"/>
              <a:t>- </a:t>
            </a:r>
            <a:r>
              <a:rPr lang="en-US" sz="1800" b="1"/>
              <a:t>Capacity </a:t>
            </a:r>
            <a:r>
              <a:rPr lang="en-US" sz="1800"/>
              <a:t>is the length of the internal array inside ArrayList</a:t>
            </a:r>
          </a:p>
          <a:p>
            <a:pPr algn="l"/>
            <a:r>
              <a:rPr lang="en-US" sz="1800"/>
              <a:t>- Adding element to the ArrayList depends on the </a:t>
            </a:r>
            <a:r>
              <a:rPr lang="en-US" sz="1800" b="1"/>
              <a:t>size </a:t>
            </a:r>
            <a:r>
              <a:rPr lang="en-US" sz="1800"/>
              <a:t>not the </a:t>
            </a:r>
            <a:r>
              <a:rPr lang="en-US" sz="1800" b="1"/>
              <a:t>capacity</a:t>
            </a:r>
            <a:endParaRPr lang="en-US" sz="1800"/>
          </a:p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A57F-E689-15B1-4BED-8CCD3203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6DC4EC-E31B-74D7-78C3-39D1764E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302397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9.4 Traversing the elements of an ArrayList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64A2790-0174-62F9-BDB8-9F37359C263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(code illustration snippet 29)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ArrayList has a special method called “iterator” =&gt;  return </a:t>
            </a:r>
            <a:r>
              <a:rPr lang="en-US" sz="1800" b="1"/>
              <a:t>“java.util.Iterator” </a:t>
            </a:r>
            <a:r>
              <a:rPr lang="en-US" sz="1800"/>
              <a:t>object</a:t>
            </a:r>
          </a:p>
          <a:p>
            <a:pPr algn="l"/>
            <a:r>
              <a:rPr lang="en-US" sz="1800"/>
              <a:t>=&gt; It has 2 methods </a:t>
            </a:r>
            <a:r>
              <a:rPr lang="en-US" sz="1800" b="1"/>
              <a:t>“hasNext()” </a:t>
            </a:r>
            <a:r>
              <a:rPr lang="en-US" sz="1800"/>
              <a:t>and </a:t>
            </a:r>
            <a:r>
              <a:rPr lang="en-US" sz="1800" b="1"/>
              <a:t>”next()”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18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9.1.1 Declaring array variable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What is </a:t>
            </a:r>
            <a:r>
              <a:rPr lang="en-US" sz="1800" b="1" dirty="0"/>
              <a:t>array </a:t>
            </a:r>
            <a:r>
              <a:rPr lang="en-US" sz="1800" dirty="0"/>
              <a:t>? (Object contains a number of values with unified data type)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Array </a:t>
            </a:r>
            <a:r>
              <a:rPr lang="en-US" sz="1800" dirty="0"/>
              <a:t>can’t contain any other values with other datatypes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</a:t>
            </a:r>
            <a:r>
              <a:rPr lang="en-US" sz="1800" b="1" dirty="0"/>
              <a:t>array </a:t>
            </a:r>
            <a:r>
              <a:rPr lang="en-US" sz="1800" dirty="0"/>
              <a:t>can also contain reference variable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</a:t>
            </a:r>
            <a:r>
              <a:rPr lang="en-US" sz="1800" b="1" dirty="0"/>
              <a:t>array declaration </a:t>
            </a:r>
            <a:r>
              <a:rPr lang="en-US" sz="1800" dirty="0"/>
              <a:t>= Specifying the type of value that the </a:t>
            </a:r>
            <a:r>
              <a:rPr lang="en-US" sz="1800" b="1" dirty="0"/>
              <a:t>array </a:t>
            </a:r>
            <a:r>
              <a:rPr lang="en-US" sz="1800" dirty="0"/>
              <a:t>will contain (using “[]” symbol) </a:t>
            </a:r>
          </a:p>
          <a:p>
            <a:pPr algn="l"/>
            <a:r>
              <a:rPr lang="en-US" sz="1800" dirty="0"/>
              <a:t>(code illustration snippet 1 – 2 – 3 – 4)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6D875-69FA-8229-FDAC-13178582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11ADF8-20E3-EEF0-68FD-9B2C7DA2D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302397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9.5 ArrayList VS Array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F5172F-7175-49CD-4D96-C072D138C74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Advantages</a:t>
            </a:r>
          </a:p>
          <a:p>
            <a:pPr algn="l"/>
            <a:r>
              <a:rPr lang="en-US" sz="1800"/>
              <a:t>– Dynamic Sizing</a:t>
            </a:r>
          </a:p>
          <a:p>
            <a:pPr algn="l"/>
            <a:r>
              <a:rPr lang="en-US" sz="1800"/>
              <a:t>– Type Safety</a:t>
            </a:r>
          </a:p>
          <a:p>
            <a:pPr algn="l"/>
            <a:r>
              <a:rPr lang="en-US" sz="1800"/>
              <a:t>- Readymade feature</a:t>
            </a:r>
          </a:p>
          <a:p>
            <a:pPr algn="l"/>
            <a:r>
              <a:rPr lang="en-US" sz="1800"/>
              <a:t>Disadvantage</a:t>
            </a:r>
          </a:p>
          <a:p>
            <a:pPr algn="l"/>
            <a:r>
              <a:rPr lang="en-US" sz="1800"/>
              <a:t>– Higher memory usage</a:t>
            </a:r>
          </a:p>
          <a:p>
            <a:pPr algn="l"/>
            <a:r>
              <a:rPr lang="en-US" sz="1800"/>
              <a:t>– No type safety</a:t>
            </a:r>
          </a:p>
          <a:p>
            <a:pPr algn="l"/>
            <a:r>
              <a:rPr lang="en-US" sz="1800"/>
              <a:t>- !Primitive value</a:t>
            </a:r>
          </a:p>
          <a:p>
            <a:pPr algn="l"/>
            <a:r>
              <a:rPr lang="en-US" sz="1800"/>
              <a:t>Similarity</a:t>
            </a:r>
          </a:p>
          <a:p>
            <a:pPr algn="l"/>
            <a:r>
              <a:rPr lang="en-US" sz="1800"/>
              <a:t>– Ordering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Performance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”nulls”</a:t>
            </a:r>
          </a:p>
        </p:txBody>
      </p:sp>
    </p:spTree>
    <p:extLst>
      <p:ext uri="{BB962C8B-B14F-4D97-AF65-F5344CB8AC3E}">
        <p14:creationId xmlns:p14="http://schemas.microsoft.com/office/powerpoint/2010/main" val="14237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17B9-62D7-BED4-5423-5256F00B1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19CD2-EB5D-54B0-948C-DDB671951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9.1.2 Creating and initializing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F28B44-2C1D-7E19-FF40-CC5A5CD23E7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5 – 6)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Everything after the “=“ sign will be called an </a:t>
            </a:r>
            <a:r>
              <a:rPr lang="en-US" sz="1800" b="1" dirty="0"/>
              <a:t>array creation expression</a:t>
            </a:r>
            <a:r>
              <a:rPr lang="en-US" sz="1800" dirty="0"/>
              <a:t>. This expression will allocate memory to hold the number of values specified in the expression (all initial values in the array are </a:t>
            </a:r>
            <a:r>
              <a:rPr lang="en-US" sz="1800" b="1" dirty="0"/>
              <a:t>default values</a:t>
            </a:r>
            <a:r>
              <a:rPr lang="en-US" sz="1800" dirty="0"/>
              <a:t>) 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dirty="0"/>
              <a:t>Since all values in the </a:t>
            </a:r>
            <a:r>
              <a:rPr lang="en-US" sz="1800" b="1" dirty="0"/>
              <a:t>array </a:t>
            </a:r>
            <a:r>
              <a:rPr lang="en-US" sz="1800" dirty="0"/>
              <a:t>are default values =&gt; </a:t>
            </a:r>
            <a:r>
              <a:rPr lang="en-US" sz="1800" b="1" dirty="0"/>
              <a:t>array </a:t>
            </a:r>
            <a:r>
              <a:rPr lang="en-US" sz="1800" dirty="0"/>
              <a:t>could have “</a:t>
            </a:r>
            <a:r>
              <a:rPr lang="en-US" sz="1800" b="1" dirty="0"/>
              <a:t>duplicative value</a:t>
            </a:r>
            <a:r>
              <a:rPr lang="en-US" sz="1800" dirty="0"/>
              <a:t>”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All </a:t>
            </a:r>
            <a:r>
              <a:rPr lang="en-US" sz="1800" b="1" dirty="0"/>
              <a:t>array creation expressions </a:t>
            </a:r>
            <a:r>
              <a:rPr lang="en-US" sz="1800" dirty="0"/>
              <a:t>don’t create any instances of the element inside the </a:t>
            </a:r>
            <a:r>
              <a:rPr lang="en-US" sz="1800" b="1" dirty="0"/>
              <a:t>array </a:t>
            </a:r>
          </a:p>
          <a:p>
            <a:pPr algn="l"/>
            <a:r>
              <a:rPr lang="en-US" sz="1800" dirty="0"/>
              <a:t>(code illustration snippet 7)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Since all </a:t>
            </a:r>
            <a:r>
              <a:rPr lang="en-US" sz="1800" b="1" dirty="0"/>
              <a:t>arrays </a:t>
            </a:r>
            <a:r>
              <a:rPr lang="en-US" sz="1800" dirty="0"/>
              <a:t>are an objects (instances) of a certain class =&gt; </a:t>
            </a:r>
            <a:r>
              <a:rPr lang="en-US" sz="1800" b="1" dirty="0"/>
              <a:t>JVM cooks these name too, based on the following rules </a:t>
            </a:r>
          </a:p>
          <a:p>
            <a:pPr algn="l"/>
            <a:endParaRPr lang="en-US" sz="1800" dirty="0"/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8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34692-50C0-9700-92C6-4BBCE2DE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A2699B-052D-8E4D-305E-96EC0AA9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9.1.2 Creating and initializing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D1FF3F-14CC-BBD4-C6CF-6A12B5709EE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C75124-2196-582A-8DEA-C6185B1E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8493"/>
            <a:ext cx="7772400" cy="47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F3480-1146-BEBF-3AF4-DC5B0ABC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BC11FC-5ED8-D445-E457-97C48C8C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9.1.2 Creating and initializing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E90770-5F9C-4354-E0D6-D9ED7BD59AD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8)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We can also initialize the array on the right-hand side of the “=“ sign using something called </a:t>
            </a:r>
            <a:r>
              <a:rPr lang="en-US" sz="1800" b="1" dirty="0"/>
              <a:t>array initializer </a:t>
            </a:r>
            <a:r>
              <a:rPr lang="en-US" sz="1800" dirty="0"/>
              <a:t>(also called “</a:t>
            </a:r>
            <a:r>
              <a:rPr lang="en-US" sz="1800" b="1" dirty="0"/>
              <a:t>shortcut</a:t>
            </a:r>
            <a:r>
              <a:rPr lang="en-US" sz="1800" dirty="0"/>
              <a:t>”)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Type specification for the value on the </a:t>
            </a:r>
            <a:r>
              <a:rPr lang="en-US" sz="1800" b="1" dirty="0"/>
              <a:t>array initializer </a:t>
            </a:r>
            <a:r>
              <a:rPr lang="en-US" sz="1800" dirty="0"/>
              <a:t>isn’t needed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compiler can also determine the size of the array based on the </a:t>
            </a:r>
            <a:r>
              <a:rPr lang="en-US" sz="1800" b="1" dirty="0"/>
              <a:t>array initializer</a:t>
            </a:r>
          </a:p>
          <a:p>
            <a:pPr algn="l"/>
            <a:r>
              <a:rPr lang="en-US" sz="1800" dirty="0"/>
              <a:t>(code illustration snippet 9 – 10)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7BB5-6C05-ED5F-B44B-8D669255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66CD0A-E0B9-3DD9-4B65-B8140A79D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9.2.1 Array indexing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139DDA-0600-6818-0370-E99D066EB997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Index starts from 0, accessing the element of the array using the following syntax:</a:t>
            </a:r>
          </a:p>
          <a:p>
            <a:pPr algn="l"/>
            <a:r>
              <a:rPr lang="en-US" sz="1800" dirty="0"/>
              <a:t>	“&lt;array name&gt; + [index]”</a:t>
            </a:r>
          </a:p>
          <a:p>
            <a:pPr algn="l"/>
            <a:r>
              <a:rPr lang="en-US" sz="1800" dirty="0"/>
              <a:t>- Exception will happen if the index is out of range</a:t>
            </a:r>
          </a:p>
          <a:p>
            <a:pPr algn="l"/>
            <a:r>
              <a:rPr lang="en-US" sz="1800" dirty="0"/>
              <a:t>– Array can have a length of 0</a:t>
            </a:r>
          </a:p>
        </p:txBody>
      </p:sp>
    </p:spTree>
    <p:extLst>
      <p:ext uri="{BB962C8B-B14F-4D97-AF65-F5344CB8AC3E}">
        <p14:creationId xmlns:p14="http://schemas.microsoft.com/office/powerpoint/2010/main" val="33089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E677-CBEE-73A3-45E7-050835AB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9297C2-6B9F-9291-FD27-7D6B9FEFB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EAFB8E-3F22-D0CE-4896-13E64C73B60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All array classes has 2 members:</a:t>
            </a:r>
          </a:p>
          <a:p>
            <a:pPr algn="l"/>
            <a:r>
              <a:rPr lang="en-US" sz="1800" dirty="0"/>
              <a:t>	+) </a:t>
            </a:r>
            <a:r>
              <a:rPr lang="en-US" sz="1800" b="1" dirty="0"/>
              <a:t>Array length</a:t>
            </a:r>
            <a:r>
              <a:rPr lang="en-US" sz="1800" dirty="0"/>
              <a:t> – the object field of the class</a:t>
            </a:r>
          </a:p>
          <a:p>
            <a:pPr algn="l"/>
            <a:r>
              <a:rPr lang="en-US" sz="1800" dirty="0"/>
              <a:t>	+) </a:t>
            </a:r>
            <a:r>
              <a:rPr lang="en-US" sz="1800" b="1" dirty="0"/>
              <a:t>Array cloning </a:t>
            </a:r>
            <a:r>
              <a:rPr lang="en-US" sz="1800" dirty="0"/>
              <a:t>– the method to copy array (the name of this method is </a:t>
            </a:r>
            <a:r>
              <a:rPr lang="en-US" sz="1800" b="1" dirty="0"/>
              <a:t>clone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14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F19B9-143C-2EC6-24C1-618E15754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F455F4-4CCB-03E6-5C21-C107FD36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99208F-9B71-3424-5B9E-25A22BC2287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AEA2-9AF8-B2C4-584D-A69FECE5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25557"/>
            <a:ext cx="7772400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74D7-C254-DBB5-6AE2-2CF87A728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C2BF69-7810-1DAD-50CF-02E929CD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C87E0C-DAA0-0650-989B-059A8FA7E92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92DB2-B25F-4791-F968-6E733EF2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8054"/>
            <a:ext cx="7772400" cy="59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1481</Words>
  <Application>Microsoft Macintosh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18</cp:revision>
  <dcterms:created xsi:type="dcterms:W3CDTF">2024-07-05T03:43:45Z</dcterms:created>
  <dcterms:modified xsi:type="dcterms:W3CDTF">2024-09-06T07:26:47Z</dcterms:modified>
</cp:coreProperties>
</file>