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pn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2"/>
  </p:notesMasterIdLst>
  <p:handoutMasterIdLst>
    <p:handoutMasterId r:id="rId23"/>
  </p:handoutMasterIdLst>
  <p:sldIdLst>
    <p:sldId id="256" r:id="rId2"/>
    <p:sldId id="258" r:id="rId3"/>
    <p:sldId id="259" r:id="rId4"/>
    <p:sldId id="260" r:id="rId5"/>
    <p:sldId id="312" r:id="rId6"/>
    <p:sldId id="313" r:id="rId7"/>
    <p:sldId id="311" r:id="rId8"/>
    <p:sldId id="315" r:id="rId9"/>
    <p:sldId id="326" r:id="rId10"/>
    <p:sldId id="336" r:id="rId11"/>
    <p:sldId id="337" r:id="rId12"/>
    <p:sldId id="338" r:id="rId13"/>
    <p:sldId id="329" r:id="rId14"/>
    <p:sldId id="310" r:id="rId15"/>
    <p:sldId id="314" r:id="rId16"/>
    <p:sldId id="335" r:id="rId17"/>
    <p:sldId id="339" r:id="rId18"/>
    <p:sldId id="334" r:id="rId19"/>
    <p:sldId id="309" r:id="rId20"/>
    <p:sldId id="325"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37" autoAdjust="0"/>
    <p:restoredTop sz="96357" autoAdjust="0"/>
  </p:normalViewPr>
  <p:slideViewPr>
    <p:cSldViewPr snapToGrid="0" showGuides="1">
      <p:cViewPr varScale="1">
        <p:scale>
          <a:sx n="92" d="100"/>
          <a:sy n="92" d="100"/>
        </p:scale>
        <p:origin x="666" y="78"/>
      </p:cViewPr>
      <p:guideLst/>
    </p:cSldViewPr>
  </p:slideViewPr>
  <p:outlineViewPr>
    <p:cViewPr>
      <p:scale>
        <a:sx n="33" d="100"/>
        <a:sy n="33" d="100"/>
      </p:scale>
      <p:origin x="0" y="-3756"/>
    </p:cViewPr>
    <p:sldLst>
      <p:sld r:id="rId1" collapse="1"/>
      <p:sld r:id="rId2"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89321-463C-4893-9E1A-748A1D0795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503D716-4981-43C4-89BA-6AB273C8891A}">
      <dgm:prSet phldrT="[Text]" custT="1"/>
      <dgm:spPr/>
      <dgm:t>
        <a:bodyPr/>
        <a:lstStyle/>
        <a:p>
          <a:r>
            <a:rPr lang="en-US" sz="1400">
              <a:latin typeface="Times New Roman" panose="02020603050405020304" pitchFamily="18" charset="0"/>
              <a:cs typeface="Times New Roman" panose="02020603050405020304" pitchFamily="18" charset="0"/>
            </a:rPr>
            <a:t>Tạo khóa k = (a,b) € K</a:t>
          </a:r>
        </a:p>
        <a:p>
          <a:r>
            <a:rPr lang="en-US" sz="1400">
              <a:latin typeface="Times New Roman" panose="02020603050405020304" pitchFamily="18" charset="0"/>
              <a:cs typeface="Times New Roman" panose="02020603050405020304" pitchFamily="18" charset="0"/>
            </a:rPr>
            <a:t>K={(a,b):a,b € Z</a:t>
          </a:r>
          <a:r>
            <a:rPr lang="en-US" sz="1400" baseline="-25000">
              <a:latin typeface="Times New Roman" panose="02020603050405020304" pitchFamily="18" charset="0"/>
              <a:cs typeface="Times New Roman" panose="02020603050405020304" pitchFamily="18" charset="0"/>
            </a:rPr>
            <a:t>26.</a:t>
          </a:r>
          <a:r>
            <a:rPr lang="en-US" sz="1400">
              <a:latin typeface="Times New Roman" panose="02020603050405020304" pitchFamily="18" charset="0"/>
              <a:cs typeface="Times New Roman" panose="02020603050405020304" pitchFamily="18" charset="0"/>
            </a:rPr>
            <a:t> </a:t>
          </a:r>
        </a:p>
        <a:p>
          <a:r>
            <a:rPr lang="en-US" sz="1400">
              <a:latin typeface="Times New Roman" panose="02020603050405020304" pitchFamily="18" charset="0"/>
              <a:cs typeface="Times New Roman" panose="02020603050405020304" pitchFamily="18" charset="0"/>
            </a:rPr>
            <a:t>UCLN(a,26) = 1)</a:t>
          </a:r>
        </a:p>
      </dgm:t>
    </dgm:pt>
    <dgm:pt modelId="{5B106C6B-C51C-4CB9-9080-228052164B22}" type="parTrans" cxnId="{A884AAE1-4AB6-42D3-A112-DB3349955B3D}">
      <dgm:prSet/>
      <dgm:spPr/>
      <dgm:t>
        <a:bodyPr/>
        <a:lstStyle/>
        <a:p>
          <a:endParaRPr lang="en-US"/>
        </a:p>
      </dgm:t>
    </dgm:pt>
    <dgm:pt modelId="{22112B8F-9091-488B-9D8C-DB61E378FAC7}" type="sibTrans" cxnId="{A884AAE1-4AB6-42D3-A112-DB3349955B3D}">
      <dgm:prSet/>
      <dgm:spPr/>
      <dgm:t>
        <a:bodyPr/>
        <a:lstStyle/>
        <a:p>
          <a:endParaRPr lang="en-US"/>
        </a:p>
      </dgm:t>
    </dgm:pt>
    <dgm:pt modelId="{9CD0F678-35AC-4812-A33B-4DE0E2588DB8}">
      <dgm:prSet phldrT="[Text]" custT="1"/>
      <dgm:spPr/>
      <dgm:t>
        <a:bodyPr anchor="ctr"/>
        <a:lstStyle/>
        <a:p>
          <a:pPr algn="ctr"/>
          <a:r>
            <a:rPr lang="en-US" sz="2000">
              <a:latin typeface="Times New Roman" panose="02020603050405020304" pitchFamily="18" charset="0"/>
              <a:cs typeface="Times New Roman" panose="02020603050405020304" pitchFamily="18" charset="0"/>
            </a:rPr>
            <a:t>P = C = K = Z</a:t>
          </a:r>
          <a:r>
            <a:rPr lang="en-US" sz="2000" baseline="-25000">
              <a:latin typeface="Times New Roman" panose="02020603050405020304" pitchFamily="18" charset="0"/>
              <a:cs typeface="Times New Roman" panose="02020603050405020304" pitchFamily="18" charset="0"/>
            </a:rPr>
            <a:t>26</a:t>
          </a:r>
          <a:endParaRPr lang="en-US" sz="2000" baseline="30000">
            <a:latin typeface="Times New Roman" panose="02020603050405020304" pitchFamily="18" charset="0"/>
            <a:cs typeface="Times New Roman" panose="02020603050405020304" pitchFamily="18" charset="0"/>
          </a:endParaRPr>
        </a:p>
      </dgm:t>
    </dgm:pt>
    <dgm:pt modelId="{7CFA1889-2D3B-42BC-B64E-F6F6AB419FC9}" type="parTrans" cxnId="{E60BAEC7-B637-4B0F-82A5-01BFBBD0D6CD}">
      <dgm:prSet/>
      <dgm:spPr/>
      <dgm:t>
        <a:bodyPr/>
        <a:lstStyle/>
        <a:p>
          <a:endParaRPr lang="en-US"/>
        </a:p>
      </dgm:t>
    </dgm:pt>
    <dgm:pt modelId="{46BBA182-3539-4398-A0C1-295D5EB00034}" type="sibTrans" cxnId="{E60BAEC7-B637-4B0F-82A5-01BFBBD0D6CD}">
      <dgm:prSet/>
      <dgm:spPr/>
      <dgm:t>
        <a:bodyPr/>
        <a:lstStyle/>
        <a:p>
          <a:endParaRPr lang="en-US"/>
        </a:p>
      </dgm:t>
    </dgm:pt>
    <dgm:pt modelId="{D3EEF2D1-72E0-471F-9E30-DD7AEF378CF6}">
      <dgm:prSet phldrT="[Text]" custT="1"/>
      <dgm:spPr/>
      <dgm:t>
        <a:bodyPr/>
        <a:lstStyle/>
        <a:p>
          <a:r>
            <a:rPr lang="en-US" sz="2000">
              <a:latin typeface="Times New Roman" panose="02020603050405020304" pitchFamily="18" charset="0"/>
              <a:cs typeface="Times New Roman" panose="02020603050405020304" pitchFamily="18" charset="0"/>
            </a:rPr>
            <a:t>Hàm mã hóa - e</a:t>
          </a:r>
        </a:p>
      </dgm:t>
    </dgm:pt>
    <dgm:pt modelId="{951C22AE-3DE4-4781-BC3F-69F4DB86EA3F}" type="parTrans" cxnId="{CBBD91F0-61B9-4D6C-9673-3A753A9A8D48}">
      <dgm:prSet/>
      <dgm:spPr/>
      <dgm:t>
        <a:bodyPr/>
        <a:lstStyle/>
        <a:p>
          <a:endParaRPr lang="en-US"/>
        </a:p>
      </dgm:t>
    </dgm:pt>
    <dgm:pt modelId="{AADA9E3A-5C4C-4005-A986-79AD88909016}" type="sibTrans" cxnId="{CBBD91F0-61B9-4D6C-9673-3A753A9A8D48}">
      <dgm:prSet/>
      <dgm:spPr/>
      <dgm:t>
        <a:bodyPr/>
        <a:lstStyle/>
        <a:p>
          <a:endParaRPr lang="en-US"/>
        </a:p>
      </dgm:t>
    </dgm:pt>
    <dgm:pt modelId="{31C6C542-13FF-4D46-A7EE-937C9D9F0C7A}">
      <dgm:prSet phldrT="[Text]" custT="1"/>
      <dgm:spPr/>
      <dgm:t>
        <a:bodyPr anchor="ctr"/>
        <a:lstStyle/>
        <a:p>
          <a:pPr algn="l"/>
          <a:r>
            <a:rPr lang="en-US" sz="2000">
              <a:latin typeface="Times New Roman" panose="02020603050405020304" pitchFamily="18" charset="0"/>
              <a:cs typeface="Times New Roman" panose="02020603050405020304" pitchFamily="18" charset="0"/>
            </a:rPr>
            <a:t>Bản mã y € C </a:t>
          </a:r>
        </a:p>
      </dgm:t>
    </dgm:pt>
    <dgm:pt modelId="{B7D57B81-5DAB-4286-8BCF-9ACFF6EFE34E}" type="parTrans" cxnId="{8D6FE1D9-6A97-43DE-A20C-96B7952AA3DB}">
      <dgm:prSet/>
      <dgm:spPr/>
      <dgm:t>
        <a:bodyPr/>
        <a:lstStyle/>
        <a:p>
          <a:endParaRPr lang="en-US"/>
        </a:p>
      </dgm:t>
    </dgm:pt>
    <dgm:pt modelId="{753A7F16-30A9-4D25-B56E-D4C13BBC3777}" type="sibTrans" cxnId="{8D6FE1D9-6A97-43DE-A20C-96B7952AA3DB}">
      <dgm:prSet/>
      <dgm:spPr/>
      <dgm:t>
        <a:bodyPr/>
        <a:lstStyle/>
        <a:p>
          <a:endParaRPr lang="en-US"/>
        </a:p>
      </dgm:t>
    </dgm:pt>
    <dgm:pt modelId="{E563B7FA-72C2-4DC9-A2F2-AC3A8CBDF258}">
      <dgm:prSet phldrT="[Text]" custT="1"/>
      <dgm:spPr/>
      <dgm:t>
        <a:bodyPr anchor="ctr"/>
        <a:lstStyle/>
        <a:p>
          <a:pPr algn="l"/>
          <a:r>
            <a:rPr lang="en-US" sz="2000">
              <a:latin typeface="Times New Roman" panose="02020603050405020304" pitchFamily="18" charset="0"/>
              <a:cs typeface="Times New Roman" panose="02020603050405020304" pitchFamily="18" charset="0"/>
            </a:rPr>
            <a:t>y = e</a:t>
          </a:r>
          <a:r>
            <a:rPr lang="en-US" sz="2000" baseline="-25000">
              <a:latin typeface="Times New Roman" panose="02020603050405020304" pitchFamily="18" charset="0"/>
              <a:cs typeface="Times New Roman" panose="02020603050405020304" pitchFamily="18" charset="0"/>
            </a:rPr>
            <a:t>k</a:t>
          </a:r>
          <a:r>
            <a:rPr lang="en-US" sz="2000">
              <a:latin typeface="Times New Roman" panose="02020603050405020304" pitchFamily="18" charset="0"/>
              <a:cs typeface="Times New Roman" panose="02020603050405020304" pitchFamily="18" charset="0"/>
            </a:rPr>
            <a:t>(x)</a:t>
          </a:r>
        </a:p>
      </dgm:t>
    </dgm:pt>
    <dgm:pt modelId="{6306B95A-4456-49D1-83AD-C0A18CDF3B51}" type="parTrans" cxnId="{AC12570E-B92B-4D75-B215-AECDC9072CDE}">
      <dgm:prSet/>
      <dgm:spPr/>
      <dgm:t>
        <a:bodyPr/>
        <a:lstStyle/>
        <a:p>
          <a:endParaRPr lang="en-US"/>
        </a:p>
      </dgm:t>
    </dgm:pt>
    <dgm:pt modelId="{263E544D-ECD7-4146-B10C-AEFE2DCE3964}" type="sibTrans" cxnId="{AC12570E-B92B-4D75-B215-AECDC9072CDE}">
      <dgm:prSet/>
      <dgm:spPr/>
      <dgm:t>
        <a:bodyPr/>
        <a:lstStyle/>
        <a:p>
          <a:endParaRPr lang="en-US"/>
        </a:p>
      </dgm:t>
    </dgm:pt>
    <dgm:pt modelId="{EF35AAB7-B8FE-454E-8981-EDDDCC079572}">
      <dgm:prSet phldrT="[Text]" custT="1"/>
      <dgm:spPr/>
      <dgm:t>
        <a:bodyPr/>
        <a:lstStyle/>
        <a:p>
          <a:r>
            <a:rPr lang="en-US" sz="2000">
              <a:latin typeface="Times New Roman" panose="02020603050405020304" pitchFamily="18" charset="0"/>
              <a:cs typeface="Times New Roman" panose="02020603050405020304" pitchFamily="18" charset="0"/>
            </a:rPr>
            <a:t>Hàm giải mã - d </a:t>
          </a:r>
        </a:p>
      </dgm:t>
    </dgm:pt>
    <dgm:pt modelId="{3D18D31E-9431-4B08-BEBE-7E1DF132B3C2}" type="parTrans" cxnId="{2A89043B-4312-47E9-BEBF-ABF0BB882EC8}">
      <dgm:prSet/>
      <dgm:spPr/>
      <dgm:t>
        <a:bodyPr/>
        <a:lstStyle/>
        <a:p>
          <a:endParaRPr lang="en-US"/>
        </a:p>
      </dgm:t>
    </dgm:pt>
    <dgm:pt modelId="{3B4BAC0A-BE99-4177-9223-ACF0C016DCCD}" type="sibTrans" cxnId="{2A89043B-4312-47E9-BEBF-ABF0BB882EC8}">
      <dgm:prSet/>
      <dgm:spPr/>
      <dgm:t>
        <a:bodyPr/>
        <a:lstStyle/>
        <a:p>
          <a:endParaRPr lang="en-US"/>
        </a:p>
      </dgm:t>
    </dgm:pt>
    <dgm:pt modelId="{B4C65652-8AF0-4DE7-BEAD-5F2AFC2957AC}">
      <dgm:prSet phldrT="[Text]" custT="1"/>
      <dgm:spPr/>
      <dgm:t>
        <a:bodyPr anchor="ctr"/>
        <a:lstStyle/>
        <a:p>
          <a:pPr algn="l"/>
          <a:r>
            <a:rPr lang="en-US" sz="2000">
              <a:latin typeface="Times New Roman" panose="02020603050405020304" pitchFamily="18" charset="0"/>
              <a:cs typeface="Times New Roman" panose="02020603050405020304" pitchFamily="18" charset="0"/>
            </a:rPr>
            <a:t>Bản rõ x € Z</a:t>
          </a:r>
          <a:r>
            <a:rPr lang="en-US" sz="2000" baseline="-25000">
              <a:latin typeface="Times New Roman" panose="02020603050405020304" pitchFamily="18" charset="0"/>
              <a:cs typeface="Times New Roman" panose="02020603050405020304" pitchFamily="18" charset="0"/>
            </a:rPr>
            <a:t>26</a:t>
          </a:r>
          <a:r>
            <a:rPr lang="en-US" sz="2000">
              <a:latin typeface="Times New Roman" panose="02020603050405020304" pitchFamily="18" charset="0"/>
              <a:cs typeface="Times New Roman" panose="02020603050405020304" pitchFamily="18" charset="0"/>
            </a:rPr>
            <a:t> </a:t>
          </a:r>
        </a:p>
      </dgm:t>
    </dgm:pt>
    <dgm:pt modelId="{56FA4601-E45D-4A2D-A417-9B7699D2665C}" type="parTrans" cxnId="{47752D2A-F25C-4044-B65F-023D7AC2FFD6}">
      <dgm:prSet/>
      <dgm:spPr/>
      <dgm:t>
        <a:bodyPr/>
        <a:lstStyle/>
        <a:p>
          <a:endParaRPr lang="en-US"/>
        </a:p>
      </dgm:t>
    </dgm:pt>
    <dgm:pt modelId="{818529AB-56AA-40CB-A6BE-B45A193432D5}" type="sibTrans" cxnId="{47752D2A-F25C-4044-B65F-023D7AC2FFD6}">
      <dgm:prSet/>
      <dgm:spPr/>
      <dgm:t>
        <a:bodyPr/>
        <a:lstStyle/>
        <a:p>
          <a:endParaRPr lang="en-US"/>
        </a:p>
      </dgm:t>
    </dgm:pt>
    <dgm:pt modelId="{44DAF430-E78D-46B2-AAB1-55EFD68FBDB5}">
      <dgm:prSet phldrT="[Text]" custT="1"/>
      <dgm:spPr/>
      <dgm:t>
        <a:bodyPr anchor="ctr"/>
        <a:lstStyle/>
        <a:p>
          <a:pPr algn="l"/>
          <a:r>
            <a:rPr lang="en-US" sz="2000">
              <a:latin typeface="Times New Roman" panose="02020603050405020304" pitchFamily="18" charset="0"/>
              <a:cs typeface="Times New Roman" panose="02020603050405020304" pitchFamily="18" charset="0"/>
            </a:rPr>
            <a:t>x = d</a:t>
          </a:r>
          <a:r>
            <a:rPr lang="en-US" sz="2000" baseline="-25000">
              <a:latin typeface="Times New Roman" panose="02020603050405020304" pitchFamily="18" charset="0"/>
              <a:cs typeface="Times New Roman" panose="02020603050405020304" pitchFamily="18" charset="0"/>
            </a:rPr>
            <a:t>k</a:t>
          </a:r>
          <a:r>
            <a:rPr lang="en-US" sz="2000">
              <a:latin typeface="Times New Roman" panose="02020603050405020304" pitchFamily="18" charset="0"/>
              <a:cs typeface="Times New Roman" panose="02020603050405020304" pitchFamily="18" charset="0"/>
            </a:rPr>
            <a:t>(y)</a:t>
          </a:r>
        </a:p>
      </dgm:t>
    </dgm:pt>
    <dgm:pt modelId="{098CCF70-366D-46F4-A857-EFDE43FB98E4}" type="parTrans" cxnId="{B869358B-9601-4358-A63F-8C502920B728}">
      <dgm:prSet/>
      <dgm:spPr/>
      <dgm:t>
        <a:bodyPr/>
        <a:lstStyle/>
        <a:p>
          <a:endParaRPr lang="en-US"/>
        </a:p>
      </dgm:t>
    </dgm:pt>
    <dgm:pt modelId="{76D04F3D-6FC1-4EE7-B936-65A03DD67F45}" type="sibTrans" cxnId="{B869358B-9601-4358-A63F-8C502920B728}">
      <dgm:prSet/>
      <dgm:spPr/>
      <dgm:t>
        <a:bodyPr/>
        <a:lstStyle/>
        <a:p>
          <a:endParaRPr lang="en-US"/>
        </a:p>
      </dgm:t>
    </dgm:pt>
    <dgm:pt modelId="{57A99746-E86E-4774-9827-6707BF53C124}">
      <dgm:prSet phldrT="[Text]" custT="1"/>
      <dgm:spPr/>
      <dgm:t>
        <a:bodyPr anchor="ctr"/>
        <a:lstStyle/>
        <a:p>
          <a:pPr algn="l">
            <a:buNone/>
          </a:pPr>
          <a:r>
            <a:rPr lang="en-US" sz="2000">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(ax+b) mod 26</a:t>
          </a:r>
        </a:p>
      </dgm:t>
    </dgm:pt>
    <dgm:pt modelId="{60499E32-AE2D-4326-9184-7C86845E65BD}" type="parTrans" cxnId="{B671C26B-2104-4C06-BBC5-11EB8071DB95}">
      <dgm:prSet/>
      <dgm:spPr/>
      <dgm:t>
        <a:bodyPr/>
        <a:lstStyle/>
        <a:p>
          <a:endParaRPr lang="en-US"/>
        </a:p>
      </dgm:t>
    </dgm:pt>
    <dgm:pt modelId="{5FD7AF1E-02EE-4227-9792-6954488D1B3F}" type="sibTrans" cxnId="{B671C26B-2104-4C06-BBC5-11EB8071DB95}">
      <dgm:prSet/>
      <dgm:spPr/>
      <dgm:t>
        <a:bodyPr/>
        <a:lstStyle/>
        <a:p>
          <a:endParaRPr lang="en-US"/>
        </a:p>
      </dgm:t>
    </dgm:pt>
    <dgm:pt modelId="{4C032751-54E2-4C32-A9AC-90AEC301D608}">
      <dgm:prSet phldrT="[Text]" custT="1"/>
      <dgm:spPr/>
      <dgm:t>
        <a:bodyPr anchor="ctr"/>
        <a:lstStyle/>
        <a:p>
          <a:pPr algn="ctr"/>
          <a:r>
            <a:rPr lang="en-US" sz="2000" baseline="0">
              <a:latin typeface="Times New Roman" panose="02020603050405020304" pitchFamily="18" charset="0"/>
              <a:cs typeface="Times New Roman" panose="02020603050405020304" pitchFamily="18" charset="0"/>
            </a:rPr>
            <a:t>Tập khóa K có:</a:t>
          </a:r>
          <a:endParaRPr lang="en-US" sz="2000" baseline="30000">
            <a:latin typeface="Times New Roman" panose="02020603050405020304" pitchFamily="18" charset="0"/>
            <a:cs typeface="Times New Roman" panose="02020603050405020304" pitchFamily="18" charset="0"/>
          </a:endParaRPr>
        </a:p>
      </dgm:t>
    </dgm:pt>
    <dgm:pt modelId="{DD587BFE-27BE-4AA7-A57C-90B54CF09C87}" type="parTrans" cxnId="{0A265B87-87AD-47FD-BED4-9F88650EC6BF}">
      <dgm:prSet/>
      <dgm:spPr/>
      <dgm:t>
        <a:bodyPr/>
        <a:lstStyle/>
        <a:p>
          <a:endParaRPr lang="en-US"/>
        </a:p>
      </dgm:t>
    </dgm:pt>
    <dgm:pt modelId="{44D65473-AC2C-48AA-9381-E0DAB86AC2C0}" type="sibTrans" cxnId="{0A265B87-87AD-47FD-BED4-9F88650EC6BF}">
      <dgm:prSet/>
      <dgm:spPr/>
      <dgm:t>
        <a:bodyPr/>
        <a:lstStyle/>
        <a:p>
          <a:endParaRPr lang="en-US"/>
        </a:p>
      </dgm:t>
    </dgm:pt>
    <dgm:pt modelId="{DC1FD7B8-21B3-430C-A469-DCFEC2D7A9A1}">
      <dgm:prSet phldrT="[Text]" custT="1"/>
      <dgm:spPr/>
      <dgm:t>
        <a:bodyPr anchor="ctr"/>
        <a:lstStyle/>
        <a:p>
          <a:pPr algn="ctr">
            <a:buNone/>
          </a:pPr>
          <a:r>
            <a:rPr lang="en-US" sz="2000" baseline="0">
              <a:latin typeface="Times New Roman" panose="02020603050405020304" pitchFamily="18" charset="0"/>
              <a:cs typeface="Times New Roman" panose="02020603050405020304" pitchFamily="18" charset="0"/>
            </a:rPr>
            <a:t>12*26 = 312 khóa</a:t>
          </a:r>
          <a:endParaRPr lang="en-US" sz="2000" baseline="30000">
            <a:latin typeface="Times New Roman" panose="02020603050405020304" pitchFamily="18" charset="0"/>
            <a:cs typeface="Times New Roman" panose="02020603050405020304" pitchFamily="18" charset="0"/>
          </a:endParaRPr>
        </a:p>
      </dgm:t>
    </dgm:pt>
    <dgm:pt modelId="{61400B3C-2B14-4C7E-AD32-0E6222C012C5}" type="parTrans" cxnId="{0AC1BD71-DD09-4CA9-B153-2F85D4CDED5F}">
      <dgm:prSet/>
      <dgm:spPr/>
      <dgm:t>
        <a:bodyPr/>
        <a:lstStyle/>
        <a:p>
          <a:endParaRPr lang="en-US"/>
        </a:p>
      </dgm:t>
    </dgm:pt>
    <dgm:pt modelId="{B009ADA0-1C15-4833-AB80-D9C4FAEC012F}" type="sibTrans" cxnId="{0AC1BD71-DD09-4CA9-B153-2F85D4CDED5F}">
      <dgm:prSet/>
      <dgm:spPr/>
      <dgm:t>
        <a:bodyPr/>
        <a:lstStyle/>
        <a:p>
          <a:endParaRPr lang="en-US"/>
        </a:p>
      </dgm:t>
    </dgm:pt>
    <dgm:pt modelId="{DA163DFA-3510-4BAC-AAA2-0E69934F381A}">
      <dgm:prSet phldrT="[Text]" custT="1"/>
      <dgm:spPr/>
      <dgm:t>
        <a:bodyPr anchor="ctr"/>
        <a:lstStyle/>
        <a:p>
          <a:pPr algn="ctr">
            <a:buNone/>
          </a:pPr>
          <a:r>
            <a:rPr lang="en-US" sz="2000" baseline="30000">
              <a:latin typeface="Times New Roman" panose="02020603050405020304" pitchFamily="18" charset="0"/>
              <a:cs typeface="Times New Roman" panose="02020603050405020304" pitchFamily="18" charset="0"/>
            </a:rPr>
            <a:t>(rất ít!)</a:t>
          </a:r>
        </a:p>
      </dgm:t>
    </dgm:pt>
    <dgm:pt modelId="{CDE689CE-5F1C-4EAC-B658-ECC44810ECA8}" type="parTrans" cxnId="{D008899A-B9EE-48E8-91A4-34BB60878CE9}">
      <dgm:prSet/>
      <dgm:spPr/>
      <dgm:t>
        <a:bodyPr/>
        <a:lstStyle/>
        <a:p>
          <a:endParaRPr lang="en-US"/>
        </a:p>
      </dgm:t>
    </dgm:pt>
    <dgm:pt modelId="{C730E489-2AB8-4A98-B417-68E517F3AF8D}" type="sibTrans" cxnId="{D008899A-B9EE-48E8-91A4-34BB60878CE9}">
      <dgm:prSet/>
      <dgm:spPr/>
      <dgm:t>
        <a:bodyPr/>
        <a:lstStyle/>
        <a:p>
          <a:endParaRPr lang="en-US"/>
        </a:p>
      </dgm:t>
    </dgm:pt>
    <dgm:pt modelId="{53D6D1CD-AF55-44D5-917D-C1A6476124AD}">
      <dgm:prSet phldrT="[Text]" custT="1"/>
      <dgm:spPr/>
      <dgm:t>
        <a:bodyPr anchor="ctr"/>
        <a:lstStyle/>
        <a:p>
          <a:pPr algn="l">
            <a:buNone/>
          </a:pPr>
          <a:r>
            <a:rPr lang="en-US" sz="2000">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a</a:t>
          </a:r>
          <a:r>
            <a:rPr lang="en-US" sz="2000" baseline="30000">
              <a:solidFill>
                <a:srgbClr val="FF0000"/>
              </a:solidFill>
              <a:latin typeface="Times New Roman" panose="02020603050405020304" pitchFamily="18" charset="0"/>
              <a:cs typeface="Times New Roman" panose="02020603050405020304" pitchFamily="18" charset="0"/>
            </a:rPr>
            <a:t>-1</a:t>
          </a:r>
          <a:r>
            <a:rPr lang="en-US" sz="2000">
              <a:solidFill>
                <a:srgbClr val="FF0000"/>
              </a:solidFill>
              <a:latin typeface="Times New Roman" panose="02020603050405020304" pitchFamily="18" charset="0"/>
              <a:cs typeface="Times New Roman" panose="02020603050405020304" pitchFamily="18" charset="0"/>
            </a:rPr>
            <a:t>(y-b)mod 26</a:t>
          </a:r>
        </a:p>
      </dgm:t>
    </dgm:pt>
    <dgm:pt modelId="{23DD656F-40B0-44D5-B8BB-59F456E4E527}" type="parTrans" cxnId="{32B6BEF4-B339-40F2-B916-43BC02F2DE76}">
      <dgm:prSet/>
      <dgm:spPr/>
      <dgm:t>
        <a:bodyPr/>
        <a:lstStyle/>
        <a:p>
          <a:endParaRPr lang="en-US"/>
        </a:p>
      </dgm:t>
    </dgm:pt>
    <dgm:pt modelId="{F8A4179D-BD01-4E3F-8BC0-2E8D37E75B5A}" type="sibTrans" cxnId="{32B6BEF4-B339-40F2-B916-43BC02F2DE76}">
      <dgm:prSet/>
      <dgm:spPr/>
      <dgm:t>
        <a:bodyPr/>
        <a:lstStyle/>
        <a:p>
          <a:endParaRPr lang="en-US"/>
        </a:p>
      </dgm:t>
    </dgm:pt>
    <dgm:pt modelId="{DD97E0EF-7450-4542-AB3E-F16397E1D9BC}" type="pres">
      <dgm:prSet presAssocID="{11889321-463C-4893-9E1A-748A1D079505}" presName="Name0" presStyleCnt="0">
        <dgm:presLayoutVars>
          <dgm:dir/>
          <dgm:animLvl val="lvl"/>
          <dgm:resizeHandles val="exact"/>
        </dgm:presLayoutVars>
      </dgm:prSet>
      <dgm:spPr/>
    </dgm:pt>
    <dgm:pt modelId="{CF0316D5-39D3-4382-80A1-6CDFCF13F3CC}" type="pres">
      <dgm:prSet presAssocID="{0503D716-4981-43C4-89BA-6AB273C8891A}" presName="composite" presStyleCnt="0"/>
      <dgm:spPr/>
    </dgm:pt>
    <dgm:pt modelId="{D6318CBC-2834-4F27-9FEE-20B2B1563C04}" type="pres">
      <dgm:prSet presAssocID="{0503D716-4981-43C4-89BA-6AB273C8891A}" presName="parTx" presStyleLbl="alignNode1" presStyleIdx="0" presStyleCnt="3">
        <dgm:presLayoutVars>
          <dgm:chMax val="0"/>
          <dgm:chPref val="0"/>
          <dgm:bulletEnabled val="1"/>
        </dgm:presLayoutVars>
      </dgm:prSet>
      <dgm:spPr/>
    </dgm:pt>
    <dgm:pt modelId="{8EEAD0E7-3BC9-4E50-B187-03BC03ADA7A8}" type="pres">
      <dgm:prSet presAssocID="{0503D716-4981-43C4-89BA-6AB273C8891A}" presName="desTx" presStyleLbl="alignAccFollowNode1" presStyleIdx="0" presStyleCnt="3">
        <dgm:presLayoutVars>
          <dgm:bulletEnabled val="1"/>
        </dgm:presLayoutVars>
      </dgm:prSet>
      <dgm:spPr/>
    </dgm:pt>
    <dgm:pt modelId="{AEF610C9-E19A-48BF-834B-2A3103691DBE}" type="pres">
      <dgm:prSet presAssocID="{22112B8F-9091-488B-9D8C-DB61E378FAC7}" presName="space" presStyleCnt="0"/>
      <dgm:spPr/>
    </dgm:pt>
    <dgm:pt modelId="{91A6B781-BA3B-4431-90DD-C0189D889BFE}" type="pres">
      <dgm:prSet presAssocID="{D3EEF2D1-72E0-471F-9E30-DD7AEF378CF6}" presName="composite" presStyleCnt="0"/>
      <dgm:spPr/>
    </dgm:pt>
    <dgm:pt modelId="{6F96090D-3F0F-4320-B54F-8CA775296FA7}" type="pres">
      <dgm:prSet presAssocID="{D3EEF2D1-72E0-471F-9E30-DD7AEF378CF6}" presName="parTx" presStyleLbl="alignNode1" presStyleIdx="1" presStyleCnt="3">
        <dgm:presLayoutVars>
          <dgm:chMax val="0"/>
          <dgm:chPref val="0"/>
          <dgm:bulletEnabled val="1"/>
        </dgm:presLayoutVars>
      </dgm:prSet>
      <dgm:spPr/>
    </dgm:pt>
    <dgm:pt modelId="{285B45DF-E4BA-4AED-87E5-F74C73A08F83}" type="pres">
      <dgm:prSet presAssocID="{D3EEF2D1-72E0-471F-9E30-DD7AEF378CF6}" presName="desTx" presStyleLbl="alignAccFollowNode1" presStyleIdx="1" presStyleCnt="3">
        <dgm:presLayoutVars>
          <dgm:bulletEnabled val="1"/>
        </dgm:presLayoutVars>
      </dgm:prSet>
      <dgm:spPr/>
    </dgm:pt>
    <dgm:pt modelId="{2F919156-FD66-47CF-A431-086196FCACCA}" type="pres">
      <dgm:prSet presAssocID="{AADA9E3A-5C4C-4005-A986-79AD88909016}" presName="space" presStyleCnt="0"/>
      <dgm:spPr/>
    </dgm:pt>
    <dgm:pt modelId="{8583727D-3BFC-4258-9518-A8620F8899F9}" type="pres">
      <dgm:prSet presAssocID="{EF35AAB7-B8FE-454E-8981-EDDDCC079572}" presName="composite" presStyleCnt="0"/>
      <dgm:spPr/>
    </dgm:pt>
    <dgm:pt modelId="{6DE84ACE-83A5-46E9-945B-CB1213749C80}" type="pres">
      <dgm:prSet presAssocID="{EF35AAB7-B8FE-454E-8981-EDDDCC079572}" presName="parTx" presStyleLbl="alignNode1" presStyleIdx="2" presStyleCnt="3">
        <dgm:presLayoutVars>
          <dgm:chMax val="0"/>
          <dgm:chPref val="0"/>
          <dgm:bulletEnabled val="1"/>
        </dgm:presLayoutVars>
      </dgm:prSet>
      <dgm:spPr/>
    </dgm:pt>
    <dgm:pt modelId="{A6ADDC4B-970A-40C2-850F-FB3560E4DBF8}" type="pres">
      <dgm:prSet presAssocID="{EF35AAB7-B8FE-454E-8981-EDDDCC079572}" presName="desTx" presStyleLbl="alignAccFollowNode1" presStyleIdx="2" presStyleCnt="3">
        <dgm:presLayoutVars>
          <dgm:bulletEnabled val="1"/>
        </dgm:presLayoutVars>
      </dgm:prSet>
      <dgm:spPr/>
    </dgm:pt>
  </dgm:ptLst>
  <dgm:cxnLst>
    <dgm:cxn modelId="{639F5708-570B-476D-9B5A-CC6DFA46E583}" type="presOf" srcId="{11889321-463C-4893-9E1A-748A1D079505}" destId="{DD97E0EF-7450-4542-AB3E-F16397E1D9BC}" srcOrd="0" destOrd="0" presId="urn:microsoft.com/office/officeart/2005/8/layout/hList1"/>
    <dgm:cxn modelId="{82E2680D-2C95-4C04-ACCE-58624CB350FD}" type="presOf" srcId="{0503D716-4981-43C4-89BA-6AB273C8891A}" destId="{D6318CBC-2834-4F27-9FEE-20B2B1563C04}" srcOrd="0" destOrd="0" presId="urn:microsoft.com/office/officeart/2005/8/layout/hList1"/>
    <dgm:cxn modelId="{AC12570E-B92B-4D75-B215-AECDC9072CDE}" srcId="{D3EEF2D1-72E0-471F-9E30-DD7AEF378CF6}" destId="{E563B7FA-72C2-4DC9-A2F2-AC3A8CBDF258}" srcOrd="1" destOrd="0" parTransId="{6306B95A-4456-49D1-83AD-C0A18CDF3B51}" sibTransId="{263E544D-ECD7-4146-B10C-AEFE2DCE3964}"/>
    <dgm:cxn modelId="{A61C090F-6F9C-432E-9F47-09C3EA2F519E}" type="presOf" srcId="{B4C65652-8AF0-4DE7-BEAD-5F2AFC2957AC}" destId="{A6ADDC4B-970A-40C2-850F-FB3560E4DBF8}" srcOrd="0" destOrd="0" presId="urn:microsoft.com/office/officeart/2005/8/layout/hList1"/>
    <dgm:cxn modelId="{47752D2A-F25C-4044-B65F-023D7AC2FFD6}" srcId="{EF35AAB7-B8FE-454E-8981-EDDDCC079572}" destId="{B4C65652-8AF0-4DE7-BEAD-5F2AFC2957AC}" srcOrd="0" destOrd="0" parTransId="{56FA4601-E45D-4A2D-A417-9B7699D2665C}" sibTransId="{818529AB-56AA-40CB-A6BE-B45A193432D5}"/>
    <dgm:cxn modelId="{6C54AA2B-3AA8-4265-8D4C-D0FFA1756350}" type="presOf" srcId="{9CD0F678-35AC-4812-A33B-4DE0E2588DB8}" destId="{8EEAD0E7-3BC9-4E50-B187-03BC03ADA7A8}" srcOrd="0" destOrd="0" presId="urn:microsoft.com/office/officeart/2005/8/layout/hList1"/>
    <dgm:cxn modelId="{2A89043B-4312-47E9-BEBF-ABF0BB882EC8}" srcId="{11889321-463C-4893-9E1A-748A1D079505}" destId="{EF35AAB7-B8FE-454E-8981-EDDDCC079572}" srcOrd="2" destOrd="0" parTransId="{3D18D31E-9431-4B08-BEBE-7E1DF132B3C2}" sibTransId="{3B4BAC0A-BE99-4177-9223-ACF0C016DCCD}"/>
    <dgm:cxn modelId="{B671C26B-2104-4C06-BBC5-11EB8071DB95}" srcId="{D3EEF2D1-72E0-471F-9E30-DD7AEF378CF6}" destId="{57A99746-E86E-4774-9827-6707BF53C124}" srcOrd="2" destOrd="0" parTransId="{60499E32-AE2D-4326-9184-7C86845E65BD}" sibTransId="{5FD7AF1E-02EE-4227-9792-6954488D1B3F}"/>
    <dgm:cxn modelId="{0AC1BD71-DD09-4CA9-B153-2F85D4CDED5F}" srcId="{0503D716-4981-43C4-89BA-6AB273C8891A}" destId="{DC1FD7B8-21B3-430C-A469-DCFEC2D7A9A1}" srcOrd="2" destOrd="0" parTransId="{61400B3C-2B14-4C7E-AD32-0E6222C012C5}" sibTransId="{B009ADA0-1C15-4833-AB80-D9C4FAEC012F}"/>
    <dgm:cxn modelId="{F5F2BA75-DCE7-471E-9FC1-4389C262F3CF}" type="presOf" srcId="{44DAF430-E78D-46B2-AAB1-55EFD68FBDB5}" destId="{A6ADDC4B-970A-40C2-850F-FB3560E4DBF8}" srcOrd="0" destOrd="1" presId="urn:microsoft.com/office/officeart/2005/8/layout/hList1"/>
    <dgm:cxn modelId="{0A265B87-87AD-47FD-BED4-9F88650EC6BF}" srcId="{0503D716-4981-43C4-89BA-6AB273C8891A}" destId="{4C032751-54E2-4C32-A9AC-90AEC301D608}" srcOrd="1" destOrd="0" parTransId="{DD587BFE-27BE-4AA7-A57C-90B54CF09C87}" sibTransId="{44D65473-AC2C-48AA-9381-E0DAB86AC2C0}"/>
    <dgm:cxn modelId="{B869358B-9601-4358-A63F-8C502920B728}" srcId="{EF35AAB7-B8FE-454E-8981-EDDDCC079572}" destId="{44DAF430-E78D-46B2-AAB1-55EFD68FBDB5}" srcOrd="1" destOrd="0" parTransId="{098CCF70-366D-46F4-A857-EFDE43FB98E4}" sibTransId="{76D04F3D-6FC1-4EE7-B936-65A03DD67F45}"/>
    <dgm:cxn modelId="{80CE6A8C-F9DA-4ED3-A54A-F7A58CEC6B05}" type="presOf" srcId="{D3EEF2D1-72E0-471F-9E30-DD7AEF378CF6}" destId="{6F96090D-3F0F-4320-B54F-8CA775296FA7}" srcOrd="0" destOrd="0" presId="urn:microsoft.com/office/officeart/2005/8/layout/hList1"/>
    <dgm:cxn modelId="{D008899A-B9EE-48E8-91A4-34BB60878CE9}" srcId="{0503D716-4981-43C4-89BA-6AB273C8891A}" destId="{DA163DFA-3510-4BAC-AAA2-0E69934F381A}" srcOrd="3" destOrd="0" parTransId="{CDE689CE-5F1C-4EAC-B658-ECC44810ECA8}" sibTransId="{C730E489-2AB8-4A98-B417-68E517F3AF8D}"/>
    <dgm:cxn modelId="{35C3649B-5DCF-43A4-A67F-85CFA1BEF073}" type="presOf" srcId="{EF35AAB7-B8FE-454E-8981-EDDDCC079572}" destId="{6DE84ACE-83A5-46E9-945B-CB1213749C80}" srcOrd="0" destOrd="0" presId="urn:microsoft.com/office/officeart/2005/8/layout/hList1"/>
    <dgm:cxn modelId="{40F818A1-88BD-4020-B4FF-F6F91BEADF9F}" type="presOf" srcId="{E563B7FA-72C2-4DC9-A2F2-AC3A8CBDF258}" destId="{285B45DF-E4BA-4AED-87E5-F74C73A08F83}" srcOrd="0" destOrd="1" presId="urn:microsoft.com/office/officeart/2005/8/layout/hList1"/>
    <dgm:cxn modelId="{D9F0C5A4-BDED-4267-B534-85B02719C7EF}" type="presOf" srcId="{53D6D1CD-AF55-44D5-917D-C1A6476124AD}" destId="{A6ADDC4B-970A-40C2-850F-FB3560E4DBF8}" srcOrd="0" destOrd="2" presId="urn:microsoft.com/office/officeart/2005/8/layout/hList1"/>
    <dgm:cxn modelId="{C4D86FB3-FD49-4AED-A8EE-6508DEAB6B8C}" type="presOf" srcId="{4C032751-54E2-4C32-A9AC-90AEC301D608}" destId="{8EEAD0E7-3BC9-4E50-B187-03BC03ADA7A8}" srcOrd="0" destOrd="1" presId="urn:microsoft.com/office/officeart/2005/8/layout/hList1"/>
    <dgm:cxn modelId="{F7B4DBB4-234D-4577-AD2D-0036C0D6B506}" type="presOf" srcId="{DA163DFA-3510-4BAC-AAA2-0E69934F381A}" destId="{8EEAD0E7-3BC9-4E50-B187-03BC03ADA7A8}" srcOrd="0" destOrd="3" presId="urn:microsoft.com/office/officeart/2005/8/layout/hList1"/>
    <dgm:cxn modelId="{E60BAEC7-B637-4B0F-82A5-01BFBBD0D6CD}" srcId="{0503D716-4981-43C4-89BA-6AB273C8891A}" destId="{9CD0F678-35AC-4812-A33B-4DE0E2588DB8}" srcOrd="0" destOrd="0" parTransId="{7CFA1889-2D3B-42BC-B64E-F6F6AB419FC9}" sibTransId="{46BBA182-3539-4398-A0C1-295D5EB00034}"/>
    <dgm:cxn modelId="{0DF685D3-6BFF-4194-8AEE-35A92D6A8BB2}" type="presOf" srcId="{57A99746-E86E-4774-9827-6707BF53C124}" destId="{285B45DF-E4BA-4AED-87E5-F74C73A08F83}" srcOrd="0" destOrd="2" presId="urn:microsoft.com/office/officeart/2005/8/layout/hList1"/>
    <dgm:cxn modelId="{8D6FE1D9-6A97-43DE-A20C-96B7952AA3DB}" srcId="{D3EEF2D1-72E0-471F-9E30-DD7AEF378CF6}" destId="{31C6C542-13FF-4D46-A7EE-937C9D9F0C7A}" srcOrd="0" destOrd="0" parTransId="{B7D57B81-5DAB-4286-8BCF-9ACFF6EFE34E}" sibTransId="{753A7F16-30A9-4D25-B56E-D4C13BBC3777}"/>
    <dgm:cxn modelId="{A884AAE1-4AB6-42D3-A112-DB3349955B3D}" srcId="{11889321-463C-4893-9E1A-748A1D079505}" destId="{0503D716-4981-43C4-89BA-6AB273C8891A}" srcOrd="0" destOrd="0" parTransId="{5B106C6B-C51C-4CB9-9080-228052164B22}" sibTransId="{22112B8F-9091-488B-9D8C-DB61E378FAC7}"/>
    <dgm:cxn modelId="{CBBD91F0-61B9-4D6C-9673-3A753A9A8D48}" srcId="{11889321-463C-4893-9E1A-748A1D079505}" destId="{D3EEF2D1-72E0-471F-9E30-DD7AEF378CF6}" srcOrd="1" destOrd="0" parTransId="{951C22AE-3DE4-4781-BC3F-69F4DB86EA3F}" sibTransId="{AADA9E3A-5C4C-4005-A986-79AD88909016}"/>
    <dgm:cxn modelId="{32B6BEF4-B339-40F2-B916-43BC02F2DE76}" srcId="{EF35AAB7-B8FE-454E-8981-EDDDCC079572}" destId="{53D6D1CD-AF55-44D5-917D-C1A6476124AD}" srcOrd="2" destOrd="0" parTransId="{23DD656F-40B0-44D5-B8BB-59F456E4E527}" sibTransId="{F8A4179D-BD01-4E3F-8BC0-2E8D37E75B5A}"/>
    <dgm:cxn modelId="{43F379F5-C4DE-4168-8A93-A5D711BCD8FF}" type="presOf" srcId="{DC1FD7B8-21B3-430C-A469-DCFEC2D7A9A1}" destId="{8EEAD0E7-3BC9-4E50-B187-03BC03ADA7A8}" srcOrd="0" destOrd="2" presId="urn:microsoft.com/office/officeart/2005/8/layout/hList1"/>
    <dgm:cxn modelId="{2EA136FD-C1A7-4B07-8F15-FC4368F2DED0}" type="presOf" srcId="{31C6C542-13FF-4D46-A7EE-937C9D9F0C7A}" destId="{285B45DF-E4BA-4AED-87E5-F74C73A08F83}" srcOrd="0" destOrd="0" presId="urn:microsoft.com/office/officeart/2005/8/layout/hList1"/>
    <dgm:cxn modelId="{3F9261D8-7651-4272-854A-95B02C8E1014}" type="presParOf" srcId="{DD97E0EF-7450-4542-AB3E-F16397E1D9BC}" destId="{CF0316D5-39D3-4382-80A1-6CDFCF13F3CC}" srcOrd="0" destOrd="0" presId="urn:microsoft.com/office/officeart/2005/8/layout/hList1"/>
    <dgm:cxn modelId="{2B2803E9-29FA-4027-959D-672D11F8B7F9}" type="presParOf" srcId="{CF0316D5-39D3-4382-80A1-6CDFCF13F3CC}" destId="{D6318CBC-2834-4F27-9FEE-20B2B1563C04}" srcOrd="0" destOrd="0" presId="urn:microsoft.com/office/officeart/2005/8/layout/hList1"/>
    <dgm:cxn modelId="{E06FEC0B-9BDC-41B7-B526-83396FFE9573}" type="presParOf" srcId="{CF0316D5-39D3-4382-80A1-6CDFCF13F3CC}" destId="{8EEAD0E7-3BC9-4E50-B187-03BC03ADA7A8}" srcOrd="1" destOrd="0" presId="urn:microsoft.com/office/officeart/2005/8/layout/hList1"/>
    <dgm:cxn modelId="{69EFB3EE-2C6E-4749-83F2-5EEAC021E74E}" type="presParOf" srcId="{DD97E0EF-7450-4542-AB3E-F16397E1D9BC}" destId="{AEF610C9-E19A-48BF-834B-2A3103691DBE}" srcOrd="1" destOrd="0" presId="urn:microsoft.com/office/officeart/2005/8/layout/hList1"/>
    <dgm:cxn modelId="{B3A867A5-D197-45BB-9DD5-D1313011140A}" type="presParOf" srcId="{DD97E0EF-7450-4542-AB3E-F16397E1D9BC}" destId="{91A6B781-BA3B-4431-90DD-C0189D889BFE}" srcOrd="2" destOrd="0" presId="urn:microsoft.com/office/officeart/2005/8/layout/hList1"/>
    <dgm:cxn modelId="{221AA5FC-D857-4EBB-ABAA-C7DAF514CC90}" type="presParOf" srcId="{91A6B781-BA3B-4431-90DD-C0189D889BFE}" destId="{6F96090D-3F0F-4320-B54F-8CA775296FA7}" srcOrd="0" destOrd="0" presId="urn:microsoft.com/office/officeart/2005/8/layout/hList1"/>
    <dgm:cxn modelId="{7145B0D0-7738-4973-9F38-3A4BC17BE014}" type="presParOf" srcId="{91A6B781-BA3B-4431-90DD-C0189D889BFE}" destId="{285B45DF-E4BA-4AED-87E5-F74C73A08F83}" srcOrd="1" destOrd="0" presId="urn:microsoft.com/office/officeart/2005/8/layout/hList1"/>
    <dgm:cxn modelId="{A7C8C33A-6155-4B84-A262-F55400A9417A}" type="presParOf" srcId="{DD97E0EF-7450-4542-AB3E-F16397E1D9BC}" destId="{2F919156-FD66-47CF-A431-086196FCACCA}" srcOrd="3" destOrd="0" presId="urn:microsoft.com/office/officeart/2005/8/layout/hList1"/>
    <dgm:cxn modelId="{BB39983D-D8D0-484D-8ADC-79DB7BABBFED}" type="presParOf" srcId="{DD97E0EF-7450-4542-AB3E-F16397E1D9BC}" destId="{8583727D-3BFC-4258-9518-A8620F8899F9}" srcOrd="4" destOrd="0" presId="urn:microsoft.com/office/officeart/2005/8/layout/hList1"/>
    <dgm:cxn modelId="{265DB713-11EA-4288-8787-5A3A9209291A}" type="presParOf" srcId="{8583727D-3BFC-4258-9518-A8620F8899F9}" destId="{6DE84ACE-83A5-46E9-945B-CB1213749C80}" srcOrd="0" destOrd="0" presId="urn:microsoft.com/office/officeart/2005/8/layout/hList1"/>
    <dgm:cxn modelId="{A4D8E5F0-C63C-4C90-A231-A829DB9639E3}" type="presParOf" srcId="{8583727D-3BFC-4258-9518-A8620F8899F9}" destId="{A6ADDC4B-970A-40C2-850F-FB3560E4DB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18CBC-2834-4F27-9FEE-20B2B1563C04}">
      <dsp:nvSpPr>
        <dsp:cNvPr id="0" name=""/>
        <dsp:cNvSpPr/>
      </dsp:nvSpPr>
      <dsp:spPr>
        <a:xfrm>
          <a:off x="2294" y="18224"/>
          <a:ext cx="2237305" cy="894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Tạo khóa k = (a,b) € K</a:t>
          </a:r>
        </a:p>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K={(a,b):a,b € Z</a:t>
          </a:r>
          <a:r>
            <a:rPr lang="en-US" sz="1400" kern="1200" baseline="-25000">
              <a:latin typeface="Times New Roman" panose="02020603050405020304" pitchFamily="18" charset="0"/>
              <a:cs typeface="Times New Roman" panose="02020603050405020304" pitchFamily="18" charset="0"/>
            </a:rPr>
            <a:t>26.</a:t>
          </a:r>
          <a:r>
            <a:rPr lang="en-US" sz="1400" kern="1200">
              <a:latin typeface="Times New Roman" panose="02020603050405020304" pitchFamily="18" charset="0"/>
              <a:cs typeface="Times New Roman" panose="02020603050405020304" pitchFamily="18" charset="0"/>
            </a:rPr>
            <a:t> </a:t>
          </a:r>
        </a:p>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UCLN(a,26) = 1)</a:t>
          </a:r>
        </a:p>
      </dsp:txBody>
      <dsp:txXfrm>
        <a:off x="2294" y="18224"/>
        <a:ext cx="2237305" cy="894922"/>
      </dsp:txXfrm>
    </dsp:sp>
    <dsp:sp modelId="{8EEAD0E7-3BC9-4E50-B187-03BC03ADA7A8}">
      <dsp:nvSpPr>
        <dsp:cNvPr id="0" name=""/>
        <dsp:cNvSpPr/>
      </dsp:nvSpPr>
      <dsp:spPr>
        <a:xfrm>
          <a:off x="2294" y="913147"/>
          <a:ext cx="2237305" cy="1932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ctr"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P = C = K = Z</a:t>
          </a:r>
          <a:r>
            <a:rPr lang="en-US" sz="2000" kern="1200" baseline="-25000">
              <a:latin typeface="Times New Roman" panose="02020603050405020304" pitchFamily="18" charset="0"/>
              <a:cs typeface="Times New Roman" panose="02020603050405020304" pitchFamily="18" charset="0"/>
            </a:rPr>
            <a:t>26</a:t>
          </a:r>
          <a:endParaRPr lang="en-US" sz="2000" kern="1200" baseline="3000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Char char="•"/>
          </a:pPr>
          <a:r>
            <a:rPr lang="en-US" sz="2000" kern="1200" baseline="0">
              <a:latin typeface="Times New Roman" panose="02020603050405020304" pitchFamily="18" charset="0"/>
              <a:cs typeface="Times New Roman" panose="02020603050405020304" pitchFamily="18" charset="0"/>
            </a:rPr>
            <a:t>Tập khóa K có:</a:t>
          </a:r>
          <a:endParaRPr lang="en-US" sz="2000" kern="1200" baseline="3000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baseline="0">
              <a:latin typeface="Times New Roman" panose="02020603050405020304" pitchFamily="18" charset="0"/>
              <a:cs typeface="Times New Roman" panose="02020603050405020304" pitchFamily="18" charset="0"/>
            </a:rPr>
            <a:t>12*26 = 312 khóa</a:t>
          </a:r>
          <a:endParaRPr lang="en-US" sz="2000" kern="1200" baseline="3000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baseline="30000">
              <a:latin typeface="Times New Roman" panose="02020603050405020304" pitchFamily="18" charset="0"/>
              <a:cs typeface="Times New Roman" panose="02020603050405020304" pitchFamily="18" charset="0"/>
            </a:rPr>
            <a:t>(rất ít!)</a:t>
          </a:r>
        </a:p>
      </dsp:txBody>
      <dsp:txXfrm>
        <a:off x="2294" y="913147"/>
        <a:ext cx="2237305" cy="1932480"/>
      </dsp:txXfrm>
    </dsp:sp>
    <dsp:sp modelId="{6F96090D-3F0F-4320-B54F-8CA775296FA7}">
      <dsp:nvSpPr>
        <dsp:cNvPr id="0" name=""/>
        <dsp:cNvSpPr/>
      </dsp:nvSpPr>
      <dsp:spPr>
        <a:xfrm>
          <a:off x="2552822" y="18224"/>
          <a:ext cx="2237305" cy="894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Hàm mã hóa - e</a:t>
          </a:r>
        </a:p>
      </dsp:txBody>
      <dsp:txXfrm>
        <a:off x="2552822" y="18224"/>
        <a:ext cx="2237305" cy="894922"/>
      </dsp:txXfrm>
    </dsp:sp>
    <dsp:sp modelId="{285B45DF-E4BA-4AED-87E5-F74C73A08F83}">
      <dsp:nvSpPr>
        <dsp:cNvPr id="0" name=""/>
        <dsp:cNvSpPr/>
      </dsp:nvSpPr>
      <dsp:spPr>
        <a:xfrm>
          <a:off x="2552822" y="913147"/>
          <a:ext cx="2237305" cy="1932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Bản mã y € C </a:t>
          </a: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y = e</a:t>
          </a:r>
          <a:r>
            <a:rPr lang="en-US" sz="2000" kern="1200" baseline="-25000">
              <a:latin typeface="Times New Roman" panose="02020603050405020304" pitchFamily="18" charset="0"/>
              <a:cs typeface="Times New Roman" panose="02020603050405020304" pitchFamily="18" charset="0"/>
            </a:rPr>
            <a:t>k</a:t>
          </a:r>
          <a:r>
            <a:rPr lang="en-US" sz="2000" kern="1200">
              <a:latin typeface="Times New Roman" panose="02020603050405020304" pitchFamily="18" charset="0"/>
              <a:cs typeface="Times New Roman" panose="02020603050405020304" pitchFamily="18" charset="0"/>
            </a:rPr>
            <a:t>(x)</a:t>
          </a:r>
        </a:p>
        <a:p>
          <a:pPr marL="228600" lvl="1" indent="-228600" algn="l" defTabSz="889000">
            <a:lnSpc>
              <a:spcPct val="90000"/>
            </a:lnSpc>
            <a:spcBef>
              <a:spcPct val="0"/>
            </a:spcBef>
            <a:spcAft>
              <a:spcPct val="15000"/>
            </a:spcAft>
            <a:buNone/>
          </a:pPr>
          <a:r>
            <a:rPr lang="en-US" sz="2000" kern="1200">
              <a:latin typeface="Times New Roman" panose="02020603050405020304" pitchFamily="18" charset="0"/>
              <a:cs typeface="Times New Roman" panose="02020603050405020304" pitchFamily="18" charset="0"/>
            </a:rPr>
            <a:t>= </a:t>
          </a:r>
          <a:r>
            <a:rPr lang="en-US" sz="2000" kern="1200">
              <a:solidFill>
                <a:srgbClr val="FF0000"/>
              </a:solidFill>
              <a:latin typeface="Times New Roman" panose="02020603050405020304" pitchFamily="18" charset="0"/>
              <a:cs typeface="Times New Roman" panose="02020603050405020304" pitchFamily="18" charset="0"/>
            </a:rPr>
            <a:t>(ax+b) mod 26</a:t>
          </a:r>
        </a:p>
      </dsp:txBody>
      <dsp:txXfrm>
        <a:off x="2552822" y="913147"/>
        <a:ext cx="2237305" cy="1932480"/>
      </dsp:txXfrm>
    </dsp:sp>
    <dsp:sp modelId="{6DE84ACE-83A5-46E9-945B-CB1213749C80}">
      <dsp:nvSpPr>
        <dsp:cNvPr id="0" name=""/>
        <dsp:cNvSpPr/>
      </dsp:nvSpPr>
      <dsp:spPr>
        <a:xfrm>
          <a:off x="5103350" y="18224"/>
          <a:ext cx="2237305" cy="894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Hàm giải mã - d </a:t>
          </a:r>
        </a:p>
      </dsp:txBody>
      <dsp:txXfrm>
        <a:off x="5103350" y="18224"/>
        <a:ext cx="2237305" cy="894922"/>
      </dsp:txXfrm>
    </dsp:sp>
    <dsp:sp modelId="{A6ADDC4B-970A-40C2-850F-FB3560E4DBF8}">
      <dsp:nvSpPr>
        <dsp:cNvPr id="0" name=""/>
        <dsp:cNvSpPr/>
      </dsp:nvSpPr>
      <dsp:spPr>
        <a:xfrm>
          <a:off x="5103350" y="913147"/>
          <a:ext cx="2237305" cy="1932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Bản rõ x € Z</a:t>
          </a:r>
          <a:r>
            <a:rPr lang="en-US" sz="2000" kern="1200" baseline="-25000">
              <a:latin typeface="Times New Roman" panose="02020603050405020304" pitchFamily="18" charset="0"/>
              <a:cs typeface="Times New Roman" panose="02020603050405020304" pitchFamily="18" charset="0"/>
            </a:rPr>
            <a:t>26</a:t>
          </a:r>
          <a:r>
            <a:rPr lang="en-US" sz="2000" kern="1200">
              <a:latin typeface="Times New Roman" panose="02020603050405020304" pitchFamily="18" charset="0"/>
              <a:cs typeface="Times New Roman" panose="02020603050405020304" pitchFamily="18" charset="0"/>
            </a:rPr>
            <a:t> </a:t>
          </a: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x = d</a:t>
          </a:r>
          <a:r>
            <a:rPr lang="en-US" sz="2000" kern="1200" baseline="-25000">
              <a:latin typeface="Times New Roman" panose="02020603050405020304" pitchFamily="18" charset="0"/>
              <a:cs typeface="Times New Roman" panose="02020603050405020304" pitchFamily="18" charset="0"/>
            </a:rPr>
            <a:t>k</a:t>
          </a:r>
          <a:r>
            <a:rPr lang="en-US" sz="2000" kern="1200">
              <a:latin typeface="Times New Roman" panose="02020603050405020304" pitchFamily="18" charset="0"/>
              <a:cs typeface="Times New Roman" panose="02020603050405020304" pitchFamily="18" charset="0"/>
            </a:rPr>
            <a:t>(y)</a:t>
          </a:r>
        </a:p>
        <a:p>
          <a:pPr marL="228600" lvl="1" indent="-228600" algn="l" defTabSz="889000">
            <a:lnSpc>
              <a:spcPct val="90000"/>
            </a:lnSpc>
            <a:spcBef>
              <a:spcPct val="0"/>
            </a:spcBef>
            <a:spcAft>
              <a:spcPct val="15000"/>
            </a:spcAft>
            <a:buNone/>
          </a:pPr>
          <a:r>
            <a:rPr lang="en-US" sz="2000" kern="1200">
              <a:latin typeface="Times New Roman" panose="02020603050405020304" pitchFamily="18" charset="0"/>
              <a:cs typeface="Times New Roman" panose="02020603050405020304" pitchFamily="18" charset="0"/>
            </a:rPr>
            <a:t>= </a:t>
          </a:r>
          <a:r>
            <a:rPr lang="en-US" sz="2000" kern="1200">
              <a:solidFill>
                <a:srgbClr val="FF0000"/>
              </a:solidFill>
              <a:latin typeface="Times New Roman" panose="02020603050405020304" pitchFamily="18" charset="0"/>
              <a:cs typeface="Times New Roman" panose="02020603050405020304" pitchFamily="18" charset="0"/>
            </a:rPr>
            <a:t>a</a:t>
          </a:r>
          <a:r>
            <a:rPr lang="en-US" sz="2000" kern="1200" baseline="30000">
              <a:solidFill>
                <a:srgbClr val="FF0000"/>
              </a:solidFill>
              <a:latin typeface="Times New Roman" panose="02020603050405020304" pitchFamily="18" charset="0"/>
              <a:cs typeface="Times New Roman" panose="02020603050405020304" pitchFamily="18" charset="0"/>
            </a:rPr>
            <a:t>-1</a:t>
          </a:r>
          <a:r>
            <a:rPr lang="en-US" sz="2000" kern="1200">
              <a:solidFill>
                <a:srgbClr val="FF0000"/>
              </a:solidFill>
              <a:latin typeface="Times New Roman" panose="02020603050405020304" pitchFamily="18" charset="0"/>
              <a:cs typeface="Times New Roman" panose="02020603050405020304" pitchFamily="18" charset="0"/>
            </a:rPr>
            <a:t>(y-b)mod 26</a:t>
          </a:r>
        </a:p>
      </dsp:txBody>
      <dsp:txXfrm>
        <a:off x="5103350" y="913147"/>
        <a:ext cx="2237305" cy="193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08/06/2024</a:t>
            </a:fld>
            <a:endParaRPr lang="es-ES"/>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08/06/2024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383816" y="1438577"/>
            <a:ext cx="6456066" cy="1192640"/>
          </a:xfrm>
        </p:spPr>
        <p:txBody>
          <a:bodyPr>
            <a:noAutofit/>
          </a:bodyPr>
          <a:lstStyle/>
          <a:p>
            <a:pPr>
              <a:lnSpc>
                <a:spcPct val="100000"/>
              </a:lnSpc>
            </a:pPr>
            <a:r>
              <a:rPr lang="en-US" sz="4400">
                <a:latin typeface="Times New Roman" panose="02020603050405020304" pitchFamily="18" charset="0"/>
                <a:cs typeface="Times New Roman" panose="02020603050405020304" pitchFamily="18" charset="0"/>
              </a:rPr>
              <a:t>HỆ MẬT AFFINE</a:t>
            </a:r>
            <a:endParaRPr lang="en-US" sz="400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rmAutofit fontScale="92500" lnSpcReduction="20000"/>
          </a:bodyPr>
          <a:lstStyle/>
          <a:p>
            <a:r>
              <a:rPr lang="es-ES" sz="2400" b="1">
                <a:latin typeface="Times New Roman" panose="02020603050405020304" pitchFamily="18" charset="0"/>
                <a:cs typeface="Times New Roman" panose="02020603050405020304" pitchFamily="18" charset="0"/>
              </a:rPr>
              <a:t>NHÓM 14</a:t>
            </a:r>
            <a:endParaRPr lang="en-US" sz="2400" b="1">
              <a:latin typeface="Times New Roman" panose="02020603050405020304" pitchFamily="18" charset="0"/>
              <a:cs typeface="Times New Roman" panose="02020603050405020304" pitchFamily="18"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5C720D0D-D160-5ACC-D62E-B9C4A204098F}"/>
              </a:ext>
            </a:extLst>
          </p:cNvPr>
          <p:cNvSpPr/>
          <p:nvPr/>
        </p:nvSpPr>
        <p:spPr>
          <a:xfrm>
            <a:off x="2032782" y="3386432"/>
            <a:ext cx="5078436" cy="466811"/>
          </a:xfrm>
          <a:prstGeom prst="roundRect">
            <a:avLst>
              <a:gd name="adj" fmla="val 14685"/>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7085" y="923691"/>
            <a:ext cx="4787222" cy="2210764"/>
          </a:xfrm>
        </p:spPr>
        <p:txBody>
          <a:bodyPr/>
          <a:lstStyle/>
          <a:p>
            <a:pPr marL="28575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Giải mã:</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Quá trình chuyển đổi thông tin đã được mã hóa trở lại dạng ban đầu. </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Trong hệ mã Affine, giải mã là quá trình áp dụng các phép toán nghịch đảo để khôi phục lại thông điệp gốc từ dữ liệu đã được mã hóa                                   </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Ta có công thức:</a:t>
            </a:r>
          </a:p>
          <a:p>
            <a:pPr algn="just"/>
            <a:r>
              <a:rPr lang="en-US" b="1">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D(y) = a</a:t>
            </a:r>
            <a:r>
              <a:rPr lang="en-US" b="1" baseline="30000">
                <a:solidFill>
                  <a:srgbClr val="FF0000"/>
                </a:solidFill>
                <a:latin typeface="Times New Roman" panose="02020603050405020304" pitchFamily="18" charset="0"/>
                <a:cs typeface="Times New Roman" panose="02020603050405020304" pitchFamily="18" charset="0"/>
              </a:rPr>
              <a:t>-1</a:t>
            </a:r>
            <a:r>
              <a:rPr lang="en-US" b="1">
                <a:solidFill>
                  <a:srgbClr val="FF0000"/>
                </a:solidFill>
                <a:latin typeface="Times New Roman" panose="02020603050405020304" pitchFamily="18" charset="0"/>
                <a:cs typeface="Times New Roman" panose="02020603050405020304" pitchFamily="18" charset="0"/>
              </a:rPr>
              <a:t>(y - b) mod m</a:t>
            </a:r>
          </a:p>
          <a:p>
            <a:pPr algn="just"/>
            <a:r>
              <a:rPr lang="en-US">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2.Giải mã:</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TextBox 9">
            <a:extLst>
              <a:ext uri="{FF2B5EF4-FFF2-40B4-BE49-F238E27FC236}">
                <a16:creationId xmlns:a16="http://schemas.microsoft.com/office/drawing/2014/main" id="{97441046-E275-7D5E-DA57-0A4C77FC5716}"/>
              </a:ext>
            </a:extLst>
          </p:cNvPr>
          <p:cNvSpPr txBox="1"/>
          <p:nvPr/>
        </p:nvSpPr>
        <p:spPr>
          <a:xfrm>
            <a:off x="1224910" y="3194743"/>
            <a:ext cx="7259968" cy="1077218"/>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 Trong đó:  </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x là vị trí của chữ cái trong bảng chữ cái (ví dụ: A = 0, B = 1, C = 2, ...)                </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 và b là các tham số trong ma trận khóa</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 là số chữ cái trong bảng.</a:t>
            </a:r>
          </a:p>
        </p:txBody>
      </p:sp>
      <p:pic>
        <p:nvPicPr>
          <p:cNvPr id="8" name="Picture 7" descr="A blue and yellow rectangular sign with white text&#10;&#10;Description automatically generated">
            <a:extLst>
              <a:ext uri="{FF2B5EF4-FFF2-40B4-BE49-F238E27FC236}">
                <a16:creationId xmlns:a16="http://schemas.microsoft.com/office/drawing/2014/main" id="{A226BAB3-9A3E-AE61-C735-F4C99D027A7F}"/>
              </a:ext>
            </a:extLst>
          </p:cNvPr>
          <p:cNvPicPr>
            <a:picLocks noChangeAspect="1"/>
          </p:cNvPicPr>
          <p:nvPr/>
        </p:nvPicPr>
        <p:blipFill rotWithShape="1">
          <a:blip r:embed="rId2">
            <a:extLst>
              <a:ext uri="{28A0092B-C50C-407E-A947-70E740481C1C}">
                <a14:useLocalDpi xmlns:a14="http://schemas.microsoft.com/office/drawing/2010/main" val="0"/>
              </a:ext>
            </a:extLst>
          </a:blip>
          <a:srcRect l="55061" t="-282" b="5006"/>
          <a:stretch/>
        </p:blipFill>
        <p:spPr>
          <a:xfrm>
            <a:off x="5940209" y="957177"/>
            <a:ext cx="2609448" cy="2264488"/>
          </a:xfrm>
          <a:prstGeom prst="rect">
            <a:avLst/>
          </a:prstGeom>
        </p:spPr>
      </p:pic>
    </p:spTree>
    <p:extLst>
      <p:ext uri="{BB962C8B-B14F-4D97-AF65-F5344CB8AC3E}">
        <p14:creationId xmlns:p14="http://schemas.microsoft.com/office/powerpoint/2010/main" val="1600732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 calcmode="lin" valueType="num">
                                      <p:cBhvr additive="base">
                                        <p:cTn id="4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additive="base">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Giải mã:</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Rectangle: Rounded Corners 8">
            <a:extLst>
              <a:ext uri="{FF2B5EF4-FFF2-40B4-BE49-F238E27FC236}">
                <a16:creationId xmlns:a16="http://schemas.microsoft.com/office/drawing/2014/main" id="{4AE2C9FD-C5B4-9C07-B055-D803DBD9DEC6}"/>
              </a:ext>
            </a:extLst>
          </p:cNvPr>
          <p:cNvSpPr/>
          <p:nvPr/>
        </p:nvSpPr>
        <p:spPr>
          <a:xfrm>
            <a:off x="1007084" y="984232"/>
            <a:ext cx="3259860" cy="525929"/>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 = “LDMVD”,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 = 5, b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3.</a:t>
            </a:r>
            <a:endParaRPr lang="en-US">
              <a:solidFill>
                <a:schemeClr val="tx1"/>
              </a:solidFill>
            </a:endParaRPr>
          </a:p>
        </p:txBody>
      </p:sp>
      <p:sp>
        <p:nvSpPr>
          <p:cNvPr id="6" name="Rectangle: Rounded Corners 5">
            <a:extLst>
              <a:ext uri="{FF2B5EF4-FFF2-40B4-BE49-F238E27FC236}">
                <a16:creationId xmlns:a16="http://schemas.microsoft.com/office/drawing/2014/main" id="{B6A1C52E-016C-D820-FCDB-FEDFDC207F7D}"/>
              </a:ext>
            </a:extLst>
          </p:cNvPr>
          <p:cNvSpPr/>
          <p:nvPr/>
        </p:nvSpPr>
        <p:spPr>
          <a:xfrm>
            <a:off x="1007084" y="1614410"/>
            <a:ext cx="3259860" cy="525929"/>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Tính a</a:t>
            </a:r>
            <a:r>
              <a:rPr lang="en-US" kern="0" baseline="3000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-1</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mod 26 =?</a:t>
            </a:r>
            <a:endParaRPr lang="en-US">
              <a:solidFill>
                <a:schemeClr val="tx1"/>
              </a:solidFill>
            </a:endParaRPr>
          </a:p>
        </p:txBody>
      </p:sp>
      <p:sp>
        <p:nvSpPr>
          <p:cNvPr id="13" name="Rectangle: Rounded Corners 12">
            <a:extLst>
              <a:ext uri="{FF2B5EF4-FFF2-40B4-BE49-F238E27FC236}">
                <a16:creationId xmlns:a16="http://schemas.microsoft.com/office/drawing/2014/main" id="{0522FF6E-6B9D-372E-781B-9FF67F21C9A3}"/>
              </a:ext>
            </a:extLst>
          </p:cNvPr>
          <p:cNvSpPr/>
          <p:nvPr/>
        </p:nvSpPr>
        <p:spPr>
          <a:xfrm>
            <a:off x="1954845" y="3834536"/>
            <a:ext cx="2205202" cy="525929"/>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a:t>
            </a:r>
            <a:r>
              <a:rPr lang="en-US" kern="0" baseline="3000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-1</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mod 26 = 21.</a:t>
            </a:r>
            <a:endParaRPr lang="en-US">
              <a:solidFill>
                <a:schemeClr val="tx1"/>
              </a:solidFill>
            </a:endParaRPr>
          </a:p>
        </p:txBody>
      </p:sp>
      <p:sp>
        <p:nvSpPr>
          <p:cNvPr id="15" name="Arrow: Right 14">
            <a:extLst>
              <a:ext uri="{FF2B5EF4-FFF2-40B4-BE49-F238E27FC236}">
                <a16:creationId xmlns:a16="http://schemas.microsoft.com/office/drawing/2014/main" id="{2E7F25A4-A918-C0B1-5B2F-5787AA73AA89}"/>
              </a:ext>
            </a:extLst>
          </p:cNvPr>
          <p:cNvSpPr/>
          <p:nvPr/>
        </p:nvSpPr>
        <p:spPr>
          <a:xfrm>
            <a:off x="813062" y="3932469"/>
            <a:ext cx="1131614" cy="3316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B1ABE3-6C29-7015-3766-0E71156529AD}"/>
              </a:ext>
            </a:extLst>
          </p:cNvPr>
          <p:cNvSpPr txBox="1"/>
          <p:nvPr/>
        </p:nvSpPr>
        <p:spPr>
          <a:xfrm>
            <a:off x="893441" y="2243611"/>
            <a:ext cx="3564916" cy="1477328"/>
          </a:xfrm>
          <a:prstGeom prst="rect">
            <a:avLst/>
          </a:prstGeom>
          <a:noFill/>
        </p:spPr>
        <p:txBody>
          <a:bodyPr wrap="square" rtlCol="0">
            <a:spAutoFit/>
          </a:bodyPr>
          <a:lstStyle/>
          <a:p>
            <a:pPr algn="just"/>
            <a:r>
              <a:rPr lang="en-US" b="1" u="sng">
                <a:latin typeface="Times New Roman" panose="02020603050405020304" pitchFamily="18" charset="0"/>
                <a:cs typeface="Times New Roman" panose="02020603050405020304" pitchFamily="18" charset="0"/>
              </a:rPr>
              <a:t>Định nghĩa:</a:t>
            </a:r>
          </a:p>
          <a:p>
            <a:pPr algn="just"/>
            <a:r>
              <a:rPr lang="en-US">
                <a:latin typeface="Times New Roman" panose="02020603050405020304" pitchFamily="18" charset="0"/>
                <a:cs typeface="Times New Roman" panose="02020603050405020304" pitchFamily="18" charset="0"/>
              </a:rPr>
              <a:t>Nếu số nguyên dương </a:t>
            </a:r>
            <a:r>
              <a:rPr lang="en-US">
                <a:solidFill>
                  <a:schemeClr val="accent1">
                    <a:lumMod val="75000"/>
                  </a:schemeClr>
                </a:solidFill>
                <a:latin typeface="Times New Roman" panose="02020603050405020304" pitchFamily="18" charset="0"/>
                <a:cs typeface="Times New Roman" panose="02020603050405020304" pitchFamily="18" charset="0"/>
              </a:rPr>
              <a:t>x &lt; n</a:t>
            </a:r>
            <a:r>
              <a:rPr lang="en-US">
                <a:latin typeface="Times New Roman" panose="02020603050405020304" pitchFamily="18" charset="0"/>
                <a:cs typeface="Times New Roman" panose="02020603050405020304" pitchFamily="18" charset="0"/>
              </a:rPr>
              <a:t>:</a:t>
            </a:r>
          </a:p>
          <a:p>
            <a:pPr algn="just"/>
            <a:r>
              <a:rPr lang="en-US">
                <a:solidFill>
                  <a:srgbClr val="FF0000"/>
                </a:solidFill>
                <a:latin typeface="Times New Roman" panose="02020603050405020304" pitchFamily="18" charset="0"/>
                <a:cs typeface="Times New Roman" panose="02020603050405020304" pitchFamily="18" charset="0"/>
              </a:rPr>
              <a:t>	x*a mod n = 1</a:t>
            </a:r>
          </a:p>
          <a:p>
            <a:pPr algn="just"/>
            <a:r>
              <a:rPr lang="en-US">
                <a:latin typeface="Times New Roman" panose="02020603050405020304" pitchFamily="18" charset="0"/>
                <a:cs typeface="Times New Roman" panose="02020603050405020304" pitchFamily="18" charset="0"/>
              </a:rPr>
              <a:t>thì x là nghịch đảo của a mod n, kí hiệu: </a:t>
            </a:r>
            <a:r>
              <a:rPr lang="en-US">
                <a:solidFill>
                  <a:srgbClr val="FF0000"/>
                </a:solidFill>
                <a:latin typeface="Times New Roman" panose="02020603050405020304" pitchFamily="18" charset="0"/>
                <a:cs typeface="Times New Roman" panose="02020603050405020304" pitchFamily="18" charset="0"/>
              </a:rPr>
              <a:t>a</a:t>
            </a:r>
            <a:r>
              <a:rPr lang="en-US" baseline="30000">
                <a:solidFill>
                  <a:srgbClr val="FF0000"/>
                </a:solidFill>
                <a:latin typeface="Times New Roman" panose="02020603050405020304" pitchFamily="18" charset="0"/>
                <a:cs typeface="Times New Roman" panose="02020603050405020304" pitchFamily="18" charset="0"/>
              </a:rPr>
              <a:t>-1</a:t>
            </a:r>
            <a:r>
              <a:rPr lang="en-US">
                <a:solidFill>
                  <a:srgbClr val="FF0000"/>
                </a:solidFill>
                <a:latin typeface="Times New Roman" panose="02020603050405020304" pitchFamily="18" charset="0"/>
                <a:cs typeface="Times New Roman" panose="02020603050405020304" pitchFamily="18" charset="0"/>
              </a:rPr>
              <a:t> mod n</a:t>
            </a:r>
            <a:r>
              <a:rPr lang="en-US">
                <a:latin typeface="Times New Roman" panose="02020603050405020304" pitchFamily="18" charset="0"/>
                <a:cs typeface="Times New Roman" panose="02020603050405020304" pitchFamily="18" charset="0"/>
              </a:rPr>
              <a:t>.</a:t>
            </a:r>
          </a:p>
        </p:txBody>
      </p:sp>
      <p:graphicFrame>
        <p:nvGraphicFramePr>
          <p:cNvPr id="21" name="Table 20">
            <a:extLst>
              <a:ext uri="{FF2B5EF4-FFF2-40B4-BE49-F238E27FC236}">
                <a16:creationId xmlns:a16="http://schemas.microsoft.com/office/drawing/2014/main" id="{0DC9EF37-6543-E0A7-B904-0EA9A4B98FA6}"/>
              </a:ext>
            </a:extLst>
          </p:cNvPr>
          <p:cNvGraphicFramePr>
            <a:graphicFrameLocks noGrp="1"/>
          </p:cNvGraphicFramePr>
          <p:nvPr>
            <p:extLst>
              <p:ext uri="{D42A27DB-BD31-4B8C-83A1-F6EECF244321}">
                <p14:modId xmlns:p14="http://schemas.microsoft.com/office/powerpoint/2010/main" val="3420572333"/>
              </p:ext>
            </p:extLst>
          </p:nvPr>
        </p:nvGraphicFramePr>
        <p:xfrm>
          <a:off x="4811845" y="1004328"/>
          <a:ext cx="3772484" cy="3742894"/>
        </p:xfrm>
        <a:graphic>
          <a:graphicData uri="http://schemas.openxmlformats.org/drawingml/2006/table">
            <a:tbl>
              <a:tblPr firstRow="1" bandRow="1">
                <a:effectLst>
                  <a:outerShdw blurRad="63500" sx="102000" sy="102000" algn="ctr" rotWithShape="0">
                    <a:prstClr val="black">
                      <a:alpha val="40000"/>
                    </a:prstClr>
                  </a:outerShdw>
                </a:effectLst>
                <a:tableStyleId>{35758FB7-9AC5-4552-8A53-C91805E547FA}</a:tableStyleId>
              </a:tblPr>
              <a:tblGrid>
                <a:gridCol w="943121">
                  <a:extLst>
                    <a:ext uri="{9D8B030D-6E8A-4147-A177-3AD203B41FA5}">
                      <a16:colId xmlns:a16="http://schemas.microsoft.com/office/drawing/2014/main" val="2477513253"/>
                    </a:ext>
                  </a:extLst>
                </a:gridCol>
                <a:gridCol w="943121">
                  <a:extLst>
                    <a:ext uri="{9D8B030D-6E8A-4147-A177-3AD203B41FA5}">
                      <a16:colId xmlns:a16="http://schemas.microsoft.com/office/drawing/2014/main" val="208491160"/>
                    </a:ext>
                  </a:extLst>
                </a:gridCol>
                <a:gridCol w="943121">
                  <a:extLst>
                    <a:ext uri="{9D8B030D-6E8A-4147-A177-3AD203B41FA5}">
                      <a16:colId xmlns:a16="http://schemas.microsoft.com/office/drawing/2014/main" val="3676736589"/>
                    </a:ext>
                  </a:extLst>
                </a:gridCol>
                <a:gridCol w="943121">
                  <a:extLst>
                    <a:ext uri="{9D8B030D-6E8A-4147-A177-3AD203B41FA5}">
                      <a16:colId xmlns:a16="http://schemas.microsoft.com/office/drawing/2014/main" val="245266000"/>
                    </a:ext>
                  </a:extLst>
                </a:gridCol>
              </a:tblGrid>
              <a:tr h="473914">
                <a:tc>
                  <a:txBody>
                    <a:bodyPr/>
                    <a:lstStyle/>
                    <a:p>
                      <a:pPr algn="ctr"/>
                      <a:r>
                        <a:rPr lang="en-US">
                          <a:solidFill>
                            <a:schemeClr val="tx1"/>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rPr>
                        <a:t>x*5 mod 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rPr>
                        <a:t>x*5 mod 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382668"/>
                  </a:ext>
                </a:extLst>
              </a:tr>
              <a:tr h="283178">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695668"/>
                  </a:ext>
                </a:extLst>
              </a:tr>
              <a:tr h="283178">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016042"/>
                  </a:ext>
                </a:extLst>
              </a:tr>
              <a:tr h="283178">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2169678"/>
                  </a:ext>
                </a:extLst>
              </a:tr>
              <a:tr h="283178">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748316"/>
                  </a:ext>
                </a:extLst>
              </a:tr>
              <a:tr h="283178">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196500"/>
                  </a:ext>
                </a:extLst>
              </a:tr>
              <a:tr h="283178">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65025"/>
                  </a:ext>
                </a:extLst>
              </a:tr>
              <a:tr h="283178">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426744"/>
                  </a:ext>
                </a:extLst>
              </a:tr>
              <a:tr h="283178">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229676"/>
                  </a:ext>
                </a:extLst>
              </a:tr>
              <a:tr h="283178">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500190"/>
                  </a:ext>
                </a:extLst>
              </a:tr>
              <a:tr h="283178">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599050"/>
                  </a:ext>
                </a:extLst>
              </a:tr>
              <a:tr h="283178">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40000"/>
                      </a:srgbClr>
                    </a:solidFill>
                  </a:tcPr>
                </a:tc>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40000"/>
                      </a:srgbClr>
                    </a:solidFill>
                  </a:tcPr>
                </a:tc>
                <a:extLst>
                  <a:ext uri="{0D108BD9-81ED-4DB2-BD59-A6C34878D82A}">
                    <a16:rowId xmlns:a16="http://schemas.microsoft.com/office/drawing/2014/main" val="3474114200"/>
                  </a:ext>
                </a:extLst>
              </a:tr>
            </a:tbl>
          </a:graphicData>
        </a:graphic>
      </p:graphicFrame>
    </p:spTree>
    <p:extLst>
      <p:ext uri="{BB962C8B-B14F-4D97-AF65-F5344CB8AC3E}">
        <p14:creationId xmlns:p14="http://schemas.microsoft.com/office/powerpoint/2010/main" val="3138326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animBg="1"/>
      <p:bldP spid="13" grpId="0" animBg="1"/>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Giải mã:</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Rectangle: Rounded Corners 8">
            <a:extLst>
              <a:ext uri="{FF2B5EF4-FFF2-40B4-BE49-F238E27FC236}">
                <a16:creationId xmlns:a16="http://schemas.microsoft.com/office/drawing/2014/main" id="{4AE2C9FD-C5B4-9C07-B055-D803DBD9DEC6}"/>
              </a:ext>
            </a:extLst>
          </p:cNvPr>
          <p:cNvSpPr/>
          <p:nvPr/>
        </p:nvSpPr>
        <p:spPr>
          <a:xfrm>
            <a:off x="1007084" y="1215338"/>
            <a:ext cx="3259860" cy="525929"/>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 = “LDMVD”,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 = 5, b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3.</a:t>
            </a:r>
            <a:endParaRPr lang="en-US">
              <a:solidFill>
                <a:schemeClr val="tx1"/>
              </a:solidFill>
            </a:endParaRPr>
          </a:p>
        </p:txBody>
      </p:sp>
      <p:sp>
        <p:nvSpPr>
          <p:cNvPr id="14" name="Rectangle: Rounded Corners 13">
            <a:extLst>
              <a:ext uri="{FF2B5EF4-FFF2-40B4-BE49-F238E27FC236}">
                <a16:creationId xmlns:a16="http://schemas.microsoft.com/office/drawing/2014/main" id="{BC60A082-21A9-66E8-8F60-22991C107789}"/>
              </a:ext>
            </a:extLst>
          </p:cNvPr>
          <p:cNvSpPr/>
          <p:nvPr/>
        </p:nvSpPr>
        <p:spPr>
          <a:xfrm>
            <a:off x="3280219" y="4275315"/>
            <a:ext cx="3259860" cy="450410"/>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D(3) = 21*</a:t>
            </a:r>
            <a:r>
              <a:rPr lang="en-US" baseline="30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(3 - 3) mod 26 = 0</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B01BBD29-BA62-5641-7C73-CA766569CB6B}"/>
              </a:ext>
            </a:extLst>
          </p:cNvPr>
          <p:cNvSpPr/>
          <p:nvPr/>
        </p:nvSpPr>
        <p:spPr>
          <a:xfrm>
            <a:off x="1101896" y="3202417"/>
            <a:ext cx="1297652" cy="425126"/>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“M”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12</a:t>
            </a:r>
          </a:p>
        </p:txBody>
      </p:sp>
      <p:pic>
        <p:nvPicPr>
          <p:cNvPr id="22" name="Picture 21" descr="A group of numbers and letters&#10;&#10;Description automatically generated">
            <a:extLst>
              <a:ext uri="{FF2B5EF4-FFF2-40B4-BE49-F238E27FC236}">
                <a16:creationId xmlns:a16="http://schemas.microsoft.com/office/drawing/2014/main" id="{7A2F8E68-B083-A78F-B8F6-6D3ADA819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401" y="914645"/>
            <a:ext cx="4012700" cy="1175814"/>
          </a:xfrm>
          <a:prstGeom prst="rect">
            <a:avLst/>
          </a:prstGeom>
        </p:spPr>
      </p:pic>
      <p:sp>
        <p:nvSpPr>
          <p:cNvPr id="24" name="Rectangle: Rounded Corners 23">
            <a:extLst>
              <a:ext uri="{FF2B5EF4-FFF2-40B4-BE49-F238E27FC236}">
                <a16:creationId xmlns:a16="http://schemas.microsoft.com/office/drawing/2014/main" id="{F1DAD2E1-C2B2-F53C-FD2E-041FBC5E9B45}"/>
              </a:ext>
            </a:extLst>
          </p:cNvPr>
          <p:cNvSpPr/>
          <p:nvPr/>
        </p:nvSpPr>
        <p:spPr>
          <a:xfrm>
            <a:off x="1083768" y="3737589"/>
            <a:ext cx="1290145" cy="425126"/>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“V”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21</a:t>
            </a:r>
          </a:p>
        </p:txBody>
      </p:sp>
      <p:sp>
        <p:nvSpPr>
          <p:cNvPr id="25" name="Rectangle: Rounded Corners 24">
            <a:extLst>
              <a:ext uri="{FF2B5EF4-FFF2-40B4-BE49-F238E27FC236}">
                <a16:creationId xmlns:a16="http://schemas.microsoft.com/office/drawing/2014/main" id="{9D10689A-961B-26A6-B295-091A11B9DF76}"/>
              </a:ext>
            </a:extLst>
          </p:cNvPr>
          <p:cNvSpPr/>
          <p:nvPr/>
        </p:nvSpPr>
        <p:spPr>
          <a:xfrm>
            <a:off x="1083458" y="4287008"/>
            <a:ext cx="1297652" cy="425126"/>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“D”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3</a:t>
            </a:r>
          </a:p>
        </p:txBody>
      </p:sp>
      <p:sp>
        <p:nvSpPr>
          <p:cNvPr id="28" name="Rectangle: Rounded Corners 27">
            <a:extLst>
              <a:ext uri="{FF2B5EF4-FFF2-40B4-BE49-F238E27FC236}">
                <a16:creationId xmlns:a16="http://schemas.microsoft.com/office/drawing/2014/main" id="{71E2820B-645A-0A82-21D0-098BA822FD06}"/>
              </a:ext>
            </a:extLst>
          </p:cNvPr>
          <p:cNvSpPr/>
          <p:nvPr/>
        </p:nvSpPr>
        <p:spPr>
          <a:xfrm>
            <a:off x="1083769" y="2680908"/>
            <a:ext cx="1337045" cy="425126"/>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“D”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3</a:t>
            </a:r>
          </a:p>
        </p:txBody>
      </p:sp>
      <p:sp>
        <p:nvSpPr>
          <p:cNvPr id="29" name="Rectangle: Rounded Corners 28">
            <a:extLst>
              <a:ext uri="{FF2B5EF4-FFF2-40B4-BE49-F238E27FC236}">
                <a16:creationId xmlns:a16="http://schemas.microsoft.com/office/drawing/2014/main" id="{C15C5CEA-07BC-4FB2-A8AC-EFCDAA0AB598}"/>
              </a:ext>
            </a:extLst>
          </p:cNvPr>
          <p:cNvSpPr/>
          <p:nvPr/>
        </p:nvSpPr>
        <p:spPr>
          <a:xfrm>
            <a:off x="1101896" y="2142834"/>
            <a:ext cx="1304260" cy="425126"/>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11</a:t>
            </a:r>
          </a:p>
        </p:txBody>
      </p:sp>
      <p:sp>
        <p:nvSpPr>
          <p:cNvPr id="31" name="Rectangle: Rounded Corners 30">
            <a:extLst>
              <a:ext uri="{FF2B5EF4-FFF2-40B4-BE49-F238E27FC236}">
                <a16:creationId xmlns:a16="http://schemas.microsoft.com/office/drawing/2014/main" id="{4311F28B-35A5-4ABB-78AF-02EBDEA1B485}"/>
              </a:ext>
            </a:extLst>
          </p:cNvPr>
          <p:cNvSpPr/>
          <p:nvPr/>
        </p:nvSpPr>
        <p:spPr>
          <a:xfrm>
            <a:off x="3290097" y="2119380"/>
            <a:ext cx="3259860" cy="450410"/>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D(11) = 21*(11 - 3) mod 26 = 12</a:t>
            </a:r>
            <a:endParaRPr lang="en-US">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FD3E9F29-BE85-5DA0-42A4-A9C8F2AF966C}"/>
              </a:ext>
            </a:extLst>
          </p:cNvPr>
          <p:cNvSpPr/>
          <p:nvPr/>
        </p:nvSpPr>
        <p:spPr>
          <a:xfrm>
            <a:off x="3290097" y="2659993"/>
            <a:ext cx="3259860" cy="450410"/>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D(3) = 21*</a:t>
            </a:r>
            <a:r>
              <a:rPr lang="en-US" baseline="30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( 3 - 3) mod 26 = 0</a:t>
            </a: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D1B20325-DEE6-1569-5A26-2114DA4DFE20}"/>
              </a:ext>
            </a:extLst>
          </p:cNvPr>
          <p:cNvSpPr/>
          <p:nvPr/>
        </p:nvSpPr>
        <p:spPr>
          <a:xfrm>
            <a:off x="3290097" y="3202417"/>
            <a:ext cx="3259860" cy="450410"/>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D(12) = 21*</a:t>
            </a:r>
            <a:r>
              <a:rPr lang="en-US" baseline="30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( 12 - 3) mod 26 = 7</a:t>
            </a:r>
            <a:endParaRPr lang="en-US">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5A8ABA60-7808-DD63-5974-75AECA65E17F}"/>
              </a:ext>
            </a:extLst>
          </p:cNvPr>
          <p:cNvSpPr/>
          <p:nvPr/>
        </p:nvSpPr>
        <p:spPr>
          <a:xfrm>
            <a:off x="3290096" y="3738866"/>
            <a:ext cx="3341815" cy="450410"/>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D(21) = 21*(21 - 3) mod 26 = 14</a:t>
            </a:r>
            <a:endParaRPr lang="en-US">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86901A1A-2A70-8227-5E7E-2BA652F1D9AE}"/>
              </a:ext>
            </a:extLst>
          </p:cNvPr>
          <p:cNvSpPr/>
          <p:nvPr/>
        </p:nvSpPr>
        <p:spPr>
          <a:xfrm>
            <a:off x="6787965" y="3064831"/>
            <a:ext cx="1761691" cy="7259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P = “MAHOA”  </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728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ppt_x"/>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9" grpId="0" animBg="1"/>
      <p:bldP spid="24" grpId="0" animBg="1"/>
      <p:bldP spid="25" grpId="0" animBg="1"/>
      <p:bldP spid="28" grpId="0" animBg="1"/>
      <p:bldP spid="29" grpId="0" animBg="1"/>
      <p:bldP spid="31" grpId="0" animBg="1"/>
      <p:bldP spid="32" grpId="0" animBg="1"/>
      <p:bldP spid="33"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7085" y="1127769"/>
            <a:ext cx="4026850" cy="1569660"/>
          </a:xfrm>
        </p:spPr>
        <p:txBody>
          <a:bodyPr/>
          <a:lstStyle/>
          <a:p>
            <a:pPr marL="28575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Thám mã:</a:t>
            </a:r>
          </a:p>
          <a:p>
            <a:pPr algn="just"/>
            <a:endParaRPr lang="en-US" b="1" u="sng">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Phép giải mã được sử dụng để khôi phục lại thông điệp ban đầu từ một thông điệp đã được mã hóa. </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Thám mã :</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10" name="Picture 9" descr="A blue lock with white text&#10;&#10;Description automatically generated">
            <a:extLst>
              <a:ext uri="{FF2B5EF4-FFF2-40B4-BE49-F238E27FC236}">
                <a16:creationId xmlns:a16="http://schemas.microsoft.com/office/drawing/2014/main" id="{86F04886-2374-FE8A-9031-E510D7FF1C7B}"/>
              </a:ext>
            </a:extLst>
          </p:cNvPr>
          <p:cNvPicPr>
            <a:picLocks noChangeAspect="1"/>
          </p:cNvPicPr>
          <p:nvPr/>
        </p:nvPicPr>
        <p:blipFill rotWithShape="1">
          <a:blip r:embed="rId2">
            <a:extLst>
              <a:ext uri="{28A0092B-C50C-407E-A947-70E740481C1C}">
                <a14:useLocalDpi xmlns:a14="http://schemas.microsoft.com/office/drawing/2010/main" val="0"/>
              </a:ext>
            </a:extLst>
          </a:blip>
          <a:srcRect l="8065" t="5719" r="11670" b="13852"/>
          <a:stretch/>
        </p:blipFill>
        <p:spPr>
          <a:xfrm>
            <a:off x="5026576" y="1236851"/>
            <a:ext cx="3392454" cy="1691687"/>
          </a:xfrm>
          <a:prstGeom prst="rect">
            <a:avLst/>
          </a:prstGeom>
        </p:spPr>
      </p:pic>
      <p:sp>
        <p:nvSpPr>
          <p:cNvPr id="13" name="TextBox 12">
            <a:extLst>
              <a:ext uri="{FF2B5EF4-FFF2-40B4-BE49-F238E27FC236}">
                <a16:creationId xmlns:a16="http://schemas.microsoft.com/office/drawing/2014/main" id="{3753E646-DDF5-C06E-1A71-A84AF8628EE3}"/>
              </a:ext>
            </a:extLst>
          </p:cNvPr>
          <p:cNvSpPr txBox="1"/>
          <p:nvPr/>
        </p:nvSpPr>
        <p:spPr>
          <a:xfrm>
            <a:off x="996123" y="2873174"/>
            <a:ext cx="7233480" cy="156966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Vì UCLN(a, 26) =1 nên:</a:t>
            </a:r>
          </a:p>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a € {1, 3, 5,7,9,11,15,17,19,21,23,25} gồm 12 số</a:t>
            </a:r>
          </a:p>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b từ 0 đến 25: 26 số</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Vậy: </a:t>
            </a:r>
            <a:r>
              <a:rPr lang="en-US" sz="1600">
                <a:solidFill>
                  <a:srgbClr val="FF0000"/>
                </a:solidFill>
                <a:latin typeface="Times New Roman" panose="02020603050405020304" pitchFamily="18" charset="0"/>
                <a:cs typeface="Times New Roman" panose="02020603050405020304" pitchFamily="18" charset="0"/>
              </a:rPr>
              <a:t>12*26 = 312 </a:t>
            </a:r>
            <a:r>
              <a:rPr lang="en-US" sz="1600">
                <a:latin typeface="Times New Roman" panose="02020603050405020304" pitchFamily="18" charset="0"/>
                <a:cs typeface="Times New Roman" panose="02020603050405020304" pitchFamily="18" charset="0"/>
              </a:rPr>
              <a:t>khóa (rất ít) nên với sức mạnh của máy tính, ta vẫn có thể dễ dàng thử hết các khả năng bằng thuật toán Brute-force.</a:t>
            </a:r>
          </a:p>
          <a:p>
            <a:pPr algn="just"/>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313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721060"/>
            <a:ext cx="3921231" cy="1567086"/>
          </a:xfrm>
        </p:spPr>
        <p:txBody>
          <a:bodyPr/>
          <a:lstStyle/>
          <a:p>
            <a:pPr algn="ctr"/>
            <a:r>
              <a:rPr lang="en-US">
                <a:latin typeface="Times New Roman" panose="02020603050405020304" pitchFamily="18" charset="0"/>
                <a:cs typeface="Times New Roman" panose="02020603050405020304" pitchFamily="18" charset="0"/>
              </a:rPr>
              <a:t>ĐÁNH GIÁ</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ỨNG DỤNG</a:t>
            </a:r>
            <a:endParaRPr lang="en-US">
              <a:effectLst/>
              <a:latin typeface="Times New Roman" panose="02020603050405020304" pitchFamily="18" charset="0"/>
              <a:cs typeface="Times New Roman" panose="02020603050405020304" pitchFamily="18" charset="0"/>
            </a:endParaRP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03</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9792905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98976" y="902662"/>
            <a:ext cx="4235330" cy="3606039"/>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Ưu điểm:</a:t>
            </a:r>
          </a:p>
          <a:p>
            <a:pPr algn="just"/>
            <a:r>
              <a:rPr lang="en-US">
                <a:latin typeface="Times New Roman" panose="02020603050405020304" pitchFamily="18" charset="0"/>
                <a:cs typeface="Times New Roman" panose="02020603050405020304" pitchFamily="18" charset="0"/>
              </a:rPr>
              <a:t>1.</a:t>
            </a: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Đơn giản: </a:t>
            </a:r>
            <a:r>
              <a:rPr lang="vi-VN">
                <a:latin typeface="Times New Roman" panose="02020603050405020304" pitchFamily="18" charset="0"/>
                <a:cs typeface="Times New Roman" panose="02020603050405020304" pitchFamily="18" charset="0"/>
              </a:rPr>
              <a:t>Mã affine là một phương pháp mã hóa tương đối đơn giản và dễ hiểu. Nó sử dụng một số nhỏ các phép toán cơ bản như cộng và nhân.</a:t>
            </a:r>
          </a:p>
          <a:p>
            <a:pPr algn="just"/>
            <a:r>
              <a:rPr lang="en-US">
                <a:latin typeface="Times New Roman" panose="02020603050405020304" pitchFamily="18" charset="0"/>
                <a:cs typeface="Times New Roman" panose="02020603050405020304" pitchFamily="18" charset="0"/>
              </a:rPr>
              <a:t>2.</a:t>
            </a:r>
            <a:r>
              <a:rPr lang="vi-VN" b="1">
                <a:latin typeface="Times New Roman" panose="02020603050405020304" pitchFamily="18" charset="0"/>
                <a:cs typeface="Times New Roman" panose="02020603050405020304" pitchFamily="18" charset="0"/>
              </a:rPr>
              <a:t>Tích hợp dễ dàng</a:t>
            </a:r>
            <a:r>
              <a:rPr lang="vi-VN">
                <a:latin typeface="Times New Roman" panose="02020603050405020304" pitchFamily="18" charset="0"/>
                <a:cs typeface="Times New Roman" panose="02020603050405020304" pitchFamily="18" charset="0"/>
              </a:rPr>
              <a:t>: Mã affine có thể dễ dàng tích hợp vào các ứng dụng và hệ thống khác nhau do tính đơn giản của nó.</a:t>
            </a:r>
          </a:p>
          <a:p>
            <a:pPr algn="just"/>
            <a:r>
              <a:rPr lang="en-US">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Hiệu năng: </a:t>
            </a:r>
            <a:r>
              <a:rPr lang="vi-VN">
                <a:latin typeface="Times New Roman" panose="02020603050405020304" pitchFamily="18" charset="0"/>
                <a:cs typeface="Times New Roman" panose="02020603050405020304" pitchFamily="18" charset="0"/>
              </a:rPr>
              <a:t>Do sự đơn giản của mã affine, hiệu năng của nó khá tốt, đặc biệt đối với việc mã hóa và giải mã dữ liệu nhỏ.</a:t>
            </a:r>
          </a:p>
          <a:p>
            <a:pPr algn="just"/>
            <a:r>
              <a:rPr lang="en-US">
                <a:latin typeface="Times New Roman" panose="02020603050405020304" pitchFamily="18" charset="0"/>
                <a:cs typeface="Times New Roman" panose="02020603050405020304" pitchFamily="18" charset="0"/>
              </a:rPr>
              <a:t>4.</a:t>
            </a:r>
            <a:r>
              <a:rPr lang="vi-VN" b="1">
                <a:latin typeface="Times New Roman" panose="02020603050405020304" pitchFamily="18" charset="0"/>
                <a:cs typeface="Times New Roman" panose="02020603050405020304" pitchFamily="18" charset="0"/>
              </a:rPr>
              <a:t>Đa dụng: </a:t>
            </a:r>
            <a:r>
              <a:rPr lang="vi-VN">
                <a:latin typeface="Times New Roman" panose="02020603050405020304" pitchFamily="18" charset="0"/>
                <a:cs typeface="Times New Roman" panose="02020603050405020304" pitchFamily="18" charset="0"/>
              </a:rPr>
              <a:t>Mã affine có thể được sử dụng trong nhiều ứng dụng khác nhau, từ bảo mật tài khoản và mật khẩu đến mã hóa dữ liệu truyền thông.</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Đánh giá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8" name="Picture 7" descr="A computer screen with icons&#10;&#10;Description automatically generated with medium confidence">
            <a:extLst>
              <a:ext uri="{FF2B5EF4-FFF2-40B4-BE49-F238E27FC236}">
                <a16:creationId xmlns:a16="http://schemas.microsoft.com/office/drawing/2014/main" id="{3A304D84-592B-360F-16F9-1D7A2BF03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306" y="1576675"/>
            <a:ext cx="3552368" cy="2384153"/>
          </a:xfrm>
          <a:prstGeom prst="rect">
            <a:avLst/>
          </a:prstGeom>
        </p:spPr>
      </p:pic>
    </p:spTree>
    <p:extLst>
      <p:ext uri="{BB962C8B-B14F-4D97-AF65-F5344CB8AC3E}">
        <p14:creationId xmlns:p14="http://schemas.microsoft.com/office/powerpoint/2010/main" val="2440976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additive="base">
                                        <p:cTn id="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36893" y="934104"/>
            <a:ext cx="4026993" cy="2482336"/>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Nhược điểm:</a:t>
            </a:r>
          </a:p>
          <a:p>
            <a:pPr algn="just"/>
            <a:r>
              <a:rPr lang="en-US">
                <a:latin typeface="Times New Roman" panose="02020603050405020304" pitchFamily="18" charset="0"/>
                <a:cs typeface="Times New Roman" panose="02020603050405020304" pitchFamily="18" charset="0"/>
              </a:rPr>
              <a:t>1.</a:t>
            </a:r>
            <a:r>
              <a:rPr lang="vi-VN" b="1">
                <a:latin typeface="Times New Roman" panose="02020603050405020304" pitchFamily="18" charset="0"/>
                <a:cs typeface="Times New Roman" panose="02020603050405020304" pitchFamily="18" charset="0"/>
              </a:rPr>
              <a:t>Yếu điểm về an toàn:</a:t>
            </a:r>
            <a:r>
              <a:rPr lang="en-US"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không đủ mạnh để đảm bảo tính bí mật cho các ứng dụng yêu cầu mức độ an toàn cao. Nó dễ bị tấn công bằng cách sử dụng các phương pháp tấn công phân tích tần số và thử</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khóa.</a:t>
            </a:r>
          </a:p>
          <a:p>
            <a:pPr algn="just"/>
            <a:r>
              <a:rPr lang="en-US">
                <a:latin typeface="Times New Roman" panose="02020603050405020304" pitchFamily="18" charset="0"/>
                <a:cs typeface="Times New Roman" panose="02020603050405020304" pitchFamily="18" charset="0"/>
              </a:rPr>
              <a:t>2.</a:t>
            </a:r>
            <a:r>
              <a:rPr lang="vi-VN" b="1">
                <a:latin typeface="Times New Roman" panose="02020603050405020304" pitchFamily="18" charset="0"/>
                <a:cs typeface="Times New Roman" panose="02020603050405020304" pitchFamily="18" charset="0"/>
              </a:rPr>
              <a:t>Dễ dàng bị tấn công: </a:t>
            </a:r>
            <a:r>
              <a:rPr lang="vi-VN">
                <a:latin typeface="Times New Roman" panose="02020603050405020304" pitchFamily="18" charset="0"/>
                <a:cs typeface="Times New Roman" panose="02020603050405020304" pitchFamily="18" charset="0"/>
              </a:rPr>
              <a:t>Các tấn công khóa có thể thực hiện dễ dàng nếu kẽ cơ sở không được quản lý cẩn thận. Điều này đòi hỏi việc sử dụng khóa mật mã mạnh và quản lý khóa chặt chẽ.</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Đánh giá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7" name="Picture 6" descr="A computer screen with icons&#10;&#10;Description automatically generated with medium confidence">
            <a:extLst>
              <a:ext uri="{FF2B5EF4-FFF2-40B4-BE49-F238E27FC236}">
                <a16:creationId xmlns:a16="http://schemas.microsoft.com/office/drawing/2014/main" id="{9F78749F-63CF-C9B8-387B-011B7F861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486" y="1026232"/>
            <a:ext cx="3552368" cy="2384153"/>
          </a:xfrm>
          <a:prstGeom prst="rect">
            <a:avLst/>
          </a:prstGeom>
        </p:spPr>
      </p:pic>
      <p:sp>
        <p:nvSpPr>
          <p:cNvPr id="8" name="TextBox 7">
            <a:extLst>
              <a:ext uri="{FF2B5EF4-FFF2-40B4-BE49-F238E27FC236}">
                <a16:creationId xmlns:a16="http://schemas.microsoft.com/office/drawing/2014/main" id="{DDFFF6BA-377A-45B4-E49D-A358A2A26E58}"/>
              </a:ext>
            </a:extLst>
          </p:cNvPr>
          <p:cNvSpPr txBox="1"/>
          <p:nvPr/>
        </p:nvSpPr>
        <p:spPr>
          <a:xfrm>
            <a:off x="943682" y="3529946"/>
            <a:ext cx="7572572" cy="1323439"/>
          </a:xfrm>
          <a:prstGeom prst="rect">
            <a:avLst/>
          </a:prstGeom>
          <a:noFill/>
        </p:spPr>
        <p:txBody>
          <a:bodyPr wrap="square" rtlCol="0">
            <a:spAutoFit/>
          </a:bodyPr>
          <a:lstStyle/>
          <a:p>
            <a:pPr algn="just"/>
            <a:r>
              <a:rPr lang="en-US" sz="1600">
                <a:latin typeface="Times New Roman" panose="02020603050405020304" pitchFamily="18" charset="0"/>
                <a:cs typeface="Times New Roman" panose="02020603050405020304" pitchFamily="18" charset="0"/>
              </a:rPr>
              <a:t>3</a:t>
            </a:r>
            <a:r>
              <a:rPr lang="en-US" sz="1600" b="1">
                <a:latin typeface="Times New Roman" panose="02020603050405020304" pitchFamily="18" charset="0"/>
                <a:cs typeface="Times New Roman" panose="02020603050405020304" pitchFamily="18" charset="0"/>
              </a:rPr>
              <a:t>.</a:t>
            </a:r>
            <a:r>
              <a:rPr lang="vi-VN" sz="1600" b="1">
                <a:latin typeface="Times New Roman" panose="02020603050405020304" pitchFamily="18" charset="0"/>
                <a:cs typeface="Times New Roman" panose="02020603050405020304" pitchFamily="18" charset="0"/>
              </a:rPr>
              <a:t>Khả năng dự đoán: </a:t>
            </a:r>
            <a:r>
              <a:rPr lang="vi-VN" sz="1600">
                <a:latin typeface="Times New Roman" panose="02020603050405020304" pitchFamily="18" charset="0"/>
                <a:cs typeface="Times New Roman" panose="02020603050405020304" pitchFamily="18" charset="0"/>
              </a:rPr>
              <a:t>có tính chất tuyến tính, điều này có nghĩa là nó không tạo ra sự đa dạng trong mã hóa. Điều này có thể khiến cho dữ liệu gốc và dữ liệu mã hóa có mối quan hệ tuyến tính dễ bị nhận biết.</a:t>
            </a:r>
          </a:p>
          <a:p>
            <a:pPr algn="just"/>
            <a:r>
              <a:rPr lang="en-US" sz="1600">
                <a:latin typeface="Times New Roman" panose="02020603050405020304" pitchFamily="18" charset="0"/>
                <a:cs typeface="Times New Roman" panose="02020603050405020304" pitchFamily="18" charset="0"/>
              </a:rPr>
              <a:t>4.</a:t>
            </a:r>
            <a:r>
              <a:rPr lang="vi-VN" sz="1600" b="1">
                <a:latin typeface="Times New Roman" panose="02020603050405020304" pitchFamily="18" charset="0"/>
                <a:cs typeface="Times New Roman" panose="02020603050405020304" pitchFamily="18" charset="0"/>
              </a:rPr>
              <a:t>Khả năng trùng hợp: </a:t>
            </a:r>
            <a:r>
              <a:rPr lang="vi-VN" sz="1600">
                <a:latin typeface="Times New Roman" panose="02020603050405020304" pitchFamily="18" charset="0"/>
                <a:cs typeface="Times New Roman" panose="02020603050405020304" pitchFamily="18" charset="0"/>
              </a:rPr>
              <a:t>hiện tượng trùng hợp, khi một số đoạn dữ liệu gốc sau khi mã hóa sẽ trở nên giống nhau.</a:t>
            </a:r>
          </a:p>
        </p:txBody>
      </p:sp>
    </p:spTree>
    <p:extLst>
      <p:ext uri="{BB962C8B-B14F-4D97-AF65-F5344CB8AC3E}">
        <p14:creationId xmlns:p14="http://schemas.microsoft.com/office/powerpoint/2010/main" val="30825868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9" presetID="32" presetClass="emph" presetSubtype="0" fill="hold" nodeType="withEffect">
                                  <p:stCondLst>
                                    <p:cond delay="0"/>
                                  </p:stCondLst>
                                  <p:childTnLst>
                                    <p:animRot by="120000">
                                      <p:cBhvr>
                                        <p:cTn id="30" dur="100" fill="hold">
                                          <p:stCondLst>
                                            <p:cond delay="0"/>
                                          </p:stCondLst>
                                        </p:cTn>
                                        <p:tgtEl>
                                          <p:spTgt spid="3"/>
                                        </p:tgtEl>
                                        <p:attrNameLst>
                                          <p:attrName>r</p:attrName>
                                        </p:attrNameLst>
                                      </p:cBhvr>
                                    </p:animRot>
                                    <p:animRot by="-240000">
                                      <p:cBhvr>
                                        <p:cTn id="31" dur="200" fill="hold">
                                          <p:stCondLst>
                                            <p:cond delay="200"/>
                                          </p:stCondLst>
                                        </p:cTn>
                                        <p:tgtEl>
                                          <p:spTgt spid="3"/>
                                        </p:tgtEl>
                                        <p:attrNameLst>
                                          <p:attrName>r</p:attrName>
                                        </p:attrNameLst>
                                      </p:cBhvr>
                                    </p:animRot>
                                    <p:animRot by="240000">
                                      <p:cBhvr>
                                        <p:cTn id="32" dur="200" fill="hold">
                                          <p:stCondLst>
                                            <p:cond delay="400"/>
                                          </p:stCondLst>
                                        </p:cTn>
                                        <p:tgtEl>
                                          <p:spTgt spid="3"/>
                                        </p:tgtEl>
                                        <p:attrNameLst>
                                          <p:attrName>r</p:attrName>
                                        </p:attrNameLst>
                                      </p:cBhvr>
                                    </p:animRot>
                                    <p:animRot by="-240000">
                                      <p:cBhvr>
                                        <p:cTn id="33" dur="200" fill="hold">
                                          <p:stCondLst>
                                            <p:cond delay="600"/>
                                          </p:stCondLst>
                                        </p:cTn>
                                        <p:tgtEl>
                                          <p:spTgt spid="3"/>
                                        </p:tgtEl>
                                        <p:attrNameLst>
                                          <p:attrName>r</p:attrName>
                                        </p:attrNameLst>
                                      </p:cBhvr>
                                    </p:animRot>
                                    <p:animRot by="120000">
                                      <p:cBhvr>
                                        <p:cTn id="34" dur="200" fill="hold">
                                          <p:stCondLst>
                                            <p:cond delay="800"/>
                                          </p:stCondLst>
                                        </p:cTn>
                                        <p:tgtEl>
                                          <p:spTgt spid="3"/>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98976" y="1003146"/>
            <a:ext cx="4638149" cy="3287500"/>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Ứng dụng:</a:t>
            </a:r>
          </a:p>
          <a:p>
            <a:pPr algn="just"/>
            <a:r>
              <a:rPr lang="en-US">
                <a:latin typeface="Times New Roman" panose="02020603050405020304" pitchFamily="18" charset="0"/>
                <a:cs typeface="Times New Roman" panose="02020603050405020304" pitchFamily="18" charset="0"/>
              </a:rPr>
              <a:t>1.</a:t>
            </a: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Bảo mật dữ liệu: </a:t>
            </a:r>
            <a:r>
              <a:rPr lang="vi-VN">
                <a:latin typeface="Times New Roman" panose="02020603050405020304" pitchFamily="18" charset="0"/>
                <a:cs typeface="Times New Roman" panose="02020603050405020304" pitchFamily="18" charset="0"/>
              </a:rPr>
              <a:t>Mã affine có thể được sử dụng để mã hóa dữ liệu nhạy cảm trong truyền thông an toàn. Dữ liệu sau khi được mã hóa sẽ trở nên khó đoán và chỉ có người có khóa giải mã mới có thể khôi phục nó.</a:t>
            </a:r>
          </a:p>
          <a:p>
            <a:pPr algn="just"/>
            <a:r>
              <a:rPr lang="en-US">
                <a:latin typeface="Times New Roman" panose="02020603050405020304" pitchFamily="18" charset="0"/>
                <a:cs typeface="Times New Roman" panose="02020603050405020304" pitchFamily="18" charset="0"/>
              </a:rPr>
              <a:t>2.</a:t>
            </a:r>
            <a:r>
              <a:rPr lang="vi-VN" b="1">
                <a:latin typeface="Times New Roman" panose="02020603050405020304" pitchFamily="18" charset="0"/>
                <a:cs typeface="Times New Roman" panose="02020603050405020304" pitchFamily="18" charset="0"/>
              </a:rPr>
              <a:t>Mật mã hóa mạng: </a:t>
            </a:r>
            <a:r>
              <a:rPr lang="vi-VN">
                <a:latin typeface="Times New Roman" panose="02020603050405020304" pitchFamily="18" charset="0"/>
                <a:cs typeface="Times New Roman" panose="02020603050405020304" pitchFamily="18" charset="0"/>
              </a:rPr>
              <a:t>Trong các ứng dụng mạng, mã affine có thể được sử dụng để bảo vệ thông tin trên mạng và đảm bảo tính bí mật của dữ liệu truyền qua mạng.</a:t>
            </a:r>
          </a:p>
          <a:p>
            <a:pPr algn="just"/>
            <a:r>
              <a:rPr lang="en-US">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Bảo mật tài khoản và mật khẩu</a:t>
            </a:r>
            <a:r>
              <a:rPr lang="vi-VN">
                <a:latin typeface="Times New Roman" panose="02020603050405020304" pitchFamily="18" charset="0"/>
                <a:cs typeface="Times New Roman" panose="02020603050405020304" pitchFamily="18" charset="0"/>
              </a:rPr>
              <a:t>: Mã affine có thể được sử dụng để mã hóa thông tin tài khoản và mật khẩu trong các hệ thống xác thực người dùng, đảm bảo rằng thông tin này không bị tiết lộ.</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Ứng dụng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8" name="Picture 7" descr="A computer screen with a lock and password&#10;&#10;Description automatically generated">
            <a:extLst>
              <a:ext uri="{FF2B5EF4-FFF2-40B4-BE49-F238E27FC236}">
                <a16:creationId xmlns:a16="http://schemas.microsoft.com/office/drawing/2014/main" id="{B60BCECC-91ED-485E-FB1E-7878D257E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125" y="1767438"/>
            <a:ext cx="3092802" cy="1927556"/>
          </a:xfrm>
          <a:prstGeom prst="rect">
            <a:avLst/>
          </a:prstGeom>
        </p:spPr>
      </p:pic>
    </p:spTree>
    <p:extLst>
      <p:ext uri="{BB962C8B-B14F-4D97-AF65-F5344CB8AC3E}">
        <p14:creationId xmlns:p14="http://schemas.microsoft.com/office/powerpoint/2010/main" val="21438247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98977" y="1003147"/>
            <a:ext cx="3894659" cy="2232422"/>
          </a:xfrm>
        </p:spPr>
        <p:txBody>
          <a:bodyPr/>
          <a:lstStyle/>
          <a:p>
            <a:pPr algn="just"/>
            <a:r>
              <a:rPr lang="en-US">
                <a:latin typeface="Times New Roman" panose="02020603050405020304" pitchFamily="18" charset="0"/>
                <a:cs typeface="Times New Roman" panose="02020603050405020304" pitchFamily="18" charset="0"/>
              </a:rPr>
              <a:t>4.</a:t>
            </a:r>
            <a:r>
              <a:rPr lang="vi-VN" b="1">
                <a:latin typeface="Times New Roman" panose="02020603050405020304" pitchFamily="18" charset="0"/>
                <a:cs typeface="Times New Roman" panose="02020603050405020304" pitchFamily="18" charset="0"/>
              </a:rPr>
              <a:t>Bảo mật trong ứng dụng di động</a:t>
            </a:r>
            <a:r>
              <a:rPr lang="vi-VN">
                <a:latin typeface="Times New Roman" panose="02020603050405020304" pitchFamily="18" charset="0"/>
                <a:cs typeface="Times New Roman" panose="02020603050405020304" pitchFamily="18" charset="0"/>
              </a:rPr>
              <a:t>: Mã affine cũng có thể được sử dụng để bảo mật ứng dụng di động và dữ liệu của người dùng trên các thiết bị di động.</a:t>
            </a:r>
          </a:p>
          <a:p>
            <a:pPr algn="just"/>
            <a:r>
              <a:rPr lang="en-US">
                <a:latin typeface="Times New Roman" panose="02020603050405020304" pitchFamily="18" charset="0"/>
                <a:cs typeface="Times New Roman" panose="02020603050405020304" pitchFamily="18" charset="0"/>
              </a:rPr>
              <a:t>5.</a:t>
            </a:r>
            <a:r>
              <a:rPr lang="vi-VN" b="1">
                <a:latin typeface="Times New Roman" panose="02020603050405020304" pitchFamily="18" charset="0"/>
                <a:cs typeface="Times New Roman" panose="02020603050405020304" pitchFamily="18" charset="0"/>
              </a:rPr>
              <a:t>Bảo mật truyền thông</a:t>
            </a:r>
            <a:r>
              <a:rPr lang="vi-VN">
                <a:latin typeface="Times New Roman" panose="02020603050405020304" pitchFamily="18" charset="0"/>
                <a:cs typeface="Times New Roman" panose="02020603050405020304" pitchFamily="18" charset="0"/>
              </a:rPr>
              <a:t>: Mã affine có thể được sử dụng để bảo vệ tính bí mật của cuộc gọi điện thoại hoặc tin nhắn văn bản trong ứng dụng truyền thông bảo mật.</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Ứng dụng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7" name="TextBox 6">
            <a:extLst>
              <a:ext uri="{FF2B5EF4-FFF2-40B4-BE49-F238E27FC236}">
                <a16:creationId xmlns:a16="http://schemas.microsoft.com/office/drawing/2014/main" id="{FC8E826F-35E4-9D48-6012-60233E8CC4EB}"/>
              </a:ext>
            </a:extLst>
          </p:cNvPr>
          <p:cNvSpPr txBox="1"/>
          <p:nvPr/>
        </p:nvSpPr>
        <p:spPr>
          <a:xfrm>
            <a:off x="964693" y="3242830"/>
            <a:ext cx="7076908" cy="1077218"/>
          </a:xfrm>
          <a:prstGeom prst="rect">
            <a:avLst/>
          </a:prstGeom>
          <a:noFill/>
        </p:spPr>
        <p:txBody>
          <a:bodyPr wrap="square" rtlCol="0">
            <a:spAutoFit/>
          </a:bodyPr>
          <a:lstStyle/>
          <a:p>
            <a:pPr marL="285750" indent="-285750" algn="just">
              <a:buFont typeface="Wingdings" panose="05000000000000000000" pitchFamily="2" charset="2"/>
              <a:buChar char="Ø"/>
            </a:pPr>
            <a:r>
              <a:rPr lang="vi-VN" sz="1600">
                <a:latin typeface="Times New Roman" panose="02020603050405020304" pitchFamily="18" charset="0"/>
                <a:cs typeface="Times New Roman" panose="02020603050405020304" pitchFamily="18" charset="0"/>
              </a:rPr>
              <a:t>Tóm lại, mã affine có thể phù hợp cho các ứng dụng đơn giản hoặc khi độ an toàn không phải là yếu tố quan trọng nhất. </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Tuy nhiên, nó không phải là một lựa chọn tốt cho các ứng dụng đòi hỏi mức độ</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an toàn cao</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nên sử dụng các phương pháp mã hóa mạnh hơn và phức tạp hơn.</a:t>
            </a:r>
            <a:endParaRPr lang="en-US" sz="1600">
              <a:latin typeface="Times New Roman" panose="02020603050405020304" pitchFamily="18" charset="0"/>
              <a:cs typeface="Times New Roman" panose="02020603050405020304" pitchFamily="18" charset="0"/>
            </a:endParaRPr>
          </a:p>
        </p:txBody>
      </p:sp>
      <p:pic>
        <p:nvPicPr>
          <p:cNvPr id="9" name="Picture 8" descr="A cellphone with a chat bubble&#10;&#10;Description automatically generated">
            <a:extLst>
              <a:ext uri="{FF2B5EF4-FFF2-40B4-BE49-F238E27FC236}">
                <a16:creationId xmlns:a16="http://schemas.microsoft.com/office/drawing/2014/main" id="{093461B5-244E-2A0D-3CE4-BFF943E1E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636" y="1054218"/>
            <a:ext cx="3894659" cy="2044696"/>
          </a:xfrm>
          <a:prstGeom prst="rect">
            <a:avLst/>
          </a:prstGeom>
        </p:spPr>
      </p:pic>
    </p:spTree>
    <p:extLst>
      <p:ext uri="{BB962C8B-B14F-4D97-AF65-F5344CB8AC3E}">
        <p14:creationId xmlns:p14="http://schemas.microsoft.com/office/powerpoint/2010/main" val="21863762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164983" y="1771299"/>
            <a:ext cx="4532056" cy="1567086"/>
          </a:xfrm>
        </p:spPr>
        <p:txBody>
          <a:bodyPr anchor="ctr"/>
          <a:lstStyle/>
          <a:p>
            <a:pPr algn="ctr"/>
            <a:r>
              <a:rPr lang="en-US">
                <a:latin typeface="Times New Roman" panose="02020603050405020304" pitchFamily="18" charset="0"/>
                <a:cs typeface="Times New Roman" panose="02020603050405020304" pitchFamily="18" charset="0"/>
              </a:rPr>
              <a:t>ỨNG DỤNG TRÊN PYTHON</a:t>
            </a:r>
            <a:endParaRPr lang="en-US">
              <a:effectLst/>
              <a:latin typeface="Times New Roman" panose="02020603050405020304" pitchFamily="18" charset="0"/>
              <a:cs typeface="Times New Roman" panose="02020603050405020304" pitchFamily="18" charset="0"/>
            </a:endParaRP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04</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2662288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186">
            <a:extLst>
              <a:ext uri="{FF2B5EF4-FFF2-40B4-BE49-F238E27FC236}">
                <a16:creationId xmlns:a16="http://schemas.microsoft.com/office/drawing/2014/main" id="{FC1C10D4-2B9B-C3C9-1814-9F0B97E1A3FC}"/>
              </a:ext>
            </a:extLst>
          </p:cNvPr>
          <p:cNvSpPr>
            <a:spLocks/>
          </p:cNvSpPr>
          <p:nvPr/>
        </p:nvSpPr>
        <p:spPr bwMode="auto">
          <a:xfrm>
            <a:off x="805572" y="1584178"/>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1" name="Freeform 186">
            <a:extLst>
              <a:ext uri="{FF2B5EF4-FFF2-40B4-BE49-F238E27FC236}">
                <a16:creationId xmlns:a16="http://schemas.microsoft.com/office/drawing/2014/main" id="{B0C8C4F6-714C-1495-266A-71D59F3DAD43}"/>
              </a:ext>
            </a:extLst>
          </p:cNvPr>
          <p:cNvSpPr>
            <a:spLocks/>
          </p:cNvSpPr>
          <p:nvPr/>
        </p:nvSpPr>
        <p:spPr bwMode="auto">
          <a:xfrm>
            <a:off x="805572" y="3351383"/>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4" name="Freeform 186">
            <a:extLst>
              <a:ext uri="{FF2B5EF4-FFF2-40B4-BE49-F238E27FC236}">
                <a16:creationId xmlns:a16="http://schemas.microsoft.com/office/drawing/2014/main" id="{6CC11315-5E65-FC6F-0828-E155A5499253}"/>
              </a:ext>
            </a:extLst>
          </p:cNvPr>
          <p:cNvSpPr>
            <a:spLocks/>
          </p:cNvSpPr>
          <p:nvPr/>
        </p:nvSpPr>
        <p:spPr bwMode="auto">
          <a:xfrm>
            <a:off x="4671177" y="1590040"/>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b="1">
              <a:latin typeface="+mj-lt"/>
            </a:endParaRPr>
          </a:p>
        </p:txBody>
      </p:sp>
      <p:sp>
        <p:nvSpPr>
          <p:cNvPr id="77" name="Freeform 186">
            <a:extLst>
              <a:ext uri="{FF2B5EF4-FFF2-40B4-BE49-F238E27FC236}">
                <a16:creationId xmlns:a16="http://schemas.microsoft.com/office/drawing/2014/main" id="{454D65C5-DFF0-7E11-69CD-6F9F59A8B3C1}"/>
              </a:ext>
            </a:extLst>
          </p:cNvPr>
          <p:cNvSpPr>
            <a:spLocks/>
          </p:cNvSpPr>
          <p:nvPr/>
        </p:nvSpPr>
        <p:spPr bwMode="auto">
          <a:xfrm>
            <a:off x="4663277" y="3354066"/>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44000" bIns="36000" numCol="1" anchor="ctr" anchorCtr="0" compatLnSpc="1">
            <a:prstTxWarp prst="textNoShape">
              <a:avLst/>
            </a:prstTxWarp>
          </a:bodyPr>
          <a:lstStyle/>
          <a:p>
            <a:pPr algn="ctr"/>
            <a:endParaRPr lang="en-US" b="1">
              <a:latin typeface="+mj-lt"/>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a:xfrm>
            <a:off x="1889703" y="1630894"/>
            <a:ext cx="1990723" cy="898948"/>
          </a:xfrm>
        </p:spPr>
        <p:txBody>
          <a:bodyPr/>
          <a:lstStyle/>
          <a:p>
            <a:pPr algn="ctr"/>
            <a:r>
              <a:rPr lang="en-US" i="0">
                <a:solidFill>
                  <a:srgbClr val="1E1E1E"/>
                </a:solidFill>
                <a:effectLst/>
                <a:latin typeface="Times New Roman" panose="02020603050405020304" pitchFamily="18" charset="0"/>
                <a:cs typeface="Times New Roman" panose="02020603050405020304" pitchFamily="18" charset="0"/>
              </a:rPr>
              <a:t>GIỚI THIỆU</a:t>
            </a:r>
            <a:r>
              <a:rPr lang="en-US">
                <a:solidFill>
                  <a:srgbClr val="1E1E1E"/>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HỆ MẬT</a:t>
            </a:r>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a:xfrm>
            <a:off x="1753124" y="3221383"/>
            <a:ext cx="2269698" cy="1407309"/>
          </a:xfrm>
        </p:spPr>
        <p:txBody>
          <a:bodyPr/>
          <a:lstStyle/>
          <a:p>
            <a:pPr algn="ctr"/>
            <a:r>
              <a:rPr lang="en-US" i="0">
                <a:solidFill>
                  <a:srgbClr val="1E1E1E"/>
                </a:solidFill>
                <a:effectLst/>
                <a:latin typeface="Times New Roman" panose="02020603050405020304" pitchFamily="18" charset="0"/>
                <a:cs typeface="Times New Roman" panose="02020603050405020304" pitchFamily="18" charset="0"/>
              </a:rPr>
              <a:t>MÃ HÓA</a:t>
            </a:r>
          </a:p>
          <a:p>
            <a:pPr algn="ctr"/>
            <a:r>
              <a:rPr lang="en-US" i="0">
                <a:solidFill>
                  <a:srgbClr val="1E1E1E"/>
                </a:solidFill>
                <a:effectLst/>
                <a:latin typeface="Times New Roman" panose="02020603050405020304" pitchFamily="18" charset="0"/>
                <a:cs typeface="Times New Roman" panose="02020603050405020304" pitchFamily="18" charset="0"/>
              </a:rPr>
              <a:t>GIẢI  MÃ</a:t>
            </a:r>
          </a:p>
          <a:p>
            <a:pPr algn="ctr"/>
            <a:r>
              <a:rPr lang="en-US" i="0">
                <a:solidFill>
                  <a:srgbClr val="1E1E1E"/>
                </a:solidFill>
                <a:effectLst/>
                <a:latin typeface="Times New Roman" panose="02020603050405020304" pitchFamily="18" charset="0"/>
                <a:cs typeface="Times New Roman" panose="02020603050405020304" pitchFamily="18" charset="0"/>
              </a:rPr>
              <a:t>THÁM MÃ</a:t>
            </a:r>
            <a:endParaRPr lang="en-US">
              <a:latin typeface="Times New Roman" panose="02020603050405020304" pitchFamily="18" charset="0"/>
              <a:cs typeface="Times New Roman" panose="02020603050405020304" pitchFamily="18" charset="0"/>
            </a:endParaRPr>
          </a:p>
        </p:txBody>
      </p:sp>
      <p:sp>
        <p:nvSpPr>
          <p:cNvPr id="51" name="Marcador de texto 50">
            <a:extLst>
              <a:ext uri="{FF2B5EF4-FFF2-40B4-BE49-F238E27FC236}">
                <a16:creationId xmlns:a16="http://schemas.microsoft.com/office/drawing/2014/main" id="{C7B21923-805C-2DF3-F9A7-4E8506AC0541}"/>
              </a:ext>
            </a:extLst>
          </p:cNvPr>
          <p:cNvSpPr>
            <a:spLocks noGrp="1"/>
          </p:cNvSpPr>
          <p:nvPr>
            <p:ph type="body" idx="23"/>
          </p:nvPr>
        </p:nvSpPr>
        <p:spPr/>
        <p:txBody>
          <a:bodyPr/>
          <a:lstStyle/>
          <a:p>
            <a:r>
              <a:rPr lang="es-ES"/>
              <a:t>01</a:t>
            </a:r>
          </a:p>
        </p:txBody>
      </p:sp>
      <p:sp>
        <p:nvSpPr>
          <p:cNvPr id="52" name="Marcador de texto 51">
            <a:extLst>
              <a:ext uri="{FF2B5EF4-FFF2-40B4-BE49-F238E27FC236}">
                <a16:creationId xmlns:a16="http://schemas.microsoft.com/office/drawing/2014/main" id="{C00C30B1-379A-4320-1638-3CBB72B402D2}"/>
              </a:ext>
            </a:extLst>
          </p:cNvPr>
          <p:cNvSpPr>
            <a:spLocks noGrp="1"/>
          </p:cNvSpPr>
          <p:nvPr>
            <p:ph type="body" idx="25"/>
          </p:nvPr>
        </p:nvSpPr>
        <p:spPr/>
        <p:txBody>
          <a:bodyPr/>
          <a:lstStyle/>
          <a:p>
            <a:r>
              <a:rPr lang="es-ES"/>
              <a:t>03</a:t>
            </a:r>
          </a:p>
        </p:txBody>
      </p:sp>
      <p:sp>
        <p:nvSpPr>
          <p:cNvPr id="53" name="Marcador de texto 52">
            <a:extLst>
              <a:ext uri="{FF2B5EF4-FFF2-40B4-BE49-F238E27FC236}">
                <a16:creationId xmlns:a16="http://schemas.microsoft.com/office/drawing/2014/main" id="{73297A7F-2CA4-ED9A-622B-180C40D991E0}"/>
              </a:ext>
            </a:extLst>
          </p:cNvPr>
          <p:cNvSpPr>
            <a:spLocks noGrp="1"/>
          </p:cNvSpPr>
          <p:nvPr>
            <p:ph type="body" idx="26"/>
          </p:nvPr>
        </p:nvSpPr>
        <p:spPr/>
        <p:txBody>
          <a:bodyPr/>
          <a:lstStyle/>
          <a:p>
            <a:r>
              <a:rPr lang="es-ES"/>
              <a:t>02</a:t>
            </a:r>
          </a:p>
        </p:txBody>
      </p:sp>
      <p:sp>
        <p:nvSpPr>
          <p:cNvPr id="54" name="Marcador de texto 53">
            <a:extLst>
              <a:ext uri="{FF2B5EF4-FFF2-40B4-BE49-F238E27FC236}">
                <a16:creationId xmlns:a16="http://schemas.microsoft.com/office/drawing/2014/main" id="{41BB45E4-3DF4-6B65-0ED8-7F188F9CF011}"/>
              </a:ext>
            </a:extLst>
          </p:cNvPr>
          <p:cNvSpPr>
            <a:spLocks noGrp="1"/>
          </p:cNvSpPr>
          <p:nvPr>
            <p:ph type="body" idx="27"/>
          </p:nvPr>
        </p:nvSpPr>
        <p:spPr/>
        <p:txBody>
          <a:bodyPr/>
          <a:lstStyle/>
          <a:p>
            <a:r>
              <a:rPr lang="es-ES"/>
              <a:t>04</a:t>
            </a:r>
          </a:p>
        </p:txBody>
      </p:sp>
      <p:sp>
        <p:nvSpPr>
          <p:cNvPr id="61" name="Freeform 298">
            <a:extLst>
              <a:ext uri="{FF2B5EF4-FFF2-40B4-BE49-F238E27FC236}">
                <a16:creationId xmlns:a16="http://schemas.microsoft.com/office/drawing/2014/main" id="{2235A267-24CD-76AF-671E-8880B6133121}"/>
              </a:ext>
            </a:extLst>
          </p:cNvPr>
          <p:cNvSpPr>
            <a:spLocks/>
          </p:cNvSpPr>
          <p:nvPr/>
        </p:nvSpPr>
        <p:spPr bwMode="auto">
          <a:xfrm>
            <a:off x="4303679" y="440915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02">
            <a:extLst>
              <a:ext uri="{FF2B5EF4-FFF2-40B4-BE49-F238E27FC236}">
                <a16:creationId xmlns:a16="http://schemas.microsoft.com/office/drawing/2014/main" id="{642BFBF1-3950-0B62-FB19-1A44657FEFF6}"/>
              </a:ext>
            </a:extLst>
          </p:cNvPr>
          <p:cNvSpPr>
            <a:spLocks/>
          </p:cNvSpPr>
          <p:nvPr/>
        </p:nvSpPr>
        <p:spPr bwMode="auto">
          <a:xfrm>
            <a:off x="8501376" y="10804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157">
            <a:extLst>
              <a:ext uri="{FF2B5EF4-FFF2-40B4-BE49-F238E27FC236}">
                <a16:creationId xmlns:a16="http://schemas.microsoft.com/office/drawing/2014/main" id="{00CECDE6-052D-CEF4-37C3-65218AD3CB08}"/>
              </a:ext>
            </a:extLst>
          </p:cNvPr>
          <p:cNvSpPr>
            <a:spLocks noEditPoints="1"/>
          </p:cNvSpPr>
          <p:nvPr/>
        </p:nvSpPr>
        <p:spPr bwMode="auto">
          <a:xfrm>
            <a:off x="7127193" y="5700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159">
            <a:extLst>
              <a:ext uri="{FF2B5EF4-FFF2-40B4-BE49-F238E27FC236}">
                <a16:creationId xmlns:a16="http://schemas.microsoft.com/office/drawing/2014/main" id="{00D964C2-CB7A-BA3E-5814-75A21DC7B200}"/>
              </a:ext>
            </a:extLst>
          </p:cNvPr>
          <p:cNvSpPr>
            <a:spLocks noEditPoints="1"/>
          </p:cNvSpPr>
          <p:nvPr/>
        </p:nvSpPr>
        <p:spPr bwMode="auto">
          <a:xfrm>
            <a:off x="4267833" y="273315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310">
            <a:extLst>
              <a:ext uri="{FF2B5EF4-FFF2-40B4-BE49-F238E27FC236}">
                <a16:creationId xmlns:a16="http://schemas.microsoft.com/office/drawing/2014/main" id="{D850CCDF-0EC6-E619-DA25-CE82F13BB7CB}"/>
              </a:ext>
            </a:extLst>
          </p:cNvPr>
          <p:cNvSpPr>
            <a:spLocks noEditPoints="1"/>
          </p:cNvSpPr>
          <p:nvPr/>
        </p:nvSpPr>
        <p:spPr bwMode="auto">
          <a:xfrm>
            <a:off x="2885065" y="1050771"/>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7" name="Grupo 66">
            <a:extLst>
              <a:ext uri="{FF2B5EF4-FFF2-40B4-BE49-F238E27FC236}">
                <a16:creationId xmlns:a16="http://schemas.microsoft.com/office/drawing/2014/main" id="{192D3AD5-1BBE-7B29-E641-6632B12C79E8}"/>
              </a:ext>
            </a:extLst>
          </p:cNvPr>
          <p:cNvGrpSpPr/>
          <p:nvPr/>
        </p:nvGrpSpPr>
        <p:grpSpPr>
          <a:xfrm>
            <a:off x="14726" y="4310815"/>
            <a:ext cx="773659" cy="963355"/>
            <a:chOff x="6696077" y="2921001"/>
            <a:chExt cx="330200" cy="411163"/>
          </a:xfrm>
        </p:grpSpPr>
        <p:sp>
          <p:nvSpPr>
            <p:cNvPr id="68" name="Freeform 245">
              <a:extLst>
                <a:ext uri="{FF2B5EF4-FFF2-40B4-BE49-F238E27FC236}">
                  <a16:creationId xmlns:a16="http://schemas.microsoft.com/office/drawing/2014/main" id="{AB81B503-3A79-60A8-9FA6-2DAA43497CA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8" name="Grupo 77">
              <a:extLst>
                <a:ext uri="{FF2B5EF4-FFF2-40B4-BE49-F238E27FC236}">
                  <a16:creationId xmlns:a16="http://schemas.microsoft.com/office/drawing/2014/main" id="{C94F7530-32F8-342D-6C72-27E90620624C}"/>
                </a:ext>
              </a:extLst>
            </p:cNvPr>
            <p:cNvGrpSpPr/>
            <p:nvPr/>
          </p:nvGrpSpPr>
          <p:grpSpPr>
            <a:xfrm>
              <a:off x="6699249" y="2924175"/>
              <a:ext cx="323854" cy="407989"/>
              <a:chOff x="6699249" y="2924175"/>
              <a:chExt cx="323854" cy="407989"/>
            </a:xfrm>
          </p:grpSpPr>
          <p:grpSp>
            <p:nvGrpSpPr>
              <p:cNvPr id="79" name="Grupo 78">
                <a:extLst>
                  <a:ext uri="{FF2B5EF4-FFF2-40B4-BE49-F238E27FC236}">
                    <a16:creationId xmlns:a16="http://schemas.microsoft.com/office/drawing/2014/main" id="{1E81D17A-8717-4678-6368-D8B605136785}"/>
                  </a:ext>
                </a:extLst>
              </p:cNvPr>
              <p:cNvGrpSpPr/>
              <p:nvPr/>
            </p:nvGrpSpPr>
            <p:grpSpPr>
              <a:xfrm>
                <a:off x="6699249" y="2924175"/>
                <a:ext cx="323854" cy="407989"/>
                <a:chOff x="6699249" y="2924175"/>
                <a:chExt cx="323854" cy="407989"/>
              </a:xfrm>
            </p:grpSpPr>
            <p:sp>
              <p:nvSpPr>
                <p:cNvPr id="82" name="Freeform 244">
                  <a:extLst>
                    <a:ext uri="{FF2B5EF4-FFF2-40B4-BE49-F238E27FC236}">
                      <a16:creationId xmlns:a16="http://schemas.microsoft.com/office/drawing/2014/main" id="{C84FFBDB-E625-7E2E-21BF-20F56EC08A1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246">
                  <a:extLst>
                    <a:ext uri="{FF2B5EF4-FFF2-40B4-BE49-F238E27FC236}">
                      <a16:creationId xmlns:a16="http://schemas.microsoft.com/office/drawing/2014/main" id="{72FAE697-741C-6B72-78D5-0D9119FCA11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248">
                  <a:extLst>
                    <a:ext uri="{FF2B5EF4-FFF2-40B4-BE49-F238E27FC236}">
                      <a16:creationId xmlns:a16="http://schemas.microsoft.com/office/drawing/2014/main" id="{67DB2076-1FD5-AC61-9A90-485CB3AE732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0" name="Freeform 249">
                <a:extLst>
                  <a:ext uri="{FF2B5EF4-FFF2-40B4-BE49-F238E27FC236}">
                    <a16:creationId xmlns:a16="http://schemas.microsoft.com/office/drawing/2014/main" id="{A6676432-6CA5-E359-E9AF-94D4B836E65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250">
                <a:extLst>
                  <a:ext uri="{FF2B5EF4-FFF2-40B4-BE49-F238E27FC236}">
                    <a16:creationId xmlns:a16="http://schemas.microsoft.com/office/drawing/2014/main" id="{5D484041-0D0C-F5B1-A1EC-8BD857F07E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5" name="Elipse 14">
            <a:extLst>
              <a:ext uri="{FF2B5EF4-FFF2-40B4-BE49-F238E27FC236}">
                <a16:creationId xmlns:a16="http://schemas.microsoft.com/office/drawing/2014/main" id="{BEF2AE4D-2991-0BBA-C06B-27A6397693F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D6BBE736-8D01-D47F-0916-1A60FCB1A4F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29E1D80E-9246-E0A2-F5F7-A86EC3E376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DCEFA975-EBDB-3CED-4C11-2D44D8656BD9}"/>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TextBox 23">
            <a:extLst>
              <a:ext uri="{FF2B5EF4-FFF2-40B4-BE49-F238E27FC236}">
                <a16:creationId xmlns:a16="http://schemas.microsoft.com/office/drawing/2014/main" id="{0BE53AD1-58B6-A8EE-50B1-BF0415EBD338}"/>
              </a:ext>
            </a:extLst>
          </p:cNvPr>
          <p:cNvSpPr txBox="1"/>
          <p:nvPr/>
        </p:nvSpPr>
        <p:spPr>
          <a:xfrm>
            <a:off x="5637371" y="1659085"/>
            <a:ext cx="2143807" cy="707886"/>
          </a:xfrm>
          <a:prstGeom prst="rect">
            <a:avLst/>
          </a:prstGeom>
          <a:noFill/>
        </p:spPr>
        <p:txBody>
          <a:bodyPr wrap="square" rtlCol="0">
            <a:spAutoFit/>
          </a:bodyPr>
          <a:lstStyle/>
          <a:p>
            <a:pPr algn="ctr"/>
            <a:r>
              <a:rPr lang="en-US" sz="2000" b="1">
                <a:solidFill>
                  <a:srgbClr val="1E1E1E"/>
                </a:solidFill>
                <a:latin typeface="Times New Roman" panose="02020603050405020304" pitchFamily="18" charset="0"/>
                <a:cs typeface="Times New Roman" panose="02020603050405020304" pitchFamily="18" charset="0"/>
              </a:rPr>
              <a:t>ĐÁNH GIÁ</a:t>
            </a:r>
          </a:p>
          <a:p>
            <a:pPr algn="ctr"/>
            <a:r>
              <a:rPr lang="en-US" sz="2000" b="1">
                <a:solidFill>
                  <a:srgbClr val="1E1E1E"/>
                </a:solidFill>
                <a:latin typeface="Times New Roman" panose="02020603050405020304" pitchFamily="18" charset="0"/>
                <a:cs typeface="Times New Roman" panose="02020603050405020304" pitchFamily="18" charset="0"/>
              </a:rPr>
              <a:t>ỨNG DỤNG</a:t>
            </a:r>
          </a:p>
        </p:txBody>
      </p:sp>
      <p:sp>
        <p:nvSpPr>
          <p:cNvPr id="25" name="TextBox 24">
            <a:extLst>
              <a:ext uri="{FF2B5EF4-FFF2-40B4-BE49-F238E27FC236}">
                <a16:creationId xmlns:a16="http://schemas.microsoft.com/office/drawing/2014/main" id="{F6590977-5745-9A89-18D3-516C0A272A22}"/>
              </a:ext>
            </a:extLst>
          </p:cNvPr>
          <p:cNvSpPr txBox="1"/>
          <p:nvPr/>
        </p:nvSpPr>
        <p:spPr>
          <a:xfrm>
            <a:off x="5727337" y="3515292"/>
            <a:ext cx="2143806" cy="70788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ỨNG DỤNG TRÊN PYTHON</a:t>
            </a:r>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32" presetClass="emph" presetSubtype="0" fill="hold" nodeType="withEffect">
                                  <p:stCondLst>
                                    <p:cond delay="0"/>
                                  </p:stCondLst>
                                  <p:childTnLst>
                                    <p:animRot by="120000">
                                      <p:cBhvr>
                                        <p:cTn id="26" dur="100" fill="hold">
                                          <p:stCondLst>
                                            <p:cond delay="0"/>
                                          </p:stCondLst>
                                        </p:cTn>
                                        <p:tgtEl>
                                          <p:spTgt spid="67"/>
                                        </p:tgtEl>
                                        <p:attrNameLst>
                                          <p:attrName>r</p:attrName>
                                        </p:attrNameLst>
                                      </p:cBhvr>
                                    </p:animRot>
                                    <p:animRot by="-240000">
                                      <p:cBhvr>
                                        <p:cTn id="27" dur="200" fill="hold">
                                          <p:stCondLst>
                                            <p:cond delay="200"/>
                                          </p:stCondLst>
                                        </p:cTn>
                                        <p:tgtEl>
                                          <p:spTgt spid="67"/>
                                        </p:tgtEl>
                                        <p:attrNameLst>
                                          <p:attrName>r</p:attrName>
                                        </p:attrNameLst>
                                      </p:cBhvr>
                                    </p:animRot>
                                    <p:animRot by="240000">
                                      <p:cBhvr>
                                        <p:cTn id="28" dur="200" fill="hold">
                                          <p:stCondLst>
                                            <p:cond delay="400"/>
                                          </p:stCondLst>
                                        </p:cTn>
                                        <p:tgtEl>
                                          <p:spTgt spid="67"/>
                                        </p:tgtEl>
                                        <p:attrNameLst>
                                          <p:attrName>r</p:attrName>
                                        </p:attrNameLst>
                                      </p:cBhvr>
                                    </p:animRot>
                                    <p:animRot by="-240000">
                                      <p:cBhvr>
                                        <p:cTn id="29" dur="200" fill="hold">
                                          <p:stCondLst>
                                            <p:cond delay="600"/>
                                          </p:stCondLst>
                                        </p:cTn>
                                        <p:tgtEl>
                                          <p:spTgt spid="67"/>
                                        </p:tgtEl>
                                        <p:attrNameLst>
                                          <p:attrName>r</p:attrName>
                                        </p:attrNameLst>
                                      </p:cBhvr>
                                    </p:animRot>
                                    <p:animRot by="120000">
                                      <p:cBhvr>
                                        <p:cTn id="30" dur="200" fill="hold">
                                          <p:stCondLst>
                                            <p:cond delay="800"/>
                                          </p:stCondLst>
                                        </p:cTn>
                                        <p:tgtEl>
                                          <p:spTgt spid="6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0"/>
                                        </p:tgtEl>
                                        <p:attrNameLst>
                                          <p:attrName>r</p:attrName>
                                        </p:attrNameLst>
                                      </p:cBhvr>
                                    </p:animRot>
                                    <p:animRot by="-240000">
                                      <p:cBhvr>
                                        <p:cTn id="33" dur="200" fill="hold">
                                          <p:stCondLst>
                                            <p:cond delay="200"/>
                                          </p:stCondLst>
                                        </p:cTn>
                                        <p:tgtEl>
                                          <p:spTgt spid="60"/>
                                        </p:tgtEl>
                                        <p:attrNameLst>
                                          <p:attrName>r</p:attrName>
                                        </p:attrNameLst>
                                      </p:cBhvr>
                                    </p:animRot>
                                    <p:animRot by="240000">
                                      <p:cBhvr>
                                        <p:cTn id="34" dur="200" fill="hold">
                                          <p:stCondLst>
                                            <p:cond delay="400"/>
                                          </p:stCondLst>
                                        </p:cTn>
                                        <p:tgtEl>
                                          <p:spTgt spid="60"/>
                                        </p:tgtEl>
                                        <p:attrNameLst>
                                          <p:attrName>r</p:attrName>
                                        </p:attrNameLst>
                                      </p:cBhvr>
                                    </p:animRot>
                                    <p:animRot by="-240000">
                                      <p:cBhvr>
                                        <p:cTn id="35" dur="200" fill="hold">
                                          <p:stCondLst>
                                            <p:cond delay="600"/>
                                          </p:stCondLst>
                                        </p:cTn>
                                        <p:tgtEl>
                                          <p:spTgt spid="60"/>
                                        </p:tgtEl>
                                        <p:attrNameLst>
                                          <p:attrName>r</p:attrName>
                                        </p:attrNameLst>
                                      </p:cBhvr>
                                    </p:animRot>
                                    <p:animRot by="120000">
                                      <p:cBhvr>
                                        <p:cTn id="36" dur="200" fill="hold">
                                          <p:stCondLst>
                                            <p:cond delay="800"/>
                                          </p:stCondLst>
                                        </p:cTn>
                                        <p:tgtEl>
                                          <p:spTgt spid="60"/>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71"/>
                                        </p:tgtEl>
                                        <p:attrNameLst>
                                          <p:attrName>r</p:attrName>
                                        </p:attrNameLst>
                                      </p:cBhvr>
                                    </p:animRot>
                                    <p:animRot by="-240000">
                                      <p:cBhvr>
                                        <p:cTn id="39" dur="200" fill="hold">
                                          <p:stCondLst>
                                            <p:cond delay="200"/>
                                          </p:stCondLst>
                                        </p:cTn>
                                        <p:tgtEl>
                                          <p:spTgt spid="71"/>
                                        </p:tgtEl>
                                        <p:attrNameLst>
                                          <p:attrName>r</p:attrName>
                                        </p:attrNameLst>
                                      </p:cBhvr>
                                    </p:animRot>
                                    <p:animRot by="240000">
                                      <p:cBhvr>
                                        <p:cTn id="40" dur="200" fill="hold">
                                          <p:stCondLst>
                                            <p:cond delay="400"/>
                                          </p:stCondLst>
                                        </p:cTn>
                                        <p:tgtEl>
                                          <p:spTgt spid="71"/>
                                        </p:tgtEl>
                                        <p:attrNameLst>
                                          <p:attrName>r</p:attrName>
                                        </p:attrNameLst>
                                      </p:cBhvr>
                                    </p:animRot>
                                    <p:animRot by="-240000">
                                      <p:cBhvr>
                                        <p:cTn id="41" dur="200" fill="hold">
                                          <p:stCondLst>
                                            <p:cond delay="600"/>
                                          </p:stCondLst>
                                        </p:cTn>
                                        <p:tgtEl>
                                          <p:spTgt spid="71"/>
                                        </p:tgtEl>
                                        <p:attrNameLst>
                                          <p:attrName>r</p:attrName>
                                        </p:attrNameLst>
                                      </p:cBhvr>
                                    </p:animRot>
                                    <p:animRot by="120000">
                                      <p:cBhvr>
                                        <p:cTn id="42" dur="200" fill="hold">
                                          <p:stCondLst>
                                            <p:cond delay="800"/>
                                          </p:stCondLst>
                                        </p:cTn>
                                        <p:tgtEl>
                                          <p:spTgt spid="71"/>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74"/>
                                        </p:tgtEl>
                                        <p:attrNameLst>
                                          <p:attrName>r</p:attrName>
                                        </p:attrNameLst>
                                      </p:cBhvr>
                                    </p:animRot>
                                    <p:animRot by="-240000">
                                      <p:cBhvr>
                                        <p:cTn id="45" dur="200" fill="hold">
                                          <p:stCondLst>
                                            <p:cond delay="200"/>
                                          </p:stCondLst>
                                        </p:cTn>
                                        <p:tgtEl>
                                          <p:spTgt spid="74"/>
                                        </p:tgtEl>
                                        <p:attrNameLst>
                                          <p:attrName>r</p:attrName>
                                        </p:attrNameLst>
                                      </p:cBhvr>
                                    </p:animRot>
                                    <p:animRot by="240000">
                                      <p:cBhvr>
                                        <p:cTn id="46" dur="200" fill="hold">
                                          <p:stCondLst>
                                            <p:cond delay="400"/>
                                          </p:stCondLst>
                                        </p:cTn>
                                        <p:tgtEl>
                                          <p:spTgt spid="74"/>
                                        </p:tgtEl>
                                        <p:attrNameLst>
                                          <p:attrName>r</p:attrName>
                                        </p:attrNameLst>
                                      </p:cBhvr>
                                    </p:animRot>
                                    <p:animRot by="-240000">
                                      <p:cBhvr>
                                        <p:cTn id="47" dur="200" fill="hold">
                                          <p:stCondLst>
                                            <p:cond delay="600"/>
                                          </p:stCondLst>
                                        </p:cTn>
                                        <p:tgtEl>
                                          <p:spTgt spid="74"/>
                                        </p:tgtEl>
                                        <p:attrNameLst>
                                          <p:attrName>r</p:attrName>
                                        </p:attrNameLst>
                                      </p:cBhvr>
                                    </p:animRot>
                                    <p:animRot by="120000">
                                      <p:cBhvr>
                                        <p:cTn id="48" dur="200" fill="hold">
                                          <p:stCondLst>
                                            <p:cond delay="800"/>
                                          </p:stCondLst>
                                        </p:cTn>
                                        <p:tgtEl>
                                          <p:spTgt spid="74"/>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par>
                                <p:cTn id="55" presetID="32" presetClass="emph" presetSubtype="0" fill="hold" grpId="0" nodeType="withEffect">
                                  <p:stCondLst>
                                    <p:cond delay="0"/>
                                  </p:stCondLst>
                                  <p:childTnLst>
                                    <p:animRot by="120000">
                                      <p:cBhvr>
                                        <p:cTn id="56" dur="100" fill="hold">
                                          <p:stCondLst>
                                            <p:cond delay="0"/>
                                          </p:stCondLst>
                                        </p:cTn>
                                        <p:tgtEl>
                                          <p:spTgt spid="2"/>
                                        </p:tgtEl>
                                        <p:attrNameLst>
                                          <p:attrName>r</p:attrName>
                                        </p:attrNameLst>
                                      </p:cBhvr>
                                    </p:animRot>
                                    <p:animRot by="-240000">
                                      <p:cBhvr>
                                        <p:cTn id="57" dur="200" fill="hold">
                                          <p:stCondLst>
                                            <p:cond delay="200"/>
                                          </p:stCondLst>
                                        </p:cTn>
                                        <p:tgtEl>
                                          <p:spTgt spid="2"/>
                                        </p:tgtEl>
                                        <p:attrNameLst>
                                          <p:attrName>r</p:attrName>
                                        </p:attrNameLst>
                                      </p:cBhvr>
                                    </p:animRot>
                                    <p:animRot by="240000">
                                      <p:cBhvr>
                                        <p:cTn id="58" dur="200" fill="hold">
                                          <p:stCondLst>
                                            <p:cond delay="400"/>
                                          </p:stCondLst>
                                        </p:cTn>
                                        <p:tgtEl>
                                          <p:spTgt spid="2"/>
                                        </p:tgtEl>
                                        <p:attrNameLst>
                                          <p:attrName>r</p:attrName>
                                        </p:attrNameLst>
                                      </p:cBhvr>
                                    </p:animRot>
                                    <p:animRot by="-240000">
                                      <p:cBhvr>
                                        <p:cTn id="59" dur="200" fill="hold">
                                          <p:stCondLst>
                                            <p:cond delay="600"/>
                                          </p:stCondLst>
                                        </p:cTn>
                                        <p:tgtEl>
                                          <p:spTgt spid="2"/>
                                        </p:tgtEl>
                                        <p:attrNameLst>
                                          <p:attrName>r</p:attrName>
                                        </p:attrNameLst>
                                      </p:cBhvr>
                                    </p:animRot>
                                    <p:animRot by="120000">
                                      <p:cBhvr>
                                        <p:cTn id="60" dur="200" fill="hold">
                                          <p:stCondLst>
                                            <p:cond delay="800"/>
                                          </p:stCondLst>
                                        </p:cTn>
                                        <p:tgtEl>
                                          <p:spTgt spid="2"/>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3">
                                            <p:txEl>
                                              <p:pRg st="0" end="0"/>
                                            </p:txEl>
                                          </p:spTgt>
                                        </p:tgtEl>
                                        <p:attrNameLst>
                                          <p:attrName>style.visibility</p:attrName>
                                        </p:attrNameLst>
                                      </p:cBhvr>
                                      <p:to>
                                        <p:strVal val="visible"/>
                                      </p:to>
                                    </p:set>
                                    <p:anim calcmode="lin" valueType="num">
                                      <p:cBhvr additive="base">
                                        <p:cTn id="71"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3">
                                            <p:txEl>
                                              <p:pRg st="1" end="1"/>
                                            </p:txEl>
                                          </p:spTgt>
                                        </p:tgtEl>
                                        <p:attrNameLst>
                                          <p:attrName>style.visibility</p:attrName>
                                        </p:attrNameLst>
                                      </p:cBhvr>
                                      <p:to>
                                        <p:strVal val="visible"/>
                                      </p:to>
                                    </p:set>
                                    <p:anim calcmode="lin" valueType="num">
                                      <p:cBhvr additive="base">
                                        <p:cTn id="77" dur="500" fill="hold"/>
                                        <p:tgtEl>
                                          <p:spTgt spid="33">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
                                            <p:txEl>
                                              <p:pRg st="2" end="2"/>
                                            </p:txEl>
                                          </p:spTgt>
                                        </p:tgtEl>
                                        <p:attrNameLst>
                                          <p:attrName>style.visibility</p:attrName>
                                        </p:attrNameLst>
                                      </p:cBhvr>
                                      <p:to>
                                        <p:strVal val="visible"/>
                                      </p:to>
                                    </p:set>
                                    <p:anim calcmode="lin" valueType="num">
                                      <p:cBhvr additive="base">
                                        <p:cTn id="83" dur="500" fill="hold"/>
                                        <p:tgtEl>
                                          <p:spTgt spid="33">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ppt_x"/>
                                          </p:val>
                                        </p:tav>
                                        <p:tav tm="100000">
                                          <p:val>
                                            <p:strVal val="#ppt_x"/>
                                          </p:val>
                                        </p:tav>
                                      </p:tavLst>
                                    </p:anim>
                                    <p:anim calcmode="lin" valueType="num">
                                      <p:cBhvr additive="base">
                                        <p:cTn id="9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1" grpId="0" animBg="1"/>
      <p:bldP spid="74" grpId="0" animBg="1"/>
      <p:bldP spid="77" grpId="0" animBg="1"/>
      <p:bldP spid="17" grpId="0" uiExpand="1" build="p"/>
      <p:bldP spid="33" grpId="0" build="p"/>
      <p:bldP spid="61" grpId="0" animBg="1"/>
      <p:bldP spid="62" grpId="0" animBg="1"/>
      <p:bldP spid="63" grpId="0" animBg="1"/>
      <p:bldP spid="64" grpId="0" animBg="1"/>
      <p:bldP spid="65" grpId="0" animBg="1"/>
      <p:bldP spid="2"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418887" y="1816321"/>
            <a:ext cx="6456066" cy="1674268"/>
          </a:xfrm>
        </p:spPr>
        <p:txBody>
          <a:bodyPr anchor="ctr">
            <a:noAutofit/>
          </a:bodyPr>
          <a:lstStyle/>
          <a:p>
            <a:pPr>
              <a:lnSpc>
                <a:spcPct val="100000"/>
              </a:lnSpc>
            </a:pPr>
            <a:r>
              <a:rPr lang="en-US" sz="4400">
                <a:latin typeface="Times New Roman" panose="02020603050405020304" pitchFamily="18" charset="0"/>
                <a:cs typeface="Times New Roman" panose="02020603050405020304" pitchFamily="18" charset="0"/>
              </a:rPr>
              <a:t>THANK YOU!</a:t>
            </a:r>
            <a:endParaRPr lang="en-US" sz="4000"/>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13272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32" presetClass="emph" presetSubtype="0" fill="hold" grpId="0" nodeType="withEffect">
                                  <p:stCondLst>
                                    <p:cond delay="0"/>
                                  </p:stCondLst>
                                  <p:childTnLst>
                                    <p:animRot by="120000">
                                      <p:cBhvr>
                                        <p:cTn id="18" dur="100" fill="hold">
                                          <p:stCondLst>
                                            <p:cond delay="0"/>
                                          </p:stCondLst>
                                        </p:cTn>
                                        <p:tgtEl>
                                          <p:spTgt spid="50"/>
                                        </p:tgtEl>
                                        <p:attrNameLst>
                                          <p:attrName>r</p:attrName>
                                        </p:attrNameLst>
                                      </p:cBhvr>
                                    </p:animRot>
                                    <p:animRot by="-240000">
                                      <p:cBhvr>
                                        <p:cTn id="19" dur="200" fill="hold">
                                          <p:stCondLst>
                                            <p:cond delay="200"/>
                                          </p:stCondLst>
                                        </p:cTn>
                                        <p:tgtEl>
                                          <p:spTgt spid="50"/>
                                        </p:tgtEl>
                                        <p:attrNameLst>
                                          <p:attrName>r</p:attrName>
                                        </p:attrNameLst>
                                      </p:cBhvr>
                                    </p:animRot>
                                    <p:animRot by="240000">
                                      <p:cBhvr>
                                        <p:cTn id="20" dur="200" fill="hold">
                                          <p:stCondLst>
                                            <p:cond delay="400"/>
                                          </p:stCondLst>
                                        </p:cTn>
                                        <p:tgtEl>
                                          <p:spTgt spid="50"/>
                                        </p:tgtEl>
                                        <p:attrNameLst>
                                          <p:attrName>r</p:attrName>
                                        </p:attrNameLst>
                                      </p:cBhvr>
                                    </p:animRot>
                                    <p:animRot by="-240000">
                                      <p:cBhvr>
                                        <p:cTn id="21" dur="200" fill="hold">
                                          <p:stCondLst>
                                            <p:cond delay="600"/>
                                          </p:stCondLst>
                                        </p:cTn>
                                        <p:tgtEl>
                                          <p:spTgt spid="50"/>
                                        </p:tgtEl>
                                        <p:attrNameLst>
                                          <p:attrName>r</p:attrName>
                                        </p:attrNameLst>
                                      </p:cBhvr>
                                    </p:animRot>
                                    <p:animRot by="120000">
                                      <p:cBhvr>
                                        <p:cTn id="22" dur="200" fill="hold">
                                          <p:stCondLst>
                                            <p:cond delay="800"/>
                                          </p:stCondLst>
                                        </p:cTn>
                                        <p:tgtEl>
                                          <p:spTgt spid="50"/>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54"/>
                                        </p:tgtEl>
                                        <p:attrNameLst>
                                          <p:attrName>r</p:attrName>
                                        </p:attrNameLst>
                                      </p:cBhvr>
                                    </p:animRot>
                                    <p:animRot by="-240000">
                                      <p:cBhvr>
                                        <p:cTn id="25" dur="200" fill="hold">
                                          <p:stCondLst>
                                            <p:cond delay="200"/>
                                          </p:stCondLst>
                                        </p:cTn>
                                        <p:tgtEl>
                                          <p:spTgt spid="54"/>
                                        </p:tgtEl>
                                        <p:attrNameLst>
                                          <p:attrName>r</p:attrName>
                                        </p:attrNameLst>
                                      </p:cBhvr>
                                    </p:animRot>
                                    <p:animRot by="240000">
                                      <p:cBhvr>
                                        <p:cTn id="26" dur="200" fill="hold">
                                          <p:stCondLst>
                                            <p:cond delay="400"/>
                                          </p:stCondLst>
                                        </p:cTn>
                                        <p:tgtEl>
                                          <p:spTgt spid="54"/>
                                        </p:tgtEl>
                                        <p:attrNameLst>
                                          <p:attrName>r</p:attrName>
                                        </p:attrNameLst>
                                      </p:cBhvr>
                                    </p:animRot>
                                    <p:animRot by="-240000">
                                      <p:cBhvr>
                                        <p:cTn id="27" dur="200" fill="hold">
                                          <p:stCondLst>
                                            <p:cond delay="600"/>
                                          </p:stCondLst>
                                        </p:cTn>
                                        <p:tgtEl>
                                          <p:spTgt spid="54"/>
                                        </p:tgtEl>
                                        <p:attrNameLst>
                                          <p:attrName>r</p:attrName>
                                        </p:attrNameLst>
                                      </p:cBhvr>
                                    </p:animRot>
                                    <p:animRot by="120000">
                                      <p:cBhvr>
                                        <p:cTn id="28" dur="200" fill="hold">
                                          <p:stCondLst>
                                            <p:cond delay="800"/>
                                          </p:stCondLst>
                                        </p:cTn>
                                        <p:tgtEl>
                                          <p:spTgt spid="5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63"/>
                                        </p:tgtEl>
                                        <p:attrNameLst>
                                          <p:attrName>r</p:attrName>
                                        </p:attrNameLst>
                                      </p:cBhvr>
                                    </p:animRot>
                                    <p:animRot by="-240000">
                                      <p:cBhvr>
                                        <p:cTn id="31" dur="200" fill="hold">
                                          <p:stCondLst>
                                            <p:cond delay="200"/>
                                          </p:stCondLst>
                                        </p:cTn>
                                        <p:tgtEl>
                                          <p:spTgt spid="63"/>
                                        </p:tgtEl>
                                        <p:attrNameLst>
                                          <p:attrName>r</p:attrName>
                                        </p:attrNameLst>
                                      </p:cBhvr>
                                    </p:animRot>
                                    <p:animRot by="240000">
                                      <p:cBhvr>
                                        <p:cTn id="32" dur="200" fill="hold">
                                          <p:stCondLst>
                                            <p:cond delay="400"/>
                                          </p:stCondLst>
                                        </p:cTn>
                                        <p:tgtEl>
                                          <p:spTgt spid="63"/>
                                        </p:tgtEl>
                                        <p:attrNameLst>
                                          <p:attrName>r</p:attrName>
                                        </p:attrNameLst>
                                      </p:cBhvr>
                                    </p:animRot>
                                    <p:animRot by="-240000">
                                      <p:cBhvr>
                                        <p:cTn id="33" dur="200" fill="hold">
                                          <p:stCondLst>
                                            <p:cond delay="600"/>
                                          </p:stCondLst>
                                        </p:cTn>
                                        <p:tgtEl>
                                          <p:spTgt spid="63"/>
                                        </p:tgtEl>
                                        <p:attrNameLst>
                                          <p:attrName>r</p:attrName>
                                        </p:attrNameLst>
                                      </p:cBhvr>
                                    </p:animRot>
                                    <p:animRot by="120000">
                                      <p:cBhvr>
                                        <p:cTn id="34" dur="200" fill="hold">
                                          <p:stCondLst>
                                            <p:cond delay="800"/>
                                          </p:stCondLst>
                                        </p:cTn>
                                        <p:tgtEl>
                                          <p:spTgt spid="63"/>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67"/>
                                        </p:tgtEl>
                                        <p:attrNameLst>
                                          <p:attrName>r</p:attrName>
                                        </p:attrNameLst>
                                      </p:cBhvr>
                                    </p:animRot>
                                    <p:animRot by="-240000">
                                      <p:cBhvr>
                                        <p:cTn id="37" dur="200" fill="hold">
                                          <p:stCondLst>
                                            <p:cond delay="200"/>
                                          </p:stCondLst>
                                        </p:cTn>
                                        <p:tgtEl>
                                          <p:spTgt spid="67"/>
                                        </p:tgtEl>
                                        <p:attrNameLst>
                                          <p:attrName>r</p:attrName>
                                        </p:attrNameLst>
                                      </p:cBhvr>
                                    </p:animRot>
                                    <p:animRot by="240000">
                                      <p:cBhvr>
                                        <p:cTn id="38" dur="200" fill="hold">
                                          <p:stCondLst>
                                            <p:cond delay="400"/>
                                          </p:stCondLst>
                                        </p:cTn>
                                        <p:tgtEl>
                                          <p:spTgt spid="67"/>
                                        </p:tgtEl>
                                        <p:attrNameLst>
                                          <p:attrName>r</p:attrName>
                                        </p:attrNameLst>
                                      </p:cBhvr>
                                    </p:animRot>
                                    <p:animRot by="-240000">
                                      <p:cBhvr>
                                        <p:cTn id="39" dur="200" fill="hold">
                                          <p:stCondLst>
                                            <p:cond delay="600"/>
                                          </p:stCondLst>
                                        </p:cTn>
                                        <p:tgtEl>
                                          <p:spTgt spid="67"/>
                                        </p:tgtEl>
                                        <p:attrNameLst>
                                          <p:attrName>r</p:attrName>
                                        </p:attrNameLst>
                                      </p:cBhvr>
                                    </p:animRot>
                                    <p:animRot by="120000">
                                      <p:cBhvr>
                                        <p:cTn id="40" dur="200" fill="hold">
                                          <p:stCondLst>
                                            <p:cond delay="800"/>
                                          </p:stCondLst>
                                        </p:cTn>
                                        <p:tgtEl>
                                          <p:spTgt spid="67"/>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53"/>
                                        </p:tgtEl>
                                        <p:attrNameLst>
                                          <p:attrName>r</p:attrName>
                                        </p:attrNameLst>
                                      </p:cBhvr>
                                    </p:animRot>
                                    <p:animRot by="-240000">
                                      <p:cBhvr>
                                        <p:cTn id="43" dur="200" fill="hold">
                                          <p:stCondLst>
                                            <p:cond delay="200"/>
                                          </p:stCondLst>
                                        </p:cTn>
                                        <p:tgtEl>
                                          <p:spTgt spid="53"/>
                                        </p:tgtEl>
                                        <p:attrNameLst>
                                          <p:attrName>r</p:attrName>
                                        </p:attrNameLst>
                                      </p:cBhvr>
                                    </p:animRot>
                                    <p:animRot by="240000">
                                      <p:cBhvr>
                                        <p:cTn id="44" dur="200" fill="hold">
                                          <p:stCondLst>
                                            <p:cond delay="400"/>
                                          </p:stCondLst>
                                        </p:cTn>
                                        <p:tgtEl>
                                          <p:spTgt spid="53"/>
                                        </p:tgtEl>
                                        <p:attrNameLst>
                                          <p:attrName>r</p:attrName>
                                        </p:attrNameLst>
                                      </p:cBhvr>
                                    </p:animRot>
                                    <p:animRot by="-240000">
                                      <p:cBhvr>
                                        <p:cTn id="45" dur="200" fill="hold">
                                          <p:stCondLst>
                                            <p:cond delay="600"/>
                                          </p:stCondLst>
                                        </p:cTn>
                                        <p:tgtEl>
                                          <p:spTgt spid="53"/>
                                        </p:tgtEl>
                                        <p:attrNameLst>
                                          <p:attrName>r</p:attrName>
                                        </p:attrNameLst>
                                      </p:cBhvr>
                                    </p:animRot>
                                    <p:animRot by="120000">
                                      <p:cBhvr>
                                        <p:cTn id="46" dur="200" fill="hold">
                                          <p:stCondLst>
                                            <p:cond delay="800"/>
                                          </p:stCondLst>
                                        </p:cTn>
                                        <p:tgtEl>
                                          <p:spTgt spid="53"/>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49"/>
                                        </p:tgtEl>
                                        <p:attrNameLst>
                                          <p:attrName>r</p:attrName>
                                        </p:attrNameLst>
                                      </p:cBhvr>
                                    </p:animRot>
                                    <p:animRot by="-240000">
                                      <p:cBhvr>
                                        <p:cTn id="49" dur="200" fill="hold">
                                          <p:stCondLst>
                                            <p:cond delay="200"/>
                                          </p:stCondLst>
                                        </p:cTn>
                                        <p:tgtEl>
                                          <p:spTgt spid="49"/>
                                        </p:tgtEl>
                                        <p:attrNameLst>
                                          <p:attrName>r</p:attrName>
                                        </p:attrNameLst>
                                      </p:cBhvr>
                                    </p:animRot>
                                    <p:animRot by="240000">
                                      <p:cBhvr>
                                        <p:cTn id="50" dur="200" fill="hold">
                                          <p:stCondLst>
                                            <p:cond delay="400"/>
                                          </p:stCondLst>
                                        </p:cTn>
                                        <p:tgtEl>
                                          <p:spTgt spid="49"/>
                                        </p:tgtEl>
                                        <p:attrNameLst>
                                          <p:attrName>r</p:attrName>
                                        </p:attrNameLst>
                                      </p:cBhvr>
                                    </p:animRot>
                                    <p:animRot by="-240000">
                                      <p:cBhvr>
                                        <p:cTn id="51" dur="200" fill="hold">
                                          <p:stCondLst>
                                            <p:cond delay="600"/>
                                          </p:stCondLst>
                                        </p:cTn>
                                        <p:tgtEl>
                                          <p:spTgt spid="49"/>
                                        </p:tgtEl>
                                        <p:attrNameLst>
                                          <p:attrName>r</p:attrName>
                                        </p:attrNameLst>
                                      </p:cBhvr>
                                    </p:animRot>
                                    <p:animRot by="120000">
                                      <p:cBhvr>
                                        <p:cTn id="52"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721060"/>
            <a:ext cx="3921231" cy="1567086"/>
          </a:xfrm>
        </p:spPr>
        <p:txBody>
          <a:bodyPr/>
          <a:lstStyle/>
          <a:p>
            <a:pPr algn="ctr"/>
            <a:r>
              <a:rPr lang="en-US">
                <a:solidFill>
                  <a:srgbClr val="1E1E1E"/>
                </a:solidFill>
                <a:latin typeface="Times New Roman" panose="02020603050405020304" pitchFamily="18" charset="0"/>
                <a:cs typeface="Times New Roman" panose="02020603050405020304" pitchFamily="18" charset="0"/>
              </a:rPr>
              <a:t>GIỚI THIỆU</a:t>
            </a:r>
            <a:br>
              <a:rPr lang="en-US">
                <a:solidFill>
                  <a:srgbClr val="1E1E1E"/>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HỆ MẬT</a:t>
            </a: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7085" y="925852"/>
            <a:ext cx="3672250" cy="3303457"/>
          </a:xfrm>
        </p:spPr>
        <p:txBody>
          <a:bodyPr/>
          <a:lstStyle/>
          <a:p>
            <a:pPr marL="285750" lvl="0" indent="-285750" algn="just">
              <a:buFont typeface="Wingdings" panose="05000000000000000000" pitchFamily="2" charset="2"/>
              <a:buChar char="v"/>
            </a:pPr>
            <a:r>
              <a:rPr lang="en-US" sz="1500" b="1" u="sng">
                <a:latin typeface="Times New Roman" panose="02020603050405020304" pitchFamily="18" charset="0"/>
                <a:cs typeface="Times New Roman" panose="02020603050405020304" pitchFamily="18" charset="0"/>
              </a:rPr>
              <a:t>Mã hóa là gì:</a:t>
            </a:r>
          </a:p>
          <a:p>
            <a:pPr marL="285750" indent="-285750" algn="just">
              <a:buFont typeface="Courier New" panose="02070309020205020404" pitchFamily="49" charset="0"/>
              <a:buChar char="o"/>
            </a:pPr>
            <a:r>
              <a:rPr lang="en-US" sz="1500">
                <a:latin typeface="Times New Roman" panose="02020603050405020304" pitchFamily="18" charset="0"/>
                <a:cs typeface="Times New Roman" panose="02020603050405020304" pitchFamily="18" charset="0"/>
              </a:rPr>
              <a:t>Mã hóa là là nhu cầu quan trọng trong cuộc sống của con người và là khái niệm trung tâm của An toàn thông tin. </a:t>
            </a:r>
          </a:p>
          <a:p>
            <a:pPr marL="285750" indent="-285750" algn="just">
              <a:buFont typeface="Courier New" panose="02070309020205020404" pitchFamily="49" charset="0"/>
              <a:buChar char="o"/>
            </a:pPr>
            <a:r>
              <a:rPr lang="en-US" sz="1500">
                <a:latin typeface="Times New Roman" panose="02020603050405020304" pitchFamily="18" charset="0"/>
                <a:cs typeface="Times New Roman" panose="02020603050405020304" pitchFamily="18" charset="0"/>
              </a:rPr>
              <a:t>Thời kỳ chiến tranh chính là lúc mà nhu cầu mã hóa thông tin trở nên cấp thiết nhất. Trong chiến tranh thế giới thứ 2, phe Đồng Minh nhờ việc giải mã được cỗ máy mã hóa Enigma của quân Đức mà khiến cho chiến tranh rút ngắn khoảng 2 năm.  </a:t>
            </a:r>
          </a:p>
          <a:p>
            <a:pPr marL="285750" indent="-285750" algn="just">
              <a:buFont typeface="Courier New" panose="02070309020205020404" pitchFamily="49" charset="0"/>
              <a:buChar char="o"/>
            </a:pPr>
            <a:r>
              <a:rPr lang="en-US" sz="1500">
                <a:latin typeface="Times New Roman" panose="02020603050405020304" pitchFamily="18" charset="0"/>
                <a:cs typeface="Times New Roman" panose="02020603050405020304" pitchFamily="18" charset="0"/>
              </a:rPr>
              <a:t>3 loại: Mật mã khóa đối xứng, mật mã khóa bất đối xứng và mã hóa một chiều.</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b="1" i="0">
                <a:solidFill>
                  <a:srgbClr val="1E1E1E"/>
                </a:solidFill>
                <a:effectLst/>
                <a:latin typeface="Times New Roman" panose="02020603050405020304" pitchFamily="18" charset="0"/>
                <a:cs typeface="Times New Roman" panose="02020603050405020304" pitchFamily="18" charset="0"/>
              </a:rPr>
              <a:t>1. </a:t>
            </a:r>
            <a:r>
              <a:rPr lang="en-US" b="1" i="0" err="1">
                <a:solidFill>
                  <a:srgbClr val="1E1E1E"/>
                </a:solidFill>
                <a:effectLst/>
                <a:latin typeface="Times New Roman" panose="02020603050405020304" pitchFamily="18" charset="0"/>
                <a:cs typeface="Times New Roman" panose="02020603050405020304" pitchFamily="18" charset="0"/>
              </a:rPr>
              <a:t>Giới</a:t>
            </a:r>
            <a:r>
              <a:rPr lang="en-US" b="1" i="0">
                <a:solidFill>
                  <a:srgbClr val="1E1E1E"/>
                </a:solidFill>
                <a:effectLst/>
                <a:latin typeface="Times New Roman" panose="02020603050405020304" pitchFamily="18" charset="0"/>
                <a:cs typeface="Times New Roman" panose="02020603050405020304" pitchFamily="18" charset="0"/>
              </a:rPr>
              <a:t> </a:t>
            </a:r>
            <a:r>
              <a:rPr lang="en-US" b="1" i="0" err="1">
                <a:solidFill>
                  <a:srgbClr val="1E1E1E"/>
                </a:solidFill>
                <a:effectLst/>
                <a:latin typeface="Times New Roman" panose="02020603050405020304" pitchFamily="18" charset="0"/>
                <a:cs typeface="Times New Roman" panose="02020603050405020304" pitchFamily="18" charset="0"/>
              </a:rPr>
              <a:t>thiệu</a:t>
            </a:r>
            <a:r>
              <a:rPr lang="en-US" b="1" i="0">
                <a:solidFill>
                  <a:srgbClr val="1E1E1E"/>
                </a:solidFill>
                <a:effectLst/>
                <a:latin typeface="Times New Roman" panose="02020603050405020304" pitchFamily="18" charset="0"/>
                <a:cs typeface="Times New Roman" panose="02020603050405020304" pitchFamily="18" charset="0"/>
              </a:rPr>
              <a:t> </a:t>
            </a:r>
            <a:r>
              <a:rPr lang="en-US">
                <a:solidFill>
                  <a:srgbClr val="1E1E1E"/>
                </a:solidFill>
                <a:latin typeface="Times New Roman" panose="02020603050405020304" pitchFamily="18" charset="0"/>
                <a:cs typeface="Times New Roman" panose="02020603050405020304" pitchFamily="18" charset="0"/>
              </a:rPr>
              <a:t>hệ mật</a:t>
            </a:r>
            <a:r>
              <a:rPr lang="en-US" b="1" i="0">
                <a:solidFill>
                  <a:srgbClr val="1E1E1E"/>
                </a:solidFill>
                <a:effectLst/>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TextBox 17">
            <a:extLst>
              <a:ext uri="{FF2B5EF4-FFF2-40B4-BE49-F238E27FC236}">
                <a16:creationId xmlns:a16="http://schemas.microsoft.com/office/drawing/2014/main" id="{DC5A2344-E825-CC6A-CB99-1F9D756CD0FC}"/>
              </a:ext>
            </a:extLst>
          </p:cNvPr>
          <p:cNvSpPr txBox="1"/>
          <p:nvPr/>
        </p:nvSpPr>
        <p:spPr>
          <a:xfrm>
            <a:off x="7044402" y="3933941"/>
            <a:ext cx="1375698" cy="338554"/>
          </a:xfrm>
          <a:prstGeom prst="rect">
            <a:avLst/>
          </a:prstGeom>
          <a:noFill/>
        </p:spPr>
        <p:txBody>
          <a:bodyPr wrap="none" rtlCol="0">
            <a:spAutoFit/>
          </a:bodyPr>
          <a:lstStyle/>
          <a:p>
            <a:r>
              <a:rPr lang="en-US" sz="1600">
                <a:solidFill>
                  <a:srgbClr val="1E1E1E"/>
                </a:solidFill>
                <a:latin typeface="Times New Roman" panose="02020603050405020304" pitchFamily="18" charset="0"/>
                <a:cs typeface="Times New Roman" panose="02020603050405020304" pitchFamily="18" charset="0"/>
              </a:rPr>
              <a:t>Người giải mã</a:t>
            </a:r>
            <a:endParaRPr lang="en-US"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12A01DF-B950-B073-3517-924A8891ED62}"/>
              </a:ext>
            </a:extLst>
          </p:cNvPr>
          <p:cNvSpPr txBox="1"/>
          <p:nvPr/>
        </p:nvSpPr>
        <p:spPr>
          <a:xfrm>
            <a:off x="4971299" y="3957211"/>
            <a:ext cx="1316334"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Máy Enigma</a:t>
            </a:r>
            <a:endParaRPr lang="en-US" sz="1600"/>
          </a:p>
        </p:txBody>
      </p:sp>
      <p:pic>
        <p:nvPicPr>
          <p:cNvPr id="9" name="Picture 8" descr="An old typewriter with text&#10;&#10;Description automatically generated">
            <a:extLst>
              <a:ext uri="{FF2B5EF4-FFF2-40B4-BE49-F238E27FC236}">
                <a16:creationId xmlns:a16="http://schemas.microsoft.com/office/drawing/2014/main" id="{4D451449-E93C-510B-584C-AF1C2EE9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37" y="1054947"/>
            <a:ext cx="2114933" cy="2873545"/>
          </a:xfrm>
          <a:prstGeom prst="rect">
            <a:avLst/>
          </a:prstGeom>
        </p:spPr>
      </p:pic>
      <p:pic>
        <p:nvPicPr>
          <p:cNvPr id="16" name="Picture 15" descr="A person standing in front of a wall of round objects&#10;&#10;Description automatically generated">
            <a:extLst>
              <a:ext uri="{FF2B5EF4-FFF2-40B4-BE49-F238E27FC236}">
                <a16:creationId xmlns:a16="http://schemas.microsoft.com/office/drawing/2014/main" id="{09128581-99B5-D008-2774-9E4D120AA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318" y="1040282"/>
            <a:ext cx="1974746" cy="2902877"/>
          </a:xfrm>
          <a:prstGeom prst="rect">
            <a:avLst/>
          </a:prstGeom>
        </p:spPr>
      </p:pic>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anim calcmode="lin" valueType="num">
                                      <p:cBhvr additive="base">
                                        <p:cTn id="7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1" grpId="0" animBg="1"/>
      <p:bldP spid="2" grpId="0" animBg="1"/>
      <p:bldP spid="18"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66426" y="2692289"/>
            <a:ext cx="7269655" cy="1432730"/>
          </a:xfrm>
        </p:spPr>
        <p:txBody>
          <a:bodyPr/>
          <a:lstStyle/>
          <a:p>
            <a:pPr marL="342900" indent="-342900" algn="just">
              <a:buFont typeface="+mj-lt"/>
              <a:buAutoNum type="arabicPeriod"/>
            </a:pPr>
            <a:r>
              <a:rPr lang="en-US" b="1">
                <a:latin typeface="Times New Roman" panose="02020603050405020304" pitchFamily="18" charset="0"/>
                <a:cs typeface="Times New Roman" panose="02020603050405020304" pitchFamily="18" charset="0"/>
              </a:rPr>
              <a:t>Mật mã chuyển vị:  </a:t>
            </a:r>
            <a:r>
              <a:rPr lang="en-US">
                <a:latin typeface="Times New Roman" panose="02020603050405020304" pitchFamily="18" charset="0"/>
                <a:cs typeface="Times New Roman" panose="02020603050405020304" pitchFamily="18" charset="0"/>
              </a:rPr>
              <a:t>loại mật mã mà các kí tự trong bản rõ sẽ được hoán vị theo một cách thức nào đó để tạo nên bản mã.</a:t>
            </a:r>
          </a:p>
          <a:p>
            <a:pPr marL="342900" indent="-342900" algn="just">
              <a:buFont typeface="+mj-lt"/>
              <a:buAutoNum type="arabicPeriod"/>
            </a:pPr>
            <a:r>
              <a:rPr lang="en-US" b="1">
                <a:latin typeface="Times New Roman" panose="02020603050405020304" pitchFamily="18" charset="0"/>
                <a:cs typeface="Times New Roman" panose="02020603050405020304" pitchFamily="18" charset="0"/>
              </a:rPr>
              <a:t>Mật mã thay thế:  </a:t>
            </a:r>
            <a:r>
              <a:rPr lang="en-US">
                <a:latin typeface="Times New Roman" panose="02020603050405020304" pitchFamily="18" charset="0"/>
                <a:cs typeface="Times New Roman" panose="02020603050405020304" pitchFamily="18" charset="0"/>
              </a:rPr>
              <a:t>loại mật mã mà mỗi kí tự trong bản rõ được thay bằng một kí tự trong bản mã theo một quy tắc nhất định.</a:t>
            </a:r>
          </a:p>
          <a:p>
            <a:pPr algn="just"/>
            <a:r>
              <a:rPr lang="en-US">
                <a:latin typeface="Times New Roman" panose="02020603050405020304" pitchFamily="18" charset="0"/>
                <a:cs typeface="Times New Roman" panose="02020603050405020304" pitchFamily="18" charset="0"/>
              </a:rPr>
              <a:t>         Hệ mật mã Affine thuộc mật mã thay thế.</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b="1" i="0">
                <a:solidFill>
                  <a:srgbClr val="1E1E1E"/>
                </a:solidFill>
                <a:effectLst/>
                <a:latin typeface="Times New Roman" panose="02020603050405020304" pitchFamily="18" charset="0"/>
                <a:cs typeface="Times New Roman" panose="02020603050405020304" pitchFamily="18" charset="0"/>
              </a:rPr>
              <a:t>1. </a:t>
            </a:r>
            <a:r>
              <a:rPr lang="en-US" b="1" i="0" err="1">
                <a:solidFill>
                  <a:srgbClr val="1E1E1E"/>
                </a:solidFill>
                <a:effectLst/>
                <a:latin typeface="Times New Roman" panose="02020603050405020304" pitchFamily="18" charset="0"/>
                <a:cs typeface="Times New Roman" panose="02020603050405020304" pitchFamily="18" charset="0"/>
              </a:rPr>
              <a:t>Giới</a:t>
            </a:r>
            <a:r>
              <a:rPr lang="en-US" b="1" i="0">
                <a:solidFill>
                  <a:srgbClr val="1E1E1E"/>
                </a:solidFill>
                <a:effectLst/>
                <a:latin typeface="Times New Roman" panose="02020603050405020304" pitchFamily="18" charset="0"/>
                <a:cs typeface="Times New Roman" panose="02020603050405020304" pitchFamily="18" charset="0"/>
              </a:rPr>
              <a:t> </a:t>
            </a:r>
            <a:r>
              <a:rPr lang="en-US" b="1" i="0" err="1">
                <a:solidFill>
                  <a:srgbClr val="1E1E1E"/>
                </a:solidFill>
                <a:effectLst/>
                <a:latin typeface="Times New Roman" panose="02020603050405020304" pitchFamily="18" charset="0"/>
                <a:cs typeface="Times New Roman" panose="02020603050405020304" pitchFamily="18" charset="0"/>
              </a:rPr>
              <a:t>thiệu</a:t>
            </a:r>
            <a:r>
              <a:rPr lang="en-US" b="1" i="0">
                <a:solidFill>
                  <a:srgbClr val="1E1E1E"/>
                </a:solidFill>
                <a:effectLst/>
                <a:latin typeface="Times New Roman" panose="02020603050405020304" pitchFamily="18" charset="0"/>
                <a:cs typeface="Times New Roman" panose="02020603050405020304" pitchFamily="18" charset="0"/>
              </a:rPr>
              <a:t> </a:t>
            </a:r>
            <a:r>
              <a:rPr lang="en-US">
                <a:solidFill>
                  <a:srgbClr val="1E1E1E"/>
                </a:solidFill>
                <a:latin typeface="Times New Roman" panose="02020603050405020304" pitchFamily="18" charset="0"/>
                <a:cs typeface="Times New Roman" panose="02020603050405020304" pitchFamily="18" charset="0"/>
              </a:rPr>
              <a:t>hệ mật</a:t>
            </a:r>
            <a:r>
              <a:rPr lang="en-US" b="1" i="0">
                <a:solidFill>
                  <a:srgbClr val="1E1E1E"/>
                </a:solidFill>
                <a:effectLst/>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TextBox 16">
            <a:extLst>
              <a:ext uri="{FF2B5EF4-FFF2-40B4-BE49-F238E27FC236}">
                <a16:creationId xmlns:a16="http://schemas.microsoft.com/office/drawing/2014/main" id="{D39EEA67-7FE9-7396-DE5F-ADA465D9177D}"/>
              </a:ext>
            </a:extLst>
          </p:cNvPr>
          <p:cNvSpPr txBox="1"/>
          <p:nvPr/>
        </p:nvSpPr>
        <p:spPr>
          <a:xfrm>
            <a:off x="893441" y="1018238"/>
            <a:ext cx="3266925" cy="1323439"/>
          </a:xfrm>
          <a:prstGeom prst="rect">
            <a:avLst/>
          </a:prstGeom>
          <a:noFill/>
        </p:spPr>
        <p:txBody>
          <a:bodyPr wrap="square" rtlCol="0">
            <a:spAutoFit/>
          </a:bodyPr>
          <a:lstStyle/>
          <a:p>
            <a:pPr marL="285750" lvl="0" indent="-285750" algn="just">
              <a:buFont typeface="Wingdings" panose="05000000000000000000" pitchFamily="2" charset="2"/>
              <a:buChar char="v"/>
            </a:pPr>
            <a:r>
              <a:rPr lang="en-US" sz="1600" b="1" u="sng">
                <a:latin typeface="Times New Roman" panose="02020603050405020304" pitchFamily="18" charset="0"/>
                <a:cs typeface="Times New Roman" panose="02020603050405020304" pitchFamily="18" charset="0"/>
              </a:rPr>
              <a:t>Mật mã khóa đối xứng:</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là chìa khóa để lập mã và chìa khóa giải mã là một.</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Đa số là các loại mật mã truyền thống - chia thành 2 dạng lớn:</a:t>
            </a:r>
          </a:p>
        </p:txBody>
      </p:sp>
      <p:pic>
        <p:nvPicPr>
          <p:cNvPr id="8" name="Picture 7" descr="A screenshot of a phone&#10;&#10;Description automatically generated">
            <a:extLst>
              <a:ext uri="{FF2B5EF4-FFF2-40B4-BE49-F238E27FC236}">
                <a16:creationId xmlns:a16="http://schemas.microsoft.com/office/drawing/2014/main" id="{B18C6743-83CE-6E05-22FB-F425E6921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366" y="1081102"/>
            <a:ext cx="4029045" cy="1611187"/>
          </a:xfrm>
          <a:prstGeom prst="rect">
            <a:avLst/>
          </a:prstGeom>
        </p:spPr>
      </p:pic>
    </p:spTree>
    <p:extLst>
      <p:ext uri="{BB962C8B-B14F-4D97-AF65-F5344CB8AC3E}">
        <p14:creationId xmlns:p14="http://schemas.microsoft.com/office/powerpoint/2010/main" val="327687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 calcmode="lin" valueType="num">
                                      <p:cBhvr additive="base">
                                        <p:cTn id="3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 calcmode="lin" valueType="num">
                                      <p:cBhvr additive="base">
                                        <p:cTn id="4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652E03B-F4CA-57BA-2AB0-A4BD24AAF25B}"/>
              </a:ext>
            </a:extLst>
          </p:cNvPr>
          <p:cNvGraphicFramePr>
            <a:graphicFrameLocks noGrp="1"/>
          </p:cNvGraphicFramePr>
          <p:nvPr>
            <p:ph sz="half" idx="2"/>
            <p:extLst>
              <p:ext uri="{D42A27DB-BD31-4B8C-83A1-F6EECF244321}">
                <p14:modId xmlns:p14="http://schemas.microsoft.com/office/powerpoint/2010/main" val="3751250921"/>
              </p:ext>
            </p:extLst>
          </p:nvPr>
        </p:nvGraphicFramePr>
        <p:xfrm>
          <a:off x="1097665" y="1657908"/>
          <a:ext cx="7342951" cy="2863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1. Giới thiệu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 name="TextBox 7">
            <a:extLst>
              <a:ext uri="{FF2B5EF4-FFF2-40B4-BE49-F238E27FC236}">
                <a16:creationId xmlns:a16="http://schemas.microsoft.com/office/drawing/2014/main" id="{C7144F18-B416-E513-E30A-5FAA2FCDBC18}"/>
              </a:ext>
            </a:extLst>
          </p:cNvPr>
          <p:cNvSpPr txBox="1"/>
          <p:nvPr/>
        </p:nvSpPr>
        <p:spPr>
          <a:xfrm>
            <a:off x="977085" y="984377"/>
            <a:ext cx="4265218"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b="1" u="sng" kern="100">
                <a:latin typeface="Times New Roman" panose="02020603050405020304" pitchFamily="18" charset="0"/>
                <a:ea typeface="Yu Mincho" panose="02020400000000000000" pitchFamily="18" charset="-128"/>
                <a:cs typeface="Times New Roman" panose="02020603050405020304" pitchFamily="18" charset="0"/>
              </a:rPr>
              <a:t>Hệ mật mã AFFINE:</a:t>
            </a:r>
            <a:endParaRPr lang="en-US">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Hệ mật mã: S = (P, C, K, E, D)</a:t>
            </a:r>
          </a:p>
        </p:txBody>
      </p:sp>
    </p:spTree>
    <p:extLst>
      <p:ext uri="{BB962C8B-B14F-4D97-AF65-F5344CB8AC3E}">
        <p14:creationId xmlns:p14="http://schemas.microsoft.com/office/powerpoint/2010/main" val="442142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2"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724462"/>
            <a:ext cx="3921231" cy="1805911"/>
          </a:xfrm>
        </p:spPr>
        <p:txBody>
          <a:bodyPr anchor="ctr"/>
          <a:lstStyle/>
          <a:p>
            <a:pPr algn="ctr"/>
            <a:r>
              <a:rPr lang="en-US">
                <a:latin typeface="Times New Roman" panose="02020603050405020304" pitchFamily="18" charset="0"/>
                <a:cs typeface="Times New Roman" panose="02020603050405020304" pitchFamily="18" charset="0"/>
              </a:rPr>
              <a:t>MÃ HÓA</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GIẢI  MÃ THÁM MÃ</a:t>
            </a:r>
            <a:endParaRPr lang="en-US">
              <a:effectLst/>
              <a:latin typeface="Times New Roman" panose="02020603050405020304" pitchFamily="18" charset="0"/>
              <a:cs typeface="Times New Roman" panose="02020603050405020304" pitchFamily="18" charset="0"/>
            </a:endParaRP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02</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846671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35689" y="1064275"/>
            <a:ext cx="4319115" cy="1710823"/>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Mã hóa:</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Quá trình biến đổi thông tin từ dạng ban đầu thành dạng không đọc được hoặc khó hiểu. </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Ta có công thức:   </a:t>
            </a:r>
          </a:p>
          <a:p>
            <a:pPr algn="just"/>
            <a:r>
              <a:rPr lang="en-US">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E(x) = (ax + b) mod m</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Mã hóa :</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9" name="Picture 8" descr="A blue and yellow rectangular sign with white text&#10;&#10;Description automatically generated">
            <a:extLst>
              <a:ext uri="{FF2B5EF4-FFF2-40B4-BE49-F238E27FC236}">
                <a16:creationId xmlns:a16="http://schemas.microsoft.com/office/drawing/2014/main" id="{36579173-1964-58B5-AF7F-52F8C3E63430}"/>
              </a:ext>
            </a:extLst>
          </p:cNvPr>
          <p:cNvPicPr>
            <a:picLocks noChangeAspect="1"/>
          </p:cNvPicPr>
          <p:nvPr/>
        </p:nvPicPr>
        <p:blipFill rotWithShape="1">
          <a:blip r:embed="rId2">
            <a:extLst>
              <a:ext uri="{28A0092B-C50C-407E-A947-70E740481C1C}">
                <a14:useLocalDpi xmlns:a14="http://schemas.microsoft.com/office/drawing/2010/main" val="0"/>
              </a:ext>
            </a:extLst>
          </a:blip>
          <a:srcRect t="800" r="54730" b="1"/>
          <a:stretch/>
        </p:blipFill>
        <p:spPr>
          <a:xfrm>
            <a:off x="5550195" y="957176"/>
            <a:ext cx="2811281" cy="2232591"/>
          </a:xfrm>
          <a:prstGeom prst="rect">
            <a:avLst/>
          </a:prstGeom>
        </p:spPr>
      </p:pic>
      <p:sp>
        <p:nvSpPr>
          <p:cNvPr id="10" name="TextBox 9">
            <a:extLst>
              <a:ext uri="{FF2B5EF4-FFF2-40B4-BE49-F238E27FC236}">
                <a16:creationId xmlns:a16="http://schemas.microsoft.com/office/drawing/2014/main" id="{97441046-E275-7D5E-DA57-0A4C77FC5716}"/>
              </a:ext>
            </a:extLst>
          </p:cNvPr>
          <p:cNvSpPr txBox="1"/>
          <p:nvPr/>
        </p:nvSpPr>
        <p:spPr>
          <a:xfrm>
            <a:off x="1101508" y="2668765"/>
            <a:ext cx="7259968" cy="1323439"/>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 Trong đó:  </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x là vị trí của chữ cái trong bảng chữ cái (ví dụ: A = 0, B = 1, C = 2, ...)                </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 và b là các tham số trong ma trận khóa</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 là số chữ cái trong bảng.</a:t>
            </a:r>
          </a:p>
        </p:txBody>
      </p:sp>
    </p:spTree>
    <p:extLst>
      <p:ext uri="{BB962C8B-B14F-4D97-AF65-F5344CB8AC3E}">
        <p14:creationId xmlns:p14="http://schemas.microsoft.com/office/powerpoint/2010/main" val="25038053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 calcmode="lin" valueType="num">
                                      <p:cBhvr additive="base">
                                        <p:cTn id="3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 calcmode="lin" valueType="num">
                                      <p:cBhvr additive="base">
                                        <p:cTn id="4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 calcmode="lin" valueType="num">
                                      <p:cBhvr additive="base">
                                        <p:cTn id="5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Mã hóa :</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Rectangle: Rounded Corners 8">
            <a:extLst>
              <a:ext uri="{FF2B5EF4-FFF2-40B4-BE49-F238E27FC236}">
                <a16:creationId xmlns:a16="http://schemas.microsoft.com/office/drawing/2014/main" id="{4AE2C9FD-C5B4-9C07-B055-D803DBD9DEC6}"/>
              </a:ext>
            </a:extLst>
          </p:cNvPr>
          <p:cNvSpPr/>
          <p:nvPr/>
        </p:nvSpPr>
        <p:spPr>
          <a:xfrm>
            <a:off x="1007084" y="1155046"/>
            <a:ext cx="3259860" cy="725909"/>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vi-VN"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P</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“MAHOA”,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 = 5, b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3.</a:t>
            </a:r>
            <a:endParaRPr lang="en-US">
              <a:solidFill>
                <a:schemeClr val="tx1"/>
              </a:solidFill>
            </a:endParaRPr>
          </a:p>
        </p:txBody>
      </p:sp>
      <p:sp>
        <p:nvSpPr>
          <p:cNvPr id="14" name="Rectangle: Rounded Corners 13">
            <a:extLst>
              <a:ext uri="{FF2B5EF4-FFF2-40B4-BE49-F238E27FC236}">
                <a16:creationId xmlns:a16="http://schemas.microsoft.com/office/drawing/2014/main" id="{BC60A082-21A9-66E8-8F60-22991C107789}"/>
              </a:ext>
            </a:extLst>
          </p:cNvPr>
          <p:cNvSpPr/>
          <p:nvPr/>
        </p:nvSpPr>
        <p:spPr>
          <a:xfrm>
            <a:off x="3280219" y="4275315"/>
            <a:ext cx="3259860" cy="450410"/>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E(0) = (5 * 0 + 3) mod 26 = 3</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B01BBD29-BA62-5641-7C73-CA766569CB6B}"/>
              </a:ext>
            </a:extLst>
          </p:cNvPr>
          <p:cNvSpPr/>
          <p:nvPr/>
        </p:nvSpPr>
        <p:spPr>
          <a:xfrm>
            <a:off x="1101896" y="3202417"/>
            <a:ext cx="1297652" cy="425126"/>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“H”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7</a:t>
            </a:r>
          </a:p>
        </p:txBody>
      </p:sp>
      <p:pic>
        <p:nvPicPr>
          <p:cNvPr id="22" name="Picture 21" descr="A group of numbers and letters&#10;&#10;Description automatically generated">
            <a:extLst>
              <a:ext uri="{FF2B5EF4-FFF2-40B4-BE49-F238E27FC236}">
                <a16:creationId xmlns:a16="http://schemas.microsoft.com/office/drawing/2014/main" id="{7A2F8E68-B083-A78F-B8F6-6D3ADA819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401" y="914645"/>
            <a:ext cx="4012700" cy="1175814"/>
          </a:xfrm>
          <a:prstGeom prst="rect">
            <a:avLst/>
          </a:prstGeom>
        </p:spPr>
      </p:pic>
      <p:sp>
        <p:nvSpPr>
          <p:cNvPr id="24" name="Rectangle: Rounded Corners 23">
            <a:extLst>
              <a:ext uri="{FF2B5EF4-FFF2-40B4-BE49-F238E27FC236}">
                <a16:creationId xmlns:a16="http://schemas.microsoft.com/office/drawing/2014/main" id="{F1DAD2E1-C2B2-F53C-FD2E-041FBC5E9B45}"/>
              </a:ext>
            </a:extLst>
          </p:cNvPr>
          <p:cNvSpPr/>
          <p:nvPr/>
        </p:nvSpPr>
        <p:spPr>
          <a:xfrm>
            <a:off x="1083768" y="3737589"/>
            <a:ext cx="1290145" cy="425126"/>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14</a:t>
            </a:r>
          </a:p>
        </p:txBody>
      </p:sp>
      <p:sp>
        <p:nvSpPr>
          <p:cNvPr id="25" name="Rectangle: Rounded Corners 24">
            <a:extLst>
              <a:ext uri="{FF2B5EF4-FFF2-40B4-BE49-F238E27FC236}">
                <a16:creationId xmlns:a16="http://schemas.microsoft.com/office/drawing/2014/main" id="{9D10689A-961B-26A6-B295-091A11B9DF76}"/>
              </a:ext>
            </a:extLst>
          </p:cNvPr>
          <p:cNvSpPr/>
          <p:nvPr/>
        </p:nvSpPr>
        <p:spPr>
          <a:xfrm>
            <a:off x="1083458" y="4287008"/>
            <a:ext cx="1297652" cy="425126"/>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0</a:t>
            </a:r>
          </a:p>
        </p:txBody>
      </p:sp>
      <p:sp>
        <p:nvSpPr>
          <p:cNvPr id="28" name="Rectangle: Rounded Corners 27">
            <a:extLst>
              <a:ext uri="{FF2B5EF4-FFF2-40B4-BE49-F238E27FC236}">
                <a16:creationId xmlns:a16="http://schemas.microsoft.com/office/drawing/2014/main" id="{71E2820B-645A-0A82-21D0-098BA822FD06}"/>
              </a:ext>
            </a:extLst>
          </p:cNvPr>
          <p:cNvSpPr/>
          <p:nvPr/>
        </p:nvSpPr>
        <p:spPr>
          <a:xfrm>
            <a:off x="1083769" y="2680908"/>
            <a:ext cx="1337045" cy="425126"/>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  ”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0</a:t>
            </a:r>
          </a:p>
        </p:txBody>
      </p:sp>
      <p:sp>
        <p:nvSpPr>
          <p:cNvPr id="29" name="Rectangle: Rounded Corners 28">
            <a:extLst>
              <a:ext uri="{FF2B5EF4-FFF2-40B4-BE49-F238E27FC236}">
                <a16:creationId xmlns:a16="http://schemas.microsoft.com/office/drawing/2014/main" id="{C15C5CEA-07BC-4FB2-A8AC-EFCDAA0AB598}"/>
              </a:ext>
            </a:extLst>
          </p:cNvPr>
          <p:cNvSpPr/>
          <p:nvPr/>
        </p:nvSpPr>
        <p:spPr>
          <a:xfrm>
            <a:off x="1101896" y="2142834"/>
            <a:ext cx="1304260" cy="425126"/>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“M”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12</a:t>
            </a:r>
          </a:p>
        </p:txBody>
      </p:sp>
      <p:sp>
        <p:nvSpPr>
          <p:cNvPr id="31" name="Rectangle: Rounded Corners 30">
            <a:extLst>
              <a:ext uri="{FF2B5EF4-FFF2-40B4-BE49-F238E27FC236}">
                <a16:creationId xmlns:a16="http://schemas.microsoft.com/office/drawing/2014/main" id="{4311F28B-35A5-4ABB-78AF-02EBDEA1B485}"/>
              </a:ext>
            </a:extLst>
          </p:cNvPr>
          <p:cNvSpPr/>
          <p:nvPr/>
        </p:nvSpPr>
        <p:spPr>
          <a:xfrm>
            <a:off x="3290097" y="2119380"/>
            <a:ext cx="3351864" cy="450410"/>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E(12) = (5 * 12 + 3) mod 26 = 11</a:t>
            </a:r>
            <a:endParaRPr lang="en-US">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FD3E9F29-BE85-5DA0-42A4-A9C8F2AF966C}"/>
              </a:ext>
            </a:extLst>
          </p:cNvPr>
          <p:cNvSpPr/>
          <p:nvPr/>
        </p:nvSpPr>
        <p:spPr>
          <a:xfrm>
            <a:off x="3290097" y="2659993"/>
            <a:ext cx="3259860" cy="450410"/>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E(0) = (5 * 0 + 3) mod 26 = 3</a:t>
            </a: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D1B20325-DEE6-1569-5A26-2114DA4DFE20}"/>
              </a:ext>
            </a:extLst>
          </p:cNvPr>
          <p:cNvSpPr/>
          <p:nvPr/>
        </p:nvSpPr>
        <p:spPr>
          <a:xfrm>
            <a:off x="3290097" y="3202417"/>
            <a:ext cx="3259860" cy="450410"/>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E(5) = (5 * 7 + 3) mod 26 = 12</a:t>
            </a:r>
            <a:endParaRPr lang="en-US">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5A8ABA60-7808-DD63-5974-75AECA65E17F}"/>
              </a:ext>
            </a:extLst>
          </p:cNvPr>
          <p:cNvSpPr/>
          <p:nvPr/>
        </p:nvSpPr>
        <p:spPr>
          <a:xfrm>
            <a:off x="3290097" y="3738866"/>
            <a:ext cx="3351864" cy="450410"/>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E(14) = (5 * 14 + 3) mod 26 = 21</a:t>
            </a:r>
            <a:endParaRPr lang="en-US">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86901A1A-2A70-8227-5E7E-2BA652F1D9AE}"/>
              </a:ext>
            </a:extLst>
          </p:cNvPr>
          <p:cNvSpPr/>
          <p:nvPr/>
        </p:nvSpPr>
        <p:spPr>
          <a:xfrm>
            <a:off x="6787966" y="3064831"/>
            <a:ext cx="1843568" cy="7259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 = “LDMVD”  </a:t>
            </a:r>
            <a:endParaRPr lang="en-US">
              <a:solidFill>
                <a:schemeClr val="tx1"/>
              </a:solidFill>
            </a:endParaRPr>
          </a:p>
        </p:txBody>
      </p:sp>
    </p:spTree>
    <p:extLst>
      <p:ext uri="{BB962C8B-B14F-4D97-AF65-F5344CB8AC3E}">
        <p14:creationId xmlns:p14="http://schemas.microsoft.com/office/powerpoint/2010/main" val="2497588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ppt_x"/>
                                          </p:val>
                                        </p:tav>
                                        <p:tav tm="100000">
                                          <p:val>
                                            <p:strVal val="#ppt_x"/>
                                          </p:val>
                                        </p:tav>
                                      </p:tavLst>
                                    </p:anim>
                                    <p:anim calcmode="lin" valueType="num">
                                      <p:cBhvr additive="base">
                                        <p:cTn id="8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9" grpId="0" animBg="1"/>
      <p:bldP spid="24" grpId="0" animBg="1"/>
      <p:bldP spid="25" grpId="0" animBg="1"/>
      <p:bldP spid="28" grpId="0" animBg="1"/>
      <p:bldP spid="29" grpId="0" animBg="1"/>
      <p:bldP spid="31" grpId="0" animBg="1"/>
      <p:bldP spid="32" grpId="0" animBg="1"/>
      <p:bldP spid="33" grpId="0" animBg="1"/>
      <p:bldP spid="34" grpId="0" animBg="1"/>
      <p:bldP spid="35"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12653</TotalTime>
  <Words>1776</Words>
  <Application>Microsoft Office PowerPoint</Application>
  <PresentationFormat>On-screen Show (16:9)</PresentationFormat>
  <Paragraphs>186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Candara</vt:lpstr>
      <vt:lpstr>Courier New</vt:lpstr>
      <vt:lpstr>Poppins</vt:lpstr>
      <vt:lpstr>Source Sans Pro</vt:lpstr>
      <vt:lpstr>Times New Roman</vt:lpstr>
      <vt:lpstr>Wingdings</vt:lpstr>
      <vt:lpstr>Office Theme</vt:lpstr>
      <vt:lpstr>HỆ MẬT AFFINE</vt:lpstr>
      <vt:lpstr>NỘI DUNG:</vt:lpstr>
      <vt:lpstr>GIỚI THIỆU HỆ MẬT</vt:lpstr>
      <vt:lpstr>1. Giới thiệu hệ mật:</vt:lpstr>
      <vt:lpstr>1. Giới thiệu hệ mật:</vt:lpstr>
      <vt:lpstr>1. Giới thiệu hệ mật:</vt:lpstr>
      <vt:lpstr>MÃ HÓA  GIẢI  MÃ THÁM MÃ</vt:lpstr>
      <vt:lpstr>2. 1. Mã hóa :</vt:lpstr>
      <vt:lpstr>2. 1. Mã hóa :</vt:lpstr>
      <vt:lpstr>2. 2.Giải mã:</vt:lpstr>
      <vt:lpstr>2. 2. Giải mã:</vt:lpstr>
      <vt:lpstr>2. 2. Giải mã:</vt:lpstr>
      <vt:lpstr>2. 1. Thám mã :</vt:lpstr>
      <vt:lpstr>ĐÁNH GIÁ ỨNG DỤNG</vt:lpstr>
      <vt:lpstr>2. 1. Đánh giá hệ mật:</vt:lpstr>
      <vt:lpstr>2. 1. Đánh giá hệ mật:</vt:lpstr>
      <vt:lpstr>2. 2. Ứng dụng hệ mật:</vt:lpstr>
      <vt:lpstr>2. 2. Ứng dụng hệ mật:</vt:lpstr>
      <vt:lpstr>ỨNG DỤNG TRÊN PYTHON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Lê Thị Mai</cp:lastModifiedBy>
  <cp:revision>148</cp:revision>
  <dcterms:created xsi:type="dcterms:W3CDTF">2021-10-12T08:06:43Z</dcterms:created>
  <dcterms:modified xsi:type="dcterms:W3CDTF">2024-06-08T13:27:13Z</dcterms:modified>
</cp:coreProperties>
</file>