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509" r:id="rId2"/>
    <p:sldId id="387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82" r:id="rId32"/>
    <p:sldId id="483" r:id="rId33"/>
    <p:sldId id="484" r:id="rId34"/>
    <p:sldId id="485" r:id="rId35"/>
    <p:sldId id="486" r:id="rId36"/>
    <p:sldId id="487" r:id="rId37"/>
    <p:sldId id="488" r:id="rId38"/>
    <p:sldId id="489" r:id="rId39"/>
    <p:sldId id="490" r:id="rId40"/>
    <p:sldId id="491" r:id="rId41"/>
    <p:sldId id="492" r:id="rId42"/>
    <p:sldId id="493" r:id="rId43"/>
    <p:sldId id="494" r:id="rId44"/>
    <p:sldId id="502" r:id="rId45"/>
    <p:sldId id="503" r:id="rId46"/>
    <p:sldId id="504" r:id="rId4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9" autoAdjust="0"/>
    <p:restoredTop sz="90381" autoAdjust="0"/>
  </p:normalViewPr>
  <p:slideViewPr>
    <p:cSldViewPr>
      <p:cViewPr varScale="1">
        <p:scale>
          <a:sx n="55" d="100"/>
          <a:sy n="55" d="100"/>
        </p:scale>
        <p:origin x="8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EF0D8E5-CB03-3E44-B050-71EFBDEDB915}" type="datetimeFigureOut">
              <a:rPr lang="zh-TW" altLang="en-US"/>
              <a:pPr>
                <a:defRPr/>
              </a:pPr>
              <a:t>2018/3/8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1140E19-E5A9-0942-906F-3D24BFDFE8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7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Environment setting of ZK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365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302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937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736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188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422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186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280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891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906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34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159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691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530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925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System settings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396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System settings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805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System settings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635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Create the first program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231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942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613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002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3420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971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5594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083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5680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0291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6623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3887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4388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7757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59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5358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4617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4898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5534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3266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3540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8151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878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70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0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728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809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40E19-E5A9-0942-906F-3D24BFDFE8B5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37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32" y="2714621"/>
            <a:ext cx="6200764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32" y="4286256"/>
            <a:ext cx="6186486" cy="17526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15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78BBB-0A38-A049-A146-5A40D03EF435}" type="datetimeFigureOut">
              <a:rPr lang="zh-TW" altLang="en-US"/>
              <a:pPr>
                <a:defRPr/>
              </a:pPr>
              <a:t>2018/3/8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30C27-ED05-CE4B-959F-2D26A094889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36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850" y="-33338"/>
            <a:ext cx="9791700" cy="692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7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3E910-95CA-8A4E-98F5-3E0A3B277546}" type="datetimeFigureOut">
              <a:rPr lang="zh-TW" altLang="en-US"/>
              <a:pPr>
                <a:defRPr/>
              </a:pPr>
              <a:t>2018/3/8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70BDA-8932-FD40-BD73-6282D9CAE1D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0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85852" y="3138496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72107-B790-E74A-8737-8364CF914BFF}" type="datetimeFigureOut">
              <a:rPr lang="zh-TW" altLang="en-US"/>
              <a:pPr>
                <a:defRPr/>
              </a:pPr>
              <a:t>2018/3/8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0518-2BD6-5741-916A-91677027BE7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1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ED626-1754-F545-856B-C41A1206FAEE}" type="datetimeFigureOut">
              <a:rPr lang="zh-TW" altLang="en-US"/>
              <a:pPr>
                <a:defRPr/>
              </a:pPr>
              <a:t>2018/3/8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49807-3253-AB4F-A37B-6FC7F5815EB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23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C32BF-AB6B-CC4A-B148-CDFBF6E5A5CE}" type="datetimeFigureOut">
              <a:rPr lang="zh-TW" altLang="en-US"/>
              <a:pPr>
                <a:defRPr/>
              </a:pPr>
              <a:t>2018/3/8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C176D-F648-BD41-808D-EC60484D5CC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20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BC993-D77A-494E-B374-C68ADBA3DA41}" type="datetimeFigureOut">
              <a:rPr lang="zh-TW" altLang="en-US"/>
              <a:pPr>
                <a:defRPr/>
              </a:pPr>
              <a:t>2018/3/8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C36F2-949B-F242-98A5-3544C2530B0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95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7E506-B19E-9B4F-9DDE-B1ACBEB3B4C9}" type="datetimeFigureOut">
              <a:rPr lang="zh-TW" altLang="en-US"/>
              <a:pPr>
                <a:defRPr/>
              </a:pPr>
              <a:t>2018/3/8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F7BB2-1D36-E942-804B-D15F9F676F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59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31907-3B3D-2940-9ADD-FFDA26050F82}" type="datetimeFigureOut">
              <a:rPr lang="zh-TW" altLang="en-US"/>
              <a:pPr>
                <a:defRPr/>
              </a:pPr>
              <a:t>2018/3/8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1994D-7622-2044-A6FC-C4A5D6CB547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8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C0483-4189-834A-94F0-F9EF8C55920E}" type="datetimeFigureOut">
              <a:rPr lang="zh-TW" altLang="en-US"/>
              <a:pPr>
                <a:defRPr/>
              </a:pPr>
              <a:t>2018/3/8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5FEF8-6389-F04A-A0BE-8954B730A03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92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DF8C3B-25EB-C844-9682-D5644709F485}" type="datetimeFigureOut">
              <a:rPr lang="zh-TW" altLang="en-US"/>
              <a:pPr>
                <a:defRPr/>
              </a:pPr>
              <a:t>2018/3/8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9C83C546-2603-1444-B21C-715B7BB835C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軟正黑體" pitchFamily="34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軟正黑體" pitchFamily="34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軟正黑體" pitchFamily="34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軟正黑體" pitchFamily="34" charset="-120"/>
          <a:cs typeface="Arial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軟正黑體" pitchFamily="34" charset="-120"/>
          <a:cs typeface="Arial" charset="0"/>
        </a:defRPr>
      </a:lvl6pPr>
      <a:lvl7pPr marL="914377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軟正黑體" pitchFamily="34" charset="-120"/>
          <a:cs typeface="Arial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軟正黑體" pitchFamily="34" charset="-120"/>
          <a:cs typeface="Arial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軟正黑體" pitchFamily="34" charset="-12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10.1.1.11/owncloud/index.php/s/IoFjSutTsqHlir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release/Neon/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mcat.apache.org/download-80.cg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714621"/>
            <a:ext cx="7632848" cy="1470025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Environment setting of ZK and its </a:t>
            </a:r>
            <a:r>
              <a:rPr lang="en-US" sz="3600" dirty="0"/>
              <a:t>structure</a:t>
            </a:r>
            <a:endParaRPr lang="en-US" sz="36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32" y="4437112"/>
            <a:ext cx="3488400" cy="942944"/>
          </a:xfrm>
        </p:spPr>
        <p:txBody>
          <a:bodyPr/>
          <a:lstStyle/>
          <a:p>
            <a:r>
              <a:rPr lang="en-US" altLang="zh-TW" dirty="0">
                <a:latin typeface="Arial" charset="0"/>
                <a:ea typeface="微軟正黑體" charset="0"/>
                <a:cs typeface="Arial" charset="0"/>
              </a:rPr>
              <a:t>2018/3/19 by Anna</a:t>
            </a:r>
            <a:endParaRPr lang="zh-TW" altLang="en-US" dirty="0">
              <a:latin typeface="Arial" charset="0"/>
              <a:ea typeface="微軟正黑體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4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</a:rPr>
              <a:t>Setting Tomcat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　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Create Server&gt; choose Tomcat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8.5&gt;add&gt;Browse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choose Tomcat&gt;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choose jre1.8.0_151&gt;Finish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71" y="2191735"/>
            <a:ext cx="8398314" cy="388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69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</a:rPr>
              <a:t>Setting  Tomcat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　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Window&gt;Preferences&gt;Server&gt;Runtime Environments&gt;Add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72" y="1975768"/>
            <a:ext cx="8721080" cy="3917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04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</a:rPr>
              <a:t>Zk</a:t>
            </a:r>
            <a:r>
              <a:rPr lang="en-US" altLang="zh-TW" dirty="0">
                <a:latin typeface="微軟正黑體" panose="020B0604030504040204" pitchFamily="34" charset="-120"/>
              </a:rPr>
              <a:t>-Platform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Empty Project of ZK , download from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vi-VN" sz="2000" dirty="0"/>
              <a:t>internal 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link below</a:t>
            </a:r>
          </a:p>
          <a:p>
            <a:pPr>
              <a:lnSpc>
                <a:spcPts val="3000"/>
              </a:lnSpc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cloud-based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  <a:hlinkClick r:id="rId3"/>
              </a:rPr>
              <a:t>https://10.1.1.11/owncloud/index.php/s/IoFjSutTsqHlirn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357430"/>
            <a:ext cx="6357982" cy="421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2643182"/>
            <a:ext cx="4424375" cy="383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041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sz="2800" dirty="0"/>
              <a:t>Structure of </a:t>
            </a:r>
            <a:r>
              <a:rPr lang="en-US" altLang="zh-TW" sz="3000" dirty="0"/>
              <a:t>ZK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85720" y="928670"/>
            <a:ext cx="4214842" cy="610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TW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We will use </a:t>
            </a:r>
            <a:r>
              <a:rPr lang="en-US" sz="2400" dirty="0"/>
              <a:t>structure </a:t>
            </a:r>
            <a:r>
              <a:rPr kumimoji="1" lang="en-US" altLang="zh-TW" sz="2300" u="sng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MVC</a:t>
            </a:r>
            <a:r>
              <a:rPr kumimoji="1" lang="zh-TW" altLang="en-US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</a:t>
            </a:r>
            <a:r>
              <a:rPr kumimoji="1" lang="en-US" altLang="zh-TW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create from </a:t>
            </a:r>
            <a:r>
              <a:rPr kumimoji="1" lang="en-US" altLang="zh-TW" sz="23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zul</a:t>
            </a:r>
            <a:r>
              <a:rPr kumimoji="1" lang="en-US" altLang="zh-TW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(view)</a:t>
            </a:r>
            <a:r>
              <a:rPr kumimoji="1" lang="zh-TW" altLang="en-US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、</a:t>
            </a:r>
            <a:r>
              <a:rPr kumimoji="1" lang="en-US" altLang="zh-TW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java(controller)</a:t>
            </a:r>
            <a:r>
              <a:rPr kumimoji="1" lang="zh-TW" altLang="en-US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、</a:t>
            </a:r>
            <a:r>
              <a:rPr kumimoji="1" lang="en-US" altLang="zh-TW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domain(model)</a:t>
            </a:r>
          </a:p>
          <a:p>
            <a:pPr>
              <a:lnSpc>
                <a:spcPts val="4000"/>
              </a:lnSpc>
            </a:pP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4000"/>
              </a:lnSpc>
            </a:pPr>
            <a:r>
              <a:rPr kumimoji="1" lang="en-US" altLang="zh-TW" sz="2300" u="sng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MVC</a:t>
            </a:r>
            <a:r>
              <a:rPr kumimoji="1" lang="zh-TW" altLang="en-US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r>
              <a:rPr lang="en-US" altLang="zh-TW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split program to 3 element</a:t>
            </a:r>
            <a:r>
              <a:rPr lang="zh-TW" altLang="en-US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</a:t>
            </a:r>
            <a:r>
              <a:rPr lang="en-US" altLang="zh-TW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Model</a:t>
            </a:r>
            <a:r>
              <a:rPr lang="zh-TW" altLang="en-US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（</a:t>
            </a:r>
            <a:r>
              <a:rPr lang="en-US" altLang="zh-TW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Model</a:t>
            </a:r>
            <a:r>
              <a:rPr lang="zh-TW" altLang="en-US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） </a:t>
            </a:r>
            <a:r>
              <a:rPr lang="en-US" altLang="zh-TW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 </a:t>
            </a:r>
          </a:p>
          <a:p>
            <a:pPr>
              <a:lnSpc>
                <a:spcPts val="4000"/>
              </a:lnSpc>
            </a:pPr>
            <a:r>
              <a:rPr lang="en-US" altLang="zh-TW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View</a:t>
            </a:r>
            <a:r>
              <a:rPr lang="zh-TW" altLang="en-US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（</a:t>
            </a:r>
            <a:r>
              <a:rPr lang="en-US" altLang="zh-TW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View</a:t>
            </a:r>
            <a:r>
              <a:rPr lang="zh-TW" altLang="en-US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） </a:t>
            </a:r>
            <a:r>
              <a:rPr lang="en-US" altLang="zh-TW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 </a:t>
            </a:r>
          </a:p>
          <a:p>
            <a:pPr>
              <a:lnSpc>
                <a:spcPts val="4000"/>
              </a:lnSpc>
            </a:pPr>
            <a:r>
              <a:rPr lang="en-US" altLang="zh-TW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Controller </a:t>
            </a:r>
            <a:r>
              <a:rPr lang="zh-TW" altLang="en-US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（</a:t>
            </a:r>
            <a:r>
              <a:rPr lang="en-US" altLang="zh-TW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Controller</a:t>
            </a:r>
            <a:r>
              <a:rPr lang="zh-TW" altLang="en-US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）</a:t>
            </a:r>
            <a:r>
              <a:rPr lang="en-US" altLang="zh-TW" sz="23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design and define </a:t>
            </a:r>
            <a:r>
              <a:rPr lang="en-US" sz="2400" dirty="0"/>
              <a:t>the interaction between them.</a:t>
            </a:r>
            <a:endParaRPr kumimoji="1" lang="en-US" altLang="zh-TW" sz="23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endParaRPr kumimoji="1"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9150" y="1071546"/>
            <a:ext cx="4300568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276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/>
              <a:t>Create new Project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1472" y="1200476"/>
            <a:ext cx="84296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Dump into in project:</a:t>
            </a:r>
          </a:p>
          <a:p>
            <a:pPr>
              <a:lnSpc>
                <a:spcPts val="3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File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Import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General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endParaRPr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Existing Projects into Workspace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Next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Browse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choose project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confirm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Finish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2831692"/>
            <a:ext cx="8429625" cy="378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73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/>
              <a:t>Create new Project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5819" y="1094125"/>
            <a:ext cx="80083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 startAt="2"/>
            </a:pPr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Modify the Unicode UTF-8, 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if not modify then the word not enough </a:t>
            </a:r>
            <a:r>
              <a:rPr lang="vi-VN" sz="2000" dirty="0"/>
              <a:t>character</a:t>
            </a:r>
            <a:r>
              <a:rPr kumimoji="1"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 marL="457200" indent="-457200">
              <a:lnSpc>
                <a:spcPts val="3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Click the right mouse</a:t>
            </a:r>
            <a:r>
              <a:rPr kumimoji="1"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Propertis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Resource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UTF-8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OK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251530"/>
            <a:ext cx="7392739" cy="4034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182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/>
              <a:t>Create new Project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77603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 startAt="3"/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Close mode automatically change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unicode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endParaRPr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Window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Preferences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packge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modify original data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format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cancel auto change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OK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026" name="圖片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08" y="2614112"/>
            <a:ext cx="734481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02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/>
              <a:t>Create new Project 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 startAt="4"/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Modify name empty project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endParaRPr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Click right mouse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Refactor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Rename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the new name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OK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52" y="2063094"/>
            <a:ext cx="6285334" cy="4580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265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/>
              <a:t>Create new Project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 startAt="5"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Change name of project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choose project&gt;Search&gt;File&gt;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seach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zk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-platform&gt;Selected resources&gt;Search&gt;all program in List on the right have 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zk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-platform must be modify to new project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60" y="2929631"/>
            <a:ext cx="8592789" cy="323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9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/>
              <a:t>Create new Project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ProjectID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of web.xml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must be modify (length of character about 6)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987" y="1908362"/>
            <a:ext cx="85820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0671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</a:rPr>
              <a:t>Combination of ZK</a:t>
            </a:r>
            <a:endParaRPr lang="zh-TW" altLang="en-US" sz="3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 rot="16200000" flipH="1">
            <a:off x="2483115" y="827885"/>
            <a:ext cx="921863" cy="2658389"/>
          </a:xfrm>
          <a:prstGeom prst="rect">
            <a:avLst/>
          </a:prstGeom>
          <a:gradFill>
            <a:gsLst>
              <a:gs pos="0">
                <a:srgbClr val="D66764"/>
              </a:gs>
              <a:gs pos="80000">
                <a:srgbClr val="7B160B"/>
              </a:gs>
              <a:gs pos="100000">
                <a:srgbClr val="7C1F02"/>
              </a:gs>
            </a:gsLst>
            <a:lin ang="16200000" scaled="0"/>
          </a:gradFill>
          <a:ln w="12700">
            <a:solidFill>
              <a:srgbClr val="FFFFFF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eaVert" wrap="none" anchor="ctr"/>
          <a:lstStyle/>
          <a:p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Eclipse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ark.yu\Desktop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1" y="1621300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k.yu\Desktop\Tomcat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9" y="2829371"/>
            <a:ext cx="1112985" cy="11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mark.yu\Desktop\java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38" y="1600586"/>
            <a:ext cx="1112985" cy="11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4"/>
          <p:cNvSpPr>
            <a:spLocks noChangeArrowheads="1"/>
          </p:cNvSpPr>
          <p:nvPr/>
        </p:nvSpPr>
        <p:spPr bwMode="gray">
          <a:xfrm rot="16200000" flipH="1">
            <a:off x="2483114" y="2056668"/>
            <a:ext cx="921863" cy="2658389"/>
          </a:xfrm>
          <a:prstGeom prst="rect">
            <a:avLst/>
          </a:prstGeom>
          <a:gradFill>
            <a:gsLst>
              <a:gs pos="0">
                <a:srgbClr val="D66764"/>
              </a:gs>
              <a:gs pos="80000">
                <a:srgbClr val="7B160B"/>
              </a:gs>
              <a:gs pos="100000">
                <a:srgbClr val="7C1F02"/>
              </a:gs>
            </a:gsLst>
            <a:lin ang="16200000" scaled="0"/>
          </a:gradFill>
          <a:ln w="12700">
            <a:solidFill>
              <a:srgbClr val="FFFFFF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eaVert" wrap="none" anchor="ctr"/>
          <a:lstStyle/>
          <a:p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Tomcat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gray">
          <a:xfrm rot="16200000" flipH="1">
            <a:off x="6894738" y="827884"/>
            <a:ext cx="921862" cy="2658389"/>
          </a:xfrm>
          <a:prstGeom prst="rect">
            <a:avLst/>
          </a:prstGeom>
          <a:gradFill>
            <a:gsLst>
              <a:gs pos="0">
                <a:srgbClr val="1A4652"/>
              </a:gs>
              <a:gs pos="80000">
                <a:srgbClr val="399AB5"/>
              </a:gs>
              <a:gs pos="100000">
                <a:srgbClr val="399AB5"/>
              </a:gs>
            </a:gsLst>
            <a:lin ang="5400000" scaled="0"/>
          </a:gradFill>
          <a:ln w="12700">
            <a:solidFill>
              <a:srgbClr val="FFFFFF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eaVert" wrap="none" anchor="ctr"/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Java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C:\Users\mark.yu\Desktop\TB2e8tCcFXXXXXGXXXXXXXXXXXX_!!79020292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125" y="2874671"/>
            <a:ext cx="1245976" cy="102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5"/>
          <p:cNvSpPr>
            <a:spLocks noChangeArrowheads="1"/>
          </p:cNvSpPr>
          <p:nvPr/>
        </p:nvSpPr>
        <p:spPr bwMode="gray">
          <a:xfrm rot="16200000" flipH="1">
            <a:off x="6891022" y="2056669"/>
            <a:ext cx="921862" cy="2658389"/>
          </a:xfrm>
          <a:prstGeom prst="rect">
            <a:avLst/>
          </a:prstGeom>
          <a:gradFill>
            <a:gsLst>
              <a:gs pos="0">
                <a:srgbClr val="1A4652"/>
              </a:gs>
              <a:gs pos="80000">
                <a:srgbClr val="399AB5"/>
              </a:gs>
              <a:gs pos="100000">
                <a:srgbClr val="399AB5"/>
              </a:gs>
            </a:gsLst>
            <a:lin ang="5400000" scaled="0"/>
          </a:gradFill>
          <a:ln w="12700">
            <a:solidFill>
              <a:srgbClr val="FFFFFF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eaVert" wrap="none" anchor="ctr"/>
          <a:lstStyle/>
          <a:p>
            <a:r>
              <a:rPr lang="en-US" altLang="zh-CN" sz="2400" b="1" dirty="0" err="1">
                <a:solidFill>
                  <a:schemeClr val="bg1"/>
                </a:solidFill>
              </a:rPr>
              <a:t>Javascript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1" name="Picture 5" descr="C:\Users\mark.yu\Desktop\20170918130621CQ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256" y="4019843"/>
            <a:ext cx="1229152" cy="92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5"/>
          <p:cNvSpPr>
            <a:spLocks noChangeArrowheads="1"/>
          </p:cNvSpPr>
          <p:nvPr/>
        </p:nvSpPr>
        <p:spPr bwMode="gray">
          <a:xfrm rot="16200000" flipH="1">
            <a:off x="6894739" y="3139500"/>
            <a:ext cx="921862" cy="2658389"/>
          </a:xfrm>
          <a:prstGeom prst="rect">
            <a:avLst/>
          </a:prstGeom>
          <a:gradFill>
            <a:gsLst>
              <a:gs pos="0">
                <a:srgbClr val="1A4652"/>
              </a:gs>
              <a:gs pos="80000">
                <a:srgbClr val="399AB5"/>
              </a:gs>
              <a:gs pos="100000">
                <a:srgbClr val="399AB5"/>
              </a:gs>
            </a:gsLst>
            <a:lin ang="5400000" scaled="0"/>
          </a:gradFill>
          <a:ln w="12700">
            <a:solidFill>
              <a:srgbClr val="FFFFFF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eaVert" wrap="none" anchor="ctr"/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HTML5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3461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Tools/Server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355113" y="117324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Language of Program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1027937" y="410583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Database 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43" y="4523956"/>
            <a:ext cx="1149541" cy="115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4"/>
          <p:cNvSpPr>
            <a:spLocks noChangeArrowheads="1"/>
          </p:cNvSpPr>
          <p:nvPr/>
        </p:nvSpPr>
        <p:spPr bwMode="gray">
          <a:xfrm rot="16200000" flipH="1">
            <a:off x="2511466" y="3777784"/>
            <a:ext cx="921863" cy="2658389"/>
          </a:xfrm>
          <a:prstGeom prst="rect">
            <a:avLst/>
          </a:prstGeom>
          <a:gradFill>
            <a:gsLst>
              <a:gs pos="0">
                <a:srgbClr val="D66764"/>
              </a:gs>
              <a:gs pos="80000">
                <a:srgbClr val="7B160B"/>
              </a:gs>
              <a:gs pos="100000">
                <a:srgbClr val="7C1F02"/>
              </a:gs>
            </a:gsLst>
            <a:lin ang="16200000" scaled="0"/>
          </a:gradFill>
          <a:ln w="12700">
            <a:solidFill>
              <a:srgbClr val="FFFFFF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eaVert" wrap="none" anchor="ctr"/>
          <a:lstStyle/>
          <a:p>
            <a:r>
              <a:rPr lang="en-US" altLang="zh-TW" sz="2400" b="1" dirty="0" err="1">
                <a:solidFill>
                  <a:schemeClr val="bg1"/>
                </a:solidFill>
                <a:latin typeface="微軟正黑體" panose="020B0604030504040204" pitchFamily="34" charset="-120"/>
              </a:rPr>
              <a:t>Hibernate+Spring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85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/>
              <a:t>Create new Project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Modify Title of project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endParaRPr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i3-label.properties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PROJECT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NAME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ZK Platform modify to the name of project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73601"/>
            <a:ext cx="8568952" cy="408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003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/>
              <a:t>Create new Project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57200" y="975855"/>
            <a:ext cx="824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Use SQL as below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b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</a:b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8-1.Create </a:t>
            </a:r>
            <a:r>
              <a:rPr lang="en-US" sz="2000" dirty="0"/>
              <a:t>permissions program 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DSPB01(if login has been had program then system will ignore)</a:t>
            </a:r>
            <a:b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</a:b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default account ADMIN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2299294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INSERT INTO DSPB01 (PB_USERID,PB_ID,PB_RH01,PB_RH02,PB_RH03,PB_RH04,PB_RH05,PB_RH06,PB_RH07,UP_USER)</a:t>
            </a:r>
          </a:p>
          <a:p>
            <a:r>
              <a:rPr lang="en-US" altLang="zh-TW" sz="1200" dirty="0"/>
              <a:t>VALUES ('DSGPI','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 err="1">
                <a:solidFill>
                  <a:srgbClr val="FF0000"/>
                </a:solidFill>
              </a:rPr>
              <a:t>projectID</a:t>
            </a:r>
            <a:r>
              <a:rPr lang="en-US" altLang="zh-TW" sz="1200" dirty="0">
                <a:solidFill>
                  <a:srgbClr val="FF0000"/>
                </a:solidFill>
              </a:rPr>
              <a:t>}</a:t>
            </a:r>
            <a:r>
              <a:rPr lang="en-US" altLang="zh-TW" sz="1200" dirty="0"/>
              <a:t>_0001','Y','Y','Y','Y','Y','Y','Y','ADMIN');</a:t>
            </a:r>
          </a:p>
          <a:p>
            <a:endParaRPr lang="zh-TW" altLang="en-US" sz="1200" dirty="0"/>
          </a:p>
          <a:p>
            <a:r>
              <a:rPr lang="en-US" altLang="zh-TW" sz="1200" dirty="0"/>
              <a:t>INSERT INTO DSPB01 (PB_USERID,PB_ID,PB_RH01,PB_RH02,PB_RH03,PB_RH04,PB_RH05,PB_RH06,PB_RH07,UP_USER)</a:t>
            </a:r>
          </a:p>
          <a:p>
            <a:r>
              <a:rPr lang="en-US" altLang="zh-TW" sz="1200" dirty="0"/>
              <a:t>VALUES ('DSGPI','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 err="1">
                <a:solidFill>
                  <a:srgbClr val="FF0000"/>
                </a:solidFill>
              </a:rPr>
              <a:t>projectID</a:t>
            </a:r>
            <a:r>
              <a:rPr lang="en-US" altLang="zh-TW" sz="1200" dirty="0">
                <a:solidFill>
                  <a:srgbClr val="FF0000"/>
                </a:solidFill>
              </a:rPr>
              <a:t>}</a:t>
            </a:r>
            <a:r>
              <a:rPr lang="en-US" altLang="zh-TW" sz="1200" dirty="0"/>
              <a:t>_0002','Y','Y','Y','Y','Y','Y','Y','ADMIN');</a:t>
            </a:r>
          </a:p>
          <a:p>
            <a:endParaRPr lang="zh-TW" altLang="en-US" sz="1200" dirty="0"/>
          </a:p>
          <a:p>
            <a:r>
              <a:rPr lang="en-US" altLang="zh-TW" sz="1200" dirty="0"/>
              <a:t>INSERT INTO DSPB01 (PB_USERID,PB_ID,PB_RH01,PB_RH02,PB_RH03,PB_RH04,PB_RH05,PB_RH06,PB_RH07,UP_USER)</a:t>
            </a:r>
          </a:p>
          <a:p>
            <a:r>
              <a:rPr lang="en-US" altLang="zh-TW" sz="1200" dirty="0"/>
              <a:t>VALUES ('DSGPI','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 err="1">
                <a:solidFill>
                  <a:srgbClr val="FF0000"/>
                </a:solidFill>
              </a:rPr>
              <a:t>projectID</a:t>
            </a:r>
            <a:r>
              <a:rPr lang="en-US" altLang="zh-TW" sz="1200" dirty="0">
                <a:solidFill>
                  <a:srgbClr val="FF0000"/>
                </a:solidFill>
              </a:rPr>
              <a:t>}</a:t>
            </a:r>
            <a:r>
              <a:rPr lang="en-US" altLang="zh-TW" sz="1200" dirty="0"/>
              <a:t>_0003','Y','Y','Y','Y','Y','Y','Y','ADMIN');</a:t>
            </a:r>
          </a:p>
          <a:p>
            <a:endParaRPr lang="zh-TW" altLang="en-US" sz="1200" dirty="0"/>
          </a:p>
          <a:p>
            <a:r>
              <a:rPr lang="en-US" altLang="zh-TW" sz="1200" dirty="0"/>
              <a:t>INSERT INTO DSPB01 (PB_USERID,PB_ID,PB_RH01,PB_RH02,PB_RH03,PB_RH04,PB_RH05,PB_RH06,PB_RH07,UP_USER)</a:t>
            </a:r>
          </a:p>
          <a:p>
            <a:r>
              <a:rPr lang="en-US" altLang="zh-TW" sz="1200" dirty="0"/>
              <a:t>VALUES ('DSGPI','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 err="1">
                <a:solidFill>
                  <a:srgbClr val="FF0000"/>
                </a:solidFill>
              </a:rPr>
              <a:t>projectID</a:t>
            </a:r>
            <a:r>
              <a:rPr lang="en-US" altLang="zh-TW" sz="1200" dirty="0">
                <a:solidFill>
                  <a:srgbClr val="FF0000"/>
                </a:solidFill>
              </a:rPr>
              <a:t>}</a:t>
            </a:r>
            <a:r>
              <a:rPr lang="en-US" altLang="zh-TW" sz="1200" dirty="0"/>
              <a:t>_0004','Y','Y','Y','Y','Y','Y','Y','ADMIN');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12158" y="4481114"/>
            <a:ext cx="800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{web.xml</a:t>
            </a:r>
            <a:r>
              <a:rPr lang="zh-TW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設定的</a:t>
            </a:r>
            <a:r>
              <a:rPr lang="en-US" altLang="zh-TW" sz="2000" dirty="0" err="1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projectID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} 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please modify by yourself the content in the red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boder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like this picture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140601"/>
            <a:ext cx="28860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63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/>
              <a:t>Create new Project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8-2.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Create </a:t>
            </a:r>
            <a:r>
              <a:rPr lang="en-US" sz="2000" dirty="0"/>
              <a:t>permissions program 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DSPB01(if login has been had program then system will ignore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844824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INSERT INTO DSPB00_NEW (PB_NO,PB_SYSID,PB_ID,PB_LANGTAG,PB_MUNODE,PB_MUITEM,PB_FILEPATH,PB_ADMIN,UP_USER,UP_DATE,PB_PRGNAME,PB_ICONSCLASS)</a:t>
            </a:r>
          </a:p>
          <a:p>
            <a:r>
              <a:rPr lang="en-US" altLang="zh-TW" sz="1200" dirty="0"/>
              <a:t>VALUES ('0001','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>
                <a:solidFill>
                  <a:srgbClr val="FF0000"/>
                </a:solidFill>
              </a:rPr>
              <a:t>projectID}</a:t>
            </a:r>
            <a:r>
              <a:rPr lang="en-US" altLang="zh-TW" sz="1200" dirty="0"/>
              <a:t>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 err="1">
                <a:solidFill>
                  <a:srgbClr val="FF0000"/>
                </a:solidFill>
              </a:rPr>
              <a:t>projectID</a:t>
            </a:r>
            <a:r>
              <a:rPr lang="en-US" altLang="zh-TW" sz="1200" dirty="0">
                <a:solidFill>
                  <a:srgbClr val="FF0000"/>
                </a:solidFill>
              </a:rPr>
              <a:t>}</a:t>
            </a:r>
            <a:r>
              <a:rPr lang="en-US" altLang="zh-TW" sz="1200" dirty="0"/>
              <a:t>_0001','MENU.DSPB000','','00','','Y','ADMIN',TO_DATE('2017/12/26','YYYY/MM/DD'),'','z-icon-angle-double-right');</a:t>
            </a:r>
          </a:p>
          <a:p>
            <a:endParaRPr lang="zh-TW" altLang="en-US" sz="1200" dirty="0"/>
          </a:p>
          <a:p>
            <a:r>
              <a:rPr lang="en-US" altLang="zh-TW" sz="1200" dirty="0"/>
              <a:t>INSERT INTO DSPB00_NEW (PB_NO,PB_SYSID,PB_ID,PB_LANGTAG,PB_MUNODE,PB_MUITEM,PB_FILEPATH,PB_ADMIN,UP_USER,UP_DATE,PB_PRGNAME,PB_ICONSCLASS)</a:t>
            </a:r>
          </a:p>
          <a:p>
            <a:r>
              <a:rPr lang="en-US" altLang="zh-TW" sz="1200" dirty="0"/>
              <a:t>VALUES ('0002','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 err="1">
                <a:solidFill>
                  <a:srgbClr val="FF0000"/>
                </a:solidFill>
              </a:rPr>
              <a:t>projectID</a:t>
            </a:r>
            <a:r>
              <a:rPr lang="en-US" altLang="zh-TW" sz="1200" dirty="0">
                <a:solidFill>
                  <a:srgbClr val="FF0000"/>
                </a:solidFill>
              </a:rPr>
              <a:t>}</a:t>
            </a:r>
            <a:r>
              <a:rPr lang="en-US" altLang="zh-TW" sz="1200" dirty="0"/>
              <a:t>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 err="1">
                <a:solidFill>
                  <a:srgbClr val="FF0000"/>
                </a:solidFill>
              </a:rPr>
              <a:t>projectID</a:t>
            </a:r>
            <a:r>
              <a:rPr lang="en-US" altLang="zh-TW" sz="1200" dirty="0">
                <a:solidFill>
                  <a:srgbClr val="FF0000"/>
                </a:solidFill>
              </a:rPr>
              <a:t>}</a:t>
            </a:r>
            <a:r>
              <a:rPr lang="en-US" altLang="zh-TW" sz="1200" dirty="0"/>
              <a:t>_0002','MENU.DSPB001M','00','01','/ds/</a:t>
            </a:r>
            <a:r>
              <a:rPr lang="en-US" altLang="zh-TW" sz="1200" dirty="0" err="1"/>
              <a:t>dspb</a:t>
            </a:r>
            <a:r>
              <a:rPr lang="en-US" altLang="zh-TW" sz="1200" dirty="0"/>
              <a:t>/DSPB001M.zul','Y','ADMIN',TO_DATE('2017/12/26','YYYY/MM/DD'),'DSPB001M_Controller01','z-icon-angle-double-right');</a:t>
            </a:r>
          </a:p>
          <a:p>
            <a:endParaRPr lang="zh-TW" altLang="en-US" sz="1200" dirty="0"/>
          </a:p>
          <a:p>
            <a:r>
              <a:rPr lang="en-US" altLang="zh-TW" sz="1200" dirty="0"/>
              <a:t>INSERT INTO DSPB00_NEW (PB_NO,PB_SYSID,PB_ID,PB_LANGTAG,PB_MUNODE,PB_MUITEM,PB_FILEPATH,PB_ADMIN,UP_USER,UP_DATE,PB_PRGNAME,PB_ICONSCLASS)</a:t>
            </a:r>
          </a:p>
          <a:p>
            <a:r>
              <a:rPr lang="en-US" altLang="zh-TW" sz="1200" dirty="0"/>
              <a:t>VALUES ('0003','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>
                <a:solidFill>
                  <a:srgbClr val="FF0000"/>
                </a:solidFill>
              </a:rPr>
              <a:t>projectID}</a:t>
            </a:r>
            <a:r>
              <a:rPr lang="en-US" altLang="zh-TW" sz="1200" dirty="0"/>
              <a:t>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 err="1">
                <a:solidFill>
                  <a:srgbClr val="FF0000"/>
                </a:solidFill>
              </a:rPr>
              <a:t>projectID</a:t>
            </a:r>
            <a:r>
              <a:rPr lang="en-US" altLang="zh-TW" sz="1200" dirty="0">
                <a:solidFill>
                  <a:srgbClr val="FF0000"/>
                </a:solidFill>
              </a:rPr>
              <a:t>}</a:t>
            </a:r>
            <a:r>
              <a:rPr lang="en-US" altLang="zh-TW" sz="1200" dirty="0"/>
              <a:t>_0003','MENU.DSPB002M','00','02','/ds/</a:t>
            </a:r>
            <a:r>
              <a:rPr lang="en-US" altLang="zh-TW" sz="1200" dirty="0" err="1"/>
              <a:t>dspb</a:t>
            </a:r>
            <a:r>
              <a:rPr lang="en-US" altLang="zh-TW" sz="1200" dirty="0"/>
              <a:t>/DSPB002M.zul','Y','ADMIN',TO_DATE('2017/12/26','YYYY/MM/DD'),'DSPB002M_Controller01','z-icon-angle-double-right');</a:t>
            </a:r>
          </a:p>
          <a:p>
            <a:endParaRPr lang="zh-TW" altLang="en-US" sz="1200" dirty="0"/>
          </a:p>
          <a:p>
            <a:r>
              <a:rPr lang="en-US" altLang="zh-TW" sz="1200" dirty="0"/>
              <a:t>INSERT INTO DSPB00_NEW (PB_NO,PB_SYSID,PB_ID,PB_LANGTAG,PB_MUNODE,PB_MUITEM,PB_FILEPATH,PB_ADMIN,UP_USER,UP_DATE,PB_PRGNAME,PB_ICONSCLASS)</a:t>
            </a:r>
          </a:p>
          <a:p>
            <a:r>
              <a:rPr lang="en-US" altLang="zh-TW" sz="1200" dirty="0"/>
              <a:t>VALUES ('0004','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>
                <a:solidFill>
                  <a:srgbClr val="FF0000"/>
                </a:solidFill>
              </a:rPr>
              <a:t>projectID}</a:t>
            </a:r>
            <a:r>
              <a:rPr lang="en-US" altLang="zh-TW" sz="1200" dirty="0"/>
              <a:t>','</a:t>
            </a:r>
            <a:r>
              <a:rPr lang="en-US" altLang="zh-TW" sz="1200" dirty="0">
                <a:solidFill>
                  <a:srgbClr val="FF0000"/>
                </a:solidFill>
              </a:rPr>
              <a:t>{web.xml</a:t>
            </a:r>
            <a:r>
              <a:rPr lang="zh-TW" altLang="en-US" sz="1200" dirty="0">
                <a:solidFill>
                  <a:srgbClr val="FF0000"/>
                </a:solidFill>
              </a:rPr>
              <a:t>設定的</a:t>
            </a:r>
            <a:r>
              <a:rPr lang="en-US" altLang="zh-TW" sz="1200" dirty="0" err="1">
                <a:solidFill>
                  <a:srgbClr val="FF0000"/>
                </a:solidFill>
              </a:rPr>
              <a:t>projectID</a:t>
            </a:r>
            <a:r>
              <a:rPr lang="en-US" altLang="zh-TW" sz="1200" dirty="0">
                <a:solidFill>
                  <a:srgbClr val="FF0000"/>
                </a:solidFill>
              </a:rPr>
              <a:t>}</a:t>
            </a:r>
            <a:r>
              <a:rPr lang="en-US" altLang="zh-TW" sz="1200" dirty="0"/>
              <a:t>_0004','MENU.DSPB003M','00','03','/ds/</a:t>
            </a:r>
            <a:r>
              <a:rPr lang="en-US" altLang="zh-TW" sz="1200" dirty="0" err="1"/>
              <a:t>dspb</a:t>
            </a:r>
            <a:r>
              <a:rPr lang="en-US" altLang="zh-TW" sz="1200" dirty="0"/>
              <a:t>/DSPB003M.zul','Y','ADMIN',TO_DATE('2017/12/26','YYYY/MM/DD'),'DSPB003M_Controller01','z-icon-angle-double-right');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2800" dirty="0"/>
              <a:t>System Setting</a:t>
            </a:r>
            <a:endParaRPr lang="zh-TW" altLang="en-US" sz="3000" dirty="0">
              <a:ea typeface="Aachen" panose="02020500000000000000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8486" y="1148669"/>
            <a:ext cx="80083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lang="en-GB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How to maintenance and use the program of system </a:t>
            </a:r>
            <a:r>
              <a:rPr kumimoji="1"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Should put the program at the right of choose list to setting</a:t>
            </a:r>
            <a:endParaRPr kumimoji="1" lang="en-US" altLang="zh-TW" sz="2000" dirty="0">
              <a:latin typeface="Arial" panose="020B0604020202020204" pitchFamily="34" charset="0"/>
              <a:ea typeface="Aachen" panose="02020500000000000000" pitchFamily="18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22400"/>
            <a:ext cx="8754799" cy="324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72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/>
              <a:t>System Setting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78486" y="980728"/>
            <a:ext cx="80083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 startAt="2"/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Maintenance role program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endParaRPr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Setting permission of program to a group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44" y="2257492"/>
            <a:ext cx="833094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172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2800" dirty="0"/>
              <a:t>System Setting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 startAt="3"/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Account and permission of program</a:t>
            </a:r>
          </a:p>
          <a:p>
            <a:pPr>
              <a:lnSpc>
                <a:spcPts val="3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Setting permission of program for an any account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88334"/>
            <a:ext cx="784785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674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/>
              <a:t>Create the first program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Create new module </a:t>
            </a:r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: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i3-label.properties&gt;MENU&gt;NAME&gt; name module</a:t>
            </a:r>
          </a:p>
          <a:p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36" y="1988840"/>
            <a:ext cx="7758128" cy="383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12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/>
              <a:t>Create the first program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Login to setting the program</a:t>
            </a:r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&gt;module has been created from that program maintenance system&gt;add new&gt;save file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04" y="1916832"/>
            <a:ext cx="8550966" cy="328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870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/>
              <a:t>Create the first program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 startAt="3"/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Login to setting the program</a:t>
            </a:r>
            <a:r>
              <a:rPr kumimoji="1"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account and permission of program</a:t>
            </a:r>
            <a:r>
              <a:rPr kumimoji="1"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query account DSGPI</a:t>
            </a:r>
          </a:p>
          <a:p>
            <a:pPr marL="457200" indent="-457200">
              <a:lnSpc>
                <a:spcPts val="3000"/>
              </a:lnSpc>
            </a:pPr>
            <a:r>
              <a:rPr kumimoji="1"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set permission for this account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6971"/>
            <a:ext cx="8424936" cy="398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775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/>
              <a:t>Create the first program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Result</a:t>
            </a:r>
            <a:r>
              <a:rPr kumimoji="1"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the menu on the left will be have new module just create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734840"/>
            <a:ext cx="7849663" cy="3581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17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3000" dirty="0"/>
              <a:t>Set up </a:t>
            </a:r>
            <a:r>
              <a:rPr lang="en-US" altLang="zh-TW" dirty="0">
                <a:latin typeface="微軟正黑體" panose="020B0604030504040204" pitchFamily="34" charset="-120"/>
              </a:rPr>
              <a:t>Eclipse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000" dirty="0">
                <a:latin typeface="+mn-lt"/>
                <a:ea typeface="微軟正黑體" pitchFamily="34" charset="-120"/>
              </a:rPr>
              <a:t>Login to website address below and download Eclipse version</a:t>
            </a:r>
            <a:r>
              <a:rPr lang="zh-TW" altLang="en-US" sz="2000" dirty="0">
                <a:latin typeface="+mn-lt"/>
                <a:ea typeface="微軟正黑體" pitchFamily="34" charset="-120"/>
              </a:rPr>
              <a:t> </a:t>
            </a:r>
            <a:r>
              <a:rPr lang="en-US" altLang="zh-TW" sz="2000" dirty="0">
                <a:latin typeface="+mn-lt"/>
                <a:ea typeface="微軟正黑體" pitchFamily="34" charset="-120"/>
              </a:rPr>
              <a:t>neon</a:t>
            </a:r>
            <a:r>
              <a:rPr lang="zh-TW" altLang="en-US" sz="2000" dirty="0">
                <a:latin typeface="+mn-lt"/>
                <a:ea typeface="微軟正黑體" pitchFamily="34" charset="-120"/>
              </a:rPr>
              <a:t> </a:t>
            </a:r>
            <a:r>
              <a:rPr lang="en-US" altLang="zh-TW" sz="2000" dirty="0">
                <a:latin typeface="+mn-lt"/>
                <a:ea typeface="微軟正黑體" pitchFamily="34" charset="-120"/>
              </a:rPr>
              <a:t>3</a:t>
            </a:r>
            <a:r>
              <a:rPr lang="zh-TW" altLang="en-US" sz="2000" dirty="0">
                <a:latin typeface="+mn-lt"/>
                <a:ea typeface="微軟正黑體" pitchFamily="34" charset="-120"/>
              </a:rPr>
              <a:t> </a:t>
            </a:r>
            <a:r>
              <a:rPr lang="en-US" altLang="zh-TW" sz="2000" dirty="0">
                <a:latin typeface="+mn-lt"/>
                <a:ea typeface="微軟正黑體" pitchFamily="34" charset="-120"/>
              </a:rPr>
              <a:t>JAVA</a:t>
            </a:r>
            <a:r>
              <a:rPr lang="zh-TW" altLang="en-US" sz="2000" dirty="0">
                <a:latin typeface="+mn-lt"/>
                <a:ea typeface="微軟正黑體" pitchFamily="34" charset="-120"/>
              </a:rPr>
              <a:t>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EE</a:t>
            </a:r>
            <a:r>
              <a:rPr lang="en-US" altLang="zh-TW" sz="2000" dirty="0">
                <a:hlinkClick r:id="rId3"/>
              </a:rPr>
              <a:t>https://www.eclipse.org/downloads/packages/release/Neon/3</a:t>
            </a:r>
            <a:endParaRPr lang="zh-TW" altLang="en-US" sz="2000" dirty="0"/>
          </a:p>
          <a:p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09815"/>
            <a:ext cx="7765695" cy="3376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137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/>
              <a:t>Create the first project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 startAt="5"/>
            </a:pPr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Create new language for program</a:t>
            </a:r>
            <a:r>
              <a:rPr kumimoji="1"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i3-label.properties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＞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MENU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＞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NAME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＞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name of program</a:t>
            </a:r>
          </a:p>
          <a:p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35" y="2144691"/>
            <a:ext cx="7383760" cy="442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634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/>
              <a:t>Create the first program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90245" y="914465"/>
            <a:ext cx="800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zh-TW" sz="2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Create a file with data test </a:t>
            </a:r>
            <a:r>
              <a:rPr lang="en-US" altLang="zh-TW" sz="2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under</a:t>
            </a:r>
            <a:r>
              <a:rPr kumimoji="1" lang="en-US" altLang="zh-TW" sz="2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Java</a:t>
            </a:r>
            <a:r>
              <a:rPr kumimoji="1" lang="en-US" altLang="zh-TW" sz="2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Resources/</a:t>
            </a:r>
            <a:r>
              <a:rPr kumimoji="1" lang="en-US" altLang="zh-TW" sz="2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src</a:t>
            </a:r>
            <a:r>
              <a:rPr kumimoji="1" lang="en-US" altLang="zh-TW" sz="2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/ds</a:t>
            </a:r>
            <a:r>
              <a:rPr kumimoji="1" lang="zh-TW" altLang="en-US" sz="2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：</a:t>
            </a:r>
            <a:endParaRPr kumimoji="1" lang="en-US" altLang="zh-TW" sz="2000" dirty="0">
              <a:latin typeface="Arial" panose="020B0604020202020204" pitchFamily="34" charset="0"/>
              <a:ea typeface="Aachen" panose="02020500000000000000" pitchFamily="18" charset="0"/>
              <a:cs typeface="Arial" panose="020B0604020202020204" pitchFamily="34" charset="0"/>
            </a:endParaRPr>
          </a:p>
          <a:p>
            <a:pPr marL="457200" indent="-457200"/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Click right mouse </a:t>
            </a:r>
            <a:r>
              <a:rPr kumimoji="1"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New</a:t>
            </a:r>
            <a:r>
              <a:rPr kumimoji="1"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Class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1905684"/>
            <a:ext cx="5810418" cy="473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773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/>
              <a:t>Create the first program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Exttends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SelectorComposer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&lt;Component&gt;(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Zk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parent)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Write a loop </a:t>
            </a:r>
            <a:r>
              <a:rPr kumimoji="1"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doAfterCompose</a:t>
            </a:r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(</a:t>
            </a:r>
            <a:r>
              <a:rPr kumimoji="1"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điểm</a:t>
            </a:r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vào</a:t>
            </a:r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chương</a:t>
            </a:r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trình</a:t>
            </a:r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ZK)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952625"/>
            <a:ext cx="70675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640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/>
              <a:t>Create the first program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 startAt="9"/>
            </a:pPr>
            <a:r>
              <a:rPr lang="en-US" altLang="zh-TW" sz="2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Create a file with data test under </a:t>
            </a:r>
            <a:r>
              <a:rPr kumimoji="1"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WebContent</a:t>
            </a:r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/ds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endParaRPr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Click right mouse&gt;New&gt;ZUL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59" y="2066204"/>
            <a:ext cx="6973416" cy="4648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183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/>
              <a:t>Create the first program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67843" y="1241339"/>
            <a:ext cx="800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In </a:t>
            </a:r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Window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constraints java just create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53" y="2060848"/>
            <a:ext cx="70389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8442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/>
              <a:t>Create the first program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Create element, </a:t>
            </a:r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each element give id to do will be call at constraints in java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189" y="1950508"/>
            <a:ext cx="4142843" cy="86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107582" y="1750453"/>
            <a:ext cx="584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zul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53198" y="2812731"/>
            <a:ext cx="73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java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189" y="3074186"/>
            <a:ext cx="5184576" cy="3427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022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/>
              <a:t>Create the first program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47648" y="1206483"/>
            <a:ext cx="800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Provides this program permissions for account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12158" y="1600586"/>
            <a:ext cx="800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Login to setting system</a:t>
            </a:r>
            <a:r>
              <a:rPr kumimoji="1"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that program have been created from maintenance system program</a:t>
            </a:r>
            <a:r>
              <a:rPr kumimoji="1"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create new</a:t>
            </a:r>
            <a:r>
              <a:rPr kumimoji="1"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save file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37" y="2564904"/>
            <a:ext cx="8060956" cy="367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908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/>
              <a:t>Create the first program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Provides this program permissions for account :</a:t>
            </a:r>
          </a:p>
          <a:p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Login to setting system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account and permission program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query account DSGPI</a:t>
            </a:r>
          </a:p>
          <a:p>
            <a:pPr>
              <a:lnSpc>
                <a:spcPts val="3000"/>
              </a:lnSpc>
            </a:pP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＞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set permission program for this account</a:t>
            </a:r>
          </a:p>
          <a:p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74" y="2493458"/>
            <a:ext cx="8460482" cy="3724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876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/>
              <a:t>Create the first program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36" y="1677154"/>
            <a:ext cx="7241558" cy="118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12158" y="1200476"/>
            <a:ext cx="800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12158" y="3171766"/>
            <a:ext cx="800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Click button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3586181"/>
            <a:ext cx="83439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609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</a:rPr>
              <a:t>persistence.xml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File setting connect database to project, when start program, hibernate will come here for  get connect.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hibernate.connection.url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-&gt;link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ip</a:t>
            </a:r>
            <a:endParaRPr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hibernate.connection.username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-&gt;account</a:t>
            </a:r>
          </a:p>
          <a:p>
            <a:pPr>
              <a:lnSpc>
                <a:spcPts val="3000"/>
              </a:lnSpc>
            </a:pP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hibernate.connection.password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 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-&gt;password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91082"/>
            <a:ext cx="9036496" cy="223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4397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Set up Tomcat</a:t>
            </a:r>
            <a:r>
              <a:rPr lang="zh-TW" altLang="en-US" dirty="0">
                <a:latin typeface="+mn-lt"/>
              </a:rPr>
              <a:t> 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000" dirty="0">
                <a:latin typeface="+mn-lt"/>
                <a:ea typeface="微軟正黑體" pitchFamily="34" charset="-120"/>
                <a:cs typeface="Arial" panose="020B0604020202020204" pitchFamily="34" charset="0"/>
              </a:rPr>
              <a:t>Login to website address of Tomcat download Tomcat version</a:t>
            </a:r>
            <a:r>
              <a:rPr lang="zh-TW" altLang="en-US" sz="2000" dirty="0">
                <a:latin typeface="+mn-lt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+mn-lt"/>
                <a:ea typeface="微軟正黑體" pitchFamily="34" charset="-120"/>
                <a:cs typeface="Arial" panose="020B0604020202020204" pitchFamily="34" charset="0"/>
              </a:rPr>
              <a:t>8.5.24</a:t>
            </a:r>
          </a:p>
          <a:p>
            <a:pPr>
              <a:lnSpc>
                <a:spcPts val="3000"/>
              </a:lnSpc>
            </a:pPr>
            <a:r>
              <a:rPr lang="en-US" altLang="zh-TW" sz="2000" dirty="0">
                <a:hlinkClick r:id="rId3"/>
              </a:rPr>
              <a:t>https://tomcat.apache.org/download-80.cgi</a:t>
            </a:r>
            <a:endParaRPr lang="zh-TW" altLang="en-US" sz="2000" dirty="0"/>
          </a:p>
          <a:p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54833"/>
            <a:ext cx="8212248" cy="317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812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</a:rPr>
              <a:t>web.xml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Use when need to individual link to another database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param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-name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-&gt; set name by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yourseft</a:t>
            </a:r>
            <a:endParaRPr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param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-value</a:t>
            </a:r>
            <a:r>
              <a:rPr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 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-&gt;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format:IP;DB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;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account;password</a:t>
            </a:r>
            <a:endParaRPr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Use :””inside is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param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-name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60" y="2274449"/>
            <a:ext cx="52292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60" y="3772183"/>
            <a:ext cx="6624736" cy="38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81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</a:rPr>
              <a:t>Blackbox.java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Location put program use </a:t>
            </a:r>
            <a:r>
              <a:rPr lang="vi-VN" sz="2800" dirty="0"/>
              <a:t>general 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en-US" altLang="zh-TW" sz="2800" b="1" dirty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downline can’t modify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</a:t>
            </a:r>
            <a:endParaRPr kumimoji="1" lang="en-US" altLang="zh-TW" sz="2800" dirty="0">
              <a:solidFill>
                <a:srgbClr val="FF0000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48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</a:rPr>
              <a:t>Common.java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Location put program use general(for project, you can create new)</a:t>
            </a:r>
            <a:endParaRPr kumimoji="1" lang="en-US" altLang="zh-TW" sz="28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7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</a:rPr>
              <a:t>Binding with element of ZK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In file </a:t>
            </a:r>
            <a:r>
              <a:rPr kumimoji="1"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zul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, we will give to elements ID, in file java can use </a:t>
            </a:r>
            <a:r>
              <a:rPr kumimoji="1"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@Wire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to constraints element file </a:t>
            </a:r>
            <a:r>
              <a:rPr lang="en-US" altLang="zh-TW" sz="2000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zul</a:t>
            </a: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, have event listen @Listen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58" y="2506712"/>
            <a:ext cx="5400600" cy="280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12158" y="2102393"/>
            <a:ext cx="591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zul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58" y="3730384"/>
            <a:ext cx="2264436" cy="62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812158" y="3314642"/>
            <a:ext cx="116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.java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52" y="4393674"/>
            <a:ext cx="3823466" cy="117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782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/>
              <a:t>Multiple languages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If need to use multiple languages, as below picture</a:t>
            </a:r>
            <a:r>
              <a:rPr kumimoji="1" lang="zh-TW" altLang="en-US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：</a:t>
            </a:r>
            <a:endParaRPr kumimoji="1" lang="en-US" altLang="zh-TW" sz="2000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Location of file language</a:t>
            </a:r>
          </a:p>
          <a:p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000240"/>
            <a:ext cx="36195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26866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/>
              <a:t>Multiple language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If need to use multiple languages, as below picture:</a:t>
            </a:r>
          </a:p>
          <a:p>
            <a:pPr>
              <a:lnSpc>
                <a:spcPts val="3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Create new language</a:t>
            </a:r>
          </a:p>
          <a:p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71" y="2185378"/>
            <a:ext cx="7957088" cy="3958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540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/>
              <a:t>Multiple language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145482"/>
            <a:ext cx="8008314" cy="439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If need to use multiple languages, as below picture: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12158" y="1928802"/>
            <a:ext cx="159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kumimoji="1" lang="en-US" altLang="zh-TW" sz="2000" dirty="0" err="1">
                <a:latin typeface="微軟正黑體" pitchFamily="34" charset="-120"/>
                <a:ea typeface="微軟正黑體" pitchFamily="34" charset="-120"/>
              </a:rPr>
              <a:t>zul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2158" y="3140968"/>
            <a:ext cx="159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.java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73" y="2354312"/>
            <a:ext cx="5074179" cy="34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73" y="3565526"/>
            <a:ext cx="6125500" cy="36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4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/>
              <a:t>Set up </a:t>
            </a:r>
            <a:r>
              <a:rPr lang="en-US" altLang="zh-TW" dirty="0">
                <a:latin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</a:rPr>
              <a:t>JDK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+mn-lt"/>
                <a:ea typeface="微軟正黑體" pitchFamily="34" charset="-120"/>
                <a:cs typeface="Arial" panose="020B0604020202020204" pitchFamily="34" charset="0"/>
              </a:rPr>
              <a:t>Login to website address of JAVA download version JDK1.8.151</a:t>
            </a:r>
            <a:r>
              <a:rPr lang="zh-TW" altLang="en-US" sz="2000" dirty="0">
                <a:latin typeface="+mn-lt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+mn-lt"/>
                <a:ea typeface="微軟正黑體" pitchFamily="34" charset="-120"/>
                <a:cs typeface="Arial" panose="020B0604020202020204" pitchFamily="34" charset="0"/>
              </a:rPr>
              <a:t>SE</a:t>
            </a:r>
          </a:p>
          <a:p>
            <a:r>
              <a:rPr lang="en-US" altLang="zh-TW" sz="2000" dirty="0">
                <a:hlinkClick r:id="rId3"/>
              </a:rPr>
              <a:t>http://www.oracle.com/technetwork/java/javase/downloads/jdk8-downloads-2133151.html</a:t>
            </a:r>
            <a:endParaRPr lang="zh-TW" altLang="en-US" sz="2000" dirty="0"/>
          </a:p>
          <a:p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781" y="2271734"/>
            <a:ext cx="551497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sz="2800" dirty="0"/>
              <a:t>Settings of ENV parameter</a:t>
            </a:r>
            <a:endParaRPr lang="zh-TW" altLang="en-US" sz="3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AutoNum type="arabicPeriod"/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Login to system, setting parameter scene, </a:t>
            </a:r>
            <a:r>
              <a:rPr lang="en-GB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find the Path specifying the JDK link</a:t>
            </a:r>
          </a:p>
          <a:p>
            <a:pPr>
              <a:lnSpc>
                <a:spcPts val="3000"/>
              </a:lnSpc>
            </a:pPr>
            <a:r>
              <a:rPr lang="en-US" altLang="zh-TW" sz="2000" b="1" dirty="0"/>
              <a:t>C:\Program Files\Java\jdk1.8.0_151\bin;</a:t>
            </a:r>
            <a:endParaRPr lang="zh-TW" altLang="en-US" sz="2000" b="1" dirty="0"/>
          </a:p>
          <a:p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81" y="2492896"/>
            <a:ext cx="8353191" cy="340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90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/>
              <a:t>Settings of ENV parameter</a:t>
            </a:r>
            <a:endParaRPr lang="zh-TW" altLang="en-US" dirty="0">
              <a:ea typeface="華康儷粗黑" panose="020B0909010101010101" pitchFamily="49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071546"/>
            <a:ext cx="800831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2. If haven another version JDK and  not want to modify, you can use this method: </a:t>
            </a:r>
          </a:p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Click right mouse  Eclipse &gt; content&gt; purpose &gt; the end of first link add link JDK set up  JDK</a:t>
            </a:r>
            <a:br>
              <a:rPr lang="en-US" altLang="zh-TW" sz="20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</a:br>
            <a:r>
              <a:rPr lang="en-US" altLang="zh-TW" sz="2000" b="1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-</a:t>
            </a:r>
            <a:r>
              <a:rPr lang="en-US" altLang="zh-TW" sz="2000" b="1" dirty="0" err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vm</a:t>
            </a:r>
            <a:r>
              <a:rPr lang="en-US" altLang="zh-TW" sz="2000" b="1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"C:\Program Files\Java\jdk1.8.0_151\bin\javaw.exe;</a:t>
            </a:r>
            <a:endParaRPr lang="zh-TW" altLang="en-US" sz="2000" b="1" dirty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86" y="3068960"/>
            <a:ext cx="5453228" cy="4246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3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/>
              <a:t>Setting Eclipse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2158" y="1200476"/>
            <a:ext cx="800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Open Eclipse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＞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help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＞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Eclipse Marketplace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8" y="1772816"/>
            <a:ext cx="7534622" cy="38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66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</a:rPr>
              <a:t>Setting Eclipse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142976" y="1140507"/>
            <a:ext cx="541602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Setting Eclipse like the picture on the right, </a:t>
            </a:r>
            <a:r>
              <a:rPr lang="en-US" sz="2000" dirty="0"/>
              <a:t>step by step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as below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：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kumimoji="1" lang="en-US" altLang="zh-TW" sz="2000" dirty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kumimoji="1"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1" lang="en-US" altLang="zh-TW" sz="2000" dirty="0">
                <a:latin typeface="微軟正黑體" pitchFamily="34" charset="-120"/>
                <a:ea typeface="微軟正黑體" pitchFamily="34" charset="-120"/>
              </a:rPr>
              <a:t>8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kumimoji="1" lang="en-US" altLang="zh-TW" sz="2000" dirty="0">
                <a:latin typeface="微軟正黑體" pitchFamily="34" charset="-120"/>
                <a:ea typeface="微軟正黑體" pitchFamily="34" charset="-120"/>
              </a:rPr>
              <a:t>Maven</a:t>
            </a:r>
          </a:p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ResourceBundle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kumimoji="1" lang="en-US" altLang="zh-TW" sz="2000" dirty="0">
                <a:latin typeface="微軟正黑體" pitchFamily="34" charset="-120"/>
                <a:ea typeface="微軟正黑體" pitchFamily="34" charset="-120"/>
              </a:rPr>
              <a:t>SVN(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may have or may not</a:t>
            </a:r>
            <a:r>
              <a:rPr kumimoji="1" lang="en-US" altLang="zh-TW" sz="2000" dirty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ZK</a:t>
            </a:r>
            <a:endParaRPr kumimoji="1" lang="en-US" altLang="zh-TW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6327"/>
            <a:ext cx="2654322" cy="574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43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1861</Words>
  <Application>Microsoft Office PowerPoint</Application>
  <PresentationFormat>如螢幕大小 (4:3)</PresentationFormat>
  <Paragraphs>224</Paragraphs>
  <Slides>46</Slides>
  <Notes>46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4" baseType="lpstr">
      <vt:lpstr>Aachen</vt:lpstr>
      <vt:lpstr>華康儷粗黑</vt:lpstr>
      <vt:lpstr>微軟正黑體</vt:lpstr>
      <vt:lpstr>新細明體</vt:lpstr>
      <vt:lpstr>Arial</vt:lpstr>
      <vt:lpstr>Arial Black</vt:lpstr>
      <vt:lpstr>Calibri</vt:lpstr>
      <vt:lpstr>Office 佈景主題</vt:lpstr>
      <vt:lpstr>Environment setting of ZK and its structure</vt:lpstr>
      <vt:lpstr>Combination of ZK</vt:lpstr>
      <vt:lpstr>Set up Eclipse</vt:lpstr>
      <vt:lpstr>Set up Tomcat </vt:lpstr>
      <vt:lpstr>Set up JAVA JDK</vt:lpstr>
      <vt:lpstr>Settings of ENV parameter</vt:lpstr>
      <vt:lpstr>Settings of ENV parameter</vt:lpstr>
      <vt:lpstr>Setting Eclipse</vt:lpstr>
      <vt:lpstr>Setting Eclipse</vt:lpstr>
      <vt:lpstr>Setting Tomcat</vt:lpstr>
      <vt:lpstr>Setting  Tomcat</vt:lpstr>
      <vt:lpstr>Zk-Platform</vt:lpstr>
      <vt:lpstr>Structure of ZK</vt:lpstr>
      <vt:lpstr>Create new Project</vt:lpstr>
      <vt:lpstr>Create new Project</vt:lpstr>
      <vt:lpstr>Create new Project</vt:lpstr>
      <vt:lpstr>Create new Project </vt:lpstr>
      <vt:lpstr>Create new Project</vt:lpstr>
      <vt:lpstr>Create new Project</vt:lpstr>
      <vt:lpstr>Create new Project</vt:lpstr>
      <vt:lpstr>Create new Project</vt:lpstr>
      <vt:lpstr>Create new Project</vt:lpstr>
      <vt:lpstr>System Setting</vt:lpstr>
      <vt:lpstr>System Setting</vt:lpstr>
      <vt:lpstr>System Setting</vt:lpstr>
      <vt:lpstr>Create the first program</vt:lpstr>
      <vt:lpstr>Create the first program</vt:lpstr>
      <vt:lpstr>Create the first program</vt:lpstr>
      <vt:lpstr>Create the first program</vt:lpstr>
      <vt:lpstr>Create the first project</vt:lpstr>
      <vt:lpstr>Create the first program</vt:lpstr>
      <vt:lpstr>Create the first program</vt:lpstr>
      <vt:lpstr>Create the first program</vt:lpstr>
      <vt:lpstr>Create the first program</vt:lpstr>
      <vt:lpstr>Create the first program</vt:lpstr>
      <vt:lpstr>Create the first program</vt:lpstr>
      <vt:lpstr>Create the first program</vt:lpstr>
      <vt:lpstr>Create the first program</vt:lpstr>
      <vt:lpstr>persistence.xml</vt:lpstr>
      <vt:lpstr>web.xml</vt:lpstr>
      <vt:lpstr>Blackbox.java</vt:lpstr>
      <vt:lpstr>Common.java</vt:lpstr>
      <vt:lpstr>Binding with element of ZK</vt:lpstr>
      <vt:lpstr>Multiple languages</vt:lpstr>
      <vt:lpstr>Multiple language</vt:lpstr>
      <vt:lpstr>Multiple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Flow</dc:title>
  <dc:creator>Microsoft Office 使用者</dc:creator>
  <cp:lastModifiedBy>amos.shen</cp:lastModifiedBy>
  <cp:revision>229</cp:revision>
  <dcterms:created xsi:type="dcterms:W3CDTF">2017-08-03T02:33:40Z</dcterms:created>
  <dcterms:modified xsi:type="dcterms:W3CDTF">2018-03-08T05:04:11Z</dcterms:modified>
</cp:coreProperties>
</file>