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72" r:id="rId2"/>
    <p:sldId id="373" r:id="rId3"/>
    <p:sldId id="374" r:id="rId4"/>
    <p:sldId id="375" r:id="rId5"/>
    <p:sldId id="376" r:id="rId6"/>
    <p:sldId id="377" r:id="rId7"/>
    <p:sldId id="379" r:id="rId8"/>
    <p:sldId id="380" r:id="rId9"/>
    <p:sldId id="381" r:id="rId10"/>
    <p:sldId id="384" r:id="rId11"/>
    <p:sldId id="322" r:id="rId12"/>
    <p:sldId id="323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1" r:id="rId29"/>
    <p:sldId id="402" r:id="rId30"/>
    <p:sldId id="403" r:id="rId31"/>
    <p:sldId id="404" r:id="rId32"/>
    <p:sldId id="405" r:id="rId33"/>
    <p:sldId id="353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0381" autoAdjust="0"/>
  </p:normalViewPr>
  <p:slideViewPr>
    <p:cSldViewPr>
      <p:cViewPr varScale="1">
        <p:scale>
          <a:sx n="82" d="100"/>
          <a:sy n="82" d="100"/>
        </p:scale>
        <p:origin x="10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F0D8E5-CB03-3E44-B050-71EFBDEDB915}" type="datetimeFigureOut">
              <a:rPr lang="zh-TW" altLang="en-US"/>
              <a:pPr>
                <a:defRPr/>
              </a:pPr>
              <a:t>2018/3/5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140E19-E5A9-0942-906F-3D24BFDFE8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7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67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05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056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165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72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01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850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435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095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83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137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002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140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571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268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727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533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445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49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7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09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27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14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097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63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056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668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891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025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083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4481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81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107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689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3687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034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6918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0251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5200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78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91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2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09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1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93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32" y="2714621"/>
            <a:ext cx="6200764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32" y="4286256"/>
            <a:ext cx="6186486" cy="17526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5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78BBB-0A38-A049-A146-5A40D03EF435}" type="datetimeFigureOut">
              <a:rPr lang="zh-TW" altLang="en-US"/>
              <a:pPr>
                <a:defRPr/>
              </a:pPr>
              <a:t>2018/3/5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30C27-ED05-CE4B-959F-2D26A094889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" y="-33338"/>
            <a:ext cx="9791700" cy="69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7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3E910-95CA-8A4E-98F5-3E0A3B277546}" type="datetimeFigureOut">
              <a:rPr lang="zh-TW" altLang="en-US"/>
              <a:pPr>
                <a:defRPr/>
              </a:pPr>
              <a:t>2018/3/5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70BDA-8932-FD40-BD73-6282D9CAE1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0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5852" y="3138496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72107-B790-E74A-8737-8364CF914BFF}" type="datetimeFigureOut">
              <a:rPr lang="zh-TW" altLang="en-US"/>
              <a:pPr>
                <a:defRPr/>
              </a:pPr>
              <a:t>2018/3/5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0518-2BD6-5741-916A-91677027BE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1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ED626-1754-F545-856B-C41A1206FAEE}" type="datetimeFigureOut">
              <a:rPr lang="zh-TW" altLang="en-US"/>
              <a:pPr>
                <a:defRPr/>
              </a:pPr>
              <a:t>2018/3/5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49807-3253-AB4F-A37B-6FC7F5815EB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2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C32BF-AB6B-CC4A-B148-CDFBF6E5A5CE}" type="datetimeFigureOut">
              <a:rPr lang="zh-TW" altLang="en-US"/>
              <a:pPr>
                <a:defRPr/>
              </a:pPr>
              <a:t>2018/3/5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176D-F648-BD41-808D-EC60484D5C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0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C993-D77A-494E-B374-C68ADBA3DA41}" type="datetimeFigureOut">
              <a:rPr lang="zh-TW" altLang="en-US"/>
              <a:pPr>
                <a:defRPr/>
              </a:pPr>
              <a:t>2018/3/5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C36F2-949B-F242-98A5-3544C2530B0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95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E506-B19E-9B4F-9DDE-B1ACBEB3B4C9}" type="datetimeFigureOut">
              <a:rPr lang="zh-TW" altLang="en-US"/>
              <a:pPr>
                <a:defRPr/>
              </a:pPr>
              <a:t>2018/3/5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F7BB2-1D36-E942-804B-D15F9F676F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59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31907-3B3D-2940-9ADD-FFDA26050F82}" type="datetimeFigureOut">
              <a:rPr lang="zh-TW" altLang="en-US"/>
              <a:pPr>
                <a:defRPr/>
              </a:pPr>
              <a:t>2018/3/5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1994D-7622-2044-A6FC-C4A5D6CB54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0483-4189-834A-94F0-F9EF8C55920E}" type="datetimeFigureOut">
              <a:rPr lang="zh-TW" altLang="en-US"/>
              <a:pPr>
                <a:defRPr/>
              </a:pPr>
              <a:t>2018/3/5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5FEF8-6389-F04A-A0BE-8954B730A03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9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DF8C3B-25EB-C844-9682-D5644709F485}" type="datetimeFigureOut">
              <a:rPr lang="zh-TW" altLang="en-US"/>
              <a:pPr>
                <a:defRPr/>
              </a:pPr>
              <a:t>2018/3/5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C83C546-2603-1444-B21C-715B7BB835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10.1.1.11/owncloud/index.php/s/IoFjSutTsqHlir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release/Neon/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80.cg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1"/>
          <p:cNvSpPr>
            <a:spLocks noGrp="1"/>
          </p:cNvSpPr>
          <p:nvPr>
            <p:ph type="ctrTitle"/>
          </p:nvPr>
        </p:nvSpPr>
        <p:spPr>
          <a:xfrm>
            <a:off x="1371600" y="2967038"/>
            <a:ext cx="7592888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4800" dirty="0" err="1">
                <a:latin typeface="Arial" panose="020B0604020202020204" pitchFamily="34" charset="0"/>
                <a:ea typeface="微軟正黑體" charset="0"/>
              </a:rPr>
              <a:t>xây</a:t>
            </a:r>
            <a:r>
              <a:rPr lang="en-US" altLang="zh-TW" sz="4800" dirty="0">
                <a:latin typeface="Arial" panose="020B0604020202020204" pitchFamily="34" charset="0"/>
                <a:ea typeface="微軟正黑體" charset="0"/>
              </a:rPr>
              <a:t> </a:t>
            </a:r>
            <a:r>
              <a:rPr lang="en-US" altLang="zh-TW" sz="4800" dirty="0" err="1">
                <a:latin typeface="Arial" panose="020B0604020202020204" pitchFamily="34" charset="0"/>
                <a:ea typeface="微軟正黑體" charset="0"/>
              </a:rPr>
              <a:t>dựng</a:t>
            </a:r>
            <a:r>
              <a:rPr lang="en-US" altLang="zh-TW" sz="4800" dirty="0">
                <a:latin typeface="Arial" panose="020B0604020202020204" pitchFamily="34" charset="0"/>
                <a:ea typeface="微軟正黑體" charset="0"/>
              </a:rPr>
              <a:t> </a:t>
            </a:r>
            <a:r>
              <a:rPr lang="en-US" altLang="zh-TW" sz="4800" dirty="0" err="1">
                <a:latin typeface="Arial" panose="020B0604020202020204" pitchFamily="34" charset="0"/>
                <a:ea typeface="微軟正黑體" charset="0"/>
              </a:rPr>
              <a:t>hoàn</a:t>
            </a:r>
            <a:r>
              <a:rPr lang="en-US" altLang="zh-TW" sz="4800" dirty="0">
                <a:latin typeface="Arial" panose="020B0604020202020204" pitchFamily="34" charset="0"/>
                <a:ea typeface="微軟正黑體" charset="0"/>
              </a:rPr>
              <a:t> </a:t>
            </a:r>
            <a:r>
              <a:rPr lang="en-US" altLang="zh-TW" sz="4800" dirty="0" err="1" smtClean="0">
                <a:latin typeface="Arial" panose="020B0604020202020204" pitchFamily="34" charset="0"/>
                <a:ea typeface="微軟正黑體" charset="0"/>
              </a:rPr>
              <a:t>cảnh</a:t>
            </a:r>
            <a:r>
              <a:rPr lang="zh-TW" altLang="en-US" sz="4800" dirty="0" smtClean="0">
                <a:latin typeface="Arial" panose="020B0604020202020204" pitchFamily="34" charset="0"/>
                <a:ea typeface="微軟正黑體" charset="0"/>
              </a:rPr>
              <a:t>、</a:t>
            </a:r>
            <a:r>
              <a:rPr lang="en-US" altLang="zh-TW" sz="4800" dirty="0" smtClean="0">
                <a:latin typeface="Arial" panose="020B0604020202020204" pitchFamily="34" charset="0"/>
                <a:ea typeface="微軟正黑體" charset="0"/>
              </a:rPr>
              <a:t> </a:t>
            </a:r>
            <a:r>
              <a:rPr lang="en-US" altLang="zh-TW" sz="4800" dirty="0" err="1">
                <a:latin typeface="Arial" panose="020B0604020202020204" pitchFamily="34" charset="0"/>
                <a:ea typeface="微軟正黑體" charset="0"/>
              </a:rPr>
              <a:t>cấu</a:t>
            </a:r>
            <a:r>
              <a:rPr lang="en-US" altLang="zh-TW" sz="4800" dirty="0">
                <a:latin typeface="Arial" panose="020B0604020202020204" pitchFamily="34" charset="0"/>
                <a:ea typeface="微軟正黑體" charset="0"/>
              </a:rPr>
              <a:t> </a:t>
            </a:r>
            <a:r>
              <a:rPr lang="en-US" altLang="zh-TW" sz="4800" dirty="0" err="1">
                <a:latin typeface="Arial" panose="020B0604020202020204" pitchFamily="34" charset="0"/>
                <a:ea typeface="微軟正黑體" charset="0"/>
              </a:rPr>
              <a:t>trúc</a:t>
            </a:r>
            <a:r>
              <a:rPr lang="en-US" altLang="zh-TW" sz="4800" dirty="0" smtClean="0">
                <a:latin typeface="Arial" panose="020B0604020202020204" pitchFamily="34" charset="0"/>
                <a:ea typeface="微軟正黑體" charset="0"/>
              </a:rPr>
              <a:t> </a:t>
            </a:r>
            <a:r>
              <a:rPr lang="en-US" altLang="zh-TW" sz="4800" dirty="0" smtClean="0">
                <a:latin typeface="Arial Black" charset="0"/>
                <a:ea typeface="微軟正黑體" charset="0"/>
                <a:cs typeface="Arial" charset="0"/>
              </a:rPr>
              <a:t>ZK</a:t>
            </a:r>
            <a:endParaRPr lang="zh-TW" altLang="en-US" sz="3300" dirty="0">
              <a:latin typeface="Arial" panose="020B0604020202020204" pitchFamily="34" charset="0"/>
              <a:ea typeface="微軟正黑體" charset="0"/>
            </a:endParaRPr>
          </a:p>
        </p:txBody>
      </p:sp>
      <p:sp>
        <p:nvSpPr>
          <p:cNvPr id="13314" name="副標題 2"/>
          <p:cNvSpPr>
            <a:spLocks noGrp="1"/>
          </p:cNvSpPr>
          <p:nvPr>
            <p:ph type="subTitle" idx="1"/>
          </p:nvPr>
        </p:nvSpPr>
        <p:spPr>
          <a:xfrm>
            <a:off x="1454150" y="4429546"/>
            <a:ext cx="2913063" cy="58363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charset="0"/>
                <a:ea typeface="微軟正黑體" charset="0"/>
                <a:cs typeface="Arial" charset="0"/>
              </a:rPr>
              <a:t>2018/3/19 </a:t>
            </a:r>
            <a:r>
              <a:rPr lang="en-US" altLang="zh-TW" dirty="0">
                <a:latin typeface="Arial" charset="0"/>
                <a:ea typeface="微軟正黑體" charset="0"/>
                <a:cs typeface="Arial" charset="0"/>
              </a:rPr>
              <a:t>by </a:t>
            </a:r>
            <a:r>
              <a:rPr lang="en-US" altLang="zh-TW" dirty="0" err="1" smtClean="0">
                <a:latin typeface="Arial" charset="0"/>
                <a:ea typeface="微軟正黑體" charset="0"/>
                <a:cs typeface="Arial" charset="0"/>
              </a:rPr>
              <a:t>Jassie</a:t>
            </a:r>
            <a:endParaRPr lang="zh-TW" altLang="en-US" dirty="0">
              <a:latin typeface="Arial" charset="0"/>
              <a:ea typeface="微軟正黑體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</a:rPr>
              <a:t>Gắn</a:t>
            </a:r>
            <a:r>
              <a:rPr lang="en-US" altLang="zh-TW" dirty="0" smtClean="0">
                <a:latin typeface="微軟正黑體" panose="020B0604030504040204" pitchFamily="34" charset="-120"/>
              </a:rPr>
              <a:t> Tomcat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824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2.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Create Server&gt;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chọn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Tomcat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8.5&gt;add&gt;Browse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chọn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Tomcat&gt;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chọn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jre1.8.0_151&gt;Finish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1" y="2191735"/>
            <a:ext cx="8398314" cy="388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5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</a:rPr>
              <a:t>Gắn</a:t>
            </a:r>
            <a:r>
              <a:rPr lang="en-US" altLang="zh-TW" dirty="0" smtClean="0">
                <a:latin typeface="微軟正黑體" panose="020B0604030504040204" pitchFamily="34" charset="-120"/>
              </a:rPr>
              <a:t> Tomcat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Window&gt;Preferences&gt;Server&gt;Runtime Environments&gt;Add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2" y="1975768"/>
            <a:ext cx="8721080" cy="391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2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</a:rPr>
              <a:t>Zk</a:t>
            </a:r>
            <a:r>
              <a:rPr lang="en-US" altLang="zh-TW" dirty="0" smtClean="0">
                <a:latin typeface="微軟正黑體" panose="020B0604030504040204" pitchFamily="34" charset="-120"/>
              </a:rPr>
              <a:t>-Platform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án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ZK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trống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download ở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đường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link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dưới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đây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cloud-based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nội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bộ</a:t>
            </a:r>
            <a:r>
              <a:rPr lang="en-US" altLang="zh-TW" sz="200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smtClean="0">
                <a:latin typeface="微軟正黑體" pitchFamily="34" charset="-120"/>
                <a:ea typeface="微軟正黑體" pitchFamily="34" charset="-120"/>
                <a:hlinkClick r:id="rId3"/>
              </a:rPr>
              <a:t>https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  <a:hlinkClick r:id="rId3"/>
              </a:rPr>
              <a:t>://10.1.1.11/owncloud/index.php/s/IoFjSutTsqHlirn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357430"/>
            <a:ext cx="6357982" cy="421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2643182"/>
            <a:ext cx="4424375" cy="383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66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Cấu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tạo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của</a:t>
            </a:r>
            <a:r>
              <a:rPr lang="en-US" altLang="zh-TW" sz="3000" dirty="0" smtClean="0"/>
              <a:t> ZK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85720" y="928670"/>
            <a:ext cx="421484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Chúng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ta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dụng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cấu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trúc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300" u="sng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MVC</a:t>
            </a:r>
            <a:r>
              <a:rPr kumimoji="1" lang="zh-TW" altLang="en-US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kumimoji="1"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r>
              <a:rPr kumimoji="1"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nên</a:t>
            </a:r>
            <a:r>
              <a:rPr kumimoji="1"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từ</a:t>
            </a:r>
            <a:r>
              <a:rPr kumimoji="1"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zul</a:t>
            </a:r>
            <a:r>
              <a:rPr kumimoji="1"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(view)</a:t>
            </a:r>
            <a:r>
              <a:rPr kumimoji="1" lang="zh-TW" altLang="en-US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、</a:t>
            </a:r>
            <a:r>
              <a:rPr kumimoji="1"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java(controller)</a:t>
            </a:r>
            <a:r>
              <a:rPr kumimoji="1" lang="zh-TW" altLang="en-US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、</a:t>
            </a:r>
            <a:r>
              <a:rPr kumimoji="1"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domain(model)</a:t>
            </a:r>
          </a:p>
          <a:p>
            <a:pPr>
              <a:lnSpc>
                <a:spcPts val="4000"/>
              </a:lnSpc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4000"/>
              </a:lnSpc>
            </a:pPr>
            <a:r>
              <a:rPr kumimoji="1" lang="en-US" altLang="zh-TW" sz="2300" u="sng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MVC</a:t>
            </a:r>
            <a:r>
              <a:rPr kumimoji="1" lang="zh-TW" altLang="en-US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chia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dụng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thành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3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loại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thành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phần</a:t>
            </a:r>
            <a:r>
              <a:rPr lang="zh-TW" altLang="en-US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mô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hình</a:t>
            </a:r>
            <a:r>
              <a:rPr lang="zh-TW" altLang="en-US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（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Model</a:t>
            </a:r>
            <a:r>
              <a:rPr lang="zh-TW" altLang="en-US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） 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 </a:t>
            </a:r>
          </a:p>
          <a:p>
            <a:pPr>
              <a:lnSpc>
                <a:spcPts val="4000"/>
              </a:lnSpc>
            </a:pP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Xem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hình</a:t>
            </a:r>
            <a:r>
              <a:rPr lang="zh-TW" altLang="en-US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（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View</a:t>
            </a:r>
            <a:r>
              <a:rPr lang="zh-TW" altLang="en-US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） 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 </a:t>
            </a:r>
          </a:p>
          <a:p>
            <a:pPr>
              <a:lnSpc>
                <a:spcPts val="4000"/>
              </a:lnSpc>
            </a:pP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Bộ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điều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khiển</a:t>
            </a:r>
            <a:r>
              <a:rPr lang="zh-TW" altLang="en-US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（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Controller</a:t>
            </a:r>
            <a:r>
              <a:rPr lang="zh-TW" altLang="en-US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）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thiết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kế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định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nghĩa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sự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tương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tác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giữa</a:t>
            </a:r>
            <a:r>
              <a:rPr lang="en-US" altLang="zh-TW" sz="23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3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chúng</a:t>
            </a:r>
            <a:endParaRPr kumimoji="1" lang="en-US" altLang="zh-TW" sz="23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endParaRPr kumimoji="1"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9150" y="1071546"/>
            <a:ext cx="4300568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560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Tạo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dự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án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mới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00476"/>
            <a:ext cx="8429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Đổ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án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:</a:t>
            </a:r>
          </a:p>
          <a:p>
            <a:pPr>
              <a:lnSpc>
                <a:spcPts val="3000"/>
              </a:lnSpc>
            </a:pP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File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Import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General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Existing Projects into Workspace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Next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Browse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chọn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án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xác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định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Finish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2831692"/>
            <a:ext cx="8429625" cy="37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81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Tạo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dự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án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mới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5819" y="1094125"/>
            <a:ext cx="80083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2"/>
            </a:pP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Sửa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ký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tự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hiển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thị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thành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UTF-8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nếu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không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sẽ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có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ký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tự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bị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cắt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xén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kumimoji="1"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457200" indent="-457200">
              <a:lnSpc>
                <a:spcPts val="3000"/>
              </a:lnSpc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Chọn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phím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phải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của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án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Propertis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Resource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UTF-8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OK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251530"/>
            <a:ext cx="7392739" cy="403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5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Tạo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dự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án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mới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77603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3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Đóng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động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chuyển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đổi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ngôn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ngữ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unicode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Window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Preferences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bộ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chỉnh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dữ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liệu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nguồn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gốc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định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dạng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hủy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bỏ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động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chuyển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đổi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OK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026" name="圖片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08" y="2614112"/>
            <a:ext cx="734481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1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Tạo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dự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án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mới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4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án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trống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Phím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phải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Refactor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Rename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mới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OK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52" y="2063094"/>
            <a:ext cx="6285334" cy="458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78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Tạo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dự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án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mới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60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5"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Thay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đổi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tên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dự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án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mới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chọn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dự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án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&gt;Search&gt;File&gt;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seach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zk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-platform&gt;Selected resources&gt;Search&gt;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tất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cả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chương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trình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trong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List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bên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phải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có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zk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-platform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đều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sửa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thành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tên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dự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án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mới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5" y="2996952"/>
            <a:ext cx="8592789" cy="323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2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Tạo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dự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án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mới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projectID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của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web.xml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cũng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phải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chỉnh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độ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dài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của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chuỗi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trong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vòng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6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ký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87" y="1908362"/>
            <a:ext cx="85820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20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nên</a:t>
            </a:r>
            <a:r>
              <a:rPr lang="en-US" altLang="zh-TW" dirty="0"/>
              <a:t> </a:t>
            </a:r>
            <a:r>
              <a:rPr lang="en-US" altLang="zh-TW" dirty="0" err="1"/>
              <a:t>hoàn</a:t>
            </a:r>
            <a:r>
              <a:rPr lang="en-US" altLang="zh-TW" dirty="0"/>
              <a:t> </a:t>
            </a:r>
            <a:r>
              <a:rPr lang="en-US" altLang="zh-TW" dirty="0" err="1"/>
              <a:t>cảnh</a:t>
            </a:r>
            <a:r>
              <a:rPr lang="en-US" altLang="zh-TW" dirty="0"/>
              <a:t> </a:t>
            </a:r>
            <a:r>
              <a:rPr lang="en-US" altLang="zh-TW" dirty="0" smtClean="0">
                <a:latin typeface="微軟正黑體" panose="020B0604030504040204" pitchFamily="34" charset="-120"/>
              </a:rPr>
              <a:t>ZK</a:t>
            </a:r>
            <a:endParaRPr lang="zh-TW" alt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 rot="16200000" flipH="1">
            <a:off x="2483115" y="827885"/>
            <a:ext cx="921863" cy="2658389"/>
          </a:xfrm>
          <a:prstGeom prst="rect">
            <a:avLst/>
          </a:prstGeom>
          <a:gradFill>
            <a:gsLst>
              <a:gs pos="0">
                <a:srgbClr val="D66764"/>
              </a:gs>
              <a:gs pos="80000">
                <a:srgbClr val="7B160B"/>
              </a:gs>
              <a:gs pos="100000">
                <a:srgbClr val="7C1F02"/>
              </a:gs>
            </a:gsLst>
            <a:lin ang="162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Eclipse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ark.yu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" y="162130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.yu\Desktop\Tomcat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9" y="2829371"/>
            <a:ext cx="1112985" cy="11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mark.yu\Desktop\java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38" y="1600586"/>
            <a:ext cx="1112985" cy="11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gray">
          <a:xfrm rot="16200000" flipH="1">
            <a:off x="2483114" y="2056668"/>
            <a:ext cx="921863" cy="2658389"/>
          </a:xfrm>
          <a:prstGeom prst="rect">
            <a:avLst/>
          </a:prstGeom>
          <a:gradFill>
            <a:gsLst>
              <a:gs pos="0">
                <a:srgbClr val="D66764"/>
              </a:gs>
              <a:gs pos="80000">
                <a:srgbClr val="7B160B"/>
              </a:gs>
              <a:gs pos="100000">
                <a:srgbClr val="7C1F02"/>
              </a:gs>
            </a:gsLst>
            <a:lin ang="162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Tomcat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 rot="16200000" flipH="1">
            <a:off x="6894738" y="827884"/>
            <a:ext cx="921862" cy="2658389"/>
          </a:xfrm>
          <a:prstGeom prst="rect">
            <a:avLst/>
          </a:prstGeom>
          <a:gradFill>
            <a:gsLst>
              <a:gs pos="0">
                <a:srgbClr val="1A4652"/>
              </a:gs>
              <a:gs pos="80000">
                <a:srgbClr val="399AB5"/>
              </a:gs>
              <a:gs pos="100000">
                <a:srgbClr val="399AB5"/>
              </a:gs>
            </a:gsLst>
            <a:lin ang="54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Java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C:\Users\mark.yu\Desktop\TB2e8tCcFXXXXXGXXXXXXXXXXXX_!!79020292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25" y="2874671"/>
            <a:ext cx="1245976" cy="10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/>
          <p:cNvSpPr>
            <a:spLocks noChangeArrowheads="1"/>
          </p:cNvSpPr>
          <p:nvPr/>
        </p:nvSpPr>
        <p:spPr bwMode="gray">
          <a:xfrm rot="16200000" flipH="1">
            <a:off x="6891022" y="2056669"/>
            <a:ext cx="921862" cy="2658389"/>
          </a:xfrm>
          <a:prstGeom prst="rect">
            <a:avLst/>
          </a:prstGeom>
          <a:gradFill>
            <a:gsLst>
              <a:gs pos="0">
                <a:srgbClr val="1A4652"/>
              </a:gs>
              <a:gs pos="80000">
                <a:srgbClr val="399AB5"/>
              </a:gs>
              <a:gs pos="100000">
                <a:srgbClr val="399AB5"/>
              </a:gs>
            </a:gsLst>
            <a:lin ang="54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Javascript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1" name="Picture 5" descr="C:\Users\mark.yu\Desktop\20170918130621CQ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256" y="4019843"/>
            <a:ext cx="1229152" cy="92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5"/>
          <p:cNvSpPr>
            <a:spLocks noChangeArrowheads="1"/>
          </p:cNvSpPr>
          <p:nvPr/>
        </p:nvSpPr>
        <p:spPr bwMode="gray">
          <a:xfrm rot="16200000" flipH="1">
            <a:off x="6894739" y="3139500"/>
            <a:ext cx="921862" cy="2658389"/>
          </a:xfrm>
          <a:prstGeom prst="rect">
            <a:avLst/>
          </a:prstGeom>
          <a:gradFill>
            <a:gsLst>
              <a:gs pos="0">
                <a:srgbClr val="1A4652"/>
              </a:gs>
              <a:gs pos="80000">
                <a:srgbClr val="399AB5"/>
              </a:gs>
              <a:gs pos="100000">
                <a:srgbClr val="399AB5"/>
              </a:gs>
            </a:gsLst>
            <a:lin ang="54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HTML5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3461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Công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cụ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khai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thác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/Server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355113" y="117324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Ngôn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ngữ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endParaRPr kumimoji="1"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27937" y="410583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Cơ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sở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dữ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liệu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43" y="4523956"/>
            <a:ext cx="1149541" cy="115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4"/>
          <p:cNvSpPr>
            <a:spLocks noChangeArrowheads="1"/>
          </p:cNvSpPr>
          <p:nvPr/>
        </p:nvSpPr>
        <p:spPr bwMode="gray">
          <a:xfrm rot="16200000" flipH="1">
            <a:off x="2511466" y="3777784"/>
            <a:ext cx="921863" cy="2658389"/>
          </a:xfrm>
          <a:prstGeom prst="rect">
            <a:avLst/>
          </a:prstGeom>
          <a:gradFill>
            <a:gsLst>
              <a:gs pos="0">
                <a:srgbClr val="D66764"/>
              </a:gs>
              <a:gs pos="80000">
                <a:srgbClr val="7B160B"/>
              </a:gs>
              <a:gs pos="100000">
                <a:srgbClr val="7C1F02"/>
              </a:gs>
            </a:gsLst>
            <a:lin ang="162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TW" sz="2400" b="1" dirty="0" err="1" smtClean="0">
                <a:solidFill>
                  <a:schemeClr val="bg1"/>
                </a:solidFill>
                <a:latin typeface="微軟正黑體" panose="020B0604030504040204" pitchFamily="34" charset="-120"/>
              </a:rPr>
              <a:t>Hibernate+Spring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Tạo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dự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án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mới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Chỉnh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Title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án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i3-label.properties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PROJECT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NAME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ZK Platform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thành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án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3601"/>
            <a:ext cx="8568952" cy="408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3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Tạo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dự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án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mới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57200" y="975855"/>
            <a:ext cx="824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Thực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hiện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SQL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dưới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đây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/>
            </a:r>
            <a:b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8-1.tạo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quyền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hạn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DSPB01(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nếu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đăng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nhập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đã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có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lập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hệ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thống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sẽ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qua)</a:t>
            </a:r>
            <a:b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</a:b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mặc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định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là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ADMIN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2299294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INSERT INTO DSPB01 (PB_USERID,PB_ID,PB_RH01,PB_RH02,PB_RH03,PB_RH04,PB_RH05,PB_RH06,PB_RH07,UP_USER)</a:t>
            </a:r>
          </a:p>
          <a:p>
            <a:r>
              <a:rPr lang="en-US" altLang="zh-TW" sz="1200" dirty="0"/>
              <a:t>VALUES ('DSGPI','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_0001','Y','Y','Y','Y','Y','Y','Y','ADMIN');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DSPB01 (PB_USERID,PB_ID,PB_RH01,PB_RH02,PB_RH03,PB_RH04,PB_RH05,PB_RH06,PB_RH07,UP_USER)</a:t>
            </a:r>
          </a:p>
          <a:p>
            <a:r>
              <a:rPr lang="en-US" altLang="zh-TW" sz="1200" dirty="0"/>
              <a:t>VALUES ('DSGPI','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_0002','Y','Y','Y','Y','Y','Y','Y','ADMIN');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DSPB01 (PB_USERID,PB_ID,PB_RH01,PB_RH02,PB_RH03,PB_RH04,PB_RH05,PB_RH06,PB_RH07,UP_USER)</a:t>
            </a:r>
          </a:p>
          <a:p>
            <a:r>
              <a:rPr lang="en-US" altLang="zh-TW" sz="1200" dirty="0"/>
              <a:t>VALUES ('DSGPI','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_0003','Y','Y','Y','Y','Y','Y','Y','ADMIN');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DSPB01 (PB_USERID,PB_ID,PB_RH01,PB_RH02,PB_RH03,PB_RH04,PB_RH05,PB_RH06,PB_RH07,UP_USER)</a:t>
            </a:r>
          </a:p>
          <a:p>
            <a:r>
              <a:rPr lang="en-US" altLang="zh-TW" sz="1200" dirty="0"/>
              <a:t>VALUES ('DSGPI','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_0004','Y','Y','Y','Y','Y','Y','Y','ADMIN');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12158" y="4481114"/>
            <a:ext cx="8008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{web.xml</a:t>
            </a:r>
            <a:r>
              <a:rPr lang="zh-TW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設定的</a:t>
            </a:r>
            <a:r>
              <a:rPr lang="en-US" altLang="zh-TW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projectID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}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xin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thành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nội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dung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trong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khung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màu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đỏ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của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dưới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140601"/>
            <a:ext cx="28860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3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Tạo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dự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án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mới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8-2.tạo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chương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trình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quyền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hạn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DSPB00_NEW(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nếu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đăng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nhập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đã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có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thiết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lập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hệ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thống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sẽ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cho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qua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844824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INSERT INTO DSPB00_NEW (PB_NO,PB_SYSID,PB_ID,PB_LANGTAG,PB_MUNODE,PB_MUITEM,PB_FILEPATH,PB_ADMIN,UP_USER,UP_DATE,PB_PRGNAME,PB_ICONSCLASS)</a:t>
            </a:r>
          </a:p>
          <a:p>
            <a:r>
              <a:rPr lang="en-US" altLang="zh-TW" sz="1200" dirty="0"/>
              <a:t>VALUES ('0001','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>
                <a:solidFill>
                  <a:srgbClr val="FF0000"/>
                </a:solidFill>
              </a:rPr>
              <a:t>projectID}</a:t>
            </a:r>
            <a:r>
              <a:rPr lang="en-US" altLang="zh-TW" sz="1200" dirty="0"/>
              <a:t>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_0001','MENU.DSPB000','','00','','Y','ADMIN',TO_DATE('2017/12/26','YYYY/MM/DD'),'','z-icon-angle-double-right');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DSPB00_NEW (PB_NO,PB_SYSID,PB_ID,PB_LANGTAG,PB_MUNODE,PB_MUITEM,PB_FILEPATH,PB_ADMIN,UP_USER,UP_DATE,PB_PRGNAME,PB_ICONSCLASS)</a:t>
            </a:r>
          </a:p>
          <a:p>
            <a:r>
              <a:rPr lang="en-US" altLang="zh-TW" sz="1200" dirty="0"/>
              <a:t>VALUES (</a:t>
            </a:r>
            <a:r>
              <a:rPr lang="en-US" altLang="zh-TW" sz="1200" dirty="0" smtClean="0"/>
              <a:t>'0002','</a:t>
            </a:r>
            <a:r>
              <a:rPr lang="en-US" altLang="zh-TW" sz="1200" dirty="0" smtClean="0">
                <a:solidFill>
                  <a:srgbClr val="FF0000"/>
                </a:solidFill>
              </a:rPr>
              <a:t>{web.xml</a:t>
            </a:r>
            <a:r>
              <a:rPr lang="zh-TW" altLang="en-US" sz="1200" dirty="0" smtClean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projectID</a:t>
            </a:r>
            <a:r>
              <a:rPr lang="en-US" altLang="zh-TW" sz="1200" dirty="0" smtClean="0">
                <a:solidFill>
                  <a:srgbClr val="FF0000"/>
                </a:solidFill>
              </a:rPr>
              <a:t>}</a:t>
            </a:r>
            <a:r>
              <a:rPr lang="en-US" altLang="zh-TW" sz="1200" dirty="0" smtClean="0"/>
              <a:t>','</a:t>
            </a:r>
            <a:r>
              <a:rPr lang="en-US" altLang="zh-TW" sz="1200" dirty="0" smtClean="0">
                <a:solidFill>
                  <a:srgbClr val="FF0000"/>
                </a:solidFill>
              </a:rPr>
              <a:t>{</a:t>
            </a:r>
            <a:r>
              <a:rPr lang="en-US" altLang="zh-TW" sz="1200" dirty="0">
                <a:solidFill>
                  <a:srgbClr val="FF0000"/>
                </a:solidFill>
              </a:rPr>
              <a:t>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_0002','MENU.DSPB001M','00','01','/ds/</a:t>
            </a:r>
            <a:r>
              <a:rPr lang="en-US" altLang="zh-TW" sz="1200" dirty="0" err="1"/>
              <a:t>dspb</a:t>
            </a:r>
            <a:r>
              <a:rPr lang="en-US" altLang="zh-TW" sz="1200" dirty="0"/>
              <a:t>/DSPB001M.zul','Y','ADMIN',TO_DATE('2017/12/26','YYYY/MM/DD'),'DSPB001M_Controller01','z-icon-angle-double-right');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DSPB00_NEW (PB_NO,PB_SYSID,PB_ID,PB_LANGTAG,PB_MUNODE,PB_MUITEM,PB_FILEPATH,PB_ADMIN,UP_USER,UP_DATE,PB_PRGNAME,PB_ICONSCLASS)</a:t>
            </a:r>
          </a:p>
          <a:p>
            <a:r>
              <a:rPr lang="en-US" altLang="zh-TW" sz="1200" dirty="0"/>
              <a:t>VALUES ('0003','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>
                <a:solidFill>
                  <a:srgbClr val="FF0000"/>
                </a:solidFill>
              </a:rPr>
              <a:t>projectID}</a:t>
            </a:r>
            <a:r>
              <a:rPr lang="en-US" altLang="zh-TW" sz="1200" dirty="0"/>
              <a:t>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_0003','MENU.DSPB002M','00','02','/ds/</a:t>
            </a:r>
            <a:r>
              <a:rPr lang="en-US" altLang="zh-TW" sz="1200" dirty="0" err="1"/>
              <a:t>dspb</a:t>
            </a:r>
            <a:r>
              <a:rPr lang="en-US" altLang="zh-TW" sz="1200" dirty="0"/>
              <a:t>/DSPB002M.zul','Y','ADMIN',TO_DATE('2017/12/26','YYYY/MM/DD'),'DSPB002M_Controller01','z-icon-angle-double-right');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DSPB00_NEW (PB_NO,PB_SYSID,PB_ID,PB_LANGTAG,PB_MUNODE,PB_MUITEM,PB_FILEPATH,PB_ADMIN,UP_USER,UP_DATE,PB_PRGNAME,PB_ICONSCLASS)</a:t>
            </a:r>
          </a:p>
          <a:p>
            <a:r>
              <a:rPr lang="en-US" altLang="zh-TW" sz="1200" dirty="0"/>
              <a:t>VALUES ('0004','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>
                <a:solidFill>
                  <a:srgbClr val="FF0000"/>
                </a:solidFill>
              </a:rPr>
              <a:t>projectID}</a:t>
            </a:r>
            <a:r>
              <a:rPr lang="en-US" altLang="zh-TW" sz="1200" dirty="0"/>
              <a:t>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_0004','MENU.DSPB003M','00','03','/ds/</a:t>
            </a:r>
            <a:r>
              <a:rPr lang="en-US" altLang="zh-TW" sz="1200" dirty="0" err="1"/>
              <a:t>dspb</a:t>
            </a:r>
            <a:r>
              <a:rPr lang="en-US" altLang="zh-TW" sz="1200" dirty="0"/>
              <a:t>/DSPB003M.zul','Y','ADMIN',TO_DATE('2017/12/26','YYYY/MM/DD'),'DSPB003M_Controller01','z-icon-angle-double-right');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24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>
                <a:ea typeface="Aachen" panose="02020500000000000000" pitchFamily="18" charset="0"/>
              </a:rPr>
              <a:t>Thiết</a:t>
            </a:r>
            <a:r>
              <a:rPr lang="en-US" altLang="zh-TW" sz="3000" dirty="0" smtClean="0">
                <a:ea typeface="Aachen" panose="02020500000000000000" pitchFamily="18" charset="0"/>
              </a:rPr>
              <a:t> </a:t>
            </a:r>
            <a:r>
              <a:rPr lang="en-US" altLang="zh-TW" sz="3000" dirty="0" err="1" smtClean="0">
                <a:ea typeface="Aachen" panose="02020500000000000000" pitchFamily="18" charset="0"/>
              </a:rPr>
              <a:t>lập</a:t>
            </a:r>
            <a:r>
              <a:rPr lang="en-US" altLang="zh-TW" sz="3000" dirty="0" smtClean="0">
                <a:ea typeface="Aachen" panose="02020500000000000000" pitchFamily="18" charset="0"/>
              </a:rPr>
              <a:t> </a:t>
            </a:r>
            <a:r>
              <a:rPr lang="en-US" altLang="zh-TW" sz="3000" dirty="0" err="1" smtClean="0">
                <a:ea typeface="Aachen" panose="02020500000000000000" pitchFamily="18" charset="0"/>
              </a:rPr>
              <a:t>hệ</a:t>
            </a:r>
            <a:r>
              <a:rPr lang="en-US" altLang="zh-TW" sz="3000" dirty="0" smtClean="0">
                <a:ea typeface="Aachen" panose="02020500000000000000" pitchFamily="18" charset="0"/>
              </a:rPr>
              <a:t> </a:t>
            </a:r>
            <a:r>
              <a:rPr lang="en-US" altLang="zh-TW" sz="3000" dirty="0" err="1" smtClean="0">
                <a:ea typeface="Aachen" panose="02020500000000000000" pitchFamily="18" charset="0"/>
              </a:rPr>
              <a:t>thống</a:t>
            </a:r>
            <a:endParaRPr lang="zh-TW" altLang="en-US" sz="3000" dirty="0">
              <a:ea typeface="Aachen" panose="02020500000000000000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Cách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duy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dụng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hệ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thống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kumimoji="1"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Cần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để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chương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trình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vào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bên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trái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của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dãy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lựa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chọn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để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thiết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lập</a:t>
            </a:r>
            <a:endParaRPr kumimoji="1" lang="en-US" altLang="zh-TW" sz="2000" dirty="0"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22400"/>
            <a:ext cx="8754799" cy="324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70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 smtClean="0"/>
              <a:t>Thiết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lập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hệ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thống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2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duy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vai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trò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lập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quyền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hạn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thành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1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nhóm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44" y="2257492"/>
            <a:ext cx="833094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4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Thiết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lập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hệ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thống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3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&amp;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quyền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hạn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lập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quyền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hạn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một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nào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đó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88334"/>
            <a:ext cx="784785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4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Tạo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cây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chương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trình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đầu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tiên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module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mới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: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i3-label.properties&gt;MENU&gt;NAME&gt;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module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758128" cy="383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Vào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lập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hệ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thống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&gt;module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ra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từ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duy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hệ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thống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đó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&gt;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thêm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mới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&gt;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lưu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file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4" y="1916832"/>
            <a:ext cx="8550966" cy="328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4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3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lập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hệ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thống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quyền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hạn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query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DSGPI</a:t>
            </a:r>
          </a:p>
          <a:p>
            <a:pPr marL="457200" indent="-457200">
              <a:lnSpc>
                <a:spcPts val="3000"/>
              </a:lnSpc>
            </a:pP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set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quyền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này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6971"/>
            <a:ext cx="8424936" cy="398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9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quả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dãy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menu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trái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sẽ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có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thêm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module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vừa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mới</a:t>
            </a:r>
            <a:endParaRPr kumimoji="1"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734840"/>
            <a:ext cx="7849663" cy="358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05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Lắp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đặt</a:t>
            </a:r>
            <a:r>
              <a:rPr lang="en-US" altLang="zh-TW" sz="3000" dirty="0" smtClean="0"/>
              <a:t> </a:t>
            </a:r>
            <a:r>
              <a:rPr lang="en-US" altLang="zh-TW" dirty="0" smtClean="0">
                <a:latin typeface="微軟正黑體" panose="020B0604030504040204" pitchFamily="34" charset="-120"/>
              </a:rPr>
              <a:t>Eclipse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Vào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trang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mạng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Eclipse download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phiên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bản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Eclipse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neon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EE</a:t>
            </a:r>
            <a:r>
              <a:rPr lang="en-US" altLang="zh-TW" sz="2000" dirty="0" smtClean="0">
                <a:hlinkClick r:id="rId3"/>
              </a:rPr>
              <a:t>https://www.eclipse.org/downloads/packages/release/Neon/3</a:t>
            </a:r>
            <a:endParaRPr lang="zh-TW" altLang="en-US" sz="2000" dirty="0" smtClean="0"/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09815"/>
            <a:ext cx="7765695" cy="337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0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5"/>
            </a:pP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mới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ngôn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ngữ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kumimoji="1"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i3-label.properties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＞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MENU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＞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NAME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＞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tên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chương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trình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35" y="2144691"/>
            <a:ext cx="7383760" cy="442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8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0245" y="914465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Tạo</a:t>
            </a:r>
            <a:r>
              <a:rPr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một</a:t>
            </a:r>
            <a:r>
              <a:rPr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file </a:t>
            </a:r>
            <a:r>
              <a:rPr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dữ</a:t>
            </a:r>
            <a:r>
              <a:rPr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liệu</a:t>
            </a:r>
            <a:r>
              <a:rPr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test </a:t>
            </a:r>
            <a:r>
              <a:rPr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thử</a:t>
            </a:r>
            <a:r>
              <a:rPr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ở </a:t>
            </a:r>
            <a:r>
              <a:rPr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dưới</a:t>
            </a:r>
            <a:r>
              <a:rPr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Java Resources/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src</a:t>
            </a:r>
            <a:r>
              <a:rPr kumimoji="1" lang="en-US" altLang="zh-TW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/ds</a:t>
            </a:r>
            <a:r>
              <a:rPr kumimoji="1" lang="zh-TW" altLang="en-US" sz="2000" dirty="0" smtClean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：</a:t>
            </a:r>
            <a:endParaRPr kumimoji="1" lang="en-US" altLang="zh-TW" sz="2000" dirty="0" smtClean="0"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  <a:p>
            <a:pPr marL="457200" indent="-457200"/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Phím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phải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New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Class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905684"/>
            <a:ext cx="5810418" cy="473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4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Xin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kế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thừa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SelectorComposer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&lt;Component&gt;(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Zk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loại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cha)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lặp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lại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doAfterCompose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(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điểm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vào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ZK)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952625"/>
            <a:ext cx="70675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3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9"/>
            </a:pP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một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file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dữ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liệu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test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thử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ở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dưới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WebContent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/ds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Nhấp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phím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phải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&gt;New&gt;ZUL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59" y="2066204"/>
            <a:ext cx="6973416" cy="464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Ở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trong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Window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ràng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buộc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java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vừa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53" y="2060848"/>
            <a:ext cx="70389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8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thành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phần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mỗi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cái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thành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phần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id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sẽ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làm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được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ràng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buộc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trong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java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89" y="1950508"/>
            <a:ext cx="4142843" cy="86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07582" y="1750453"/>
            <a:ext cx="58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zul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53198" y="2812731"/>
            <a:ext cx="73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89" y="3074186"/>
            <a:ext cx="5184576" cy="3427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7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Cung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cấp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quyền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hạn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này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 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12158" y="160058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Vào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thiết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lập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hệ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thống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đó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từ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duy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hệ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thống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mới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lưu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file 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6" y="2204864"/>
            <a:ext cx="8060956" cy="367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7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Cung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cấp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quyền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hạn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này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cho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:</a:t>
            </a:r>
          </a:p>
          <a:p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lập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hệ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thống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quyền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hạn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query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DSGPI</a:t>
            </a:r>
          </a:p>
          <a:p>
            <a:pPr>
              <a:lnSpc>
                <a:spcPts val="3000"/>
              </a:lnSpc>
            </a:pP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set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quyền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hạn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này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4" y="2493458"/>
            <a:ext cx="8460482" cy="372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7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Tạo</a:t>
            </a:r>
            <a:r>
              <a:rPr lang="en-US" altLang="zh-TW" dirty="0"/>
              <a:t> </a:t>
            </a:r>
            <a:r>
              <a:rPr lang="en-US" altLang="zh-TW" dirty="0" err="1"/>
              <a:t>cây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đầu</a:t>
            </a:r>
            <a:r>
              <a:rPr lang="en-US" altLang="zh-TW" dirty="0"/>
              <a:t> </a:t>
            </a:r>
            <a:r>
              <a:rPr lang="en-US" altLang="zh-TW" dirty="0" err="1"/>
              <a:t>tiên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36" y="1677154"/>
            <a:ext cx="7241558" cy="118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12158" y="120047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Kết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quả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2158" y="317176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Ấn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nút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3586181"/>
            <a:ext cx="83439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83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</a:rPr>
              <a:t>persistence.xml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File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lập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cơ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sở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dữ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liệu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nối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án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đó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lúc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khởi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động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cơ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chế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hibernate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sẽ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đến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đây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bắt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liên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3000"/>
              </a:lnSpc>
            </a:pP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hibernate.connection.url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-&gt;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liên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ip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hibernate.connection.username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-&gt;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tài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hibernate.connection.password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-&gt;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mật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khẩu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45379" y="3691082"/>
            <a:ext cx="9389379" cy="223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78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 smtClean="0">
                <a:ea typeface="Aachen" panose="02020500000000000000" pitchFamily="18" charset="0"/>
              </a:rPr>
              <a:t>Lắp</a:t>
            </a:r>
            <a:r>
              <a:rPr lang="en-US" altLang="zh-TW" dirty="0" smtClean="0">
                <a:ea typeface="Aachen" panose="02020500000000000000" pitchFamily="18" charset="0"/>
              </a:rPr>
              <a:t> </a:t>
            </a:r>
            <a:r>
              <a:rPr lang="en-US" altLang="zh-TW" dirty="0" err="1" smtClean="0">
                <a:ea typeface="Aachen" panose="02020500000000000000" pitchFamily="18" charset="0"/>
              </a:rPr>
              <a:t>đặt</a:t>
            </a:r>
            <a:r>
              <a:rPr lang="en-US" altLang="zh-TW" dirty="0" smtClean="0">
                <a:ea typeface="Aachen" panose="02020500000000000000" pitchFamily="18" charset="0"/>
              </a:rPr>
              <a:t> Tomcat</a:t>
            </a:r>
            <a:r>
              <a:rPr lang="zh-TW" altLang="en-US" dirty="0" smtClean="0">
                <a:ea typeface="Aachen" panose="02020500000000000000" pitchFamily="18" charset="0"/>
              </a:rPr>
              <a:t> </a:t>
            </a:r>
            <a:endParaRPr lang="zh-TW" altLang="en-US" dirty="0">
              <a:ea typeface="Aachen" panose="02020500000000000000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trang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Tomcat download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phiên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bản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Tomcat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8.5.24</a:t>
            </a:r>
          </a:p>
          <a:p>
            <a:pPr>
              <a:lnSpc>
                <a:spcPts val="3000"/>
              </a:lnSpc>
            </a:pPr>
            <a:r>
              <a:rPr lang="en-US" altLang="zh-TW" sz="2000" dirty="0" smtClean="0">
                <a:hlinkClick r:id="rId3"/>
              </a:rPr>
              <a:t>https://tomcat.apache.org/download-80.cgi</a:t>
            </a:r>
            <a:endParaRPr lang="zh-TW" altLang="en-US" sz="2000" dirty="0" smtClean="0"/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54833"/>
            <a:ext cx="8212248" cy="317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3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</a:rPr>
              <a:t>web.xml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dụng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khi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liên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kết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riêng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cơ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sở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dữ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liệu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khác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param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-name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-&gt;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đặt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tên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param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-value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-&gt;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định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dạng:IP;DB;tài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khoản;mật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khẩu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Cách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dụng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như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dưới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:””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trong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là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param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-name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60" y="2274449"/>
            <a:ext cx="52292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60" y="3772183"/>
            <a:ext cx="6624736" cy="3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68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</a:rPr>
              <a:t>Blackbox.java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Khu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vực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đặt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dụng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thuộc</a:t>
            </a:r>
            <a:r>
              <a:rPr lang="en-US" altLang="zh-TW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cấp</a:t>
            </a:r>
            <a:r>
              <a:rPr lang="en-US" altLang="zh-TW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dưới</a:t>
            </a:r>
            <a:r>
              <a:rPr lang="en-US" altLang="zh-TW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sẽ</a:t>
            </a:r>
            <a:r>
              <a:rPr lang="en-US" altLang="zh-TW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không</a:t>
            </a:r>
            <a:r>
              <a:rPr lang="en-US" altLang="zh-TW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được</a:t>
            </a:r>
            <a:r>
              <a:rPr lang="en-US" altLang="zh-TW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chỉnh</a:t>
            </a:r>
            <a:r>
              <a:rPr lang="en-US" altLang="zh-TW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sửa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</a:t>
            </a:r>
            <a:endParaRPr kumimoji="1" lang="en-US" altLang="zh-TW" sz="28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7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Common.java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Khu</a:t>
            </a:r>
            <a:r>
              <a:rPr lang="en-US" altLang="zh-TW" sz="28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vực</a:t>
            </a:r>
            <a:r>
              <a:rPr lang="en-US" altLang="zh-TW" sz="28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đặt</a:t>
            </a:r>
            <a:r>
              <a:rPr lang="en-US" altLang="zh-TW" sz="28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lang="en-US" altLang="zh-TW" sz="28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lang="en-US" altLang="zh-TW" sz="28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</a:t>
            </a:r>
            <a:r>
              <a:rPr lang="en-US" altLang="zh-TW" sz="28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dụng</a:t>
            </a:r>
            <a:r>
              <a:rPr lang="en-US" altLang="zh-TW" sz="28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(for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dự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án</a:t>
            </a:r>
            <a:r>
              <a:rPr lang="zh-TW" altLang="en-US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có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thể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tự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do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mới</a:t>
            </a:r>
            <a:r>
              <a:rPr lang="en-US" altLang="zh-TW" sz="28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</a:t>
            </a:r>
            <a:endParaRPr kumimoji="1" lang="en-US" altLang="zh-TW" sz="28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 smtClean="0">
                <a:ea typeface="Aachen" panose="02020500000000000000" pitchFamily="18" charset="0"/>
              </a:rPr>
              <a:t>Ràng</a:t>
            </a:r>
            <a:r>
              <a:rPr lang="en-US" altLang="zh-TW" dirty="0" smtClean="0">
                <a:ea typeface="Aachen" panose="02020500000000000000" pitchFamily="18" charset="0"/>
              </a:rPr>
              <a:t> </a:t>
            </a:r>
            <a:r>
              <a:rPr lang="en-US" altLang="zh-TW" dirty="0" err="1" smtClean="0">
                <a:ea typeface="Aachen" panose="02020500000000000000" pitchFamily="18" charset="0"/>
              </a:rPr>
              <a:t>buộc</a:t>
            </a:r>
            <a:r>
              <a:rPr lang="en-US" altLang="zh-TW" dirty="0" smtClean="0">
                <a:ea typeface="Aachen" panose="02020500000000000000" pitchFamily="18" charset="0"/>
              </a:rPr>
              <a:t> </a:t>
            </a:r>
            <a:r>
              <a:rPr lang="en-US" altLang="zh-TW" dirty="0" err="1" smtClean="0">
                <a:ea typeface="Aachen" panose="02020500000000000000" pitchFamily="18" charset="0"/>
              </a:rPr>
              <a:t>thành</a:t>
            </a:r>
            <a:r>
              <a:rPr lang="en-US" altLang="zh-TW" dirty="0" smtClean="0">
                <a:ea typeface="Aachen" panose="02020500000000000000" pitchFamily="18" charset="0"/>
              </a:rPr>
              <a:t> </a:t>
            </a:r>
            <a:r>
              <a:rPr lang="en-US" altLang="zh-TW" dirty="0" err="1" smtClean="0">
                <a:ea typeface="Aachen" panose="02020500000000000000" pitchFamily="18" charset="0"/>
              </a:rPr>
              <a:t>phần</a:t>
            </a:r>
            <a:r>
              <a:rPr lang="en-US" altLang="zh-TW" dirty="0" smtClean="0">
                <a:ea typeface="Aachen" panose="02020500000000000000" pitchFamily="18" charset="0"/>
              </a:rPr>
              <a:t> ZK</a:t>
            </a:r>
            <a:endParaRPr lang="zh-TW" altLang="en-US" dirty="0">
              <a:ea typeface="Aachen" panose="02020500000000000000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Ở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trong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file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zul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ta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sẽ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cho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các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thành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phần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id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ở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trong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file 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java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có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thể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dụng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@Wire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để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ràng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buộc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thành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phần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file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zul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cũng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có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sự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kiện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thính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@Listen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8" y="2506712"/>
            <a:ext cx="5400600" cy="28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12158" y="2102393"/>
            <a:ext cx="59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zul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8" y="3730384"/>
            <a:ext cx="2264436" cy="62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12158" y="3314642"/>
            <a:ext cx="116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.java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52" y="4393674"/>
            <a:ext cx="3823466" cy="117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 smtClean="0"/>
              <a:t>Đa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ngôn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ngữ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Nếu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dùng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đến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đa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ngôn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ngữ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như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hình</a:t>
            </a:r>
            <a:r>
              <a:rPr kumimoji="1"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dưới</a:t>
            </a:r>
            <a:r>
              <a:rPr kumimoji="1"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kumimoji="1"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Vị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trí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file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ngôn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ngữ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000240"/>
            <a:ext cx="3619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67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Đa</a:t>
            </a:r>
            <a:r>
              <a:rPr lang="en-US" altLang="zh-TW" dirty="0"/>
              <a:t> </a:t>
            </a:r>
            <a:r>
              <a:rPr lang="en-US" altLang="zh-TW" dirty="0" err="1"/>
              <a:t>ngôn</a:t>
            </a:r>
            <a:r>
              <a:rPr lang="en-US" altLang="zh-TW" dirty="0"/>
              <a:t> </a:t>
            </a:r>
            <a:r>
              <a:rPr lang="en-US" altLang="zh-TW" dirty="0" err="1"/>
              <a:t>ngữ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Nếu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cần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dùng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đến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đa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ngôn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ngữ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như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hình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dưới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Tạo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thêm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ngôn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ngữ</a:t>
            </a:r>
            <a:endParaRPr lang="en-US" altLang="zh-TW" sz="20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71" y="2185378"/>
            <a:ext cx="7957088" cy="395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5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/>
              <a:t>Đa</a:t>
            </a:r>
            <a:r>
              <a:rPr lang="en-US" altLang="zh-TW" dirty="0"/>
              <a:t> </a:t>
            </a:r>
            <a:r>
              <a:rPr lang="en-US" altLang="zh-TW" dirty="0" err="1"/>
              <a:t>ngôn</a:t>
            </a:r>
            <a:r>
              <a:rPr lang="en-US" altLang="zh-TW" dirty="0"/>
              <a:t> </a:t>
            </a:r>
            <a:r>
              <a:rPr lang="en-US" altLang="zh-TW" dirty="0" err="1"/>
              <a:t>ngữ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439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Nếu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cần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dùng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đến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đa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ngôn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ngữ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như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hình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dưới</a:t>
            </a:r>
            <a:r>
              <a:rPr lang="zh-TW" altLang="en-US" sz="200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2158" y="1928802"/>
            <a:ext cx="159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kumimoji="1"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zul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2158" y="3140968"/>
            <a:ext cx="159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.java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3" y="2354312"/>
            <a:ext cx="5074179" cy="34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3" y="3565526"/>
            <a:ext cx="6125500" cy="36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62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 smtClean="0"/>
              <a:t>Lắp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đặt</a:t>
            </a:r>
            <a:r>
              <a:rPr lang="en-US" altLang="zh-TW" dirty="0" smtClean="0"/>
              <a:t> JAVA</a:t>
            </a:r>
            <a:r>
              <a:rPr lang="zh-TW" altLang="en-US" dirty="0" smtClean="0"/>
              <a:t> </a:t>
            </a:r>
            <a:r>
              <a:rPr lang="en-US" altLang="zh-TW" dirty="0" smtClean="0"/>
              <a:t>JDK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trang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JAVA download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phiên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bản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JDK1.8.151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SE</a:t>
            </a:r>
          </a:p>
          <a:p>
            <a:r>
              <a:rPr lang="en-US" altLang="zh-TW" sz="2000" dirty="0" smtClean="0">
                <a:hlinkClick r:id="rId3"/>
              </a:rPr>
              <a:t>http://www.oracle.com/technetwork/java/javase/downloads/jdk8-downloads-2133151.html</a:t>
            </a:r>
            <a:endParaRPr lang="zh-TW" altLang="en-US" sz="2000" dirty="0" smtClean="0"/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81" y="2271734"/>
            <a:ext cx="551497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4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 err="1" smtClean="0"/>
              <a:t>Thiết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lập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biến</a:t>
            </a:r>
            <a:r>
              <a:rPr lang="en-US" altLang="zh-TW" sz="3000" dirty="0"/>
              <a:t> </a:t>
            </a:r>
            <a:r>
              <a:rPr lang="en-US" altLang="zh-TW" sz="3000" dirty="0" err="1" smtClean="0"/>
              <a:t>hoàn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cảnh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Vào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hệ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thống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lập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biến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của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hoành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cảnh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tìm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được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Path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chỉ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định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đường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link JDK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TW" sz="2000" b="1" dirty="0" smtClean="0"/>
              <a:t>C:\Program Files\Java\jdk1.8.0_151\bin;</a:t>
            </a:r>
            <a:endParaRPr lang="zh-TW" altLang="en-US" sz="2000" b="1" dirty="0" smtClean="0"/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1" y="2492896"/>
            <a:ext cx="8353191" cy="340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38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 smtClean="0">
                <a:ea typeface="華康儷粗黑" panose="020B0909010101010101" pitchFamily="49" charset="-120"/>
              </a:rPr>
              <a:t>Thiết</a:t>
            </a:r>
            <a:r>
              <a:rPr lang="en-US" altLang="zh-TW" dirty="0" smtClean="0">
                <a:ea typeface="華康儷粗黑" panose="020B0909010101010101" pitchFamily="49" charset="-120"/>
              </a:rPr>
              <a:t> </a:t>
            </a:r>
            <a:r>
              <a:rPr lang="en-US" altLang="zh-TW" dirty="0" err="1" smtClean="0">
                <a:ea typeface="華康儷粗黑" panose="020B0909010101010101" pitchFamily="49" charset="-120"/>
              </a:rPr>
              <a:t>lập</a:t>
            </a:r>
            <a:r>
              <a:rPr lang="en-US" altLang="zh-TW" dirty="0" smtClean="0">
                <a:ea typeface="華康儷粗黑" panose="020B0909010101010101" pitchFamily="49" charset="-120"/>
              </a:rPr>
              <a:t> </a:t>
            </a:r>
            <a:r>
              <a:rPr lang="en-US" altLang="zh-TW" dirty="0" err="1" smtClean="0">
                <a:ea typeface="華康儷粗黑" panose="020B0909010101010101" pitchFamily="49" charset="-120"/>
              </a:rPr>
              <a:t>biến</a:t>
            </a:r>
            <a:r>
              <a:rPr lang="en-US" altLang="zh-TW" dirty="0" smtClean="0">
                <a:ea typeface="華康儷粗黑" panose="020B0909010101010101" pitchFamily="49" charset="-120"/>
              </a:rPr>
              <a:t> </a:t>
            </a:r>
            <a:r>
              <a:rPr lang="en-US" altLang="zh-TW" dirty="0" err="1" smtClean="0">
                <a:ea typeface="華康儷粗黑" panose="020B0909010101010101" pitchFamily="49" charset="-120"/>
              </a:rPr>
              <a:t>hoàn</a:t>
            </a:r>
            <a:r>
              <a:rPr lang="en-US" altLang="zh-TW" dirty="0" smtClean="0">
                <a:ea typeface="華康儷粗黑" panose="020B0909010101010101" pitchFamily="49" charset="-120"/>
              </a:rPr>
              <a:t> </a:t>
            </a:r>
            <a:r>
              <a:rPr lang="en-US" altLang="zh-TW" dirty="0" err="1" smtClean="0">
                <a:ea typeface="華康儷粗黑" panose="020B0909010101010101" pitchFamily="49" charset="-120"/>
              </a:rPr>
              <a:t>cảnh</a:t>
            </a:r>
            <a:endParaRPr lang="zh-TW" altLang="en-US" dirty="0">
              <a:ea typeface="華康儷粗黑" panose="020B0909010101010101" pitchFamily="49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071546"/>
            <a:ext cx="800831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2.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nếu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đã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có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thiết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lập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JDK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phiên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bản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khác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cũng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không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muốn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sửa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thì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có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thể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dùng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phương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thức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dưới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đây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/>
            </a:r>
            <a:b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</a:b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nhấp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Eclipse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phím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bên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phải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nội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dung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tiêu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thêm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đường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link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lắp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đặt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JDK ở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đằng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sau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đường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link ban </a:t>
            </a:r>
            <a:r>
              <a:rPr lang="en-US" altLang="zh-TW" sz="2000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đầu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/>
            </a:r>
            <a:br>
              <a:rPr lang="en-US" altLang="zh-TW" sz="2000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</a:br>
            <a:r>
              <a:rPr lang="en-US" altLang="zh-TW" sz="2000" b="1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</a:t>
            </a:r>
            <a:r>
              <a:rPr lang="en-US" altLang="zh-TW" sz="2000" b="1" dirty="0" err="1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vm</a:t>
            </a:r>
            <a:r>
              <a:rPr lang="en-US" altLang="zh-TW" sz="2000" b="1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"</a:t>
            </a:r>
            <a:r>
              <a:rPr lang="en-US" altLang="zh-TW" sz="2000" b="1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C:\Program </a:t>
            </a:r>
            <a:r>
              <a:rPr lang="en-US" altLang="zh-TW" sz="2000" b="1" dirty="0" smtClean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Files\Java\jdk1.8.0_151\bin\javaw.exe;</a:t>
            </a:r>
            <a:endParaRPr lang="zh-TW" altLang="en-US" sz="2000" b="1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86" y="3068960"/>
            <a:ext cx="5453228" cy="424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3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 smtClean="0"/>
              <a:t>Lắp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đặt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bộ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gói</a:t>
            </a:r>
            <a:r>
              <a:rPr lang="en-US" altLang="zh-TW" dirty="0" smtClean="0"/>
              <a:t> Eclipse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Mở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Eclipse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＞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help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＞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Eclipse Marketplace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8" y="1772816"/>
            <a:ext cx="7534622" cy="38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97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</a:rPr>
              <a:t>Lắp</a:t>
            </a:r>
            <a:r>
              <a:rPr lang="en-US" altLang="zh-TW" dirty="0" smtClean="0">
                <a:latin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</a:rPr>
              <a:t>đặt</a:t>
            </a:r>
            <a:r>
              <a:rPr lang="en-US" altLang="zh-TW" dirty="0" smtClean="0">
                <a:latin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</a:rPr>
              <a:t>bộ</a:t>
            </a:r>
            <a:r>
              <a:rPr lang="en-US" altLang="zh-TW" dirty="0" smtClean="0">
                <a:latin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</a:rPr>
              <a:t>gói</a:t>
            </a:r>
            <a:r>
              <a:rPr lang="en-US" altLang="zh-TW" dirty="0" smtClean="0">
                <a:latin typeface="微軟正黑體" panose="020B0604030504040204" pitchFamily="34" charset="-120"/>
              </a:rPr>
              <a:t> Eclipse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42976" y="1140507"/>
            <a:ext cx="541602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Lắp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đặt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bộ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gói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hình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bên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phải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chia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theo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thứ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tự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kumimoji="1" lang="en-US" altLang="zh-TW" sz="2000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kumimoji="1"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20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kumimoji="1" lang="en-US" altLang="zh-TW" sz="2000" dirty="0" smtClean="0">
                <a:latin typeface="微軟正黑體" pitchFamily="34" charset="-120"/>
                <a:ea typeface="微軟正黑體" pitchFamily="34" charset="-120"/>
              </a:rPr>
              <a:t>Maven</a:t>
            </a: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ResourceBundle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kumimoji="1" lang="en-US" altLang="zh-TW" sz="2000" dirty="0" smtClean="0">
                <a:latin typeface="微軟正黑體" pitchFamily="34" charset="-120"/>
                <a:ea typeface="微軟正黑體" pitchFamily="34" charset="-120"/>
              </a:rPr>
              <a:t>SVN(</a:t>
            </a:r>
            <a:r>
              <a:rPr kumimoji="1"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nếu</a:t>
            </a:r>
            <a:r>
              <a:rPr kumimoji="1"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không</a:t>
            </a:r>
            <a:r>
              <a:rPr kumimoji="1"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có</a:t>
            </a:r>
            <a:r>
              <a:rPr kumimoji="1"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thì</a:t>
            </a:r>
            <a:r>
              <a:rPr kumimoji="1"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miễn</a:t>
            </a:r>
            <a:r>
              <a:rPr kumimoji="1"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ZK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6327"/>
            <a:ext cx="2654322" cy="574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03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1452</Words>
  <Application>Microsoft Office PowerPoint</Application>
  <PresentationFormat>如螢幕大小 (4:3)</PresentationFormat>
  <Paragraphs>219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華康儷粗黑</vt:lpstr>
      <vt:lpstr>微軟正黑體</vt:lpstr>
      <vt:lpstr>新細明體</vt:lpstr>
      <vt:lpstr>Aachen</vt:lpstr>
      <vt:lpstr>Arial</vt:lpstr>
      <vt:lpstr>Arial Black</vt:lpstr>
      <vt:lpstr>Calibri</vt:lpstr>
      <vt:lpstr>Office 佈景主題</vt:lpstr>
      <vt:lpstr>xây dựng hoàn cảnh、 cấu trúc ZK</vt:lpstr>
      <vt:lpstr>tạo nên hoàn cảnh ZK</vt:lpstr>
      <vt:lpstr>Lắp đặt Eclipse</vt:lpstr>
      <vt:lpstr>Lắp đặt Tomcat </vt:lpstr>
      <vt:lpstr>Lắp đặt JAVA JDK</vt:lpstr>
      <vt:lpstr>Thiết lập biến hoàn cảnh</vt:lpstr>
      <vt:lpstr>Thiết lập biến hoàn cảnh</vt:lpstr>
      <vt:lpstr>Lắp đặt bộ gói Eclipse</vt:lpstr>
      <vt:lpstr>Lắp đặt bộ gói Eclipse</vt:lpstr>
      <vt:lpstr>Gắn Tomcat</vt:lpstr>
      <vt:lpstr>Gắn Tomcat</vt:lpstr>
      <vt:lpstr>Zk-Platform</vt:lpstr>
      <vt:lpstr>Cấu tạo của ZK</vt:lpstr>
      <vt:lpstr>Tạo dự án mới</vt:lpstr>
      <vt:lpstr>Tạo dự án mới</vt:lpstr>
      <vt:lpstr>Tạo dự án mới</vt:lpstr>
      <vt:lpstr>Tạo dự án mới</vt:lpstr>
      <vt:lpstr>Tạo dự án mới</vt:lpstr>
      <vt:lpstr>Tạo dự án mới</vt:lpstr>
      <vt:lpstr>Tạo dự án mới</vt:lpstr>
      <vt:lpstr>Tạo dự án mới</vt:lpstr>
      <vt:lpstr>Tạo dự án mới</vt:lpstr>
      <vt:lpstr>Thiết lập hệ thống</vt:lpstr>
      <vt:lpstr>Thiết lập hệ thống</vt:lpstr>
      <vt:lpstr>Thiết lập hệ thống</vt:lpstr>
      <vt:lpstr>Tạo cây chương trình đầu tiên</vt:lpstr>
      <vt:lpstr>Tạo cây chương trình đầu tiên</vt:lpstr>
      <vt:lpstr>Tạo cây chương trình đầu tiên</vt:lpstr>
      <vt:lpstr>Tạo cây chương trình đầu tiên</vt:lpstr>
      <vt:lpstr>Tạo cây chương trình đầu tiên</vt:lpstr>
      <vt:lpstr>Tạo cây chương trình đầu tiên</vt:lpstr>
      <vt:lpstr>Tạo cây chương trình đầu tiên</vt:lpstr>
      <vt:lpstr>Tạo cây chương trình đầu tiên</vt:lpstr>
      <vt:lpstr>Tạo cây chương trình đầu tiên</vt:lpstr>
      <vt:lpstr>Tạo cây chương trình đầu tiên</vt:lpstr>
      <vt:lpstr>Tạo cây chương trình đầu tiên</vt:lpstr>
      <vt:lpstr>Tạo cây chương trình đầu tiên</vt:lpstr>
      <vt:lpstr>Tạo cây chương trình đầu tiên</vt:lpstr>
      <vt:lpstr>persistence.xml</vt:lpstr>
      <vt:lpstr>web.xml</vt:lpstr>
      <vt:lpstr>Blackbox.java</vt:lpstr>
      <vt:lpstr>Common.java</vt:lpstr>
      <vt:lpstr>Ràng buộc thành phần ZK</vt:lpstr>
      <vt:lpstr>Đa ngôn ngữ</vt:lpstr>
      <vt:lpstr>Đa ngôn ngữ</vt:lpstr>
      <vt:lpstr>Đa ngôn ngữ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Flow</dc:title>
  <dc:creator>Microsoft Office 使用者</dc:creator>
  <cp:lastModifiedBy>michelle.huang</cp:lastModifiedBy>
  <cp:revision>221</cp:revision>
  <dcterms:created xsi:type="dcterms:W3CDTF">2017-08-03T02:33:40Z</dcterms:created>
  <dcterms:modified xsi:type="dcterms:W3CDTF">2018-03-05T05:00:11Z</dcterms:modified>
</cp:coreProperties>
</file>