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0.xml" ContentType="application/vnd.openxmlformats-officedocument.presentationml.tags+xml"/>
  <Override PartName="/ppt/notesSlides/notesSlide29.xml" ContentType="application/vnd.openxmlformats-officedocument.presentationml.notesSlide+xml"/>
  <Override PartName="/ppt/tags/tag11.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31.xml" ContentType="application/vnd.openxmlformats-officedocument.presentationml.notesSlide+xml"/>
  <Override PartName="/ppt/tags/tag13.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tags/tag19.xml" ContentType="application/vnd.openxmlformats-officedocument.presentationml.tags+xml"/>
  <Override PartName="/ppt/notesSlides/notesSlide38.xml" ContentType="application/vnd.openxmlformats-officedocument.presentationml.notesSlide+xml"/>
  <Override PartName="/ppt/tags/tag20.xml" ContentType="application/vnd.openxmlformats-officedocument.presentationml.tags+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ppt/tags/tag23.xml" ContentType="application/vnd.openxmlformats-officedocument.presentationml.tags+xml"/>
  <Override PartName="/ppt/notesSlides/notesSlide42.xml" ContentType="application/vnd.openxmlformats-officedocument.presentationml.notesSlide+xml"/>
  <Override PartName="/ppt/tags/tag24.xml" ContentType="application/vnd.openxmlformats-officedocument.presentationml.tags+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ppt/tags/tag26.xml" ContentType="application/vnd.openxmlformats-officedocument.presentationml.tags+xml"/>
  <Override PartName="/ppt/notesSlides/notesSlide45.xml" ContentType="application/vnd.openxmlformats-officedocument.presentationml.notesSlide+xml"/>
  <Override PartName="/ppt/tags/tag27.xml" ContentType="application/vnd.openxmlformats-officedocument.presentationml.tags+xml"/>
  <Override PartName="/ppt/notesSlides/notesSlide46.xml" ContentType="application/vnd.openxmlformats-officedocument.presentationml.notesSlide+xml"/>
  <Override PartName="/ppt/tags/tag28.xml" ContentType="application/vnd.openxmlformats-officedocument.presentationml.tags+xml"/>
  <Override PartName="/ppt/notesSlides/notesSlide47.xml" ContentType="application/vnd.openxmlformats-officedocument.presentationml.notesSlide+xml"/>
  <Override PartName="/ppt/tags/tag29.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2"/>
    <p:sldId id="259" r:id="rId3"/>
    <p:sldId id="258" r:id="rId4"/>
    <p:sldId id="268" r:id="rId5"/>
    <p:sldId id="305" r:id="rId6"/>
    <p:sldId id="293" r:id="rId7"/>
    <p:sldId id="307" r:id="rId8"/>
    <p:sldId id="294" r:id="rId9"/>
    <p:sldId id="325" r:id="rId10"/>
    <p:sldId id="326" r:id="rId11"/>
    <p:sldId id="327" r:id="rId12"/>
    <p:sldId id="310" r:id="rId13"/>
    <p:sldId id="298" r:id="rId14"/>
    <p:sldId id="311" r:id="rId15"/>
    <p:sldId id="314" r:id="rId16"/>
    <p:sldId id="315" r:id="rId17"/>
    <p:sldId id="316" r:id="rId18"/>
    <p:sldId id="318" r:id="rId19"/>
    <p:sldId id="319" r:id="rId20"/>
    <p:sldId id="320" r:id="rId21"/>
    <p:sldId id="321" r:id="rId22"/>
    <p:sldId id="322" r:id="rId23"/>
    <p:sldId id="323" r:id="rId24"/>
    <p:sldId id="317" r:id="rId25"/>
    <p:sldId id="297" r:id="rId26"/>
    <p:sldId id="324" r:id="rId27"/>
    <p:sldId id="304" r:id="rId28"/>
    <p:sldId id="270" r:id="rId29"/>
    <p:sldId id="312" r:id="rId30"/>
    <p:sldId id="296" r:id="rId31"/>
    <p:sldId id="295" r:id="rId32"/>
    <p:sldId id="299" r:id="rId33"/>
    <p:sldId id="292" r:id="rId34"/>
    <p:sldId id="271" r:id="rId35"/>
    <p:sldId id="277" r:id="rId36"/>
    <p:sldId id="282" r:id="rId37"/>
    <p:sldId id="301" r:id="rId38"/>
    <p:sldId id="283" r:id="rId39"/>
    <p:sldId id="284" r:id="rId40"/>
    <p:sldId id="285" r:id="rId41"/>
    <p:sldId id="289" r:id="rId42"/>
    <p:sldId id="290" r:id="rId43"/>
    <p:sldId id="275" r:id="rId44"/>
    <p:sldId id="302" r:id="rId45"/>
    <p:sldId id="276" r:id="rId46"/>
    <p:sldId id="278" r:id="rId47"/>
    <p:sldId id="279" r:id="rId48"/>
    <p:sldId id="281" r:id="rId49"/>
    <p:sldId id="269" r:id="rId50"/>
    <p:sldId id="303" r:id="rId51"/>
    <p:sldId id="263" r:id="rId52"/>
    <p:sldId id="264" r:id="rId53"/>
    <p:sldId id="265" r:id="rId54"/>
    <p:sldId id="266" r:id="rId55"/>
    <p:sldId id="267"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2CDBD53-301E-43D6-BE68-98439230B125}">
          <p14:sldIdLst>
            <p14:sldId id="256"/>
            <p14:sldId id="259"/>
          </p14:sldIdLst>
        </p14:section>
        <p14:section name="选题背景及意义" id="{0372228E-A045-4108-AEEF-A23EFAA338F9}">
          <p14:sldIdLst>
            <p14:sldId id="258"/>
            <p14:sldId id="268"/>
            <p14:sldId id="305"/>
            <p14:sldId id="293"/>
          </p14:sldIdLst>
        </p14:section>
        <p14:section name="理论与方法基础" id="{9E2A29F0-CC72-404E-B949-736F50AA4332}">
          <p14:sldIdLst>
            <p14:sldId id="307"/>
            <p14:sldId id="294"/>
            <p14:sldId id="325"/>
            <p14:sldId id="326"/>
            <p14:sldId id="327"/>
          </p14:sldIdLst>
        </p14:section>
        <p14:section name="实证与结论分析" id="{6ABBD88D-EF93-4F0C-AB60-A876B481F5F7}">
          <p14:sldIdLst>
            <p14:sldId id="310"/>
            <p14:sldId id="298"/>
            <p14:sldId id="311"/>
            <p14:sldId id="314"/>
            <p14:sldId id="315"/>
            <p14:sldId id="316"/>
            <p14:sldId id="318"/>
            <p14:sldId id="319"/>
            <p14:sldId id="320"/>
            <p14:sldId id="321"/>
            <p14:sldId id="322"/>
            <p14:sldId id="323"/>
          </p14:sldIdLst>
        </p14:section>
        <p14:section name="后续计划" id="{E417D921-6B6F-4D52-9B62-23AA3AE6D15D}">
          <p14:sldIdLst>
            <p14:sldId id="317"/>
            <p14:sldId id="297"/>
            <p14:sldId id="324"/>
            <p14:sldId id="304"/>
            <p14:sldId id="270"/>
            <p14:sldId id="312"/>
            <p14:sldId id="296"/>
            <p14:sldId id="295"/>
            <p14:sldId id="299"/>
            <p14:sldId id="292"/>
            <p14:sldId id="271"/>
            <p14:sldId id="277"/>
            <p14:sldId id="282"/>
            <p14:sldId id="301"/>
            <p14:sldId id="283"/>
            <p14:sldId id="284"/>
            <p14:sldId id="285"/>
            <p14:sldId id="289"/>
            <p14:sldId id="290"/>
            <p14:sldId id="275"/>
            <p14:sldId id="302"/>
            <p14:sldId id="276"/>
            <p14:sldId id="278"/>
            <p14:sldId id="279"/>
            <p14:sldId id="281"/>
            <p14:sldId id="269"/>
            <p14:sldId id="303"/>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8EA"/>
    <a:srgbClr val="FF3300"/>
    <a:srgbClr val="E9CA71"/>
    <a:srgbClr val="FC5E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470" autoAdjust="0"/>
  </p:normalViewPr>
  <p:slideViewPr>
    <p:cSldViewPr snapToGrid="0">
      <p:cViewPr varScale="1">
        <p:scale>
          <a:sx n="75" d="100"/>
          <a:sy n="75" d="100"/>
        </p:scale>
        <p:origin x="48" y="288"/>
      </p:cViewPr>
      <p:guideLst>
        <p:guide orient="horz" pos="2160"/>
        <p:guide pos="3840"/>
      </p:guideLst>
    </p:cSldViewPr>
  </p:slideViewPr>
  <p:notesTextViewPr>
    <p:cViewPr>
      <p:scale>
        <a:sx n="1" d="1"/>
        <a:sy n="1" d="1"/>
      </p:scale>
      <p:origin x="0" y="0"/>
    </p:cViewPr>
  </p:notesTextViewPr>
  <p:sorterViewPr>
    <p:cViewPr>
      <p:scale>
        <a:sx n="49" d="100"/>
        <a:sy n="4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E:\NJU\&#27605;&#19994;&#35770;&#25991;\&#20013;&#26399;&#26816;&#26597;\New%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NJU\&#27605;&#19994;&#35770;&#25991;\&#20013;&#26399;&#26816;&#26597;\New%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NJU\&#27605;&#19994;&#35770;&#25991;\Data\sentiment_result\senti_count.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Sheet1!$A$1</c:f>
              <c:strCache>
                <c:ptCount val="1"/>
                <c:pt idx="0">
                  <c:v>股票投资者</c:v>
                </c:pt>
              </c:strCache>
            </c:strRef>
          </c:tx>
          <c:spPr>
            <a:solidFill>
              <a:srgbClr val="0070C0"/>
            </a:solidFill>
          </c:spPr>
          <c:dPt>
            <c:idx val="0"/>
            <c:bubble3D val="0"/>
            <c:spPr>
              <a:solidFill>
                <a:srgbClr val="0070C0"/>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0F2-4E24-AA1E-284B2FE75E54}"/>
              </c:ext>
            </c:extLst>
          </c:dPt>
          <c:dPt>
            <c:idx val="1"/>
            <c:bubble3D val="0"/>
            <c:spPr>
              <a:solidFill>
                <a:srgbClr val="E9CA7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0F2-4E24-AA1E-284B2FE75E54}"/>
              </c:ext>
            </c:extLst>
          </c:dPt>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tx1"/>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1-00F2-4E24-AA1E-284B2FE75E54}"/>
                </c:ext>
              </c:extLst>
            </c:dLbl>
            <c:dLbl>
              <c:idx val="1"/>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tx1"/>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3-00F2-4E24-AA1E-284B2FE75E54}"/>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tx1"/>
                    </a:solidFill>
                    <a:latin typeface="+mn-lt"/>
                    <a:ea typeface="+mn-ea"/>
                    <a:cs typeface="+mn-cs"/>
                  </a:defRPr>
                </a:pPr>
                <a:endParaRPr lang="zh-CN"/>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散户</c:v>
                </c:pt>
                <c:pt idx="1">
                  <c:v>机构</c:v>
                </c:pt>
              </c:strCache>
            </c:strRef>
          </c:cat>
          <c:val>
            <c:numRef>
              <c:f>Sheet1!$B$2:$B$3</c:f>
              <c:numCache>
                <c:formatCode>0.00%</c:formatCode>
                <c:ptCount val="2"/>
                <c:pt idx="0">
                  <c:v>0.99760000000000004</c:v>
                </c:pt>
                <c:pt idx="1">
                  <c:v>2.3999999999999577E-3</c:v>
                </c:pt>
              </c:numCache>
            </c:numRef>
          </c:val>
          <c:extLst>
            <c:ext xmlns:c16="http://schemas.microsoft.com/office/drawing/2014/chart" uri="{C3380CC4-5D6E-409C-BE32-E72D297353CC}">
              <c16:uniqueId val="{00000004-00F2-4E24-AA1E-284B2FE75E54}"/>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Sheet1!$M$1</c:f>
              <c:strCache>
                <c:ptCount val="1"/>
                <c:pt idx="0">
                  <c:v>帖子数量</c:v>
                </c:pt>
              </c:strCache>
            </c:strRef>
          </c:tx>
          <c:spPr>
            <a:solidFill>
              <a:schemeClr val="accent1"/>
            </a:solidFill>
            <a:ln>
              <a:noFill/>
            </a:ln>
            <a:effectLst/>
          </c:spPr>
          <c:invertIfNegative val="0"/>
          <c:cat>
            <c:strRef>
              <c:f>Sheet1!$L$2:$L$16</c:f>
              <c:strCache>
                <c:ptCount val="15"/>
                <c:pt idx="0">
                  <c:v>民生银行</c:v>
                </c:pt>
                <c:pt idx="1">
                  <c:v>万华化学</c:v>
                </c:pt>
                <c:pt idx="2">
                  <c:v>华夏幸福</c:v>
                </c:pt>
                <c:pt idx="3">
                  <c:v>海尔智家</c:v>
                </c:pt>
                <c:pt idx="4">
                  <c:v>三安光电</c:v>
                </c:pt>
                <c:pt idx="5">
                  <c:v>伊利股份</c:v>
                </c:pt>
                <c:pt idx="6">
                  <c:v>工业富联</c:v>
                </c:pt>
                <c:pt idx="7">
                  <c:v>兴业银行</c:v>
                </c:pt>
                <c:pt idx="8">
                  <c:v>中国铁建</c:v>
                </c:pt>
                <c:pt idx="9">
                  <c:v>国泰君安</c:v>
                </c:pt>
                <c:pt idx="10">
                  <c:v>红塔证券</c:v>
                </c:pt>
                <c:pt idx="11">
                  <c:v>农业银行</c:v>
                </c:pt>
                <c:pt idx="12">
                  <c:v>中国人保</c:v>
                </c:pt>
                <c:pt idx="13">
                  <c:v>交通银行</c:v>
                </c:pt>
                <c:pt idx="14">
                  <c:v>新华保险</c:v>
                </c:pt>
              </c:strCache>
            </c:strRef>
          </c:cat>
          <c:val>
            <c:numRef>
              <c:f>Sheet1!$M$2:$M$16</c:f>
              <c:numCache>
                <c:formatCode>General</c:formatCode>
                <c:ptCount val="15"/>
                <c:pt idx="0">
                  <c:v>113666</c:v>
                </c:pt>
                <c:pt idx="1">
                  <c:v>87667</c:v>
                </c:pt>
                <c:pt idx="2">
                  <c:v>100387</c:v>
                </c:pt>
                <c:pt idx="3">
                  <c:v>124916</c:v>
                </c:pt>
                <c:pt idx="4">
                  <c:v>149917</c:v>
                </c:pt>
                <c:pt idx="5">
                  <c:v>175725</c:v>
                </c:pt>
                <c:pt idx="6">
                  <c:v>89601</c:v>
                </c:pt>
                <c:pt idx="7">
                  <c:v>202973</c:v>
                </c:pt>
                <c:pt idx="8">
                  <c:v>188804</c:v>
                </c:pt>
                <c:pt idx="9">
                  <c:v>70748</c:v>
                </c:pt>
                <c:pt idx="10">
                  <c:v>58543</c:v>
                </c:pt>
                <c:pt idx="11">
                  <c:v>224071</c:v>
                </c:pt>
                <c:pt idx="12">
                  <c:v>59149</c:v>
                </c:pt>
                <c:pt idx="13">
                  <c:v>108004</c:v>
                </c:pt>
                <c:pt idx="14">
                  <c:v>30048</c:v>
                </c:pt>
              </c:numCache>
            </c:numRef>
          </c:val>
          <c:extLst>
            <c:ext xmlns:c16="http://schemas.microsoft.com/office/drawing/2014/chart" uri="{C3380CC4-5D6E-409C-BE32-E72D297353CC}">
              <c16:uniqueId val="{00000000-AE69-43FD-BD9A-29F8DA694741}"/>
            </c:ext>
          </c:extLst>
        </c:ser>
        <c:dLbls>
          <c:showLegendKey val="0"/>
          <c:showVal val="0"/>
          <c:showCatName val="0"/>
          <c:showSerName val="0"/>
          <c:showPercent val="0"/>
          <c:showBubbleSize val="0"/>
        </c:dLbls>
        <c:gapWidth val="219"/>
        <c:overlap val="-27"/>
        <c:axId val="1905939920"/>
        <c:axId val="1405684032"/>
      </c:barChart>
      <c:catAx>
        <c:axId val="190593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1405684032"/>
        <c:crosses val="autoZero"/>
        <c:auto val="1"/>
        <c:lblAlgn val="ctr"/>
        <c:lblOffset val="100"/>
        <c:noMultiLvlLbl val="0"/>
      </c:catAx>
      <c:valAx>
        <c:axId val="1405684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1905939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1-1A65-4023-95F5-53262795AD22}"/>
              </c:ext>
            </c:extLst>
          </c:dPt>
          <c:dPt>
            <c:idx val="1"/>
            <c:invertIfNegative val="0"/>
            <c:bubble3D val="0"/>
            <c:spPr>
              <a:solidFill>
                <a:srgbClr val="0070C0"/>
              </a:solidFill>
              <a:ln>
                <a:noFill/>
              </a:ln>
              <a:effectLst/>
            </c:spPr>
            <c:extLst>
              <c:ext xmlns:c16="http://schemas.microsoft.com/office/drawing/2014/chart" uri="{C3380CC4-5D6E-409C-BE32-E72D297353CC}">
                <c16:uniqueId val="{00000008-1A65-4023-95F5-53262795AD22}"/>
              </c:ext>
            </c:extLst>
          </c:dPt>
          <c:dPt>
            <c:idx val="3"/>
            <c:invertIfNegative val="0"/>
            <c:bubble3D val="0"/>
            <c:spPr>
              <a:solidFill>
                <a:srgbClr val="FFC000"/>
              </a:solidFill>
              <a:ln>
                <a:noFill/>
              </a:ln>
              <a:effectLst/>
            </c:spPr>
            <c:extLst>
              <c:ext xmlns:c16="http://schemas.microsoft.com/office/drawing/2014/chart" uri="{C3380CC4-5D6E-409C-BE32-E72D297353CC}">
                <c16:uniqueId val="{00000002-1A65-4023-95F5-53262795AD22}"/>
              </c:ext>
            </c:extLst>
          </c:dPt>
          <c:dPt>
            <c:idx val="4"/>
            <c:invertIfNegative val="0"/>
            <c:bubble3D val="0"/>
            <c:spPr>
              <a:solidFill>
                <a:srgbClr val="0070C0"/>
              </a:solidFill>
              <a:ln>
                <a:noFill/>
              </a:ln>
              <a:effectLst/>
            </c:spPr>
            <c:extLst>
              <c:ext xmlns:c16="http://schemas.microsoft.com/office/drawing/2014/chart" uri="{C3380CC4-5D6E-409C-BE32-E72D297353CC}">
                <c16:uniqueId val="{00000009-1A65-4023-95F5-53262795AD22}"/>
              </c:ext>
            </c:extLst>
          </c:dPt>
          <c:dPt>
            <c:idx val="6"/>
            <c:invertIfNegative val="0"/>
            <c:bubble3D val="0"/>
            <c:spPr>
              <a:solidFill>
                <a:srgbClr val="FFC000"/>
              </a:solidFill>
              <a:ln>
                <a:noFill/>
              </a:ln>
              <a:effectLst/>
            </c:spPr>
            <c:extLst>
              <c:ext xmlns:c16="http://schemas.microsoft.com/office/drawing/2014/chart" uri="{C3380CC4-5D6E-409C-BE32-E72D297353CC}">
                <c16:uniqueId val="{00000003-1A65-4023-95F5-53262795AD22}"/>
              </c:ext>
            </c:extLst>
          </c:dPt>
          <c:dPt>
            <c:idx val="7"/>
            <c:invertIfNegative val="0"/>
            <c:bubble3D val="0"/>
            <c:spPr>
              <a:solidFill>
                <a:srgbClr val="0070C0"/>
              </a:solidFill>
              <a:ln>
                <a:noFill/>
              </a:ln>
              <a:effectLst/>
            </c:spPr>
            <c:extLst>
              <c:ext xmlns:c16="http://schemas.microsoft.com/office/drawing/2014/chart" uri="{C3380CC4-5D6E-409C-BE32-E72D297353CC}">
                <c16:uniqueId val="{0000000A-1A65-4023-95F5-53262795AD22}"/>
              </c:ext>
            </c:extLst>
          </c:dPt>
          <c:dPt>
            <c:idx val="9"/>
            <c:invertIfNegative val="0"/>
            <c:bubble3D val="0"/>
            <c:spPr>
              <a:solidFill>
                <a:srgbClr val="FFC000"/>
              </a:solidFill>
              <a:ln>
                <a:noFill/>
              </a:ln>
              <a:effectLst/>
            </c:spPr>
            <c:extLst>
              <c:ext xmlns:c16="http://schemas.microsoft.com/office/drawing/2014/chart" uri="{C3380CC4-5D6E-409C-BE32-E72D297353CC}">
                <c16:uniqueId val="{00000004-1A65-4023-95F5-53262795AD22}"/>
              </c:ext>
            </c:extLst>
          </c:dPt>
          <c:dPt>
            <c:idx val="10"/>
            <c:invertIfNegative val="0"/>
            <c:bubble3D val="0"/>
            <c:spPr>
              <a:solidFill>
                <a:srgbClr val="0070C0"/>
              </a:solidFill>
              <a:ln>
                <a:noFill/>
              </a:ln>
              <a:effectLst/>
            </c:spPr>
            <c:extLst>
              <c:ext xmlns:c16="http://schemas.microsoft.com/office/drawing/2014/chart" uri="{C3380CC4-5D6E-409C-BE32-E72D297353CC}">
                <c16:uniqueId val="{0000000B-1A65-4023-95F5-53262795AD22}"/>
              </c:ext>
            </c:extLst>
          </c:dPt>
          <c:dPt>
            <c:idx val="12"/>
            <c:invertIfNegative val="0"/>
            <c:bubble3D val="0"/>
            <c:spPr>
              <a:solidFill>
                <a:srgbClr val="FFC000"/>
              </a:solidFill>
              <a:ln>
                <a:noFill/>
              </a:ln>
              <a:effectLst/>
            </c:spPr>
            <c:extLst>
              <c:ext xmlns:c16="http://schemas.microsoft.com/office/drawing/2014/chart" uri="{C3380CC4-5D6E-409C-BE32-E72D297353CC}">
                <c16:uniqueId val="{00000005-1A65-4023-95F5-53262795AD22}"/>
              </c:ext>
            </c:extLst>
          </c:dPt>
          <c:dPt>
            <c:idx val="13"/>
            <c:invertIfNegative val="0"/>
            <c:bubble3D val="0"/>
            <c:spPr>
              <a:solidFill>
                <a:srgbClr val="0070C0"/>
              </a:solidFill>
              <a:ln>
                <a:noFill/>
              </a:ln>
              <a:effectLst/>
            </c:spPr>
            <c:extLst>
              <c:ext xmlns:c16="http://schemas.microsoft.com/office/drawing/2014/chart" uri="{C3380CC4-5D6E-409C-BE32-E72D297353CC}">
                <c16:uniqueId val="{0000000C-1A65-4023-95F5-53262795AD22}"/>
              </c:ext>
            </c:extLst>
          </c:dPt>
          <c:dPt>
            <c:idx val="15"/>
            <c:invertIfNegative val="0"/>
            <c:bubble3D val="0"/>
            <c:spPr>
              <a:solidFill>
                <a:srgbClr val="FFC000"/>
              </a:solidFill>
              <a:ln>
                <a:noFill/>
              </a:ln>
              <a:effectLst/>
            </c:spPr>
            <c:extLst>
              <c:ext xmlns:c16="http://schemas.microsoft.com/office/drawing/2014/chart" uri="{C3380CC4-5D6E-409C-BE32-E72D297353CC}">
                <c16:uniqueId val="{00000006-1A65-4023-95F5-53262795AD22}"/>
              </c:ext>
            </c:extLst>
          </c:dPt>
          <c:dPt>
            <c:idx val="16"/>
            <c:invertIfNegative val="0"/>
            <c:bubble3D val="0"/>
            <c:spPr>
              <a:solidFill>
                <a:srgbClr val="0070C0"/>
              </a:solidFill>
              <a:ln>
                <a:noFill/>
              </a:ln>
              <a:effectLst/>
            </c:spPr>
            <c:extLst>
              <c:ext xmlns:c16="http://schemas.microsoft.com/office/drawing/2014/chart" uri="{C3380CC4-5D6E-409C-BE32-E72D297353CC}">
                <c16:uniqueId val="{0000000D-1A65-4023-95F5-53262795AD22}"/>
              </c:ext>
            </c:extLst>
          </c:dPt>
          <c:dPt>
            <c:idx val="18"/>
            <c:invertIfNegative val="0"/>
            <c:bubble3D val="0"/>
            <c:spPr>
              <a:solidFill>
                <a:srgbClr val="FFC000"/>
              </a:solidFill>
              <a:ln>
                <a:noFill/>
              </a:ln>
              <a:effectLst/>
            </c:spPr>
            <c:extLst>
              <c:ext xmlns:c16="http://schemas.microsoft.com/office/drawing/2014/chart" uri="{C3380CC4-5D6E-409C-BE32-E72D297353CC}">
                <c16:uniqueId val="{00000007-1A65-4023-95F5-53262795AD22}"/>
              </c:ext>
            </c:extLst>
          </c:dPt>
          <c:dPt>
            <c:idx val="19"/>
            <c:invertIfNegative val="0"/>
            <c:bubble3D val="0"/>
            <c:spPr>
              <a:solidFill>
                <a:srgbClr val="0070C0"/>
              </a:solidFill>
              <a:ln>
                <a:noFill/>
              </a:ln>
              <a:effectLst/>
            </c:spPr>
            <c:extLst>
              <c:ext xmlns:c16="http://schemas.microsoft.com/office/drawing/2014/chart" uri="{C3380CC4-5D6E-409C-BE32-E72D297353CC}">
                <c16:uniqueId val="{0000000E-1A65-4023-95F5-53262795AD22}"/>
              </c:ext>
            </c:extLst>
          </c:dPt>
          <c:cat>
            <c:multiLvlStrRef>
              <c:f>senti_count!$B$1:$V$2</c:f>
              <c:multiLvlStrCache>
                <c:ptCount val="21"/>
                <c:lvl>
                  <c:pt idx="0">
                    <c:v>积极</c:v>
                  </c:pt>
                  <c:pt idx="1">
                    <c:v>消极</c:v>
                  </c:pt>
                  <c:pt idx="2">
                    <c:v>中性</c:v>
                  </c:pt>
                  <c:pt idx="3">
                    <c:v>积极</c:v>
                  </c:pt>
                  <c:pt idx="4">
                    <c:v>消极</c:v>
                  </c:pt>
                  <c:pt idx="5">
                    <c:v>中性</c:v>
                  </c:pt>
                  <c:pt idx="6">
                    <c:v>积极</c:v>
                  </c:pt>
                  <c:pt idx="7">
                    <c:v>消极</c:v>
                  </c:pt>
                  <c:pt idx="8">
                    <c:v>中性</c:v>
                  </c:pt>
                  <c:pt idx="9">
                    <c:v>积极</c:v>
                  </c:pt>
                  <c:pt idx="10">
                    <c:v>消极</c:v>
                  </c:pt>
                  <c:pt idx="11">
                    <c:v>中性</c:v>
                  </c:pt>
                  <c:pt idx="12">
                    <c:v>积极</c:v>
                  </c:pt>
                  <c:pt idx="13">
                    <c:v>消极</c:v>
                  </c:pt>
                  <c:pt idx="14">
                    <c:v>中性</c:v>
                  </c:pt>
                  <c:pt idx="15">
                    <c:v>积极</c:v>
                  </c:pt>
                  <c:pt idx="16">
                    <c:v>消极</c:v>
                  </c:pt>
                  <c:pt idx="17">
                    <c:v>中性</c:v>
                  </c:pt>
                  <c:pt idx="18">
                    <c:v>积极</c:v>
                  </c:pt>
                  <c:pt idx="19">
                    <c:v>消极</c:v>
                  </c:pt>
                  <c:pt idx="20">
                    <c:v>中性</c:v>
                  </c:pt>
                </c:lvl>
                <c:lvl>
                  <c:pt idx="0">
                    <c:v>公司发展</c:v>
                  </c:pt>
                  <c:pt idx="3">
                    <c:v>大盘行情</c:v>
                  </c:pt>
                  <c:pt idx="6">
                    <c:v>板块行情</c:v>
                  </c:pt>
                  <c:pt idx="9">
                    <c:v>行业发展</c:v>
                  </c:pt>
                  <c:pt idx="12">
                    <c:v>两融数据</c:v>
                  </c:pt>
                  <c:pt idx="15">
                    <c:v>资金博弈</c:v>
                  </c:pt>
                  <c:pt idx="18">
                    <c:v>公司红利</c:v>
                  </c:pt>
                </c:lvl>
              </c:multiLvlStrCache>
            </c:multiLvlStrRef>
          </c:cat>
          <c:val>
            <c:numRef>
              <c:f>senti_count!$B$18:$V$18</c:f>
              <c:numCache>
                <c:formatCode>General</c:formatCode>
                <c:ptCount val="21"/>
                <c:pt idx="0">
                  <c:v>54036</c:v>
                </c:pt>
                <c:pt idx="1">
                  <c:v>51978</c:v>
                </c:pt>
                <c:pt idx="2">
                  <c:v>44105</c:v>
                </c:pt>
                <c:pt idx="3">
                  <c:v>207369</c:v>
                </c:pt>
                <c:pt idx="4">
                  <c:v>192079</c:v>
                </c:pt>
                <c:pt idx="5">
                  <c:v>49059</c:v>
                </c:pt>
                <c:pt idx="6">
                  <c:v>182773</c:v>
                </c:pt>
                <c:pt idx="7">
                  <c:v>316918</c:v>
                </c:pt>
                <c:pt idx="8">
                  <c:v>71606</c:v>
                </c:pt>
                <c:pt idx="9">
                  <c:v>63299</c:v>
                </c:pt>
                <c:pt idx="10">
                  <c:v>31057</c:v>
                </c:pt>
                <c:pt idx="11">
                  <c:v>8993</c:v>
                </c:pt>
                <c:pt idx="12">
                  <c:v>6776</c:v>
                </c:pt>
                <c:pt idx="13">
                  <c:v>9648</c:v>
                </c:pt>
                <c:pt idx="14">
                  <c:v>6378</c:v>
                </c:pt>
                <c:pt idx="15">
                  <c:v>93256</c:v>
                </c:pt>
                <c:pt idx="16">
                  <c:v>161394</c:v>
                </c:pt>
                <c:pt idx="17">
                  <c:v>49094</c:v>
                </c:pt>
                <c:pt idx="18">
                  <c:v>85213</c:v>
                </c:pt>
                <c:pt idx="19">
                  <c:v>74089</c:v>
                </c:pt>
                <c:pt idx="20">
                  <c:v>25099</c:v>
                </c:pt>
              </c:numCache>
            </c:numRef>
          </c:val>
          <c:extLst>
            <c:ext xmlns:c16="http://schemas.microsoft.com/office/drawing/2014/chart" uri="{C3380CC4-5D6E-409C-BE32-E72D297353CC}">
              <c16:uniqueId val="{00000000-1A65-4023-95F5-53262795AD22}"/>
            </c:ext>
          </c:extLst>
        </c:ser>
        <c:dLbls>
          <c:showLegendKey val="0"/>
          <c:showVal val="0"/>
          <c:showCatName val="0"/>
          <c:showSerName val="0"/>
          <c:showPercent val="0"/>
          <c:showBubbleSize val="0"/>
        </c:dLbls>
        <c:gapWidth val="219"/>
        <c:overlap val="-27"/>
        <c:axId val="624389520"/>
        <c:axId val="1241979504"/>
      </c:barChart>
      <c:catAx>
        <c:axId val="624389520"/>
        <c:scaling>
          <c:orientation val="minMax"/>
        </c:scaling>
        <c:delete val="0"/>
        <c:axPos val="b"/>
        <c:title>
          <c:tx>
            <c:rich>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r>
                  <a:rPr lang="zh-CN"/>
                  <a:t>主题情感</a:t>
                </a:r>
              </a:p>
            </c:rich>
          </c:tx>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85000"/>
                <a:lumOff val="15000"/>
              </a:schemeClr>
            </a:solidFill>
            <a:round/>
          </a:ln>
          <a:effectLst/>
        </c:spPr>
        <c:txPr>
          <a:bodyPr rot="0" spcFirstLastPara="1" vertOverflow="ellipsis" vert="eaVert" wrap="square" anchor="ctr" anchorCtr="1"/>
          <a:lstStyle/>
          <a:p>
            <a:pPr>
              <a:defRPr sz="1600" b="0" i="0" u="none" strike="noStrike" kern="1200" baseline="0">
                <a:solidFill>
                  <a:sysClr val="windowText" lastClr="000000"/>
                </a:solidFill>
                <a:latin typeface="+mn-lt"/>
                <a:ea typeface="+mn-ea"/>
                <a:cs typeface="+mn-cs"/>
              </a:defRPr>
            </a:pPr>
            <a:endParaRPr lang="zh-CN"/>
          </a:p>
        </c:txPr>
        <c:crossAx val="1241979504"/>
        <c:crosses val="autoZero"/>
        <c:auto val="1"/>
        <c:lblAlgn val="ctr"/>
        <c:lblOffset val="100"/>
        <c:tickLblSkip val="1"/>
        <c:noMultiLvlLbl val="0"/>
      </c:catAx>
      <c:valAx>
        <c:axId val="1241979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r>
                  <a:rPr lang="zh-CN"/>
                  <a:t>帖子数量</a:t>
                </a:r>
              </a:p>
            </c:rich>
          </c:tx>
          <c:overlay val="0"/>
          <c:spPr>
            <a:noFill/>
            <a:ln>
              <a:noFill/>
            </a:ln>
            <a:effectLst/>
          </c:spPr>
          <c:txPr>
            <a:bodyPr rot="-54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zh-CN"/>
          </a:p>
        </c:txPr>
        <c:crossAx val="624389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40000"/>
    <a:lstStyle/>
    <a:p>
      <a:pPr>
        <a:defRPr sz="1600">
          <a:solidFill>
            <a:sysClr val="windowText" lastClr="000000"/>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423D9-7F97-477B-AFB3-E5DEF4B36B57}" type="datetimeFigureOut">
              <a:rPr lang="zh-CN" altLang="en-US" smtClean="0"/>
              <a:pPr/>
              <a:t>2020/5/30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3D985-DC53-4386-B262-85287026AD79}" type="slidenum">
              <a:rPr lang="zh-CN" altLang="en-US" smtClean="0"/>
              <a:pPr/>
              <a:t>‹#›</a:t>
            </a:fld>
            <a:endParaRPr lang="zh-CN" altLang="en-US"/>
          </a:p>
        </p:txBody>
      </p:sp>
    </p:spTree>
    <p:extLst>
      <p:ext uri="{BB962C8B-B14F-4D97-AF65-F5344CB8AC3E}">
        <p14:creationId xmlns:p14="http://schemas.microsoft.com/office/powerpoint/2010/main" val="4167301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3795902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13</a:t>
            </a:fld>
            <a:endParaRPr lang="zh-CN" altLang="en-US"/>
          </a:p>
        </p:txBody>
      </p:sp>
    </p:spTree>
    <p:extLst>
      <p:ext uri="{BB962C8B-B14F-4D97-AF65-F5344CB8AC3E}">
        <p14:creationId xmlns:p14="http://schemas.microsoft.com/office/powerpoint/2010/main" val="11982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14</a:t>
            </a:fld>
            <a:endParaRPr lang="zh-CN" altLang="en-US"/>
          </a:p>
        </p:txBody>
      </p:sp>
    </p:spTree>
    <p:extLst>
      <p:ext uri="{BB962C8B-B14F-4D97-AF65-F5344CB8AC3E}">
        <p14:creationId xmlns:p14="http://schemas.microsoft.com/office/powerpoint/2010/main" val="722747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15</a:t>
            </a:fld>
            <a:endParaRPr lang="zh-CN" altLang="en-US"/>
          </a:p>
        </p:txBody>
      </p:sp>
    </p:spTree>
    <p:extLst>
      <p:ext uri="{BB962C8B-B14F-4D97-AF65-F5344CB8AC3E}">
        <p14:creationId xmlns:p14="http://schemas.microsoft.com/office/powerpoint/2010/main" val="178691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16</a:t>
            </a:fld>
            <a:endParaRPr lang="zh-CN" altLang="en-US"/>
          </a:p>
        </p:txBody>
      </p:sp>
    </p:spTree>
    <p:extLst>
      <p:ext uri="{BB962C8B-B14F-4D97-AF65-F5344CB8AC3E}">
        <p14:creationId xmlns:p14="http://schemas.microsoft.com/office/powerpoint/2010/main" val="3908271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17</a:t>
            </a:fld>
            <a:endParaRPr lang="zh-CN" altLang="en-US"/>
          </a:p>
        </p:txBody>
      </p:sp>
    </p:spTree>
    <p:extLst>
      <p:ext uri="{BB962C8B-B14F-4D97-AF65-F5344CB8AC3E}">
        <p14:creationId xmlns:p14="http://schemas.microsoft.com/office/powerpoint/2010/main" val="141720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18</a:t>
            </a:fld>
            <a:endParaRPr lang="zh-CN" altLang="en-US"/>
          </a:p>
        </p:txBody>
      </p:sp>
    </p:spTree>
    <p:extLst>
      <p:ext uri="{BB962C8B-B14F-4D97-AF65-F5344CB8AC3E}">
        <p14:creationId xmlns:p14="http://schemas.microsoft.com/office/powerpoint/2010/main" val="2764713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19</a:t>
            </a:fld>
            <a:endParaRPr lang="zh-CN" altLang="en-US"/>
          </a:p>
        </p:txBody>
      </p:sp>
    </p:spTree>
    <p:extLst>
      <p:ext uri="{BB962C8B-B14F-4D97-AF65-F5344CB8AC3E}">
        <p14:creationId xmlns:p14="http://schemas.microsoft.com/office/powerpoint/2010/main" val="698473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20</a:t>
            </a:fld>
            <a:endParaRPr lang="zh-CN" altLang="en-US"/>
          </a:p>
        </p:txBody>
      </p:sp>
    </p:spTree>
    <p:extLst>
      <p:ext uri="{BB962C8B-B14F-4D97-AF65-F5344CB8AC3E}">
        <p14:creationId xmlns:p14="http://schemas.microsoft.com/office/powerpoint/2010/main" val="4187390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21</a:t>
            </a:fld>
            <a:endParaRPr lang="zh-CN" altLang="en-US"/>
          </a:p>
        </p:txBody>
      </p:sp>
    </p:spTree>
    <p:extLst>
      <p:ext uri="{BB962C8B-B14F-4D97-AF65-F5344CB8AC3E}">
        <p14:creationId xmlns:p14="http://schemas.microsoft.com/office/powerpoint/2010/main" val="144353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22</a:t>
            </a:fld>
            <a:endParaRPr lang="zh-CN" altLang="en-US"/>
          </a:p>
        </p:txBody>
      </p:sp>
    </p:spTree>
    <p:extLst>
      <p:ext uri="{BB962C8B-B14F-4D97-AF65-F5344CB8AC3E}">
        <p14:creationId xmlns:p14="http://schemas.microsoft.com/office/powerpoint/2010/main" val="319109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790844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23</a:t>
            </a:fld>
            <a:endParaRPr lang="zh-CN" altLang="en-US"/>
          </a:p>
        </p:txBody>
      </p:sp>
    </p:spTree>
    <p:extLst>
      <p:ext uri="{BB962C8B-B14F-4D97-AF65-F5344CB8AC3E}">
        <p14:creationId xmlns:p14="http://schemas.microsoft.com/office/powerpoint/2010/main" val="1443127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25</a:t>
            </a:fld>
            <a:endParaRPr lang="zh-CN" altLang="en-US"/>
          </a:p>
        </p:txBody>
      </p:sp>
    </p:spTree>
    <p:extLst>
      <p:ext uri="{BB962C8B-B14F-4D97-AF65-F5344CB8AC3E}">
        <p14:creationId xmlns:p14="http://schemas.microsoft.com/office/powerpoint/2010/main" val="3344185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26</a:t>
            </a:fld>
            <a:endParaRPr lang="zh-CN" altLang="en-US"/>
          </a:p>
        </p:txBody>
      </p:sp>
    </p:spTree>
    <p:extLst>
      <p:ext uri="{BB962C8B-B14F-4D97-AF65-F5344CB8AC3E}">
        <p14:creationId xmlns:p14="http://schemas.microsoft.com/office/powerpoint/2010/main" val="1597408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亮亮图文旗舰店</a:t>
            </a:r>
          </a:p>
          <a:p>
            <a:r>
              <a:rPr lang="en-US" altLang="zh-CN"/>
              <a:t>https://liangliangtuwen.tmall.com</a:t>
            </a:r>
          </a:p>
          <a:p>
            <a:endParaRPr lang="zh-CN" altLang="en-US"/>
          </a:p>
        </p:txBody>
      </p:sp>
      <p:sp>
        <p:nvSpPr>
          <p:cNvPr id="4" name="灯片编号占位符 3"/>
          <p:cNvSpPr>
            <a:spLocks noGrp="1"/>
          </p:cNvSpPr>
          <p:nvPr>
            <p:ph type="sldNum" sz="quarter" idx="10"/>
          </p:nvPr>
        </p:nvSpPr>
        <p:spPr/>
        <p:txBody>
          <a:bodyPr/>
          <a:lstStyle/>
          <a:p>
            <a:fld id="{7053D985-DC53-4386-B262-85287026AD79}" type="slidenum">
              <a:rPr lang="zh-CN" altLang="en-US" smtClean="0"/>
              <a:pPr/>
              <a:t>27</a:t>
            </a:fld>
            <a:endParaRPr lang="zh-CN" altLang="en-US"/>
          </a:p>
        </p:txBody>
      </p:sp>
    </p:spTree>
    <p:extLst>
      <p:ext uri="{BB962C8B-B14F-4D97-AF65-F5344CB8AC3E}">
        <p14:creationId xmlns:p14="http://schemas.microsoft.com/office/powerpoint/2010/main" val="2815817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28</a:t>
            </a:fld>
            <a:endParaRPr lang="zh-CN" altLang="en-US"/>
          </a:p>
        </p:txBody>
      </p:sp>
    </p:spTree>
    <p:extLst>
      <p:ext uri="{BB962C8B-B14F-4D97-AF65-F5344CB8AC3E}">
        <p14:creationId xmlns:p14="http://schemas.microsoft.com/office/powerpoint/2010/main" val="2916653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29</a:t>
            </a:fld>
            <a:endParaRPr lang="zh-CN" altLang="en-US"/>
          </a:p>
        </p:txBody>
      </p:sp>
    </p:spTree>
    <p:extLst>
      <p:ext uri="{BB962C8B-B14F-4D97-AF65-F5344CB8AC3E}">
        <p14:creationId xmlns:p14="http://schemas.microsoft.com/office/powerpoint/2010/main" val="2387545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30</a:t>
            </a:fld>
            <a:endParaRPr lang="zh-CN" altLang="en-US"/>
          </a:p>
        </p:txBody>
      </p:sp>
    </p:spTree>
    <p:extLst>
      <p:ext uri="{BB962C8B-B14F-4D97-AF65-F5344CB8AC3E}">
        <p14:creationId xmlns:p14="http://schemas.microsoft.com/office/powerpoint/2010/main" val="755050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pPr/>
              <a:t>31</a:t>
            </a:fld>
            <a:endParaRPr lang="zh-CN" altLang="en-US"/>
          </a:p>
        </p:txBody>
      </p:sp>
    </p:spTree>
    <p:extLst>
      <p:ext uri="{BB962C8B-B14F-4D97-AF65-F5344CB8AC3E}">
        <p14:creationId xmlns:p14="http://schemas.microsoft.com/office/powerpoint/2010/main" val="388425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pPr/>
              <a:t>32</a:t>
            </a:fld>
            <a:endParaRPr lang="zh-CN" altLang="en-US"/>
          </a:p>
        </p:txBody>
      </p:sp>
    </p:spTree>
    <p:extLst>
      <p:ext uri="{BB962C8B-B14F-4D97-AF65-F5344CB8AC3E}">
        <p14:creationId xmlns:p14="http://schemas.microsoft.com/office/powerpoint/2010/main" val="4140603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pPr/>
              <a:t>33</a:t>
            </a:fld>
            <a:endParaRPr lang="zh-CN" altLang="en-US"/>
          </a:p>
        </p:txBody>
      </p:sp>
    </p:spTree>
    <p:extLst>
      <p:ext uri="{BB962C8B-B14F-4D97-AF65-F5344CB8AC3E}">
        <p14:creationId xmlns:p14="http://schemas.microsoft.com/office/powerpoint/2010/main" val="2796579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4</a:t>
            </a:fld>
            <a:endParaRPr lang="zh-CN" altLang="en-US"/>
          </a:p>
        </p:txBody>
      </p:sp>
    </p:spTree>
    <p:extLst>
      <p:ext uri="{BB962C8B-B14F-4D97-AF65-F5344CB8AC3E}">
        <p14:creationId xmlns:p14="http://schemas.microsoft.com/office/powerpoint/2010/main" val="1694062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34</a:t>
            </a:fld>
            <a:endParaRPr lang="zh-CN" altLang="en-US"/>
          </a:p>
        </p:txBody>
      </p:sp>
    </p:spTree>
    <p:extLst>
      <p:ext uri="{BB962C8B-B14F-4D97-AF65-F5344CB8AC3E}">
        <p14:creationId xmlns:p14="http://schemas.microsoft.com/office/powerpoint/2010/main" val="1859380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35</a:t>
            </a:fld>
            <a:endParaRPr lang="zh-CN" altLang="en-US"/>
          </a:p>
        </p:txBody>
      </p:sp>
    </p:spTree>
    <p:extLst>
      <p:ext uri="{BB962C8B-B14F-4D97-AF65-F5344CB8AC3E}">
        <p14:creationId xmlns:p14="http://schemas.microsoft.com/office/powerpoint/2010/main" val="1096357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36</a:t>
            </a:fld>
            <a:endParaRPr lang="zh-CN" altLang="en-US"/>
          </a:p>
        </p:txBody>
      </p:sp>
    </p:spTree>
    <p:extLst>
      <p:ext uri="{BB962C8B-B14F-4D97-AF65-F5344CB8AC3E}">
        <p14:creationId xmlns:p14="http://schemas.microsoft.com/office/powerpoint/2010/main" val="3308173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38</a:t>
            </a:fld>
            <a:endParaRPr lang="zh-CN" altLang="en-US"/>
          </a:p>
        </p:txBody>
      </p:sp>
    </p:spTree>
    <p:extLst>
      <p:ext uri="{BB962C8B-B14F-4D97-AF65-F5344CB8AC3E}">
        <p14:creationId xmlns:p14="http://schemas.microsoft.com/office/powerpoint/2010/main" val="3473508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39</a:t>
            </a:fld>
            <a:endParaRPr lang="zh-CN" altLang="en-US"/>
          </a:p>
        </p:txBody>
      </p:sp>
    </p:spTree>
    <p:extLst>
      <p:ext uri="{BB962C8B-B14F-4D97-AF65-F5344CB8AC3E}">
        <p14:creationId xmlns:p14="http://schemas.microsoft.com/office/powerpoint/2010/main" val="636140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40</a:t>
            </a:fld>
            <a:endParaRPr lang="zh-CN" altLang="en-US"/>
          </a:p>
        </p:txBody>
      </p:sp>
    </p:spTree>
    <p:extLst>
      <p:ext uri="{BB962C8B-B14F-4D97-AF65-F5344CB8AC3E}">
        <p14:creationId xmlns:p14="http://schemas.microsoft.com/office/powerpoint/2010/main" val="640776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pPr/>
              <a:t>41</a:t>
            </a:fld>
            <a:endParaRPr lang="zh-CN" altLang="en-US"/>
          </a:p>
        </p:txBody>
      </p:sp>
    </p:spTree>
    <p:extLst>
      <p:ext uri="{BB962C8B-B14F-4D97-AF65-F5344CB8AC3E}">
        <p14:creationId xmlns:p14="http://schemas.microsoft.com/office/powerpoint/2010/main" val="3384215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pPr/>
              <a:t>42</a:t>
            </a:fld>
            <a:endParaRPr lang="zh-CN" altLang="en-US"/>
          </a:p>
        </p:txBody>
      </p:sp>
    </p:spTree>
    <p:extLst>
      <p:ext uri="{BB962C8B-B14F-4D97-AF65-F5344CB8AC3E}">
        <p14:creationId xmlns:p14="http://schemas.microsoft.com/office/powerpoint/2010/main" val="813906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43</a:t>
            </a:fld>
            <a:endParaRPr lang="zh-CN" altLang="en-US"/>
          </a:p>
        </p:txBody>
      </p:sp>
    </p:spTree>
    <p:extLst>
      <p:ext uri="{BB962C8B-B14F-4D97-AF65-F5344CB8AC3E}">
        <p14:creationId xmlns:p14="http://schemas.microsoft.com/office/powerpoint/2010/main" val="29723407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45</a:t>
            </a:fld>
            <a:endParaRPr lang="zh-CN" altLang="en-US"/>
          </a:p>
        </p:txBody>
      </p:sp>
    </p:spTree>
    <p:extLst>
      <p:ext uri="{BB962C8B-B14F-4D97-AF65-F5344CB8AC3E}">
        <p14:creationId xmlns:p14="http://schemas.microsoft.com/office/powerpoint/2010/main" val="2680400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5</a:t>
            </a:fld>
            <a:endParaRPr lang="zh-CN" altLang="en-US"/>
          </a:p>
        </p:txBody>
      </p:sp>
    </p:spTree>
    <p:extLst>
      <p:ext uri="{BB962C8B-B14F-4D97-AF65-F5344CB8AC3E}">
        <p14:creationId xmlns:p14="http://schemas.microsoft.com/office/powerpoint/2010/main" val="1591606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46</a:t>
            </a:fld>
            <a:endParaRPr lang="zh-CN" altLang="en-US"/>
          </a:p>
        </p:txBody>
      </p:sp>
    </p:spTree>
    <p:extLst>
      <p:ext uri="{BB962C8B-B14F-4D97-AF65-F5344CB8AC3E}">
        <p14:creationId xmlns:p14="http://schemas.microsoft.com/office/powerpoint/2010/main" val="1413873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47</a:t>
            </a:fld>
            <a:endParaRPr lang="zh-CN" altLang="en-US"/>
          </a:p>
        </p:txBody>
      </p:sp>
    </p:spTree>
    <p:extLst>
      <p:ext uri="{BB962C8B-B14F-4D97-AF65-F5344CB8AC3E}">
        <p14:creationId xmlns:p14="http://schemas.microsoft.com/office/powerpoint/2010/main" val="18423808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48</a:t>
            </a:fld>
            <a:endParaRPr lang="zh-CN" altLang="en-US"/>
          </a:p>
        </p:txBody>
      </p:sp>
    </p:spTree>
    <p:extLst>
      <p:ext uri="{BB962C8B-B14F-4D97-AF65-F5344CB8AC3E}">
        <p14:creationId xmlns:p14="http://schemas.microsoft.com/office/powerpoint/2010/main" val="29514448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49</a:t>
            </a:fld>
            <a:endParaRPr lang="zh-CN" altLang="en-US"/>
          </a:p>
        </p:txBody>
      </p:sp>
    </p:spTree>
    <p:extLst>
      <p:ext uri="{BB962C8B-B14F-4D97-AF65-F5344CB8AC3E}">
        <p14:creationId xmlns:p14="http://schemas.microsoft.com/office/powerpoint/2010/main" val="3138317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51</a:t>
            </a:fld>
            <a:endParaRPr lang="zh-CN" altLang="en-US"/>
          </a:p>
        </p:txBody>
      </p:sp>
    </p:spTree>
    <p:extLst>
      <p:ext uri="{BB962C8B-B14F-4D97-AF65-F5344CB8AC3E}">
        <p14:creationId xmlns:p14="http://schemas.microsoft.com/office/powerpoint/2010/main" val="30436275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52</a:t>
            </a:fld>
            <a:endParaRPr lang="zh-CN" altLang="en-US"/>
          </a:p>
        </p:txBody>
      </p:sp>
    </p:spTree>
    <p:extLst>
      <p:ext uri="{BB962C8B-B14F-4D97-AF65-F5344CB8AC3E}">
        <p14:creationId xmlns:p14="http://schemas.microsoft.com/office/powerpoint/2010/main" val="2309925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53</a:t>
            </a:fld>
            <a:endParaRPr lang="zh-CN" altLang="en-US"/>
          </a:p>
        </p:txBody>
      </p:sp>
    </p:spTree>
    <p:extLst>
      <p:ext uri="{BB962C8B-B14F-4D97-AF65-F5344CB8AC3E}">
        <p14:creationId xmlns:p14="http://schemas.microsoft.com/office/powerpoint/2010/main" val="321575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54</a:t>
            </a:fld>
            <a:endParaRPr lang="zh-CN" altLang="en-US"/>
          </a:p>
        </p:txBody>
      </p:sp>
    </p:spTree>
    <p:extLst>
      <p:ext uri="{BB962C8B-B14F-4D97-AF65-F5344CB8AC3E}">
        <p14:creationId xmlns:p14="http://schemas.microsoft.com/office/powerpoint/2010/main" val="1488448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55</a:t>
            </a:fld>
            <a:endParaRPr lang="zh-CN" altLang="en-US"/>
          </a:p>
        </p:txBody>
      </p:sp>
    </p:spTree>
    <p:extLst>
      <p:ext uri="{BB962C8B-B14F-4D97-AF65-F5344CB8AC3E}">
        <p14:creationId xmlns:p14="http://schemas.microsoft.com/office/powerpoint/2010/main" val="32221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pPr/>
              <a:t>6</a:t>
            </a:fld>
            <a:endParaRPr lang="zh-CN" altLang="en-US"/>
          </a:p>
        </p:txBody>
      </p:sp>
    </p:spTree>
    <p:extLst>
      <p:ext uri="{BB962C8B-B14F-4D97-AF65-F5344CB8AC3E}">
        <p14:creationId xmlns:p14="http://schemas.microsoft.com/office/powerpoint/2010/main" val="154575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pPr/>
              <a:t>8</a:t>
            </a:fld>
            <a:endParaRPr lang="zh-CN" altLang="en-US"/>
          </a:p>
        </p:txBody>
      </p:sp>
    </p:spTree>
    <p:extLst>
      <p:ext uri="{BB962C8B-B14F-4D97-AF65-F5344CB8AC3E}">
        <p14:creationId xmlns:p14="http://schemas.microsoft.com/office/powerpoint/2010/main" val="1938720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pPr/>
              <a:t>9</a:t>
            </a:fld>
            <a:endParaRPr lang="zh-CN" altLang="en-US"/>
          </a:p>
        </p:txBody>
      </p:sp>
    </p:spTree>
    <p:extLst>
      <p:ext uri="{BB962C8B-B14F-4D97-AF65-F5344CB8AC3E}">
        <p14:creationId xmlns:p14="http://schemas.microsoft.com/office/powerpoint/2010/main" val="1784933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pPr/>
              <a:t>10</a:t>
            </a:fld>
            <a:endParaRPr lang="zh-CN" altLang="en-US"/>
          </a:p>
        </p:txBody>
      </p:sp>
    </p:spTree>
    <p:extLst>
      <p:ext uri="{BB962C8B-B14F-4D97-AF65-F5344CB8AC3E}">
        <p14:creationId xmlns:p14="http://schemas.microsoft.com/office/powerpoint/2010/main" val="377624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pPr/>
              <a:t>11</a:t>
            </a:fld>
            <a:endParaRPr lang="zh-CN" altLang="en-US"/>
          </a:p>
        </p:txBody>
      </p:sp>
    </p:spTree>
    <p:extLst>
      <p:ext uri="{BB962C8B-B14F-4D97-AF65-F5344CB8AC3E}">
        <p14:creationId xmlns:p14="http://schemas.microsoft.com/office/powerpoint/2010/main" val="152241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2020/5/30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1" name="矩形 10"/>
          <p:cNvSpPr/>
          <p:nvPr userDrawn="1"/>
        </p:nvSpPr>
        <p:spPr>
          <a:xfrm>
            <a:off x="0" y="0"/>
            <a:ext cx="12192000" cy="8811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87975" y="196417"/>
            <a:ext cx="10515600" cy="599151"/>
          </a:xfrm>
        </p:spPr>
        <p:txBody>
          <a:bodyPr>
            <a:normAutofit/>
          </a:bodyPr>
          <a:lstStyle>
            <a:lvl1pPr>
              <a:defRPr sz="2400">
                <a:solidFill>
                  <a:schemeClr val="bg1"/>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2020/5/30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
        <p:nvSpPr>
          <p:cNvPr id="12" name="矩形 11"/>
          <p:cNvSpPr/>
          <p:nvPr userDrawn="1"/>
        </p:nvSpPr>
        <p:spPr>
          <a:xfrm>
            <a:off x="0" y="6580909"/>
            <a:ext cx="12192000" cy="271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36801" y="136149"/>
            <a:ext cx="1433998" cy="608848"/>
          </a:xfrm>
          <a:prstGeom prst="rect">
            <a:avLst/>
          </a:prstGeom>
        </p:spPr>
      </p:pic>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9953" y="-5094"/>
            <a:ext cx="740348" cy="9005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2020/5/30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2020/5/30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50.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10.png"/></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3.wdp"/></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8.jpe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3.wdp"/></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3.wdp"/></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t="5000" b="13000"/>
          </a:stretch>
        </a:blipFill>
        <a:effectLst/>
      </p:bgPr>
    </p:bg>
    <p:spTree>
      <p:nvGrpSpPr>
        <p:cNvPr id="1" name=""/>
        <p:cNvGrpSpPr/>
        <p:nvPr/>
      </p:nvGrpSpPr>
      <p:grpSpPr>
        <a:xfrm>
          <a:off x="0" y="0"/>
          <a:ext cx="0" cy="0"/>
          <a:chOff x="0" y="0"/>
          <a:chExt cx="0" cy="0"/>
        </a:xfrm>
      </p:grpSpPr>
      <p:sp>
        <p:nvSpPr>
          <p:cNvPr id="10" name="文本框 3"/>
          <p:cNvSpPr txBox="1">
            <a:spLocks noChangeArrowheads="1"/>
          </p:cNvSpPr>
          <p:nvPr/>
        </p:nvSpPr>
        <p:spPr bwMode="auto">
          <a:xfrm>
            <a:off x="910830" y="2409758"/>
            <a:ext cx="103703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3600" dirty="0">
                <a:solidFill>
                  <a:schemeClr val="tx2"/>
                </a:solidFill>
                <a:latin typeface="思源宋体 CN Heavy" panose="02020900000000000000" pitchFamily="18" charset="-122"/>
                <a:ea typeface="思源宋体 CN Heavy" panose="02020900000000000000" pitchFamily="18" charset="-122"/>
              </a:rPr>
              <a:t>基于</a:t>
            </a:r>
            <a:r>
              <a:rPr lang="en-US" altLang="zh-CN" sz="3600" dirty="0">
                <a:solidFill>
                  <a:schemeClr val="tx2"/>
                </a:solidFill>
                <a:latin typeface="思源宋体 CN Heavy" panose="02020900000000000000" pitchFamily="18" charset="-122"/>
                <a:ea typeface="思源宋体 CN Heavy" panose="02020900000000000000" pitchFamily="18" charset="-122"/>
              </a:rPr>
              <a:t>LDA</a:t>
            </a:r>
            <a:r>
              <a:rPr lang="zh-CN" altLang="zh-CN" sz="3600" dirty="0">
                <a:solidFill>
                  <a:schemeClr val="tx2"/>
                </a:solidFill>
                <a:latin typeface="思源宋体 CN Heavy" panose="02020900000000000000" pitchFamily="18" charset="-122"/>
                <a:ea typeface="思源宋体 CN Heavy" panose="02020900000000000000" pitchFamily="18" charset="-122"/>
              </a:rPr>
              <a:t>主题模型的投资者情绪对股价影响</a:t>
            </a:r>
            <a:r>
              <a:rPr lang="zh-CN" altLang="en-US" sz="3600" dirty="0">
                <a:solidFill>
                  <a:schemeClr val="tx2"/>
                </a:solidFill>
                <a:latin typeface="思源宋体 CN Heavy" panose="02020900000000000000" pitchFamily="18" charset="-122"/>
                <a:ea typeface="思源宋体 CN Heavy" panose="02020900000000000000" pitchFamily="18" charset="-122"/>
              </a:rPr>
              <a:t>的</a:t>
            </a:r>
            <a:r>
              <a:rPr lang="zh-CN" altLang="zh-CN" sz="3600" dirty="0">
                <a:solidFill>
                  <a:schemeClr val="tx2"/>
                </a:solidFill>
                <a:latin typeface="思源宋体 CN Heavy" panose="02020900000000000000" pitchFamily="18" charset="-122"/>
                <a:ea typeface="思源宋体 CN Heavy" panose="02020900000000000000" pitchFamily="18" charset="-122"/>
              </a:rPr>
              <a:t>研究</a:t>
            </a:r>
            <a:endParaRPr lang="zh-CN" altLang="en-US" sz="8800" dirty="0">
              <a:solidFill>
                <a:schemeClr val="tx2"/>
              </a:solidFill>
              <a:latin typeface="思源宋体 CN Heavy" panose="02020900000000000000" pitchFamily="18" charset="-122"/>
              <a:ea typeface="思源宋体 CN Heavy" panose="02020900000000000000" pitchFamily="18" charset="-122"/>
            </a:endParaRPr>
          </a:p>
        </p:txBody>
      </p:sp>
      <p:grpSp>
        <p:nvGrpSpPr>
          <p:cNvPr id="19" name="组合 22"/>
          <p:cNvGrpSpPr/>
          <p:nvPr/>
        </p:nvGrpSpPr>
        <p:grpSpPr bwMode="auto">
          <a:xfrm>
            <a:off x="3538448" y="4869508"/>
            <a:ext cx="2318521" cy="469900"/>
            <a:chOff x="354887" y="3764672"/>
            <a:chExt cx="1897648" cy="469872"/>
          </a:xfrm>
        </p:grpSpPr>
        <p:sp>
          <p:nvSpPr>
            <p:cNvPr id="20" name="圆角矩形 19"/>
            <p:cNvSpPr/>
            <p:nvPr/>
          </p:nvSpPr>
          <p:spPr>
            <a:xfrm>
              <a:off x="354887" y="3764672"/>
              <a:ext cx="1817490" cy="4698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solidFill>
                  <a:schemeClr val="bg1"/>
                </a:solidFill>
                <a:latin typeface="+mn-ea"/>
              </a:endParaRPr>
            </a:p>
          </p:txBody>
        </p:sp>
        <p:grpSp>
          <p:nvGrpSpPr>
            <p:cNvPr id="21" name="组合 14"/>
            <p:cNvGrpSpPr/>
            <p:nvPr/>
          </p:nvGrpSpPr>
          <p:grpSpPr bwMode="auto">
            <a:xfrm>
              <a:off x="522348" y="3829833"/>
              <a:ext cx="1730187" cy="363932"/>
              <a:chOff x="4488675" y="3774995"/>
              <a:chExt cx="1726069" cy="363932"/>
            </a:xfrm>
          </p:grpSpPr>
          <p:sp>
            <p:nvSpPr>
              <p:cNvPr id="22" name="文本框 15"/>
              <p:cNvSpPr txBox="1">
                <a:spLocks noChangeArrowheads="1"/>
              </p:cNvSpPr>
              <p:nvPr/>
            </p:nvSpPr>
            <p:spPr bwMode="auto">
              <a:xfrm>
                <a:off x="4747110" y="3800393"/>
                <a:ext cx="1467634" cy="33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solidFill>
                      <a:schemeClr val="bg1"/>
                    </a:solidFill>
                    <a:latin typeface="+mn-ea"/>
                    <a:ea typeface="+mn-ea"/>
                  </a:rPr>
                  <a:t>答辩人：蒙劢</a:t>
                </a:r>
              </a:p>
            </p:txBody>
          </p:sp>
          <p:sp>
            <p:nvSpPr>
              <p:cNvPr id="23" name="Freeform 33"/>
              <p:cNvSpPr>
                <a:spLocks noEditPoints="1"/>
              </p:cNvSpPr>
              <p:nvPr/>
            </p:nvSpPr>
            <p:spPr bwMode="auto">
              <a:xfrm>
                <a:off x="4488675" y="3774995"/>
                <a:ext cx="257493" cy="339551"/>
              </a:xfrm>
              <a:custGeom>
                <a:avLst/>
                <a:gdLst>
                  <a:gd name="T0" fmla="*/ 214462 w 742"/>
                  <a:gd name="T1" fmla="*/ 80447 h 975"/>
                  <a:gd name="T2" fmla="*/ 214115 w 742"/>
                  <a:gd name="T3" fmla="*/ 87413 h 975"/>
                  <a:gd name="T4" fmla="*/ 215156 w 742"/>
                  <a:gd name="T5" fmla="*/ 94726 h 975"/>
                  <a:gd name="T6" fmla="*/ 202663 w 742"/>
                  <a:gd name="T7" fmla="*/ 123631 h 975"/>
                  <a:gd name="T8" fmla="*/ 207174 w 742"/>
                  <a:gd name="T9" fmla="*/ 91592 h 975"/>
                  <a:gd name="T10" fmla="*/ 206480 w 742"/>
                  <a:gd name="T11" fmla="*/ 83582 h 975"/>
                  <a:gd name="T12" fmla="*/ 208215 w 742"/>
                  <a:gd name="T13" fmla="*/ 78706 h 975"/>
                  <a:gd name="T14" fmla="*/ 210298 w 742"/>
                  <a:gd name="T15" fmla="*/ 32388 h 975"/>
                  <a:gd name="T16" fmla="*/ 213074 w 742"/>
                  <a:gd name="T17" fmla="*/ 39701 h 975"/>
                  <a:gd name="T18" fmla="*/ 235283 w 742"/>
                  <a:gd name="T19" fmla="*/ 58159 h 975"/>
                  <a:gd name="T20" fmla="*/ 213074 w 742"/>
                  <a:gd name="T21" fmla="*/ 78706 h 975"/>
                  <a:gd name="T22" fmla="*/ 147139 w 742"/>
                  <a:gd name="T23" fmla="*/ 1393 h 975"/>
                  <a:gd name="T24" fmla="*/ 205786 w 742"/>
                  <a:gd name="T25" fmla="*/ 35174 h 975"/>
                  <a:gd name="T26" fmla="*/ 178718 w 742"/>
                  <a:gd name="T27" fmla="*/ 64428 h 975"/>
                  <a:gd name="T28" fmla="*/ 75305 w 742"/>
                  <a:gd name="T29" fmla="*/ 81492 h 975"/>
                  <a:gd name="T30" fmla="*/ 106884 w 742"/>
                  <a:gd name="T31" fmla="*/ 34129 h 975"/>
                  <a:gd name="T32" fmla="*/ 169001 w 742"/>
                  <a:gd name="T33" fmla="*/ 40398 h 975"/>
                  <a:gd name="T34" fmla="*/ 104802 w 742"/>
                  <a:gd name="T35" fmla="*/ 31343 h 975"/>
                  <a:gd name="T36" fmla="*/ 19780 w 742"/>
                  <a:gd name="T37" fmla="*/ 22288 h 975"/>
                  <a:gd name="T38" fmla="*/ 91962 w 742"/>
                  <a:gd name="T39" fmla="*/ 103084 h 975"/>
                  <a:gd name="T40" fmla="*/ 157897 w 742"/>
                  <a:gd name="T41" fmla="*/ 90199 h 975"/>
                  <a:gd name="T42" fmla="*/ 164490 w 742"/>
                  <a:gd name="T43" fmla="*/ 94378 h 975"/>
                  <a:gd name="T44" fmla="*/ 166225 w 742"/>
                  <a:gd name="T45" fmla="*/ 109353 h 975"/>
                  <a:gd name="T46" fmla="*/ 170390 w 742"/>
                  <a:gd name="T47" fmla="*/ 108656 h 975"/>
                  <a:gd name="T48" fmla="*/ 179412 w 742"/>
                  <a:gd name="T49" fmla="*/ 124328 h 975"/>
                  <a:gd name="T50" fmla="*/ 169001 w 742"/>
                  <a:gd name="T51" fmla="*/ 145572 h 975"/>
                  <a:gd name="T52" fmla="*/ 115560 w 742"/>
                  <a:gd name="T53" fmla="*/ 181790 h 975"/>
                  <a:gd name="T54" fmla="*/ 87103 w 742"/>
                  <a:gd name="T55" fmla="*/ 144179 h 975"/>
                  <a:gd name="T56" fmla="*/ 82939 w 742"/>
                  <a:gd name="T57" fmla="*/ 104477 h 975"/>
                  <a:gd name="T58" fmla="*/ 91268 w 742"/>
                  <a:gd name="T59" fmla="*/ 111791 h 975"/>
                  <a:gd name="T60" fmla="*/ 182882 w 742"/>
                  <a:gd name="T61" fmla="*/ 86368 h 975"/>
                  <a:gd name="T62" fmla="*/ 187394 w 742"/>
                  <a:gd name="T63" fmla="*/ 125373 h 975"/>
                  <a:gd name="T64" fmla="*/ 146445 w 742"/>
                  <a:gd name="T65" fmla="*/ 188756 h 975"/>
                  <a:gd name="T66" fmla="*/ 81551 w 742"/>
                  <a:gd name="T67" fmla="*/ 151492 h 975"/>
                  <a:gd name="T68" fmla="*/ 74263 w 742"/>
                  <a:gd name="T69" fmla="*/ 100298 h 975"/>
                  <a:gd name="T70" fmla="*/ 182882 w 742"/>
                  <a:gd name="T71" fmla="*/ 86368 h 975"/>
                  <a:gd name="T72" fmla="*/ 13534 w 742"/>
                  <a:gd name="T73" fmla="*/ 231591 h 975"/>
                  <a:gd name="T74" fmla="*/ 117295 w 742"/>
                  <a:gd name="T75" fmla="*/ 250397 h 975"/>
                  <a:gd name="T76" fmla="*/ 111048 w 742"/>
                  <a:gd name="T77" fmla="*/ 207213 h 975"/>
                  <a:gd name="T78" fmla="*/ 147139 w 742"/>
                  <a:gd name="T79" fmla="*/ 200596 h 975"/>
                  <a:gd name="T80" fmla="*/ 137422 w 742"/>
                  <a:gd name="T81" fmla="*/ 224278 h 975"/>
                  <a:gd name="T82" fmla="*/ 170737 w 742"/>
                  <a:gd name="T83" fmla="*/ 192586 h 975"/>
                  <a:gd name="T84" fmla="*/ 257493 w 742"/>
                  <a:gd name="T85" fmla="*/ 254228 h 97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42" h="975">
                    <a:moveTo>
                      <a:pt x="614" y="226"/>
                    </a:moveTo>
                    <a:cubicBezTo>
                      <a:pt x="617" y="226"/>
                      <a:pt x="618" y="228"/>
                      <a:pt x="618" y="231"/>
                    </a:cubicBezTo>
                    <a:lnTo>
                      <a:pt x="619" y="241"/>
                    </a:lnTo>
                    <a:cubicBezTo>
                      <a:pt x="619" y="247"/>
                      <a:pt x="616" y="247"/>
                      <a:pt x="617" y="251"/>
                    </a:cubicBezTo>
                    <a:lnTo>
                      <a:pt x="617" y="263"/>
                    </a:lnTo>
                    <a:cubicBezTo>
                      <a:pt x="617" y="267"/>
                      <a:pt x="620" y="268"/>
                      <a:pt x="620" y="272"/>
                    </a:cubicBezTo>
                    <a:lnTo>
                      <a:pt x="630" y="355"/>
                    </a:lnTo>
                    <a:cubicBezTo>
                      <a:pt x="625" y="365"/>
                      <a:pt x="589" y="365"/>
                      <a:pt x="584" y="355"/>
                    </a:cubicBezTo>
                    <a:lnTo>
                      <a:pt x="594" y="272"/>
                    </a:lnTo>
                    <a:cubicBezTo>
                      <a:pt x="594" y="268"/>
                      <a:pt x="596" y="266"/>
                      <a:pt x="597" y="263"/>
                    </a:cubicBezTo>
                    <a:lnTo>
                      <a:pt x="597" y="251"/>
                    </a:lnTo>
                    <a:cubicBezTo>
                      <a:pt x="597" y="247"/>
                      <a:pt x="595" y="246"/>
                      <a:pt x="595" y="240"/>
                    </a:cubicBezTo>
                    <a:lnTo>
                      <a:pt x="596" y="231"/>
                    </a:lnTo>
                    <a:cubicBezTo>
                      <a:pt x="596" y="228"/>
                      <a:pt x="597" y="226"/>
                      <a:pt x="600" y="226"/>
                    </a:cubicBezTo>
                    <a:lnTo>
                      <a:pt x="600" y="93"/>
                    </a:lnTo>
                    <a:lnTo>
                      <a:pt x="606" y="93"/>
                    </a:lnTo>
                    <a:cubicBezTo>
                      <a:pt x="610" y="93"/>
                      <a:pt x="614" y="96"/>
                      <a:pt x="614" y="100"/>
                    </a:cubicBezTo>
                    <a:lnTo>
                      <a:pt x="614" y="114"/>
                    </a:lnTo>
                    <a:lnTo>
                      <a:pt x="680" y="157"/>
                    </a:lnTo>
                    <a:cubicBezTo>
                      <a:pt x="685" y="160"/>
                      <a:pt x="684" y="166"/>
                      <a:pt x="678" y="167"/>
                    </a:cubicBezTo>
                    <a:lnTo>
                      <a:pt x="614" y="174"/>
                    </a:lnTo>
                    <a:lnTo>
                      <a:pt x="614" y="226"/>
                    </a:lnTo>
                    <a:close/>
                    <a:moveTo>
                      <a:pt x="60" y="54"/>
                    </a:moveTo>
                    <a:lnTo>
                      <a:pt x="424" y="4"/>
                    </a:lnTo>
                    <a:cubicBezTo>
                      <a:pt x="439" y="2"/>
                      <a:pt x="444" y="0"/>
                      <a:pt x="459" y="10"/>
                    </a:cubicBezTo>
                    <a:lnTo>
                      <a:pt x="593" y="101"/>
                    </a:lnTo>
                    <a:lnTo>
                      <a:pt x="593" y="177"/>
                    </a:lnTo>
                    <a:lnTo>
                      <a:pt x="515" y="185"/>
                    </a:lnTo>
                    <a:lnTo>
                      <a:pt x="526" y="234"/>
                    </a:lnTo>
                    <a:cubicBezTo>
                      <a:pt x="424" y="210"/>
                      <a:pt x="319" y="210"/>
                      <a:pt x="217" y="234"/>
                    </a:cubicBezTo>
                    <a:lnTo>
                      <a:pt x="237" y="144"/>
                    </a:lnTo>
                    <a:cubicBezTo>
                      <a:pt x="245" y="112"/>
                      <a:pt x="275" y="103"/>
                      <a:pt x="308" y="98"/>
                    </a:cubicBezTo>
                    <a:cubicBezTo>
                      <a:pt x="350" y="93"/>
                      <a:pt x="393" y="93"/>
                      <a:pt x="435" y="98"/>
                    </a:cubicBezTo>
                    <a:cubicBezTo>
                      <a:pt x="455" y="101"/>
                      <a:pt x="474" y="106"/>
                      <a:pt x="487" y="116"/>
                    </a:cubicBezTo>
                    <a:cubicBezTo>
                      <a:pt x="471" y="99"/>
                      <a:pt x="455" y="94"/>
                      <a:pt x="426" y="91"/>
                    </a:cubicBezTo>
                    <a:cubicBezTo>
                      <a:pt x="382" y="85"/>
                      <a:pt x="347" y="84"/>
                      <a:pt x="302" y="90"/>
                    </a:cubicBezTo>
                    <a:cubicBezTo>
                      <a:pt x="236" y="98"/>
                      <a:pt x="228" y="123"/>
                      <a:pt x="217" y="168"/>
                    </a:cubicBezTo>
                    <a:lnTo>
                      <a:pt x="57" y="64"/>
                    </a:lnTo>
                    <a:cubicBezTo>
                      <a:pt x="51" y="60"/>
                      <a:pt x="52" y="55"/>
                      <a:pt x="60" y="54"/>
                    </a:cubicBezTo>
                    <a:close/>
                    <a:moveTo>
                      <a:pt x="265" y="296"/>
                    </a:moveTo>
                    <a:cubicBezTo>
                      <a:pt x="265" y="284"/>
                      <a:pt x="269" y="284"/>
                      <a:pt x="279" y="287"/>
                    </a:cubicBezTo>
                    <a:cubicBezTo>
                      <a:pt x="306" y="294"/>
                      <a:pt x="427" y="272"/>
                      <a:pt x="455" y="259"/>
                    </a:cubicBezTo>
                    <a:cubicBezTo>
                      <a:pt x="460" y="257"/>
                      <a:pt x="465" y="255"/>
                      <a:pt x="469" y="261"/>
                    </a:cubicBezTo>
                    <a:cubicBezTo>
                      <a:pt x="472" y="263"/>
                      <a:pt x="473" y="267"/>
                      <a:pt x="474" y="271"/>
                    </a:cubicBezTo>
                    <a:cubicBezTo>
                      <a:pt x="477" y="282"/>
                      <a:pt x="477" y="297"/>
                      <a:pt x="478" y="308"/>
                    </a:cubicBezTo>
                    <a:cubicBezTo>
                      <a:pt x="478" y="310"/>
                      <a:pt x="479" y="313"/>
                      <a:pt x="479" y="314"/>
                    </a:cubicBezTo>
                    <a:cubicBezTo>
                      <a:pt x="480" y="322"/>
                      <a:pt x="482" y="323"/>
                      <a:pt x="485" y="321"/>
                    </a:cubicBezTo>
                    <a:cubicBezTo>
                      <a:pt x="488" y="319"/>
                      <a:pt x="489" y="316"/>
                      <a:pt x="491" y="312"/>
                    </a:cubicBezTo>
                    <a:cubicBezTo>
                      <a:pt x="495" y="304"/>
                      <a:pt x="499" y="300"/>
                      <a:pt x="504" y="300"/>
                    </a:cubicBezTo>
                    <a:cubicBezTo>
                      <a:pt x="514" y="300"/>
                      <a:pt x="520" y="325"/>
                      <a:pt x="517" y="357"/>
                    </a:cubicBezTo>
                    <a:cubicBezTo>
                      <a:pt x="513" y="389"/>
                      <a:pt x="502" y="414"/>
                      <a:pt x="492" y="414"/>
                    </a:cubicBezTo>
                    <a:cubicBezTo>
                      <a:pt x="489" y="414"/>
                      <a:pt x="488" y="415"/>
                      <a:pt x="487" y="418"/>
                    </a:cubicBezTo>
                    <a:cubicBezTo>
                      <a:pt x="478" y="463"/>
                      <a:pt x="448" y="501"/>
                      <a:pt x="413" y="521"/>
                    </a:cubicBezTo>
                    <a:cubicBezTo>
                      <a:pt x="383" y="538"/>
                      <a:pt x="365" y="538"/>
                      <a:pt x="333" y="522"/>
                    </a:cubicBezTo>
                    <a:cubicBezTo>
                      <a:pt x="296" y="504"/>
                      <a:pt x="265" y="464"/>
                      <a:pt x="256" y="418"/>
                    </a:cubicBezTo>
                    <a:cubicBezTo>
                      <a:pt x="255" y="415"/>
                      <a:pt x="254" y="414"/>
                      <a:pt x="251" y="414"/>
                    </a:cubicBezTo>
                    <a:cubicBezTo>
                      <a:pt x="241" y="414"/>
                      <a:pt x="230" y="389"/>
                      <a:pt x="226" y="357"/>
                    </a:cubicBezTo>
                    <a:cubicBezTo>
                      <a:pt x="223" y="325"/>
                      <a:pt x="229" y="300"/>
                      <a:pt x="239" y="300"/>
                    </a:cubicBezTo>
                    <a:cubicBezTo>
                      <a:pt x="244" y="300"/>
                      <a:pt x="249" y="306"/>
                      <a:pt x="254" y="316"/>
                    </a:cubicBezTo>
                    <a:cubicBezTo>
                      <a:pt x="256" y="320"/>
                      <a:pt x="261" y="326"/>
                      <a:pt x="263" y="321"/>
                    </a:cubicBezTo>
                    <a:cubicBezTo>
                      <a:pt x="265" y="318"/>
                      <a:pt x="265" y="300"/>
                      <a:pt x="265" y="296"/>
                    </a:cubicBezTo>
                    <a:close/>
                    <a:moveTo>
                      <a:pt x="527" y="248"/>
                    </a:moveTo>
                    <a:cubicBezTo>
                      <a:pt x="529" y="261"/>
                      <a:pt x="529" y="275"/>
                      <a:pt x="529" y="288"/>
                    </a:cubicBezTo>
                    <a:cubicBezTo>
                      <a:pt x="542" y="306"/>
                      <a:pt x="542" y="340"/>
                      <a:pt x="540" y="360"/>
                    </a:cubicBezTo>
                    <a:cubicBezTo>
                      <a:pt x="538" y="382"/>
                      <a:pt x="530" y="422"/>
                      <a:pt x="508" y="435"/>
                    </a:cubicBezTo>
                    <a:cubicBezTo>
                      <a:pt x="498" y="478"/>
                      <a:pt x="463" y="518"/>
                      <a:pt x="422" y="542"/>
                    </a:cubicBezTo>
                    <a:cubicBezTo>
                      <a:pt x="391" y="561"/>
                      <a:pt x="356" y="563"/>
                      <a:pt x="323" y="544"/>
                    </a:cubicBezTo>
                    <a:cubicBezTo>
                      <a:pt x="281" y="521"/>
                      <a:pt x="246" y="479"/>
                      <a:pt x="235" y="435"/>
                    </a:cubicBezTo>
                    <a:cubicBezTo>
                      <a:pt x="213" y="422"/>
                      <a:pt x="205" y="382"/>
                      <a:pt x="203" y="360"/>
                    </a:cubicBezTo>
                    <a:cubicBezTo>
                      <a:pt x="201" y="340"/>
                      <a:pt x="201" y="306"/>
                      <a:pt x="214" y="288"/>
                    </a:cubicBezTo>
                    <a:cubicBezTo>
                      <a:pt x="214" y="275"/>
                      <a:pt x="214" y="262"/>
                      <a:pt x="215" y="248"/>
                    </a:cubicBezTo>
                    <a:cubicBezTo>
                      <a:pt x="318" y="224"/>
                      <a:pt x="424" y="224"/>
                      <a:pt x="527" y="248"/>
                    </a:cubicBezTo>
                    <a:close/>
                    <a:moveTo>
                      <a:pt x="0" y="730"/>
                    </a:moveTo>
                    <a:cubicBezTo>
                      <a:pt x="10" y="707"/>
                      <a:pt x="23" y="686"/>
                      <a:pt x="39" y="665"/>
                    </a:cubicBezTo>
                    <a:cubicBezTo>
                      <a:pt x="112" y="573"/>
                      <a:pt x="186" y="603"/>
                      <a:pt x="252" y="554"/>
                    </a:cubicBezTo>
                    <a:cubicBezTo>
                      <a:pt x="276" y="615"/>
                      <a:pt x="294" y="664"/>
                      <a:pt x="338" y="719"/>
                    </a:cubicBezTo>
                    <a:lnTo>
                      <a:pt x="347" y="644"/>
                    </a:lnTo>
                    <a:lnTo>
                      <a:pt x="320" y="595"/>
                    </a:lnTo>
                    <a:cubicBezTo>
                      <a:pt x="317" y="590"/>
                      <a:pt x="316" y="581"/>
                      <a:pt x="319" y="576"/>
                    </a:cubicBezTo>
                    <a:cubicBezTo>
                      <a:pt x="346" y="589"/>
                      <a:pt x="397" y="589"/>
                      <a:pt x="424" y="576"/>
                    </a:cubicBezTo>
                    <a:cubicBezTo>
                      <a:pt x="426" y="582"/>
                      <a:pt x="426" y="589"/>
                      <a:pt x="424" y="594"/>
                    </a:cubicBezTo>
                    <a:lnTo>
                      <a:pt x="396" y="644"/>
                    </a:lnTo>
                    <a:lnTo>
                      <a:pt x="405" y="719"/>
                    </a:lnTo>
                    <a:cubicBezTo>
                      <a:pt x="449" y="664"/>
                      <a:pt x="467" y="615"/>
                      <a:pt x="492" y="553"/>
                    </a:cubicBezTo>
                    <a:cubicBezTo>
                      <a:pt x="554" y="598"/>
                      <a:pt x="632" y="574"/>
                      <a:pt x="704" y="665"/>
                    </a:cubicBezTo>
                    <a:cubicBezTo>
                      <a:pt x="720" y="686"/>
                      <a:pt x="733" y="707"/>
                      <a:pt x="742" y="730"/>
                    </a:cubicBezTo>
                    <a:cubicBezTo>
                      <a:pt x="524" y="971"/>
                      <a:pt x="219" y="975"/>
                      <a:pt x="0" y="73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latin typeface="+mn-ea"/>
                </a:endParaRPr>
              </a:p>
            </p:txBody>
          </p:sp>
        </p:grpSp>
      </p:grpSp>
      <p:grpSp>
        <p:nvGrpSpPr>
          <p:cNvPr id="24" name="组合 21"/>
          <p:cNvGrpSpPr/>
          <p:nvPr/>
        </p:nvGrpSpPr>
        <p:grpSpPr bwMode="auto">
          <a:xfrm>
            <a:off x="6364369" y="4869508"/>
            <a:ext cx="2220584" cy="469900"/>
            <a:chOff x="2706188" y="3808153"/>
            <a:chExt cx="1817491" cy="469872"/>
          </a:xfrm>
        </p:grpSpPr>
        <p:sp>
          <p:nvSpPr>
            <p:cNvPr id="25" name="圆角矩形 24"/>
            <p:cNvSpPr/>
            <p:nvPr/>
          </p:nvSpPr>
          <p:spPr>
            <a:xfrm>
              <a:off x="2706188" y="3808153"/>
              <a:ext cx="1817491" cy="4698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solidFill>
                  <a:schemeClr val="bg1"/>
                </a:solidFill>
                <a:latin typeface="+mn-ea"/>
              </a:endParaRPr>
            </a:p>
          </p:txBody>
        </p:sp>
        <p:grpSp>
          <p:nvGrpSpPr>
            <p:cNvPr id="26" name="组合 18"/>
            <p:cNvGrpSpPr/>
            <p:nvPr/>
          </p:nvGrpSpPr>
          <p:grpSpPr bwMode="auto">
            <a:xfrm>
              <a:off x="2870521" y="3889200"/>
              <a:ext cx="1653158" cy="346922"/>
              <a:chOff x="718649" y="3774995"/>
              <a:chExt cx="1653158" cy="346922"/>
            </a:xfrm>
          </p:grpSpPr>
          <p:sp>
            <p:nvSpPr>
              <p:cNvPr id="27" name="Freeform 26"/>
              <p:cNvSpPr>
                <a:spLocks noEditPoints="1"/>
              </p:cNvSpPr>
              <p:nvPr/>
            </p:nvSpPr>
            <p:spPr bwMode="auto">
              <a:xfrm>
                <a:off x="718649" y="3774995"/>
                <a:ext cx="266362" cy="307777"/>
              </a:xfrm>
              <a:custGeom>
                <a:avLst/>
                <a:gdLst>
                  <a:gd name="T0" fmla="*/ 266362 w 1137"/>
                  <a:gd name="T1" fmla="*/ 278710 h 1313"/>
                  <a:gd name="T2" fmla="*/ 187882 w 1137"/>
                  <a:gd name="T3" fmla="*/ 182135 h 1313"/>
                  <a:gd name="T4" fmla="*/ 153445 w 1137"/>
                  <a:gd name="T5" fmla="*/ 291837 h 1313"/>
                  <a:gd name="T6" fmla="*/ 142435 w 1137"/>
                  <a:gd name="T7" fmla="*/ 224562 h 1313"/>
                  <a:gd name="T8" fmla="*/ 123927 w 1137"/>
                  <a:gd name="T9" fmla="*/ 224562 h 1313"/>
                  <a:gd name="T10" fmla="*/ 112917 w 1137"/>
                  <a:gd name="T11" fmla="*/ 291837 h 1313"/>
                  <a:gd name="T12" fmla="*/ 78480 w 1137"/>
                  <a:gd name="T13" fmla="*/ 182135 h 1313"/>
                  <a:gd name="T14" fmla="*/ 0 w 1137"/>
                  <a:gd name="T15" fmla="*/ 278710 h 1313"/>
                  <a:gd name="T16" fmla="*/ 0 w 1137"/>
                  <a:gd name="T17" fmla="*/ 280117 h 1313"/>
                  <a:gd name="T18" fmla="*/ 0 w 1137"/>
                  <a:gd name="T19" fmla="*/ 280820 h 1313"/>
                  <a:gd name="T20" fmla="*/ 133064 w 1137"/>
                  <a:gd name="T21" fmla="*/ 305199 h 1313"/>
                  <a:gd name="T22" fmla="*/ 266362 w 1137"/>
                  <a:gd name="T23" fmla="*/ 280820 h 1313"/>
                  <a:gd name="T24" fmla="*/ 266362 w 1137"/>
                  <a:gd name="T25" fmla="*/ 280117 h 1313"/>
                  <a:gd name="T26" fmla="*/ 266362 w 1137"/>
                  <a:gd name="T27" fmla="*/ 278710 h 1313"/>
                  <a:gd name="T28" fmla="*/ 140092 w 1137"/>
                  <a:gd name="T29" fmla="*/ 190808 h 1313"/>
                  <a:gd name="T30" fmla="*/ 126270 w 1137"/>
                  <a:gd name="T31" fmla="*/ 190808 h 1313"/>
                  <a:gd name="T32" fmla="*/ 122522 w 1137"/>
                  <a:gd name="T33" fmla="*/ 192449 h 1313"/>
                  <a:gd name="T34" fmla="*/ 117134 w 1137"/>
                  <a:gd name="T35" fmla="*/ 197605 h 1313"/>
                  <a:gd name="T36" fmla="*/ 116197 w 1137"/>
                  <a:gd name="T37" fmla="*/ 204169 h 1313"/>
                  <a:gd name="T38" fmla="*/ 122990 w 1137"/>
                  <a:gd name="T39" fmla="*/ 215420 h 1313"/>
                  <a:gd name="T40" fmla="*/ 127441 w 1137"/>
                  <a:gd name="T41" fmla="*/ 217999 h 1313"/>
                  <a:gd name="T42" fmla="*/ 138921 w 1137"/>
                  <a:gd name="T43" fmla="*/ 217999 h 1313"/>
                  <a:gd name="T44" fmla="*/ 143372 w 1137"/>
                  <a:gd name="T45" fmla="*/ 215420 h 1313"/>
                  <a:gd name="T46" fmla="*/ 150165 w 1137"/>
                  <a:gd name="T47" fmla="*/ 204169 h 1313"/>
                  <a:gd name="T48" fmla="*/ 149228 w 1137"/>
                  <a:gd name="T49" fmla="*/ 197605 h 1313"/>
                  <a:gd name="T50" fmla="*/ 143840 w 1137"/>
                  <a:gd name="T51" fmla="*/ 192449 h 1313"/>
                  <a:gd name="T52" fmla="*/ 140092 w 1137"/>
                  <a:gd name="T53" fmla="*/ 190808 h 1313"/>
                  <a:gd name="T54" fmla="*/ 133064 w 1137"/>
                  <a:gd name="T55" fmla="*/ 164085 h 1313"/>
                  <a:gd name="T56" fmla="*/ 192568 w 1137"/>
                  <a:gd name="T57" fmla="*/ 76417 h 1313"/>
                  <a:gd name="T58" fmla="*/ 133064 w 1137"/>
                  <a:gd name="T59" fmla="*/ 0 h 1313"/>
                  <a:gd name="T60" fmla="*/ 73794 w 1137"/>
                  <a:gd name="T61" fmla="*/ 76417 h 1313"/>
                  <a:gd name="T62" fmla="*/ 133064 w 1137"/>
                  <a:gd name="T63" fmla="*/ 164085 h 13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37" h="1313">
                    <a:moveTo>
                      <a:pt x="1137" y="1189"/>
                    </a:moveTo>
                    <a:cubicBezTo>
                      <a:pt x="1137" y="1017"/>
                      <a:pt x="1000" y="853"/>
                      <a:pt x="802" y="777"/>
                    </a:cubicBezTo>
                    <a:lnTo>
                      <a:pt x="655" y="1245"/>
                    </a:lnTo>
                    <a:lnTo>
                      <a:pt x="608" y="958"/>
                    </a:lnTo>
                    <a:lnTo>
                      <a:pt x="529" y="958"/>
                    </a:lnTo>
                    <a:lnTo>
                      <a:pt x="482" y="1245"/>
                    </a:lnTo>
                    <a:lnTo>
                      <a:pt x="335" y="777"/>
                    </a:lnTo>
                    <a:cubicBezTo>
                      <a:pt x="138" y="853"/>
                      <a:pt x="0" y="1017"/>
                      <a:pt x="0" y="1189"/>
                    </a:cubicBezTo>
                    <a:cubicBezTo>
                      <a:pt x="0" y="1191"/>
                      <a:pt x="0" y="1193"/>
                      <a:pt x="0" y="1195"/>
                    </a:cubicBezTo>
                    <a:cubicBezTo>
                      <a:pt x="0" y="1196"/>
                      <a:pt x="0" y="1197"/>
                      <a:pt x="0" y="1198"/>
                    </a:cubicBezTo>
                    <a:cubicBezTo>
                      <a:pt x="0" y="1313"/>
                      <a:pt x="119" y="1302"/>
                      <a:pt x="568" y="1302"/>
                    </a:cubicBezTo>
                    <a:cubicBezTo>
                      <a:pt x="1047" y="1302"/>
                      <a:pt x="1137" y="1313"/>
                      <a:pt x="1137" y="1198"/>
                    </a:cubicBezTo>
                    <a:cubicBezTo>
                      <a:pt x="1137" y="1197"/>
                      <a:pt x="1137" y="1196"/>
                      <a:pt x="1137" y="1195"/>
                    </a:cubicBezTo>
                    <a:cubicBezTo>
                      <a:pt x="1137" y="1193"/>
                      <a:pt x="1137" y="1191"/>
                      <a:pt x="1137" y="1189"/>
                    </a:cubicBezTo>
                    <a:close/>
                    <a:moveTo>
                      <a:pt x="598" y="814"/>
                    </a:moveTo>
                    <a:lnTo>
                      <a:pt x="539" y="814"/>
                    </a:lnTo>
                    <a:cubicBezTo>
                      <a:pt x="533" y="814"/>
                      <a:pt x="527" y="816"/>
                      <a:pt x="523" y="821"/>
                    </a:cubicBezTo>
                    <a:lnTo>
                      <a:pt x="500" y="843"/>
                    </a:lnTo>
                    <a:cubicBezTo>
                      <a:pt x="493" y="851"/>
                      <a:pt x="491" y="862"/>
                      <a:pt x="496" y="871"/>
                    </a:cubicBezTo>
                    <a:lnTo>
                      <a:pt x="525" y="919"/>
                    </a:lnTo>
                    <a:cubicBezTo>
                      <a:pt x="529" y="926"/>
                      <a:pt x="536" y="930"/>
                      <a:pt x="544" y="930"/>
                    </a:cubicBezTo>
                    <a:lnTo>
                      <a:pt x="593" y="930"/>
                    </a:lnTo>
                    <a:cubicBezTo>
                      <a:pt x="601" y="930"/>
                      <a:pt x="608" y="926"/>
                      <a:pt x="612" y="919"/>
                    </a:cubicBezTo>
                    <a:lnTo>
                      <a:pt x="641" y="871"/>
                    </a:lnTo>
                    <a:cubicBezTo>
                      <a:pt x="646" y="862"/>
                      <a:pt x="644" y="851"/>
                      <a:pt x="637" y="843"/>
                    </a:cubicBezTo>
                    <a:lnTo>
                      <a:pt x="614" y="821"/>
                    </a:lnTo>
                    <a:cubicBezTo>
                      <a:pt x="610" y="816"/>
                      <a:pt x="604" y="814"/>
                      <a:pt x="598" y="814"/>
                    </a:cubicBezTo>
                    <a:close/>
                    <a:moveTo>
                      <a:pt x="568" y="700"/>
                    </a:moveTo>
                    <a:cubicBezTo>
                      <a:pt x="708" y="700"/>
                      <a:pt x="822" y="506"/>
                      <a:pt x="822" y="326"/>
                    </a:cubicBezTo>
                    <a:cubicBezTo>
                      <a:pt x="822" y="146"/>
                      <a:pt x="708" y="0"/>
                      <a:pt x="568" y="0"/>
                    </a:cubicBezTo>
                    <a:cubicBezTo>
                      <a:pt x="429" y="0"/>
                      <a:pt x="315" y="146"/>
                      <a:pt x="315" y="326"/>
                    </a:cubicBezTo>
                    <a:cubicBezTo>
                      <a:pt x="315" y="506"/>
                      <a:pt x="429" y="700"/>
                      <a:pt x="568" y="70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latin typeface="+mn-ea"/>
                </a:endParaRPr>
              </a:p>
            </p:txBody>
          </p:sp>
          <p:sp>
            <p:nvSpPr>
              <p:cNvPr id="28" name="文本框 20"/>
              <p:cNvSpPr txBox="1">
                <a:spLocks noChangeArrowheads="1"/>
              </p:cNvSpPr>
              <p:nvPr/>
            </p:nvSpPr>
            <p:spPr bwMode="auto">
              <a:xfrm>
                <a:off x="1035513" y="3783384"/>
                <a:ext cx="1336294" cy="338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solidFill>
                      <a:schemeClr val="bg1"/>
                    </a:solidFill>
                    <a:latin typeface="+mn-ea"/>
                    <a:ea typeface="+mn-ea"/>
                  </a:rPr>
                  <a:t>导师：张科</a:t>
                </a:r>
              </a:p>
            </p:txBody>
          </p:sp>
        </p:grpSp>
      </p:grpSp>
      <p:pic>
        <p:nvPicPr>
          <p:cNvPr id="3" name="图片 2"/>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1038050" y="254236"/>
            <a:ext cx="1704975" cy="723900"/>
          </a:xfrm>
          <a:prstGeom prst="rect">
            <a:avLst/>
          </a:prstGeom>
        </p:spPr>
      </p:pic>
      <p:pic>
        <p:nvPicPr>
          <p:cNvPr id="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3200" y="108423"/>
            <a:ext cx="834850" cy="10155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630970" y="1087672"/>
            <a:ext cx="8145477" cy="369320"/>
          </a:xfrm>
          <a:prstGeom prst="rect">
            <a:avLst/>
          </a:prstGeom>
        </p:spPr>
        <p:txBody>
          <a:bodyPr wrap="square" lIns="121908" tIns="60954" rIns="121908" bIns="60954">
            <a:spAutoFit/>
          </a:bodyPr>
          <a:lstStyle/>
          <a:p>
            <a:r>
              <a:rPr lang="zh-CN" altLang="en-US" sz="1600" dirty="0">
                <a:latin typeface="+mn-ea"/>
              </a:rPr>
              <a:t>在</a:t>
            </a:r>
            <a:r>
              <a:rPr lang="en-US" altLang="zh-CN" sz="1600" dirty="0">
                <a:latin typeface="+mn-ea"/>
              </a:rPr>
              <a:t>LDA </a:t>
            </a:r>
            <a:r>
              <a:rPr lang="zh-CN" altLang="en-US" sz="1600" dirty="0">
                <a:latin typeface="+mn-ea"/>
              </a:rPr>
              <a:t>模型中</a:t>
            </a:r>
            <a:r>
              <a:rPr lang="en-US" altLang="zh-CN" sz="1600" dirty="0">
                <a:latin typeface="+mn-ea"/>
              </a:rPr>
              <a:t>, </a:t>
            </a:r>
            <a:r>
              <a:rPr lang="zh-CN" altLang="en-US" sz="1600" dirty="0">
                <a:latin typeface="+mn-ea"/>
              </a:rPr>
              <a:t>上帝是按照如下的规则玩文档生成的游戏的</a:t>
            </a:r>
          </a:p>
        </p:txBody>
      </p:sp>
      <p:sp>
        <p:nvSpPr>
          <p:cNvPr id="2" name="标题 1"/>
          <p:cNvSpPr>
            <a:spLocks noGrp="1"/>
          </p:cNvSpPr>
          <p:nvPr>
            <p:ph type="title"/>
          </p:nvPr>
        </p:nvSpPr>
        <p:spPr/>
        <p:txBody>
          <a:bodyPr/>
          <a:lstStyle/>
          <a:p>
            <a:r>
              <a:rPr lang="en-US" altLang="zh-CN" dirty="0"/>
              <a:t>LDA</a:t>
            </a:r>
            <a:r>
              <a:rPr lang="zh-CN" altLang="en-US" dirty="0"/>
              <a:t>模型</a:t>
            </a:r>
          </a:p>
        </p:txBody>
      </p:sp>
      <p:sp>
        <p:nvSpPr>
          <p:cNvPr id="4" name="矩形 3">
            <a:extLst>
              <a:ext uri="{FF2B5EF4-FFF2-40B4-BE49-F238E27FC236}">
                <a16:creationId xmlns:a16="http://schemas.microsoft.com/office/drawing/2014/main" id="{5DA5B397-CD99-4FFB-92EF-5AAF46A97E24}"/>
              </a:ext>
            </a:extLst>
          </p:cNvPr>
          <p:cNvSpPr/>
          <p:nvPr/>
        </p:nvSpPr>
        <p:spPr>
          <a:xfrm>
            <a:off x="630970" y="1456992"/>
            <a:ext cx="8931319" cy="4567917"/>
          </a:xfrm>
          <a:prstGeom prst="rect">
            <a:avLst/>
          </a:prstGeom>
        </p:spPr>
        <p:txBody>
          <a:bodyPr wrap="square">
            <a:spAutoFit/>
          </a:bodyPr>
          <a:lstStyle/>
          <a:p>
            <a:pPr algn="just">
              <a:lnSpc>
                <a:spcPct val="150000"/>
              </a:lnSpc>
            </a:pPr>
            <a:r>
              <a:rPr lang="zh-CN" altLang="en-US" sz="1600" dirty="0">
                <a:latin typeface="+mn-ea"/>
              </a:rPr>
              <a:t>上帝有两大坛子的骰子，第一个坛子装的是</a:t>
            </a:r>
            <a:r>
              <a:rPr lang="en-US" altLang="zh-CN" sz="1600" b="1" dirty="0">
                <a:effectLst>
                  <a:outerShdw blurRad="38100" dist="38100" dir="2700000" algn="tl">
                    <a:srgbClr val="000000">
                      <a:alpha val="43137"/>
                    </a:srgbClr>
                  </a:outerShdw>
                </a:effectLst>
                <a:latin typeface="+mn-ea"/>
              </a:rPr>
              <a:t>doc-topic </a:t>
            </a:r>
            <a:r>
              <a:rPr lang="zh-CN" altLang="en-US" sz="1600" dirty="0">
                <a:latin typeface="+mn-ea"/>
              </a:rPr>
              <a:t>骰子</a:t>
            </a:r>
            <a:r>
              <a:rPr lang="en-US" altLang="zh-CN" sz="1600" dirty="0">
                <a:latin typeface="+mn-ea"/>
              </a:rPr>
              <a:t>,</a:t>
            </a:r>
            <a:r>
              <a:rPr lang="zh-CN" altLang="en-US" sz="1600" dirty="0">
                <a:latin typeface="+mn-ea"/>
              </a:rPr>
              <a:t>第二个坛子装的是</a:t>
            </a:r>
            <a:r>
              <a:rPr lang="en-US" altLang="zh-CN" sz="1600" b="1" dirty="0">
                <a:effectLst>
                  <a:outerShdw blurRad="38100" dist="38100" dir="2700000" algn="tl">
                    <a:srgbClr val="000000">
                      <a:alpha val="43137"/>
                    </a:srgbClr>
                  </a:outerShdw>
                </a:effectLst>
                <a:latin typeface="+mn-ea"/>
              </a:rPr>
              <a:t>topic-word </a:t>
            </a:r>
            <a:r>
              <a:rPr lang="zh-CN" altLang="en-US" sz="1600" dirty="0">
                <a:latin typeface="+mn-ea"/>
              </a:rPr>
              <a:t>骰子；</a:t>
            </a:r>
            <a:endParaRPr lang="en-US" altLang="zh-CN" sz="1600" dirty="0">
              <a:latin typeface="+mn-ea"/>
            </a:endParaRPr>
          </a:p>
          <a:p>
            <a:pPr algn="just">
              <a:lnSpc>
                <a:spcPct val="150000"/>
              </a:lnSpc>
            </a:pPr>
            <a:endParaRPr lang="zh-CN" altLang="en-US" sz="1600" dirty="0">
              <a:latin typeface="+mn-ea"/>
            </a:endParaRPr>
          </a:p>
          <a:p>
            <a:pPr algn="just">
              <a:lnSpc>
                <a:spcPct val="150000"/>
              </a:lnSpc>
            </a:pPr>
            <a:endParaRPr lang="en-US" altLang="zh-CN" sz="1600" dirty="0">
              <a:latin typeface="+mn-ea"/>
            </a:endParaRPr>
          </a:p>
          <a:p>
            <a:pPr algn="just">
              <a:lnSpc>
                <a:spcPct val="150000"/>
              </a:lnSpc>
            </a:pPr>
            <a:endParaRPr lang="en-US" altLang="zh-CN" sz="1600" dirty="0">
              <a:latin typeface="+mn-ea"/>
            </a:endParaRPr>
          </a:p>
          <a:p>
            <a:pPr algn="just">
              <a:lnSpc>
                <a:spcPct val="150000"/>
              </a:lnSpc>
            </a:pPr>
            <a:endParaRPr lang="en-US" altLang="zh-CN" sz="1600" dirty="0">
              <a:latin typeface="+mn-ea"/>
            </a:endParaRPr>
          </a:p>
          <a:p>
            <a:pPr algn="just">
              <a:lnSpc>
                <a:spcPct val="150000"/>
              </a:lnSpc>
            </a:pPr>
            <a:endParaRPr lang="en-US" altLang="zh-CN" sz="1600" dirty="0">
              <a:latin typeface="+mn-ea"/>
            </a:endParaRPr>
          </a:p>
          <a:p>
            <a:pPr algn="just">
              <a:lnSpc>
                <a:spcPct val="150000"/>
              </a:lnSpc>
            </a:pPr>
            <a:r>
              <a:rPr lang="zh-CN" altLang="en-US" sz="1600" dirty="0">
                <a:latin typeface="+mn-ea"/>
              </a:rPr>
              <a:t>上帝随机的从第二个坛子中独立的抽取了</a:t>
            </a:r>
            <a:r>
              <a:rPr lang="en-US" altLang="zh-CN" sz="1600" b="1" i="1" dirty="0">
                <a:latin typeface="+mn-ea"/>
              </a:rPr>
              <a:t>K </a:t>
            </a:r>
            <a:r>
              <a:rPr lang="zh-CN" altLang="en-US" sz="1600" dirty="0">
                <a:latin typeface="+mn-ea"/>
              </a:rPr>
              <a:t>个</a:t>
            </a:r>
            <a:r>
              <a:rPr lang="en-US" altLang="zh-CN" sz="1600" dirty="0">
                <a:latin typeface="+mn-ea"/>
              </a:rPr>
              <a:t>topic-word </a:t>
            </a:r>
            <a:r>
              <a:rPr lang="zh-CN" altLang="en-US" sz="1600" dirty="0">
                <a:latin typeface="+mn-ea"/>
              </a:rPr>
              <a:t>骰子，编号为</a:t>
            </a:r>
            <a:r>
              <a:rPr lang="en-US" altLang="zh-CN" sz="1600" dirty="0">
                <a:latin typeface="+mn-ea"/>
              </a:rPr>
              <a:t>1</a:t>
            </a:r>
            <a:r>
              <a:rPr lang="zh-CN" altLang="en-US" sz="1600" dirty="0">
                <a:latin typeface="+mn-ea"/>
              </a:rPr>
              <a:t>到</a:t>
            </a:r>
            <a:r>
              <a:rPr lang="en-US" altLang="zh-CN" sz="1600" i="1" dirty="0">
                <a:latin typeface="+mn-ea"/>
              </a:rPr>
              <a:t>K</a:t>
            </a:r>
            <a:r>
              <a:rPr lang="zh-CN" altLang="en-US" sz="1600" dirty="0">
                <a:latin typeface="+mn-ea"/>
              </a:rPr>
              <a:t>；</a:t>
            </a:r>
            <a:endParaRPr lang="en-US" altLang="zh-CN" sz="1600" dirty="0">
              <a:latin typeface="+mn-ea"/>
            </a:endParaRPr>
          </a:p>
          <a:p>
            <a:pPr algn="just">
              <a:lnSpc>
                <a:spcPct val="150000"/>
              </a:lnSpc>
            </a:pPr>
            <a:r>
              <a:rPr lang="zh-CN" altLang="en-US" sz="1600" dirty="0">
                <a:latin typeface="+mn-ea"/>
              </a:rPr>
              <a:t>每次生成一篇新的文档前，上帝先从第一个坛子中随机抽取一个</a:t>
            </a:r>
            <a:r>
              <a:rPr lang="en-US" altLang="zh-CN" sz="1600" dirty="0">
                <a:latin typeface="+mn-ea"/>
              </a:rPr>
              <a:t>doc-topic</a:t>
            </a:r>
            <a:r>
              <a:rPr lang="zh-CN" altLang="en-US" sz="1600" dirty="0">
                <a:latin typeface="+mn-ea"/>
              </a:rPr>
              <a:t>骰子，然后重复如下过程生成文档中的词</a:t>
            </a:r>
            <a:endParaRPr lang="en-US" altLang="zh-CN" sz="1600" dirty="0">
              <a:latin typeface="+mn-ea"/>
            </a:endParaRPr>
          </a:p>
          <a:p>
            <a:pPr algn="just">
              <a:lnSpc>
                <a:spcPct val="150000"/>
              </a:lnSpc>
            </a:pPr>
            <a:endParaRPr lang="zh-CN" altLang="en-US" sz="1600" dirty="0">
              <a:latin typeface="+mn-ea"/>
            </a:endParaRPr>
          </a:p>
          <a:p>
            <a:pPr marL="342900" indent="-342900" algn="just">
              <a:lnSpc>
                <a:spcPct val="150000"/>
              </a:lnSpc>
              <a:buFont typeface="+mj-ea"/>
              <a:buAutoNum type="circleNumDbPlain"/>
            </a:pPr>
            <a:r>
              <a:rPr lang="zh-CN" altLang="en-US" dirty="0">
                <a:latin typeface="+mn-ea"/>
              </a:rPr>
              <a:t>投掷这个</a:t>
            </a:r>
            <a:r>
              <a:rPr lang="en-US" altLang="zh-CN" dirty="0">
                <a:latin typeface="+mn-ea"/>
              </a:rPr>
              <a:t>doc-topic </a:t>
            </a:r>
            <a:r>
              <a:rPr lang="zh-CN" altLang="en-US" dirty="0">
                <a:latin typeface="+mn-ea"/>
              </a:rPr>
              <a:t>骰子</a:t>
            </a:r>
            <a:r>
              <a:rPr lang="en-US" altLang="zh-CN" dirty="0">
                <a:latin typeface="+mn-ea"/>
              </a:rPr>
              <a:t>,</a:t>
            </a:r>
            <a:r>
              <a:rPr lang="zh-CN" altLang="en-US" dirty="0">
                <a:latin typeface="+mn-ea"/>
              </a:rPr>
              <a:t>得到一个</a:t>
            </a:r>
            <a:r>
              <a:rPr lang="en-US" altLang="zh-CN" dirty="0">
                <a:latin typeface="+mn-ea"/>
              </a:rPr>
              <a:t>topic </a:t>
            </a:r>
            <a:r>
              <a:rPr lang="zh-CN" altLang="en-US" dirty="0">
                <a:latin typeface="+mn-ea"/>
              </a:rPr>
              <a:t>编号</a:t>
            </a:r>
            <a:r>
              <a:rPr lang="en-US" altLang="zh-CN" i="1" dirty="0">
                <a:latin typeface="+mn-ea"/>
              </a:rPr>
              <a:t>z</a:t>
            </a:r>
          </a:p>
          <a:p>
            <a:pPr marL="342900" indent="-342900" algn="just">
              <a:lnSpc>
                <a:spcPct val="150000"/>
              </a:lnSpc>
              <a:buFont typeface="+mj-ea"/>
              <a:buAutoNum type="circleNumDbPlain"/>
            </a:pPr>
            <a:r>
              <a:rPr lang="zh-CN" altLang="en-US" dirty="0">
                <a:latin typeface="+mn-ea"/>
              </a:rPr>
              <a:t>选择</a:t>
            </a:r>
            <a:r>
              <a:rPr lang="en-US" altLang="zh-CN" i="1" dirty="0">
                <a:latin typeface="+mn-ea"/>
              </a:rPr>
              <a:t>K </a:t>
            </a:r>
            <a:r>
              <a:rPr lang="zh-CN" altLang="en-US" dirty="0">
                <a:latin typeface="+mn-ea"/>
              </a:rPr>
              <a:t>个</a:t>
            </a:r>
            <a:r>
              <a:rPr lang="en-US" altLang="zh-CN" dirty="0">
                <a:latin typeface="+mn-ea"/>
              </a:rPr>
              <a:t>topic-word </a:t>
            </a:r>
            <a:r>
              <a:rPr lang="zh-CN" altLang="en-US" dirty="0">
                <a:latin typeface="+mn-ea"/>
              </a:rPr>
              <a:t>骰子中编号为</a:t>
            </a:r>
            <a:r>
              <a:rPr lang="en-US" altLang="zh-CN" i="1" dirty="0">
                <a:latin typeface="+mn-ea"/>
              </a:rPr>
              <a:t>z</a:t>
            </a:r>
            <a:r>
              <a:rPr lang="zh-CN" altLang="en-US" dirty="0">
                <a:latin typeface="+mn-ea"/>
              </a:rPr>
              <a:t>的那个，投掷这个骰子，于是得到一个词</a:t>
            </a:r>
          </a:p>
        </p:txBody>
      </p:sp>
      <p:pic>
        <p:nvPicPr>
          <p:cNvPr id="6" name="图片 5">
            <a:extLst>
              <a:ext uri="{FF2B5EF4-FFF2-40B4-BE49-F238E27FC236}">
                <a16:creationId xmlns:a16="http://schemas.microsoft.com/office/drawing/2014/main" id="{D542F18E-783E-464E-B2DD-8A69ECA78F2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345101" y="2264094"/>
            <a:ext cx="3503054" cy="1365161"/>
          </a:xfrm>
          <a:prstGeom prst="rect">
            <a:avLst/>
          </a:prstGeom>
        </p:spPr>
      </p:pic>
    </p:spTree>
    <p:custDataLst>
      <p:tags r:id="rId1"/>
    </p:custDataLst>
    <p:extLst>
      <p:ext uri="{BB962C8B-B14F-4D97-AF65-F5344CB8AC3E}">
        <p14:creationId xmlns:p14="http://schemas.microsoft.com/office/powerpoint/2010/main" val="2345178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4">
                                            <p:txEl>
                                              <p:pRg st="9" end="9"/>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4">
                                            <p:txEl>
                                              <p:pRg st="10" end="1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图片">
            <a:extLst>
              <a:ext uri="{FF2B5EF4-FFF2-40B4-BE49-F238E27FC236}">
                <a16:creationId xmlns:a16="http://schemas.microsoft.com/office/drawing/2014/main" id="{C4094C05-058B-45B9-A04C-09DF00D661E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95537" y="1073083"/>
            <a:ext cx="7400925" cy="53149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LDA</a:t>
            </a:r>
            <a:r>
              <a:rPr lang="zh-CN" altLang="en-US" dirty="0"/>
              <a:t>模型</a:t>
            </a:r>
          </a:p>
        </p:txBody>
      </p:sp>
      <p:sp>
        <p:nvSpPr>
          <p:cNvPr id="5" name="标注: 线形 4">
            <a:extLst>
              <a:ext uri="{FF2B5EF4-FFF2-40B4-BE49-F238E27FC236}">
                <a16:creationId xmlns:a16="http://schemas.microsoft.com/office/drawing/2014/main" id="{E9573C00-B4BF-4C56-B9A5-86F1B1DD6E1C}"/>
              </a:ext>
            </a:extLst>
          </p:cNvPr>
          <p:cNvSpPr/>
          <p:nvPr/>
        </p:nvSpPr>
        <p:spPr>
          <a:xfrm>
            <a:off x="4066162" y="1828800"/>
            <a:ext cx="1449421" cy="4348264"/>
          </a:xfrm>
          <a:prstGeom prst="borderCallout1">
            <a:avLst/>
          </a:prstGeom>
        </p:spPr>
        <p:txBody>
          <a:bodyPr wrap="square" lIns="121908" tIns="60954" rIns="121908" bIns="60954" rtlCol="0" anchor="ctr">
            <a:spAutoFit/>
          </a:bodyPr>
          <a:lstStyle/>
          <a:p>
            <a:pPr algn="just">
              <a:lnSpc>
                <a:spcPct val="150000"/>
              </a:lnSpc>
            </a:pPr>
            <a:endParaRPr lang="zh-CN" altLang="en-US" sz="1600" dirty="0">
              <a:latin typeface="+mn-ea"/>
            </a:endParaRPr>
          </a:p>
        </p:txBody>
      </p:sp>
      <p:sp>
        <p:nvSpPr>
          <p:cNvPr id="7" name="标注: 线形 6">
            <a:extLst>
              <a:ext uri="{FF2B5EF4-FFF2-40B4-BE49-F238E27FC236}">
                <a16:creationId xmlns:a16="http://schemas.microsoft.com/office/drawing/2014/main" id="{27F87D5D-0EE9-4E67-BCE6-AD533F48FCE0}"/>
              </a:ext>
            </a:extLst>
          </p:cNvPr>
          <p:cNvSpPr/>
          <p:nvPr/>
        </p:nvSpPr>
        <p:spPr>
          <a:xfrm>
            <a:off x="3998068" y="1728484"/>
            <a:ext cx="1517515" cy="4659549"/>
          </a:xfrm>
          <a:prstGeom prst="borderCallout1">
            <a:avLst/>
          </a:prstGeom>
        </p:spPr>
        <p:txBody>
          <a:bodyPr wrap="square" lIns="121908" tIns="60954" rIns="121908" bIns="60954" rtlCol="0" anchor="ctr">
            <a:spAutoFit/>
          </a:bodyPr>
          <a:lstStyle/>
          <a:p>
            <a:pPr algn="just">
              <a:lnSpc>
                <a:spcPct val="150000"/>
              </a:lnSpc>
            </a:pPr>
            <a:endParaRPr lang="zh-CN" altLang="en-US" sz="1600" dirty="0">
              <a:latin typeface="+mn-ea"/>
            </a:endParaRPr>
          </a:p>
        </p:txBody>
      </p:sp>
      <p:sp>
        <p:nvSpPr>
          <p:cNvPr id="8" name="标注: 线形 7">
            <a:extLst>
              <a:ext uri="{FF2B5EF4-FFF2-40B4-BE49-F238E27FC236}">
                <a16:creationId xmlns:a16="http://schemas.microsoft.com/office/drawing/2014/main" id="{5A708EB3-C6DA-47D1-80D0-13CCE3E84109}"/>
              </a:ext>
            </a:extLst>
          </p:cNvPr>
          <p:cNvSpPr/>
          <p:nvPr/>
        </p:nvSpPr>
        <p:spPr>
          <a:xfrm>
            <a:off x="4066162" y="1447929"/>
            <a:ext cx="1517515" cy="4855593"/>
          </a:xfrm>
          <a:prstGeom prst="borderCallout1">
            <a:avLst>
              <a:gd name="adj1" fmla="val 20353"/>
              <a:gd name="adj2" fmla="val 0"/>
              <a:gd name="adj3" fmla="val 11729"/>
              <a:gd name="adj4" fmla="val -40897"/>
            </a:avLst>
          </a:prstGeom>
          <a:ln>
            <a:solidFill>
              <a:schemeClr val="tx1"/>
            </a:solidFill>
            <a:prstDash val="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
        <p:nvSpPr>
          <p:cNvPr id="9" name="文本框 8">
            <a:extLst>
              <a:ext uri="{FF2B5EF4-FFF2-40B4-BE49-F238E27FC236}">
                <a16:creationId xmlns:a16="http://schemas.microsoft.com/office/drawing/2014/main" id="{5B7CB653-0C4C-4A61-9253-664FD124E90E}"/>
              </a:ext>
            </a:extLst>
          </p:cNvPr>
          <p:cNvSpPr txBox="1"/>
          <p:nvPr/>
        </p:nvSpPr>
        <p:spPr>
          <a:xfrm>
            <a:off x="2395537" y="1728484"/>
            <a:ext cx="1107996" cy="369332"/>
          </a:xfrm>
          <a:prstGeom prst="rect">
            <a:avLst/>
          </a:prstGeom>
          <a:noFill/>
        </p:spPr>
        <p:txBody>
          <a:bodyPr wrap="none" rtlCol="0">
            <a:spAutoFit/>
          </a:bodyPr>
          <a:lstStyle/>
          <a:p>
            <a:r>
              <a:rPr lang="zh-CN" altLang="en-US" dirty="0"/>
              <a:t>主题分布</a:t>
            </a:r>
          </a:p>
        </p:txBody>
      </p:sp>
    </p:spTree>
    <p:custDataLst>
      <p:tags r:id="rId1"/>
    </p:custDataLst>
    <p:extLst>
      <p:ext uri="{BB962C8B-B14F-4D97-AF65-F5344CB8AC3E}">
        <p14:creationId xmlns:p14="http://schemas.microsoft.com/office/powerpoint/2010/main" val="270546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46"/>
          <p:cNvSpPr txBox="1">
            <a:spLocks noChangeArrowheads="1"/>
          </p:cNvSpPr>
          <p:nvPr/>
        </p:nvSpPr>
        <p:spPr bwMode="auto">
          <a:xfrm>
            <a:off x="5698837" y="1847863"/>
            <a:ext cx="149752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9600" dirty="0">
                <a:ln w="76200">
                  <a:noFill/>
                  <a:miter lim="800000"/>
                </a:ln>
                <a:solidFill>
                  <a:schemeClr val="tx2"/>
                </a:solidFill>
                <a:latin typeface="Impact" panose="020B0806030902050204" pitchFamily="34" charset="0"/>
              </a:rPr>
              <a:t>03</a:t>
            </a:r>
            <a:endParaRPr lang="zh-CN" altLang="en-US" sz="9600" dirty="0">
              <a:ln w="76200">
                <a:noFill/>
                <a:miter lim="800000"/>
              </a:ln>
              <a:solidFill>
                <a:schemeClr val="tx2"/>
              </a:solidFill>
              <a:latin typeface="Impact" panose="020B0806030902050204" pitchFamily="34" charset="0"/>
            </a:endParaRPr>
          </a:p>
        </p:txBody>
      </p:sp>
      <p:grpSp>
        <p:nvGrpSpPr>
          <p:cNvPr id="15" name="组合 14"/>
          <p:cNvGrpSpPr/>
          <p:nvPr/>
        </p:nvGrpSpPr>
        <p:grpSpPr bwMode="auto">
          <a:xfrm>
            <a:off x="7390841" y="2128351"/>
            <a:ext cx="3688001" cy="923330"/>
            <a:chOff x="6040513" y="2250800"/>
            <a:chExt cx="2766116" cy="692721"/>
          </a:xfrm>
        </p:grpSpPr>
        <p:sp>
          <p:nvSpPr>
            <p:cNvPr id="16" name="文本框 15"/>
            <p:cNvSpPr txBox="1">
              <a:spLocks noChangeArrowheads="1"/>
            </p:cNvSpPr>
            <p:nvPr/>
          </p:nvSpPr>
          <p:spPr bwMode="auto">
            <a:xfrm>
              <a:off x="6040513" y="2735705"/>
              <a:ext cx="2766116" cy="2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1200" dirty="0">
                  <a:latin typeface="思源宋体 CN ExtraLight" panose="02020200000000000000" pitchFamily="18" charset="-122"/>
                  <a:ea typeface="思源宋体 CN ExtraLight" panose="02020200000000000000" pitchFamily="18" charset="-122"/>
                </a:rPr>
                <a:t>爬取帖子→主题分类→情感分析→回归模型</a:t>
              </a:r>
              <a:endParaRPr lang="zh-CN" altLang="en-US" sz="700" dirty="0">
                <a:solidFill>
                  <a:schemeClr val="tx1">
                    <a:lumMod val="50000"/>
                    <a:lumOff val="50000"/>
                  </a:schemeClr>
                </a:solidFill>
                <a:latin typeface="思源宋体 CN ExtraLight" panose="02020200000000000000" pitchFamily="18" charset="-122"/>
                <a:ea typeface="思源宋体 CN ExtraLight" panose="02020200000000000000" pitchFamily="18" charset="-122"/>
                <a:cs typeface="Arial" panose="020B0604020202020204" pitchFamily="34" charset="0"/>
              </a:endParaRPr>
            </a:p>
          </p:txBody>
        </p:sp>
        <p:sp>
          <p:nvSpPr>
            <p:cNvPr id="17" name="矩形 16"/>
            <p:cNvSpPr/>
            <p:nvPr/>
          </p:nvSpPr>
          <p:spPr>
            <a:xfrm>
              <a:off x="6040513" y="2250800"/>
              <a:ext cx="2562347" cy="484905"/>
            </a:xfrm>
            <a:prstGeom prst="rect">
              <a:avLst/>
            </a:prstGeom>
          </p:spPr>
          <p:txBody>
            <a:bodyPr wrap="none">
              <a:spAutoFit/>
            </a:bodyPr>
            <a:lstStyle/>
            <a:p>
              <a:r>
                <a:rPr lang="zh-CN" altLang="en-US" sz="3600" b="1" dirty="0">
                  <a:solidFill>
                    <a:schemeClr val="accent1"/>
                  </a:solidFill>
                </a:rPr>
                <a:t>实证与结论分析</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485" y="2270235"/>
            <a:ext cx="5222352" cy="4023382"/>
          </a:xfrm>
          <a:prstGeom prst="rect">
            <a:avLst/>
          </a:prstGeom>
        </p:spPr>
      </p:pic>
    </p:spTree>
    <p:extLst>
      <p:ext uri="{BB962C8B-B14F-4D97-AF65-F5344CB8AC3E}">
        <p14:creationId xmlns:p14="http://schemas.microsoft.com/office/powerpoint/2010/main" val="3237543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40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8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ppt_x"/>
                                          </p:val>
                                        </p:tav>
                                        <p:tav tm="100000">
                                          <p:val>
                                            <p:strVal val="#ppt_x"/>
                                          </p:val>
                                        </p:tav>
                                      </p:tavLst>
                                    </p:anim>
                                    <p:anim calcmode="lin" valueType="num">
                                      <p:cBhvr additive="base">
                                        <p:cTn id="12" dur="750" fill="hold"/>
                                        <p:tgtEl>
                                          <p:spTgt spid="15"/>
                                        </p:tgtEl>
                                        <p:attrNameLst>
                                          <p:attrName>ppt_y</p:attrName>
                                        </p:attrNameLst>
                                      </p:cBhvr>
                                      <p:tavLst>
                                        <p:tav tm="0">
                                          <p:val>
                                            <p:strVal val="0-#ppt_h/2"/>
                                          </p:val>
                                        </p:tav>
                                        <p:tav tm="100000">
                                          <p:val>
                                            <p:strVal val="#ppt_y"/>
                                          </p:val>
                                        </p:tav>
                                      </p:tavLst>
                                    </p:anim>
                                  </p:childTnLst>
                                </p:cTn>
                              </p:par>
                              <p:par>
                                <p:cTn id="13" presetID="26"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319">
                                          <p:stCondLst>
                                            <p:cond delay="0"/>
                                          </p:stCondLst>
                                        </p:cTn>
                                        <p:tgtEl>
                                          <p:spTgt spid="7"/>
                                        </p:tgtEl>
                                      </p:cBhvr>
                                    </p:animEffect>
                                    <p:anim calcmode="lin" valueType="num">
                                      <p:cBhvr>
                                        <p:cTn id="16" dur="100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365"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365" tmFilter="0, 0; 0.125,0.2665; 0.25,0.4; 0.375,0.465; 0.5,0.5;  0.625,0.535; 0.75,0.6; 0.875,0.7335; 1,1">
                                          <p:stCondLst>
                                            <p:cond delay="365"/>
                                          </p:stCondLst>
                                        </p:cTn>
                                        <p:tgtEl>
                                          <p:spTgt spid="7"/>
                                        </p:tgtEl>
                                        <p:attrNameLst>
                                          <p:attrName>ppt_y</p:attrName>
                                        </p:attrNameLst>
                                      </p:cBhvr>
                                      <p:tavLst>
                                        <p:tav tm="0" fmla="#ppt_y-sin(pi*$)/9">
                                          <p:val>
                                            <p:fltVal val="0"/>
                                          </p:val>
                                        </p:tav>
                                        <p:tav tm="100000">
                                          <p:val>
                                            <p:fltVal val="1"/>
                                          </p:val>
                                        </p:tav>
                                      </p:tavLst>
                                    </p:anim>
                                    <p:anim calcmode="lin" valueType="num">
                                      <p:cBhvr>
                                        <p:cTn id="19" dur="183" tmFilter="0, 0; 0.125,0.2665; 0.25,0.4; 0.375,0.465; 0.5,0.5;  0.625,0.535; 0.75,0.6; 0.875,0.7335; 1,1">
                                          <p:stCondLst>
                                            <p:cond delay="728"/>
                                          </p:stCondLst>
                                        </p:cTn>
                                        <p:tgtEl>
                                          <p:spTgt spid="7"/>
                                        </p:tgtEl>
                                        <p:attrNameLst>
                                          <p:attrName>ppt_y</p:attrName>
                                        </p:attrNameLst>
                                      </p:cBhvr>
                                      <p:tavLst>
                                        <p:tav tm="0" fmla="#ppt_y-sin(pi*$)/27">
                                          <p:val>
                                            <p:fltVal val="0"/>
                                          </p:val>
                                        </p:tav>
                                        <p:tav tm="100000">
                                          <p:val>
                                            <p:fltVal val="1"/>
                                          </p:val>
                                        </p:tav>
                                      </p:tavLst>
                                    </p:anim>
                                    <p:anim calcmode="lin" valueType="num">
                                      <p:cBhvr>
                                        <p:cTn id="20" dur="90" tmFilter="0, 0; 0.125,0.2665; 0.25,0.4; 0.375,0.465; 0.5,0.5;  0.625,0.535; 0.75,0.6; 0.875,0.7335; 1,1">
                                          <p:stCondLst>
                                            <p:cond delay="911"/>
                                          </p:stCondLst>
                                        </p:cTn>
                                        <p:tgtEl>
                                          <p:spTgt spid="7"/>
                                        </p:tgtEl>
                                        <p:attrNameLst>
                                          <p:attrName>ppt_y</p:attrName>
                                        </p:attrNameLst>
                                      </p:cBhvr>
                                      <p:tavLst>
                                        <p:tav tm="0" fmla="#ppt_y-sin(pi*$)/81">
                                          <p:val>
                                            <p:fltVal val="0"/>
                                          </p:val>
                                        </p:tav>
                                        <p:tav tm="100000">
                                          <p:val>
                                            <p:fltVal val="1"/>
                                          </p:val>
                                        </p:tav>
                                      </p:tavLst>
                                    </p:anim>
                                    <p:animScale>
                                      <p:cBhvr>
                                        <p:cTn id="21" dur="14">
                                          <p:stCondLst>
                                            <p:cond delay="357"/>
                                          </p:stCondLst>
                                        </p:cTn>
                                        <p:tgtEl>
                                          <p:spTgt spid="7"/>
                                        </p:tgtEl>
                                      </p:cBhvr>
                                      <p:to x="100000" y="60000"/>
                                    </p:animScale>
                                    <p:animScale>
                                      <p:cBhvr>
                                        <p:cTn id="22" dur="91" decel="50000">
                                          <p:stCondLst>
                                            <p:cond delay="372"/>
                                          </p:stCondLst>
                                        </p:cTn>
                                        <p:tgtEl>
                                          <p:spTgt spid="7"/>
                                        </p:tgtEl>
                                      </p:cBhvr>
                                      <p:to x="100000" y="100000"/>
                                    </p:animScale>
                                    <p:animScale>
                                      <p:cBhvr>
                                        <p:cTn id="23" dur="14">
                                          <p:stCondLst>
                                            <p:cond delay="722"/>
                                          </p:stCondLst>
                                        </p:cTn>
                                        <p:tgtEl>
                                          <p:spTgt spid="7"/>
                                        </p:tgtEl>
                                      </p:cBhvr>
                                      <p:to x="100000" y="80000"/>
                                    </p:animScale>
                                    <p:animScale>
                                      <p:cBhvr>
                                        <p:cTn id="24" dur="91" decel="50000">
                                          <p:stCondLst>
                                            <p:cond delay="736"/>
                                          </p:stCondLst>
                                        </p:cTn>
                                        <p:tgtEl>
                                          <p:spTgt spid="7"/>
                                        </p:tgtEl>
                                      </p:cBhvr>
                                      <p:to x="100000" y="100000"/>
                                    </p:animScale>
                                    <p:animScale>
                                      <p:cBhvr>
                                        <p:cTn id="25" dur="14">
                                          <p:stCondLst>
                                            <p:cond delay="903"/>
                                          </p:stCondLst>
                                        </p:cTn>
                                        <p:tgtEl>
                                          <p:spTgt spid="7"/>
                                        </p:tgtEl>
                                      </p:cBhvr>
                                      <p:to x="100000" y="90000"/>
                                    </p:animScale>
                                    <p:animScale>
                                      <p:cBhvr>
                                        <p:cTn id="26" dur="91" decel="50000">
                                          <p:stCondLst>
                                            <p:cond delay="917"/>
                                          </p:stCondLst>
                                        </p:cTn>
                                        <p:tgtEl>
                                          <p:spTgt spid="7"/>
                                        </p:tgtEl>
                                      </p:cBhvr>
                                      <p:to x="100000" y="100000"/>
                                    </p:animScale>
                                    <p:animScale>
                                      <p:cBhvr>
                                        <p:cTn id="27" dur="14">
                                          <p:stCondLst>
                                            <p:cond delay="994"/>
                                          </p:stCondLst>
                                        </p:cTn>
                                        <p:tgtEl>
                                          <p:spTgt spid="7"/>
                                        </p:tgtEl>
                                      </p:cBhvr>
                                      <p:to x="100000" y="95000"/>
                                    </p:animScale>
                                    <p:animScale>
                                      <p:cBhvr>
                                        <p:cTn id="28" dur="91" decel="50000">
                                          <p:stCondLst>
                                            <p:cond delay="1009"/>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实证分析流程</a:t>
            </a:r>
          </a:p>
        </p:txBody>
      </p:sp>
      <p:grpSp>
        <p:nvGrpSpPr>
          <p:cNvPr id="7" name="画布 71">
            <a:extLst>
              <a:ext uri="{FF2B5EF4-FFF2-40B4-BE49-F238E27FC236}">
                <a16:creationId xmlns:a16="http://schemas.microsoft.com/office/drawing/2014/main" id="{50436FA2-C9DF-4255-B286-77CCE968997A}"/>
              </a:ext>
            </a:extLst>
          </p:cNvPr>
          <p:cNvGrpSpPr/>
          <p:nvPr/>
        </p:nvGrpSpPr>
        <p:grpSpPr>
          <a:xfrm>
            <a:off x="2596995" y="1078473"/>
            <a:ext cx="7026666" cy="5292725"/>
            <a:chOff x="-861850" y="0"/>
            <a:chExt cx="7026666" cy="5292725"/>
          </a:xfrm>
        </p:grpSpPr>
        <p:sp>
          <p:nvSpPr>
            <p:cNvPr id="8" name="矩形 7">
              <a:extLst>
                <a:ext uri="{FF2B5EF4-FFF2-40B4-BE49-F238E27FC236}">
                  <a16:creationId xmlns:a16="http://schemas.microsoft.com/office/drawing/2014/main" id="{7A427F6E-369A-49BD-8291-78A593EA9D67}"/>
                </a:ext>
              </a:extLst>
            </p:cNvPr>
            <p:cNvSpPr/>
            <p:nvPr/>
          </p:nvSpPr>
          <p:spPr>
            <a:xfrm>
              <a:off x="0" y="0"/>
              <a:ext cx="5274310" cy="5292725"/>
            </a:xfrm>
            <a:prstGeom prst="rect">
              <a:avLst/>
            </a:prstGeom>
            <a:noFill/>
          </p:spPr>
        </p:sp>
        <p:sp>
          <p:nvSpPr>
            <p:cNvPr id="9" name="文本框 93">
              <a:extLst>
                <a:ext uri="{FF2B5EF4-FFF2-40B4-BE49-F238E27FC236}">
                  <a16:creationId xmlns:a16="http://schemas.microsoft.com/office/drawing/2014/main" id="{E483B18D-003F-4D3F-B26A-E61523956086}"/>
                </a:ext>
              </a:extLst>
            </p:cNvPr>
            <p:cNvSpPr txBox="1"/>
            <p:nvPr/>
          </p:nvSpPr>
          <p:spPr>
            <a:xfrm>
              <a:off x="1867026" y="7620"/>
              <a:ext cx="1592328" cy="586740"/>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zh-CN" sz="1600" kern="100">
                  <a:effectLst/>
                  <a:latin typeface="思源宋体 CN SemiBold" panose="02020600000000000000" pitchFamily="18" charset="-122"/>
                  <a:ea typeface="思源宋体 CN SemiBold" panose="02020600000000000000" pitchFamily="18" charset="-122"/>
                </a:rPr>
                <a:t>爬取东方财富股吧帖子数据</a:t>
              </a:r>
            </a:p>
          </p:txBody>
        </p:sp>
        <p:sp>
          <p:nvSpPr>
            <p:cNvPr id="10" name="文本框 93">
              <a:extLst>
                <a:ext uri="{FF2B5EF4-FFF2-40B4-BE49-F238E27FC236}">
                  <a16:creationId xmlns:a16="http://schemas.microsoft.com/office/drawing/2014/main" id="{BC63A6B6-CEFF-4B1A-B77C-DAAA704E4072}"/>
                </a:ext>
              </a:extLst>
            </p:cNvPr>
            <p:cNvSpPr txBox="1"/>
            <p:nvPr/>
          </p:nvSpPr>
          <p:spPr>
            <a:xfrm>
              <a:off x="-600309" y="1441405"/>
              <a:ext cx="1200615" cy="330540"/>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zh-CN" sz="1600" kern="100">
                  <a:effectLst/>
                  <a:latin typeface="思源宋体 CN SemiBold" panose="02020600000000000000" pitchFamily="18" charset="-122"/>
                  <a:ea typeface="思源宋体 CN SemiBold" panose="02020600000000000000" pitchFamily="18" charset="-122"/>
                </a:rPr>
                <a:t>去除停用词</a:t>
              </a:r>
            </a:p>
          </p:txBody>
        </p:sp>
        <p:cxnSp>
          <p:nvCxnSpPr>
            <p:cNvPr id="11" name="直接箭头连接符 10">
              <a:extLst>
                <a:ext uri="{FF2B5EF4-FFF2-40B4-BE49-F238E27FC236}">
                  <a16:creationId xmlns:a16="http://schemas.microsoft.com/office/drawing/2014/main" id="{534FFC37-3036-4F52-ACA3-B869C11711AA}"/>
                </a:ext>
              </a:extLst>
            </p:cNvPr>
            <p:cNvCxnSpPr/>
            <p:nvPr/>
          </p:nvCxnSpPr>
          <p:spPr>
            <a:xfrm>
              <a:off x="2667000" y="594360"/>
              <a:ext cx="0" cy="42384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C23C156F-DACD-4F2D-8C2C-8F696135A4F1}"/>
                </a:ext>
              </a:extLst>
            </p:cNvPr>
            <p:cNvCxnSpPr/>
            <p:nvPr/>
          </p:nvCxnSpPr>
          <p:spPr>
            <a:xfrm>
              <a:off x="12975" y="1018200"/>
              <a:ext cx="5300431" cy="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3C0CB547-0D73-4580-9AE9-D3528A2C60DA}"/>
                </a:ext>
              </a:extLst>
            </p:cNvPr>
            <p:cNvCxnSpPr/>
            <p:nvPr/>
          </p:nvCxnSpPr>
          <p:spPr>
            <a:xfrm>
              <a:off x="0" y="1018200"/>
              <a:ext cx="0" cy="423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418AE5AB-5DEE-45C3-9330-E4061AAB6610}"/>
                </a:ext>
              </a:extLst>
            </p:cNvPr>
            <p:cNvCxnSpPr/>
            <p:nvPr/>
          </p:nvCxnSpPr>
          <p:spPr>
            <a:xfrm>
              <a:off x="5313406" y="1018200"/>
              <a:ext cx="0" cy="423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1E147D93-EE18-43D8-9412-AED5B1232557}"/>
                </a:ext>
              </a:extLst>
            </p:cNvPr>
            <p:cNvCxnSpPr/>
            <p:nvPr/>
          </p:nvCxnSpPr>
          <p:spPr>
            <a:xfrm>
              <a:off x="2667000" y="1018200"/>
              <a:ext cx="0" cy="423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93">
              <a:extLst>
                <a:ext uri="{FF2B5EF4-FFF2-40B4-BE49-F238E27FC236}">
                  <a16:creationId xmlns:a16="http://schemas.microsoft.com/office/drawing/2014/main" id="{96EB2FD2-0B9B-429D-8FB3-B764529C156E}"/>
                </a:ext>
              </a:extLst>
            </p:cNvPr>
            <p:cNvSpPr txBox="1"/>
            <p:nvPr/>
          </p:nvSpPr>
          <p:spPr>
            <a:xfrm>
              <a:off x="2111607" y="1441745"/>
              <a:ext cx="1091057" cy="330200"/>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zh-CN" sz="1600" kern="100">
                  <a:effectLst/>
                  <a:latin typeface="思源宋体 CN SemiBold" panose="02020600000000000000" pitchFamily="18" charset="-122"/>
                  <a:ea typeface="思源宋体 CN SemiBold" panose="02020600000000000000" pitchFamily="18" charset="-122"/>
                </a:rPr>
                <a:t>文本聚合</a:t>
              </a:r>
            </a:p>
          </p:txBody>
        </p:sp>
        <p:sp>
          <p:nvSpPr>
            <p:cNvPr id="17" name="文本框 93">
              <a:extLst>
                <a:ext uri="{FF2B5EF4-FFF2-40B4-BE49-F238E27FC236}">
                  <a16:creationId xmlns:a16="http://schemas.microsoft.com/office/drawing/2014/main" id="{ABF02543-41E5-4849-940C-4C7E99D9A0BB}"/>
                </a:ext>
              </a:extLst>
            </p:cNvPr>
            <p:cNvSpPr txBox="1"/>
            <p:nvPr/>
          </p:nvSpPr>
          <p:spPr>
            <a:xfrm>
              <a:off x="4768261" y="1460130"/>
              <a:ext cx="1090289" cy="330200"/>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zh-CN" sz="1600" kern="100" dirty="0">
                  <a:effectLst/>
                  <a:latin typeface="思源宋体 CN SemiBold" panose="02020600000000000000" pitchFamily="18" charset="-122"/>
                  <a:ea typeface="思源宋体 CN SemiBold" panose="02020600000000000000" pitchFamily="18" charset="-122"/>
                </a:rPr>
                <a:t>中文分词</a:t>
              </a:r>
            </a:p>
          </p:txBody>
        </p:sp>
        <p:sp>
          <p:nvSpPr>
            <p:cNvPr id="18" name="文本框 93">
              <a:extLst>
                <a:ext uri="{FF2B5EF4-FFF2-40B4-BE49-F238E27FC236}">
                  <a16:creationId xmlns:a16="http://schemas.microsoft.com/office/drawing/2014/main" id="{87FA1543-0645-4C4D-B117-F52A23094C35}"/>
                </a:ext>
              </a:extLst>
            </p:cNvPr>
            <p:cNvSpPr txBox="1"/>
            <p:nvPr/>
          </p:nvSpPr>
          <p:spPr>
            <a:xfrm>
              <a:off x="310172" y="2619035"/>
              <a:ext cx="1452028" cy="364319"/>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n-US" sz="1600" kern="100">
                  <a:effectLst/>
                  <a:latin typeface="思源宋体 CN SemiBold" panose="02020600000000000000" pitchFamily="18" charset="-122"/>
                  <a:ea typeface="思源宋体 CN SemiBold" panose="02020600000000000000" pitchFamily="18" charset="-122"/>
                </a:rPr>
                <a:t>LDA</a:t>
              </a:r>
              <a:r>
                <a:rPr lang="zh-CN" sz="1600" kern="100">
                  <a:effectLst/>
                  <a:latin typeface="思源宋体 CN SemiBold" panose="02020600000000000000" pitchFamily="18" charset="-122"/>
                  <a:ea typeface="思源宋体 CN SemiBold" panose="02020600000000000000" pitchFamily="18" charset="-122"/>
                </a:rPr>
                <a:t>主题建模</a:t>
              </a:r>
            </a:p>
          </p:txBody>
        </p:sp>
        <p:sp>
          <p:nvSpPr>
            <p:cNvPr id="19" name="文本框 93">
              <a:extLst>
                <a:ext uri="{FF2B5EF4-FFF2-40B4-BE49-F238E27FC236}">
                  <a16:creationId xmlns:a16="http://schemas.microsoft.com/office/drawing/2014/main" id="{17D811FD-C789-48BE-B98D-102C808E0F1E}"/>
                </a:ext>
              </a:extLst>
            </p:cNvPr>
            <p:cNvSpPr txBox="1"/>
            <p:nvPr/>
          </p:nvSpPr>
          <p:spPr>
            <a:xfrm>
              <a:off x="3512112" y="2620300"/>
              <a:ext cx="1199515" cy="364223"/>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zh-CN" sz="1600" kern="100" dirty="0">
                  <a:effectLst/>
                  <a:latin typeface="思源宋体 CN SemiBold" panose="02020600000000000000" pitchFamily="18" charset="-122"/>
                  <a:ea typeface="思源宋体 CN SemiBold" panose="02020600000000000000" pitchFamily="18" charset="-122"/>
                </a:rPr>
                <a:t>情感分析</a:t>
              </a:r>
            </a:p>
          </p:txBody>
        </p:sp>
        <p:grpSp>
          <p:nvGrpSpPr>
            <p:cNvPr id="20" name="组合 19">
              <a:extLst>
                <a:ext uri="{FF2B5EF4-FFF2-40B4-BE49-F238E27FC236}">
                  <a16:creationId xmlns:a16="http://schemas.microsoft.com/office/drawing/2014/main" id="{7D57FAA2-68F7-4345-9EE6-3E105927CC2E}"/>
                </a:ext>
              </a:extLst>
            </p:cNvPr>
            <p:cNvGrpSpPr/>
            <p:nvPr/>
          </p:nvGrpSpPr>
          <p:grpSpPr>
            <a:xfrm>
              <a:off x="1176178" y="1771945"/>
              <a:ext cx="2991955" cy="847090"/>
              <a:chOff x="1176178" y="1787820"/>
              <a:chExt cx="2991955" cy="847090"/>
            </a:xfrm>
          </p:grpSpPr>
          <p:cxnSp>
            <p:nvCxnSpPr>
              <p:cNvPr id="35" name="直接箭头连接符 34">
                <a:extLst>
                  <a:ext uri="{FF2B5EF4-FFF2-40B4-BE49-F238E27FC236}">
                    <a16:creationId xmlns:a16="http://schemas.microsoft.com/office/drawing/2014/main" id="{563B5C63-0C10-4D71-AA54-D89FCE210406}"/>
                  </a:ext>
                </a:extLst>
              </p:cNvPr>
              <p:cNvCxnSpPr/>
              <p:nvPr/>
            </p:nvCxnSpPr>
            <p:spPr>
              <a:xfrm>
                <a:off x="2667000" y="1787820"/>
                <a:ext cx="0" cy="423545"/>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6CE3F6AA-A94A-4675-8F69-B9C4F250D5B4}"/>
                  </a:ext>
                </a:extLst>
              </p:cNvPr>
              <p:cNvCxnSpPr/>
              <p:nvPr/>
            </p:nvCxnSpPr>
            <p:spPr>
              <a:xfrm>
                <a:off x="1176178" y="2211365"/>
                <a:ext cx="2991955" cy="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064FDD87-5BE4-41BA-95E5-603137294636}"/>
                  </a:ext>
                </a:extLst>
              </p:cNvPr>
              <p:cNvCxnSpPr/>
              <p:nvPr/>
            </p:nvCxnSpPr>
            <p:spPr>
              <a:xfrm>
                <a:off x="1176178" y="2211364"/>
                <a:ext cx="0" cy="423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6A84AE98-5B2C-4518-AD63-A054AD911E2C}"/>
                  </a:ext>
                </a:extLst>
              </p:cNvPr>
              <p:cNvCxnSpPr/>
              <p:nvPr/>
            </p:nvCxnSpPr>
            <p:spPr>
              <a:xfrm>
                <a:off x="4168133" y="2211365"/>
                <a:ext cx="0" cy="423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21" name="直接连接符 20">
              <a:extLst>
                <a:ext uri="{FF2B5EF4-FFF2-40B4-BE49-F238E27FC236}">
                  <a16:creationId xmlns:a16="http://schemas.microsoft.com/office/drawing/2014/main" id="{61DF7C2F-40DC-4152-A188-C2F0A1ED67C2}"/>
                </a:ext>
              </a:extLst>
            </p:cNvPr>
            <p:cNvCxnSpPr>
              <a:stCxn id="19" idx="1"/>
              <a:endCxn id="18" idx="3"/>
            </p:cNvCxnSpPr>
            <p:nvPr/>
          </p:nvCxnSpPr>
          <p:spPr>
            <a:xfrm flipH="1" flipV="1">
              <a:off x="1762200" y="2801195"/>
              <a:ext cx="1749912" cy="121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grpSp>
          <p:nvGrpSpPr>
            <p:cNvPr id="22" name="组合 21">
              <a:extLst>
                <a:ext uri="{FF2B5EF4-FFF2-40B4-BE49-F238E27FC236}">
                  <a16:creationId xmlns:a16="http://schemas.microsoft.com/office/drawing/2014/main" id="{C9ACB312-73BD-46D8-AB61-A53274AAF0B0}"/>
                </a:ext>
              </a:extLst>
            </p:cNvPr>
            <p:cNvGrpSpPr/>
            <p:nvPr/>
          </p:nvGrpSpPr>
          <p:grpSpPr>
            <a:xfrm>
              <a:off x="5354" y="2801195"/>
              <a:ext cx="5300431" cy="847091"/>
              <a:chOff x="5354" y="3406899"/>
              <a:chExt cx="5300431" cy="847091"/>
            </a:xfrm>
          </p:grpSpPr>
          <p:cxnSp>
            <p:nvCxnSpPr>
              <p:cNvPr id="29" name="直接箭头连接符 28">
                <a:extLst>
                  <a:ext uri="{FF2B5EF4-FFF2-40B4-BE49-F238E27FC236}">
                    <a16:creationId xmlns:a16="http://schemas.microsoft.com/office/drawing/2014/main" id="{8B6FCF84-1AA0-43D1-8957-C8B565B84994}"/>
                  </a:ext>
                </a:extLst>
              </p:cNvPr>
              <p:cNvCxnSpPr/>
              <p:nvPr/>
            </p:nvCxnSpPr>
            <p:spPr>
              <a:xfrm rot="10800000">
                <a:off x="2659380" y="3406899"/>
                <a:ext cx="0" cy="423545"/>
              </a:xfrm>
              <a:prstGeom prst="straightConnector1">
                <a:avLst/>
              </a:prstGeom>
              <a:ln>
                <a:tailEnd type="none"/>
              </a:ln>
            </p:spPr>
            <p:style>
              <a:lnRef idx="1">
                <a:schemeClr val="dk1"/>
              </a:lnRef>
              <a:fillRef idx="0">
                <a:schemeClr val="dk1"/>
              </a:fillRef>
              <a:effectRef idx="0">
                <a:schemeClr val="dk1"/>
              </a:effectRef>
              <a:fontRef idx="minor">
                <a:schemeClr val="tx1"/>
              </a:fontRef>
            </p:style>
          </p:cxnSp>
          <p:grpSp>
            <p:nvGrpSpPr>
              <p:cNvPr id="30" name="组合 29">
                <a:extLst>
                  <a:ext uri="{FF2B5EF4-FFF2-40B4-BE49-F238E27FC236}">
                    <a16:creationId xmlns:a16="http://schemas.microsoft.com/office/drawing/2014/main" id="{BA6740EC-AE0E-4436-9630-27AAE926FC84}"/>
                  </a:ext>
                </a:extLst>
              </p:cNvPr>
              <p:cNvGrpSpPr/>
              <p:nvPr/>
            </p:nvGrpSpPr>
            <p:grpSpPr>
              <a:xfrm>
                <a:off x="5354" y="3830444"/>
                <a:ext cx="5300431" cy="423546"/>
                <a:chOff x="12974" y="3809149"/>
                <a:chExt cx="5300431" cy="423546"/>
              </a:xfrm>
            </p:grpSpPr>
            <p:cxnSp>
              <p:nvCxnSpPr>
                <p:cNvPr id="31" name="直接连接符 30">
                  <a:extLst>
                    <a:ext uri="{FF2B5EF4-FFF2-40B4-BE49-F238E27FC236}">
                      <a16:creationId xmlns:a16="http://schemas.microsoft.com/office/drawing/2014/main" id="{290D015B-97E3-4E66-92B8-4C0311D6CB28}"/>
                    </a:ext>
                  </a:extLst>
                </p:cNvPr>
                <p:cNvCxnSpPr/>
                <p:nvPr/>
              </p:nvCxnSpPr>
              <p:spPr>
                <a:xfrm>
                  <a:off x="12974" y="3809150"/>
                  <a:ext cx="5300431" cy="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1E8F1608-51AB-4A99-B75B-40520A39BF7D}"/>
                    </a:ext>
                  </a:extLst>
                </p:cNvPr>
                <p:cNvCxnSpPr/>
                <p:nvPr/>
              </p:nvCxnSpPr>
              <p:spPr>
                <a:xfrm>
                  <a:off x="20595" y="3809149"/>
                  <a:ext cx="0" cy="423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BAF4CC5C-89A7-481B-9FDD-D72E7D5BC7EB}"/>
                    </a:ext>
                  </a:extLst>
                </p:cNvPr>
                <p:cNvCxnSpPr/>
                <p:nvPr/>
              </p:nvCxnSpPr>
              <p:spPr>
                <a:xfrm>
                  <a:off x="5302270" y="3809149"/>
                  <a:ext cx="0" cy="423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81F98313-57A2-4FC5-B6B8-8428610C4AC4}"/>
                    </a:ext>
                  </a:extLst>
                </p:cNvPr>
                <p:cNvCxnSpPr/>
                <p:nvPr/>
              </p:nvCxnSpPr>
              <p:spPr>
                <a:xfrm>
                  <a:off x="2666999" y="3809150"/>
                  <a:ext cx="0" cy="423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23" name="文本框 93">
              <a:extLst>
                <a:ext uri="{FF2B5EF4-FFF2-40B4-BE49-F238E27FC236}">
                  <a16:creationId xmlns:a16="http://schemas.microsoft.com/office/drawing/2014/main" id="{24AA7C4D-A4F8-40EC-A28B-3ABD532835B1}"/>
                </a:ext>
              </a:extLst>
            </p:cNvPr>
            <p:cNvSpPr txBox="1"/>
            <p:nvPr/>
          </p:nvSpPr>
          <p:spPr>
            <a:xfrm>
              <a:off x="-861850" y="3645406"/>
              <a:ext cx="1751561" cy="832274"/>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zh-CN" sz="1600" kern="100">
                  <a:effectLst/>
                  <a:latin typeface="思源宋体 CN SemiBold" panose="02020600000000000000" pitchFamily="18" charset="-122"/>
                  <a:ea typeface="思源宋体 CN SemiBold" panose="02020600000000000000" pitchFamily="18" charset="-122"/>
                </a:rPr>
                <a:t>与股票超额收益率建立回归模型</a:t>
              </a:r>
            </a:p>
          </p:txBody>
        </p:sp>
        <p:sp>
          <p:nvSpPr>
            <p:cNvPr id="24" name="文本框 93">
              <a:extLst>
                <a:ext uri="{FF2B5EF4-FFF2-40B4-BE49-F238E27FC236}">
                  <a16:creationId xmlns:a16="http://schemas.microsoft.com/office/drawing/2014/main" id="{9B286FA7-D458-4977-867C-09A4DEB66A3C}"/>
                </a:ext>
              </a:extLst>
            </p:cNvPr>
            <p:cNvSpPr txBox="1"/>
            <p:nvPr/>
          </p:nvSpPr>
          <p:spPr>
            <a:xfrm>
              <a:off x="1789494" y="3645406"/>
              <a:ext cx="1751561" cy="831850"/>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zh-CN" sz="1600" kern="100">
                  <a:effectLst/>
                  <a:latin typeface="思源宋体 CN SemiBold" panose="02020600000000000000" pitchFamily="18" charset="-122"/>
                  <a:ea typeface="思源宋体 CN SemiBold" panose="02020600000000000000" pitchFamily="18" charset="-122"/>
                </a:rPr>
                <a:t>投资者情绪非对称效应研究</a:t>
              </a:r>
            </a:p>
          </p:txBody>
        </p:sp>
        <p:sp>
          <p:nvSpPr>
            <p:cNvPr id="25" name="文本框 93">
              <a:extLst>
                <a:ext uri="{FF2B5EF4-FFF2-40B4-BE49-F238E27FC236}">
                  <a16:creationId xmlns:a16="http://schemas.microsoft.com/office/drawing/2014/main" id="{DF5006A7-B704-4D77-B7C2-5BFC69FB98AC}"/>
                </a:ext>
              </a:extLst>
            </p:cNvPr>
            <p:cNvSpPr txBox="1"/>
            <p:nvPr/>
          </p:nvSpPr>
          <p:spPr>
            <a:xfrm>
              <a:off x="4413255" y="3654689"/>
              <a:ext cx="1751561" cy="831850"/>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zh-CN" sz="1600" kern="100" dirty="0">
                  <a:effectLst/>
                  <a:latin typeface="思源宋体 CN SemiBold" panose="02020600000000000000" pitchFamily="18" charset="-122"/>
                  <a:ea typeface="思源宋体 CN SemiBold" panose="02020600000000000000" pitchFamily="18" charset="-122"/>
                </a:rPr>
                <a:t>超预期盈余解释效果研究</a:t>
              </a:r>
            </a:p>
          </p:txBody>
        </p:sp>
        <p:cxnSp>
          <p:nvCxnSpPr>
            <p:cNvPr id="26" name="直接箭头连接符 25">
              <a:extLst>
                <a:ext uri="{FF2B5EF4-FFF2-40B4-BE49-F238E27FC236}">
                  <a16:creationId xmlns:a16="http://schemas.microsoft.com/office/drawing/2014/main" id="{647DB1E5-2ACB-47FF-AF91-A8D8B605B344}"/>
                </a:ext>
              </a:extLst>
            </p:cNvPr>
            <p:cNvCxnSpPr/>
            <p:nvPr/>
          </p:nvCxnSpPr>
          <p:spPr>
            <a:xfrm>
              <a:off x="2648879" y="4480560"/>
              <a:ext cx="0" cy="423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93">
              <a:extLst>
                <a:ext uri="{FF2B5EF4-FFF2-40B4-BE49-F238E27FC236}">
                  <a16:creationId xmlns:a16="http://schemas.microsoft.com/office/drawing/2014/main" id="{23AC40C6-EA04-4407-8222-E10459A1D063}"/>
                </a:ext>
              </a:extLst>
            </p:cNvPr>
            <p:cNvSpPr txBox="1"/>
            <p:nvPr/>
          </p:nvSpPr>
          <p:spPr>
            <a:xfrm>
              <a:off x="1770362" y="4894223"/>
              <a:ext cx="1751561" cy="388065"/>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zh-CN" sz="1600" kern="100" dirty="0">
                  <a:effectLst/>
                  <a:latin typeface="思源宋体 CN SemiBold" panose="02020600000000000000" pitchFamily="18" charset="-122"/>
                  <a:ea typeface="思源宋体 CN SemiBold" panose="02020600000000000000" pitchFamily="18" charset="-122"/>
                </a:rPr>
                <a:t>结论分析</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爬取东方财富股吧数据</a:t>
            </a:r>
          </a:p>
        </p:txBody>
      </p:sp>
      <p:sp>
        <p:nvSpPr>
          <p:cNvPr id="4" name="矩形 3">
            <a:extLst>
              <a:ext uri="{FF2B5EF4-FFF2-40B4-BE49-F238E27FC236}">
                <a16:creationId xmlns:a16="http://schemas.microsoft.com/office/drawing/2014/main" id="{7A8E40F1-E82C-47DF-950C-EF998B37987A}"/>
              </a:ext>
            </a:extLst>
          </p:cNvPr>
          <p:cNvSpPr/>
          <p:nvPr/>
        </p:nvSpPr>
        <p:spPr>
          <a:xfrm>
            <a:off x="824753" y="1139412"/>
            <a:ext cx="8928847" cy="787652"/>
          </a:xfrm>
          <a:prstGeom prst="rect">
            <a:avLst/>
          </a:prstGeom>
        </p:spPr>
        <p:txBody>
          <a:bodyPr wrap="square">
            <a:spAutoFit/>
          </a:bodyPr>
          <a:lstStyle/>
          <a:p>
            <a:pPr algn="just">
              <a:lnSpc>
                <a:spcPct val="150000"/>
              </a:lnSpc>
            </a:pPr>
            <a:r>
              <a:rPr lang="zh-CN" altLang="zh-CN" sz="1600" dirty="0">
                <a:latin typeface="+mn-ea"/>
                <a:cs typeface="Times New Roman" panose="02020603050405020304" pitchFamily="18" charset="0"/>
              </a:rPr>
              <a:t>本文选取的文本来源于东方财富网股吧，股票范围为随机选取的上证</a:t>
            </a:r>
            <a:r>
              <a:rPr lang="en-US" altLang="zh-CN" sz="1600" dirty="0">
                <a:latin typeface="+mn-ea"/>
              </a:rPr>
              <a:t>50</a:t>
            </a:r>
            <a:r>
              <a:rPr lang="zh-CN" altLang="zh-CN" sz="1600" dirty="0">
                <a:latin typeface="+mn-ea"/>
                <a:cs typeface="Times New Roman" panose="02020603050405020304" pitchFamily="18" charset="0"/>
              </a:rPr>
              <a:t>指数成分股中的</a:t>
            </a:r>
            <a:r>
              <a:rPr lang="en-US" altLang="zh-CN" sz="1600" dirty="0">
                <a:latin typeface="+mn-ea"/>
              </a:rPr>
              <a:t>15</a:t>
            </a:r>
            <a:r>
              <a:rPr lang="zh-CN" altLang="zh-CN" sz="1600" dirty="0">
                <a:latin typeface="+mn-ea"/>
                <a:cs typeface="Times New Roman" panose="02020603050405020304" pitchFamily="18" charset="0"/>
              </a:rPr>
              <a:t>只股票，</a:t>
            </a:r>
            <a:r>
              <a:rPr lang="zh-CN" altLang="en-US" sz="1600" dirty="0">
                <a:latin typeface="+mn-ea"/>
                <a:cs typeface="Times New Roman" panose="02020603050405020304" pitchFamily="18" charset="0"/>
              </a:rPr>
              <a:t>各股票帖子数量及词云图如下图所示。</a:t>
            </a:r>
          </a:p>
        </p:txBody>
      </p:sp>
      <p:graphicFrame>
        <p:nvGraphicFramePr>
          <p:cNvPr id="31" name="图表 30">
            <a:extLst>
              <a:ext uri="{FF2B5EF4-FFF2-40B4-BE49-F238E27FC236}">
                <a16:creationId xmlns:a16="http://schemas.microsoft.com/office/drawing/2014/main" id="{0C78073D-31DD-45FB-92F6-025F956A9D1B}"/>
              </a:ext>
            </a:extLst>
          </p:cNvPr>
          <p:cNvGraphicFramePr>
            <a:graphicFrameLocks/>
          </p:cNvGraphicFramePr>
          <p:nvPr>
            <p:extLst>
              <p:ext uri="{D42A27DB-BD31-4B8C-83A1-F6EECF244321}">
                <p14:modId xmlns:p14="http://schemas.microsoft.com/office/powerpoint/2010/main" val="1552128790"/>
              </p:ext>
            </p:extLst>
          </p:nvPr>
        </p:nvGraphicFramePr>
        <p:xfrm>
          <a:off x="426720" y="2270908"/>
          <a:ext cx="6106160" cy="405963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图片 4">
            <a:extLst>
              <a:ext uri="{FF2B5EF4-FFF2-40B4-BE49-F238E27FC236}">
                <a16:creationId xmlns:a16="http://schemas.microsoft.com/office/drawing/2014/main" id="{7E872F7D-B450-496C-ADB5-C174D5E46952}"/>
              </a:ext>
            </a:extLst>
          </p:cNvPr>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l="11269" t="18851" r="9559" b="20477"/>
          <a:stretch/>
        </p:blipFill>
        <p:spPr bwMode="auto">
          <a:xfrm>
            <a:off x="6776869" y="2643586"/>
            <a:ext cx="4988411" cy="27691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7814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LDA</a:t>
            </a:r>
            <a:r>
              <a:rPr lang="zh-CN" altLang="en-US" dirty="0"/>
              <a:t>建模</a:t>
            </a:r>
          </a:p>
        </p:txBody>
      </p:sp>
      <p:sp>
        <p:nvSpPr>
          <p:cNvPr id="4" name="矩形 3">
            <a:extLst>
              <a:ext uri="{FF2B5EF4-FFF2-40B4-BE49-F238E27FC236}">
                <a16:creationId xmlns:a16="http://schemas.microsoft.com/office/drawing/2014/main" id="{7A8E40F1-E82C-47DF-950C-EF998B37987A}"/>
              </a:ext>
            </a:extLst>
          </p:cNvPr>
          <p:cNvSpPr/>
          <p:nvPr/>
        </p:nvSpPr>
        <p:spPr>
          <a:xfrm>
            <a:off x="875209" y="1057311"/>
            <a:ext cx="9080142" cy="787652"/>
          </a:xfrm>
          <a:prstGeom prst="rect">
            <a:avLst/>
          </a:prstGeom>
        </p:spPr>
        <p:txBody>
          <a:bodyPr wrap="square">
            <a:spAutoFit/>
          </a:bodyPr>
          <a:lstStyle/>
          <a:p>
            <a:pPr algn="just">
              <a:lnSpc>
                <a:spcPct val="150000"/>
              </a:lnSpc>
            </a:pPr>
            <a:r>
              <a:rPr lang="zh-CN" altLang="zh-CN" sz="1600" dirty="0"/>
              <a:t>本文基于变分推断</a:t>
            </a:r>
            <a:r>
              <a:rPr lang="en-US" altLang="zh-CN" sz="1600" dirty="0"/>
              <a:t>EM</a:t>
            </a:r>
            <a:r>
              <a:rPr lang="zh-CN" altLang="zh-CN" sz="1600" dirty="0"/>
              <a:t>算法建立</a:t>
            </a:r>
            <a:r>
              <a:rPr lang="en-US" altLang="zh-CN" sz="1600" dirty="0"/>
              <a:t>LDA</a:t>
            </a:r>
            <a:r>
              <a:rPr lang="zh-CN" altLang="zh-CN" sz="1600" dirty="0"/>
              <a:t>模型。</a:t>
            </a:r>
            <a:r>
              <a:rPr lang="zh-CN" altLang="en-US" sz="1600" dirty="0"/>
              <a:t>根据似然函数值确定最优主题个数为</a:t>
            </a:r>
            <a:r>
              <a:rPr lang="en-US" altLang="zh-CN" sz="1600" dirty="0"/>
              <a:t>7</a:t>
            </a:r>
            <a:r>
              <a:rPr lang="zh-CN" altLang="zh-CN" sz="1600" dirty="0"/>
              <a:t>。主题训练得到的各主题前十大主题词结果如表所示</a:t>
            </a:r>
            <a:endParaRPr lang="zh-CN" altLang="en-US" sz="1200" dirty="0">
              <a:latin typeface="+mn-ea"/>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62CCF2D1-26AA-431D-BAC9-B73CF3C1352D}"/>
              </a:ext>
            </a:extLst>
          </p:cNvPr>
          <p:cNvGraphicFramePr>
            <a:graphicFrameLocks noGrp="1"/>
          </p:cNvGraphicFramePr>
          <p:nvPr>
            <p:extLst>
              <p:ext uri="{D42A27DB-BD31-4B8C-83A1-F6EECF244321}">
                <p14:modId xmlns:p14="http://schemas.microsoft.com/office/powerpoint/2010/main" val="1889398639"/>
              </p:ext>
            </p:extLst>
          </p:nvPr>
        </p:nvGraphicFramePr>
        <p:xfrm>
          <a:off x="1066800" y="2011680"/>
          <a:ext cx="8798560" cy="4460236"/>
        </p:xfrm>
        <a:graphic>
          <a:graphicData uri="http://schemas.openxmlformats.org/drawingml/2006/table">
            <a:tbl>
              <a:tblPr firstRow="1" firstCol="1" bandRow="1">
                <a:tableStyleId>{5C22544A-7EE6-4342-B048-85BDC9FD1C3A}</a:tableStyleId>
              </a:tblPr>
              <a:tblGrid>
                <a:gridCol w="1099820">
                  <a:extLst>
                    <a:ext uri="{9D8B030D-6E8A-4147-A177-3AD203B41FA5}">
                      <a16:colId xmlns:a16="http://schemas.microsoft.com/office/drawing/2014/main" val="1832545936"/>
                    </a:ext>
                  </a:extLst>
                </a:gridCol>
                <a:gridCol w="1099820">
                  <a:extLst>
                    <a:ext uri="{9D8B030D-6E8A-4147-A177-3AD203B41FA5}">
                      <a16:colId xmlns:a16="http://schemas.microsoft.com/office/drawing/2014/main" val="1684845043"/>
                    </a:ext>
                  </a:extLst>
                </a:gridCol>
                <a:gridCol w="1099820">
                  <a:extLst>
                    <a:ext uri="{9D8B030D-6E8A-4147-A177-3AD203B41FA5}">
                      <a16:colId xmlns:a16="http://schemas.microsoft.com/office/drawing/2014/main" val="1040376066"/>
                    </a:ext>
                  </a:extLst>
                </a:gridCol>
                <a:gridCol w="1099820">
                  <a:extLst>
                    <a:ext uri="{9D8B030D-6E8A-4147-A177-3AD203B41FA5}">
                      <a16:colId xmlns:a16="http://schemas.microsoft.com/office/drawing/2014/main" val="1650639506"/>
                    </a:ext>
                  </a:extLst>
                </a:gridCol>
                <a:gridCol w="1099820">
                  <a:extLst>
                    <a:ext uri="{9D8B030D-6E8A-4147-A177-3AD203B41FA5}">
                      <a16:colId xmlns:a16="http://schemas.microsoft.com/office/drawing/2014/main" val="1815724707"/>
                    </a:ext>
                  </a:extLst>
                </a:gridCol>
                <a:gridCol w="1099820">
                  <a:extLst>
                    <a:ext uri="{9D8B030D-6E8A-4147-A177-3AD203B41FA5}">
                      <a16:colId xmlns:a16="http://schemas.microsoft.com/office/drawing/2014/main" val="36159250"/>
                    </a:ext>
                  </a:extLst>
                </a:gridCol>
                <a:gridCol w="1099820">
                  <a:extLst>
                    <a:ext uri="{9D8B030D-6E8A-4147-A177-3AD203B41FA5}">
                      <a16:colId xmlns:a16="http://schemas.microsoft.com/office/drawing/2014/main" val="1709481381"/>
                    </a:ext>
                  </a:extLst>
                </a:gridCol>
                <a:gridCol w="1099820">
                  <a:extLst>
                    <a:ext uri="{9D8B030D-6E8A-4147-A177-3AD203B41FA5}">
                      <a16:colId xmlns:a16="http://schemas.microsoft.com/office/drawing/2014/main" val="1751937857"/>
                    </a:ext>
                  </a:extLst>
                </a:gridCol>
              </a:tblGrid>
              <a:tr h="405476">
                <a:tc>
                  <a:txBody>
                    <a:bodyPr/>
                    <a:lstStyle/>
                    <a:p>
                      <a:pPr algn="ctr">
                        <a:lnSpc>
                          <a:spcPct val="150000"/>
                        </a:lnSpc>
                        <a:spcAft>
                          <a:spcPts val="0"/>
                        </a:spcAft>
                      </a:pPr>
                      <a:r>
                        <a:rPr lang="zh-CN" sz="1800" kern="100">
                          <a:effectLst/>
                        </a:rPr>
                        <a:t>主题名</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公司发展</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大盘行情</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板块行情</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行业发展</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两融数据</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资金博弈</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dirty="0">
                          <a:effectLst/>
                        </a:rPr>
                        <a:t>公司红利</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46805566"/>
                  </a:ext>
                </a:extLst>
              </a:tr>
              <a:tr h="405476">
                <a:tc rowSpan="10">
                  <a:txBody>
                    <a:bodyPr/>
                    <a:lstStyle/>
                    <a:p>
                      <a:pPr algn="ctr">
                        <a:lnSpc>
                          <a:spcPct val="150000"/>
                        </a:lnSpc>
                        <a:spcAft>
                          <a:spcPts val="0"/>
                        </a:spcAft>
                      </a:pPr>
                      <a:r>
                        <a:rPr lang="zh-CN" sz="1800" kern="100">
                          <a:effectLst/>
                        </a:rPr>
                        <a:t>主题词</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800" kern="100">
                          <a:effectLst/>
                        </a:rPr>
                        <a:t>公司</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银行</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板块</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基金</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融资</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主力</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支持</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37611500"/>
                  </a:ext>
                </a:extLst>
              </a:tr>
              <a:tr h="405476">
                <a:tc vMerge="1">
                  <a:txBody>
                    <a:bodyPr/>
                    <a:lstStyle/>
                    <a:p>
                      <a:endParaRPr lang="zh-CN" altLang="en-US"/>
                    </a:p>
                  </a:txBody>
                  <a:tcPr/>
                </a:tc>
                <a:tc>
                  <a:txBody>
                    <a:bodyPr/>
                    <a:lstStyle/>
                    <a:p>
                      <a:pPr algn="ctr">
                        <a:lnSpc>
                          <a:spcPct val="150000"/>
                        </a:lnSpc>
                        <a:spcAft>
                          <a:spcPts val="0"/>
                        </a:spcAft>
                      </a:pPr>
                      <a:r>
                        <a:rPr lang="zh-CN" sz="1800" kern="100">
                          <a:effectLst/>
                        </a:rPr>
                        <a:t>股份</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股票</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农行</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市场</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融券</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涨停</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业绩</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46699644"/>
                  </a:ext>
                </a:extLst>
              </a:tr>
              <a:tr h="405476">
                <a:tc vMerge="1">
                  <a:txBody>
                    <a:bodyPr/>
                    <a:lstStyle/>
                    <a:p>
                      <a:endParaRPr lang="zh-CN" altLang="en-US"/>
                    </a:p>
                  </a:txBody>
                  <a:tcPr/>
                </a:tc>
                <a:tc>
                  <a:txBody>
                    <a:bodyPr/>
                    <a:lstStyle/>
                    <a:p>
                      <a:pPr algn="ctr">
                        <a:lnSpc>
                          <a:spcPct val="150000"/>
                        </a:lnSpc>
                        <a:spcAft>
                          <a:spcPts val="0"/>
                        </a:spcAft>
                      </a:pPr>
                      <a:r>
                        <a:rPr lang="zh-CN" sz="1800" kern="100">
                          <a:effectLst/>
                        </a:rPr>
                        <a:t>公告</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大盘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伊利</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dirty="0">
                          <a:effectLst/>
                        </a:rPr>
                        <a:t>资本</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余额</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筹码</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股份</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8847886"/>
                  </a:ext>
                </a:extLst>
              </a:tr>
              <a:tr h="405476">
                <a:tc vMerge="1">
                  <a:txBody>
                    <a:bodyPr/>
                    <a:lstStyle/>
                    <a:p>
                      <a:endParaRPr lang="zh-CN" altLang="en-US"/>
                    </a:p>
                  </a:txBody>
                  <a:tcPr/>
                </a:tc>
                <a:tc>
                  <a:txBody>
                    <a:bodyPr/>
                    <a:lstStyle/>
                    <a:p>
                      <a:pPr algn="ctr">
                        <a:lnSpc>
                          <a:spcPct val="150000"/>
                        </a:lnSpc>
                        <a:spcAft>
                          <a:spcPts val="0"/>
                        </a:spcAft>
                      </a:pPr>
                      <a:r>
                        <a:rPr lang="zh-CN" sz="1800" kern="100">
                          <a:effectLst/>
                        </a:rPr>
                        <a:t>产品</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股市</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海尔</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资产</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数据</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跌停</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每股</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74690685"/>
                  </a:ext>
                </a:extLst>
              </a:tr>
              <a:tr h="405476">
                <a:tc vMerge="1">
                  <a:txBody>
                    <a:bodyPr/>
                    <a:lstStyle/>
                    <a:p>
                      <a:endParaRPr lang="zh-CN" altLang="en-US"/>
                    </a:p>
                  </a:txBody>
                  <a:tcPr/>
                </a:tc>
                <a:tc>
                  <a:txBody>
                    <a:bodyPr/>
                    <a:lstStyle/>
                    <a:p>
                      <a:pPr algn="ctr">
                        <a:lnSpc>
                          <a:spcPct val="150000"/>
                        </a:lnSpc>
                        <a:spcAft>
                          <a:spcPts val="0"/>
                        </a:spcAft>
                      </a:pPr>
                      <a:r>
                        <a:rPr lang="zh-CN" sz="1800" kern="100">
                          <a:effectLst/>
                        </a:rPr>
                        <a:t>项目</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市场</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垃圾</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企业</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偿还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散户</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分红</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13601605"/>
                  </a:ext>
                </a:extLst>
              </a:tr>
              <a:tr h="405476">
                <a:tc vMerge="1">
                  <a:txBody>
                    <a:bodyPr/>
                    <a:lstStyle/>
                    <a:p>
                      <a:endParaRPr lang="zh-CN" altLang="en-US"/>
                    </a:p>
                  </a:txBody>
                  <a:tcPr/>
                </a:tc>
                <a:tc>
                  <a:txBody>
                    <a:bodyPr/>
                    <a:lstStyle/>
                    <a:p>
                      <a:pPr algn="ctr">
                        <a:lnSpc>
                          <a:spcPct val="150000"/>
                        </a:lnSpc>
                        <a:spcAft>
                          <a:spcPts val="0"/>
                        </a:spcAft>
                      </a:pPr>
                      <a:r>
                        <a:rPr lang="zh-CN" sz="1800" kern="100">
                          <a:effectLst/>
                        </a:rPr>
                        <a:t>建设</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股价</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股票</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增长</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买入</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资金</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股价</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95604967"/>
                  </a:ext>
                </a:extLst>
              </a:tr>
              <a:tr h="405476">
                <a:tc vMerge="1">
                  <a:txBody>
                    <a:bodyPr/>
                    <a:lstStyle/>
                    <a:p>
                      <a:endParaRPr lang="zh-CN" altLang="en-US"/>
                    </a:p>
                  </a:txBody>
                  <a:tcPr/>
                </a:tc>
                <a:tc>
                  <a:txBody>
                    <a:bodyPr/>
                    <a:lstStyle/>
                    <a:p>
                      <a:pPr algn="ctr">
                        <a:lnSpc>
                          <a:spcPct val="150000"/>
                        </a:lnSpc>
                        <a:spcAft>
                          <a:spcPts val="0"/>
                        </a:spcAft>
                      </a:pPr>
                      <a:r>
                        <a:rPr lang="zh-CN" sz="1800" kern="100">
                          <a:effectLst/>
                        </a:rPr>
                        <a:t>企业</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资金</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持有</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公司</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卖出</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机构</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增发</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01655700"/>
                  </a:ext>
                </a:extLst>
              </a:tr>
              <a:tr h="405476">
                <a:tc vMerge="1">
                  <a:txBody>
                    <a:bodyPr/>
                    <a:lstStyle/>
                    <a:p>
                      <a:endParaRPr lang="zh-CN" altLang="en-US"/>
                    </a:p>
                  </a:txBody>
                  <a:tcPr/>
                </a:tc>
                <a:tc>
                  <a:txBody>
                    <a:bodyPr/>
                    <a:lstStyle/>
                    <a:p>
                      <a:pPr algn="ctr">
                        <a:lnSpc>
                          <a:spcPct val="150000"/>
                        </a:lnSpc>
                        <a:spcAft>
                          <a:spcPts val="0"/>
                        </a:spcAft>
                      </a:pPr>
                      <a:r>
                        <a:rPr lang="zh-CN" sz="1800" kern="100">
                          <a:effectLst/>
                        </a:rPr>
                        <a:t>中国</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下跌</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涨停</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行业</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证券</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出货</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集团</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65605346"/>
                  </a:ext>
                </a:extLst>
              </a:tr>
              <a:tr h="405476">
                <a:tc vMerge="1">
                  <a:txBody>
                    <a:bodyPr/>
                    <a:lstStyle/>
                    <a:p>
                      <a:endParaRPr lang="zh-CN" altLang="en-US"/>
                    </a:p>
                  </a:txBody>
                  <a:tcPr/>
                </a:tc>
                <a:tc>
                  <a:txBody>
                    <a:bodyPr/>
                    <a:lstStyle/>
                    <a:p>
                      <a:pPr algn="ctr">
                        <a:lnSpc>
                          <a:spcPct val="150000"/>
                        </a:lnSpc>
                        <a:spcAft>
                          <a:spcPts val="0"/>
                        </a:spcAft>
                      </a:pPr>
                      <a:r>
                        <a:rPr lang="zh-CN" sz="1800" kern="100">
                          <a:effectLst/>
                        </a:rPr>
                        <a:t>发展</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行情</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指数</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经济</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交易</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净流入</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股东</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58317286"/>
                  </a:ext>
                </a:extLst>
              </a:tr>
              <a:tr h="405476">
                <a:tc vMerge="1">
                  <a:txBody>
                    <a:bodyPr/>
                    <a:lstStyle/>
                    <a:p>
                      <a:endParaRPr lang="zh-CN" altLang="en-US"/>
                    </a:p>
                  </a:txBody>
                  <a:tcPr/>
                </a:tc>
                <a:tc>
                  <a:txBody>
                    <a:bodyPr/>
                    <a:lstStyle/>
                    <a:p>
                      <a:pPr algn="ctr">
                        <a:lnSpc>
                          <a:spcPct val="150000"/>
                        </a:lnSpc>
                        <a:spcAft>
                          <a:spcPts val="0"/>
                        </a:spcAft>
                      </a:pPr>
                      <a:r>
                        <a:rPr lang="zh-CN" sz="1800" kern="100">
                          <a:effectLst/>
                        </a:rPr>
                        <a:t>产业</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投资</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成本</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未来</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价值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a:effectLst/>
                        </a:rPr>
                        <a:t>成交量</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800" kern="100" dirty="0">
                          <a:effectLst/>
                        </a:rPr>
                        <a:t>董事会</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45797706"/>
                  </a:ext>
                </a:extLst>
              </a:tr>
            </a:tbl>
          </a:graphicData>
        </a:graphic>
      </p:graphicFrame>
      <p:sp>
        <p:nvSpPr>
          <p:cNvPr id="6" name="矩形: 圆角 5">
            <a:extLst>
              <a:ext uri="{FF2B5EF4-FFF2-40B4-BE49-F238E27FC236}">
                <a16:creationId xmlns:a16="http://schemas.microsoft.com/office/drawing/2014/main" id="{247046A1-BFDE-480E-AA71-325C4283285D}"/>
              </a:ext>
            </a:extLst>
          </p:cNvPr>
          <p:cNvSpPr/>
          <p:nvPr/>
        </p:nvSpPr>
        <p:spPr>
          <a:xfrm>
            <a:off x="2174240" y="2387597"/>
            <a:ext cx="1066800" cy="4165603"/>
          </a:xfrm>
          <a:prstGeom prst="roundRect">
            <a:avLst>
              <a:gd name="adj" fmla="val 19552"/>
            </a:avLst>
          </a:prstGeom>
          <a:ln w="28575">
            <a:solidFill>
              <a:srgbClr val="FF0000"/>
            </a:solidFill>
            <a:prstDash val="lg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
        <p:nvSpPr>
          <p:cNvPr id="8" name="矩形: 圆角 7">
            <a:extLst>
              <a:ext uri="{FF2B5EF4-FFF2-40B4-BE49-F238E27FC236}">
                <a16:creationId xmlns:a16="http://schemas.microsoft.com/office/drawing/2014/main" id="{227E4D09-5487-4DEA-8CDF-BF3E174940D6}"/>
              </a:ext>
            </a:extLst>
          </p:cNvPr>
          <p:cNvSpPr/>
          <p:nvPr/>
        </p:nvSpPr>
        <p:spPr>
          <a:xfrm>
            <a:off x="3281680" y="2377437"/>
            <a:ext cx="1066800" cy="4165603"/>
          </a:xfrm>
          <a:prstGeom prst="roundRect">
            <a:avLst>
              <a:gd name="adj" fmla="val 19552"/>
            </a:avLst>
          </a:prstGeom>
          <a:ln w="28575">
            <a:solidFill>
              <a:srgbClr val="FF0000"/>
            </a:solidFill>
            <a:prstDash val="lg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Tree>
    <p:extLst>
      <p:ext uri="{BB962C8B-B14F-4D97-AF65-F5344CB8AC3E}">
        <p14:creationId xmlns:p14="http://schemas.microsoft.com/office/powerpoint/2010/main" val="97902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9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900"/>
                                        <p:tgtEl>
                                          <p:spTgt spid="8"/>
                                        </p:tgtEl>
                                      </p:cBhvr>
                                    </p:animEffect>
                                  </p:childTnLst>
                                </p:cTn>
                              </p:par>
                              <p:par>
                                <p:cTn id="13" presetID="22" presetClass="exit" presetSubtype="4" fill="hold" grpId="2" nodeType="withEffect">
                                  <p:stCondLst>
                                    <p:cond delay="0"/>
                                  </p:stCondLst>
                                  <p:childTnLst>
                                    <p:animEffect transition="out" filter="wipe(down)">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2"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情感分析</a:t>
            </a:r>
            <a:endParaRPr lang="zh-CN" altLang="en-US" dirty="0"/>
          </a:p>
        </p:txBody>
      </p:sp>
      <p:graphicFrame>
        <p:nvGraphicFramePr>
          <p:cNvPr id="5" name="图表 4">
            <a:extLst>
              <a:ext uri="{FF2B5EF4-FFF2-40B4-BE49-F238E27FC236}">
                <a16:creationId xmlns:a16="http://schemas.microsoft.com/office/drawing/2014/main" id="{85AF88C6-6BDD-47C0-8CB8-FF8328F0F1BF}"/>
              </a:ext>
            </a:extLst>
          </p:cNvPr>
          <p:cNvGraphicFramePr/>
          <p:nvPr>
            <p:extLst>
              <p:ext uri="{D42A27DB-BD31-4B8C-83A1-F6EECF244321}">
                <p14:modId xmlns:p14="http://schemas.microsoft.com/office/powerpoint/2010/main" val="1346357680"/>
              </p:ext>
            </p:extLst>
          </p:nvPr>
        </p:nvGraphicFramePr>
        <p:xfrm>
          <a:off x="1699098" y="1427780"/>
          <a:ext cx="8793804" cy="4845136"/>
        </p:xfrm>
        <a:graphic>
          <a:graphicData uri="http://schemas.openxmlformats.org/drawingml/2006/chart">
            <c:chart xmlns:c="http://schemas.openxmlformats.org/drawingml/2006/chart" xmlns:r="http://schemas.openxmlformats.org/officeDocument/2006/relationships" r:id="rId3"/>
          </a:graphicData>
        </a:graphic>
      </p:graphicFrame>
      <p:sp>
        <p:nvSpPr>
          <p:cNvPr id="3" name="矩形: 圆角 2">
            <a:extLst>
              <a:ext uri="{FF2B5EF4-FFF2-40B4-BE49-F238E27FC236}">
                <a16:creationId xmlns:a16="http://schemas.microsoft.com/office/drawing/2014/main" id="{3E0A3883-D419-4898-AA27-B1A1095A6EBD}"/>
              </a:ext>
            </a:extLst>
          </p:cNvPr>
          <p:cNvSpPr/>
          <p:nvPr/>
        </p:nvSpPr>
        <p:spPr>
          <a:xfrm>
            <a:off x="4033520" y="1503680"/>
            <a:ext cx="2062480" cy="4450080"/>
          </a:xfrm>
          <a:prstGeom prst="roundRect">
            <a:avLst/>
          </a:prstGeom>
          <a:ln w="28575">
            <a:solidFill>
              <a:srgbClr val="FF0000"/>
            </a:solidFill>
            <a:prstDash val="lg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
        <p:nvSpPr>
          <p:cNvPr id="6" name="矩形: 圆角 5">
            <a:extLst>
              <a:ext uri="{FF2B5EF4-FFF2-40B4-BE49-F238E27FC236}">
                <a16:creationId xmlns:a16="http://schemas.microsoft.com/office/drawing/2014/main" id="{29ACD340-164C-40BD-A7D6-C5F7756061EB}"/>
              </a:ext>
            </a:extLst>
          </p:cNvPr>
          <p:cNvSpPr/>
          <p:nvPr/>
        </p:nvSpPr>
        <p:spPr>
          <a:xfrm>
            <a:off x="8128000" y="1503680"/>
            <a:ext cx="2062480" cy="4450080"/>
          </a:xfrm>
          <a:prstGeom prst="roundRect">
            <a:avLst/>
          </a:prstGeom>
          <a:ln w="28575">
            <a:solidFill>
              <a:srgbClr val="FF0000"/>
            </a:solidFill>
            <a:prstDash val="lg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Tree>
    <p:extLst>
      <p:ext uri="{BB962C8B-B14F-4D97-AF65-F5344CB8AC3E}">
        <p14:creationId xmlns:p14="http://schemas.microsoft.com/office/powerpoint/2010/main" val="1229882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变量定义</a:t>
            </a: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7A8E40F1-E82C-47DF-950C-EF998B37987A}"/>
                  </a:ext>
                </a:extLst>
              </p:cNvPr>
              <p:cNvSpPr/>
              <p:nvPr/>
            </p:nvSpPr>
            <p:spPr>
              <a:xfrm>
                <a:off x="973978" y="1098137"/>
                <a:ext cx="10244043" cy="4353179"/>
              </a:xfrm>
              <a:prstGeom prst="rect">
                <a:avLst/>
              </a:prstGeom>
            </p:spPr>
            <p:txBody>
              <a:bodyPr wrap="square">
                <a:spAutoFit/>
              </a:bodyPr>
              <a:lstStyle/>
              <a:p>
                <a:pPr>
                  <a:lnSpc>
                    <a:spcPct val="150000"/>
                  </a:lnSpc>
                  <a:spcAft>
                    <a:spcPts val="600"/>
                  </a:spcAft>
                </a:pPr>
                <a:r>
                  <a:rPr lang="zh-CN" altLang="zh-CN" dirty="0">
                    <a:solidFill>
                      <a:srgbClr val="FF0000"/>
                    </a:solidFill>
                    <a:latin typeface="+mj-ea"/>
                    <a:ea typeface="+mj-ea"/>
                  </a:rPr>
                  <a:t>超额收益（</a:t>
                </a:r>
                <a14:m>
                  <m:oMath xmlns:m="http://schemas.openxmlformats.org/officeDocument/2006/math">
                    <m:r>
                      <a:rPr lang="en-US" altLang="zh-CN" i="1">
                        <a:solidFill>
                          <a:srgbClr val="FF0000"/>
                        </a:solidFill>
                        <a:latin typeface="Cambria Math" panose="02040503050406030204" pitchFamily="18" charset="0"/>
                        <a:ea typeface="+mj-ea"/>
                      </a:rPr>
                      <m:t>𝐴𝑟𝑒</m:t>
                    </m:r>
                    <m:sSub>
                      <m:sSubPr>
                        <m:ctrlPr>
                          <a:rPr lang="zh-CN" altLang="zh-CN" i="1">
                            <a:solidFill>
                              <a:srgbClr val="FF0000"/>
                            </a:solidFill>
                            <a:latin typeface="Cambria Math" panose="02040503050406030204" pitchFamily="18" charset="0"/>
                            <a:ea typeface="+mj-ea"/>
                          </a:rPr>
                        </m:ctrlPr>
                      </m:sSubPr>
                      <m:e>
                        <m:r>
                          <a:rPr lang="en-US" altLang="zh-CN" i="1">
                            <a:solidFill>
                              <a:srgbClr val="FF0000"/>
                            </a:solidFill>
                            <a:latin typeface="Cambria Math" panose="02040503050406030204" pitchFamily="18" charset="0"/>
                            <a:ea typeface="+mj-ea"/>
                          </a:rPr>
                          <m:t>𝑡</m:t>
                        </m:r>
                      </m:e>
                      <m:sub>
                        <m:r>
                          <a:rPr lang="en-US" altLang="zh-CN" i="1">
                            <a:solidFill>
                              <a:srgbClr val="FF0000"/>
                            </a:solidFill>
                            <a:latin typeface="Cambria Math" panose="02040503050406030204" pitchFamily="18" charset="0"/>
                            <a:ea typeface="+mj-ea"/>
                          </a:rPr>
                          <m:t>𝑖</m:t>
                        </m:r>
                        <m:r>
                          <a:rPr lang="en-US" altLang="zh-CN" i="1">
                            <a:solidFill>
                              <a:srgbClr val="FF0000"/>
                            </a:solidFill>
                            <a:latin typeface="Cambria Math" panose="02040503050406030204" pitchFamily="18" charset="0"/>
                            <a:ea typeface="+mj-ea"/>
                          </a:rPr>
                          <m:t>,</m:t>
                        </m:r>
                        <m:r>
                          <a:rPr lang="en-US" altLang="zh-CN" i="1">
                            <a:solidFill>
                              <a:srgbClr val="FF0000"/>
                            </a:solidFill>
                            <a:latin typeface="Cambria Math" panose="02040503050406030204" pitchFamily="18" charset="0"/>
                            <a:ea typeface="+mj-ea"/>
                          </a:rPr>
                          <m:t>𝑡</m:t>
                        </m:r>
                        <m:r>
                          <a:rPr lang="en-US" altLang="zh-CN" i="1">
                            <a:solidFill>
                              <a:srgbClr val="FF0000"/>
                            </a:solidFill>
                            <a:latin typeface="Cambria Math" panose="02040503050406030204" pitchFamily="18" charset="0"/>
                            <a:ea typeface="+mj-ea"/>
                          </a:rPr>
                          <m:t>,</m:t>
                        </m:r>
                        <m:r>
                          <a:rPr lang="en-US" altLang="zh-CN" i="1">
                            <a:solidFill>
                              <a:srgbClr val="FF0000"/>
                            </a:solidFill>
                            <a:latin typeface="Cambria Math" panose="02040503050406030204" pitchFamily="18" charset="0"/>
                            <a:ea typeface="+mj-ea"/>
                          </a:rPr>
                          <m:t>𝑡</m:t>
                        </m:r>
                        <m:r>
                          <a:rPr lang="en-US" altLang="zh-CN" i="1">
                            <a:solidFill>
                              <a:srgbClr val="FF0000"/>
                            </a:solidFill>
                            <a:latin typeface="Cambria Math" panose="02040503050406030204" pitchFamily="18" charset="0"/>
                            <a:ea typeface="+mj-ea"/>
                          </a:rPr>
                          <m:t>+20</m:t>
                        </m:r>
                      </m:sub>
                    </m:sSub>
                  </m:oMath>
                </a14:m>
                <a:r>
                  <a:rPr lang="zh-CN" altLang="zh-CN" dirty="0">
                    <a:solidFill>
                      <a:srgbClr val="FF0000"/>
                    </a:solidFill>
                    <a:latin typeface="+mj-ea"/>
                    <a:ea typeface="+mj-ea"/>
                  </a:rPr>
                  <a:t>和</a:t>
                </a:r>
                <a14:m>
                  <m:oMath xmlns:m="http://schemas.openxmlformats.org/officeDocument/2006/math">
                    <m:r>
                      <a:rPr lang="en-US" altLang="zh-CN" i="1">
                        <a:solidFill>
                          <a:srgbClr val="FF0000"/>
                        </a:solidFill>
                        <a:latin typeface="Cambria Math" panose="02040503050406030204" pitchFamily="18" charset="0"/>
                        <a:ea typeface="+mj-ea"/>
                      </a:rPr>
                      <m:t>𝐴𝑟𝑒</m:t>
                    </m:r>
                    <m:sSub>
                      <m:sSubPr>
                        <m:ctrlPr>
                          <a:rPr lang="zh-CN" altLang="zh-CN" i="1">
                            <a:solidFill>
                              <a:srgbClr val="FF0000"/>
                            </a:solidFill>
                            <a:latin typeface="Cambria Math" panose="02040503050406030204" pitchFamily="18" charset="0"/>
                            <a:ea typeface="+mj-ea"/>
                          </a:rPr>
                        </m:ctrlPr>
                      </m:sSubPr>
                      <m:e>
                        <m:r>
                          <a:rPr lang="en-US" altLang="zh-CN" i="1">
                            <a:solidFill>
                              <a:srgbClr val="FF0000"/>
                            </a:solidFill>
                            <a:latin typeface="Cambria Math" panose="02040503050406030204" pitchFamily="18" charset="0"/>
                            <a:ea typeface="+mj-ea"/>
                          </a:rPr>
                          <m:t>𝑡</m:t>
                        </m:r>
                      </m:e>
                      <m:sub>
                        <m:r>
                          <a:rPr lang="en-US" altLang="zh-CN" i="1">
                            <a:solidFill>
                              <a:srgbClr val="FF0000"/>
                            </a:solidFill>
                            <a:latin typeface="Cambria Math" panose="02040503050406030204" pitchFamily="18" charset="0"/>
                            <a:ea typeface="+mj-ea"/>
                          </a:rPr>
                          <m:t>𝑖</m:t>
                        </m:r>
                        <m:r>
                          <a:rPr lang="en-US" altLang="zh-CN" i="1">
                            <a:solidFill>
                              <a:srgbClr val="FF0000"/>
                            </a:solidFill>
                            <a:latin typeface="Cambria Math" panose="02040503050406030204" pitchFamily="18" charset="0"/>
                            <a:ea typeface="+mj-ea"/>
                          </a:rPr>
                          <m:t>,</m:t>
                        </m:r>
                        <m:r>
                          <a:rPr lang="en-US" altLang="zh-CN" i="1">
                            <a:solidFill>
                              <a:srgbClr val="FF0000"/>
                            </a:solidFill>
                            <a:latin typeface="Cambria Math" panose="02040503050406030204" pitchFamily="18" charset="0"/>
                            <a:ea typeface="+mj-ea"/>
                          </a:rPr>
                          <m:t>𝑡</m:t>
                        </m:r>
                        <m:r>
                          <a:rPr lang="en-US" altLang="zh-CN" i="1">
                            <a:solidFill>
                              <a:srgbClr val="FF0000"/>
                            </a:solidFill>
                            <a:latin typeface="Cambria Math" panose="02040503050406030204" pitchFamily="18" charset="0"/>
                            <a:ea typeface="+mj-ea"/>
                          </a:rPr>
                          <m:t>,</m:t>
                        </m:r>
                        <m:r>
                          <a:rPr lang="en-US" altLang="zh-CN" i="1">
                            <a:solidFill>
                              <a:srgbClr val="FF0000"/>
                            </a:solidFill>
                            <a:latin typeface="Cambria Math" panose="02040503050406030204" pitchFamily="18" charset="0"/>
                            <a:ea typeface="+mj-ea"/>
                          </a:rPr>
                          <m:t>𝑡</m:t>
                        </m:r>
                        <m:r>
                          <a:rPr lang="en-US" altLang="zh-CN" i="1">
                            <a:solidFill>
                              <a:srgbClr val="FF0000"/>
                            </a:solidFill>
                            <a:latin typeface="Cambria Math" panose="02040503050406030204" pitchFamily="18" charset="0"/>
                            <a:ea typeface="+mj-ea"/>
                          </a:rPr>
                          <m:t>+60</m:t>
                        </m:r>
                      </m:sub>
                    </m:sSub>
                  </m:oMath>
                </a14:m>
                <a:r>
                  <a:rPr lang="zh-CN" altLang="zh-CN" dirty="0">
                    <a:solidFill>
                      <a:srgbClr val="FF0000"/>
                    </a:solidFill>
                    <a:latin typeface="+mj-ea"/>
                    <a:ea typeface="+mj-ea"/>
                  </a:rPr>
                  <a:t>）</a:t>
                </a:r>
                <a:endParaRPr lang="en-US" altLang="zh-CN" sz="1600" dirty="0">
                  <a:solidFill>
                    <a:srgbClr val="FF0000"/>
                  </a:solidFill>
                  <a:latin typeface="+mj-ea"/>
                  <a:ea typeface="+mj-ea"/>
                </a:endParaRPr>
              </a:p>
              <a:p>
                <a:pPr>
                  <a:lnSpc>
                    <a:spcPct val="150000"/>
                  </a:lnSpc>
                </a:pPr>
                <a:r>
                  <a:rPr lang="zh-CN" altLang="zh-CN" sz="1600" dirty="0"/>
                  <a:t>日超额收益定义为个股每天的收益率减去上证</a:t>
                </a:r>
                <a:r>
                  <a:rPr lang="en-US" altLang="zh-CN" sz="1600" dirty="0"/>
                  <a:t>50</a:t>
                </a:r>
                <a:r>
                  <a:rPr lang="zh-CN" altLang="zh-CN" sz="1600" dirty="0"/>
                  <a:t>指数收益率，将日超额收益率累加，即可得到</a:t>
                </a:r>
                <a:r>
                  <a:rPr lang="zh-CN" altLang="zh-CN" sz="1600" b="1" dirty="0"/>
                  <a:t>股票一个月累计超额收益率</a:t>
                </a:r>
                <a14:m>
                  <m:oMath xmlns:m="http://schemas.openxmlformats.org/officeDocument/2006/math">
                    <m:r>
                      <a:rPr lang="en-US" altLang="zh-CN" sz="1600" b="1" i="1">
                        <a:latin typeface="Cambria Math" panose="02040503050406030204" pitchFamily="18" charset="0"/>
                      </a:rPr>
                      <m:t>𝑨𝒓𝒆</m:t>
                    </m:r>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𝒕</m:t>
                        </m:r>
                      </m:e>
                      <m:sub>
                        <m:r>
                          <a:rPr lang="en-US" altLang="zh-CN" sz="1600" b="1" i="1">
                            <a:latin typeface="Cambria Math" panose="02040503050406030204" pitchFamily="18" charset="0"/>
                          </a:rPr>
                          <m:t>𝒊</m:t>
                        </m:r>
                        <m:r>
                          <a:rPr lang="en-US" altLang="zh-CN" sz="1600" b="1" i="1">
                            <a:latin typeface="Cambria Math" panose="02040503050406030204" pitchFamily="18" charset="0"/>
                          </a:rPr>
                          <m:t>,</m:t>
                        </m:r>
                        <m:r>
                          <a:rPr lang="en-US" altLang="zh-CN" sz="1600" b="1" i="1">
                            <a:latin typeface="Cambria Math" panose="02040503050406030204" pitchFamily="18" charset="0"/>
                          </a:rPr>
                          <m:t>𝒕</m:t>
                        </m:r>
                        <m:r>
                          <a:rPr lang="en-US" altLang="zh-CN" sz="1600" b="1" i="1">
                            <a:latin typeface="Cambria Math" panose="02040503050406030204" pitchFamily="18" charset="0"/>
                          </a:rPr>
                          <m:t>,</m:t>
                        </m:r>
                        <m:r>
                          <a:rPr lang="en-US" altLang="zh-CN" sz="1600" b="1" i="1">
                            <a:latin typeface="Cambria Math" panose="02040503050406030204" pitchFamily="18" charset="0"/>
                          </a:rPr>
                          <m:t>𝒕</m:t>
                        </m:r>
                        <m:r>
                          <a:rPr lang="en-US" altLang="zh-CN" sz="1600" b="1" i="1">
                            <a:latin typeface="Cambria Math" panose="02040503050406030204" pitchFamily="18" charset="0"/>
                          </a:rPr>
                          <m:t>+</m:t>
                        </m:r>
                        <m:r>
                          <a:rPr lang="en-US" altLang="zh-CN" sz="1600" b="1" i="1">
                            <a:latin typeface="Cambria Math" panose="02040503050406030204" pitchFamily="18" charset="0"/>
                          </a:rPr>
                          <m:t>𝟐𝟎</m:t>
                        </m:r>
                      </m:sub>
                    </m:sSub>
                  </m:oMath>
                </a14:m>
                <a:r>
                  <a:rPr lang="zh-CN" altLang="zh-CN" sz="1600" b="1" dirty="0"/>
                  <a:t>和三个月累积超额收益率</a:t>
                </a:r>
                <a14:m>
                  <m:oMath xmlns:m="http://schemas.openxmlformats.org/officeDocument/2006/math">
                    <m:r>
                      <a:rPr lang="en-US" altLang="zh-CN" sz="1600" b="1" i="1">
                        <a:latin typeface="Cambria Math" panose="02040503050406030204" pitchFamily="18" charset="0"/>
                      </a:rPr>
                      <m:t>𝑨𝒓𝒆</m:t>
                    </m:r>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𝒕</m:t>
                        </m:r>
                      </m:e>
                      <m:sub>
                        <m:r>
                          <a:rPr lang="en-US" altLang="zh-CN" sz="1600" b="1" i="1">
                            <a:latin typeface="Cambria Math" panose="02040503050406030204" pitchFamily="18" charset="0"/>
                          </a:rPr>
                          <m:t>𝒊</m:t>
                        </m:r>
                        <m:r>
                          <a:rPr lang="en-US" altLang="zh-CN" sz="1600" b="1" i="1">
                            <a:latin typeface="Cambria Math" panose="02040503050406030204" pitchFamily="18" charset="0"/>
                          </a:rPr>
                          <m:t>,</m:t>
                        </m:r>
                        <m:r>
                          <a:rPr lang="en-US" altLang="zh-CN" sz="1600" b="1" i="1">
                            <a:latin typeface="Cambria Math" panose="02040503050406030204" pitchFamily="18" charset="0"/>
                          </a:rPr>
                          <m:t>𝒕</m:t>
                        </m:r>
                        <m:r>
                          <a:rPr lang="en-US" altLang="zh-CN" sz="1600" b="1" i="1">
                            <a:latin typeface="Cambria Math" panose="02040503050406030204" pitchFamily="18" charset="0"/>
                          </a:rPr>
                          <m:t>,</m:t>
                        </m:r>
                        <m:r>
                          <a:rPr lang="en-US" altLang="zh-CN" sz="1600" b="1" i="1">
                            <a:latin typeface="Cambria Math" panose="02040503050406030204" pitchFamily="18" charset="0"/>
                          </a:rPr>
                          <m:t>𝒕</m:t>
                        </m:r>
                        <m:r>
                          <a:rPr lang="en-US" altLang="zh-CN" sz="1600" b="1" i="1">
                            <a:latin typeface="Cambria Math" panose="02040503050406030204" pitchFamily="18" charset="0"/>
                          </a:rPr>
                          <m:t>+</m:t>
                        </m:r>
                        <m:r>
                          <a:rPr lang="en-US" altLang="zh-CN" sz="1600" b="1" i="1">
                            <a:latin typeface="Cambria Math" panose="02040503050406030204" pitchFamily="18" charset="0"/>
                          </a:rPr>
                          <m:t>𝟔𝟎</m:t>
                        </m:r>
                      </m:sub>
                    </m:sSub>
                  </m:oMath>
                </a14:m>
                <a:r>
                  <a:rPr lang="zh-CN" altLang="zh-CN" sz="1600" dirty="0"/>
                  <a:t>，将其作为本文构建模型的主要被解释变量。</a:t>
                </a:r>
                <a:endParaRPr lang="en-US" altLang="zh-CN" sz="1600" dirty="0"/>
              </a:p>
              <a:p>
                <a:pPr>
                  <a:lnSpc>
                    <a:spcPct val="150000"/>
                  </a:lnSpc>
                </a:pPr>
                <a:endParaRPr lang="en-US" altLang="zh-CN" sz="1600" dirty="0"/>
              </a:p>
              <a:p>
                <a:pPr>
                  <a:lnSpc>
                    <a:spcPct val="150000"/>
                  </a:lnSpc>
                </a:pPr>
                <a:r>
                  <a:rPr lang="zh-CN" altLang="zh-CN" dirty="0">
                    <a:solidFill>
                      <a:srgbClr val="FF0000"/>
                    </a:solidFill>
                    <a:latin typeface="+mj-ea"/>
                    <a:ea typeface="+mj-ea"/>
                  </a:rPr>
                  <a:t>情绪指标（</a:t>
                </a:r>
                <a14:m>
                  <m:oMath xmlns:m="http://schemas.openxmlformats.org/officeDocument/2006/math">
                    <m:r>
                      <a:rPr lang="en-US" altLang="zh-CN" i="1">
                        <a:solidFill>
                          <a:srgbClr val="FF0000"/>
                        </a:solidFill>
                        <a:latin typeface="Cambria Math" panose="02040503050406030204" pitchFamily="18" charset="0"/>
                        <a:ea typeface="+mj-ea"/>
                      </a:rPr>
                      <m:t>𝐸𝑚</m:t>
                    </m:r>
                    <m:sSub>
                      <m:sSubPr>
                        <m:ctrlPr>
                          <a:rPr lang="zh-CN" altLang="zh-CN" i="1">
                            <a:solidFill>
                              <a:srgbClr val="FF0000"/>
                            </a:solidFill>
                            <a:latin typeface="Cambria Math" panose="02040503050406030204" pitchFamily="18" charset="0"/>
                            <a:ea typeface="+mj-ea"/>
                          </a:rPr>
                        </m:ctrlPr>
                      </m:sSubPr>
                      <m:e>
                        <m:r>
                          <a:rPr lang="en-US" altLang="zh-CN" i="1">
                            <a:solidFill>
                              <a:srgbClr val="FF0000"/>
                            </a:solidFill>
                            <a:latin typeface="Cambria Math" panose="02040503050406030204" pitchFamily="18" charset="0"/>
                            <a:ea typeface="+mj-ea"/>
                          </a:rPr>
                          <m:t>𝑜</m:t>
                        </m:r>
                      </m:e>
                      <m:sub>
                        <m:r>
                          <a:rPr lang="en-US" altLang="zh-CN">
                            <a:solidFill>
                              <a:srgbClr val="FF0000"/>
                            </a:solidFill>
                            <a:latin typeface="Cambria Math" panose="02040503050406030204" pitchFamily="18" charset="0"/>
                            <a:ea typeface="+mj-ea"/>
                          </a:rPr>
                          <m:t>1</m:t>
                        </m:r>
                      </m:sub>
                    </m:sSub>
                  </m:oMath>
                </a14:m>
                <a:r>
                  <a:rPr lang="zh-CN" altLang="zh-CN" dirty="0">
                    <a:solidFill>
                      <a:srgbClr val="FF0000"/>
                    </a:solidFill>
                    <a:latin typeface="+mj-ea"/>
                    <a:ea typeface="+mj-ea"/>
                  </a:rPr>
                  <a:t>和</a:t>
                </a:r>
                <a14:m>
                  <m:oMath xmlns:m="http://schemas.openxmlformats.org/officeDocument/2006/math">
                    <m:r>
                      <a:rPr lang="en-US" altLang="zh-CN" i="1">
                        <a:solidFill>
                          <a:srgbClr val="FF0000"/>
                        </a:solidFill>
                        <a:latin typeface="Cambria Math" panose="02040503050406030204" pitchFamily="18" charset="0"/>
                        <a:ea typeface="+mj-ea"/>
                      </a:rPr>
                      <m:t>𝐸𝑚</m:t>
                    </m:r>
                    <m:sSub>
                      <m:sSubPr>
                        <m:ctrlPr>
                          <a:rPr lang="zh-CN" altLang="zh-CN" i="1">
                            <a:solidFill>
                              <a:srgbClr val="FF0000"/>
                            </a:solidFill>
                            <a:latin typeface="Cambria Math" panose="02040503050406030204" pitchFamily="18" charset="0"/>
                            <a:ea typeface="+mj-ea"/>
                          </a:rPr>
                        </m:ctrlPr>
                      </m:sSubPr>
                      <m:e>
                        <m:r>
                          <a:rPr lang="en-US" altLang="zh-CN" i="1">
                            <a:solidFill>
                              <a:srgbClr val="FF0000"/>
                            </a:solidFill>
                            <a:latin typeface="Cambria Math" panose="02040503050406030204" pitchFamily="18" charset="0"/>
                            <a:ea typeface="+mj-ea"/>
                          </a:rPr>
                          <m:t>𝑜</m:t>
                        </m:r>
                      </m:e>
                      <m:sub>
                        <m:r>
                          <a:rPr lang="en-US" altLang="zh-CN">
                            <a:solidFill>
                              <a:srgbClr val="FF0000"/>
                            </a:solidFill>
                            <a:latin typeface="Cambria Math" panose="02040503050406030204" pitchFamily="18" charset="0"/>
                            <a:ea typeface="+mj-ea"/>
                          </a:rPr>
                          <m:t>2</m:t>
                        </m:r>
                      </m:sub>
                    </m:sSub>
                  </m:oMath>
                </a14:m>
                <a:r>
                  <a:rPr lang="zh-CN" altLang="zh-CN" dirty="0">
                    <a:solidFill>
                      <a:srgbClr val="FF0000"/>
                    </a:solidFill>
                    <a:latin typeface="+mj-ea"/>
                    <a:ea typeface="+mj-ea"/>
                  </a:rPr>
                  <a:t>）</a:t>
                </a:r>
                <a:endParaRPr lang="en-US" altLang="zh-CN" sz="1600" dirty="0">
                  <a:solidFill>
                    <a:srgbClr val="FF0000"/>
                  </a:solidFill>
                  <a:latin typeface="+mj-ea"/>
                  <a:ea typeface="+mj-ea"/>
                </a:endParaRPr>
              </a:p>
              <a:p>
                <a:pPr>
                  <a:lnSpc>
                    <a:spcPct val="150000"/>
                  </a:lnSpc>
                </a:pPr>
                <a14:m>
                  <m:oMathPara xmlns:m="http://schemas.openxmlformats.org/officeDocument/2006/math">
                    <m:oMathParaPr>
                      <m:jc m:val="centerGroup"/>
                    </m:oMathParaPr>
                    <m:oMath xmlns:m="http://schemas.openxmlformats.org/officeDocument/2006/math">
                      <m:eqArr>
                        <m:eqArrPr>
                          <m:ctrlPr>
                            <a:rPr lang="zh-CN" altLang="zh-CN" sz="1600" i="1">
                              <a:latin typeface="Cambria Math" panose="02040503050406030204" pitchFamily="18" charset="0"/>
                            </a:rPr>
                          </m:ctrlPr>
                        </m:eqArrPr>
                        <m:e>
                          <m:r>
                            <a:rPr lang="en-US" altLang="zh-CN" sz="1600" i="1" smtClean="0">
                              <a:latin typeface="Cambria Math" panose="02040503050406030204" pitchFamily="18" charset="0"/>
                            </a:rPr>
                            <m:t>𝐸𝑚</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𝑜</m:t>
                              </m:r>
                            </m:e>
                            <m:sub>
                              <m:r>
                                <a:rPr lang="en-US" altLang="zh-CN" sz="1600" i="1" smtClean="0">
                                  <a:latin typeface="Cambria Math" panose="02040503050406030204" pitchFamily="18" charset="0"/>
                                </a:rPr>
                                <m:t>𝑖</m:t>
                              </m:r>
                              <m:r>
                                <a:rPr lang="en-US" altLang="zh-CN" sz="1600" i="1" smtClean="0">
                                  <a:latin typeface="Cambria Math" panose="02040503050406030204" pitchFamily="18" charset="0"/>
                                </a:rPr>
                                <m:t>1</m:t>
                              </m:r>
                            </m:sub>
                          </m:sSub>
                          <m:r>
                            <a:rPr lang="en-US" altLang="zh-CN" sz="1600" i="1" smtClean="0">
                              <a:latin typeface="Cambria Math" panose="02040503050406030204" pitchFamily="18" charset="0"/>
                            </a:rPr>
                            <m:t>=</m:t>
                          </m:r>
                          <m:func>
                            <m:funcPr>
                              <m:ctrlPr>
                                <a:rPr lang="zh-CN" altLang="zh-CN" sz="1600" i="1">
                                  <a:latin typeface="Cambria Math" panose="02040503050406030204" pitchFamily="18" charset="0"/>
                                </a:rPr>
                              </m:ctrlPr>
                            </m:funcPr>
                            <m:fName>
                              <m:r>
                                <m:rPr>
                                  <m:sty m:val="p"/>
                                </m:rPr>
                                <a:rPr lang="en-US" altLang="zh-CN" sz="1600" smtClean="0">
                                  <a:latin typeface="Cambria Math" panose="02040503050406030204" pitchFamily="18" charset="0"/>
                                </a:rPr>
                                <m:t>log</m:t>
                              </m:r>
                            </m:fName>
                            <m:e>
                              <m:f>
                                <m:fPr>
                                  <m:ctrlPr>
                                    <a:rPr lang="zh-CN" altLang="zh-CN" sz="1600" i="1">
                                      <a:latin typeface="Cambria Math" panose="02040503050406030204" pitchFamily="18" charset="0"/>
                                    </a:rPr>
                                  </m:ctrlPr>
                                </m:fPr>
                                <m:num>
                                  <m:r>
                                    <a:rPr lang="en-US" altLang="zh-CN" sz="1600" i="1" smtClean="0">
                                      <a:latin typeface="Cambria Math" panose="02040503050406030204" pitchFamily="18" charset="0"/>
                                    </a:rPr>
                                    <m:t>1+</m:t>
                                  </m:r>
                                  <m:r>
                                    <a:rPr lang="en-US" altLang="zh-CN" sz="1600" i="1" smtClean="0">
                                      <a:latin typeface="Cambria Math" panose="02040503050406030204" pitchFamily="18" charset="0"/>
                                    </a:rPr>
                                    <m:t>𝑃𝑜</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𝑠</m:t>
                                      </m:r>
                                    </m:e>
                                    <m:sub>
                                      <m:r>
                                        <a:rPr lang="en-US" altLang="zh-CN" sz="1600" i="1" smtClean="0">
                                          <a:latin typeface="Cambria Math" panose="02040503050406030204" pitchFamily="18" charset="0"/>
                                        </a:rPr>
                                        <m:t>𝑖</m:t>
                                      </m:r>
                                    </m:sub>
                                  </m:sSub>
                                </m:num>
                                <m:den>
                                  <m:r>
                                    <a:rPr lang="en-US" altLang="zh-CN" sz="1600" i="1" smtClean="0">
                                      <a:latin typeface="Cambria Math" panose="02040503050406030204" pitchFamily="18" charset="0"/>
                                    </a:rPr>
                                    <m:t>1+</m:t>
                                  </m:r>
                                  <m:r>
                                    <a:rPr lang="en-US" altLang="zh-CN" sz="1600" i="1" smtClean="0">
                                      <a:latin typeface="Cambria Math" panose="02040503050406030204" pitchFamily="18" charset="0"/>
                                    </a:rPr>
                                    <m:t>𝑁𝑒</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𝑔</m:t>
                                      </m:r>
                                    </m:e>
                                    <m:sub>
                                      <m:r>
                                        <a:rPr lang="en-US" altLang="zh-CN" sz="1600" i="1" smtClean="0">
                                          <a:latin typeface="Cambria Math" panose="02040503050406030204" pitchFamily="18" charset="0"/>
                                        </a:rPr>
                                        <m:t>𝑖</m:t>
                                      </m:r>
                                    </m:sub>
                                  </m:sSub>
                                </m:den>
                              </m:f>
                            </m:e>
                          </m:func>
                        </m:e>
                      </m:eqArr>
                    </m:oMath>
                  </m:oMathPara>
                </a14:m>
                <a:endParaRPr lang="en-US" altLang="zh-CN" sz="1600" i="1" dirty="0"/>
              </a:p>
              <a:p>
                <a:pPr>
                  <a:lnSpc>
                    <a:spcPct val="150000"/>
                  </a:lnSpc>
                </a:pPr>
                <a14:m>
                  <m:oMathPara xmlns:m="http://schemas.openxmlformats.org/officeDocument/2006/math">
                    <m:oMathParaPr>
                      <m:jc m:val="centerGroup"/>
                    </m:oMathParaPr>
                    <m:oMath xmlns:m="http://schemas.openxmlformats.org/officeDocument/2006/math">
                      <m:eqArr>
                        <m:eqArrPr>
                          <m:ctrlPr>
                            <a:rPr lang="zh-CN" altLang="zh-CN" sz="1600" i="1">
                              <a:latin typeface="Cambria Math" panose="02040503050406030204" pitchFamily="18" charset="0"/>
                            </a:rPr>
                          </m:ctrlPr>
                        </m:eqArrPr>
                        <m:e>
                          <m:r>
                            <a:rPr lang="en-US" altLang="zh-CN" sz="1600" i="1" smtClean="0">
                              <a:latin typeface="Cambria Math" panose="02040503050406030204" pitchFamily="18" charset="0"/>
                            </a:rPr>
                            <m:t>𝐸𝑚</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𝑜</m:t>
                              </m:r>
                            </m:e>
                            <m:sub>
                              <m:r>
                                <a:rPr lang="en-US" altLang="zh-CN" sz="1600" i="1" smtClean="0">
                                  <a:latin typeface="Cambria Math" panose="02040503050406030204" pitchFamily="18" charset="0"/>
                                </a:rPr>
                                <m:t>𝑖</m:t>
                              </m:r>
                              <m:r>
                                <a:rPr lang="en-US" altLang="zh-CN" sz="1600" i="1" smtClean="0">
                                  <a:latin typeface="Cambria Math" panose="02040503050406030204" pitchFamily="18" charset="0"/>
                                </a:rPr>
                                <m:t>2</m:t>
                              </m:r>
                            </m:sub>
                          </m:sSub>
                          <m:r>
                            <a:rPr lang="en-US" altLang="zh-CN" sz="1600" i="1" smtClean="0">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smtClean="0">
                                  <a:latin typeface="Cambria Math" panose="02040503050406030204" pitchFamily="18" charset="0"/>
                                </a:rPr>
                                <m:t>𝑃𝑜</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𝑠</m:t>
                                  </m:r>
                                </m:e>
                                <m:sub>
                                  <m:r>
                                    <a:rPr lang="en-US" altLang="zh-CN" sz="1600" i="1" smtClean="0">
                                      <a:latin typeface="Cambria Math" panose="02040503050406030204" pitchFamily="18" charset="0"/>
                                    </a:rPr>
                                    <m:t>𝑖</m:t>
                                  </m:r>
                                </m:sub>
                              </m:sSub>
                              <m:r>
                                <a:rPr lang="en-US" altLang="zh-CN" sz="1600" i="1" smtClean="0">
                                  <a:latin typeface="Cambria Math" panose="02040503050406030204" pitchFamily="18" charset="0"/>
                                </a:rPr>
                                <m:t>−</m:t>
                              </m:r>
                              <m:r>
                                <a:rPr lang="en-US" altLang="zh-CN" sz="1600" i="1" smtClean="0">
                                  <a:latin typeface="Cambria Math" panose="02040503050406030204" pitchFamily="18" charset="0"/>
                                </a:rPr>
                                <m:t>𝑁𝑒</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𝑔</m:t>
                                  </m:r>
                                </m:e>
                                <m:sub>
                                  <m:r>
                                    <a:rPr lang="en-US" altLang="zh-CN" sz="1600" i="1" smtClean="0">
                                      <a:latin typeface="Cambria Math" panose="02040503050406030204" pitchFamily="18" charset="0"/>
                                    </a:rPr>
                                    <m:t>𝑖</m:t>
                                  </m:r>
                                </m:sub>
                              </m:sSub>
                            </m:num>
                            <m:den>
                              <m:r>
                                <a:rPr lang="en-US" altLang="zh-CN" sz="1600" i="1" smtClean="0">
                                  <a:latin typeface="Cambria Math" panose="02040503050406030204" pitchFamily="18" charset="0"/>
                                </a:rPr>
                                <m:t>𝑁𝑒</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𝑔</m:t>
                                  </m:r>
                                </m:e>
                                <m:sub>
                                  <m:r>
                                    <a:rPr lang="en-US" altLang="zh-CN" sz="1600" i="1" smtClean="0">
                                      <a:latin typeface="Cambria Math" panose="02040503050406030204" pitchFamily="18" charset="0"/>
                                    </a:rPr>
                                    <m:t>𝑖</m:t>
                                  </m:r>
                                </m:sub>
                              </m:sSub>
                              <m:r>
                                <a:rPr lang="en-US" altLang="zh-CN" sz="1600" i="1" smtClean="0">
                                  <a:latin typeface="Cambria Math" panose="02040503050406030204" pitchFamily="18" charset="0"/>
                                </a:rPr>
                                <m:t>+</m:t>
                              </m:r>
                              <m:r>
                                <a:rPr lang="en-US" altLang="zh-CN" sz="1600" i="1" smtClean="0">
                                  <a:latin typeface="Cambria Math" panose="02040503050406030204" pitchFamily="18" charset="0"/>
                                </a:rPr>
                                <m:t>𝑃𝑜</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𝑠</m:t>
                                  </m:r>
                                </m:e>
                                <m:sub>
                                  <m:r>
                                    <a:rPr lang="en-US" altLang="zh-CN" sz="1600" i="1" smtClean="0">
                                      <a:latin typeface="Cambria Math" panose="02040503050406030204" pitchFamily="18" charset="0"/>
                                    </a:rPr>
                                    <m:t>𝑖</m:t>
                                  </m:r>
                                </m:sub>
                              </m:sSub>
                              <m:r>
                                <a:rPr lang="en-US" altLang="zh-CN" sz="1600" i="1" smtClean="0">
                                  <a:latin typeface="Cambria Math" panose="02040503050406030204" pitchFamily="18" charset="0"/>
                                </a:rPr>
                                <m:t>+</m:t>
                              </m:r>
                              <m:r>
                                <a:rPr lang="en-US" altLang="zh-CN" sz="1600" i="1" smtClean="0">
                                  <a:latin typeface="Cambria Math" panose="02040503050406030204" pitchFamily="18" charset="0"/>
                                </a:rPr>
                                <m:t>𝑁𝑒</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𝑢</m:t>
                                  </m:r>
                                </m:e>
                                <m:sub>
                                  <m:r>
                                    <a:rPr lang="en-US" altLang="zh-CN" sz="1600" i="1" smtClean="0">
                                      <a:latin typeface="Cambria Math" panose="02040503050406030204" pitchFamily="18" charset="0"/>
                                    </a:rPr>
                                    <m:t>𝑖</m:t>
                                  </m:r>
                                </m:sub>
                              </m:sSub>
                            </m:den>
                          </m:f>
                        </m:e>
                      </m:eqArr>
                    </m:oMath>
                  </m:oMathPara>
                </a14:m>
                <a:endParaRPr lang="zh-CN" altLang="zh-CN" sz="1600" dirty="0"/>
              </a:p>
              <a:p>
                <a:pPr>
                  <a:lnSpc>
                    <a:spcPct val="150000"/>
                  </a:lnSpc>
                </a:pPr>
                <a:r>
                  <a:rPr lang="zh-CN" altLang="zh-CN" sz="1600" dirty="0"/>
                  <a:t>其中，</a:t>
                </a:r>
                <a14:m>
                  <m:oMath xmlns:m="http://schemas.openxmlformats.org/officeDocument/2006/math">
                    <m:r>
                      <a:rPr lang="en-US" altLang="zh-CN" sz="1600" i="1" smtClean="0">
                        <a:latin typeface="Cambria Math" panose="02040503050406030204" pitchFamily="18" charset="0"/>
                      </a:rPr>
                      <m:t>𝑃𝑜</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𝑠</m:t>
                        </m:r>
                      </m:e>
                      <m:sub>
                        <m:r>
                          <a:rPr lang="en-US" altLang="zh-CN" sz="1600" i="1" smtClean="0">
                            <a:latin typeface="Cambria Math" panose="02040503050406030204" pitchFamily="18" charset="0"/>
                          </a:rPr>
                          <m:t>𝑖</m:t>
                        </m:r>
                      </m:sub>
                    </m:sSub>
                    <m:r>
                      <a:rPr lang="en-US" altLang="zh-CN" sz="1600" i="1" smtClean="0">
                        <a:latin typeface="Cambria Math" panose="02040503050406030204" pitchFamily="18" charset="0"/>
                      </a:rPr>
                      <m:t>,</m:t>
                    </m:r>
                    <m:r>
                      <a:rPr lang="en-US" altLang="zh-CN" sz="1600" i="1" smtClean="0">
                        <a:latin typeface="Cambria Math" panose="02040503050406030204" pitchFamily="18" charset="0"/>
                      </a:rPr>
                      <m:t>𝑁𝑒</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𝑔</m:t>
                        </m:r>
                      </m:e>
                      <m:sub>
                        <m:r>
                          <a:rPr lang="en-US" altLang="zh-CN" sz="1600" i="1" smtClean="0">
                            <a:latin typeface="Cambria Math" panose="02040503050406030204" pitchFamily="18" charset="0"/>
                          </a:rPr>
                          <m:t>𝑖</m:t>
                        </m:r>
                      </m:sub>
                    </m:sSub>
                    <m:r>
                      <a:rPr lang="en-US" altLang="zh-CN" sz="1600" i="1" smtClean="0">
                        <a:latin typeface="Cambria Math" panose="02040503050406030204" pitchFamily="18" charset="0"/>
                      </a:rPr>
                      <m:t>,</m:t>
                    </m:r>
                    <m:r>
                      <a:rPr lang="en-US" altLang="zh-CN" sz="1600" i="1" smtClean="0">
                        <a:latin typeface="Cambria Math" panose="02040503050406030204" pitchFamily="18" charset="0"/>
                      </a:rPr>
                      <m:t>𝑁𝑒</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𝑢</m:t>
                        </m:r>
                      </m:e>
                      <m:sub>
                        <m:r>
                          <a:rPr lang="en-US" altLang="zh-CN" sz="1600" i="1" smtClean="0">
                            <a:latin typeface="Cambria Math" panose="02040503050406030204" pitchFamily="18" charset="0"/>
                          </a:rPr>
                          <m:t>𝑖</m:t>
                        </m:r>
                      </m:sub>
                    </m:sSub>
                  </m:oMath>
                </a14:m>
                <a:r>
                  <a:rPr lang="zh-CN" altLang="zh-CN" sz="1600" dirty="0"/>
                  <a:t>分别对应前</a:t>
                </a:r>
                <a:r>
                  <a:rPr lang="en-US" altLang="zh-CN" sz="1600" dirty="0"/>
                  <a:t>20</a:t>
                </a:r>
                <a:r>
                  <a:rPr lang="zh-CN" altLang="zh-CN" sz="1600" dirty="0"/>
                  <a:t>天中主题</a:t>
                </a:r>
                <a14:m>
                  <m:oMath xmlns:m="http://schemas.openxmlformats.org/officeDocument/2006/math">
                    <m:r>
                      <a:rPr lang="en-US" altLang="zh-CN" sz="1600" i="1" smtClean="0">
                        <a:latin typeface="Cambria Math" panose="02040503050406030204" pitchFamily="18" charset="0"/>
                      </a:rPr>
                      <m:t>𝑖</m:t>
                    </m:r>
                  </m:oMath>
                </a14:m>
                <a:r>
                  <a:rPr lang="zh-CN" altLang="zh-CN" sz="1600" dirty="0"/>
                  <a:t>的积极、消极和中性情绪的帖子数量。本文将</a:t>
                </a:r>
                <a14:m>
                  <m:oMath xmlns:m="http://schemas.openxmlformats.org/officeDocument/2006/math">
                    <m:r>
                      <a:rPr lang="en-US" altLang="zh-CN" sz="1600" i="1" smtClean="0">
                        <a:latin typeface="Cambria Math" panose="02040503050406030204" pitchFamily="18" charset="0"/>
                      </a:rPr>
                      <m:t>𝐸𝑚</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𝑜</m:t>
                        </m:r>
                      </m:e>
                      <m:sub>
                        <m:r>
                          <a:rPr lang="en-US" altLang="zh-CN" sz="1600" smtClean="0">
                            <a:latin typeface="Cambria Math" panose="02040503050406030204" pitchFamily="18" charset="0"/>
                          </a:rPr>
                          <m:t>1</m:t>
                        </m:r>
                      </m:sub>
                    </m:sSub>
                  </m:oMath>
                </a14:m>
                <a:r>
                  <a:rPr lang="zh-CN" altLang="zh-CN" sz="1600" dirty="0"/>
                  <a:t>和</a:t>
                </a:r>
                <a14:m>
                  <m:oMath xmlns:m="http://schemas.openxmlformats.org/officeDocument/2006/math">
                    <m:r>
                      <a:rPr lang="en-US" altLang="zh-CN" sz="1600" i="1" smtClean="0">
                        <a:latin typeface="Cambria Math" panose="02040503050406030204" pitchFamily="18" charset="0"/>
                      </a:rPr>
                      <m:t>𝐸𝑚</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𝑜</m:t>
                        </m:r>
                      </m:e>
                      <m:sub>
                        <m:r>
                          <a:rPr lang="en-US" altLang="zh-CN" sz="1600" smtClean="0">
                            <a:latin typeface="Cambria Math" panose="02040503050406030204" pitchFamily="18" charset="0"/>
                          </a:rPr>
                          <m:t>2</m:t>
                        </m:r>
                      </m:sub>
                    </m:sSub>
                  </m:oMath>
                </a14:m>
                <a:r>
                  <a:rPr lang="zh-CN" altLang="zh-CN" sz="1600" dirty="0"/>
                  <a:t>作为主要解释变量，</a:t>
                </a:r>
                <a14:m>
                  <m:oMath xmlns:m="http://schemas.openxmlformats.org/officeDocument/2006/math">
                    <m:r>
                      <a:rPr lang="en-US" altLang="zh-CN" sz="1600" i="1" smtClean="0">
                        <a:latin typeface="Cambria Math" panose="02040503050406030204" pitchFamily="18" charset="0"/>
                      </a:rPr>
                      <m:t>𝐸𝑚</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𝑜</m:t>
                        </m:r>
                      </m:e>
                      <m:sub>
                        <m:r>
                          <a:rPr lang="en-US" altLang="zh-CN" sz="1600" smtClean="0">
                            <a:latin typeface="Cambria Math" panose="02040503050406030204" pitchFamily="18" charset="0"/>
                          </a:rPr>
                          <m:t>1</m:t>
                        </m:r>
                      </m:sub>
                    </m:sSub>
                  </m:oMath>
                </a14:m>
                <a:r>
                  <a:rPr lang="zh-CN" altLang="zh-CN" sz="1600" dirty="0"/>
                  <a:t>和</a:t>
                </a:r>
                <a14:m>
                  <m:oMath xmlns:m="http://schemas.openxmlformats.org/officeDocument/2006/math">
                    <m:r>
                      <a:rPr lang="en-US" altLang="zh-CN" sz="1600" i="1" smtClean="0">
                        <a:latin typeface="Cambria Math" panose="02040503050406030204" pitchFamily="18" charset="0"/>
                      </a:rPr>
                      <m:t>𝐸𝑚</m:t>
                    </m:r>
                    <m:sSub>
                      <m:sSubPr>
                        <m:ctrlPr>
                          <a:rPr lang="zh-CN" altLang="zh-CN" sz="1600" i="1">
                            <a:latin typeface="Cambria Math" panose="02040503050406030204" pitchFamily="18" charset="0"/>
                          </a:rPr>
                        </m:ctrlPr>
                      </m:sSubPr>
                      <m:e>
                        <m:r>
                          <a:rPr lang="en-US" altLang="zh-CN" sz="1600" i="1" smtClean="0">
                            <a:latin typeface="Cambria Math" panose="02040503050406030204" pitchFamily="18" charset="0"/>
                          </a:rPr>
                          <m:t>𝑜</m:t>
                        </m:r>
                      </m:e>
                      <m:sub>
                        <m:r>
                          <a:rPr lang="en-US" altLang="zh-CN" sz="1600" smtClean="0">
                            <a:latin typeface="Cambria Math" panose="02040503050406030204" pitchFamily="18" charset="0"/>
                          </a:rPr>
                          <m:t>2</m:t>
                        </m:r>
                      </m:sub>
                    </m:sSub>
                  </m:oMath>
                </a14:m>
                <a:r>
                  <a:rPr lang="zh-CN" altLang="zh-CN" sz="1600" dirty="0"/>
                  <a:t>越大，表明投资者越乐观。</a:t>
                </a:r>
                <a:endParaRPr lang="zh-CN" altLang="en-US" sz="1100" dirty="0">
                  <a:latin typeface="+mn-ea"/>
                  <a:cs typeface="Times New Roman" panose="02020603050405020304" pitchFamily="18" charset="0"/>
                </a:endParaRPr>
              </a:p>
            </p:txBody>
          </p:sp>
        </mc:Choice>
        <mc:Fallback>
          <p:sp>
            <p:nvSpPr>
              <p:cNvPr id="4" name="矩形 3">
                <a:extLst>
                  <a:ext uri="{FF2B5EF4-FFF2-40B4-BE49-F238E27FC236}">
                    <a16:creationId xmlns:a16="http://schemas.microsoft.com/office/drawing/2014/main" id="{7A8E40F1-E82C-47DF-950C-EF998B37987A}"/>
                  </a:ext>
                </a:extLst>
              </p:cNvPr>
              <p:cNvSpPr>
                <a:spLocks noRot="1" noChangeAspect="1" noMove="1" noResize="1" noEditPoints="1" noAdjustHandles="1" noChangeArrowheads="1" noChangeShapeType="1" noTextEdit="1"/>
              </p:cNvSpPr>
              <p:nvPr/>
            </p:nvSpPr>
            <p:spPr>
              <a:xfrm>
                <a:off x="973978" y="1098137"/>
                <a:ext cx="10244043" cy="4353179"/>
              </a:xfrm>
              <a:prstGeom prst="rect">
                <a:avLst/>
              </a:prstGeom>
              <a:blipFill>
                <a:blip r:embed="rId3"/>
                <a:stretch>
                  <a:fillRect l="-536" b="-8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7626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变量定义</a:t>
            </a:r>
          </a:p>
        </p:txBody>
      </p:sp>
      <mc:AlternateContent xmlns:mc="http://schemas.openxmlformats.org/markup-compatibility/2006">
        <mc:Choice xmlns:a14="http://schemas.microsoft.com/office/drawing/2010/main" Requires="a14">
          <p:graphicFrame>
            <p:nvGraphicFramePr>
              <p:cNvPr id="5" name="表格 4">
                <a:extLst>
                  <a:ext uri="{FF2B5EF4-FFF2-40B4-BE49-F238E27FC236}">
                    <a16:creationId xmlns:a16="http://schemas.microsoft.com/office/drawing/2014/main" id="{05EBA8DE-CD95-4853-875C-7BB7622E4B4F}"/>
                  </a:ext>
                </a:extLst>
              </p:cNvPr>
              <p:cNvGraphicFramePr>
                <a:graphicFrameLocks noGrp="1"/>
              </p:cNvGraphicFramePr>
              <p:nvPr>
                <p:extLst>
                  <p:ext uri="{D42A27DB-BD31-4B8C-83A1-F6EECF244321}">
                    <p14:modId xmlns:p14="http://schemas.microsoft.com/office/powerpoint/2010/main" val="3170294030"/>
                  </p:ext>
                </p:extLst>
              </p:nvPr>
            </p:nvGraphicFramePr>
            <p:xfrm>
              <a:off x="477520" y="1148080"/>
              <a:ext cx="11236960" cy="4959207"/>
            </p:xfrm>
            <a:graphic>
              <a:graphicData uri="http://schemas.openxmlformats.org/drawingml/2006/table">
                <a:tbl>
                  <a:tblPr firstRow="1" firstCol="1" bandRow="1">
                    <a:tableStyleId>{5C22544A-7EE6-4342-B048-85BDC9FD1C3A}</a:tableStyleId>
                  </a:tblPr>
                  <a:tblGrid>
                    <a:gridCol w="1494052">
                      <a:extLst>
                        <a:ext uri="{9D8B030D-6E8A-4147-A177-3AD203B41FA5}">
                          <a16:colId xmlns:a16="http://schemas.microsoft.com/office/drawing/2014/main" val="2350299814"/>
                        </a:ext>
                      </a:extLst>
                    </a:gridCol>
                    <a:gridCol w="2691868">
                      <a:extLst>
                        <a:ext uri="{9D8B030D-6E8A-4147-A177-3AD203B41FA5}">
                          <a16:colId xmlns:a16="http://schemas.microsoft.com/office/drawing/2014/main" val="2250249607"/>
                        </a:ext>
                      </a:extLst>
                    </a:gridCol>
                    <a:gridCol w="7051040">
                      <a:extLst>
                        <a:ext uri="{9D8B030D-6E8A-4147-A177-3AD203B41FA5}">
                          <a16:colId xmlns:a16="http://schemas.microsoft.com/office/drawing/2014/main" val="1429356511"/>
                        </a:ext>
                      </a:extLst>
                    </a:gridCol>
                  </a:tblGrid>
                  <a:tr h="447040">
                    <a:tc rowSpan="8">
                      <a:txBody>
                        <a:bodyPr/>
                        <a:lstStyle/>
                        <a:p>
                          <a:pPr indent="127000" algn="ctr">
                            <a:lnSpc>
                              <a:spcPct val="150000"/>
                            </a:lnSpc>
                            <a:spcAft>
                              <a:spcPts val="0"/>
                            </a:spcAft>
                          </a:pPr>
                          <a:r>
                            <a:rPr lang="zh-CN" sz="1600" kern="100" dirty="0">
                              <a:effectLst/>
                            </a:rPr>
                            <a:t>控制变量</a:t>
                          </a:r>
                          <a:endParaRPr lang="zh-CN" sz="1600" kern="100" dirty="0">
                            <a:effectLst/>
                            <a:latin typeface="Times New Roman" panose="02020603050405020304" pitchFamily="18" charset="0"/>
                            <a:ea typeface="宋体" panose="02010600030101010101" pitchFamily="2" charset="-122"/>
                          </a:endParaRPr>
                        </a:p>
                      </a:txBody>
                      <a:tcPr marL="100584" marR="100584" marT="41564" marB="41564" anchor="ctr"/>
                    </a:tc>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r>
                                  <a:rPr lang="en-US" sz="1600" kern="100" smtClean="0">
                                    <a:solidFill>
                                      <a:schemeClr val="tx1"/>
                                    </a:solidFill>
                                    <a:effectLst/>
                                    <a:latin typeface="Cambria Math" panose="02040503050406030204" pitchFamily="18" charset="0"/>
                                  </a:rPr>
                                  <m:t>𝑉𝑜𝑙𝑎𝑡𝑖𝑙𝑖𝑡𝑦</m:t>
                                </m:r>
                              </m:oMath>
                            </m:oMathPara>
                          </a14:m>
                          <a:endParaRPr lang="zh-CN" sz="1600" kern="100" dirty="0">
                            <a:solidFill>
                              <a:schemeClr val="tx1"/>
                            </a:solidFill>
                            <a:effectLst/>
                            <a:latin typeface="Times New Roman" panose="02020603050405020304" pitchFamily="18" charset="0"/>
                            <a:ea typeface="宋体" panose="02010600030101010101" pitchFamily="2" charset="-122"/>
                          </a:endParaRPr>
                        </a:p>
                      </a:txBody>
                      <a:tcPr marL="87073" marR="87073" marT="0" marB="0" anchor="ctr">
                        <a:solidFill>
                          <a:srgbClr val="EAE8EA"/>
                        </a:solidFill>
                      </a:tcPr>
                    </a:tc>
                    <a:tc>
                      <a:txBody>
                        <a:bodyPr/>
                        <a:lstStyle/>
                        <a:p>
                          <a:pPr indent="127000" algn="ctr">
                            <a:lnSpc>
                              <a:spcPct val="150000"/>
                            </a:lnSpc>
                            <a:spcAft>
                              <a:spcPts val="0"/>
                            </a:spcAft>
                          </a:pPr>
                          <a:r>
                            <a:rPr lang="zh-CN" sz="1600" b="1" kern="100" dirty="0">
                              <a:solidFill>
                                <a:schemeClr val="tx1"/>
                              </a:solidFill>
                              <a:effectLst/>
                            </a:rPr>
                            <a:t>波动率</a:t>
                          </a:r>
                          <a:r>
                            <a:rPr lang="zh-CN" sz="1600" b="0" kern="100" dirty="0">
                              <a:solidFill>
                                <a:schemeClr val="tx1"/>
                              </a:solidFill>
                              <a:effectLst/>
                            </a:rPr>
                            <a:t>：为过去一个月收益率的标准差</a:t>
                          </a:r>
                          <a:endParaRPr lang="zh-CN" sz="1600" b="0" kern="100" dirty="0">
                            <a:solidFill>
                              <a:schemeClr val="tx1"/>
                            </a:solidFill>
                            <a:effectLst/>
                            <a:latin typeface="Times New Roman" panose="02020603050405020304" pitchFamily="18" charset="0"/>
                            <a:ea typeface="宋体" panose="02010600030101010101" pitchFamily="2" charset="-122"/>
                          </a:endParaRPr>
                        </a:p>
                      </a:txBody>
                      <a:tcPr marL="87073" marR="87073" marT="0" marB="0" anchor="ctr">
                        <a:solidFill>
                          <a:srgbClr val="EAE8EA"/>
                        </a:solidFill>
                      </a:tcPr>
                    </a:tc>
                    <a:extLst>
                      <a:ext uri="{0D108BD9-81ED-4DB2-BD59-A6C34878D82A}">
                        <a16:rowId xmlns:a16="http://schemas.microsoft.com/office/drawing/2014/main" val="1165247596"/>
                      </a:ext>
                    </a:extLst>
                  </a:tr>
                  <a:tr h="457200">
                    <a:tc vMerge="1">
                      <a:txBody>
                        <a:bodyPr/>
                        <a:lstStyle/>
                        <a:p>
                          <a:endParaRPr lang="zh-CN" altLang="en-US"/>
                        </a:p>
                      </a:txBody>
                      <a:tcPr/>
                    </a:tc>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r>
                                  <a:rPr lang="en-US" sz="1600" kern="100">
                                    <a:effectLst/>
                                    <a:latin typeface="Cambria Math" panose="02040503050406030204" pitchFamily="18" charset="0"/>
                                  </a:rPr>
                                  <m:t>𝑆𝑖𝑧𝑒</m:t>
                                </m:r>
                              </m:oMath>
                            </m:oMathPara>
                          </a14:m>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tc>
                      <a:txBody>
                        <a:bodyPr/>
                        <a:lstStyle/>
                        <a:p>
                          <a:pPr indent="127000" algn="ctr">
                            <a:lnSpc>
                              <a:spcPct val="150000"/>
                            </a:lnSpc>
                            <a:spcAft>
                              <a:spcPts val="0"/>
                            </a:spcAft>
                          </a:pPr>
                          <a:r>
                            <a:rPr lang="zh-CN" sz="1600" b="1" kern="100" dirty="0">
                              <a:effectLst/>
                            </a:rPr>
                            <a:t>市值</a:t>
                          </a:r>
                          <a:r>
                            <a:rPr lang="zh-CN" sz="1600" kern="100" dirty="0">
                              <a:effectLst/>
                            </a:rPr>
                            <a:t>：取当日收盘市值的对数</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3286035405"/>
                      </a:ext>
                    </a:extLst>
                  </a:tr>
                  <a:tr h="365760">
                    <a:tc vMerge="1">
                      <a:txBody>
                        <a:bodyPr/>
                        <a:lstStyle/>
                        <a:p>
                          <a:endParaRPr lang="zh-CN" altLang="en-US"/>
                        </a:p>
                      </a:txBody>
                      <a:tcPr/>
                    </a:tc>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r>
                                  <a:rPr lang="en-US" sz="1600" kern="100">
                                    <a:effectLst/>
                                    <a:latin typeface="Cambria Math" panose="02040503050406030204" pitchFamily="18" charset="0"/>
                                  </a:rPr>
                                  <m:t>𝐵𝑀</m:t>
                                </m:r>
                              </m:oMath>
                            </m:oMathPara>
                          </a14:m>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tc>
                      <a:txBody>
                        <a:bodyPr/>
                        <a:lstStyle/>
                        <a:p>
                          <a:pPr indent="127000" algn="ctr">
                            <a:lnSpc>
                              <a:spcPct val="150000"/>
                            </a:lnSpc>
                            <a:spcAft>
                              <a:spcPts val="0"/>
                            </a:spcAft>
                          </a:pPr>
                          <a:r>
                            <a:rPr lang="zh-CN" sz="1600" b="1" kern="100" dirty="0">
                              <a:effectLst/>
                            </a:rPr>
                            <a:t>账面市值比</a:t>
                          </a:r>
                          <a:r>
                            <a:rPr lang="zh-CN" sz="1600" kern="100" dirty="0">
                              <a:effectLst/>
                            </a:rPr>
                            <a:t>：账面价值为公司定期报告披露的数据</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395046168"/>
                      </a:ext>
                    </a:extLst>
                  </a:tr>
                  <a:tr h="487680">
                    <a:tc vMerge="1">
                      <a:txBody>
                        <a:bodyPr/>
                        <a:lstStyle/>
                        <a:p>
                          <a:endParaRPr lang="zh-CN" altLang="en-US"/>
                        </a:p>
                      </a:txBody>
                      <a:tcPr/>
                    </a:tc>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r>
                                  <a:rPr lang="en-US" sz="1600" kern="100">
                                    <a:effectLst/>
                                    <a:latin typeface="Cambria Math" panose="02040503050406030204" pitchFamily="18" charset="0"/>
                                  </a:rPr>
                                  <m:t>𝑉𝑜𝑙𝑢𝑚𝑒</m:t>
                                </m:r>
                              </m:oMath>
                            </m:oMathPara>
                          </a14:m>
                          <a:endParaRPr lang="zh-CN" sz="1600" kern="100">
                            <a:effectLst/>
                            <a:latin typeface="Times New Roman" panose="02020603050405020304" pitchFamily="18" charset="0"/>
                            <a:ea typeface="宋体" panose="02010600030101010101" pitchFamily="2" charset="-122"/>
                          </a:endParaRPr>
                        </a:p>
                      </a:txBody>
                      <a:tcPr marL="87073" marR="87073" marT="0" marB="0" anchor="ctr"/>
                    </a:tc>
                    <a:tc>
                      <a:txBody>
                        <a:bodyPr/>
                        <a:lstStyle/>
                        <a:p>
                          <a:pPr indent="127000" algn="ctr">
                            <a:lnSpc>
                              <a:spcPct val="150000"/>
                            </a:lnSpc>
                            <a:spcAft>
                              <a:spcPts val="0"/>
                            </a:spcAft>
                          </a:pPr>
                          <a:r>
                            <a:rPr lang="zh-CN" sz="1600" b="1" kern="100" dirty="0">
                              <a:effectLst/>
                            </a:rPr>
                            <a:t>成交量</a:t>
                          </a:r>
                          <a:r>
                            <a:rPr lang="zh-CN" sz="1600" kern="100" dirty="0">
                              <a:effectLst/>
                            </a:rPr>
                            <a:t>：取当日成交量的对数</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3721814353"/>
                      </a:ext>
                    </a:extLst>
                  </a:tr>
                  <a:tr h="513375">
                    <a:tc vMerge="1">
                      <a:txBody>
                        <a:bodyPr/>
                        <a:lstStyle/>
                        <a:p>
                          <a:endParaRPr lang="zh-CN" altLang="en-US"/>
                        </a:p>
                      </a:txBody>
                      <a:tcPr/>
                    </a:tc>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r>
                                  <a:rPr lang="en-US" sz="1600" kern="100">
                                    <a:effectLst/>
                                    <a:latin typeface="Cambria Math" panose="02040503050406030204" pitchFamily="18" charset="0"/>
                                  </a:rPr>
                                  <m:t>𝑅𝑒𝑝𝑜𝑟𝑡</m:t>
                                </m:r>
                                <m:r>
                                  <a:rPr lang="en-US" sz="1600" kern="100">
                                    <a:effectLst/>
                                    <a:latin typeface="Cambria Math" panose="02040503050406030204" pitchFamily="18" charset="0"/>
                                  </a:rPr>
                                  <m:t>_</m:t>
                                </m:r>
                                <m:r>
                                  <a:rPr lang="en-US" sz="1600" kern="100">
                                    <a:effectLst/>
                                    <a:latin typeface="Cambria Math" panose="02040503050406030204" pitchFamily="18" charset="0"/>
                                  </a:rPr>
                                  <m:t>𝑁𝑢𝑚</m:t>
                                </m:r>
                                <m:r>
                                  <a:rPr lang="en-US" sz="1600" kern="100">
                                    <a:effectLst/>
                                    <a:latin typeface="Cambria Math" panose="02040503050406030204" pitchFamily="18" charset="0"/>
                                  </a:rPr>
                                  <m:t>_</m:t>
                                </m:r>
                                <m:r>
                                  <a:rPr lang="en-US" sz="1600" kern="100">
                                    <a:effectLst/>
                                    <a:latin typeface="Cambria Math" panose="02040503050406030204" pitchFamily="18" charset="0"/>
                                  </a:rPr>
                                  <m:t>𝑀</m:t>
                                </m:r>
                              </m:oMath>
                            </m:oMathPara>
                          </a14:m>
                          <a:endParaRPr lang="zh-CN" sz="1600" kern="100">
                            <a:effectLst/>
                            <a:latin typeface="Times New Roman" panose="02020603050405020304" pitchFamily="18" charset="0"/>
                            <a:ea typeface="宋体" panose="02010600030101010101" pitchFamily="2" charset="-122"/>
                          </a:endParaRPr>
                        </a:p>
                      </a:txBody>
                      <a:tcPr marL="87073" marR="87073" marT="0" marB="0" anchor="ctr"/>
                    </a:tc>
                    <a:tc>
                      <a:txBody>
                        <a:bodyPr/>
                        <a:lstStyle/>
                        <a:p>
                          <a:pPr indent="127000" algn="ctr">
                            <a:lnSpc>
                              <a:spcPct val="150000"/>
                            </a:lnSpc>
                            <a:spcAft>
                              <a:spcPts val="0"/>
                            </a:spcAft>
                          </a:pPr>
                          <a:r>
                            <a:rPr lang="zh-CN" sz="1600" b="1" kern="100" dirty="0">
                              <a:effectLst/>
                            </a:rPr>
                            <a:t>个股月报告数</a:t>
                          </a:r>
                          <a:r>
                            <a:rPr lang="zh-CN" sz="1600" kern="100" dirty="0">
                              <a:effectLst/>
                            </a:rPr>
                            <a:t>：个股</a:t>
                          </a:r>
                          <a:r>
                            <a:rPr lang="en-US" sz="1600" kern="100" dirty="0">
                              <a:effectLst/>
                            </a:rPr>
                            <a:t>30</a:t>
                          </a:r>
                          <a:r>
                            <a:rPr lang="zh-CN" sz="1600" kern="100" dirty="0">
                              <a:effectLst/>
                            </a:rPr>
                            <a:t>日内卖方报告数量</a:t>
                          </a:r>
                          <a:r>
                            <a:rPr lang="en-US" sz="1600" kern="100" dirty="0">
                              <a:effectLst/>
                            </a:rPr>
                            <a:t>(</a:t>
                          </a:r>
                          <a:r>
                            <a:rPr lang="zh-CN" sz="1600" kern="100" dirty="0">
                              <a:effectLst/>
                            </a:rPr>
                            <a:t>不含预测表</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2005645664"/>
                      </a:ext>
                    </a:extLst>
                  </a:tr>
                  <a:tr h="594065">
                    <a:tc vMerge="1">
                      <a:txBody>
                        <a:bodyPr/>
                        <a:lstStyle/>
                        <a:p>
                          <a:endParaRPr lang="zh-CN" altLang="en-US"/>
                        </a:p>
                      </a:txBody>
                      <a:tcPr/>
                    </a:tc>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r>
                                  <a:rPr lang="en-US" sz="1600" kern="100">
                                    <a:effectLst/>
                                    <a:latin typeface="Cambria Math" panose="02040503050406030204" pitchFamily="18" charset="0"/>
                                  </a:rPr>
                                  <m:t>𝑅𝑒𝑙𝑎𝑡𝑖𝑣𝑒</m:t>
                                </m:r>
                                <m:r>
                                  <a:rPr lang="en-US" sz="1600" kern="100">
                                    <a:effectLst/>
                                    <a:latin typeface="Cambria Math" panose="02040503050406030204" pitchFamily="18" charset="0"/>
                                  </a:rPr>
                                  <m:t>_</m:t>
                                </m:r>
                                <m:r>
                                  <a:rPr lang="en-US" sz="1600" kern="100">
                                    <a:effectLst/>
                                    <a:latin typeface="Cambria Math" panose="02040503050406030204" pitchFamily="18" charset="0"/>
                                  </a:rPr>
                                  <m:t>𝑅𝑒𝑝𝑜𝑟𝑡</m:t>
                                </m:r>
                                <m:r>
                                  <a:rPr lang="en-US" sz="1600" kern="100">
                                    <a:effectLst/>
                                    <a:latin typeface="Cambria Math" panose="02040503050406030204" pitchFamily="18" charset="0"/>
                                  </a:rPr>
                                  <m:t>_</m:t>
                                </m:r>
                                <m:r>
                                  <a:rPr lang="en-US" sz="1600" kern="100">
                                    <a:effectLst/>
                                    <a:latin typeface="Cambria Math" panose="02040503050406030204" pitchFamily="18" charset="0"/>
                                  </a:rPr>
                                  <m:t>𝑁𝑢𝑚</m:t>
                                </m:r>
                                <m:r>
                                  <a:rPr lang="en-US" sz="1600" kern="100">
                                    <a:effectLst/>
                                    <a:latin typeface="Cambria Math" panose="02040503050406030204" pitchFamily="18" charset="0"/>
                                  </a:rPr>
                                  <m:t>_10</m:t>
                                </m:r>
                              </m:oMath>
                            </m:oMathPara>
                          </a14:m>
                          <a:endParaRPr lang="zh-CN" sz="1600" kern="100">
                            <a:effectLst/>
                            <a:latin typeface="Times New Roman" panose="02020603050405020304" pitchFamily="18" charset="0"/>
                            <a:ea typeface="宋体" panose="02010600030101010101" pitchFamily="2" charset="-122"/>
                          </a:endParaRPr>
                        </a:p>
                      </a:txBody>
                      <a:tcPr marL="87073" marR="87073" marT="0" marB="0" anchor="ctr"/>
                    </a:tc>
                    <a:tc>
                      <a:txBody>
                        <a:bodyPr/>
                        <a:lstStyle/>
                        <a:p>
                          <a:pPr indent="127000" algn="ctr">
                            <a:lnSpc>
                              <a:spcPct val="150000"/>
                            </a:lnSpc>
                            <a:spcAft>
                              <a:spcPts val="0"/>
                            </a:spcAft>
                          </a:pPr>
                          <a:r>
                            <a:rPr lang="zh-CN" sz="1600" b="1" kern="100" dirty="0">
                              <a:effectLst/>
                            </a:rPr>
                            <a:t>个股</a:t>
                          </a:r>
                          <a:r>
                            <a:rPr lang="en-US" sz="1600" b="1" kern="100" dirty="0">
                              <a:effectLst/>
                            </a:rPr>
                            <a:t>10</a:t>
                          </a:r>
                          <a:r>
                            <a:rPr lang="zh-CN" sz="1600" b="1" kern="100" dirty="0">
                              <a:effectLst/>
                            </a:rPr>
                            <a:t>日相对报告数</a:t>
                          </a:r>
                          <a:r>
                            <a:rPr lang="zh-CN" sz="1600" kern="100" dirty="0">
                              <a:effectLst/>
                            </a:rPr>
                            <a:t>：</a:t>
                          </a:r>
                          <a:r>
                            <a:rPr lang="en-US" sz="1600" kern="100" dirty="0">
                              <a:effectLst/>
                            </a:rPr>
                            <a:t>ln (1 + 10</a:t>
                          </a:r>
                          <a:r>
                            <a:rPr lang="zh-CN" sz="1600" kern="100" dirty="0">
                              <a:effectLst/>
                            </a:rPr>
                            <a:t>日个股报告量</a:t>
                          </a:r>
                          <a:r>
                            <a:rPr lang="en-US" sz="1600" kern="100" dirty="0">
                              <a:effectLst/>
                            </a:rPr>
                            <a:t>/10</a:t>
                          </a:r>
                          <a:r>
                            <a:rPr lang="zh-CN" sz="1600" kern="100" dirty="0">
                              <a:effectLst/>
                            </a:rPr>
                            <a:t>日</a:t>
                          </a:r>
                          <a:r>
                            <a:rPr lang="en-US" sz="1600" kern="100" dirty="0">
                              <a:effectLst/>
                            </a:rPr>
                            <a:t>A</a:t>
                          </a:r>
                          <a:r>
                            <a:rPr lang="zh-CN" sz="1600" kern="100" dirty="0">
                              <a:effectLst/>
                            </a:rPr>
                            <a:t>股报告总量</a:t>
                          </a:r>
                          <a:r>
                            <a:rPr lang="en-US" sz="1600" kern="100" dirty="0">
                              <a:effectLst/>
                            </a:rPr>
                            <a:t>) * 1000</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3474433654"/>
                      </a:ext>
                    </a:extLst>
                  </a:tr>
                  <a:tr h="1570709">
                    <a:tc vMerge="1">
                      <a:txBody>
                        <a:bodyPr/>
                        <a:lstStyle/>
                        <a:p>
                          <a:endParaRPr lang="zh-CN" altLang="en-US"/>
                        </a:p>
                      </a:txBody>
                      <a:tcPr/>
                    </a:tc>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r>
                                  <a:rPr lang="en-US" sz="1600" kern="100">
                                    <a:effectLst/>
                                    <a:latin typeface="Cambria Math" panose="02040503050406030204" pitchFamily="18" charset="0"/>
                                  </a:rPr>
                                  <m:t>𝐶𝑜𝑛</m:t>
                                </m:r>
                                <m:r>
                                  <a:rPr lang="en-US" sz="1600" kern="100">
                                    <a:effectLst/>
                                    <a:latin typeface="Cambria Math" panose="02040503050406030204" pitchFamily="18" charset="0"/>
                                  </a:rPr>
                                  <m:t>_</m:t>
                                </m:r>
                                <m:r>
                                  <a:rPr lang="en-US" sz="1600" kern="100">
                                    <a:effectLst/>
                                    <a:latin typeface="Cambria Math" panose="02040503050406030204" pitchFamily="18" charset="0"/>
                                  </a:rPr>
                                  <m:t>𝑅𝑎𝑡𝑖𝑛𝑔</m:t>
                                </m:r>
                                <m:r>
                                  <a:rPr lang="en-US" sz="1600" kern="100">
                                    <a:effectLst/>
                                    <a:latin typeface="Cambria Math" panose="02040503050406030204" pitchFamily="18" charset="0"/>
                                  </a:rPr>
                                  <m:t>_</m:t>
                                </m:r>
                                <m:r>
                                  <a:rPr lang="en-US" sz="1600" kern="100">
                                    <a:effectLst/>
                                    <a:latin typeface="Cambria Math" panose="02040503050406030204" pitchFamily="18" charset="0"/>
                                  </a:rPr>
                                  <m:t>𝑆𝑡𝑟𝑒𝑛𝑔𝑡h</m:t>
                                </m:r>
                              </m:oMath>
                            </m:oMathPara>
                          </a14:m>
                          <a:endParaRPr lang="zh-CN" sz="1600" kern="100">
                            <a:effectLst/>
                            <a:latin typeface="Times New Roman" panose="02020603050405020304" pitchFamily="18" charset="0"/>
                            <a:ea typeface="宋体" panose="02010600030101010101" pitchFamily="2" charset="-122"/>
                          </a:endParaRPr>
                        </a:p>
                      </a:txBody>
                      <a:tcPr marL="87073" marR="87073" marT="0" marB="0" anchor="ctr"/>
                    </a:tc>
                    <a:tc>
                      <a:txBody>
                        <a:bodyPr/>
                        <a:lstStyle/>
                        <a:p>
                          <a:pPr indent="127000" algn="ctr">
                            <a:lnSpc>
                              <a:spcPct val="150000"/>
                            </a:lnSpc>
                            <a:spcAft>
                              <a:spcPts val="0"/>
                            </a:spcAft>
                          </a:pPr>
                          <a:r>
                            <a:rPr lang="zh-CN" sz="1600" b="1" kern="100" dirty="0">
                              <a:effectLst/>
                            </a:rPr>
                            <a:t>一致预期评级强度</a:t>
                          </a:r>
                          <a:r>
                            <a:rPr lang="zh-CN" sz="1600" kern="100" dirty="0">
                              <a:effectLst/>
                            </a:rPr>
                            <a:t>：用卖方“</a:t>
                          </a:r>
                          <a:r>
                            <a:rPr lang="en-US" sz="1600" kern="100" dirty="0">
                              <a:effectLst/>
                            </a:rPr>
                            <a:t>Go-Goal</a:t>
                          </a:r>
                          <a:r>
                            <a:rPr lang="zh-CN" sz="1600" kern="100" dirty="0">
                              <a:effectLst/>
                            </a:rPr>
                            <a:t>评级”，买入、增持、中性、减持、卖出赋予分值分别为：</a:t>
                          </a:r>
                          <a:r>
                            <a:rPr lang="en-US" sz="1600" kern="100" dirty="0">
                              <a:effectLst/>
                            </a:rPr>
                            <a:t>1</a:t>
                          </a:r>
                          <a:r>
                            <a:rPr lang="zh-CN" sz="1600" kern="100" dirty="0">
                              <a:effectLst/>
                            </a:rPr>
                            <a:t>、</a:t>
                          </a:r>
                          <a:r>
                            <a:rPr lang="en-US" sz="1600" kern="100" dirty="0">
                              <a:effectLst/>
                            </a:rPr>
                            <a:t>0.75</a:t>
                          </a:r>
                          <a:r>
                            <a:rPr lang="zh-CN" sz="1600" kern="100" dirty="0">
                              <a:effectLst/>
                            </a:rPr>
                            <a:t>、</a:t>
                          </a:r>
                          <a:r>
                            <a:rPr lang="en-US" sz="1600" kern="100" dirty="0">
                              <a:effectLst/>
                            </a:rPr>
                            <a:t>0.5</a:t>
                          </a:r>
                          <a:r>
                            <a:rPr lang="zh-CN" sz="1600" kern="100" dirty="0">
                              <a:effectLst/>
                            </a:rPr>
                            <a:t>、</a:t>
                          </a:r>
                          <a:r>
                            <a:rPr lang="en-US" sz="1600" kern="100" dirty="0">
                              <a:effectLst/>
                            </a:rPr>
                            <a:t>0.25</a:t>
                          </a:r>
                          <a:r>
                            <a:rPr lang="zh-CN" sz="1600" kern="100" dirty="0">
                              <a:effectLst/>
                            </a:rPr>
                            <a:t>、</a:t>
                          </a:r>
                          <a:r>
                            <a:rPr lang="en-US" sz="1600" kern="100" dirty="0">
                              <a:effectLst/>
                            </a:rPr>
                            <a:t>0</a:t>
                          </a:r>
                          <a:r>
                            <a:rPr lang="zh-CN" sz="1600" kern="100" dirty="0">
                              <a:effectLst/>
                            </a:rPr>
                            <a:t>，形成“</a:t>
                          </a:r>
                          <a:r>
                            <a:rPr lang="en-US" sz="1600" kern="100" dirty="0">
                              <a:effectLst/>
                            </a:rPr>
                            <a:t>go-goal</a:t>
                          </a:r>
                          <a:r>
                            <a:rPr lang="zh-CN" sz="1600" kern="100" dirty="0">
                              <a:effectLst/>
                            </a:rPr>
                            <a:t>评级强度”值数列；数值越大，买入信号越强</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1461492604"/>
                      </a:ext>
                    </a:extLst>
                  </a:tr>
                  <a:tr h="523378">
                    <a:tc vMerge="1">
                      <a:txBody>
                        <a:bodyPr/>
                        <a:lstStyle/>
                        <a:p>
                          <a:endParaRPr lang="zh-CN" altLang="en-US"/>
                        </a:p>
                      </a:txBody>
                      <a:tcPr/>
                    </a:tc>
                    <a:tc>
                      <a:txBody>
                        <a:bodyPr/>
                        <a:lstStyle/>
                        <a:p>
                          <a:pPr indent="127000" algn="just">
                            <a:lnSpc>
                              <a:spcPct val="150000"/>
                            </a:lnSpc>
                            <a:spcAft>
                              <a:spcPts val="0"/>
                            </a:spcAft>
                          </a:pPr>
                          <a14:m>
                            <m:oMathPara xmlns:m="http://schemas.openxmlformats.org/officeDocument/2006/math">
                              <m:oMathParaPr>
                                <m:jc m:val="centerGroup"/>
                              </m:oMathParaPr>
                              <m:oMath xmlns:m="http://schemas.openxmlformats.org/officeDocument/2006/math">
                                <m:r>
                                  <a:rPr lang="en-US" sz="1600" kern="100">
                                    <a:effectLst/>
                                    <a:latin typeface="Cambria Math" panose="02040503050406030204" pitchFamily="18" charset="0"/>
                                  </a:rPr>
                                  <m:t>𝐶𝑜𝑛</m:t>
                                </m:r>
                                <m:r>
                                  <a:rPr lang="en-US" sz="1600" kern="100">
                                    <a:effectLst/>
                                    <a:latin typeface="Cambria Math" panose="02040503050406030204" pitchFamily="18" charset="0"/>
                                  </a:rPr>
                                  <m:t>_</m:t>
                                </m:r>
                                <m:r>
                                  <a:rPr lang="en-US" sz="1600" kern="100">
                                    <a:effectLst/>
                                    <a:latin typeface="Cambria Math" panose="02040503050406030204" pitchFamily="18" charset="0"/>
                                  </a:rPr>
                                  <m:t>𝑅𝑜𝑒</m:t>
                                </m:r>
                              </m:oMath>
                            </m:oMathPara>
                          </a14:m>
                          <a:endParaRPr lang="zh-CN" sz="1600" kern="100">
                            <a:effectLst/>
                            <a:latin typeface="Times New Roman" panose="02020603050405020304" pitchFamily="18" charset="0"/>
                            <a:ea typeface="宋体" panose="02010600030101010101" pitchFamily="2" charset="-122"/>
                          </a:endParaRPr>
                        </a:p>
                      </a:txBody>
                      <a:tcPr marL="87073" marR="87073" marT="0" marB="0" anchor="ctr"/>
                    </a:tc>
                    <a:tc>
                      <a:txBody>
                        <a:bodyPr/>
                        <a:lstStyle/>
                        <a:p>
                          <a:pPr indent="127000" algn="ctr">
                            <a:lnSpc>
                              <a:spcPct val="150000"/>
                            </a:lnSpc>
                            <a:spcAft>
                              <a:spcPts val="0"/>
                            </a:spcAft>
                          </a:pPr>
                          <a:r>
                            <a:rPr lang="zh-CN" sz="1600" b="1" kern="100" dirty="0">
                              <a:effectLst/>
                            </a:rPr>
                            <a:t>一致预期净资产收益率</a:t>
                          </a:r>
                          <a:r>
                            <a:rPr lang="zh-CN" sz="1600" kern="100" dirty="0">
                              <a:effectLst/>
                            </a:rPr>
                            <a:t>：</a:t>
                          </a:r>
                          <a:r>
                            <a:rPr lang="en-US" sz="1600" kern="100" dirty="0">
                              <a:effectLst/>
                            </a:rPr>
                            <a:t>100 * (</a:t>
                          </a:r>
                          <a:r>
                            <a:rPr lang="zh-CN" sz="1600" kern="100" dirty="0">
                              <a:effectLst/>
                            </a:rPr>
                            <a:t>个股一致预期净利润</a:t>
                          </a:r>
                          <a:r>
                            <a:rPr lang="en-US" sz="1600" kern="100" dirty="0">
                              <a:effectLst/>
                            </a:rPr>
                            <a:t> / </a:t>
                          </a:r>
                          <a:r>
                            <a:rPr lang="zh-CN" sz="1600" kern="100" dirty="0">
                              <a:effectLst/>
                            </a:rPr>
                            <a:t>个股一致预期净资产</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1320309357"/>
                      </a:ext>
                    </a:extLst>
                  </a:tr>
                </a:tbl>
              </a:graphicData>
            </a:graphic>
          </p:graphicFrame>
        </mc:Choice>
        <mc:Fallback>
          <p:graphicFrame>
            <p:nvGraphicFramePr>
              <p:cNvPr id="5" name="表格 4">
                <a:extLst>
                  <a:ext uri="{FF2B5EF4-FFF2-40B4-BE49-F238E27FC236}">
                    <a16:creationId xmlns:a16="http://schemas.microsoft.com/office/drawing/2014/main" id="{05EBA8DE-CD95-4853-875C-7BB7622E4B4F}"/>
                  </a:ext>
                </a:extLst>
              </p:cNvPr>
              <p:cNvGraphicFramePr>
                <a:graphicFrameLocks noGrp="1"/>
              </p:cNvGraphicFramePr>
              <p:nvPr>
                <p:extLst>
                  <p:ext uri="{D42A27DB-BD31-4B8C-83A1-F6EECF244321}">
                    <p14:modId xmlns:p14="http://schemas.microsoft.com/office/powerpoint/2010/main" val="3170294030"/>
                  </p:ext>
                </p:extLst>
              </p:nvPr>
            </p:nvGraphicFramePr>
            <p:xfrm>
              <a:off x="477520" y="1148080"/>
              <a:ext cx="11236960" cy="4959207"/>
            </p:xfrm>
            <a:graphic>
              <a:graphicData uri="http://schemas.openxmlformats.org/drawingml/2006/table">
                <a:tbl>
                  <a:tblPr firstRow="1" firstCol="1" bandRow="1">
                    <a:tableStyleId>{5C22544A-7EE6-4342-B048-85BDC9FD1C3A}</a:tableStyleId>
                  </a:tblPr>
                  <a:tblGrid>
                    <a:gridCol w="1494052">
                      <a:extLst>
                        <a:ext uri="{9D8B030D-6E8A-4147-A177-3AD203B41FA5}">
                          <a16:colId xmlns:a16="http://schemas.microsoft.com/office/drawing/2014/main" val="2350299814"/>
                        </a:ext>
                      </a:extLst>
                    </a:gridCol>
                    <a:gridCol w="2691868">
                      <a:extLst>
                        <a:ext uri="{9D8B030D-6E8A-4147-A177-3AD203B41FA5}">
                          <a16:colId xmlns:a16="http://schemas.microsoft.com/office/drawing/2014/main" val="2250249607"/>
                        </a:ext>
                      </a:extLst>
                    </a:gridCol>
                    <a:gridCol w="7051040">
                      <a:extLst>
                        <a:ext uri="{9D8B030D-6E8A-4147-A177-3AD203B41FA5}">
                          <a16:colId xmlns:a16="http://schemas.microsoft.com/office/drawing/2014/main" val="1429356511"/>
                        </a:ext>
                      </a:extLst>
                    </a:gridCol>
                  </a:tblGrid>
                  <a:tr h="447040">
                    <a:tc rowSpan="8">
                      <a:txBody>
                        <a:bodyPr/>
                        <a:lstStyle/>
                        <a:p>
                          <a:pPr indent="127000" algn="ctr">
                            <a:lnSpc>
                              <a:spcPct val="150000"/>
                            </a:lnSpc>
                            <a:spcAft>
                              <a:spcPts val="0"/>
                            </a:spcAft>
                          </a:pPr>
                          <a:r>
                            <a:rPr lang="zh-CN" sz="1600" kern="100" dirty="0">
                              <a:effectLst/>
                            </a:rPr>
                            <a:t>控制变量</a:t>
                          </a:r>
                          <a:endParaRPr lang="zh-CN" sz="1600" kern="100" dirty="0">
                            <a:effectLst/>
                            <a:latin typeface="Times New Roman" panose="02020603050405020304" pitchFamily="18" charset="0"/>
                            <a:ea typeface="宋体" panose="02010600030101010101" pitchFamily="2" charset="-122"/>
                          </a:endParaRPr>
                        </a:p>
                      </a:txBody>
                      <a:tcPr marL="100584" marR="100584" marT="41564" marB="41564" anchor="ctr"/>
                    </a:tc>
                    <a:tc>
                      <a:txBody>
                        <a:bodyPr/>
                        <a:lstStyle/>
                        <a:p>
                          <a:endParaRPr lang="zh-CN"/>
                        </a:p>
                      </a:txBody>
                      <a:tcPr marL="87073" marR="87073" marT="0" marB="0" anchor="ctr">
                        <a:blipFill>
                          <a:blip r:embed="rId3"/>
                          <a:stretch>
                            <a:fillRect l="-55656" t="-1370" r="-262670" b="-1024658"/>
                          </a:stretch>
                        </a:blipFill>
                      </a:tcPr>
                    </a:tc>
                    <a:tc>
                      <a:txBody>
                        <a:bodyPr/>
                        <a:lstStyle/>
                        <a:p>
                          <a:pPr indent="127000" algn="ctr">
                            <a:lnSpc>
                              <a:spcPct val="150000"/>
                            </a:lnSpc>
                            <a:spcAft>
                              <a:spcPts val="0"/>
                            </a:spcAft>
                          </a:pPr>
                          <a:r>
                            <a:rPr lang="zh-CN" sz="1600" b="1" kern="100" dirty="0">
                              <a:solidFill>
                                <a:schemeClr val="tx1"/>
                              </a:solidFill>
                              <a:effectLst/>
                            </a:rPr>
                            <a:t>波动率</a:t>
                          </a:r>
                          <a:r>
                            <a:rPr lang="zh-CN" sz="1600" b="0" kern="100" dirty="0">
                              <a:solidFill>
                                <a:schemeClr val="tx1"/>
                              </a:solidFill>
                              <a:effectLst/>
                            </a:rPr>
                            <a:t>：为过去一个月收益率的标准差</a:t>
                          </a:r>
                          <a:endParaRPr lang="zh-CN" sz="1600" b="0" kern="100" dirty="0">
                            <a:solidFill>
                              <a:schemeClr val="tx1"/>
                            </a:solidFill>
                            <a:effectLst/>
                            <a:latin typeface="Times New Roman" panose="02020603050405020304" pitchFamily="18" charset="0"/>
                            <a:ea typeface="宋体" panose="02010600030101010101" pitchFamily="2" charset="-122"/>
                          </a:endParaRPr>
                        </a:p>
                      </a:txBody>
                      <a:tcPr marL="87073" marR="87073" marT="0" marB="0" anchor="ctr">
                        <a:solidFill>
                          <a:srgbClr val="EAE8EA"/>
                        </a:solidFill>
                      </a:tcPr>
                    </a:tc>
                    <a:extLst>
                      <a:ext uri="{0D108BD9-81ED-4DB2-BD59-A6C34878D82A}">
                        <a16:rowId xmlns:a16="http://schemas.microsoft.com/office/drawing/2014/main" val="1165247596"/>
                      </a:ext>
                    </a:extLst>
                  </a:tr>
                  <a:tr h="457200">
                    <a:tc vMerge="1">
                      <a:txBody>
                        <a:bodyPr/>
                        <a:lstStyle/>
                        <a:p>
                          <a:endParaRPr lang="zh-CN" altLang="en-US"/>
                        </a:p>
                      </a:txBody>
                      <a:tcPr/>
                    </a:tc>
                    <a:tc>
                      <a:txBody>
                        <a:bodyPr/>
                        <a:lstStyle/>
                        <a:p>
                          <a:endParaRPr lang="zh-CN"/>
                        </a:p>
                      </a:txBody>
                      <a:tcPr marL="87073" marR="87073" marT="0" marB="0" anchor="ctr">
                        <a:blipFill>
                          <a:blip r:embed="rId3"/>
                          <a:stretch>
                            <a:fillRect l="-55656" t="-98667" r="-262670" b="-897333"/>
                          </a:stretch>
                        </a:blipFill>
                      </a:tcPr>
                    </a:tc>
                    <a:tc>
                      <a:txBody>
                        <a:bodyPr/>
                        <a:lstStyle/>
                        <a:p>
                          <a:pPr indent="127000" algn="ctr">
                            <a:lnSpc>
                              <a:spcPct val="150000"/>
                            </a:lnSpc>
                            <a:spcAft>
                              <a:spcPts val="0"/>
                            </a:spcAft>
                          </a:pPr>
                          <a:r>
                            <a:rPr lang="zh-CN" sz="1600" b="1" kern="100" dirty="0">
                              <a:effectLst/>
                            </a:rPr>
                            <a:t>市值</a:t>
                          </a:r>
                          <a:r>
                            <a:rPr lang="zh-CN" sz="1600" kern="100" dirty="0">
                              <a:effectLst/>
                            </a:rPr>
                            <a:t>：取当日收盘市值的对数</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3286035405"/>
                      </a:ext>
                    </a:extLst>
                  </a:tr>
                  <a:tr h="365760">
                    <a:tc vMerge="1">
                      <a:txBody>
                        <a:bodyPr/>
                        <a:lstStyle/>
                        <a:p>
                          <a:endParaRPr lang="zh-CN" altLang="en-US"/>
                        </a:p>
                      </a:txBody>
                      <a:tcPr/>
                    </a:tc>
                    <a:tc>
                      <a:txBody>
                        <a:bodyPr/>
                        <a:lstStyle/>
                        <a:p>
                          <a:endParaRPr lang="zh-CN"/>
                        </a:p>
                      </a:txBody>
                      <a:tcPr marL="87073" marR="87073" marT="0" marB="0" anchor="ctr">
                        <a:blipFill>
                          <a:blip r:embed="rId3"/>
                          <a:stretch>
                            <a:fillRect l="-55656" t="-248333" r="-262670" b="-1021667"/>
                          </a:stretch>
                        </a:blipFill>
                      </a:tcPr>
                    </a:tc>
                    <a:tc>
                      <a:txBody>
                        <a:bodyPr/>
                        <a:lstStyle/>
                        <a:p>
                          <a:pPr indent="127000" algn="ctr">
                            <a:lnSpc>
                              <a:spcPct val="150000"/>
                            </a:lnSpc>
                            <a:spcAft>
                              <a:spcPts val="0"/>
                            </a:spcAft>
                          </a:pPr>
                          <a:r>
                            <a:rPr lang="zh-CN" sz="1600" b="1" kern="100" dirty="0">
                              <a:effectLst/>
                            </a:rPr>
                            <a:t>账面市值比</a:t>
                          </a:r>
                          <a:r>
                            <a:rPr lang="zh-CN" sz="1600" kern="100" dirty="0">
                              <a:effectLst/>
                            </a:rPr>
                            <a:t>：账面价值为公司定期报告披露的数据</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395046168"/>
                      </a:ext>
                    </a:extLst>
                  </a:tr>
                  <a:tr h="487680">
                    <a:tc vMerge="1">
                      <a:txBody>
                        <a:bodyPr/>
                        <a:lstStyle/>
                        <a:p>
                          <a:endParaRPr lang="zh-CN" altLang="en-US"/>
                        </a:p>
                      </a:txBody>
                      <a:tcPr/>
                    </a:tc>
                    <a:tc>
                      <a:txBody>
                        <a:bodyPr/>
                        <a:lstStyle/>
                        <a:p>
                          <a:endParaRPr lang="zh-CN"/>
                        </a:p>
                      </a:txBody>
                      <a:tcPr marL="87073" marR="87073" marT="0" marB="0" anchor="ctr">
                        <a:blipFill>
                          <a:blip r:embed="rId3"/>
                          <a:stretch>
                            <a:fillRect l="-55656" t="-258025" r="-262670" b="-656790"/>
                          </a:stretch>
                        </a:blipFill>
                      </a:tcPr>
                    </a:tc>
                    <a:tc>
                      <a:txBody>
                        <a:bodyPr/>
                        <a:lstStyle/>
                        <a:p>
                          <a:pPr indent="127000" algn="ctr">
                            <a:lnSpc>
                              <a:spcPct val="150000"/>
                            </a:lnSpc>
                            <a:spcAft>
                              <a:spcPts val="0"/>
                            </a:spcAft>
                          </a:pPr>
                          <a:r>
                            <a:rPr lang="zh-CN" sz="1600" b="1" kern="100" dirty="0">
                              <a:effectLst/>
                            </a:rPr>
                            <a:t>成交量</a:t>
                          </a:r>
                          <a:r>
                            <a:rPr lang="zh-CN" sz="1600" kern="100" dirty="0">
                              <a:effectLst/>
                            </a:rPr>
                            <a:t>：取当日成交量的对数</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3721814353"/>
                      </a:ext>
                    </a:extLst>
                  </a:tr>
                  <a:tr h="513375">
                    <a:tc vMerge="1">
                      <a:txBody>
                        <a:bodyPr/>
                        <a:lstStyle/>
                        <a:p>
                          <a:endParaRPr lang="zh-CN" altLang="en-US"/>
                        </a:p>
                      </a:txBody>
                      <a:tcPr/>
                    </a:tc>
                    <a:tc>
                      <a:txBody>
                        <a:bodyPr/>
                        <a:lstStyle/>
                        <a:p>
                          <a:endParaRPr lang="zh-CN"/>
                        </a:p>
                      </a:txBody>
                      <a:tcPr marL="87073" marR="87073" marT="0" marB="0" anchor="ctr">
                        <a:blipFill>
                          <a:blip r:embed="rId3"/>
                          <a:stretch>
                            <a:fillRect l="-55656" t="-345238" r="-262670" b="-533333"/>
                          </a:stretch>
                        </a:blipFill>
                      </a:tcPr>
                    </a:tc>
                    <a:tc>
                      <a:txBody>
                        <a:bodyPr/>
                        <a:lstStyle/>
                        <a:p>
                          <a:pPr indent="127000" algn="ctr">
                            <a:lnSpc>
                              <a:spcPct val="150000"/>
                            </a:lnSpc>
                            <a:spcAft>
                              <a:spcPts val="0"/>
                            </a:spcAft>
                          </a:pPr>
                          <a:r>
                            <a:rPr lang="zh-CN" sz="1600" b="1" kern="100" dirty="0">
                              <a:effectLst/>
                            </a:rPr>
                            <a:t>个股月报告数</a:t>
                          </a:r>
                          <a:r>
                            <a:rPr lang="zh-CN" sz="1600" kern="100" dirty="0">
                              <a:effectLst/>
                            </a:rPr>
                            <a:t>：个股</a:t>
                          </a:r>
                          <a:r>
                            <a:rPr lang="en-US" sz="1600" kern="100" dirty="0">
                              <a:effectLst/>
                            </a:rPr>
                            <a:t>30</a:t>
                          </a:r>
                          <a:r>
                            <a:rPr lang="zh-CN" sz="1600" kern="100" dirty="0">
                              <a:effectLst/>
                            </a:rPr>
                            <a:t>日内卖方报告数量</a:t>
                          </a:r>
                          <a:r>
                            <a:rPr lang="en-US" sz="1600" kern="100" dirty="0">
                              <a:effectLst/>
                            </a:rPr>
                            <a:t>(</a:t>
                          </a:r>
                          <a:r>
                            <a:rPr lang="zh-CN" sz="1600" kern="100" dirty="0">
                              <a:effectLst/>
                            </a:rPr>
                            <a:t>不含预测表</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2005645664"/>
                      </a:ext>
                    </a:extLst>
                  </a:tr>
                  <a:tr h="594065">
                    <a:tc vMerge="1">
                      <a:txBody>
                        <a:bodyPr/>
                        <a:lstStyle/>
                        <a:p>
                          <a:endParaRPr lang="zh-CN" altLang="en-US"/>
                        </a:p>
                      </a:txBody>
                      <a:tcPr/>
                    </a:tc>
                    <a:tc>
                      <a:txBody>
                        <a:bodyPr/>
                        <a:lstStyle/>
                        <a:p>
                          <a:endParaRPr lang="zh-CN"/>
                        </a:p>
                      </a:txBody>
                      <a:tcPr marL="87073" marR="87073" marT="0" marB="0" anchor="ctr">
                        <a:blipFill>
                          <a:blip r:embed="rId3"/>
                          <a:stretch>
                            <a:fillRect l="-55656" t="-385567" r="-262670" b="-361856"/>
                          </a:stretch>
                        </a:blipFill>
                      </a:tcPr>
                    </a:tc>
                    <a:tc>
                      <a:txBody>
                        <a:bodyPr/>
                        <a:lstStyle/>
                        <a:p>
                          <a:pPr indent="127000" algn="ctr">
                            <a:lnSpc>
                              <a:spcPct val="150000"/>
                            </a:lnSpc>
                            <a:spcAft>
                              <a:spcPts val="0"/>
                            </a:spcAft>
                          </a:pPr>
                          <a:r>
                            <a:rPr lang="zh-CN" sz="1600" b="1" kern="100" dirty="0">
                              <a:effectLst/>
                            </a:rPr>
                            <a:t>个股</a:t>
                          </a:r>
                          <a:r>
                            <a:rPr lang="en-US" sz="1600" b="1" kern="100" dirty="0">
                              <a:effectLst/>
                            </a:rPr>
                            <a:t>10</a:t>
                          </a:r>
                          <a:r>
                            <a:rPr lang="zh-CN" sz="1600" b="1" kern="100" dirty="0">
                              <a:effectLst/>
                            </a:rPr>
                            <a:t>日相对报告数</a:t>
                          </a:r>
                          <a:r>
                            <a:rPr lang="zh-CN" sz="1600" kern="100" dirty="0">
                              <a:effectLst/>
                            </a:rPr>
                            <a:t>：</a:t>
                          </a:r>
                          <a:r>
                            <a:rPr lang="en-US" sz="1600" kern="100" dirty="0">
                              <a:effectLst/>
                            </a:rPr>
                            <a:t>ln (1 + 10</a:t>
                          </a:r>
                          <a:r>
                            <a:rPr lang="zh-CN" sz="1600" kern="100" dirty="0">
                              <a:effectLst/>
                            </a:rPr>
                            <a:t>日个股报告量</a:t>
                          </a:r>
                          <a:r>
                            <a:rPr lang="en-US" sz="1600" kern="100" dirty="0">
                              <a:effectLst/>
                            </a:rPr>
                            <a:t>/10</a:t>
                          </a:r>
                          <a:r>
                            <a:rPr lang="zh-CN" sz="1600" kern="100" dirty="0">
                              <a:effectLst/>
                            </a:rPr>
                            <a:t>日</a:t>
                          </a:r>
                          <a:r>
                            <a:rPr lang="en-US" sz="1600" kern="100" dirty="0">
                              <a:effectLst/>
                            </a:rPr>
                            <a:t>A</a:t>
                          </a:r>
                          <a:r>
                            <a:rPr lang="zh-CN" sz="1600" kern="100" dirty="0">
                              <a:effectLst/>
                            </a:rPr>
                            <a:t>股报告总量</a:t>
                          </a:r>
                          <a:r>
                            <a:rPr lang="en-US" sz="1600" kern="100" dirty="0">
                              <a:effectLst/>
                            </a:rPr>
                            <a:t>) * 1000</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3474433654"/>
                      </a:ext>
                    </a:extLst>
                  </a:tr>
                  <a:tr h="1570709">
                    <a:tc vMerge="1">
                      <a:txBody>
                        <a:bodyPr/>
                        <a:lstStyle/>
                        <a:p>
                          <a:endParaRPr lang="zh-CN" altLang="en-US"/>
                        </a:p>
                      </a:txBody>
                      <a:tcPr/>
                    </a:tc>
                    <a:tc>
                      <a:txBody>
                        <a:bodyPr/>
                        <a:lstStyle/>
                        <a:p>
                          <a:endParaRPr lang="zh-CN"/>
                        </a:p>
                      </a:txBody>
                      <a:tcPr marL="87073" marR="87073" marT="0" marB="0" anchor="ctr">
                        <a:blipFill>
                          <a:blip r:embed="rId3"/>
                          <a:stretch>
                            <a:fillRect l="-55656" t="-182558" r="-262670" b="-36047"/>
                          </a:stretch>
                        </a:blipFill>
                      </a:tcPr>
                    </a:tc>
                    <a:tc>
                      <a:txBody>
                        <a:bodyPr/>
                        <a:lstStyle/>
                        <a:p>
                          <a:pPr indent="127000" algn="ctr">
                            <a:lnSpc>
                              <a:spcPct val="150000"/>
                            </a:lnSpc>
                            <a:spcAft>
                              <a:spcPts val="0"/>
                            </a:spcAft>
                          </a:pPr>
                          <a:r>
                            <a:rPr lang="zh-CN" sz="1600" b="1" kern="100" dirty="0">
                              <a:effectLst/>
                            </a:rPr>
                            <a:t>一致预期评级强度</a:t>
                          </a:r>
                          <a:r>
                            <a:rPr lang="zh-CN" sz="1600" kern="100" dirty="0">
                              <a:effectLst/>
                            </a:rPr>
                            <a:t>：用卖方“</a:t>
                          </a:r>
                          <a:r>
                            <a:rPr lang="en-US" sz="1600" kern="100" dirty="0">
                              <a:effectLst/>
                            </a:rPr>
                            <a:t>Go-Goal</a:t>
                          </a:r>
                          <a:r>
                            <a:rPr lang="zh-CN" sz="1600" kern="100" dirty="0">
                              <a:effectLst/>
                            </a:rPr>
                            <a:t>评级”，买入、增持、中性、减持、卖出赋予分值分别为：</a:t>
                          </a:r>
                          <a:r>
                            <a:rPr lang="en-US" sz="1600" kern="100" dirty="0">
                              <a:effectLst/>
                            </a:rPr>
                            <a:t>1</a:t>
                          </a:r>
                          <a:r>
                            <a:rPr lang="zh-CN" sz="1600" kern="100" dirty="0">
                              <a:effectLst/>
                            </a:rPr>
                            <a:t>、</a:t>
                          </a:r>
                          <a:r>
                            <a:rPr lang="en-US" sz="1600" kern="100" dirty="0">
                              <a:effectLst/>
                            </a:rPr>
                            <a:t>0.75</a:t>
                          </a:r>
                          <a:r>
                            <a:rPr lang="zh-CN" sz="1600" kern="100" dirty="0">
                              <a:effectLst/>
                            </a:rPr>
                            <a:t>、</a:t>
                          </a:r>
                          <a:r>
                            <a:rPr lang="en-US" sz="1600" kern="100" dirty="0">
                              <a:effectLst/>
                            </a:rPr>
                            <a:t>0.5</a:t>
                          </a:r>
                          <a:r>
                            <a:rPr lang="zh-CN" sz="1600" kern="100" dirty="0">
                              <a:effectLst/>
                            </a:rPr>
                            <a:t>、</a:t>
                          </a:r>
                          <a:r>
                            <a:rPr lang="en-US" sz="1600" kern="100" dirty="0">
                              <a:effectLst/>
                            </a:rPr>
                            <a:t>0.25</a:t>
                          </a:r>
                          <a:r>
                            <a:rPr lang="zh-CN" sz="1600" kern="100" dirty="0">
                              <a:effectLst/>
                            </a:rPr>
                            <a:t>、</a:t>
                          </a:r>
                          <a:r>
                            <a:rPr lang="en-US" sz="1600" kern="100" dirty="0">
                              <a:effectLst/>
                            </a:rPr>
                            <a:t>0</a:t>
                          </a:r>
                          <a:r>
                            <a:rPr lang="zh-CN" sz="1600" kern="100" dirty="0">
                              <a:effectLst/>
                            </a:rPr>
                            <a:t>，形成“</a:t>
                          </a:r>
                          <a:r>
                            <a:rPr lang="en-US" sz="1600" kern="100" dirty="0">
                              <a:effectLst/>
                            </a:rPr>
                            <a:t>go-goal</a:t>
                          </a:r>
                          <a:r>
                            <a:rPr lang="zh-CN" sz="1600" kern="100" dirty="0">
                              <a:effectLst/>
                            </a:rPr>
                            <a:t>评级强度”值数列；数值越大，买入信号越强</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1461492604"/>
                      </a:ext>
                    </a:extLst>
                  </a:tr>
                  <a:tr h="523378">
                    <a:tc vMerge="1">
                      <a:txBody>
                        <a:bodyPr/>
                        <a:lstStyle/>
                        <a:p>
                          <a:endParaRPr lang="zh-CN" altLang="en-US"/>
                        </a:p>
                      </a:txBody>
                      <a:tcPr/>
                    </a:tc>
                    <a:tc>
                      <a:txBody>
                        <a:bodyPr/>
                        <a:lstStyle/>
                        <a:p>
                          <a:endParaRPr lang="zh-CN"/>
                        </a:p>
                      </a:txBody>
                      <a:tcPr marL="87073" marR="87073" marT="0" marB="0" anchor="ctr">
                        <a:blipFill>
                          <a:blip r:embed="rId3"/>
                          <a:stretch>
                            <a:fillRect l="-55656" t="-847674" r="-262670" b="-8140"/>
                          </a:stretch>
                        </a:blipFill>
                      </a:tcPr>
                    </a:tc>
                    <a:tc>
                      <a:txBody>
                        <a:bodyPr/>
                        <a:lstStyle/>
                        <a:p>
                          <a:pPr indent="127000" algn="ctr">
                            <a:lnSpc>
                              <a:spcPct val="150000"/>
                            </a:lnSpc>
                            <a:spcAft>
                              <a:spcPts val="0"/>
                            </a:spcAft>
                          </a:pPr>
                          <a:r>
                            <a:rPr lang="zh-CN" sz="1600" b="1" kern="100" dirty="0">
                              <a:effectLst/>
                            </a:rPr>
                            <a:t>一致预期净资产收益率</a:t>
                          </a:r>
                          <a:r>
                            <a:rPr lang="zh-CN" sz="1600" kern="100" dirty="0">
                              <a:effectLst/>
                            </a:rPr>
                            <a:t>：</a:t>
                          </a:r>
                          <a:r>
                            <a:rPr lang="en-US" sz="1600" kern="100" dirty="0">
                              <a:effectLst/>
                            </a:rPr>
                            <a:t>100 * (</a:t>
                          </a:r>
                          <a:r>
                            <a:rPr lang="zh-CN" sz="1600" kern="100" dirty="0">
                              <a:effectLst/>
                            </a:rPr>
                            <a:t>个股一致预期净利润</a:t>
                          </a:r>
                          <a:r>
                            <a:rPr lang="en-US" sz="1600" kern="100" dirty="0">
                              <a:effectLst/>
                            </a:rPr>
                            <a:t> / </a:t>
                          </a:r>
                          <a:r>
                            <a:rPr lang="zh-CN" sz="1600" kern="100" dirty="0">
                              <a:effectLst/>
                            </a:rPr>
                            <a:t>个股一致预期净资产</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87073" marR="87073" marT="0" marB="0" anchor="ctr"/>
                    </a:tc>
                    <a:extLst>
                      <a:ext uri="{0D108BD9-81ED-4DB2-BD59-A6C34878D82A}">
                        <a16:rowId xmlns:a16="http://schemas.microsoft.com/office/drawing/2014/main" val="1320309357"/>
                      </a:ext>
                    </a:extLst>
                  </a:tr>
                </a:tbl>
              </a:graphicData>
            </a:graphic>
          </p:graphicFrame>
        </mc:Fallback>
      </mc:AlternateContent>
    </p:spTree>
    <p:extLst>
      <p:ext uri="{BB962C8B-B14F-4D97-AF65-F5344CB8AC3E}">
        <p14:creationId xmlns:p14="http://schemas.microsoft.com/office/powerpoint/2010/main" val="1083799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建立回归模型</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A8E40F1-E82C-47DF-950C-EF998B37987A}"/>
                  </a:ext>
                </a:extLst>
              </p:cNvPr>
              <p:cNvSpPr/>
              <p:nvPr/>
            </p:nvSpPr>
            <p:spPr>
              <a:xfrm>
                <a:off x="973978" y="1005955"/>
                <a:ext cx="10244043" cy="953723"/>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eqArr>
                        <m:eqArrPr>
                          <m:ctrlPr>
                            <a:rPr lang="zh-CN" altLang="zh-CN" sz="1600" i="1">
                              <a:latin typeface="Cambria Math" panose="02040503050406030204" pitchFamily="18" charset="0"/>
                            </a:rPr>
                          </m:ctrlPr>
                        </m:eqArrPr>
                        <m:e>
                          <m:r>
                            <a:rPr lang="en-US" altLang="zh-CN" sz="1600" i="1">
                              <a:latin typeface="Cambria Math" panose="02040503050406030204" pitchFamily="18" charset="0"/>
                            </a:rPr>
                            <m:t>𝐴𝑟𝑒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𝐴𝑟𝑒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+60</m:t>
                                  </m:r>
                                </m:sub>
                              </m:sSub>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𝛼</m:t>
                              </m:r>
                            </m:e>
                            <m:sub>
                              <m:r>
                                <a:rPr lang="en-US" altLang="zh-CN" sz="1600" i="1">
                                  <a:latin typeface="Cambria Math" panose="02040503050406030204" pitchFamily="18" charset="0"/>
                                </a:rPr>
                                <m:t>1,</m:t>
                              </m:r>
                              <m:r>
                                <a:rPr lang="en-US" altLang="zh-CN" sz="1600" i="1">
                                  <a:latin typeface="Cambria Math" panose="02040503050406030204" pitchFamily="18" charset="0"/>
                                </a:rPr>
                                <m:t>𝑗</m:t>
                              </m:r>
                            </m:sub>
                          </m:sSub>
                          <m:r>
                            <a:rPr lang="en-US" altLang="zh-CN" sz="1600" i="1">
                              <a:latin typeface="Cambria Math" panose="02040503050406030204" pitchFamily="18" charset="0"/>
                            </a:rPr>
                            <m:t>𝐸𝑚</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𝑜</m:t>
                              </m:r>
                            </m:e>
                            <m:sub>
                              <m:r>
                                <a:rPr lang="en-US" altLang="zh-CN" sz="1600" i="1">
                                  <a:latin typeface="Cambria Math" panose="02040503050406030204" pitchFamily="18" charset="0"/>
                                </a:rPr>
                                <m:t>𝑖</m:t>
                              </m:r>
                              <m:r>
                                <a:rPr lang="en-US" altLang="zh-CN" sz="1600" i="1">
                                  <a:latin typeface="Cambria Math" panose="02040503050406030204" pitchFamily="18" charset="0"/>
                                </a:rPr>
                                <m:t>1,</m:t>
                              </m:r>
                              <m:r>
                                <a:rPr lang="en-US" altLang="zh-CN" sz="1600" i="1">
                                  <a:latin typeface="Cambria Math" panose="02040503050406030204" pitchFamily="18" charset="0"/>
                                </a:rPr>
                                <m:t>𝑗</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𝛼</m:t>
                              </m:r>
                            </m:e>
                            <m:sub>
                              <m:r>
                                <a:rPr lang="en-US" altLang="zh-CN" sz="1600" i="1">
                                  <a:latin typeface="Cambria Math" panose="02040503050406030204" pitchFamily="18" charset="0"/>
                                </a:rPr>
                                <m:t>2,</m:t>
                              </m:r>
                              <m:r>
                                <a:rPr lang="en-US" altLang="zh-CN" sz="1600" i="1">
                                  <a:latin typeface="Cambria Math" panose="02040503050406030204" pitchFamily="18" charset="0"/>
                                </a:rPr>
                                <m:t>𝑗</m:t>
                              </m:r>
                            </m:sub>
                          </m:sSub>
                          <m:r>
                            <a:rPr lang="en-US" altLang="zh-CN" sz="1600" i="1">
                              <a:latin typeface="Cambria Math" panose="02040503050406030204" pitchFamily="18" charset="0"/>
                            </a:rPr>
                            <m:t>𝐸𝑚</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𝑜</m:t>
                              </m:r>
                            </m:e>
                            <m:sub>
                              <m:r>
                                <a:rPr lang="en-US" altLang="zh-CN" sz="1600" i="1">
                                  <a:latin typeface="Cambria Math" panose="02040503050406030204" pitchFamily="18" charset="0"/>
                                </a:rPr>
                                <m:t>𝑖</m:t>
                              </m:r>
                              <m:r>
                                <a:rPr lang="en-US" altLang="zh-CN" sz="1600" i="1">
                                  <a:latin typeface="Cambria Math" panose="02040503050406030204" pitchFamily="18" charset="0"/>
                                </a:rPr>
                                <m:t>2,</m:t>
                              </m:r>
                              <m:r>
                                <a:rPr lang="en-US" altLang="zh-CN" sz="1600" i="1">
                                  <a:latin typeface="Cambria Math" panose="02040503050406030204" pitchFamily="18" charset="0"/>
                                </a:rPr>
                                <m:t>𝑗</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𝛽</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𝐶𝑜𝑛𝑡𝑟𝑜𝑙𝑉𝑎𝑟𝑖𝑎𝑏𝑙𝑒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𝑖𝑘</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𝑐</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𝜀</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e>
                      </m:eqArr>
                    </m:oMath>
                  </m:oMathPara>
                </a14:m>
                <a:endParaRPr lang="zh-CN" altLang="zh-CN" sz="1600" dirty="0"/>
              </a:p>
              <a:p>
                <a:pPr>
                  <a:lnSpc>
                    <a:spcPct val="150000"/>
                  </a:lnSpc>
                </a:pPr>
                <a14:m>
                  <m:oMathPara xmlns:m="http://schemas.openxmlformats.org/officeDocument/2006/math">
                    <m:oMathParaPr>
                      <m:jc m:val="centerGroup"/>
                    </m:oMathParaPr>
                    <m:oMath xmlns:m="http://schemas.openxmlformats.org/officeDocument/2006/math">
                      <m:eqArr>
                        <m:eqArrPr>
                          <m:ctrlPr>
                            <a:rPr lang="zh-CN" altLang="zh-CN" sz="1600" i="1">
                              <a:latin typeface="Cambria Math" panose="02040503050406030204" pitchFamily="18" charset="0"/>
                            </a:rPr>
                          </m:ctrlPr>
                        </m:eqArrPr>
                        <m:e>
                          <m:r>
                            <a:rPr lang="en-US" altLang="zh-CN" sz="1600" i="1">
                              <a:latin typeface="Cambria Math" panose="02040503050406030204" pitchFamily="18" charset="0"/>
                            </a:rPr>
                            <m:t>𝐴𝑟𝑒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𝐴𝑟𝑒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+60</m:t>
                                  </m:r>
                                </m:sub>
                              </m:sSub>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𝛼</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𝐸𝑚</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𝑜</m:t>
                              </m:r>
                            </m:e>
                            <m:sub>
                              <m:r>
                                <a:rPr lang="en-US" altLang="zh-CN" sz="1600" i="1">
                                  <a:latin typeface="Cambria Math" panose="02040503050406030204" pitchFamily="18" charset="0"/>
                                </a:rPr>
                                <m:t>𝑖</m:t>
                              </m:r>
                              <m:r>
                                <a:rPr lang="en-US" altLang="zh-CN" sz="1600" i="1">
                                  <a:latin typeface="Cambria Math" panose="02040503050406030204" pitchFamily="18" charset="0"/>
                                </a:rPr>
                                <m:t>1,</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𝛼</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𝐸𝑚</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𝑜</m:t>
                              </m:r>
                            </m:e>
                            <m:sub>
                              <m:r>
                                <a:rPr lang="en-US" altLang="zh-CN" sz="1600" i="1">
                                  <a:latin typeface="Cambria Math" panose="02040503050406030204" pitchFamily="18" charset="0"/>
                                </a:rPr>
                                <m:t>𝑖</m:t>
                              </m:r>
                              <m:r>
                                <a:rPr lang="en-US" altLang="zh-CN" sz="1600" i="1">
                                  <a:latin typeface="Cambria Math" panose="02040503050406030204" pitchFamily="18" charset="0"/>
                                </a:rPr>
                                <m:t>2,</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𝛽</m:t>
                              </m:r>
                            </m:e>
                            <m:sub>
                              <m:r>
                                <a:rPr lang="en-US" altLang="zh-CN" sz="1600" i="1">
                                  <a:latin typeface="Cambria Math" panose="02040503050406030204" pitchFamily="18" charset="0"/>
                                </a:rPr>
                                <m:t>𝑗</m:t>
                              </m:r>
                            </m:sub>
                          </m:sSub>
                          <m:r>
                            <a:rPr lang="en-US" altLang="zh-CN" sz="1600" i="1">
                              <a:latin typeface="Cambria Math" panose="02040503050406030204" pitchFamily="18" charset="0"/>
                            </a:rPr>
                            <m:t>𝐶𝑜𝑛𝑡𝑟𝑜𝑙𝑉𝑎𝑟𝑖𝑎𝑏𝑙𝑒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𝑖𝑗</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𝑐</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𝜀</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e>
                      </m:eqArr>
                    </m:oMath>
                  </m:oMathPara>
                </a14:m>
                <a:endParaRPr lang="zh-CN" altLang="zh-CN" sz="1600" dirty="0"/>
              </a:p>
            </p:txBody>
          </p:sp>
        </mc:Choice>
        <mc:Fallback xmlns="">
          <p:sp>
            <p:nvSpPr>
              <p:cNvPr id="4" name="矩形 3">
                <a:extLst>
                  <a:ext uri="{FF2B5EF4-FFF2-40B4-BE49-F238E27FC236}">
                    <a16:creationId xmlns:a16="http://schemas.microsoft.com/office/drawing/2014/main" id="{7A8E40F1-E82C-47DF-950C-EF998B37987A}"/>
                  </a:ext>
                </a:extLst>
              </p:cNvPr>
              <p:cNvSpPr>
                <a:spLocks noRot="1" noChangeAspect="1" noMove="1" noResize="1" noEditPoints="1" noAdjustHandles="1" noChangeArrowheads="1" noChangeShapeType="1" noTextEdit="1"/>
              </p:cNvSpPr>
              <p:nvPr/>
            </p:nvSpPr>
            <p:spPr>
              <a:xfrm>
                <a:off x="973978" y="1005955"/>
                <a:ext cx="10244043" cy="95372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5" name="表格 4">
                <a:extLst>
                  <a:ext uri="{FF2B5EF4-FFF2-40B4-BE49-F238E27FC236}">
                    <a16:creationId xmlns:a16="http://schemas.microsoft.com/office/drawing/2014/main" id="{00C98DDC-660D-4239-9E92-4F1BAFC5F777}"/>
                  </a:ext>
                </a:extLst>
              </p:cNvPr>
              <p:cNvGraphicFramePr>
                <a:graphicFrameLocks noGrp="1"/>
              </p:cNvGraphicFramePr>
              <p:nvPr>
                <p:extLst>
                  <p:ext uri="{D42A27DB-BD31-4B8C-83A1-F6EECF244321}">
                    <p14:modId xmlns:p14="http://schemas.microsoft.com/office/powerpoint/2010/main" val="135983479"/>
                  </p:ext>
                </p:extLst>
              </p:nvPr>
            </p:nvGraphicFramePr>
            <p:xfrm>
              <a:off x="865762" y="2170065"/>
              <a:ext cx="5095088" cy="4270316"/>
            </p:xfrm>
            <a:graphic>
              <a:graphicData uri="http://schemas.openxmlformats.org/drawingml/2006/table">
                <a:tbl>
                  <a:tblPr firstRow="1" firstCol="1" bandRow="1">
                    <a:tableStyleId>{5C22544A-7EE6-4342-B048-85BDC9FD1C3A}</a:tableStyleId>
                  </a:tblPr>
                  <a:tblGrid>
                    <a:gridCol w="1361292">
                      <a:extLst>
                        <a:ext uri="{9D8B030D-6E8A-4147-A177-3AD203B41FA5}">
                          <a16:colId xmlns:a16="http://schemas.microsoft.com/office/drawing/2014/main" val="2439058961"/>
                        </a:ext>
                      </a:extLst>
                    </a:gridCol>
                    <a:gridCol w="867848">
                      <a:extLst>
                        <a:ext uri="{9D8B030D-6E8A-4147-A177-3AD203B41FA5}">
                          <a16:colId xmlns:a16="http://schemas.microsoft.com/office/drawing/2014/main" val="3965790162"/>
                        </a:ext>
                      </a:extLst>
                    </a:gridCol>
                    <a:gridCol w="997770">
                      <a:extLst>
                        <a:ext uri="{9D8B030D-6E8A-4147-A177-3AD203B41FA5}">
                          <a16:colId xmlns:a16="http://schemas.microsoft.com/office/drawing/2014/main" val="1276908102"/>
                        </a:ext>
                      </a:extLst>
                    </a:gridCol>
                    <a:gridCol w="997770">
                      <a:extLst>
                        <a:ext uri="{9D8B030D-6E8A-4147-A177-3AD203B41FA5}">
                          <a16:colId xmlns:a16="http://schemas.microsoft.com/office/drawing/2014/main" val="2091137989"/>
                        </a:ext>
                      </a:extLst>
                    </a:gridCol>
                    <a:gridCol w="870408">
                      <a:extLst>
                        <a:ext uri="{9D8B030D-6E8A-4147-A177-3AD203B41FA5}">
                          <a16:colId xmlns:a16="http://schemas.microsoft.com/office/drawing/2014/main" val="2884338948"/>
                        </a:ext>
                      </a:extLst>
                    </a:gridCol>
                  </a:tblGrid>
                  <a:tr h="467489">
                    <a:tc>
                      <a:txBody>
                        <a:bodyPr/>
                        <a:lstStyle/>
                        <a:p>
                          <a:pPr algn="ctr">
                            <a:lnSpc>
                              <a:spcPct val="115000"/>
                            </a:lnSpc>
                            <a:spcAft>
                              <a:spcPts val="0"/>
                            </a:spcAft>
                          </a:pPr>
                          <a:r>
                            <a:rPr lang="zh-CN" sz="1400" kern="100">
                              <a:effectLst/>
                            </a:rPr>
                            <a:t>变量</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zh-CN" sz="1400" kern="100">
                              <a:effectLst/>
                            </a:rPr>
                            <a:t>（</a:t>
                          </a:r>
                          <a:r>
                            <a:rPr lang="en-US" sz="1400" kern="100">
                              <a:effectLst/>
                            </a:rPr>
                            <a:t>1</a:t>
                          </a:r>
                          <a:r>
                            <a:rPr lang="zh-CN" sz="1400" kern="100">
                              <a:effectLst/>
                            </a:rPr>
                            <a:t>）</a:t>
                          </a:r>
                        </a:p>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1400" kern="100">
                                    <a:effectLst/>
                                    <a:latin typeface="Cambria Math" panose="02040503050406030204" pitchFamily="18" charset="0"/>
                                  </a:rPr>
                                  <m:t>Are</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t</m:t>
                                    </m:r>
                                  </m:e>
                                  <m:sub>
                                    <m:r>
                                      <m:rPr>
                                        <m:sty m:val="p"/>
                                      </m:rPr>
                                      <a:rPr lang="en-US" sz="1400" kern="100">
                                        <a:effectLst/>
                                        <a:latin typeface="Cambria Math" panose="02040503050406030204" pitchFamily="18" charset="0"/>
                                      </a:rPr>
                                      <m:t>i</m:t>
                                    </m:r>
                                    <m:r>
                                      <a:rPr lang="en-US" sz="1400" kern="100">
                                        <a:effectLst/>
                                        <a:latin typeface="Cambria Math" panose="02040503050406030204" pitchFamily="18" charset="0"/>
                                      </a:rPr>
                                      <m:t>,</m:t>
                                    </m:r>
                                    <m:r>
                                      <m:rPr>
                                        <m:sty m:val="p"/>
                                      </m:rPr>
                                      <a:rPr lang="en-US" sz="1400" kern="100">
                                        <a:effectLst/>
                                        <a:latin typeface="Cambria Math" panose="02040503050406030204" pitchFamily="18" charset="0"/>
                                      </a:rPr>
                                      <m:t>t</m:t>
                                    </m:r>
                                    <m:r>
                                      <a:rPr lang="en-US" sz="1400" kern="100">
                                        <a:effectLst/>
                                        <a:latin typeface="Cambria Math" panose="02040503050406030204" pitchFamily="18" charset="0"/>
                                      </a:rPr>
                                      <m:t>,</m:t>
                                    </m:r>
                                    <m:r>
                                      <m:rPr>
                                        <m:sty m:val="p"/>
                                      </m:rPr>
                                      <a:rPr lang="en-US" sz="1400" kern="100">
                                        <a:effectLst/>
                                        <a:latin typeface="Cambria Math" panose="02040503050406030204" pitchFamily="18" charset="0"/>
                                      </a:rPr>
                                      <m:t>t</m:t>
                                    </m:r>
                                    <m:r>
                                      <a:rPr lang="en-US" sz="1400" kern="100">
                                        <a:effectLst/>
                                        <a:latin typeface="Cambria Math" panose="02040503050406030204" pitchFamily="18" charset="0"/>
                                      </a:rPr>
                                      <m:t>+20</m:t>
                                    </m:r>
                                  </m:sub>
                                </m:sSub>
                              </m:oMath>
                            </m:oMathPara>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zh-CN" sz="1400" kern="100">
                              <a:effectLst/>
                            </a:rPr>
                            <a:t>（</a:t>
                          </a:r>
                          <a:r>
                            <a:rPr lang="en-US" sz="1400" kern="100">
                              <a:effectLst/>
                            </a:rPr>
                            <a:t>2</a:t>
                          </a:r>
                          <a:r>
                            <a:rPr lang="zh-CN" sz="1400" kern="100">
                              <a:effectLst/>
                            </a:rPr>
                            <a:t>）</a:t>
                          </a:r>
                        </a:p>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1400" kern="100">
                                    <a:effectLst/>
                                    <a:latin typeface="Cambria Math" panose="02040503050406030204" pitchFamily="18" charset="0"/>
                                  </a:rPr>
                                  <m:t>Are</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t</m:t>
                                    </m:r>
                                  </m:e>
                                  <m:sub>
                                    <m:r>
                                      <m:rPr>
                                        <m:sty m:val="p"/>
                                      </m:rPr>
                                      <a:rPr lang="en-US" sz="1400" kern="100">
                                        <a:effectLst/>
                                        <a:latin typeface="Cambria Math" panose="02040503050406030204" pitchFamily="18" charset="0"/>
                                      </a:rPr>
                                      <m:t>i</m:t>
                                    </m:r>
                                    <m:r>
                                      <a:rPr lang="en-US" sz="1400" kern="100">
                                        <a:effectLst/>
                                        <a:latin typeface="Cambria Math" panose="02040503050406030204" pitchFamily="18" charset="0"/>
                                      </a:rPr>
                                      <m:t>,</m:t>
                                    </m:r>
                                    <m:r>
                                      <m:rPr>
                                        <m:sty m:val="p"/>
                                      </m:rPr>
                                      <a:rPr lang="en-US" sz="1400" kern="100">
                                        <a:effectLst/>
                                        <a:latin typeface="Cambria Math" panose="02040503050406030204" pitchFamily="18" charset="0"/>
                                      </a:rPr>
                                      <m:t>t</m:t>
                                    </m:r>
                                    <m:r>
                                      <a:rPr lang="en-US" sz="1400" kern="100">
                                        <a:effectLst/>
                                        <a:latin typeface="Cambria Math" panose="02040503050406030204" pitchFamily="18" charset="0"/>
                                      </a:rPr>
                                      <m:t>,</m:t>
                                    </m:r>
                                    <m:r>
                                      <m:rPr>
                                        <m:sty m:val="p"/>
                                      </m:rPr>
                                      <a:rPr lang="en-US" sz="1400" kern="100">
                                        <a:effectLst/>
                                        <a:latin typeface="Cambria Math" panose="02040503050406030204" pitchFamily="18" charset="0"/>
                                      </a:rPr>
                                      <m:t>t</m:t>
                                    </m:r>
                                    <m:r>
                                      <a:rPr lang="en-US" sz="1400" kern="100">
                                        <a:effectLst/>
                                        <a:latin typeface="Cambria Math" panose="02040503050406030204" pitchFamily="18" charset="0"/>
                                      </a:rPr>
                                      <m:t>+60</m:t>
                                    </m:r>
                                  </m:sub>
                                </m:sSub>
                              </m:oMath>
                            </m:oMathPara>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zh-CN" sz="1400" kern="100">
                              <a:effectLst/>
                            </a:rPr>
                            <a:t>（</a:t>
                          </a:r>
                          <a:r>
                            <a:rPr lang="en-US" sz="1400" kern="100">
                              <a:effectLst/>
                            </a:rPr>
                            <a:t>3</a:t>
                          </a:r>
                          <a:r>
                            <a:rPr lang="zh-CN" sz="1400" kern="100">
                              <a:effectLst/>
                            </a:rPr>
                            <a:t>）</a:t>
                          </a:r>
                        </a:p>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1400" kern="100">
                                    <a:effectLst/>
                                    <a:latin typeface="Cambria Math" panose="02040503050406030204" pitchFamily="18" charset="0"/>
                                  </a:rPr>
                                  <m:t>Are</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t</m:t>
                                    </m:r>
                                  </m:e>
                                  <m:sub>
                                    <m:r>
                                      <m:rPr>
                                        <m:sty m:val="p"/>
                                      </m:rPr>
                                      <a:rPr lang="en-US" sz="1400" kern="100">
                                        <a:effectLst/>
                                        <a:latin typeface="Cambria Math" panose="02040503050406030204" pitchFamily="18" charset="0"/>
                                      </a:rPr>
                                      <m:t>i</m:t>
                                    </m:r>
                                    <m:r>
                                      <a:rPr lang="en-US" sz="1400" kern="100">
                                        <a:effectLst/>
                                        <a:latin typeface="Cambria Math" panose="02040503050406030204" pitchFamily="18" charset="0"/>
                                      </a:rPr>
                                      <m:t>,</m:t>
                                    </m:r>
                                    <m:r>
                                      <m:rPr>
                                        <m:sty m:val="p"/>
                                      </m:rPr>
                                      <a:rPr lang="en-US" sz="1400" kern="100">
                                        <a:effectLst/>
                                        <a:latin typeface="Cambria Math" panose="02040503050406030204" pitchFamily="18" charset="0"/>
                                      </a:rPr>
                                      <m:t>t</m:t>
                                    </m:r>
                                    <m:r>
                                      <a:rPr lang="en-US" sz="1400" kern="100">
                                        <a:effectLst/>
                                        <a:latin typeface="Cambria Math" panose="02040503050406030204" pitchFamily="18" charset="0"/>
                                      </a:rPr>
                                      <m:t>,</m:t>
                                    </m:r>
                                    <m:r>
                                      <m:rPr>
                                        <m:sty m:val="p"/>
                                      </m:rPr>
                                      <a:rPr lang="en-US" sz="1400" kern="100">
                                        <a:effectLst/>
                                        <a:latin typeface="Cambria Math" panose="02040503050406030204" pitchFamily="18" charset="0"/>
                                      </a:rPr>
                                      <m:t>t</m:t>
                                    </m:r>
                                    <m:r>
                                      <a:rPr lang="en-US" sz="1400" kern="100">
                                        <a:effectLst/>
                                        <a:latin typeface="Cambria Math" panose="02040503050406030204" pitchFamily="18" charset="0"/>
                                      </a:rPr>
                                      <m:t>+20</m:t>
                                    </m:r>
                                  </m:sub>
                                </m:sSub>
                              </m:oMath>
                            </m:oMathPara>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zh-CN" sz="1400" kern="100" dirty="0">
                              <a:effectLst/>
                            </a:rPr>
                            <a:t>（</a:t>
                          </a:r>
                          <a:r>
                            <a:rPr lang="en-US" sz="1400" kern="100" dirty="0">
                              <a:effectLst/>
                            </a:rPr>
                            <a:t>4</a:t>
                          </a:r>
                          <a:r>
                            <a:rPr lang="zh-CN" sz="1400" kern="100" dirty="0">
                              <a:effectLst/>
                            </a:rPr>
                            <a:t>）</a:t>
                          </a:r>
                        </a:p>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1400" kern="100">
                                    <a:effectLst/>
                                    <a:latin typeface="Cambria Math" panose="02040503050406030204" pitchFamily="18" charset="0"/>
                                  </a:rPr>
                                  <m:t>Are</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t</m:t>
                                    </m:r>
                                  </m:e>
                                  <m:sub>
                                    <m:r>
                                      <m:rPr>
                                        <m:sty m:val="p"/>
                                      </m:rPr>
                                      <a:rPr lang="en-US" sz="1400" kern="100">
                                        <a:effectLst/>
                                        <a:latin typeface="Cambria Math" panose="02040503050406030204" pitchFamily="18" charset="0"/>
                                      </a:rPr>
                                      <m:t>i</m:t>
                                    </m:r>
                                    <m:r>
                                      <a:rPr lang="en-US" sz="1400" kern="100">
                                        <a:effectLst/>
                                        <a:latin typeface="Cambria Math" panose="02040503050406030204" pitchFamily="18" charset="0"/>
                                      </a:rPr>
                                      <m:t>,</m:t>
                                    </m:r>
                                    <m:r>
                                      <m:rPr>
                                        <m:sty m:val="p"/>
                                      </m:rPr>
                                      <a:rPr lang="en-US" sz="1400" kern="100">
                                        <a:effectLst/>
                                        <a:latin typeface="Cambria Math" panose="02040503050406030204" pitchFamily="18" charset="0"/>
                                      </a:rPr>
                                      <m:t>t</m:t>
                                    </m:r>
                                    <m:r>
                                      <a:rPr lang="en-US" sz="1400" kern="100">
                                        <a:effectLst/>
                                        <a:latin typeface="Cambria Math" panose="02040503050406030204" pitchFamily="18" charset="0"/>
                                      </a:rPr>
                                      <m:t>,</m:t>
                                    </m:r>
                                    <m:r>
                                      <m:rPr>
                                        <m:sty m:val="p"/>
                                      </m:rPr>
                                      <a:rPr lang="en-US" sz="1400" kern="100">
                                        <a:effectLst/>
                                        <a:latin typeface="Cambria Math" panose="02040503050406030204" pitchFamily="18" charset="0"/>
                                      </a:rPr>
                                      <m:t>t</m:t>
                                    </m:r>
                                    <m:r>
                                      <a:rPr lang="en-US" sz="1400" kern="100">
                                        <a:effectLst/>
                                        <a:latin typeface="Cambria Math" panose="02040503050406030204" pitchFamily="18" charset="0"/>
                                      </a:rPr>
                                      <m:t>+60</m:t>
                                    </m:r>
                                  </m:sub>
                                </m:sSub>
                              </m:oMath>
                            </m:oMathPara>
                          </a14:m>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extLst>
                      <a:ext uri="{0D108BD9-81ED-4DB2-BD59-A6C34878D82A}">
                        <a16:rowId xmlns:a16="http://schemas.microsoft.com/office/drawing/2014/main" val="722522448"/>
                      </a:ext>
                    </a:extLst>
                  </a:tr>
                  <a:tr h="439153">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m:oMathPara>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10.904*</a:t>
                          </a:r>
                          <a:br>
                            <a:rPr lang="en-US" sz="1400" kern="100">
                              <a:effectLst/>
                            </a:rPr>
                          </a:br>
                          <a:r>
                            <a:rPr lang="en-US" sz="1400" kern="100">
                              <a:effectLst/>
                            </a:rPr>
                            <a:t>(6.2894)</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80.551**</a:t>
                          </a:r>
                          <a:br>
                            <a:rPr lang="en-US" sz="1400" kern="100">
                              <a:effectLst/>
                            </a:rPr>
                          </a:br>
                          <a:r>
                            <a:rPr lang="en-US" sz="1400" kern="100">
                              <a:effectLst/>
                            </a:rPr>
                            <a:t>(32.794)</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extLst>
                      <a:ext uri="{0D108BD9-81ED-4DB2-BD59-A6C34878D82A}">
                        <a16:rowId xmlns:a16="http://schemas.microsoft.com/office/drawing/2014/main" val="4265599631"/>
                      </a:ext>
                    </a:extLst>
                  </a:tr>
                  <a:tr h="439153">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m:oMathPara>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27.856*</a:t>
                          </a:r>
                          <a:br>
                            <a:rPr lang="en-US" sz="1400" kern="100" dirty="0">
                              <a:effectLst/>
                            </a:rPr>
                          </a:br>
                          <a:r>
                            <a:rPr lang="en-US" sz="1400" kern="100" dirty="0">
                              <a:effectLst/>
                            </a:rPr>
                            <a:t>(15.132)</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218***</a:t>
                          </a:r>
                          <a:br>
                            <a:rPr lang="en-US" sz="1400" kern="100">
                              <a:effectLst/>
                            </a:rPr>
                          </a:br>
                          <a:r>
                            <a:rPr lang="en-US" sz="1400" kern="100">
                              <a:effectLst/>
                            </a:rPr>
                            <a:t>(78.899)</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extLst>
                      <a:ext uri="{0D108BD9-81ED-4DB2-BD59-A6C34878D82A}">
                        <a16:rowId xmlns:a16="http://schemas.microsoft.com/office/drawing/2014/main" val="1382979960"/>
                      </a:ext>
                    </a:extLst>
                  </a:tr>
                  <a:tr h="439153">
                    <a:tc>
                      <a:txBody>
                        <a:bodyPr/>
                        <a:lstStyle/>
                        <a:p>
                          <a:pPr algn="ctr">
                            <a:lnSpc>
                              <a:spcPct val="115000"/>
                            </a:lnSpc>
                            <a:spcAft>
                              <a:spcPts val="0"/>
                            </a:spcAft>
                          </a:pPr>
                          <a:r>
                            <a:rPr lang="zh-CN" sz="1400" kern="100">
                              <a:effectLst/>
                            </a:rPr>
                            <a:t>公司发展</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0.3723</a:t>
                          </a:r>
                          <a:br>
                            <a:rPr lang="en-US" sz="1400" kern="100">
                              <a:effectLst/>
                            </a:rPr>
                          </a:br>
                          <a:r>
                            <a:rPr lang="en-US" sz="1400" kern="100">
                              <a:effectLst/>
                            </a:rPr>
                            <a:t>(0.7914)</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12.918***</a:t>
                          </a:r>
                          <a:br>
                            <a:rPr lang="en-US" sz="1400" kern="100">
                              <a:effectLst/>
                            </a:rPr>
                          </a:br>
                          <a:r>
                            <a:rPr lang="en-US" sz="1400" kern="100">
                              <a:effectLst/>
                            </a:rPr>
                            <a:t>(4.001)</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1862123264"/>
                      </a:ext>
                    </a:extLst>
                  </a:tr>
                  <a:tr h="439153">
                    <a:tc>
                      <a:txBody>
                        <a:bodyPr/>
                        <a:lstStyle/>
                        <a:p>
                          <a:pPr algn="ctr">
                            <a:lnSpc>
                              <a:spcPct val="115000"/>
                            </a:lnSpc>
                            <a:spcAft>
                              <a:spcPts val="0"/>
                            </a:spcAft>
                          </a:pPr>
                          <a:r>
                            <a:rPr lang="zh-CN" sz="1400" kern="100">
                              <a:effectLst/>
                            </a:rPr>
                            <a:t>公司发展</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0.9314</a:t>
                          </a:r>
                          <a:br>
                            <a:rPr lang="en-US" sz="1400" kern="100">
                              <a:effectLst/>
                            </a:rPr>
                          </a:br>
                          <a:r>
                            <a:rPr lang="en-US" sz="1400" kern="100">
                              <a:effectLst/>
                            </a:rPr>
                            <a:t>(2.2052)</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44.372***</a:t>
                          </a:r>
                          <a:br>
                            <a:rPr lang="en-US" sz="1400" kern="100">
                              <a:effectLst/>
                            </a:rPr>
                          </a:br>
                          <a:r>
                            <a:rPr lang="en-US" sz="1400" kern="100">
                              <a:effectLst/>
                            </a:rPr>
                            <a:t>(11.149)</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2852432248"/>
                      </a:ext>
                    </a:extLst>
                  </a:tr>
                  <a:tr h="439153">
                    <a:tc>
                      <a:txBody>
                        <a:bodyPr/>
                        <a:lstStyle/>
                        <a:p>
                          <a:pPr algn="ctr">
                            <a:lnSpc>
                              <a:spcPct val="115000"/>
                            </a:lnSpc>
                            <a:spcAft>
                              <a:spcPts val="0"/>
                            </a:spcAft>
                          </a:pPr>
                          <a:r>
                            <a:rPr lang="zh-CN" sz="1400" kern="100" dirty="0">
                              <a:effectLst/>
                            </a:rPr>
                            <a:t>大盘行情</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17.729**</a:t>
                          </a:r>
                          <a:br>
                            <a:rPr lang="en-US" sz="1400" kern="100" dirty="0">
                              <a:effectLst/>
                            </a:rPr>
                          </a:br>
                          <a:r>
                            <a:rPr lang="en-US" sz="1400" kern="100" dirty="0">
                              <a:effectLst/>
                            </a:rPr>
                            <a:t>(7.5828)</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10.441</a:t>
                          </a:r>
                          <a:br>
                            <a:rPr lang="en-US" sz="1400" kern="100">
                              <a:effectLst/>
                            </a:rPr>
                          </a:br>
                          <a:r>
                            <a:rPr lang="en-US" sz="1400" kern="100">
                              <a:effectLst/>
                            </a:rPr>
                            <a:t>(38.338)</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3886896034"/>
                      </a:ext>
                    </a:extLst>
                  </a:tr>
                  <a:tr h="439153">
                    <a:tc>
                      <a:txBody>
                        <a:bodyPr/>
                        <a:lstStyle/>
                        <a:p>
                          <a:pPr algn="ctr">
                            <a:lnSpc>
                              <a:spcPct val="115000"/>
                            </a:lnSpc>
                            <a:spcAft>
                              <a:spcPts val="0"/>
                            </a:spcAft>
                          </a:pPr>
                          <a:r>
                            <a:rPr lang="zh-CN" sz="1400" kern="100" dirty="0">
                              <a:effectLst/>
                            </a:rPr>
                            <a:t>大盘行情</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40.687**</a:t>
                          </a:r>
                          <a:br>
                            <a:rPr lang="en-US" sz="1400" kern="100" dirty="0">
                              <a:effectLst/>
                            </a:rPr>
                          </a:br>
                          <a:r>
                            <a:rPr lang="en-US" sz="1400" kern="100" dirty="0">
                              <a:effectLst/>
                            </a:rPr>
                            <a:t>(17.237)</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23.78</a:t>
                          </a:r>
                          <a:br>
                            <a:rPr lang="en-US" sz="1400" kern="100">
                              <a:effectLst/>
                            </a:rPr>
                          </a:br>
                          <a:r>
                            <a:rPr lang="en-US" sz="1400" kern="100">
                              <a:effectLst/>
                            </a:rPr>
                            <a:t>(87.146)</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2621317801"/>
                      </a:ext>
                    </a:extLst>
                  </a:tr>
                  <a:tr h="439153">
                    <a:tc>
                      <a:txBody>
                        <a:bodyPr/>
                        <a:lstStyle/>
                        <a:p>
                          <a:pPr algn="ctr">
                            <a:lnSpc>
                              <a:spcPct val="115000"/>
                            </a:lnSpc>
                            <a:spcAft>
                              <a:spcPts val="0"/>
                            </a:spcAft>
                          </a:pPr>
                          <a:r>
                            <a:rPr lang="zh-CN" sz="1400" kern="100">
                              <a:effectLst/>
                            </a:rPr>
                            <a:t>板块行情</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3.7431*</a:t>
                          </a:r>
                          <a:br>
                            <a:rPr lang="en-US" sz="1400" kern="100">
                              <a:effectLst/>
                            </a:rPr>
                          </a:br>
                          <a:r>
                            <a:rPr lang="en-US" sz="1400" kern="100">
                              <a:effectLst/>
                            </a:rPr>
                            <a:t>(0.7914)</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12.039</a:t>
                          </a:r>
                          <a:br>
                            <a:rPr lang="en-US" sz="1400" kern="100">
                              <a:effectLst/>
                            </a:rPr>
                          </a:br>
                          <a:r>
                            <a:rPr lang="en-US" sz="1400" kern="100">
                              <a:effectLst/>
                            </a:rPr>
                            <a:t>(11.02)</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4068285302"/>
                      </a:ext>
                    </a:extLst>
                  </a:tr>
                  <a:tr h="439153">
                    <a:tc>
                      <a:txBody>
                        <a:bodyPr/>
                        <a:lstStyle/>
                        <a:p>
                          <a:pPr algn="ctr">
                            <a:lnSpc>
                              <a:spcPct val="115000"/>
                            </a:lnSpc>
                            <a:spcAft>
                              <a:spcPts val="0"/>
                            </a:spcAft>
                          </a:pPr>
                          <a:r>
                            <a:rPr lang="zh-CN" sz="1400" kern="100">
                              <a:effectLst/>
                            </a:rPr>
                            <a:t>板块行情</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10.085*</a:t>
                          </a:r>
                          <a:br>
                            <a:rPr lang="en-US" sz="1400" kern="100">
                              <a:effectLst/>
                            </a:rPr>
                          </a:br>
                          <a:r>
                            <a:rPr lang="en-US" sz="1400" kern="100">
                              <a:effectLst/>
                            </a:rPr>
                            <a:t>(2.1797)</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34.557</a:t>
                          </a:r>
                          <a:br>
                            <a:rPr lang="en-US" sz="1400" kern="100" dirty="0">
                              <a:effectLst/>
                            </a:rPr>
                          </a:br>
                          <a:r>
                            <a:rPr lang="en-US" sz="1400" kern="100" dirty="0">
                              <a:effectLst/>
                            </a:rPr>
                            <a:t>(28.102)</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1696811161"/>
                      </a:ext>
                    </a:extLst>
                  </a:tr>
                </a:tbl>
              </a:graphicData>
            </a:graphic>
          </p:graphicFrame>
        </mc:Choice>
        <mc:Fallback>
          <p:graphicFrame>
            <p:nvGraphicFramePr>
              <p:cNvPr id="5" name="表格 4">
                <a:extLst>
                  <a:ext uri="{FF2B5EF4-FFF2-40B4-BE49-F238E27FC236}">
                    <a16:creationId xmlns:a16="http://schemas.microsoft.com/office/drawing/2014/main" id="{00C98DDC-660D-4239-9E92-4F1BAFC5F777}"/>
                  </a:ext>
                </a:extLst>
              </p:cNvPr>
              <p:cNvGraphicFramePr>
                <a:graphicFrameLocks noGrp="1"/>
              </p:cNvGraphicFramePr>
              <p:nvPr>
                <p:extLst>
                  <p:ext uri="{D42A27DB-BD31-4B8C-83A1-F6EECF244321}">
                    <p14:modId xmlns:p14="http://schemas.microsoft.com/office/powerpoint/2010/main" val="135983479"/>
                  </p:ext>
                </p:extLst>
              </p:nvPr>
            </p:nvGraphicFramePr>
            <p:xfrm>
              <a:off x="865762" y="2170065"/>
              <a:ext cx="5095088" cy="4270316"/>
            </p:xfrm>
            <a:graphic>
              <a:graphicData uri="http://schemas.openxmlformats.org/drawingml/2006/table">
                <a:tbl>
                  <a:tblPr firstRow="1" firstCol="1" bandRow="1">
                    <a:tableStyleId>{5C22544A-7EE6-4342-B048-85BDC9FD1C3A}</a:tableStyleId>
                  </a:tblPr>
                  <a:tblGrid>
                    <a:gridCol w="1361292">
                      <a:extLst>
                        <a:ext uri="{9D8B030D-6E8A-4147-A177-3AD203B41FA5}">
                          <a16:colId xmlns:a16="http://schemas.microsoft.com/office/drawing/2014/main" val="2439058961"/>
                        </a:ext>
                      </a:extLst>
                    </a:gridCol>
                    <a:gridCol w="867848">
                      <a:extLst>
                        <a:ext uri="{9D8B030D-6E8A-4147-A177-3AD203B41FA5}">
                          <a16:colId xmlns:a16="http://schemas.microsoft.com/office/drawing/2014/main" val="3965790162"/>
                        </a:ext>
                      </a:extLst>
                    </a:gridCol>
                    <a:gridCol w="997770">
                      <a:extLst>
                        <a:ext uri="{9D8B030D-6E8A-4147-A177-3AD203B41FA5}">
                          <a16:colId xmlns:a16="http://schemas.microsoft.com/office/drawing/2014/main" val="1276908102"/>
                        </a:ext>
                      </a:extLst>
                    </a:gridCol>
                    <a:gridCol w="997770">
                      <a:extLst>
                        <a:ext uri="{9D8B030D-6E8A-4147-A177-3AD203B41FA5}">
                          <a16:colId xmlns:a16="http://schemas.microsoft.com/office/drawing/2014/main" val="2091137989"/>
                        </a:ext>
                      </a:extLst>
                    </a:gridCol>
                    <a:gridCol w="870408">
                      <a:extLst>
                        <a:ext uri="{9D8B030D-6E8A-4147-A177-3AD203B41FA5}">
                          <a16:colId xmlns:a16="http://schemas.microsoft.com/office/drawing/2014/main" val="2884338948"/>
                        </a:ext>
                      </a:extLst>
                    </a:gridCol>
                  </a:tblGrid>
                  <a:tr h="501460">
                    <a:tc>
                      <a:txBody>
                        <a:bodyPr/>
                        <a:lstStyle/>
                        <a:p>
                          <a:pPr algn="ctr">
                            <a:lnSpc>
                              <a:spcPct val="115000"/>
                            </a:lnSpc>
                            <a:spcAft>
                              <a:spcPts val="0"/>
                            </a:spcAft>
                          </a:pPr>
                          <a:r>
                            <a:rPr lang="zh-CN" sz="1400" kern="100">
                              <a:effectLst/>
                            </a:rPr>
                            <a:t>变量</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endParaRPr lang="zh-CN"/>
                        </a:p>
                      </a:txBody>
                      <a:tcPr marL="43313" marR="43313" marT="0" marB="0" anchor="ctr">
                        <a:blipFill>
                          <a:blip r:embed="rId4"/>
                          <a:stretch>
                            <a:fillRect l="-157343" t="-7317" r="-331469" b="-776829"/>
                          </a:stretch>
                        </a:blipFill>
                      </a:tcPr>
                    </a:tc>
                    <a:tc>
                      <a:txBody>
                        <a:bodyPr/>
                        <a:lstStyle/>
                        <a:p>
                          <a:endParaRPr lang="zh-CN"/>
                        </a:p>
                      </a:txBody>
                      <a:tcPr marL="43313" marR="43313" marT="0" marB="0" anchor="ctr">
                        <a:blipFill>
                          <a:blip r:embed="rId4"/>
                          <a:stretch>
                            <a:fillRect l="-225767" t="-7317" r="-190798" b="-776829"/>
                          </a:stretch>
                        </a:blipFill>
                      </a:tcPr>
                    </a:tc>
                    <a:tc>
                      <a:txBody>
                        <a:bodyPr/>
                        <a:lstStyle/>
                        <a:p>
                          <a:endParaRPr lang="zh-CN"/>
                        </a:p>
                      </a:txBody>
                      <a:tcPr marL="43313" marR="43313" marT="0" marB="0" anchor="ctr">
                        <a:blipFill>
                          <a:blip r:embed="rId4"/>
                          <a:stretch>
                            <a:fillRect l="-323780" t="-7317" r="-89634" b="-776829"/>
                          </a:stretch>
                        </a:blipFill>
                      </a:tcPr>
                    </a:tc>
                    <a:tc>
                      <a:txBody>
                        <a:bodyPr/>
                        <a:lstStyle/>
                        <a:p>
                          <a:endParaRPr lang="zh-CN"/>
                        </a:p>
                      </a:txBody>
                      <a:tcPr marL="43313" marR="43313" marT="0" marB="0" anchor="ctr">
                        <a:blipFill>
                          <a:blip r:embed="rId4"/>
                          <a:stretch>
                            <a:fillRect l="-486014" t="-7317" r="-2797" b="-776829"/>
                          </a:stretch>
                        </a:blipFill>
                      </a:tcPr>
                    </a:tc>
                    <a:extLst>
                      <a:ext uri="{0D108BD9-81ED-4DB2-BD59-A6C34878D82A}">
                        <a16:rowId xmlns:a16="http://schemas.microsoft.com/office/drawing/2014/main" val="722522448"/>
                      </a:ext>
                    </a:extLst>
                  </a:tr>
                  <a:tr h="471107">
                    <a:tc>
                      <a:txBody>
                        <a:bodyPr/>
                        <a:lstStyle/>
                        <a:p>
                          <a:endParaRPr lang="zh-CN"/>
                        </a:p>
                      </a:txBody>
                      <a:tcPr marL="43313" marR="43313" marT="0" marB="0" anchor="ctr">
                        <a:blipFill>
                          <a:blip r:embed="rId4"/>
                          <a:stretch>
                            <a:fillRect l="-897" t="-112821" r="-276682" b="-716667"/>
                          </a:stretch>
                        </a:blipFill>
                      </a:tcP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10.904*</a:t>
                          </a:r>
                          <a:br>
                            <a:rPr lang="en-US" sz="1400" kern="100">
                              <a:effectLst/>
                            </a:rPr>
                          </a:br>
                          <a:r>
                            <a:rPr lang="en-US" sz="1400" kern="100">
                              <a:effectLst/>
                            </a:rPr>
                            <a:t>(6.2894)</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80.551**</a:t>
                          </a:r>
                          <a:br>
                            <a:rPr lang="en-US" sz="1400" kern="100">
                              <a:effectLst/>
                            </a:rPr>
                          </a:br>
                          <a:r>
                            <a:rPr lang="en-US" sz="1400" kern="100">
                              <a:effectLst/>
                            </a:rPr>
                            <a:t>(32.794)</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extLst>
                      <a:ext uri="{0D108BD9-81ED-4DB2-BD59-A6C34878D82A}">
                        <a16:rowId xmlns:a16="http://schemas.microsoft.com/office/drawing/2014/main" val="4265599631"/>
                      </a:ext>
                    </a:extLst>
                  </a:tr>
                  <a:tr h="471107">
                    <a:tc>
                      <a:txBody>
                        <a:bodyPr/>
                        <a:lstStyle/>
                        <a:p>
                          <a:endParaRPr lang="zh-CN"/>
                        </a:p>
                      </a:txBody>
                      <a:tcPr marL="43313" marR="43313" marT="0" marB="0" anchor="ctr">
                        <a:blipFill>
                          <a:blip r:embed="rId4"/>
                          <a:stretch>
                            <a:fillRect l="-897" t="-215584" r="-276682" b="-625974"/>
                          </a:stretch>
                        </a:blipFill>
                      </a:tcP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27.856*</a:t>
                          </a:r>
                          <a:br>
                            <a:rPr lang="en-US" sz="1400" kern="100" dirty="0">
                              <a:effectLst/>
                            </a:rPr>
                          </a:br>
                          <a:r>
                            <a:rPr lang="en-US" sz="1400" kern="100" dirty="0">
                              <a:effectLst/>
                            </a:rPr>
                            <a:t>(15.132)</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218***</a:t>
                          </a:r>
                          <a:br>
                            <a:rPr lang="en-US" sz="1400" kern="100">
                              <a:effectLst/>
                            </a:rPr>
                          </a:br>
                          <a:r>
                            <a:rPr lang="en-US" sz="1400" kern="100">
                              <a:effectLst/>
                            </a:rPr>
                            <a:t>(78.899)</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extLst>
                      <a:ext uri="{0D108BD9-81ED-4DB2-BD59-A6C34878D82A}">
                        <a16:rowId xmlns:a16="http://schemas.microsoft.com/office/drawing/2014/main" val="1382979960"/>
                      </a:ext>
                    </a:extLst>
                  </a:tr>
                  <a:tr h="471107">
                    <a:tc>
                      <a:txBody>
                        <a:bodyPr/>
                        <a:lstStyle/>
                        <a:p>
                          <a:endParaRPr lang="zh-CN"/>
                        </a:p>
                      </a:txBody>
                      <a:tcPr marL="43313" marR="43313" marT="0" marB="0" anchor="ctr">
                        <a:blipFill>
                          <a:blip r:embed="rId4"/>
                          <a:stretch>
                            <a:fillRect l="-897" t="-311538" r="-276682" b="-517949"/>
                          </a:stretch>
                        </a:blipFill>
                      </a:tcPr>
                    </a:tc>
                    <a:tc>
                      <a:txBody>
                        <a:bodyPr/>
                        <a:lstStyle/>
                        <a:p>
                          <a:pPr algn="ctr">
                            <a:lnSpc>
                              <a:spcPct val="115000"/>
                            </a:lnSpc>
                            <a:spcAft>
                              <a:spcPts val="0"/>
                            </a:spcAft>
                          </a:pPr>
                          <a:r>
                            <a:rPr lang="en-US" sz="1400" kern="100">
                              <a:effectLst/>
                            </a:rPr>
                            <a:t>0.3723</a:t>
                          </a:r>
                          <a:br>
                            <a:rPr lang="en-US" sz="1400" kern="100">
                              <a:effectLst/>
                            </a:rPr>
                          </a:br>
                          <a:r>
                            <a:rPr lang="en-US" sz="1400" kern="100">
                              <a:effectLst/>
                            </a:rPr>
                            <a:t>(0.7914)</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12.918***</a:t>
                          </a:r>
                          <a:br>
                            <a:rPr lang="en-US" sz="1400" kern="100">
                              <a:effectLst/>
                            </a:rPr>
                          </a:br>
                          <a:r>
                            <a:rPr lang="en-US" sz="1400" kern="100">
                              <a:effectLst/>
                            </a:rPr>
                            <a:t>(4.001)</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1862123264"/>
                      </a:ext>
                    </a:extLst>
                  </a:tr>
                  <a:tr h="471107">
                    <a:tc>
                      <a:txBody>
                        <a:bodyPr/>
                        <a:lstStyle/>
                        <a:p>
                          <a:endParaRPr lang="zh-CN"/>
                        </a:p>
                      </a:txBody>
                      <a:tcPr marL="43313" marR="43313" marT="0" marB="0" anchor="ctr">
                        <a:blipFill>
                          <a:blip r:embed="rId4"/>
                          <a:stretch>
                            <a:fillRect l="-897" t="-416883" r="-276682" b="-424675"/>
                          </a:stretch>
                        </a:blipFill>
                      </a:tcPr>
                    </a:tc>
                    <a:tc>
                      <a:txBody>
                        <a:bodyPr/>
                        <a:lstStyle/>
                        <a:p>
                          <a:pPr algn="ctr">
                            <a:lnSpc>
                              <a:spcPct val="115000"/>
                            </a:lnSpc>
                            <a:spcAft>
                              <a:spcPts val="0"/>
                            </a:spcAft>
                          </a:pPr>
                          <a:r>
                            <a:rPr lang="en-US" sz="1400" kern="100">
                              <a:effectLst/>
                            </a:rPr>
                            <a:t>0.9314</a:t>
                          </a:r>
                          <a:br>
                            <a:rPr lang="en-US" sz="1400" kern="100">
                              <a:effectLst/>
                            </a:rPr>
                          </a:br>
                          <a:r>
                            <a:rPr lang="en-US" sz="1400" kern="100">
                              <a:effectLst/>
                            </a:rPr>
                            <a:t>(2.2052)</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44.372***</a:t>
                          </a:r>
                          <a:br>
                            <a:rPr lang="en-US" sz="1400" kern="100">
                              <a:effectLst/>
                            </a:rPr>
                          </a:br>
                          <a:r>
                            <a:rPr lang="en-US" sz="1400" kern="100">
                              <a:effectLst/>
                            </a:rPr>
                            <a:t>(11.149)</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2852432248"/>
                      </a:ext>
                    </a:extLst>
                  </a:tr>
                  <a:tr h="471107">
                    <a:tc>
                      <a:txBody>
                        <a:bodyPr/>
                        <a:lstStyle/>
                        <a:p>
                          <a:endParaRPr lang="zh-CN"/>
                        </a:p>
                      </a:txBody>
                      <a:tcPr marL="43313" marR="43313" marT="0" marB="0" anchor="ctr">
                        <a:blipFill>
                          <a:blip r:embed="rId4"/>
                          <a:stretch>
                            <a:fillRect l="-897" t="-510256" r="-276682" b="-319231"/>
                          </a:stretch>
                        </a:blipFill>
                      </a:tcPr>
                    </a:tc>
                    <a:tc>
                      <a:txBody>
                        <a:bodyPr/>
                        <a:lstStyle/>
                        <a:p>
                          <a:pPr algn="ctr">
                            <a:lnSpc>
                              <a:spcPct val="115000"/>
                            </a:lnSpc>
                            <a:spcAft>
                              <a:spcPts val="0"/>
                            </a:spcAft>
                          </a:pPr>
                          <a:r>
                            <a:rPr lang="en-US" sz="1400" kern="100" dirty="0">
                              <a:effectLst/>
                            </a:rPr>
                            <a:t>17.729**</a:t>
                          </a:r>
                          <a:br>
                            <a:rPr lang="en-US" sz="1400" kern="100" dirty="0">
                              <a:effectLst/>
                            </a:rPr>
                          </a:br>
                          <a:r>
                            <a:rPr lang="en-US" sz="1400" kern="100" dirty="0">
                              <a:effectLst/>
                            </a:rPr>
                            <a:t>(7.5828)</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10.441</a:t>
                          </a:r>
                          <a:br>
                            <a:rPr lang="en-US" sz="1400" kern="100">
                              <a:effectLst/>
                            </a:rPr>
                          </a:br>
                          <a:r>
                            <a:rPr lang="en-US" sz="1400" kern="100">
                              <a:effectLst/>
                            </a:rPr>
                            <a:t>(38.338)</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3886896034"/>
                      </a:ext>
                    </a:extLst>
                  </a:tr>
                  <a:tr h="471107">
                    <a:tc>
                      <a:txBody>
                        <a:bodyPr/>
                        <a:lstStyle/>
                        <a:p>
                          <a:endParaRPr lang="zh-CN"/>
                        </a:p>
                      </a:txBody>
                      <a:tcPr marL="43313" marR="43313" marT="0" marB="0" anchor="ctr">
                        <a:blipFill>
                          <a:blip r:embed="rId4"/>
                          <a:stretch>
                            <a:fillRect l="-897" t="-618182" r="-276682" b="-223377"/>
                          </a:stretch>
                        </a:blipFill>
                      </a:tcPr>
                    </a:tc>
                    <a:tc>
                      <a:txBody>
                        <a:bodyPr/>
                        <a:lstStyle/>
                        <a:p>
                          <a:pPr algn="ctr">
                            <a:lnSpc>
                              <a:spcPct val="115000"/>
                            </a:lnSpc>
                            <a:spcAft>
                              <a:spcPts val="0"/>
                            </a:spcAft>
                          </a:pPr>
                          <a:r>
                            <a:rPr lang="en-US" sz="1400" kern="100" dirty="0">
                              <a:effectLst/>
                            </a:rPr>
                            <a:t>40.687**</a:t>
                          </a:r>
                          <a:br>
                            <a:rPr lang="en-US" sz="1400" kern="100" dirty="0">
                              <a:effectLst/>
                            </a:rPr>
                          </a:br>
                          <a:r>
                            <a:rPr lang="en-US" sz="1400" kern="100" dirty="0">
                              <a:effectLst/>
                            </a:rPr>
                            <a:t>(17.237)</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23.78</a:t>
                          </a:r>
                          <a:br>
                            <a:rPr lang="en-US" sz="1400" kern="100">
                              <a:effectLst/>
                            </a:rPr>
                          </a:br>
                          <a:r>
                            <a:rPr lang="en-US" sz="1400" kern="100">
                              <a:effectLst/>
                            </a:rPr>
                            <a:t>(87.146)</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2621317801"/>
                      </a:ext>
                    </a:extLst>
                  </a:tr>
                  <a:tr h="471107">
                    <a:tc>
                      <a:txBody>
                        <a:bodyPr/>
                        <a:lstStyle/>
                        <a:p>
                          <a:endParaRPr lang="zh-CN"/>
                        </a:p>
                      </a:txBody>
                      <a:tcPr marL="43313" marR="43313" marT="0" marB="0" anchor="ctr">
                        <a:blipFill>
                          <a:blip r:embed="rId4"/>
                          <a:stretch>
                            <a:fillRect l="-897" t="-708974" r="-276682" b="-120513"/>
                          </a:stretch>
                        </a:blipFill>
                      </a:tcPr>
                    </a:tc>
                    <a:tc>
                      <a:txBody>
                        <a:bodyPr/>
                        <a:lstStyle/>
                        <a:p>
                          <a:pPr algn="ctr">
                            <a:lnSpc>
                              <a:spcPct val="115000"/>
                            </a:lnSpc>
                            <a:spcAft>
                              <a:spcPts val="0"/>
                            </a:spcAft>
                          </a:pPr>
                          <a:r>
                            <a:rPr lang="en-US" sz="1400" kern="100">
                              <a:effectLst/>
                            </a:rPr>
                            <a:t>3.7431*</a:t>
                          </a:r>
                          <a:br>
                            <a:rPr lang="en-US" sz="1400" kern="100">
                              <a:effectLst/>
                            </a:rPr>
                          </a:br>
                          <a:r>
                            <a:rPr lang="en-US" sz="1400" kern="100">
                              <a:effectLst/>
                            </a:rPr>
                            <a:t>(0.7914)</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12.039</a:t>
                          </a:r>
                          <a:br>
                            <a:rPr lang="en-US" sz="1400" kern="100">
                              <a:effectLst/>
                            </a:rPr>
                          </a:br>
                          <a:r>
                            <a:rPr lang="en-US" sz="1400" kern="100">
                              <a:effectLst/>
                            </a:rPr>
                            <a:t>(11.02)</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4068285302"/>
                      </a:ext>
                    </a:extLst>
                  </a:tr>
                  <a:tr h="471107">
                    <a:tc>
                      <a:txBody>
                        <a:bodyPr/>
                        <a:lstStyle/>
                        <a:p>
                          <a:endParaRPr lang="zh-CN"/>
                        </a:p>
                      </a:txBody>
                      <a:tcPr marL="43313" marR="43313" marT="0" marB="0" anchor="ctr">
                        <a:blipFill>
                          <a:blip r:embed="rId4"/>
                          <a:stretch>
                            <a:fillRect l="-897" t="-819481" r="-276682" b="-22078"/>
                          </a:stretch>
                        </a:blipFill>
                      </a:tcPr>
                    </a:tc>
                    <a:tc>
                      <a:txBody>
                        <a:bodyPr/>
                        <a:lstStyle/>
                        <a:p>
                          <a:pPr algn="ctr">
                            <a:lnSpc>
                              <a:spcPct val="115000"/>
                            </a:lnSpc>
                            <a:spcAft>
                              <a:spcPts val="0"/>
                            </a:spcAft>
                          </a:pPr>
                          <a:r>
                            <a:rPr lang="en-US" sz="1400" kern="100">
                              <a:effectLst/>
                            </a:rPr>
                            <a:t>10.085*</a:t>
                          </a:r>
                          <a:br>
                            <a:rPr lang="en-US" sz="1400" kern="100">
                              <a:effectLst/>
                            </a:rPr>
                          </a:br>
                          <a:r>
                            <a:rPr lang="en-US" sz="1400" kern="100">
                              <a:effectLst/>
                            </a:rPr>
                            <a:t>(2.1797)</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34.557</a:t>
                          </a:r>
                          <a:br>
                            <a:rPr lang="en-US" sz="1400" kern="100" dirty="0">
                              <a:effectLst/>
                            </a:rPr>
                          </a:br>
                          <a:r>
                            <a:rPr lang="en-US" sz="1400" kern="100" dirty="0">
                              <a:effectLst/>
                            </a:rPr>
                            <a:t>(28.102)</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169681116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4A77AE0E-6E13-4B04-9771-7242BB5C6CE3}"/>
                  </a:ext>
                </a:extLst>
              </p:cNvPr>
              <p:cNvGraphicFramePr>
                <a:graphicFrameLocks noGrp="1"/>
              </p:cNvGraphicFramePr>
              <p:nvPr>
                <p:extLst>
                  <p:ext uri="{D42A27DB-BD31-4B8C-83A1-F6EECF244321}">
                    <p14:modId xmlns:p14="http://schemas.microsoft.com/office/powerpoint/2010/main" val="456383914"/>
                  </p:ext>
                </p:extLst>
              </p:nvPr>
            </p:nvGraphicFramePr>
            <p:xfrm>
              <a:off x="5982337" y="2675106"/>
              <a:ext cx="5449693" cy="3769128"/>
            </p:xfrm>
            <a:graphic>
              <a:graphicData uri="http://schemas.openxmlformats.org/drawingml/2006/table">
                <a:tbl>
                  <a:tblPr firstRow="1" firstCol="1" bandRow="1">
                    <a:tableStyleId>{5C22544A-7EE6-4342-B048-85BDC9FD1C3A}</a:tableStyleId>
                  </a:tblPr>
                  <a:tblGrid>
                    <a:gridCol w="1456035">
                      <a:extLst>
                        <a:ext uri="{9D8B030D-6E8A-4147-A177-3AD203B41FA5}">
                          <a16:colId xmlns:a16="http://schemas.microsoft.com/office/drawing/2014/main" val="907754449"/>
                        </a:ext>
                      </a:extLst>
                    </a:gridCol>
                    <a:gridCol w="928248">
                      <a:extLst>
                        <a:ext uri="{9D8B030D-6E8A-4147-A177-3AD203B41FA5}">
                          <a16:colId xmlns:a16="http://schemas.microsoft.com/office/drawing/2014/main" val="2661184164"/>
                        </a:ext>
                      </a:extLst>
                    </a:gridCol>
                    <a:gridCol w="1067212">
                      <a:extLst>
                        <a:ext uri="{9D8B030D-6E8A-4147-A177-3AD203B41FA5}">
                          <a16:colId xmlns:a16="http://schemas.microsoft.com/office/drawing/2014/main" val="3598589125"/>
                        </a:ext>
                      </a:extLst>
                    </a:gridCol>
                    <a:gridCol w="1067212">
                      <a:extLst>
                        <a:ext uri="{9D8B030D-6E8A-4147-A177-3AD203B41FA5}">
                          <a16:colId xmlns:a16="http://schemas.microsoft.com/office/drawing/2014/main" val="3075873557"/>
                        </a:ext>
                      </a:extLst>
                    </a:gridCol>
                    <a:gridCol w="930986">
                      <a:extLst>
                        <a:ext uri="{9D8B030D-6E8A-4147-A177-3AD203B41FA5}">
                          <a16:colId xmlns:a16="http://schemas.microsoft.com/office/drawing/2014/main" val="279968210"/>
                        </a:ext>
                      </a:extLst>
                    </a:gridCol>
                  </a:tblGrid>
                  <a:tr h="471141">
                    <a:tc>
                      <a:txBody>
                        <a:bodyPr/>
                        <a:lstStyle/>
                        <a:p>
                          <a:pPr algn="ctr">
                            <a:lnSpc>
                              <a:spcPct val="115000"/>
                            </a:lnSpc>
                            <a:spcAft>
                              <a:spcPts val="0"/>
                            </a:spcAft>
                          </a:pPr>
                          <a:r>
                            <a:rPr lang="zh-CN" sz="1400" kern="100" dirty="0">
                              <a:effectLst/>
                            </a:rPr>
                            <a:t>行业发展</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b="0" kern="100" dirty="0">
                              <a:solidFill>
                                <a:schemeClr val="tx1"/>
                              </a:solidFill>
                              <a:effectLst/>
                            </a:rPr>
                            <a:t>1.4761**</a:t>
                          </a:r>
                          <a:br>
                            <a:rPr lang="en-US" sz="1400" b="0" kern="100" dirty="0">
                              <a:solidFill>
                                <a:schemeClr val="tx1"/>
                              </a:solidFill>
                              <a:effectLst/>
                            </a:rPr>
                          </a:br>
                          <a:r>
                            <a:rPr lang="en-US" sz="1400" b="0" kern="100" dirty="0">
                              <a:solidFill>
                                <a:schemeClr val="tx1"/>
                              </a:solidFill>
                              <a:effectLst/>
                            </a:rPr>
                            <a:t>(0.657)</a:t>
                          </a:r>
                          <a:endParaRPr lang="zh-CN" sz="1400" b="0" kern="100" dirty="0">
                            <a:solidFill>
                              <a:schemeClr val="tx1"/>
                            </a:solidFill>
                            <a:effectLst/>
                            <a:latin typeface="Times New Roman" panose="02020603050405020304" pitchFamily="18" charset="0"/>
                            <a:ea typeface="宋体" panose="02010600030101010101" pitchFamily="2" charset="-122"/>
                          </a:endParaRPr>
                        </a:p>
                      </a:txBody>
                      <a:tcPr marL="43313" marR="43313" marT="0" marB="0" anchor="ctr">
                        <a:solidFill>
                          <a:srgbClr val="EAE8EA"/>
                        </a:solidFill>
                      </a:tcPr>
                    </a:tc>
                    <a:tc>
                      <a:txBody>
                        <a:bodyPr/>
                        <a:lstStyle/>
                        <a:p>
                          <a:pPr algn="ctr">
                            <a:lnSpc>
                              <a:spcPct val="115000"/>
                            </a:lnSpc>
                            <a:spcAft>
                              <a:spcPts val="0"/>
                            </a:spcAft>
                          </a:pPr>
                          <a:r>
                            <a:rPr lang="en-US" sz="1400" b="0" kern="100" dirty="0">
                              <a:solidFill>
                                <a:schemeClr val="tx1"/>
                              </a:solidFill>
                              <a:effectLst/>
                            </a:rPr>
                            <a:t>2.6018</a:t>
                          </a:r>
                          <a:br>
                            <a:rPr lang="en-US" sz="1400" b="0" kern="100" dirty="0">
                              <a:solidFill>
                                <a:schemeClr val="tx1"/>
                              </a:solidFill>
                              <a:effectLst/>
                            </a:rPr>
                          </a:br>
                          <a:r>
                            <a:rPr lang="en-US" sz="1400" b="0" kern="100" dirty="0">
                              <a:solidFill>
                                <a:schemeClr val="tx1"/>
                              </a:solidFill>
                              <a:effectLst/>
                            </a:rPr>
                            <a:t>(3.3219)</a:t>
                          </a:r>
                          <a:endParaRPr lang="zh-CN" sz="1400" b="0" kern="100" dirty="0">
                            <a:solidFill>
                              <a:schemeClr val="tx1"/>
                            </a:solidFill>
                            <a:effectLst/>
                            <a:latin typeface="Times New Roman" panose="02020603050405020304" pitchFamily="18" charset="0"/>
                            <a:ea typeface="宋体" panose="02010600030101010101" pitchFamily="2" charset="-122"/>
                          </a:endParaRPr>
                        </a:p>
                      </a:txBody>
                      <a:tcPr marL="43313" marR="43313" marT="0" marB="0" anchor="ctr">
                        <a:solidFill>
                          <a:srgbClr val="EAE8EA"/>
                        </a:solidFill>
                      </a:tcPr>
                    </a:tc>
                    <a:tc>
                      <a:txBody>
                        <a:bodyPr/>
                        <a:lstStyle/>
                        <a:p>
                          <a:pPr algn="ctr">
                            <a:lnSpc>
                              <a:spcPct val="115000"/>
                            </a:lnSpc>
                            <a:spcAft>
                              <a:spcPts val="0"/>
                            </a:spcAft>
                          </a:pPr>
                          <a:r>
                            <a:rPr lang="en-US" sz="1400" b="0" kern="100" dirty="0">
                              <a:solidFill>
                                <a:schemeClr val="tx1"/>
                              </a:solidFill>
                              <a:effectLst/>
                            </a:rPr>
                            <a:t> </a:t>
                          </a:r>
                          <a:endParaRPr lang="zh-CN" sz="1400" b="0" kern="100" dirty="0">
                            <a:solidFill>
                              <a:schemeClr val="tx1"/>
                            </a:solidFill>
                            <a:effectLst/>
                            <a:latin typeface="Times New Roman" panose="02020603050405020304" pitchFamily="18" charset="0"/>
                            <a:ea typeface="宋体" panose="02010600030101010101" pitchFamily="2" charset="-122"/>
                          </a:endParaRPr>
                        </a:p>
                      </a:txBody>
                      <a:tcPr marL="43313" marR="43313" marT="0" marB="0">
                        <a:solidFill>
                          <a:srgbClr val="EAE8EA"/>
                        </a:solidFill>
                      </a:tcPr>
                    </a:tc>
                    <a:tc>
                      <a:txBody>
                        <a:bodyPr/>
                        <a:lstStyle/>
                        <a:p>
                          <a:pPr algn="ctr">
                            <a:lnSpc>
                              <a:spcPct val="115000"/>
                            </a:lnSpc>
                            <a:spcAft>
                              <a:spcPts val="0"/>
                            </a:spcAft>
                          </a:pPr>
                          <a:r>
                            <a:rPr lang="en-US" sz="1400" b="0" kern="100" dirty="0">
                              <a:solidFill>
                                <a:schemeClr val="tx1"/>
                              </a:solidFill>
                              <a:effectLst/>
                            </a:rPr>
                            <a:t> </a:t>
                          </a:r>
                          <a:endParaRPr lang="zh-CN" sz="1400" b="0" kern="100" dirty="0">
                            <a:solidFill>
                              <a:schemeClr val="tx1"/>
                            </a:solidFill>
                            <a:effectLst/>
                            <a:latin typeface="Times New Roman" panose="02020603050405020304" pitchFamily="18" charset="0"/>
                            <a:ea typeface="宋体" panose="02010600030101010101" pitchFamily="2" charset="-122"/>
                          </a:endParaRPr>
                        </a:p>
                      </a:txBody>
                      <a:tcPr marL="43313" marR="43313" marT="0" marB="0">
                        <a:solidFill>
                          <a:srgbClr val="EAE8EA"/>
                        </a:solidFill>
                      </a:tcPr>
                    </a:tc>
                    <a:extLst>
                      <a:ext uri="{0D108BD9-81ED-4DB2-BD59-A6C34878D82A}">
                        <a16:rowId xmlns:a16="http://schemas.microsoft.com/office/drawing/2014/main" val="3682585655"/>
                      </a:ext>
                    </a:extLst>
                  </a:tr>
                  <a:tr h="471141">
                    <a:tc>
                      <a:txBody>
                        <a:bodyPr/>
                        <a:lstStyle/>
                        <a:p>
                          <a:pPr algn="ctr">
                            <a:lnSpc>
                              <a:spcPct val="115000"/>
                            </a:lnSpc>
                            <a:spcAft>
                              <a:spcPts val="0"/>
                            </a:spcAft>
                          </a:pPr>
                          <a:r>
                            <a:rPr lang="zh-CN" sz="1400" kern="100">
                              <a:effectLst/>
                            </a:rPr>
                            <a:t>行业发展</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3.8609**</a:t>
                          </a:r>
                          <a:br>
                            <a:rPr lang="en-US" sz="1400" kern="100" dirty="0">
                              <a:effectLst/>
                            </a:rPr>
                          </a:br>
                          <a:r>
                            <a:rPr lang="en-US" sz="1400" kern="100" dirty="0">
                              <a:effectLst/>
                            </a:rPr>
                            <a:t>(1.6711)</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12.003</a:t>
                          </a:r>
                          <a:br>
                            <a:rPr lang="en-US" sz="1400" kern="100" dirty="0">
                              <a:effectLst/>
                            </a:rPr>
                          </a:br>
                          <a:r>
                            <a:rPr lang="en-US" sz="1400" kern="100" dirty="0">
                              <a:effectLst/>
                            </a:rPr>
                            <a:t>(8.449)</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1977226658"/>
                      </a:ext>
                    </a:extLst>
                  </a:tr>
                  <a:tr h="471141">
                    <a:tc>
                      <a:txBody>
                        <a:bodyPr/>
                        <a:lstStyle/>
                        <a:p>
                          <a:pPr algn="ctr">
                            <a:lnSpc>
                              <a:spcPct val="115000"/>
                            </a:lnSpc>
                            <a:spcAft>
                              <a:spcPts val="0"/>
                            </a:spcAft>
                          </a:pPr>
                          <a:r>
                            <a:rPr lang="zh-CN" sz="1400" kern="100">
                              <a:effectLst/>
                            </a:rPr>
                            <a:t>两融数据</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0.6931*</a:t>
                          </a:r>
                          <a:br>
                            <a:rPr lang="en-US" sz="1400" kern="100">
                              <a:effectLst/>
                            </a:rPr>
                          </a:br>
                          <a:r>
                            <a:rPr lang="en-US" sz="1400" kern="100">
                              <a:effectLst/>
                            </a:rPr>
                            <a:t>(0.3689)</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0.4074</a:t>
                          </a:r>
                          <a:br>
                            <a:rPr lang="en-US" sz="1400" kern="100" dirty="0">
                              <a:effectLst/>
                            </a:rPr>
                          </a:br>
                          <a:r>
                            <a:rPr lang="en-US" sz="1400" kern="100" dirty="0">
                              <a:effectLst/>
                            </a:rPr>
                            <a:t>(1.865)</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3264076640"/>
                      </a:ext>
                    </a:extLst>
                  </a:tr>
                  <a:tr h="471141">
                    <a:tc>
                      <a:txBody>
                        <a:bodyPr/>
                        <a:lstStyle/>
                        <a:p>
                          <a:pPr algn="ctr">
                            <a:lnSpc>
                              <a:spcPct val="115000"/>
                            </a:lnSpc>
                            <a:spcAft>
                              <a:spcPts val="0"/>
                            </a:spcAft>
                          </a:pPr>
                          <a:r>
                            <a:rPr lang="zh-CN" sz="1400" kern="100">
                              <a:effectLst/>
                            </a:rPr>
                            <a:t>两融数据</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0.0788</a:t>
                          </a:r>
                          <a:br>
                            <a:rPr lang="en-US" sz="1400" kern="100">
                              <a:effectLst/>
                            </a:rPr>
                          </a:br>
                          <a:r>
                            <a:rPr lang="en-US" sz="1400" kern="100">
                              <a:effectLst/>
                            </a:rPr>
                            <a:t>(1.0747)</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10.195*</a:t>
                          </a:r>
                          <a:br>
                            <a:rPr lang="en-US" sz="1400" kern="100">
                              <a:effectLst/>
                            </a:rPr>
                          </a:br>
                          <a:r>
                            <a:rPr lang="en-US" sz="1400" kern="100">
                              <a:effectLst/>
                            </a:rPr>
                            <a:t>(5.4335)</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2119255182"/>
                      </a:ext>
                    </a:extLst>
                  </a:tr>
                  <a:tr h="471141">
                    <a:tc>
                      <a:txBody>
                        <a:bodyPr/>
                        <a:lstStyle/>
                        <a:p>
                          <a:pPr algn="ctr">
                            <a:lnSpc>
                              <a:spcPct val="115000"/>
                            </a:lnSpc>
                            <a:spcAft>
                              <a:spcPts val="0"/>
                            </a:spcAft>
                          </a:pPr>
                          <a:r>
                            <a:rPr lang="zh-CN" sz="1400" kern="100">
                              <a:effectLst/>
                            </a:rPr>
                            <a:t>资金博弈</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1.9483</a:t>
                          </a:r>
                          <a:br>
                            <a:rPr lang="en-US" sz="1400" kern="100">
                              <a:effectLst/>
                            </a:rPr>
                          </a:br>
                          <a:r>
                            <a:rPr lang="en-US" sz="1400" kern="100">
                              <a:effectLst/>
                            </a:rPr>
                            <a:t>(1.6727)</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12.873</a:t>
                          </a:r>
                          <a:br>
                            <a:rPr lang="en-US" sz="1400" kern="100">
                              <a:effectLst/>
                            </a:rPr>
                          </a:br>
                          <a:r>
                            <a:rPr lang="en-US" sz="1400" kern="100">
                              <a:effectLst/>
                            </a:rPr>
                            <a:t>(8.4569)</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3034658493"/>
                      </a:ext>
                    </a:extLst>
                  </a:tr>
                  <a:tr h="471141">
                    <a:tc>
                      <a:txBody>
                        <a:bodyPr/>
                        <a:lstStyle/>
                        <a:p>
                          <a:pPr algn="ctr">
                            <a:lnSpc>
                              <a:spcPct val="115000"/>
                            </a:lnSpc>
                            <a:spcAft>
                              <a:spcPts val="0"/>
                            </a:spcAft>
                          </a:pPr>
                          <a:r>
                            <a:rPr lang="zh-CN" sz="1400" kern="100">
                              <a:effectLst/>
                            </a:rPr>
                            <a:t>资金博弈</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6.177</a:t>
                          </a:r>
                          <a:br>
                            <a:rPr lang="en-US" sz="1400" kern="100">
                              <a:effectLst/>
                            </a:rPr>
                          </a:br>
                          <a:r>
                            <a:rPr lang="en-US" sz="1400" kern="100">
                              <a:effectLst/>
                            </a:rPr>
                            <a:t>(4.3282)</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38.339*</a:t>
                          </a:r>
                          <a:br>
                            <a:rPr lang="en-US" sz="1400" kern="100">
                              <a:effectLst/>
                            </a:rPr>
                          </a:br>
                          <a:r>
                            <a:rPr lang="en-US" sz="1400" kern="100">
                              <a:effectLst/>
                            </a:rPr>
                            <a:t>(21.883)</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3204382243"/>
                      </a:ext>
                    </a:extLst>
                  </a:tr>
                  <a:tr h="471141">
                    <a:tc>
                      <a:txBody>
                        <a:bodyPr/>
                        <a:lstStyle/>
                        <a:p>
                          <a:pPr algn="ctr">
                            <a:lnSpc>
                              <a:spcPct val="115000"/>
                            </a:lnSpc>
                            <a:spcAft>
                              <a:spcPts val="0"/>
                            </a:spcAft>
                          </a:pPr>
                          <a:r>
                            <a:rPr lang="zh-CN" sz="1400" kern="100">
                              <a:effectLst/>
                            </a:rPr>
                            <a:t>公司红利</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1.8574***</a:t>
                          </a:r>
                          <a:br>
                            <a:rPr lang="en-US" sz="1400" kern="100">
                              <a:effectLst/>
                            </a:rPr>
                          </a:br>
                          <a:r>
                            <a:rPr lang="en-US" sz="1400" kern="100">
                              <a:effectLst/>
                            </a:rPr>
                            <a:t>(0.6214)</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6.961**</a:t>
                          </a:r>
                          <a:br>
                            <a:rPr lang="en-US" sz="1400" kern="100">
                              <a:effectLst/>
                            </a:rPr>
                          </a:br>
                          <a:r>
                            <a:rPr lang="en-US" sz="1400" kern="100">
                              <a:effectLst/>
                            </a:rPr>
                            <a:t>(3.1418)</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1710852095"/>
                      </a:ext>
                    </a:extLst>
                  </a:tr>
                  <a:tr h="471141">
                    <a:tc>
                      <a:txBody>
                        <a:bodyPr/>
                        <a:lstStyle/>
                        <a:p>
                          <a:pPr algn="ctr">
                            <a:lnSpc>
                              <a:spcPct val="115000"/>
                            </a:lnSpc>
                            <a:spcAft>
                              <a:spcPts val="0"/>
                            </a:spcAft>
                          </a:pPr>
                          <a:r>
                            <a:rPr lang="zh-CN" sz="1400" kern="100">
                              <a:effectLst/>
                            </a:rPr>
                            <a:t>公司红利</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4.837***</a:t>
                          </a:r>
                          <a:br>
                            <a:rPr lang="en-US" sz="1400" kern="100">
                              <a:effectLst/>
                            </a:rPr>
                          </a:br>
                          <a:r>
                            <a:rPr lang="en-US" sz="1400" kern="100">
                              <a:effectLst/>
                            </a:rPr>
                            <a:t>(1.6622)</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21.184**</a:t>
                          </a:r>
                          <a:br>
                            <a:rPr lang="en-US" sz="1400" kern="100">
                              <a:effectLst/>
                            </a:rPr>
                          </a:br>
                          <a:r>
                            <a:rPr lang="en-US" sz="1400" kern="100">
                              <a:effectLst/>
                            </a:rPr>
                            <a:t>(8.4038)</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3895115848"/>
                      </a:ext>
                    </a:extLst>
                  </a:tr>
                </a:tbl>
              </a:graphicData>
            </a:graphic>
          </p:graphicFrame>
        </mc:Choice>
        <mc:Fallback xmlns="">
          <p:graphicFrame>
            <p:nvGraphicFramePr>
              <p:cNvPr id="6" name="表格 5">
                <a:extLst>
                  <a:ext uri="{FF2B5EF4-FFF2-40B4-BE49-F238E27FC236}">
                    <a16:creationId xmlns:a16="http://schemas.microsoft.com/office/drawing/2014/main" id="{4A77AE0E-6E13-4B04-9771-7242BB5C6CE3}"/>
                  </a:ext>
                </a:extLst>
              </p:cNvPr>
              <p:cNvGraphicFramePr>
                <a:graphicFrameLocks noGrp="1"/>
              </p:cNvGraphicFramePr>
              <p:nvPr>
                <p:extLst>
                  <p:ext uri="{D42A27DB-BD31-4B8C-83A1-F6EECF244321}">
                    <p14:modId xmlns:p14="http://schemas.microsoft.com/office/powerpoint/2010/main" val="456383914"/>
                  </p:ext>
                </p:extLst>
              </p:nvPr>
            </p:nvGraphicFramePr>
            <p:xfrm>
              <a:off x="5982337" y="2675106"/>
              <a:ext cx="5449693" cy="3769128"/>
            </p:xfrm>
            <a:graphic>
              <a:graphicData uri="http://schemas.openxmlformats.org/drawingml/2006/table">
                <a:tbl>
                  <a:tblPr firstRow="1" firstCol="1" bandRow="1">
                    <a:tableStyleId>{5C22544A-7EE6-4342-B048-85BDC9FD1C3A}</a:tableStyleId>
                  </a:tblPr>
                  <a:tblGrid>
                    <a:gridCol w="1456035">
                      <a:extLst>
                        <a:ext uri="{9D8B030D-6E8A-4147-A177-3AD203B41FA5}">
                          <a16:colId xmlns:a16="http://schemas.microsoft.com/office/drawing/2014/main" val="907754449"/>
                        </a:ext>
                      </a:extLst>
                    </a:gridCol>
                    <a:gridCol w="928248">
                      <a:extLst>
                        <a:ext uri="{9D8B030D-6E8A-4147-A177-3AD203B41FA5}">
                          <a16:colId xmlns:a16="http://schemas.microsoft.com/office/drawing/2014/main" val="2661184164"/>
                        </a:ext>
                      </a:extLst>
                    </a:gridCol>
                    <a:gridCol w="1067212">
                      <a:extLst>
                        <a:ext uri="{9D8B030D-6E8A-4147-A177-3AD203B41FA5}">
                          <a16:colId xmlns:a16="http://schemas.microsoft.com/office/drawing/2014/main" val="3598589125"/>
                        </a:ext>
                      </a:extLst>
                    </a:gridCol>
                    <a:gridCol w="1067212">
                      <a:extLst>
                        <a:ext uri="{9D8B030D-6E8A-4147-A177-3AD203B41FA5}">
                          <a16:colId xmlns:a16="http://schemas.microsoft.com/office/drawing/2014/main" val="3075873557"/>
                        </a:ext>
                      </a:extLst>
                    </a:gridCol>
                    <a:gridCol w="930986">
                      <a:extLst>
                        <a:ext uri="{9D8B030D-6E8A-4147-A177-3AD203B41FA5}">
                          <a16:colId xmlns:a16="http://schemas.microsoft.com/office/drawing/2014/main" val="279968210"/>
                        </a:ext>
                      </a:extLst>
                    </a:gridCol>
                  </a:tblGrid>
                  <a:tr h="471141">
                    <a:tc>
                      <a:txBody>
                        <a:bodyPr/>
                        <a:lstStyle/>
                        <a:p>
                          <a:endParaRPr lang="zh-CN"/>
                        </a:p>
                      </a:txBody>
                      <a:tcPr marL="43313" marR="43313" marT="0" marB="0" anchor="ctr">
                        <a:blipFill>
                          <a:blip r:embed="rId5"/>
                          <a:stretch>
                            <a:fillRect l="-418" t="-7692" r="-276151" b="-716667"/>
                          </a:stretch>
                        </a:blipFill>
                      </a:tcPr>
                    </a:tc>
                    <a:tc>
                      <a:txBody>
                        <a:bodyPr/>
                        <a:lstStyle/>
                        <a:p>
                          <a:pPr algn="ctr">
                            <a:lnSpc>
                              <a:spcPct val="115000"/>
                            </a:lnSpc>
                            <a:spcAft>
                              <a:spcPts val="0"/>
                            </a:spcAft>
                          </a:pPr>
                          <a:r>
                            <a:rPr lang="en-US" sz="1400" b="0" kern="100" dirty="0">
                              <a:solidFill>
                                <a:schemeClr val="tx1"/>
                              </a:solidFill>
                              <a:effectLst/>
                            </a:rPr>
                            <a:t>1.4761**</a:t>
                          </a:r>
                          <a:br>
                            <a:rPr lang="en-US" sz="1400" b="0" kern="100" dirty="0">
                              <a:solidFill>
                                <a:schemeClr val="tx1"/>
                              </a:solidFill>
                              <a:effectLst/>
                            </a:rPr>
                          </a:br>
                          <a:r>
                            <a:rPr lang="en-US" sz="1400" b="0" kern="100" dirty="0">
                              <a:solidFill>
                                <a:schemeClr val="tx1"/>
                              </a:solidFill>
                              <a:effectLst/>
                            </a:rPr>
                            <a:t>(0.657)</a:t>
                          </a:r>
                          <a:endParaRPr lang="zh-CN" sz="1400" b="0" kern="100" dirty="0">
                            <a:solidFill>
                              <a:schemeClr val="tx1"/>
                            </a:solidFill>
                            <a:effectLst/>
                            <a:latin typeface="Times New Roman" panose="02020603050405020304" pitchFamily="18" charset="0"/>
                            <a:ea typeface="宋体" panose="02010600030101010101" pitchFamily="2" charset="-122"/>
                          </a:endParaRPr>
                        </a:p>
                      </a:txBody>
                      <a:tcPr marL="43313" marR="43313" marT="0" marB="0" anchor="ctr">
                        <a:solidFill>
                          <a:srgbClr val="EAE8EA"/>
                        </a:solidFill>
                      </a:tcPr>
                    </a:tc>
                    <a:tc>
                      <a:txBody>
                        <a:bodyPr/>
                        <a:lstStyle/>
                        <a:p>
                          <a:pPr algn="ctr">
                            <a:lnSpc>
                              <a:spcPct val="115000"/>
                            </a:lnSpc>
                            <a:spcAft>
                              <a:spcPts val="0"/>
                            </a:spcAft>
                          </a:pPr>
                          <a:r>
                            <a:rPr lang="en-US" sz="1400" b="0" kern="100" dirty="0">
                              <a:solidFill>
                                <a:schemeClr val="tx1"/>
                              </a:solidFill>
                              <a:effectLst/>
                            </a:rPr>
                            <a:t>2.6018</a:t>
                          </a:r>
                          <a:br>
                            <a:rPr lang="en-US" sz="1400" b="0" kern="100" dirty="0">
                              <a:solidFill>
                                <a:schemeClr val="tx1"/>
                              </a:solidFill>
                              <a:effectLst/>
                            </a:rPr>
                          </a:br>
                          <a:r>
                            <a:rPr lang="en-US" sz="1400" b="0" kern="100" dirty="0">
                              <a:solidFill>
                                <a:schemeClr val="tx1"/>
                              </a:solidFill>
                              <a:effectLst/>
                            </a:rPr>
                            <a:t>(3.3219)</a:t>
                          </a:r>
                          <a:endParaRPr lang="zh-CN" sz="1400" b="0" kern="100" dirty="0">
                            <a:solidFill>
                              <a:schemeClr val="tx1"/>
                            </a:solidFill>
                            <a:effectLst/>
                            <a:latin typeface="Times New Roman" panose="02020603050405020304" pitchFamily="18" charset="0"/>
                            <a:ea typeface="宋体" panose="02010600030101010101" pitchFamily="2" charset="-122"/>
                          </a:endParaRPr>
                        </a:p>
                      </a:txBody>
                      <a:tcPr marL="43313" marR="43313" marT="0" marB="0" anchor="ctr">
                        <a:solidFill>
                          <a:srgbClr val="EAE8EA"/>
                        </a:solidFill>
                      </a:tcPr>
                    </a:tc>
                    <a:tc>
                      <a:txBody>
                        <a:bodyPr/>
                        <a:lstStyle/>
                        <a:p>
                          <a:pPr algn="ctr">
                            <a:lnSpc>
                              <a:spcPct val="115000"/>
                            </a:lnSpc>
                            <a:spcAft>
                              <a:spcPts val="0"/>
                            </a:spcAft>
                          </a:pPr>
                          <a:r>
                            <a:rPr lang="en-US" sz="1400" b="0" kern="100" dirty="0">
                              <a:solidFill>
                                <a:schemeClr val="tx1"/>
                              </a:solidFill>
                              <a:effectLst/>
                            </a:rPr>
                            <a:t> </a:t>
                          </a:r>
                          <a:endParaRPr lang="zh-CN" sz="1400" b="0" kern="100" dirty="0">
                            <a:solidFill>
                              <a:schemeClr val="tx1"/>
                            </a:solidFill>
                            <a:effectLst/>
                            <a:latin typeface="Times New Roman" panose="02020603050405020304" pitchFamily="18" charset="0"/>
                            <a:ea typeface="宋体" panose="02010600030101010101" pitchFamily="2" charset="-122"/>
                          </a:endParaRPr>
                        </a:p>
                      </a:txBody>
                      <a:tcPr marL="43313" marR="43313" marT="0" marB="0">
                        <a:solidFill>
                          <a:srgbClr val="EAE8EA"/>
                        </a:solidFill>
                      </a:tcPr>
                    </a:tc>
                    <a:tc>
                      <a:txBody>
                        <a:bodyPr/>
                        <a:lstStyle/>
                        <a:p>
                          <a:pPr algn="ctr">
                            <a:lnSpc>
                              <a:spcPct val="115000"/>
                            </a:lnSpc>
                            <a:spcAft>
                              <a:spcPts val="0"/>
                            </a:spcAft>
                          </a:pPr>
                          <a:r>
                            <a:rPr lang="en-US" sz="1400" b="0" kern="100" dirty="0">
                              <a:solidFill>
                                <a:schemeClr val="tx1"/>
                              </a:solidFill>
                              <a:effectLst/>
                            </a:rPr>
                            <a:t> </a:t>
                          </a:r>
                          <a:endParaRPr lang="zh-CN" sz="1400" b="0" kern="100" dirty="0">
                            <a:solidFill>
                              <a:schemeClr val="tx1"/>
                            </a:solidFill>
                            <a:effectLst/>
                            <a:latin typeface="Times New Roman" panose="02020603050405020304" pitchFamily="18" charset="0"/>
                            <a:ea typeface="宋体" panose="02010600030101010101" pitchFamily="2" charset="-122"/>
                          </a:endParaRPr>
                        </a:p>
                      </a:txBody>
                      <a:tcPr marL="43313" marR="43313" marT="0" marB="0">
                        <a:solidFill>
                          <a:srgbClr val="EAE8EA"/>
                        </a:solidFill>
                      </a:tcPr>
                    </a:tc>
                    <a:extLst>
                      <a:ext uri="{0D108BD9-81ED-4DB2-BD59-A6C34878D82A}">
                        <a16:rowId xmlns:a16="http://schemas.microsoft.com/office/drawing/2014/main" val="3682585655"/>
                      </a:ext>
                    </a:extLst>
                  </a:tr>
                  <a:tr h="471141">
                    <a:tc>
                      <a:txBody>
                        <a:bodyPr/>
                        <a:lstStyle/>
                        <a:p>
                          <a:endParaRPr lang="zh-CN"/>
                        </a:p>
                      </a:txBody>
                      <a:tcPr marL="43313" marR="43313" marT="0" marB="0" anchor="ctr">
                        <a:blipFill>
                          <a:blip r:embed="rId5"/>
                          <a:stretch>
                            <a:fillRect l="-418" t="-109091" r="-276151" b="-625974"/>
                          </a:stretch>
                        </a:blipFill>
                      </a:tcPr>
                    </a:tc>
                    <a:tc>
                      <a:txBody>
                        <a:bodyPr/>
                        <a:lstStyle/>
                        <a:p>
                          <a:pPr algn="ctr">
                            <a:lnSpc>
                              <a:spcPct val="115000"/>
                            </a:lnSpc>
                            <a:spcAft>
                              <a:spcPts val="0"/>
                            </a:spcAft>
                          </a:pPr>
                          <a:r>
                            <a:rPr lang="en-US" sz="1400" kern="100" dirty="0">
                              <a:effectLst/>
                            </a:rPr>
                            <a:t>3.8609**</a:t>
                          </a:r>
                          <a:br>
                            <a:rPr lang="en-US" sz="1400" kern="100" dirty="0">
                              <a:effectLst/>
                            </a:rPr>
                          </a:br>
                          <a:r>
                            <a:rPr lang="en-US" sz="1400" kern="100" dirty="0">
                              <a:effectLst/>
                            </a:rPr>
                            <a:t>(1.6711)</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12.003</a:t>
                          </a:r>
                          <a:br>
                            <a:rPr lang="en-US" sz="1400" kern="100" dirty="0">
                              <a:effectLst/>
                            </a:rPr>
                          </a:br>
                          <a:r>
                            <a:rPr lang="en-US" sz="1400" kern="100" dirty="0">
                              <a:effectLst/>
                            </a:rPr>
                            <a:t>(8.449)</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1977226658"/>
                      </a:ext>
                    </a:extLst>
                  </a:tr>
                  <a:tr h="471141">
                    <a:tc>
                      <a:txBody>
                        <a:bodyPr/>
                        <a:lstStyle/>
                        <a:p>
                          <a:endParaRPr lang="zh-CN"/>
                        </a:p>
                      </a:txBody>
                      <a:tcPr marL="43313" marR="43313" marT="0" marB="0" anchor="ctr">
                        <a:blipFill>
                          <a:blip r:embed="rId5"/>
                          <a:stretch>
                            <a:fillRect l="-418" t="-206410" r="-276151" b="-517949"/>
                          </a:stretch>
                        </a:blipFill>
                      </a:tcPr>
                    </a:tc>
                    <a:tc>
                      <a:txBody>
                        <a:bodyPr/>
                        <a:lstStyle/>
                        <a:p>
                          <a:pPr algn="ctr">
                            <a:lnSpc>
                              <a:spcPct val="115000"/>
                            </a:lnSpc>
                            <a:spcAft>
                              <a:spcPts val="0"/>
                            </a:spcAft>
                          </a:pPr>
                          <a:r>
                            <a:rPr lang="en-US" sz="1400" kern="100">
                              <a:effectLst/>
                            </a:rPr>
                            <a:t>0.6931*</a:t>
                          </a:r>
                          <a:br>
                            <a:rPr lang="en-US" sz="1400" kern="100">
                              <a:effectLst/>
                            </a:rPr>
                          </a:br>
                          <a:r>
                            <a:rPr lang="en-US" sz="1400" kern="100">
                              <a:effectLst/>
                            </a:rPr>
                            <a:t>(0.3689)</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0.4074</a:t>
                          </a:r>
                          <a:br>
                            <a:rPr lang="en-US" sz="1400" kern="100" dirty="0">
                              <a:effectLst/>
                            </a:rPr>
                          </a:br>
                          <a:r>
                            <a:rPr lang="en-US" sz="1400" kern="100" dirty="0">
                              <a:effectLst/>
                            </a:rPr>
                            <a:t>(1.865)</a:t>
                          </a:r>
                          <a:endParaRPr lang="zh-CN" sz="1400" kern="100" dirty="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3264076640"/>
                      </a:ext>
                    </a:extLst>
                  </a:tr>
                  <a:tr h="471141">
                    <a:tc>
                      <a:txBody>
                        <a:bodyPr/>
                        <a:lstStyle/>
                        <a:p>
                          <a:endParaRPr lang="zh-CN"/>
                        </a:p>
                      </a:txBody>
                      <a:tcPr marL="43313" marR="43313" marT="0" marB="0" anchor="ctr">
                        <a:blipFill>
                          <a:blip r:embed="rId5"/>
                          <a:stretch>
                            <a:fillRect l="-418" t="-310390" r="-276151" b="-424675"/>
                          </a:stretch>
                        </a:blipFill>
                      </a:tcPr>
                    </a:tc>
                    <a:tc>
                      <a:txBody>
                        <a:bodyPr/>
                        <a:lstStyle/>
                        <a:p>
                          <a:pPr algn="ctr">
                            <a:lnSpc>
                              <a:spcPct val="115000"/>
                            </a:lnSpc>
                            <a:spcAft>
                              <a:spcPts val="0"/>
                            </a:spcAft>
                          </a:pPr>
                          <a:r>
                            <a:rPr lang="en-US" sz="1400" kern="100">
                              <a:effectLst/>
                            </a:rPr>
                            <a:t>0.0788</a:t>
                          </a:r>
                          <a:br>
                            <a:rPr lang="en-US" sz="1400" kern="100">
                              <a:effectLst/>
                            </a:rPr>
                          </a:br>
                          <a:r>
                            <a:rPr lang="en-US" sz="1400" kern="100">
                              <a:effectLst/>
                            </a:rPr>
                            <a:t>(1.0747)</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10.195*</a:t>
                          </a:r>
                          <a:br>
                            <a:rPr lang="en-US" sz="1400" kern="100">
                              <a:effectLst/>
                            </a:rPr>
                          </a:br>
                          <a:r>
                            <a:rPr lang="en-US" sz="1400" kern="100">
                              <a:effectLst/>
                            </a:rPr>
                            <a:t>(5.4335)</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2119255182"/>
                      </a:ext>
                    </a:extLst>
                  </a:tr>
                  <a:tr h="471141">
                    <a:tc>
                      <a:txBody>
                        <a:bodyPr/>
                        <a:lstStyle/>
                        <a:p>
                          <a:endParaRPr lang="zh-CN"/>
                        </a:p>
                      </a:txBody>
                      <a:tcPr marL="43313" marR="43313" marT="0" marB="0" anchor="ctr">
                        <a:blipFill>
                          <a:blip r:embed="rId5"/>
                          <a:stretch>
                            <a:fillRect l="-418" t="-405128" r="-276151" b="-319231"/>
                          </a:stretch>
                        </a:blipFill>
                      </a:tcPr>
                    </a:tc>
                    <a:tc>
                      <a:txBody>
                        <a:bodyPr/>
                        <a:lstStyle/>
                        <a:p>
                          <a:pPr algn="ctr">
                            <a:lnSpc>
                              <a:spcPct val="115000"/>
                            </a:lnSpc>
                            <a:spcAft>
                              <a:spcPts val="0"/>
                            </a:spcAft>
                          </a:pPr>
                          <a:r>
                            <a:rPr lang="en-US" sz="1400" kern="100">
                              <a:effectLst/>
                            </a:rPr>
                            <a:t>1.9483</a:t>
                          </a:r>
                          <a:br>
                            <a:rPr lang="en-US" sz="1400" kern="100">
                              <a:effectLst/>
                            </a:rPr>
                          </a:br>
                          <a:r>
                            <a:rPr lang="en-US" sz="1400" kern="100">
                              <a:effectLst/>
                            </a:rPr>
                            <a:t>(1.6727)</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12.873</a:t>
                          </a:r>
                          <a:br>
                            <a:rPr lang="en-US" sz="1400" kern="100">
                              <a:effectLst/>
                            </a:rPr>
                          </a:br>
                          <a:r>
                            <a:rPr lang="en-US" sz="1400" kern="100">
                              <a:effectLst/>
                            </a:rPr>
                            <a:t>(8.4569)</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3034658493"/>
                      </a:ext>
                    </a:extLst>
                  </a:tr>
                  <a:tr h="471141">
                    <a:tc>
                      <a:txBody>
                        <a:bodyPr/>
                        <a:lstStyle/>
                        <a:p>
                          <a:endParaRPr lang="zh-CN"/>
                        </a:p>
                      </a:txBody>
                      <a:tcPr marL="43313" marR="43313" marT="0" marB="0" anchor="ctr">
                        <a:blipFill>
                          <a:blip r:embed="rId5"/>
                          <a:stretch>
                            <a:fillRect l="-418" t="-511688" r="-276151" b="-223377"/>
                          </a:stretch>
                        </a:blipFill>
                      </a:tcPr>
                    </a:tc>
                    <a:tc>
                      <a:txBody>
                        <a:bodyPr/>
                        <a:lstStyle/>
                        <a:p>
                          <a:pPr algn="ctr">
                            <a:lnSpc>
                              <a:spcPct val="115000"/>
                            </a:lnSpc>
                            <a:spcAft>
                              <a:spcPts val="0"/>
                            </a:spcAft>
                          </a:pPr>
                          <a:r>
                            <a:rPr lang="en-US" sz="1400" kern="100">
                              <a:effectLst/>
                            </a:rPr>
                            <a:t>6.177</a:t>
                          </a:r>
                          <a:br>
                            <a:rPr lang="en-US" sz="1400" kern="100">
                              <a:effectLst/>
                            </a:rPr>
                          </a:br>
                          <a:r>
                            <a:rPr lang="en-US" sz="1400" kern="100">
                              <a:effectLst/>
                            </a:rPr>
                            <a:t>(4.3282)</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38.339*</a:t>
                          </a:r>
                          <a:br>
                            <a:rPr lang="en-US" sz="1400" kern="100">
                              <a:effectLst/>
                            </a:rPr>
                          </a:br>
                          <a:r>
                            <a:rPr lang="en-US" sz="1400" kern="100">
                              <a:effectLst/>
                            </a:rPr>
                            <a:t>(21.883)</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3204382243"/>
                      </a:ext>
                    </a:extLst>
                  </a:tr>
                  <a:tr h="471141">
                    <a:tc>
                      <a:txBody>
                        <a:bodyPr/>
                        <a:lstStyle/>
                        <a:p>
                          <a:endParaRPr lang="zh-CN"/>
                        </a:p>
                      </a:txBody>
                      <a:tcPr marL="43313" marR="43313" marT="0" marB="0" anchor="ctr">
                        <a:blipFill>
                          <a:blip r:embed="rId5"/>
                          <a:stretch>
                            <a:fillRect l="-418" t="-603846" r="-276151" b="-120513"/>
                          </a:stretch>
                        </a:blipFill>
                      </a:tcPr>
                    </a:tc>
                    <a:tc>
                      <a:txBody>
                        <a:bodyPr/>
                        <a:lstStyle/>
                        <a:p>
                          <a:pPr algn="ctr">
                            <a:lnSpc>
                              <a:spcPct val="115000"/>
                            </a:lnSpc>
                            <a:spcAft>
                              <a:spcPts val="0"/>
                            </a:spcAft>
                          </a:pPr>
                          <a:r>
                            <a:rPr lang="en-US" sz="1400" kern="100">
                              <a:effectLst/>
                            </a:rPr>
                            <a:t>1.8574***</a:t>
                          </a:r>
                          <a:br>
                            <a:rPr lang="en-US" sz="1400" kern="100">
                              <a:effectLst/>
                            </a:rPr>
                          </a:br>
                          <a:r>
                            <a:rPr lang="en-US" sz="1400" kern="100">
                              <a:effectLst/>
                            </a:rPr>
                            <a:t>(0.6214)</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6.961**</a:t>
                          </a:r>
                          <a:br>
                            <a:rPr lang="en-US" sz="1400" kern="100">
                              <a:effectLst/>
                            </a:rPr>
                          </a:br>
                          <a:r>
                            <a:rPr lang="en-US" sz="1400" kern="100">
                              <a:effectLst/>
                            </a:rPr>
                            <a:t>(3.1418)</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1710852095"/>
                      </a:ext>
                    </a:extLst>
                  </a:tr>
                  <a:tr h="471141">
                    <a:tc>
                      <a:txBody>
                        <a:bodyPr/>
                        <a:lstStyle/>
                        <a:p>
                          <a:endParaRPr lang="zh-CN"/>
                        </a:p>
                      </a:txBody>
                      <a:tcPr marL="43313" marR="43313" marT="0" marB="0" anchor="ctr">
                        <a:blipFill>
                          <a:blip r:embed="rId5"/>
                          <a:stretch>
                            <a:fillRect l="-418" t="-712987" r="-276151" b="-22078"/>
                          </a:stretch>
                        </a:blipFill>
                      </a:tcPr>
                    </a:tc>
                    <a:tc>
                      <a:txBody>
                        <a:bodyPr/>
                        <a:lstStyle/>
                        <a:p>
                          <a:pPr algn="ctr">
                            <a:lnSpc>
                              <a:spcPct val="115000"/>
                            </a:lnSpc>
                            <a:spcAft>
                              <a:spcPts val="0"/>
                            </a:spcAft>
                          </a:pPr>
                          <a:r>
                            <a:rPr lang="en-US" sz="1400" kern="100">
                              <a:effectLst/>
                            </a:rPr>
                            <a:t>4.837***</a:t>
                          </a:r>
                          <a:br>
                            <a:rPr lang="en-US" sz="1400" kern="100">
                              <a:effectLst/>
                            </a:rPr>
                          </a:br>
                          <a:r>
                            <a:rPr lang="en-US" sz="1400" kern="100">
                              <a:effectLst/>
                            </a:rPr>
                            <a:t>(1.6622)</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a:effectLst/>
                            </a:rPr>
                            <a:t>21.184**</a:t>
                          </a:r>
                          <a:br>
                            <a:rPr lang="en-US" sz="1400" kern="100">
                              <a:effectLst/>
                            </a:rPr>
                          </a:br>
                          <a:r>
                            <a:rPr lang="en-US" sz="1400" kern="100">
                              <a:effectLst/>
                            </a:rPr>
                            <a:t>(8.4038)</a:t>
                          </a:r>
                          <a:endParaRPr lang="zh-CN" sz="1400" kern="100">
                            <a:effectLst/>
                            <a:latin typeface="Times New Roman" panose="02020603050405020304" pitchFamily="18" charset="0"/>
                            <a:ea typeface="宋体" panose="02010600030101010101" pitchFamily="2" charset="-122"/>
                          </a:endParaRPr>
                        </a:p>
                      </a:txBody>
                      <a:tcPr marL="43313" marR="43313" marT="0" marB="0" anchor="ctr"/>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tc>
                      <a:txBody>
                        <a:bodyPr/>
                        <a:lstStyle/>
                        <a:p>
                          <a:pPr algn="ctr">
                            <a:lnSpc>
                              <a:spcPct val="115000"/>
                            </a:lnSpc>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43313" marR="43313" marT="0" marB="0"/>
                    </a:tc>
                    <a:extLst>
                      <a:ext uri="{0D108BD9-81ED-4DB2-BD59-A6C34878D82A}">
                        <a16:rowId xmlns:a16="http://schemas.microsoft.com/office/drawing/2014/main" val="3895115848"/>
                      </a:ext>
                    </a:extLst>
                  </a:tr>
                </a:tbl>
              </a:graphicData>
            </a:graphic>
          </p:graphicFrame>
        </mc:Fallback>
      </mc:AlternateContent>
      <p:sp>
        <p:nvSpPr>
          <p:cNvPr id="3" name="矩形: 圆角 2">
            <a:extLst>
              <a:ext uri="{FF2B5EF4-FFF2-40B4-BE49-F238E27FC236}">
                <a16:creationId xmlns:a16="http://schemas.microsoft.com/office/drawing/2014/main" id="{ACACD835-7CDC-4666-9C04-69F077036F70}"/>
              </a:ext>
            </a:extLst>
          </p:cNvPr>
          <p:cNvSpPr/>
          <p:nvPr/>
        </p:nvSpPr>
        <p:spPr>
          <a:xfrm>
            <a:off x="2149986" y="1959678"/>
            <a:ext cx="999613" cy="4701905"/>
          </a:xfrm>
          <a:prstGeom prst="roundRect">
            <a:avLst/>
          </a:prstGeom>
          <a:ln w="28575">
            <a:solidFill>
              <a:srgbClr val="FF0000"/>
            </a:solidFill>
            <a:prstDash val="lg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
        <p:nvSpPr>
          <p:cNvPr id="7" name="矩形: 圆角 6">
            <a:extLst>
              <a:ext uri="{FF2B5EF4-FFF2-40B4-BE49-F238E27FC236}">
                <a16:creationId xmlns:a16="http://schemas.microsoft.com/office/drawing/2014/main" id="{A0DB9874-6C62-4B24-8F68-360223C4AFC6}"/>
              </a:ext>
            </a:extLst>
          </p:cNvPr>
          <p:cNvSpPr/>
          <p:nvPr/>
        </p:nvSpPr>
        <p:spPr>
          <a:xfrm>
            <a:off x="7366000" y="2540000"/>
            <a:ext cx="1107440" cy="4023360"/>
          </a:xfrm>
          <a:prstGeom prst="roundRect">
            <a:avLst/>
          </a:prstGeom>
          <a:ln w="28575">
            <a:solidFill>
              <a:srgbClr val="FF0000"/>
            </a:solidFill>
            <a:prstDash val="lg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
        <p:nvSpPr>
          <p:cNvPr id="9" name="矩形: 圆角 8">
            <a:extLst>
              <a:ext uri="{FF2B5EF4-FFF2-40B4-BE49-F238E27FC236}">
                <a16:creationId xmlns:a16="http://schemas.microsoft.com/office/drawing/2014/main" id="{7CE7A1CE-BA35-4B52-B045-B6FAB58786F2}"/>
              </a:ext>
            </a:extLst>
          </p:cNvPr>
          <p:cNvSpPr/>
          <p:nvPr/>
        </p:nvSpPr>
        <p:spPr>
          <a:xfrm>
            <a:off x="8715444" y="1967981"/>
            <a:ext cx="3102291" cy="1886829"/>
          </a:xfrm>
          <a:prstGeom prst="roundRect">
            <a:avLst/>
          </a:prstGeom>
          <a:solidFill>
            <a:srgbClr val="FFC000"/>
          </a:solidFill>
          <a:ln>
            <a:noFill/>
          </a:ln>
        </p:spPr>
        <p:txBody>
          <a:bodyPr wrap="square">
            <a:spAutoFit/>
          </a:bodyPr>
          <a:lstStyle/>
          <a:p>
            <a:pPr algn="just">
              <a:lnSpc>
                <a:spcPct val="150000"/>
              </a:lnSpc>
            </a:pPr>
            <a:r>
              <a:rPr lang="zh-CN" altLang="en-US" dirty="0">
                <a:solidFill>
                  <a:srgbClr val="000000"/>
                </a:solidFill>
                <a:latin typeface=".."/>
              </a:rPr>
              <a:t>对股票短期收益率影响较大的主题为</a:t>
            </a:r>
            <a:r>
              <a:rPr lang="zh-CN" altLang="en-US" b="1" dirty="0">
                <a:solidFill>
                  <a:srgbClr val="000000"/>
                </a:solidFill>
                <a:latin typeface=".."/>
              </a:rPr>
              <a:t>“大盘行情”、“板块行情”、“行业发展”和“公司红利”</a:t>
            </a:r>
            <a:r>
              <a:rPr lang="zh-CN" altLang="en-US" dirty="0">
                <a:solidFill>
                  <a:srgbClr val="000000"/>
                </a:solidFill>
                <a:latin typeface=".."/>
              </a:rPr>
              <a:t>。</a:t>
            </a:r>
            <a:endParaRPr lang="zh-CN" altLang="en-US" dirty="0"/>
          </a:p>
        </p:txBody>
      </p:sp>
      <p:sp>
        <p:nvSpPr>
          <p:cNvPr id="10" name="矩形: 圆角 9">
            <a:extLst>
              <a:ext uri="{FF2B5EF4-FFF2-40B4-BE49-F238E27FC236}">
                <a16:creationId xmlns:a16="http://schemas.microsoft.com/office/drawing/2014/main" id="{E92AA99B-3267-4113-ADD1-FD3B4AECEB01}"/>
              </a:ext>
            </a:extLst>
          </p:cNvPr>
          <p:cNvSpPr/>
          <p:nvPr/>
        </p:nvSpPr>
        <p:spPr>
          <a:xfrm>
            <a:off x="3091591" y="1959678"/>
            <a:ext cx="999613" cy="4701905"/>
          </a:xfrm>
          <a:prstGeom prst="roundRect">
            <a:avLst/>
          </a:prstGeom>
          <a:ln w="28575">
            <a:solidFill>
              <a:srgbClr val="FF0000"/>
            </a:solidFill>
            <a:prstDash val="lg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
        <p:nvSpPr>
          <p:cNvPr id="11" name="矩形: 圆角 10">
            <a:extLst>
              <a:ext uri="{FF2B5EF4-FFF2-40B4-BE49-F238E27FC236}">
                <a16:creationId xmlns:a16="http://schemas.microsoft.com/office/drawing/2014/main" id="{AFFCF25F-E4C4-4866-9EA7-0EAD868C982B}"/>
              </a:ext>
            </a:extLst>
          </p:cNvPr>
          <p:cNvSpPr/>
          <p:nvPr/>
        </p:nvSpPr>
        <p:spPr>
          <a:xfrm>
            <a:off x="8342375" y="2540000"/>
            <a:ext cx="1107440" cy="4023360"/>
          </a:xfrm>
          <a:prstGeom prst="roundRect">
            <a:avLst/>
          </a:prstGeom>
          <a:ln w="28575">
            <a:solidFill>
              <a:srgbClr val="FF0000"/>
            </a:solidFill>
            <a:prstDash val="lg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
        <p:nvSpPr>
          <p:cNvPr id="12" name="矩形: 圆角 11">
            <a:extLst>
              <a:ext uri="{FF2B5EF4-FFF2-40B4-BE49-F238E27FC236}">
                <a16:creationId xmlns:a16="http://schemas.microsoft.com/office/drawing/2014/main" id="{3B4B6BC0-8193-4EF0-99F7-590D6EAA45F9}"/>
              </a:ext>
            </a:extLst>
          </p:cNvPr>
          <p:cNvSpPr/>
          <p:nvPr/>
        </p:nvSpPr>
        <p:spPr>
          <a:xfrm>
            <a:off x="8724145" y="1959678"/>
            <a:ext cx="3102291" cy="3237382"/>
          </a:xfrm>
          <a:prstGeom prst="roundRect">
            <a:avLst/>
          </a:prstGeom>
          <a:solidFill>
            <a:srgbClr val="FFC000"/>
          </a:solidFill>
          <a:ln>
            <a:noFill/>
          </a:ln>
        </p:spPr>
        <p:txBody>
          <a:bodyPr wrap="square">
            <a:spAutoFit/>
          </a:bodyPr>
          <a:lstStyle/>
          <a:p>
            <a:pPr>
              <a:lnSpc>
                <a:spcPct val="150000"/>
              </a:lnSpc>
            </a:pPr>
            <a:r>
              <a:rPr lang="zh-CN" altLang="en-US" dirty="0"/>
              <a:t>可见，当考虑股票长期收益率时，行情类主题的影响变小，真正关注公司未来基本面的</a:t>
            </a:r>
            <a:r>
              <a:rPr lang="zh-CN" altLang="en-US" b="1" dirty="0"/>
              <a:t>“公司发展”</a:t>
            </a:r>
            <a:r>
              <a:rPr lang="zh-CN" altLang="en-US" dirty="0"/>
              <a:t>主题的影响变大，而</a:t>
            </a:r>
            <a:r>
              <a:rPr lang="zh-CN" altLang="en-US" b="1" dirty="0"/>
              <a:t>“公司红利”</a:t>
            </a:r>
            <a:r>
              <a:rPr lang="zh-CN" altLang="en-US" dirty="0"/>
              <a:t>主题的影响依然显著。</a:t>
            </a:r>
          </a:p>
        </p:txBody>
      </p:sp>
      <p:sp>
        <p:nvSpPr>
          <p:cNvPr id="14" name="矩形: 圆角 13">
            <a:extLst>
              <a:ext uri="{FF2B5EF4-FFF2-40B4-BE49-F238E27FC236}">
                <a16:creationId xmlns:a16="http://schemas.microsoft.com/office/drawing/2014/main" id="{34F1365C-5BBD-4FF7-9E63-950D9F80576B}"/>
              </a:ext>
            </a:extLst>
          </p:cNvPr>
          <p:cNvSpPr/>
          <p:nvPr/>
        </p:nvSpPr>
        <p:spPr>
          <a:xfrm>
            <a:off x="4099613" y="1967981"/>
            <a:ext cx="1882724" cy="1740419"/>
          </a:xfrm>
          <a:prstGeom prst="roundRect">
            <a:avLst/>
          </a:prstGeom>
          <a:ln w="28575">
            <a:solidFill>
              <a:srgbClr val="FF0000"/>
            </a:solidFill>
            <a:prstDash val="lg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Tree>
    <p:extLst>
      <p:ext uri="{BB962C8B-B14F-4D97-AF65-F5344CB8AC3E}">
        <p14:creationId xmlns:p14="http://schemas.microsoft.com/office/powerpoint/2010/main" val="4164307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7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7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3"/>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21" presetClass="entr" presetSubtype="1"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heel(1)">
                                      <p:cBhvr>
                                        <p:cTn id="26" dur="700"/>
                                        <p:tgtEl>
                                          <p:spTgt spid="10"/>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7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21" presetClass="entr" presetSubtype="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heel(1)">
                                      <p:cBhvr>
                                        <p:cTn id="45"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P spid="9" grpId="0" animBg="1"/>
      <p:bldP spid="9" grpId="1" animBg="1"/>
      <p:bldP spid="10" grpId="0" animBg="1"/>
      <p:bldP spid="10" grpId="1" animBg="1"/>
      <p:bldP spid="11" grpId="0" animBg="1"/>
      <p:bldP spid="11" grpId="1" animBg="1"/>
      <p:bldP spid="12" grpId="0" animBg="1"/>
      <p:bldP spid="12" grpId="1"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041" y="423"/>
            <a:ext cx="4059814" cy="6911575"/>
          </a:xfrm>
          <a:prstGeom prst="rect">
            <a:avLst/>
          </a:prstGeom>
          <a:solidFill>
            <a:schemeClr val="accent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ea typeface="微软雅黑" panose="020B0503020204020204" pitchFamily="34" charset="-122"/>
            </a:endParaRPr>
          </a:p>
        </p:txBody>
      </p:sp>
      <p:grpSp>
        <p:nvGrpSpPr>
          <p:cNvPr id="2" name="组合 1"/>
          <p:cNvGrpSpPr/>
          <p:nvPr/>
        </p:nvGrpSpPr>
        <p:grpSpPr>
          <a:xfrm>
            <a:off x="584530" y="2122716"/>
            <a:ext cx="2866671" cy="1483090"/>
            <a:chOff x="1819275" y="1143000"/>
            <a:chExt cx="2867025" cy="1483273"/>
          </a:xfrm>
        </p:grpSpPr>
        <p:sp>
          <p:nvSpPr>
            <p:cNvPr id="3" name="矩形 2"/>
            <p:cNvSpPr/>
            <p:nvPr/>
          </p:nvSpPr>
          <p:spPr>
            <a:xfrm>
              <a:off x="1819275" y="1143000"/>
              <a:ext cx="2590800" cy="1266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7" name="矩形 16"/>
            <p:cNvSpPr/>
            <p:nvPr/>
          </p:nvSpPr>
          <p:spPr>
            <a:xfrm>
              <a:off x="2095500" y="1359448"/>
              <a:ext cx="2590800" cy="1266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solidFill>
                  <a:srgbClr val="4EB796"/>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632391" y="3782686"/>
            <a:ext cx="2818810" cy="675891"/>
          </a:xfrm>
          <a:prstGeom prst="rect">
            <a:avLst/>
          </a:prstGeom>
          <a:noFill/>
        </p:spPr>
        <p:txBody>
          <a:bodyPr wrap="square" rtlCol="0">
            <a:spAutoFit/>
          </a:bodyPr>
          <a:lstStyle/>
          <a:p>
            <a:pPr algn="ctr"/>
            <a:r>
              <a:rPr lang="en-US" altLang="zh-CN" sz="3790" dirty="0">
                <a:solidFill>
                  <a:schemeClr val="bg1"/>
                </a:solidFill>
                <a:latin typeface="Kozuka Gothic Pro M" panose="020B0700000000000000" pitchFamily="34" charset="-128"/>
                <a:ea typeface="Kozuka Gothic Pro M" panose="020B0700000000000000" pitchFamily="34" charset="-128"/>
              </a:rPr>
              <a:t>CONTENTS</a:t>
            </a:r>
            <a:endParaRPr lang="zh-CN" altLang="en-US" sz="3790" dirty="0">
              <a:solidFill>
                <a:schemeClr val="bg1"/>
              </a:solidFill>
              <a:latin typeface="Kozuka Gothic Pro M" panose="020B0700000000000000" pitchFamily="34" charset="-128"/>
              <a:ea typeface="Kozuka Gothic Pro M" panose="020B0700000000000000" pitchFamily="34" charset="-128"/>
            </a:endParaRPr>
          </a:p>
        </p:txBody>
      </p:sp>
      <p:sp>
        <p:nvSpPr>
          <p:cNvPr id="24" name="文本框 23"/>
          <p:cNvSpPr txBox="1"/>
          <p:nvPr/>
        </p:nvSpPr>
        <p:spPr>
          <a:xfrm>
            <a:off x="1084009" y="2340326"/>
            <a:ext cx="1867713"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目录</a:t>
            </a:r>
          </a:p>
        </p:txBody>
      </p:sp>
      <p:grpSp>
        <p:nvGrpSpPr>
          <p:cNvPr id="26" name="组合 25"/>
          <p:cNvGrpSpPr/>
          <p:nvPr/>
        </p:nvGrpSpPr>
        <p:grpSpPr>
          <a:xfrm>
            <a:off x="6217764" y="1467162"/>
            <a:ext cx="4186828" cy="539983"/>
            <a:chOff x="3303678" y="1772209"/>
            <a:chExt cx="3140530" cy="539983"/>
          </a:xfrm>
        </p:grpSpPr>
        <p:sp>
          <p:nvSpPr>
            <p:cNvPr id="27" name="TextBox 11"/>
            <p:cNvSpPr txBox="1"/>
            <p:nvPr/>
          </p:nvSpPr>
          <p:spPr>
            <a:xfrm>
              <a:off x="3303678" y="1772209"/>
              <a:ext cx="3140530" cy="507831"/>
            </a:xfrm>
            <a:prstGeom prst="rect">
              <a:avLst/>
            </a:prstGeom>
            <a:noFill/>
          </p:spPr>
          <p:txBody>
            <a:bodyPr wrap="square" rtlCol="0">
              <a:spAutoFit/>
            </a:bodyPr>
            <a:lstStyle/>
            <a:p>
              <a:r>
                <a:rPr lang="zh-CN" altLang="en-US" sz="2700" b="1" dirty="0">
                  <a:solidFill>
                    <a:schemeClr val="accent1"/>
                  </a:solidFill>
                </a:rPr>
                <a:t>选题背景与意义</a:t>
              </a:r>
            </a:p>
          </p:txBody>
        </p:sp>
        <p:cxnSp>
          <p:nvCxnSpPr>
            <p:cNvPr id="28" name="直接连接符 27"/>
            <p:cNvCxnSpPr/>
            <p:nvPr/>
          </p:nvCxnSpPr>
          <p:spPr>
            <a:xfrm>
              <a:off x="3419872" y="2312192"/>
              <a:ext cx="2954123"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217764" y="2268920"/>
            <a:ext cx="4186828" cy="539400"/>
            <a:chOff x="3303678" y="2574743"/>
            <a:chExt cx="3140530" cy="539400"/>
          </a:xfrm>
        </p:grpSpPr>
        <p:sp>
          <p:nvSpPr>
            <p:cNvPr id="30" name="TextBox 47"/>
            <p:cNvSpPr txBox="1"/>
            <p:nvPr/>
          </p:nvSpPr>
          <p:spPr>
            <a:xfrm>
              <a:off x="3303678" y="2574743"/>
              <a:ext cx="3140530" cy="507831"/>
            </a:xfrm>
            <a:prstGeom prst="rect">
              <a:avLst/>
            </a:prstGeom>
            <a:noFill/>
          </p:spPr>
          <p:txBody>
            <a:bodyPr wrap="square" rtlCol="0">
              <a:spAutoFit/>
            </a:bodyPr>
            <a:lstStyle/>
            <a:p>
              <a:r>
                <a:rPr lang="zh-CN" altLang="zh-CN" sz="2700" b="1" dirty="0">
                  <a:solidFill>
                    <a:schemeClr val="accent1"/>
                  </a:solidFill>
                </a:rPr>
                <a:t>理论与方法基础</a:t>
              </a:r>
              <a:endParaRPr lang="zh-CN" altLang="en-US" sz="2700" b="1" dirty="0">
                <a:solidFill>
                  <a:schemeClr val="accent1"/>
                </a:solidFill>
              </a:endParaRPr>
            </a:p>
          </p:txBody>
        </p:sp>
        <p:cxnSp>
          <p:nvCxnSpPr>
            <p:cNvPr id="31" name="直接连接符 30"/>
            <p:cNvCxnSpPr/>
            <p:nvPr/>
          </p:nvCxnSpPr>
          <p:spPr>
            <a:xfrm>
              <a:off x="3419872" y="3114143"/>
              <a:ext cx="2954123"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6217764" y="3070099"/>
            <a:ext cx="4186828" cy="550163"/>
            <a:chOff x="3303678" y="3377277"/>
            <a:chExt cx="3140530" cy="550163"/>
          </a:xfrm>
        </p:grpSpPr>
        <p:sp>
          <p:nvSpPr>
            <p:cNvPr id="33" name="TextBox 51"/>
            <p:cNvSpPr txBox="1"/>
            <p:nvPr/>
          </p:nvSpPr>
          <p:spPr>
            <a:xfrm>
              <a:off x="3303678" y="3377277"/>
              <a:ext cx="3140530" cy="523220"/>
            </a:xfrm>
            <a:prstGeom prst="rect">
              <a:avLst/>
            </a:prstGeom>
            <a:noFill/>
          </p:spPr>
          <p:txBody>
            <a:bodyPr wrap="square" rtlCol="0">
              <a:spAutoFit/>
            </a:bodyPr>
            <a:lstStyle/>
            <a:p>
              <a:r>
                <a:rPr lang="zh-CN" altLang="en-US" sz="2800" b="1" dirty="0">
                  <a:solidFill>
                    <a:schemeClr val="accent1"/>
                  </a:solidFill>
                </a:rPr>
                <a:t>实证与结论分析</a:t>
              </a:r>
            </a:p>
          </p:txBody>
        </p:sp>
        <p:cxnSp>
          <p:nvCxnSpPr>
            <p:cNvPr id="34" name="直接连接符 33"/>
            <p:cNvCxnSpPr/>
            <p:nvPr/>
          </p:nvCxnSpPr>
          <p:spPr>
            <a:xfrm>
              <a:off x="3419872" y="3927440"/>
              <a:ext cx="2954123"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17764" y="3882038"/>
            <a:ext cx="4186828" cy="532648"/>
            <a:chOff x="3303678" y="4179811"/>
            <a:chExt cx="3140530" cy="532648"/>
          </a:xfrm>
        </p:grpSpPr>
        <p:sp>
          <p:nvSpPr>
            <p:cNvPr id="36" name="TextBox 55"/>
            <p:cNvSpPr txBox="1"/>
            <p:nvPr/>
          </p:nvSpPr>
          <p:spPr>
            <a:xfrm>
              <a:off x="3303678" y="4179811"/>
              <a:ext cx="3140530" cy="507831"/>
            </a:xfrm>
            <a:prstGeom prst="rect">
              <a:avLst/>
            </a:prstGeom>
            <a:noFill/>
          </p:spPr>
          <p:txBody>
            <a:bodyPr wrap="square" rtlCol="0">
              <a:spAutoFit/>
            </a:bodyPr>
            <a:lstStyle/>
            <a:p>
              <a:r>
                <a:rPr lang="zh-CN" altLang="en-US" sz="2700" b="1" dirty="0">
                  <a:solidFill>
                    <a:schemeClr val="accent1"/>
                  </a:solidFill>
                </a:rPr>
                <a:t>论文总结与展望</a:t>
              </a:r>
            </a:p>
          </p:txBody>
        </p:sp>
        <p:cxnSp>
          <p:nvCxnSpPr>
            <p:cNvPr id="37" name="直接连接符 36"/>
            <p:cNvCxnSpPr/>
            <p:nvPr/>
          </p:nvCxnSpPr>
          <p:spPr>
            <a:xfrm>
              <a:off x="3419872" y="4712459"/>
              <a:ext cx="2954123"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449780" y="1451693"/>
            <a:ext cx="671987" cy="672075"/>
            <a:chOff x="2996006" y="1408021"/>
            <a:chExt cx="504056" cy="504056"/>
          </a:xfrm>
        </p:grpSpPr>
        <p:sp>
          <p:nvSpPr>
            <p:cNvPr id="42" name="椭圆 41"/>
            <p:cNvSpPr/>
            <p:nvPr/>
          </p:nvSpPr>
          <p:spPr>
            <a:xfrm>
              <a:off x="2996006" y="1408021"/>
              <a:ext cx="504056" cy="5040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Group 27"/>
            <p:cNvGrpSpPr>
              <a:grpSpLocks noChangeAspect="1"/>
            </p:cNvGrpSpPr>
            <p:nvPr/>
          </p:nvGrpSpPr>
          <p:grpSpPr bwMode="auto">
            <a:xfrm>
              <a:off x="3072404" y="1487195"/>
              <a:ext cx="351260" cy="345708"/>
              <a:chOff x="-2952" y="-1157"/>
              <a:chExt cx="3605" cy="3548"/>
            </a:xfrm>
          </p:grpSpPr>
          <p:sp>
            <p:nvSpPr>
              <p:cNvPr id="44" name="Freeform 28"/>
              <p:cNvSpPr/>
              <p:nvPr/>
            </p:nvSpPr>
            <p:spPr bwMode="auto">
              <a:xfrm>
                <a:off x="-1015" y="806"/>
                <a:ext cx="574" cy="550"/>
              </a:xfrm>
              <a:custGeom>
                <a:avLst/>
                <a:gdLst>
                  <a:gd name="T0" fmla="*/ 181 w 243"/>
                  <a:gd name="T1" fmla="*/ 76 h 233"/>
                  <a:gd name="T2" fmla="*/ 172 w 243"/>
                  <a:gd name="T3" fmla="*/ 75 h 233"/>
                  <a:gd name="T4" fmla="*/ 154 w 243"/>
                  <a:gd name="T5" fmla="*/ 58 h 233"/>
                  <a:gd name="T6" fmla="*/ 133 w 243"/>
                  <a:gd name="T7" fmla="*/ 64 h 233"/>
                  <a:gd name="T8" fmla="*/ 75 w 243"/>
                  <a:gd name="T9" fmla="*/ 9 h 233"/>
                  <a:gd name="T10" fmla="*/ 13 w 243"/>
                  <a:gd name="T11" fmla="*/ 75 h 233"/>
                  <a:gd name="T12" fmla="*/ 71 w 243"/>
                  <a:gd name="T13" fmla="*/ 129 h 233"/>
                  <a:gd name="T14" fmla="*/ 69 w 243"/>
                  <a:gd name="T15" fmla="*/ 150 h 233"/>
                  <a:gd name="T16" fmla="*/ 86 w 243"/>
                  <a:gd name="T17" fmla="*/ 166 h 233"/>
                  <a:gd name="T18" fmla="*/ 88 w 243"/>
                  <a:gd name="T19" fmla="*/ 176 h 233"/>
                  <a:gd name="T20" fmla="*/ 150 w 243"/>
                  <a:gd name="T21" fmla="*/ 233 h 233"/>
                  <a:gd name="T22" fmla="*/ 243 w 243"/>
                  <a:gd name="T23" fmla="*/ 133 h 233"/>
                  <a:gd name="T24" fmla="*/ 181 w 243"/>
                  <a:gd name="T25" fmla="*/ 7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3" h="233">
                    <a:moveTo>
                      <a:pt x="181" y="76"/>
                    </a:moveTo>
                    <a:cubicBezTo>
                      <a:pt x="179" y="74"/>
                      <a:pt x="176" y="74"/>
                      <a:pt x="172" y="75"/>
                    </a:cubicBezTo>
                    <a:cubicBezTo>
                      <a:pt x="168" y="71"/>
                      <a:pt x="161" y="65"/>
                      <a:pt x="154" y="58"/>
                    </a:cubicBezTo>
                    <a:cubicBezTo>
                      <a:pt x="150" y="55"/>
                      <a:pt x="143" y="58"/>
                      <a:pt x="133" y="64"/>
                    </a:cubicBezTo>
                    <a:cubicBezTo>
                      <a:pt x="119" y="51"/>
                      <a:pt x="83" y="17"/>
                      <a:pt x="75" y="9"/>
                    </a:cubicBezTo>
                    <a:cubicBezTo>
                      <a:pt x="64" y="0"/>
                      <a:pt x="0" y="64"/>
                      <a:pt x="13" y="75"/>
                    </a:cubicBezTo>
                    <a:cubicBezTo>
                      <a:pt x="22" y="84"/>
                      <a:pt x="57" y="116"/>
                      <a:pt x="71" y="129"/>
                    </a:cubicBezTo>
                    <a:cubicBezTo>
                      <a:pt x="66" y="139"/>
                      <a:pt x="64" y="146"/>
                      <a:pt x="69" y="150"/>
                    </a:cubicBezTo>
                    <a:cubicBezTo>
                      <a:pt x="75" y="157"/>
                      <a:pt x="81" y="162"/>
                      <a:pt x="86" y="166"/>
                    </a:cubicBezTo>
                    <a:cubicBezTo>
                      <a:pt x="85" y="170"/>
                      <a:pt x="85" y="174"/>
                      <a:pt x="88" y="176"/>
                    </a:cubicBezTo>
                    <a:cubicBezTo>
                      <a:pt x="97" y="183"/>
                      <a:pt x="121" y="206"/>
                      <a:pt x="150" y="233"/>
                    </a:cubicBezTo>
                    <a:cubicBezTo>
                      <a:pt x="243" y="133"/>
                      <a:pt x="243" y="133"/>
                      <a:pt x="243" y="133"/>
                    </a:cubicBezTo>
                    <a:cubicBezTo>
                      <a:pt x="215" y="108"/>
                      <a:pt x="193" y="86"/>
                      <a:pt x="181"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9"/>
              <p:cNvSpPr>
                <a:spLocks noEditPoints="1"/>
              </p:cNvSpPr>
              <p:nvPr/>
            </p:nvSpPr>
            <p:spPr bwMode="auto">
              <a:xfrm>
                <a:off x="-741" y="1052"/>
                <a:ext cx="1394" cy="1339"/>
              </a:xfrm>
              <a:custGeom>
                <a:avLst/>
                <a:gdLst>
                  <a:gd name="T0" fmla="*/ 383 w 590"/>
                  <a:gd name="T1" fmla="*/ 553 h 567"/>
                  <a:gd name="T2" fmla="*/ 20 w 590"/>
                  <a:gd name="T3" fmla="*/ 219 h 567"/>
                  <a:gd name="T4" fmla="*/ 20 w 590"/>
                  <a:gd name="T5" fmla="*/ 219 h 567"/>
                  <a:gd name="T6" fmla="*/ 2 w 590"/>
                  <a:gd name="T7" fmla="*/ 168 h 567"/>
                  <a:gd name="T8" fmla="*/ 2 w 590"/>
                  <a:gd name="T9" fmla="*/ 168 h 567"/>
                  <a:gd name="T10" fmla="*/ 22 w 590"/>
                  <a:gd name="T11" fmla="*/ 116 h 567"/>
                  <a:gd name="T12" fmla="*/ 22 w 590"/>
                  <a:gd name="T13" fmla="*/ 116 h 567"/>
                  <a:gd name="T14" fmla="*/ 56 w 590"/>
                  <a:gd name="T15" fmla="*/ 74 h 567"/>
                  <a:gd name="T16" fmla="*/ 56 w 590"/>
                  <a:gd name="T17" fmla="*/ 74 h 567"/>
                  <a:gd name="T18" fmla="*/ 137 w 590"/>
                  <a:gd name="T19" fmla="*/ 8 h 567"/>
                  <a:gd name="T20" fmla="*/ 137 w 590"/>
                  <a:gd name="T21" fmla="*/ 8 h 567"/>
                  <a:gd name="T22" fmla="*/ 175 w 590"/>
                  <a:gd name="T23" fmla="*/ 1 h 567"/>
                  <a:gd name="T24" fmla="*/ 175 w 590"/>
                  <a:gd name="T25" fmla="*/ 1 h 567"/>
                  <a:gd name="T26" fmla="*/ 209 w 590"/>
                  <a:gd name="T27" fmla="*/ 16 h 567"/>
                  <a:gd name="T28" fmla="*/ 209 w 590"/>
                  <a:gd name="T29" fmla="*/ 16 h 567"/>
                  <a:gd name="T30" fmla="*/ 573 w 590"/>
                  <a:gd name="T31" fmla="*/ 351 h 567"/>
                  <a:gd name="T32" fmla="*/ 573 w 590"/>
                  <a:gd name="T33" fmla="*/ 351 h 567"/>
                  <a:gd name="T34" fmla="*/ 573 w 590"/>
                  <a:gd name="T35" fmla="*/ 351 h 567"/>
                  <a:gd name="T36" fmla="*/ 589 w 590"/>
                  <a:gd name="T37" fmla="*/ 394 h 567"/>
                  <a:gd name="T38" fmla="*/ 589 w 590"/>
                  <a:gd name="T39" fmla="*/ 394 h 567"/>
                  <a:gd name="T40" fmla="*/ 581 w 590"/>
                  <a:gd name="T41" fmla="*/ 420 h 567"/>
                  <a:gd name="T42" fmla="*/ 581 w 590"/>
                  <a:gd name="T43" fmla="*/ 420 h 567"/>
                  <a:gd name="T44" fmla="*/ 571 w 590"/>
                  <a:gd name="T45" fmla="*/ 435 h 567"/>
                  <a:gd name="T46" fmla="*/ 571 w 590"/>
                  <a:gd name="T47" fmla="*/ 435 h 567"/>
                  <a:gd name="T48" fmla="*/ 547 w 590"/>
                  <a:gd name="T49" fmla="*/ 466 h 567"/>
                  <a:gd name="T50" fmla="*/ 547 w 590"/>
                  <a:gd name="T51" fmla="*/ 466 h 567"/>
                  <a:gd name="T52" fmla="*/ 485 w 590"/>
                  <a:gd name="T53" fmla="*/ 531 h 567"/>
                  <a:gd name="T54" fmla="*/ 485 w 590"/>
                  <a:gd name="T55" fmla="*/ 531 h 567"/>
                  <a:gd name="T56" fmla="*/ 442 w 590"/>
                  <a:gd name="T57" fmla="*/ 562 h 567"/>
                  <a:gd name="T58" fmla="*/ 442 w 590"/>
                  <a:gd name="T59" fmla="*/ 562 h 567"/>
                  <a:gd name="T60" fmla="*/ 414 w 590"/>
                  <a:gd name="T61" fmla="*/ 566 h 567"/>
                  <a:gd name="T62" fmla="*/ 414 w 590"/>
                  <a:gd name="T63" fmla="*/ 566 h 567"/>
                  <a:gd name="T64" fmla="*/ 414 w 590"/>
                  <a:gd name="T65" fmla="*/ 566 h 567"/>
                  <a:gd name="T66" fmla="*/ 414 w 590"/>
                  <a:gd name="T67" fmla="*/ 566 h 567"/>
                  <a:gd name="T68" fmla="*/ 383 w 590"/>
                  <a:gd name="T69" fmla="*/ 553 h 567"/>
                  <a:gd name="T70" fmla="*/ 422 w 590"/>
                  <a:gd name="T71" fmla="*/ 454 h 567"/>
                  <a:gd name="T72" fmla="*/ 425 w 590"/>
                  <a:gd name="T73" fmla="*/ 452 h 567"/>
                  <a:gd name="T74" fmla="*/ 425 w 590"/>
                  <a:gd name="T75" fmla="*/ 452 h 567"/>
                  <a:gd name="T76" fmla="*/ 476 w 590"/>
                  <a:gd name="T77" fmla="*/ 397 h 567"/>
                  <a:gd name="T78" fmla="*/ 476 w 590"/>
                  <a:gd name="T79" fmla="*/ 397 h 567"/>
                  <a:gd name="T80" fmla="*/ 476 w 590"/>
                  <a:gd name="T81" fmla="*/ 396 h 567"/>
                  <a:gd name="T82" fmla="*/ 476 w 590"/>
                  <a:gd name="T83" fmla="*/ 396 h 567"/>
                  <a:gd name="T84" fmla="*/ 163 w 590"/>
                  <a:gd name="T85" fmla="*/ 108 h 567"/>
                  <a:gd name="T86" fmla="*/ 163 w 590"/>
                  <a:gd name="T87" fmla="*/ 108 h 567"/>
                  <a:gd name="T88" fmla="*/ 157 w 590"/>
                  <a:gd name="T89" fmla="*/ 113 h 567"/>
                  <a:gd name="T90" fmla="*/ 157 w 590"/>
                  <a:gd name="T91" fmla="*/ 113 h 567"/>
                  <a:gd name="T92" fmla="*/ 112 w 590"/>
                  <a:gd name="T93" fmla="*/ 160 h 567"/>
                  <a:gd name="T94" fmla="*/ 112 w 590"/>
                  <a:gd name="T95" fmla="*/ 160 h 567"/>
                  <a:gd name="T96" fmla="*/ 108 w 590"/>
                  <a:gd name="T97" fmla="*/ 165 h 567"/>
                  <a:gd name="T98" fmla="*/ 108 w 590"/>
                  <a:gd name="T99" fmla="*/ 165 h 567"/>
                  <a:gd name="T100" fmla="*/ 422 w 590"/>
                  <a:gd name="T101" fmla="*/ 454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567">
                    <a:moveTo>
                      <a:pt x="383" y="553"/>
                    </a:moveTo>
                    <a:cubicBezTo>
                      <a:pt x="374" y="544"/>
                      <a:pt x="31" y="229"/>
                      <a:pt x="20" y="219"/>
                    </a:cubicBezTo>
                    <a:cubicBezTo>
                      <a:pt x="20" y="219"/>
                      <a:pt x="20" y="219"/>
                      <a:pt x="20" y="219"/>
                    </a:cubicBezTo>
                    <a:cubicBezTo>
                      <a:pt x="4" y="204"/>
                      <a:pt x="0" y="181"/>
                      <a:pt x="2" y="168"/>
                    </a:cubicBezTo>
                    <a:cubicBezTo>
                      <a:pt x="2" y="168"/>
                      <a:pt x="2" y="168"/>
                      <a:pt x="2" y="168"/>
                    </a:cubicBezTo>
                    <a:cubicBezTo>
                      <a:pt x="4" y="144"/>
                      <a:pt x="13" y="131"/>
                      <a:pt x="22" y="116"/>
                    </a:cubicBezTo>
                    <a:cubicBezTo>
                      <a:pt x="22" y="116"/>
                      <a:pt x="22" y="116"/>
                      <a:pt x="22" y="116"/>
                    </a:cubicBezTo>
                    <a:cubicBezTo>
                      <a:pt x="32" y="101"/>
                      <a:pt x="43" y="87"/>
                      <a:pt x="56" y="74"/>
                    </a:cubicBezTo>
                    <a:cubicBezTo>
                      <a:pt x="56" y="74"/>
                      <a:pt x="56" y="74"/>
                      <a:pt x="56" y="74"/>
                    </a:cubicBezTo>
                    <a:cubicBezTo>
                      <a:pt x="82" y="46"/>
                      <a:pt x="108" y="23"/>
                      <a:pt x="137" y="8"/>
                    </a:cubicBezTo>
                    <a:cubicBezTo>
                      <a:pt x="137" y="8"/>
                      <a:pt x="137" y="8"/>
                      <a:pt x="137" y="8"/>
                    </a:cubicBezTo>
                    <a:cubicBezTo>
                      <a:pt x="147" y="4"/>
                      <a:pt x="157" y="0"/>
                      <a:pt x="175" y="1"/>
                    </a:cubicBezTo>
                    <a:cubicBezTo>
                      <a:pt x="175" y="1"/>
                      <a:pt x="175" y="1"/>
                      <a:pt x="175" y="1"/>
                    </a:cubicBezTo>
                    <a:cubicBezTo>
                      <a:pt x="185" y="2"/>
                      <a:pt x="199" y="6"/>
                      <a:pt x="209" y="16"/>
                    </a:cubicBezTo>
                    <a:cubicBezTo>
                      <a:pt x="209" y="16"/>
                      <a:pt x="209" y="16"/>
                      <a:pt x="209" y="16"/>
                    </a:cubicBezTo>
                    <a:cubicBezTo>
                      <a:pt x="218" y="25"/>
                      <a:pt x="556" y="335"/>
                      <a:pt x="573" y="351"/>
                    </a:cubicBezTo>
                    <a:cubicBezTo>
                      <a:pt x="573" y="351"/>
                      <a:pt x="573" y="351"/>
                      <a:pt x="573" y="351"/>
                    </a:cubicBezTo>
                    <a:cubicBezTo>
                      <a:pt x="573" y="351"/>
                      <a:pt x="573" y="351"/>
                      <a:pt x="573" y="351"/>
                    </a:cubicBezTo>
                    <a:cubicBezTo>
                      <a:pt x="589" y="367"/>
                      <a:pt x="590" y="386"/>
                      <a:pt x="589" y="394"/>
                    </a:cubicBezTo>
                    <a:cubicBezTo>
                      <a:pt x="589" y="394"/>
                      <a:pt x="589" y="394"/>
                      <a:pt x="589" y="394"/>
                    </a:cubicBezTo>
                    <a:cubicBezTo>
                      <a:pt x="587" y="409"/>
                      <a:pt x="583" y="414"/>
                      <a:pt x="581" y="420"/>
                    </a:cubicBezTo>
                    <a:cubicBezTo>
                      <a:pt x="581" y="420"/>
                      <a:pt x="581" y="420"/>
                      <a:pt x="581" y="420"/>
                    </a:cubicBezTo>
                    <a:cubicBezTo>
                      <a:pt x="578" y="425"/>
                      <a:pt x="575" y="430"/>
                      <a:pt x="571" y="435"/>
                    </a:cubicBezTo>
                    <a:cubicBezTo>
                      <a:pt x="571" y="435"/>
                      <a:pt x="571" y="435"/>
                      <a:pt x="571" y="435"/>
                    </a:cubicBezTo>
                    <a:cubicBezTo>
                      <a:pt x="564" y="445"/>
                      <a:pt x="556" y="455"/>
                      <a:pt x="547" y="466"/>
                    </a:cubicBezTo>
                    <a:cubicBezTo>
                      <a:pt x="547" y="466"/>
                      <a:pt x="547" y="466"/>
                      <a:pt x="547" y="466"/>
                    </a:cubicBezTo>
                    <a:cubicBezTo>
                      <a:pt x="528" y="488"/>
                      <a:pt x="506" y="512"/>
                      <a:pt x="485" y="531"/>
                    </a:cubicBezTo>
                    <a:cubicBezTo>
                      <a:pt x="485" y="531"/>
                      <a:pt x="485" y="531"/>
                      <a:pt x="485" y="531"/>
                    </a:cubicBezTo>
                    <a:cubicBezTo>
                      <a:pt x="471" y="543"/>
                      <a:pt x="461" y="553"/>
                      <a:pt x="442" y="562"/>
                    </a:cubicBezTo>
                    <a:cubicBezTo>
                      <a:pt x="442" y="562"/>
                      <a:pt x="442" y="562"/>
                      <a:pt x="442" y="562"/>
                    </a:cubicBezTo>
                    <a:cubicBezTo>
                      <a:pt x="436" y="564"/>
                      <a:pt x="429" y="567"/>
                      <a:pt x="414" y="566"/>
                    </a:cubicBezTo>
                    <a:cubicBezTo>
                      <a:pt x="414" y="566"/>
                      <a:pt x="414" y="566"/>
                      <a:pt x="414" y="566"/>
                    </a:cubicBezTo>
                    <a:cubicBezTo>
                      <a:pt x="414" y="566"/>
                      <a:pt x="414" y="566"/>
                      <a:pt x="414" y="566"/>
                    </a:cubicBezTo>
                    <a:cubicBezTo>
                      <a:pt x="414" y="566"/>
                      <a:pt x="414" y="566"/>
                      <a:pt x="414" y="566"/>
                    </a:cubicBezTo>
                    <a:cubicBezTo>
                      <a:pt x="406" y="566"/>
                      <a:pt x="394" y="562"/>
                      <a:pt x="383" y="553"/>
                    </a:cubicBezTo>
                    <a:close/>
                    <a:moveTo>
                      <a:pt x="422" y="454"/>
                    </a:moveTo>
                    <a:cubicBezTo>
                      <a:pt x="423" y="453"/>
                      <a:pt x="424" y="453"/>
                      <a:pt x="425" y="452"/>
                    </a:cubicBezTo>
                    <a:cubicBezTo>
                      <a:pt x="425" y="452"/>
                      <a:pt x="425" y="452"/>
                      <a:pt x="425" y="452"/>
                    </a:cubicBezTo>
                    <a:cubicBezTo>
                      <a:pt x="441" y="436"/>
                      <a:pt x="461" y="415"/>
                      <a:pt x="476" y="397"/>
                    </a:cubicBezTo>
                    <a:cubicBezTo>
                      <a:pt x="476" y="397"/>
                      <a:pt x="476" y="397"/>
                      <a:pt x="476" y="397"/>
                    </a:cubicBezTo>
                    <a:cubicBezTo>
                      <a:pt x="476" y="397"/>
                      <a:pt x="476" y="397"/>
                      <a:pt x="476" y="396"/>
                    </a:cubicBezTo>
                    <a:cubicBezTo>
                      <a:pt x="476" y="396"/>
                      <a:pt x="476" y="396"/>
                      <a:pt x="476" y="396"/>
                    </a:cubicBezTo>
                    <a:cubicBezTo>
                      <a:pt x="388" y="313"/>
                      <a:pt x="241" y="181"/>
                      <a:pt x="163" y="108"/>
                    </a:cubicBezTo>
                    <a:cubicBezTo>
                      <a:pt x="163" y="108"/>
                      <a:pt x="163" y="108"/>
                      <a:pt x="163" y="108"/>
                    </a:cubicBezTo>
                    <a:cubicBezTo>
                      <a:pt x="161" y="110"/>
                      <a:pt x="159" y="112"/>
                      <a:pt x="157" y="113"/>
                    </a:cubicBezTo>
                    <a:cubicBezTo>
                      <a:pt x="157" y="113"/>
                      <a:pt x="157" y="113"/>
                      <a:pt x="157" y="113"/>
                    </a:cubicBezTo>
                    <a:cubicBezTo>
                      <a:pt x="142" y="126"/>
                      <a:pt x="124" y="145"/>
                      <a:pt x="112" y="160"/>
                    </a:cubicBezTo>
                    <a:cubicBezTo>
                      <a:pt x="112" y="160"/>
                      <a:pt x="112" y="160"/>
                      <a:pt x="112" y="160"/>
                    </a:cubicBezTo>
                    <a:cubicBezTo>
                      <a:pt x="110" y="162"/>
                      <a:pt x="109" y="164"/>
                      <a:pt x="108" y="165"/>
                    </a:cubicBezTo>
                    <a:cubicBezTo>
                      <a:pt x="108" y="165"/>
                      <a:pt x="108" y="165"/>
                      <a:pt x="108" y="165"/>
                    </a:cubicBezTo>
                    <a:cubicBezTo>
                      <a:pt x="185" y="237"/>
                      <a:pt x="335" y="373"/>
                      <a:pt x="422" y="4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0"/>
              <p:cNvSpPr>
                <a:spLocks noEditPoints="1"/>
              </p:cNvSpPr>
              <p:nvPr/>
            </p:nvSpPr>
            <p:spPr bwMode="auto">
              <a:xfrm>
                <a:off x="-2952" y="-1157"/>
                <a:ext cx="2488" cy="2492"/>
              </a:xfrm>
              <a:custGeom>
                <a:avLst/>
                <a:gdLst>
                  <a:gd name="T0" fmla="*/ 482 w 1053"/>
                  <a:gd name="T1" fmla="*/ 1042 h 1055"/>
                  <a:gd name="T2" fmla="*/ 177 w 1053"/>
                  <a:gd name="T3" fmla="*/ 906 h 1055"/>
                  <a:gd name="T4" fmla="*/ 177 w 1053"/>
                  <a:gd name="T5" fmla="*/ 906 h 1055"/>
                  <a:gd name="T6" fmla="*/ 13 w 1053"/>
                  <a:gd name="T7" fmla="*/ 483 h 1055"/>
                  <a:gd name="T8" fmla="*/ 13 w 1053"/>
                  <a:gd name="T9" fmla="*/ 483 h 1055"/>
                  <a:gd name="T10" fmla="*/ 148 w 1053"/>
                  <a:gd name="T11" fmla="*/ 177 h 1055"/>
                  <a:gd name="T12" fmla="*/ 148 w 1053"/>
                  <a:gd name="T13" fmla="*/ 177 h 1055"/>
                  <a:gd name="T14" fmla="*/ 148 w 1053"/>
                  <a:gd name="T15" fmla="*/ 177 h 1055"/>
                  <a:gd name="T16" fmla="*/ 571 w 1053"/>
                  <a:gd name="T17" fmla="*/ 13 h 1055"/>
                  <a:gd name="T18" fmla="*/ 571 w 1053"/>
                  <a:gd name="T19" fmla="*/ 13 h 1055"/>
                  <a:gd name="T20" fmla="*/ 877 w 1053"/>
                  <a:gd name="T21" fmla="*/ 148 h 1055"/>
                  <a:gd name="T22" fmla="*/ 877 w 1053"/>
                  <a:gd name="T23" fmla="*/ 148 h 1055"/>
                  <a:gd name="T24" fmla="*/ 1040 w 1053"/>
                  <a:gd name="T25" fmla="*/ 572 h 1055"/>
                  <a:gd name="T26" fmla="*/ 1040 w 1053"/>
                  <a:gd name="T27" fmla="*/ 572 h 1055"/>
                  <a:gd name="T28" fmla="*/ 905 w 1053"/>
                  <a:gd name="T29" fmla="*/ 878 h 1055"/>
                  <a:gd name="T30" fmla="*/ 905 w 1053"/>
                  <a:gd name="T31" fmla="*/ 878 h 1055"/>
                  <a:gd name="T32" fmla="*/ 483 w 1053"/>
                  <a:gd name="T33" fmla="*/ 1042 h 1055"/>
                  <a:gd name="T34" fmla="*/ 483 w 1053"/>
                  <a:gd name="T35" fmla="*/ 1042 h 1055"/>
                  <a:gd name="T36" fmla="*/ 482 w 1053"/>
                  <a:gd name="T37" fmla="*/ 1042 h 1055"/>
                  <a:gd name="T38" fmla="*/ 221 w 1053"/>
                  <a:gd name="T39" fmla="*/ 244 h 1055"/>
                  <a:gd name="T40" fmla="*/ 221 w 1053"/>
                  <a:gd name="T41" fmla="*/ 244 h 1055"/>
                  <a:gd name="T42" fmla="*/ 112 w 1053"/>
                  <a:gd name="T43" fmla="*/ 491 h 1055"/>
                  <a:gd name="T44" fmla="*/ 112 w 1053"/>
                  <a:gd name="T45" fmla="*/ 491 h 1055"/>
                  <a:gd name="T46" fmla="*/ 244 w 1053"/>
                  <a:gd name="T47" fmla="*/ 834 h 1055"/>
                  <a:gd name="T48" fmla="*/ 244 w 1053"/>
                  <a:gd name="T49" fmla="*/ 834 h 1055"/>
                  <a:gd name="T50" fmla="*/ 491 w 1053"/>
                  <a:gd name="T51" fmla="*/ 943 h 1055"/>
                  <a:gd name="T52" fmla="*/ 491 w 1053"/>
                  <a:gd name="T53" fmla="*/ 943 h 1055"/>
                  <a:gd name="T54" fmla="*/ 833 w 1053"/>
                  <a:gd name="T55" fmla="*/ 810 h 1055"/>
                  <a:gd name="T56" fmla="*/ 833 w 1053"/>
                  <a:gd name="T57" fmla="*/ 810 h 1055"/>
                  <a:gd name="T58" fmla="*/ 942 w 1053"/>
                  <a:gd name="T59" fmla="*/ 563 h 1055"/>
                  <a:gd name="T60" fmla="*/ 942 w 1053"/>
                  <a:gd name="T61" fmla="*/ 563 h 1055"/>
                  <a:gd name="T62" fmla="*/ 810 w 1053"/>
                  <a:gd name="T63" fmla="*/ 221 h 1055"/>
                  <a:gd name="T64" fmla="*/ 810 w 1053"/>
                  <a:gd name="T65" fmla="*/ 221 h 1055"/>
                  <a:gd name="T66" fmla="*/ 563 w 1053"/>
                  <a:gd name="T67" fmla="*/ 111 h 1055"/>
                  <a:gd name="T68" fmla="*/ 563 w 1053"/>
                  <a:gd name="T69" fmla="*/ 111 h 1055"/>
                  <a:gd name="T70" fmla="*/ 221 w 1053"/>
                  <a:gd name="T71" fmla="*/ 244 h 1055"/>
                  <a:gd name="T72" fmla="*/ 221 w 1053"/>
                  <a:gd name="T73" fmla="*/ 244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3" h="1055">
                    <a:moveTo>
                      <a:pt x="482" y="1042"/>
                    </a:moveTo>
                    <a:cubicBezTo>
                      <a:pt x="372" y="1032"/>
                      <a:pt x="264" y="987"/>
                      <a:pt x="177" y="906"/>
                    </a:cubicBezTo>
                    <a:cubicBezTo>
                      <a:pt x="177" y="906"/>
                      <a:pt x="177" y="906"/>
                      <a:pt x="177" y="906"/>
                    </a:cubicBezTo>
                    <a:cubicBezTo>
                      <a:pt x="55" y="794"/>
                      <a:pt x="0" y="636"/>
                      <a:pt x="13" y="483"/>
                    </a:cubicBezTo>
                    <a:cubicBezTo>
                      <a:pt x="13" y="483"/>
                      <a:pt x="13" y="483"/>
                      <a:pt x="13" y="483"/>
                    </a:cubicBezTo>
                    <a:cubicBezTo>
                      <a:pt x="23" y="373"/>
                      <a:pt x="68" y="264"/>
                      <a:pt x="148" y="177"/>
                    </a:cubicBezTo>
                    <a:cubicBezTo>
                      <a:pt x="148" y="177"/>
                      <a:pt x="148" y="177"/>
                      <a:pt x="148" y="177"/>
                    </a:cubicBezTo>
                    <a:cubicBezTo>
                      <a:pt x="148" y="177"/>
                      <a:pt x="148" y="177"/>
                      <a:pt x="148" y="177"/>
                    </a:cubicBezTo>
                    <a:cubicBezTo>
                      <a:pt x="261" y="55"/>
                      <a:pt x="418" y="0"/>
                      <a:pt x="571" y="13"/>
                    </a:cubicBezTo>
                    <a:cubicBezTo>
                      <a:pt x="571" y="13"/>
                      <a:pt x="571" y="13"/>
                      <a:pt x="571" y="13"/>
                    </a:cubicBezTo>
                    <a:cubicBezTo>
                      <a:pt x="681" y="22"/>
                      <a:pt x="789" y="67"/>
                      <a:pt x="877" y="148"/>
                    </a:cubicBezTo>
                    <a:cubicBezTo>
                      <a:pt x="877" y="148"/>
                      <a:pt x="877" y="148"/>
                      <a:pt x="877" y="148"/>
                    </a:cubicBezTo>
                    <a:cubicBezTo>
                      <a:pt x="998" y="261"/>
                      <a:pt x="1053" y="418"/>
                      <a:pt x="1040" y="572"/>
                    </a:cubicBezTo>
                    <a:cubicBezTo>
                      <a:pt x="1040" y="572"/>
                      <a:pt x="1040" y="572"/>
                      <a:pt x="1040" y="572"/>
                    </a:cubicBezTo>
                    <a:cubicBezTo>
                      <a:pt x="1031" y="682"/>
                      <a:pt x="986" y="790"/>
                      <a:pt x="905" y="878"/>
                    </a:cubicBezTo>
                    <a:cubicBezTo>
                      <a:pt x="905" y="878"/>
                      <a:pt x="905" y="878"/>
                      <a:pt x="905" y="878"/>
                    </a:cubicBezTo>
                    <a:cubicBezTo>
                      <a:pt x="793" y="999"/>
                      <a:pt x="635" y="1055"/>
                      <a:pt x="483" y="1042"/>
                    </a:cubicBezTo>
                    <a:cubicBezTo>
                      <a:pt x="483" y="1042"/>
                      <a:pt x="483" y="1042"/>
                      <a:pt x="483" y="1042"/>
                    </a:cubicBezTo>
                    <a:cubicBezTo>
                      <a:pt x="482" y="1042"/>
                      <a:pt x="482" y="1042"/>
                      <a:pt x="482" y="1042"/>
                    </a:cubicBezTo>
                    <a:close/>
                    <a:moveTo>
                      <a:pt x="221" y="244"/>
                    </a:moveTo>
                    <a:cubicBezTo>
                      <a:pt x="221" y="244"/>
                      <a:pt x="221" y="244"/>
                      <a:pt x="221" y="244"/>
                    </a:cubicBezTo>
                    <a:cubicBezTo>
                      <a:pt x="155" y="315"/>
                      <a:pt x="119" y="402"/>
                      <a:pt x="112" y="491"/>
                    </a:cubicBezTo>
                    <a:cubicBezTo>
                      <a:pt x="112" y="491"/>
                      <a:pt x="112" y="491"/>
                      <a:pt x="112" y="491"/>
                    </a:cubicBezTo>
                    <a:cubicBezTo>
                      <a:pt x="101" y="615"/>
                      <a:pt x="145" y="743"/>
                      <a:pt x="244" y="834"/>
                    </a:cubicBezTo>
                    <a:cubicBezTo>
                      <a:pt x="244" y="834"/>
                      <a:pt x="244" y="834"/>
                      <a:pt x="244" y="834"/>
                    </a:cubicBezTo>
                    <a:cubicBezTo>
                      <a:pt x="315" y="899"/>
                      <a:pt x="402" y="935"/>
                      <a:pt x="491" y="943"/>
                    </a:cubicBezTo>
                    <a:cubicBezTo>
                      <a:pt x="491" y="943"/>
                      <a:pt x="491" y="943"/>
                      <a:pt x="491" y="943"/>
                    </a:cubicBezTo>
                    <a:cubicBezTo>
                      <a:pt x="615" y="954"/>
                      <a:pt x="742" y="909"/>
                      <a:pt x="833" y="810"/>
                    </a:cubicBezTo>
                    <a:cubicBezTo>
                      <a:pt x="833" y="810"/>
                      <a:pt x="833" y="810"/>
                      <a:pt x="833" y="810"/>
                    </a:cubicBezTo>
                    <a:cubicBezTo>
                      <a:pt x="898" y="740"/>
                      <a:pt x="934" y="652"/>
                      <a:pt x="942" y="563"/>
                    </a:cubicBezTo>
                    <a:cubicBezTo>
                      <a:pt x="942" y="563"/>
                      <a:pt x="942" y="563"/>
                      <a:pt x="942" y="563"/>
                    </a:cubicBezTo>
                    <a:cubicBezTo>
                      <a:pt x="952" y="439"/>
                      <a:pt x="908" y="312"/>
                      <a:pt x="810" y="221"/>
                    </a:cubicBezTo>
                    <a:cubicBezTo>
                      <a:pt x="810" y="221"/>
                      <a:pt x="810" y="221"/>
                      <a:pt x="810" y="221"/>
                    </a:cubicBezTo>
                    <a:cubicBezTo>
                      <a:pt x="739" y="155"/>
                      <a:pt x="652" y="119"/>
                      <a:pt x="563" y="111"/>
                    </a:cubicBezTo>
                    <a:cubicBezTo>
                      <a:pt x="563" y="111"/>
                      <a:pt x="563" y="111"/>
                      <a:pt x="563" y="111"/>
                    </a:cubicBezTo>
                    <a:cubicBezTo>
                      <a:pt x="439" y="101"/>
                      <a:pt x="312" y="145"/>
                      <a:pt x="221" y="244"/>
                    </a:cubicBezTo>
                    <a:cubicBezTo>
                      <a:pt x="221" y="244"/>
                      <a:pt x="221" y="244"/>
                      <a:pt x="221" y="24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8" name="组合 47"/>
          <p:cNvGrpSpPr/>
          <p:nvPr/>
        </p:nvGrpSpPr>
        <p:grpSpPr>
          <a:xfrm>
            <a:off x="5449780" y="2253052"/>
            <a:ext cx="671987" cy="672075"/>
            <a:chOff x="2996006" y="2016064"/>
            <a:chExt cx="504056" cy="504056"/>
          </a:xfrm>
        </p:grpSpPr>
        <p:sp>
          <p:nvSpPr>
            <p:cNvPr id="49" name="椭圆 48"/>
            <p:cNvSpPr/>
            <p:nvPr/>
          </p:nvSpPr>
          <p:spPr>
            <a:xfrm>
              <a:off x="2996006" y="2016064"/>
              <a:ext cx="504056" cy="5040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Group 61"/>
            <p:cNvGrpSpPr>
              <a:grpSpLocks noChangeAspect="1"/>
            </p:cNvGrpSpPr>
            <p:nvPr/>
          </p:nvGrpSpPr>
          <p:grpSpPr bwMode="auto">
            <a:xfrm>
              <a:off x="3044923" y="2064981"/>
              <a:ext cx="406222" cy="406222"/>
              <a:chOff x="569" y="2009"/>
              <a:chExt cx="687" cy="687"/>
            </a:xfrm>
          </p:grpSpPr>
          <p:sp>
            <p:nvSpPr>
              <p:cNvPr id="51" name="Freeform 62"/>
              <p:cNvSpPr/>
              <p:nvPr/>
            </p:nvSpPr>
            <p:spPr bwMode="auto">
              <a:xfrm>
                <a:off x="982" y="2026"/>
                <a:ext cx="260" cy="259"/>
              </a:xfrm>
              <a:custGeom>
                <a:avLst/>
                <a:gdLst>
                  <a:gd name="T0" fmla="*/ 44 w 110"/>
                  <a:gd name="T1" fmla="*/ 110 h 110"/>
                  <a:gd name="T2" fmla="*/ 110 w 110"/>
                  <a:gd name="T3" fmla="*/ 110 h 110"/>
                  <a:gd name="T4" fmla="*/ 0 w 110"/>
                  <a:gd name="T5" fmla="*/ 0 h 110"/>
                  <a:gd name="T6" fmla="*/ 0 w 110"/>
                  <a:gd name="T7" fmla="*/ 65 h 110"/>
                  <a:gd name="T8" fmla="*/ 44 w 110"/>
                  <a:gd name="T9" fmla="*/ 110 h 110"/>
                </a:gdLst>
                <a:ahLst/>
                <a:cxnLst>
                  <a:cxn ang="0">
                    <a:pos x="T0" y="T1"/>
                  </a:cxn>
                  <a:cxn ang="0">
                    <a:pos x="T2" y="T3"/>
                  </a:cxn>
                  <a:cxn ang="0">
                    <a:pos x="T4" y="T5"/>
                  </a:cxn>
                  <a:cxn ang="0">
                    <a:pos x="T6" y="T7"/>
                  </a:cxn>
                  <a:cxn ang="0">
                    <a:pos x="T8" y="T9"/>
                  </a:cxn>
                </a:cxnLst>
                <a:rect l="0" t="0" r="r" b="b"/>
                <a:pathLst>
                  <a:path w="110" h="110">
                    <a:moveTo>
                      <a:pt x="44" y="110"/>
                    </a:moveTo>
                    <a:cubicBezTo>
                      <a:pt x="110" y="110"/>
                      <a:pt x="110" y="110"/>
                      <a:pt x="110" y="110"/>
                    </a:cubicBezTo>
                    <a:cubicBezTo>
                      <a:pt x="98" y="54"/>
                      <a:pt x="55" y="11"/>
                      <a:pt x="0" y="0"/>
                    </a:cubicBezTo>
                    <a:cubicBezTo>
                      <a:pt x="0" y="65"/>
                      <a:pt x="0" y="65"/>
                      <a:pt x="0" y="65"/>
                    </a:cubicBezTo>
                    <a:cubicBezTo>
                      <a:pt x="20" y="73"/>
                      <a:pt x="36" y="90"/>
                      <a:pt x="44" y="1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63"/>
              <p:cNvSpPr/>
              <p:nvPr/>
            </p:nvSpPr>
            <p:spPr bwMode="auto">
              <a:xfrm>
                <a:off x="586" y="2026"/>
                <a:ext cx="259" cy="259"/>
              </a:xfrm>
              <a:custGeom>
                <a:avLst/>
                <a:gdLst>
                  <a:gd name="T0" fmla="*/ 110 w 110"/>
                  <a:gd name="T1" fmla="*/ 65 h 110"/>
                  <a:gd name="T2" fmla="*/ 110 w 110"/>
                  <a:gd name="T3" fmla="*/ 0 h 110"/>
                  <a:gd name="T4" fmla="*/ 0 w 110"/>
                  <a:gd name="T5" fmla="*/ 110 h 110"/>
                  <a:gd name="T6" fmla="*/ 66 w 110"/>
                  <a:gd name="T7" fmla="*/ 110 h 110"/>
                  <a:gd name="T8" fmla="*/ 110 w 110"/>
                  <a:gd name="T9" fmla="*/ 65 h 110"/>
                </a:gdLst>
                <a:ahLst/>
                <a:cxnLst>
                  <a:cxn ang="0">
                    <a:pos x="T0" y="T1"/>
                  </a:cxn>
                  <a:cxn ang="0">
                    <a:pos x="T2" y="T3"/>
                  </a:cxn>
                  <a:cxn ang="0">
                    <a:pos x="T4" y="T5"/>
                  </a:cxn>
                  <a:cxn ang="0">
                    <a:pos x="T6" y="T7"/>
                  </a:cxn>
                  <a:cxn ang="0">
                    <a:pos x="T8" y="T9"/>
                  </a:cxn>
                </a:cxnLst>
                <a:rect l="0" t="0" r="r" b="b"/>
                <a:pathLst>
                  <a:path w="110" h="110">
                    <a:moveTo>
                      <a:pt x="110" y="65"/>
                    </a:moveTo>
                    <a:cubicBezTo>
                      <a:pt x="110" y="0"/>
                      <a:pt x="110" y="0"/>
                      <a:pt x="110" y="0"/>
                    </a:cubicBezTo>
                    <a:cubicBezTo>
                      <a:pt x="55" y="11"/>
                      <a:pt x="11" y="54"/>
                      <a:pt x="0" y="110"/>
                    </a:cubicBezTo>
                    <a:cubicBezTo>
                      <a:pt x="66" y="110"/>
                      <a:pt x="66" y="110"/>
                      <a:pt x="66" y="110"/>
                    </a:cubicBezTo>
                    <a:cubicBezTo>
                      <a:pt x="74" y="90"/>
                      <a:pt x="90" y="73"/>
                      <a:pt x="110" y="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4"/>
              <p:cNvSpPr/>
              <p:nvPr/>
            </p:nvSpPr>
            <p:spPr bwMode="auto">
              <a:xfrm>
                <a:off x="982" y="2420"/>
                <a:ext cx="260" cy="262"/>
              </a:xfrm>
              <a:custGeom>
                <a:avLst/>
                <a:gdLst>
                  <a:gd name="T0" fmla="*/ 0 w 110"/>
                  <a:gd name="T1" fmla="*/ 45 h 111"/>
                  <a:gd name="T2" fmla="*/ 0 w 110"/>
                  <a:gd name="T3" fmla="*/ 111 h 111"/>
                  <a:gd name="T4" fmla="*/ 110 w 110"/>
                  <a:gd name="T5" fmla="*/ 0 h 111"/>
                  <a:gd name="T6" fmla="*/ 44 w 110"/>
                  <a:gd name="T7" fmla="*/ 0 h 111"/>
                  <a:gd name="T8" fmla="*/ 0 w 110"/>
                  <a:gd name="T9" fmla="*/ 45 h 111"/>
                </a:gdLst>
                <a:ahLst/>
                <a:cxnLst>
                  <a:cxn ang="0">
                    <a:pos x="T0" y="T1"/>
                  </a:cxn>
                  <a:cxn ang="0">
                    <a:pos x="T2" y="T3"/>
                  </a:cxn>
                  <a:cxn ang="0">
                    <a:pos x="T4" y="T5"/>
                  </a:cxn>
                  <a:cxn ang="0">
                    <a:pos x="T6" y="T7"/>
                  </a:cxn>
                  <a:cxn ang="0">
                    <a:pos x="T8" y="T9"/>
                  </a:cxn>
                </a:cxnLst>
                <a:rect l="0" t="0" r="r" b="b"/>
                <a:pathLst>
                  <a:path w="110" h="111">
                    <a:moveTo>
                      <a:pt x="0" y="45"/>
                    </a:moveTo>
                    <a:cubicBezTo>
                      <a:pt x="0" y="111"/>
                      <a:pt x="0" y="111"/>
                      <a:pt x="0" y="111"/>
                    </a:cubicBezTo>
                    <a:cubicBezTo>
                      <a:pt x="55" y="99"/>
                      <a:pt x="98" y="56"/>
                      <a:pt x="110" y="0"/>
                    </a:cubicBezTo>
                    <a:cubicBezTo>
                      <a:pt x="44" y="0"/>
                      <a:pt x="44" y="0"/>
                      <a:pt x="44" y="0"/>
                    </a:cubicBezTo>
                    <a:cubicBezTo>
                      <a:pt x="36" y="21"/>
                      <a:pt x="20" y="37"/>
                      <a:pt x="0" y="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5"/>
              <p:cNvSpPr/>
              <p:nvPr/>
            </p:nvSpPr>
            <p:spPr bwMode="auto">
              <a:xfrm>
                <a:off x="586" y="2420"/>
                <a:ext cx="259" cy="262"/>
              </a:xfrm>
              <a:custGeom>
                <a:avLst/>
                <a:gdLst>
                  <a:gd name="T0" fmla="*/ 66 w 110"/>
                  <a:gd name="T1" fmla="*/ 0 h 111"/>
                  <a:gd name="T2" fmla="*/ 0 w 110"/>
                  <a:gd name="T3" fmla="*/ 0 h 111"/>
                  <a:gd name="T4" fmla="*/ 110 w 110"/>
                  <a:gd name="T5" fmla="*/ 111 h 111"/>
                  <a:gd name="T6" fmla="*/ 110 w 110"/>
                  <a:gd name="T7" fmla="*/ 45 h 111"/>
                  <a:gd name="T8" fmla="*/ 66 w 110"/>
                  <a:gd name="T9" fmla="*/ 0 h 111"/>
                </a:gdLst>
                <a:ahLst/>
                <a:cxnLst>
                  <a:cxn ang="0">
                    <a:pos x="T0" y="T1"/>
                  </a:cxn>
                  <a:cxn ang="0">
                    <a:pos x="T2" y="T3"/>
                  </a:cxn>
                  <a:cxn ang="0">
                    <a:pos x="T4" y="T5"/>
                  </a:cxn>
                  <a:cxn ang="0">
                    <a:pos x="T6" y="T7"/>
                  </a:cxn>
                  <a:cxn ang="0">
                    <a:pos x="T8" y="T9"/>
                  </a:cxn>
                </a:cxnLst>
                <a:rect l="0" t="0" r="r" b="b"/>
                <a:pathLst>
                  <a:path w="110" h="111">
                    <a:moveTo>
                      <a:pt x="66" y="0"/>
                    </a:moveTo>
                    <a:cubicBezTo>
                      <a:pt x="0" y="0"/>
                      <a:pt x="0" y="0"/>
                      <a:pt x="0" y="0"/>
                    </a:cubicBezTo>
                    <a:cubicBezTo>
                      <a:pt x="11" y="56"/>
                      <a:pt x="55" y="99"/>
                      <a:pt x="110" y="111"/>
                    </a:cubicBezTo>
                    <a:cubicBezTo>
                      <a:pt x="110" y="45"/>
                      <a:pt x="110" y="45"/>
                      <a:pt x="110" y="45"/>
                    </a:cubicBezTo>
                    <a:cubicBezTo>
                      <a:pt x="90" y="37"/>
                      <a:pt x="74" y="21"/>
                      <a:pt x="6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6"/>
              <p:cNvSpPr>
                <a:spLocks noEditPoints="1"/>
              </p:cNvSpPr>
              <p:nvPr/>
            </p:nvSpPr>
            <p:spPr bwMode="auto">
              <a:xfrm>
                <a:off x="569" y="2009"/>
                <a:ext cx="687" cy="687"/>
              </a:xfrm>
              <a:custGeom>
                <a:avLst/>
                <a:gdLst>
                  <a:gd name="T0" fmla="*/ 146 w 291"/>
                  <a:gd name="T1" fmla="*/ 66 h 291"/>
                  <a:gd name="T2" fmla="*/ 168 w 291"/>
                  <a:gd name="T3" fmla="*/ 70 h 291"/>
                  <a:gd name="T4" fmla="*/ 169 w 291"/>
                  <a:gd name="T5" fmla="*/ 64 h 291"/>
                  <a:gd name="T6" fmla="*/ 169 w 291"/>
                  <a:gd name="T7" fmla="*/ 11 h 291"/>
                  <a:gd name="T8" fmla="*/ 158 w 291"/>
                  <a:gd name="T9" fmla="*/ 0 h 291"/>
                  <a:gd name="T10" fmla="*/ 134 w 291"/>
                  <a:gd name="T11" fmla="*/ 0 h 291"/>
                  <a:gd name="T12" fmla="*/ 122 w 291"/>
                  <a:gd name="T13" fmla="*/ 11 h 291"/>
                  <a:gd name="T14" fmla="*/ 122 w 291"/>
                  <a:gd name="T15" fmla="*/ 64 h 291"/>
                  <a:gd name="T16" fmla="*/ 124 w 291"/>
                  <a:gd name="T17" fmla="*/ 70 h 291"/>
                  <a:gd name="T18" fmla="*/ 146 w 291"/>
                  <a:gd name="T19" fmla="*/ 66 h 291"/>
                  <a:gd name="T20" fmla="*/ 64 w 291"/>
                  <a:gd name="T21" fmla="*/ 122 h 291"/>
                  <a:gd name="T22" fmla="*/ 12 w 291"/>
                  <a:gd name="T23" fmla="*/ 122 h 291"/>
                  <a:gd name="T24" fmla="*/ 0 w 291"/>
                  <a:gd name="T25" fmla="*/ 133 h 291"/>
                  <a:gd name="T26" fmla="*/ 0 w 291"/>
                  <a:gd name="T27" fmla="*/ 158 h 291"/>
                  <a:gd name="T28" fmla="*/ 12 w 291"/>
                  <a:gd name="T29" fmla="*/ 169 h 291"/>
                  <a:gd name="T30" fmla="*/ 64 w 291"/>
                  <a:gd name="T31" fmla="*/ 169 h 291"/>
                  <a:gd name="T32" fmla="*/ 70 w 291"/>
                  <a:gd name="T33" fmla="*/ 167 h 291"/>
                  <a:gd name="T34" fmla="*/ 67 w 291"/>
                  <a:gd name="T35" fmla="*/ 145 h 291"/>
                  <a:gd name="T36" fmla="*/ 70 w 291"/>
                  <a:gd name="T37" fmla="*/ 123 h 291"/>
                  <a:gd name="T38" fmla="*/ 64 w 291"/>
                  <a:gd name="T39" fmla="*/ 122 h 291"/>
                  <a:gd name="T40" fmla="*/ 146 w 291"/>
                  <a:gd name="T41" fmla="*/ 224 h 291"/>
                  <a:gd name="T42" fmla="*/ 124 w 291"/>
                  <a:gd name="T43" fmla="*/ 221 h 291"/>
                  <a:gd name="T44" fmla="*/ 122 w 291"/>
                  <a:gd name="T45" fmla="*/ 227 h 291"/>
                  <a:gd name="T46" fmla="*/ 122 w 291"/>
                  <a:gd name="T47" fmla="*/ 279 h 291"/>
                  <a:gd name="T48" fmla="*/ 134 w 291"/>
                  <a:gd name="T49" fmla="*/ 291 h 291"/>
                  <a:gd name="T50" fmla="*/ 158 w 291"/>
                  <a:gd name="T51" fmla="*/ 291 h 291"/>
                  <a:gd name="T52" fmla="*/ 169 w 291"/>
                  <a:gd name="T53" fmla="*/ 279 h 291"/>
                  <a:gd name="T54" fmla="*/ 169 w 291"/>
                  <a:gd name="T55" fmla="*/ 227 h 291"/>
                  <a:gd name="T56" fmla="*/ 168 w 291"/>
                  <a:gd name="T57" fmla="*/ 221 h 291"/>
                  <a:gd name="T58" fmla="*/ 146 w 291"/>
                  <a:gd name="T59" fmla="*/ 224 h 291"/>
                  <a:gd name="T60" fmla="*/ 280 w 291"/>
                  <a:gd name="T61" fmla="*/ 122 h 291"/>
                  <a:gd name="T62" fmla="*/ 227 w 291"/>
                  <a:gd name="T63" fmla="*/ 122 h 291"/>
                  <a:gd name="T64" fmla="*/ 222 w 291"/>
                  <a:gd name="T65" fmla="*/ 123 h 291"/>
                  <a:gd name="T66" fmla="*/ 225 w 291"/>
                  <a:gd name="T67" fmla="*/ 145 h 291"/>
                  <a:gd name="T68" fmla="*/ 222 w 291"/>
                  <a:gd name="T69" fmla="*/ 167 h 291"/>
                  <a:gd name="T70" fmla="*/ 227 w 291"/>
                  <a:gd name="T71" fmla="*/ 169 h 291"/>
                  <a:gd name="T72" fmla="*/ 280 w 291"/>
                  <a:gd name="T73" fmla="*/ 169 h 291"/>
                  <a:gd name="T74" fmla="*/ 291 w 291"/>
                  <a:gd name="T75" fmla="*/ 158 h 291"/>
                  <a:gd name="T76" fmla="*/ 291 w 291"/>
                  <a:gd name="T77" fmla="*/ 133 h 291"/>
                  <a:gd name="T78" fmla="*/ 280 w 291"/>
                  <a:gd name="T79" fmla="*/ 12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291">
                    <a:moveTo>
                      <a:pt x="146" y="66"/>
                    </a:moveTo>
                    <a:cubicBezTo>
                      <a:pt x="153" y="66"/>
                      <a:pt x="161" y="68"/>
                      <a:pt x="168" y="70"/>
                    </a:cubicBezTo>
                    <a:cubicBezTo>
                      <a:pt x="169" y="68"/>
                      <a:pt x="169" y="66"/>
                      <a:pt x="169" y="64"/>
                    </a:cubicBezTo>
                    <a:cubicBezTo>
                      <a:pt x="169" y="11"/>
                      <a:pt x="169" y="11"/>
                      <a:pt x="169" y="11"/>
                    </a:cubicBezTo>
                    <a:cubicBezTo>
                      <a:pt x="169" y="5"/>
                      <a:pt x="164" y="0"/>
                      <a:pt x="158" y="0"/>
                    </a:cubicBezTo>
                    <a:cubicBezTo>
                      <a:pt x="134" y="0"/>
                      <a:pt x="134" y="0"/>
                      <a:pt x="134" y="0"/>
                    </a:cubicBezTo>
                    <a:cubicBezTo>
                      <a:pt x="127" y="0"/>
                      <a:pt x="122" y="5"/>
                      <a:pt x="122" y="11"/>
                    </a:cubicBezTo>
                    <a:cubicBezTo>
                      <a:pt x="122" y="64"/>
                      <a:pt x="122" y="64"/>
                      <a:pt x="122" y="64"/>
                    </a:cubicBezTo>
                    <a:cubicBezTo>
                      <a:pt x="122" y="66"/>
                      <a:pt x="123" y="68"/>
                      <a:pt x="124" y="70"/>
                    </a:cubicBezTo>
                    <a:cubicBezTo>
                      <a:pt x="131" y="68"/>
                      <a:pt x="138" y="66"/>
                      <a:pt x="146" y="66"/>
                    </a:cubicBezTo>
                    <a:close/>
                    <a:moveTo>
                      <a:pt x="64" y="122"/>
                    </a:moveTo>
                    <a:cubicBezTo>
                      <a:pt x="12" y="122"/>
                      <a:pt x="12" y="122"/>
                      <a:pt x="12" y="122"/>
                    </a:cubicBezTo>
                    <a:cubicBezTo>
                      <a:pt x="5" y="122"/>
                      <a:pt x="0" y="127"/>
                      <a:pt x="0" y="133"/>
                    </a:cubicBezTo>
                    <a:cubicBezTo>
                      <a:pt x="0" y="158"/>
                      <a:pt x="0" y="158"/>
                      <a:pt x="0" y="158"/>
                    </a:cubicBezTo>
                    <a:cubicBezTo>
                      <a:pt x="0" y="164"/>
                      <a:pt x="5" y="169"/>
                      <a:pt x="12" y="169"/>
                    </a:cubicBezTo>
                    <a:cubicBezTo>
                      <a:pt x="64" y="169"/>
                      <a:pt x="64" y="169"/>
                      <a:pt x="64" y="169"/>
                    </a:cubicBezTo>
                    <a:cubicBezTo>
                      <a:pt x="66" y="169"/>
                      <a:pt x="68" y="168"/>
                      <a:pt x="70" y="167"/>
                    </a:cubicBezTo>
                    <a:cubicBezTo>
                      <a:pt x="68" y="160"/>
                      <a:pt x="67" y="153"/>
                      <a:pt x="67" y="145"/>
                    </a:cubicBezTo>
                    <a:cubicBezTo>
                      <a:pt x="67" y="138"/>
                      <a:pt x="68" y="130"/>
                      <a:pt x="70" y="123"/>
                    </a:cubicBezTo>
                    <a:cubicBezTo>
                      <a:pt x="68" y="122"/>
                      <a:pt x="66" y="122"/>
                      <a:pt x="64" y="122"/>
                    </a:cubicBezTo>
                    <a:close/>
                    <a:moveTo>
                      <a:pt x="146" y="224"/>
                    </a:moveTo>
                    <a:cubicBezTo>
                      <a:pt x="138" y="224"/>
                      <a:pt x="131" y="223"/>
                      <a:pt x="124" y="221"/>
                    </a:cubicBezTo>
                    <a:cubicBezTo>
                      <a:pt x="123" y="223"/>
                      <a:pt x="122" y="225"/>
                      <a:pt x="122" y="227"/>
                    </a:cubicBezTo>
                    <a:cubicBezTo>
                      <a:pt x="122" y="279"/>
                      <a:pt x="122" y="279"/>
                      <a:pt x="122" y="279"/>
                    </a:cubicBezTo>
                    <a:cubicBezTo>
                      <a:pt x="122" y="286"/>
                      <a:pt x="127" y="291"/>
                      <a:pt x="134" y="291"/>
                    </a:cubicBezTo>
                    <a:cubicBezTo>
                      <a:pt x="158" y="291"/>
                      <a:pt x="158" y="291"/>
                      <a:pt x="158" y="291"/>
                    </a:cubicBezTo>
                    <a:cubicBezTo>
                      <a:pt x="164" y="291"/>
                      <a:pt x="169" y="286"/>
                      <a:pt x="169" y="279"/>
                    </a:cubicBezTo>
                    <a:cubicBezTo>
                      <a:pt x="169" y="227"/>
                      <a:pt x="169" y="227"/>
                      <a:pt x="169" y="227"/>
                    </a:cubicBezTo>
                    <a:cubicBezTo>
                      <a:pt x="169" y="225"/>
                      <a:pt x="169" y="223"/>
                      <a:pt x="168" y="221"/>
                    </a:cubicBezTo>
                    <a:cubicBezTo>
                      <a:pt x="161" y="223"/>
                      <a:pt x="153" y="224"/>
                      <a:pt x="146" y="224"/>
                    </a:cubicBezTo>
                    <a:close/>
                    <a:moveTo>
                      <a:pt x="280" y="122"/>
                    </a:moveTo>
                    <a:cubicBezTo>
                      <a:pt x="227" y="122"/>
                      <a:pt x="227" y="122"/>
                      <a:pt x="227" y="122"/>
                    </a:cubicBezTo>
                    <a:cubicBezTo>
                      <a:pt x="225" y="122"/>
                      <a:pt x="223" y="122"/>
                      <a:pt x="222" y="123"/>
                    </a:cubicBezTo>
                    <a:cubicBezTo>
                      <a:pt x="224" y="130"/>
                      <a:pt x="225" y="138"/>
                      <a:pt x="225" y="145"/>
                    </a:cubicBezTo>
                    <a:cubicBezTo>
                      <a:pt x="225" y="153"/>
                      <a:pt x="224" y="160"/>
                      <a:pt x="222" y="167"/>
                    </a:cubicBezTo>
                    <a:cubicBezTo>
                      <a:pt x="223" y="168"/>
                      <a:pt x="225" y="169"/>
                      <a:pt x="227" y="169"/>
                    </a:cubicBezTo>
                    <a:cubicBezTo>
                      <a:pt x="280" y="169"/>
                      <a:pt x="280" y="169"/>
                      <a:pt x="280" y="169"/>
                    </a:cubicBezTo>
                    <a:cubicBezTo>
                      <a:pt x="286" y="169"/>
                      <a:pt x="291" y="164"/>
                      <a:pt x="291" y="158"/>
                    </a:cubicBezTo>
                    <a:cubicBezTo>
                      <a:pt x="291" y="133"/>
                      <a:pt x="291" y="133"/>
                      <a:pt x="291" y="133"/>
                    </a:cubicBezTo>
                    <a:cubicBezTo>
                      <a:pt x="291" y="127"/>
                      <a:pt x="286" y="122"/>
                      <a:pt x="280" y="1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5" name="组合 64"/>
          <p:cNvGrpSpPr/>
          <p:nvPr/>
        </p:nvGrpSpPr>
        <p:grpSpPr>
          <a:xfrm>
            <a:off x="5449780" y="3054410"/>
            <a:ext cx="671987" cy="672075"/>
            <a:chOff x="2996006" y="2598852"/>
            <a:chExt cx="504056" cy="504056"/>
          </a:xfrm>
        </p:grpSpPr>
        <p:sp>
          <p:nvSpPr>
            <p:cNvPr id="66" name="椭圆 65"/>
            <p:cNvSpPr/>
            <p:nvPr/>
          </p:nvSpPr>
          <p:spPr>
            <a:xfrm>
              <a:off x="2996006" y="2598852"/>
              <a:ext cx="504056" cy="5040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Group 35"/>
            <p:cNvGrpSpPr>
              <a:grpSpLocks noChangeAspect="1"/>
            </p:cNvGrpSpPr>
            <p:nvPr/>
          </p:nvGrpSpPr>
          <p:grpSpPr bwMode="auto">
            <a:xfrm>
              <a:off x="3077723" y="2685493"/>
              <a:ext cx="340622" cy="330774"/>
              <a:chOff x="-82" y="533"/>
              <a:chExt cx="1349" cy="1310"/>
            </a:xfrm>
          </p:grpSpPr>
          <p:sp>
            <p:nvSpPr>
              <p:cNvPr id="68" name="Freeform 36"/>
              <p:cNvSpPr>
                <a:spLocks noEditPoints="1"/>
              </p:cNvSpPr>
              <p:nvPr/>
            </p:nvSpPr>
            <p:spPr bwMode="auto">
              <a:xfrm>
                <a:off x="-82" y="849"/>
                <a:ext cx="1072" cy="994"/>
              </a:xfrm>
              <a:custGeom>
                <a:avLst/>
                <a:gdLst>
                  <a:gd name="T0" fmla="*/ 225 w 454"/>
                  <a:gd name="T1" fmla="*/ 0 h 421"/>
                  <a:gd name="T2" fmla="*/ 304 w 454"/>
                  <a:gd name="T3" fmla="*/ 16 h 421"/>
                  <a:gd name="T4" fmla="*/ 411 w 454"/>
                  <a:gd name="T5" fmla="*/ 280 h 421"/>
                  <a:gd name="T6" fmla="*/ 225 w 454"/>
                  <a:gd name="T7" fmla="*/ 403 h 421"/>
                  <a:gd name="T8" fmla="*/ 224 w 454"/>
                  <a:gd name="T9" fmla="*/ 403 h 421"/>
                  <a:gd name="T10" fmla="*/ 224 w 454"/>
                  <a:gd name="T11" fmla="*/ 403 h 421"/>
                  <a:gd name="T12" fmla="*/ 219 w 454"/>
                  <a:gd name="T13" fmla="*/ 405 h 421"/>
                  <a:gd name="T14" fmla="*/ 145 w 454"/>
                  <a:gd name="T15" fmla="*/ 421 h 421"/>
                  <a:gd name="T16" fmla="*/ 84 w 454"/>
                  <a:gd name="T17" fmla="*/ 412 h 421"/>
                  <a:gd name="T18" fmla="*/ 81 w 454"/>
                  <a:gd name="T19" fmla="*/ 409 h 421"/>
                  <a:gd name="T20" fmla="*/ 127 w 454"/>
                  <a:gd name="T21" fmla="*/ 382 h 421"/>
                  <a:gd name="T22" fmla="*/ 125 w 454"/>
                  <a:gd name="T23" fmla="*/ 376 h 421"/>
                  <a:gd name="T24" fmla="*/ 40 w 454"/>
                  <a:gd name="T25" fmla="*/ 123 h 421"/>
                  <a:gd name="T26" fmla="*/ 225 w 454"/>
                  <a:gd name="T27" fmla="*/ 0 h 421"/>
                  <a:gd name="T28" fmla="*/ 225 w 454"/>
                  <a:gd name="T29" fmla="*/ 21 h 421"/>
                  <a:gd name="T30" fmla="*/ 59 w 454"/>
                  <a:gd name="T31" fmla="*/ 132 h 421"/>
                  <a:gd name="T32" fmla="*/ 136 w 454"/>
                  <a:gd name="T33" fmla="*/ 358 h 421"/>
                  <a:gd name="T34" fmla="*/ 146 w 454"/>
                  <a:gd name="T35" fmla="*/ 391 h 421"/>
                  <a:gd name="T36" fmla="*/ 146 w 454"/>
                  <a:gd name="T37" fmla="*/ 391 h 421"/>
                  <a:gd name="T38" fmla="*/ 146 w 454"/>
                  <a:gd name="T39" fmla="*/ 392 h 421"/>
                  <a:gd name="T40" fmla="*/ 141 w 454"/>
                  <a:gd name="T41" fmla="*/ 399 h 421"/>
                  <a:gd name="T42" fmla="*/ 145 w 454"/>
                  <a:gd name="T43" fmla="*/ 399 h 421"/>
                  <a:gd name="T44" fmla="*/ 210 w 454"/>
                  <a:gd name="T45" fmla="*/ 385 h 421"/>
                  <a:gd name="T46" fmla="*/ 224 w 454"/>
                  <a:gd name="T47" fmla="*/ 382 h 421"/>
                  <a:gd name="T48" fmla="*/ 225 w 454"/>
                  <a:gd name="T49" fmla="*/ 382 h 421"/>
                  <a:gd name="T50" fmla="*/ 391 w 454"/>
                  <a:gd name="T51" fmla="*/ 272 h 421"/>
                  <a:gd name="T52" fmla="*/ 295 w 454"/>
                  <a:gd name="T53" fmla="*/ 36 h 421"/>
                  <a:gd name="T54" fmla="*/ 225 w 454"/>
                  <a:gd name="T55" fmla="*/ 21 h 421"/>
                  <a:gd name="T56" fmla="*/ 225 w 454"/>
                  <a:gd name="T57" fmla="*/ 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4" h="421">
                    <a:moveTo>
                      <a:pt x="225" y="0"/>
                    </a:moveTo>
                    <a:cubicBezTo>
                      <a:pt x="252" y="0"/>
                      <a:pt x="278" y="5"/>
                      <a:pt x="304" y="16"/>
                    </a:cubicBezTo>
                    <a:cubicBezTo>
                      <a:pt x="406" y="59"/>
                      <a:pt x="454" y="177"/>
                      <a:pt x="411" y="280"/>
                    </a:cubicBezTo>
                    <a:cubicBezTo>
                      <a:pt x="379" y="357"/>
                      <a:pt x="304" y="403"/>
                      <a:pt x="225" y="403"/>
                    </a:cubicBezTo>
                    <a:cubicBezTo>
                      <a:pt x="225" y="403"/>
                      <a:pt x="225" y="403"/>
                      <a:pt x="224" y="403"/>
                    </a:cubicBezTo>
                    <a:cubicBezTo>
                      <a:pt x="224" y="403"/>
                      <a:pt x="224" y="403"/>
                      <a:pt x="224" y="403"/>
                    </a:cubicBezTo>
                    <a:cubicBezTo>
                      <a:pt x="223" y="403"/>
                      <a:pt x="221" y="404"/>
                      <a:pt x="219" y="405"/>
                    </a:cubicBezTo>
                    <a:cubicBezTo>
                      <a:pt x="194" y="417"/>
                      <a:pt x="168" y="421"/>
                      <a:pt x="145" y="421"/>
                    </a:cubicBezTo>
                    <a:cubicBezTo>
                      <a:pt x="118" y="421"/>
                      <a:pt x="95" y="416"/>
                      <a:pt x="84" y="412"/>
                    </a:cubicBezTo>
                    <a:cubicBezTo>
                      <a:pt x="81" y="411"/>
                      <a:pt x="79" y="409"/>
                      <a:pt x="81" y="409"/>
                    </a:cubicBezTo>
                    <a:cubicBezTo>
                      <a:pt x="111" y="406"/>
                      <a:pt x="123" y="389"/>
                      <a:pt x="127" y="382"/>
                    </a:cubicBezTo>
                    <a:cubicBezTo>
                      <a:pt x="128" y="379"/>
                      <a:pt x="126" y="377"/>
                      <a:pt x="125" y="376"/>
                    </a:cubicBezTo>
                    <a:cubicBezTo>
                      <a:pt x="38" y="327"/>
                      <a:pt x="0" y="218"/>
                      <a:pt x="40" y="123"/>
                    </a:cubicBezTo>
                    <a:cubicBezTo>
                      <a:pt x="72" y="46"/>
                      <a:pt x="147" y="0"/>
                      <a:pt x="225" y="0"/>
                    </a:cubicBezTo>
                    <a:moveTo>
                      <a:pt x="225" y="21"/>
                    </a:moveTo>
                    <a:cubicBezTo>
                      <a:pt x="153" y="21"/>
                      <a:pt x="88" y="65"/>
                      <a:pt x="59" y="132"/>
                    </a:cubicBezTo>
                    <a:cubicBezTo>
                      <a:pt x="24" y="215"/>
                      <a:pt x="57" y="313"/>
                      <a:pt x="136" y="358"/>
                    </a:cubicBezTo>
                    <a:cubicBezTo>
                      <a:pt x="147" y="365"/>
                      <a:pt x="152" y="379"/>
                      <a:pt x="146" y="391"/>
                    </a:cubicBezTo>
                    <a:cubicBezTo>
                      <a:pt x="146" y="391"/>
                      <a:pt x="146" y="391"/>
                      <a:pt x="146" y="391"/>
                    </a:cubicBezTo>
                    <a:cubicBezTo>
                      <a:pt x="146" y="392"/>
                      <a:pt x="146" y="392"/>
                      <a:pt x="146" y="392"/>
                    </a:cubicBezTo>
                    <a:cubicBezTo>
                      <a:pt x="144" y="394"/>
                      <a:pt x="143" y="396"/>
                      <a:pt x="141" y="399"/>
                    </a:cubicBezTo>
                    <a:cubicBezTo>
                      <a:pt x="142" y="399"/>
                      <a:pt x="143" y="399"/>
                      <a:pt x="145" y="399"/>
                    </a:cubicBezTo>
                    <a:cubicBezTo>
                      <a:pt x="169" y="399"/>
                      <a:pt x="191" y="394"/>
                      <a:pt x="210" y="385"/>
                    </a:cubicBezTo>
                    <a:cubicBezTo>
                      <a:pt x="214" y="383"/>
                      <a:pt x="219" y="382"/>
                      <a:pt x="224" y="382"/>
                    </a:cubicBezTo>
                    <a:cubicBezTo>
                      <a:pt x="225" y="382"/>
                      <a:pt x="225" y="382"/>
                      <a:pt x="225" y="382"/>
                    </a:cubicBezTo>
                    <a:cubicBezTo>
                      <a:pt x="298" y="382"/>
                      <a:pt x="363" y="339"/>
                      <a:pt x="391" y="272"/>
                    </a:cubicBezTo>
                    <a:cubicBezTo>
                      <a:pt x="430" y="180"/>
                      <a:pt x="387" y="74"/>
                      <a:pt x="295" y="36"/>
                    </a:cubicBezTo>
                    <a:cubicBezTo>
                      <a:pt x="273" y="26"/>
                      <a:pt x="249" y="21"/>
                      <a:pt x="225" y="21"/>
                    </a:cubicBezTo>
                    <a:cubicBezTo>
                      <a:pt x="225" y="21"/>
                      <a:pt x="225" y="21"/>
                      <a:pt x="225"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Oval 37"/>
              <p:cNvSpPr>
                <a:spLocks noChangeArrowheads="1"/>
              </p:cNvSpPr>
              <p:nvPr/>
            </p:nvSpPr>
            <p:spPr bwMode="auto">
              <a:xfrm>
                <a:off x="201" y="1291"/>
                <a:ext cx="121" cy="12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Oval 38"/>
              <p:cNvSpPr>
                <a:spLocks noChangeArrowheads="1"/>
              </p:cNvSpPr>
              <p:nvPr/>
            </p:nvSpPr>
            <p:spPr bwMode="auto">
              <a:xfrm>
                <a:off x="400" y="1291"/>
                <a:ext cx="118" cy="12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Oval 39"/>
              <p:cNvSpPr>
                <a:spLocks noChangeArrowheads="1"/>
              </p:cNvSpPr>
              <p:nvPr/>
            </p:nvSpPr>
            <p:spPr bwMode="auto">
              <a:xfrm>
                <a:off x="596" y="1291"/>
                <a:ext cx="118" cy="12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0"/>
              <p:cNvSpPr>
                <a:spLocks noEditPoints="1"/>
              </p:cNvSpPr>
              <p:nvPr/>
            </p:nvSpPr>
            <p:spPr bwMode="auto">
              <a:xfrm>
                <a:off x="440" y="533"/>
                <a:ext cx="827" cy="909"/>
              </a:xfrm>
              <a:custGeom>
                <a:avLst/>
                <a:gdLst>
                  <a:gd name="T0" fmla="*/ 242 w 350"/>
                  <a:gd name="T1" fmla="*/ 350 h 385"/>
                  <a:gd name="T2" fmla="*/ 243 w 350"/>
                  <a:gd name="T3" fmla="*/ 346 h 385"/>
                  <a:gd name="T4" fmla="*/ 316 w 350"/>
                  <a:gd name="T5" fmla="*/ 129 h 385"/>
                  <a:gd name="T6" fmla="*/ 90 w 350"/>
                  <a:gd name="T7" fmla="*/ 37 h 385"/>
                  <a:gd name="T8" fmla="*/ 0 w 350"/>
                  <a:gd name="T9" fmla="*/ 125 h 385"/>
                  <a:gd name="T10" fmla="*/ 4 w 350"/>
                  <a:gd name="T11" fmla="*/ 124 h 385"/>
                  <a:gd name="T12" fmla="*/ 86 w 350"/>
                  <a:gd name="T13" fmla="*/ 141 h 385"/>
                  <a:gd name="T14" fmla="*/ 151 w 350"/>
                  <a:gd name="T15" fmla="*/ 184 h 385"/>
                  <a:gd name="T16" fmla="*/ 164 w 350"/>
                  <a:gd name="T17" fmla="*/ 180 h 385"/>
                  <a:gd name="T18" fmla="*/ 186 w 350"/>
                  <a:gd name="T19" fmla="*/ 202 h 385"/>
                  <a:gd name="T20" fmla="*/ 180 w 350"/>
                  <a:gd name="T21" fmla="*/ 218 h 385"/>
                  <a:gd name="T22" fmla="*/ 210 w 350"/>
                  <a:gd name="T23" fmla="*/ 383 h 385"/>
                  <a:gd name="T24" fmla="*/ 278 w 350"/>
                  <a:gd name="T25" fmla="*/ 376 h 385"/>
                  <a:gd name="T26" fmla="*/ 281 w 350"/>
                  <a:gd name="T27" fmla="*/ 374 h 385"/>
                  <a:gd name="T28" fmla="*/ 242 w 350"/>
                  <a:gd name="T29" fmla="*/ 350 h 385"/>
                  <a:gd name="T30" fmla="*/ 216 w 350"/>
                  <a:gd name="T31" fmla="*/ 202 h 385"/>
                  <a:gd name="T32" fmla="*/ 239 w 350"/>
                  <a:gd name="T33" fmla="*/ 180 h 385"/>
                  <a:gd name="T34" fmla="*/ 261 w 350"/>
                  <a:gd name="T35" fmla="*/ 202 h 385"/>
                  <a:gd name="T36" fmla="*/ 239 w 350"/>
                  <a:gd name="T37" fmla="*/ 225 h 385"/>
                  <a:gd name="T38" fmla="*/ 216 w 350"/>
                  <a:gd name="T39" fmla="*/ 20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0" h="385">
                    <a:moveTo>
                      <a:pt x="242" y="350"/>
                    </a:moveTo>
                    <a:cubicBezTo>
                      <a:pt x="241" y="348"/>
                      <a:pt x="242" y="346"/>
                      <a:pt x="243" y="346"/>
                    </a:cubicBezTo>
                    <a:cubicBezTo>
                      <a:pt x="318" y="303"/>
                      <a:pt x="350" y="210"/>
                      <a:pt x="316" y="129"/>
                    </a:cubicBezTo>
                    <a:cubicBezTo>
                      <a:pt x="279" y="41"/>
                      <a:pt x="178" y="0"/>
                      <a:pt x="90" y="37"/>
                    </a:cubicBezTo>
                    <a:cubicBezTo>
                      <a:pt x="49" y="55"/>
                      <a:pt x="18" y="86"/>
                      <a:pt x="0" y="125"/>
                    </a:cubicBezTo>
                    <a:cubicBezTo>
                      <a:pt x="2" y="124"/>
                      <a:pt x="3" y="124"/>
                      <a:pt x="4" y="124"/>
                    </a:cubicBezTo>
                    <a:cubicBezTo>
                      <a:pt x="32" y="124"/>
                      <a:pt x="59" y="130"/>
                      <a:pt x="86" y="141"/>
                    </a:cubicBezTo>
                    <a:cubicBezTo>
                      <a:pt x="111" y="151"/>
                      <a:pt x="133" y="166"/>
                      <a:pt x="151" y="184"/>
                    </a:cubicBezTo>
                    <a:cubicBezTo>
                      <a:pt x="154" y="181"/>
                      <a:pt x="159" y="180"/>
                      <a:pt x="164" y="180"/>
                    </a:cubicBezTo>
                    <a:cubicBezTo>
                      <a:pt x="176" y="180"/>
                      <a:pt x="186" y="190"/>
                      <a:pt x="186" y="202"/>
                    </a:cubicBezTo>
                    <a:cubicBezTo>
                      <a:pt x="186" y="208"/>
                      <a:pt x="184" y="214"/>
                      <a:pt x="180" y="218"/>
                    </a:cubicBezTo>
                    <a:cubicBezTo>
                      <a:pt x="211" y="265"/>
                      <a:pt x="223" y="325"/>
                      <a:pt x="210" y="383"/>
                    </a:cubicBezTo>
                    <a:cubicBezTo>
                      <a:pt x="240" y="385"/>
                      <a:pt x="266" y="380"/>
                      <a:pt x="278" y="376"/>
                    </a:cubicBezTo>
                    <a:cubicBezTo>
                      <a:pt x="281" y="375"/>
                      <a:pt x="282" y="374"/>
                      <a:pt x="281" y="374"/>
                    </a:cubicBezTo>
                    <a:cubicBezTo>
                      <a:pt x="255" y="371"/>
                      <a:pt x="245" y="356"/>
                      <a:pt x="242" y="350"/>
                    </a:cubicBezTo>
                    <a:close/>
                    <a:moveTo>
                      <a:pt x="216" y="202"/>
                    </a:moveTo>
                    <a:cubicBezTo>
                      <a:pt x="216" y="190"/>
                      <a:pt x="226" y="180"/>
                      <a:pt x="239" y="180"/>
                    </a:cubicBezTo>
                    <a:cubicBezTo>
                      <a:pt x="251" y="180"/>
                      <a:pt x="261" y="190"/>
                      <a:pt x="261" y="202"/>
                    </a:cubicBezTo>
                    <a:cubicBezTo>
                      <a:pt x="261" y="215"/>
                      <a:pt x="251" y="225"/>
                      <a:pt x="239" y="225"/>
                    </a:cubicBezTo>
                    <a:cubicBezTo>
                      <a:pt x="226" y="225"/>
                      <a:pt x="216" y="215"/>
                      <a:pt x="216" y="20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3" name="组合 72"/>
          <p:cNvGrpSpPr/>
          <p:nvPr/>
        </p:nvGrpSpPr>
        <p:grpSpPr>
          <a:xfrm>
            <a:off x="5449780" y="3855769"/>
            <a:ext cx="671987" cy="672075"/>
            <a:chOff x="2996006" y="3225278"/>
            <a:chExt cx="504056" cy="504056"/>
          </a:xfrm>
        </p:grpSpPr>
        <p:sp>
          <p:nvSpPr>
            <p:cNvPr id="74" name="椭圆 73"/>
            <p:cNvSpPr/>
            <p:nvPr/>
          </p:nvSpPr>
          <p:spPr>
            <a:xfrm>
              <a:off x="2996006" y="3225278"/>
              <a:ext cx="504056" cy="5040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Group 44"/>
            <p:cNvGrpSpPr>
              <a:grpSpLocks noChangeAspect="1"/>
            </p:cNvGrpSpPr>
            <p:nvPr/>
          </p:nvGrpSpPr>
          <p:grpSpPr bwMode="auto">
            <a:xfrm>
              <a:off x="3096253" y="3325095"/>
              <a:ext cx="303562" cy="304422"/>
              <a:chOff x="199" y="871"/>
              <a:chExt cx="707" cy="709"/>
            </a:xfrm>
          </p:grpSpPr>
          <p:sp>
            <p:nvSpPr>
              <p:cNvPr id="76" name="Freeform 45"/>
              <p:cNvSpPr>
                <a:spLocks noEditPoints="1"/>
              </p:cNvSpPr>
              <p:nvPr/>
            </p:nvSpPr>
            <p:spPr bwMode="auto">
              <a:xfrm>
                <a:off x="240" y="1247"/>
                <a:ext cx="635" cy="333"/>
              </a:xfrm>
              <a:custGeom>
                <a:avLst/>
                <a:gdLst>
                  <a:gd name="T0" fmla="*/ 269 w 269"/>
                  <a:gd name="T1" fmla="*/ 0 h 141"/>
                  <a:gd name="T2" fmla="*/ 269 w 269"/>
                  <a:gd name="T3" fmla="*/ 109 h 141"/>
                  <a:gd name="T4" fmla="*/ 237 w 269"/>
                  <a:gd name="T5" fmla="*/ 141 h 141"/>
                  <a:gd name="T6" fmla="*/ 32 w 269"/>
                  <a:gd name="T7" fmla="*/ 141 h 141"/>
                  <a:gd name="T8" fmla="*/ 0 w 269"/>
                  <a:gd name="T9" fmla="*/ 109 h 141"/>
                  <a:gd name="T10" fmla="*/ 0 w 269"/>
                  <a:gd name="T11" fmla="*/ 0 h 141"/>
                  <a:gd name="T12" fmla="*/ 269 w 269"/>
                  <a:gd name="T13" fmla="*/ 0 h 141"/>
                  <a:gd name="T14" fmla="*/ 255 w 269"/>
                  <a:gd name="T15" fmla="*/ 13 h 141"/>
                  <a:gd name="T16" fmla="*/ 14 w 269"/>
                  <a:gd name="T17" fmla="*/ 13 h 141"/>
                  <a:gd name="T18" fmla="*/ 14 w 269"/>
                  <a:gd name="T19" fmla="*/ 108 h 141"/>
                  <a:gd name="T20" fmla="*/ 34 w 269"/>
                  <a:gd name="T21" fmla="*/ 128 h 141"/>
                  <a:gd name="T22" fmla="*/ 235 w 269"/>
                  <a:gd name="T23" fmla="*/ 128 h 141"/>
                  <a:gd name="T24" fmla="*/ 255 w 269"/>
                  <a:gd name="T25" fmla="*/ 108 h 141"/>
                  <a:gd name="T26" fmla="*/ 255 w 269"/>
                  <a:gd name="T27" fmla="*/ 1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9" h="141">
                    <a:moveTo>
                      <a:pt x="269" y="0"/>
                    </a:moveTo>
                    <a:cubicBezTo>
                      <a:pt x="269" y="109"/>
                      <a:pt x="269" y="109"/>
                      <a:pt x="269" y="109"/>
                    </a:cubicBezTo>
                    <a:cubicBezTo>
                      <a:pt x="269" y="127"/>
                      <a:pt x="254" y="141"/>
                      <a:pt x="237" y="141"/>
                    </a:cubicBezTo>
                    <a:cubicBezTo>
                      <a:pt x="32" y="141"/>
                      <a:pt x="32" y="141"/>
                      <a:pt x="32" y="141"/>
                    </a:cubicBezTo>
                    <a:cubicBezTo>
                      <a:pt x="15" y="141"/>
                      <a:pt x="0" y="127"/>
                      <a:pt x="0" y="109"/>
                    </a:cubicBezTo>
                    <a:cubicBezTo>
                      <a:pt x="0" y="0"/>
                      <a:pt x="0" y="0"/>
                      <a:pt x="0" y="0"/>
                    </a:cubicBezTo>
                    <a:cubicBezTo>
                      <a:pt x="269" y="0"/>
                      <a:pt x="269" y="0"/>
                      <a:pt x="269" y="0"/>
                    </a:cubicBezTo>
                    <a:moveTo>
                      <a:pt x="255" y="13"/>
                    </a:moveTo>
                    <a:cubicBezTo>
                      <a:pt x="14" y="13"/>
                      <a:pt x="14" y="13"/>
                      <a:pt x="14" y="13"/>
                    </a:cubicBezTo>
                    <a:cubicBezTo>
                      <a:pt x="14" y="108"/>
                      <a:pt x="14" y="108"/>
                      <a:pt x="14" y="108"/>
                    </a:cubicBezTo>
                    <a:cubicBezTo>
                      <a:pt x="14" y="119"/>
                      <a:pt x="23" y="128"/>
                      <a:pt x="34" y="128"/>
                    </a:cubicBezTo>
                    <a:cubicBezTo>
                      <a:pt x="235" y="128"/>
                      <a:pt x="235" y="128"/>
                      <a:pt x="235" y="128"/>
                    </a:cubicBezTo>
                    <a:cubicBezTo>
                      <a:pt x="246" y="128"/>
                      <a:pt x="255" y="119"/>
                      <a:pt x="255" y="108"/>
                    </a:cubicBezTo>
                    <a:cubicBezTo>
                      <a:pt x="255" y="13"/>
                      <a:pt x="255" y="13"/>
                      <a:pt x="255"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6"/>
              <p:cNvSpPr/>
              <p:nvPr/>
            </p:nvSpPr>
            <p:spPr bwMode="auto">
              <a:xfrm>
                <a:off x="240" y="1136"/>
                <a:ext cx="635" cy="97"/>
              </a:xfrm>
              <a:custGeom>
                <a:avLst/>
                <a:gdLst>
                  <a:gd name="T0" fmla="*/ 269 w 269"/>
                  <a:gd name="T1" fmla="*/ 41 h 41"/>
                  <a:gd name="T2" fmla="*/ 269 w 269"/>
                  <a:gd name="T3" fmla="*/ 32 h 41"/>
                  <a:gd name="T4" fmla="*/ 237 w 269"/>
                  <a:gd name="T5" fmla="*/ 0 h 41"/>
                  <a:gd name="T6" fmla="*/ 32 w 269"/>
                  <a:gd name="T7" fmla="*/ 0 h 41"/>
                  <a:gd name="T8" fmla="*/ 0 w 269"/>
                  <a:gd name="T9" fmla="*/ 32 h 41"/>
                  <a:gd name="T10" fmla="*/ 0 w 269"/>
                  <a:gd name="T11" fmla="*/ 41 h 41"/>
                  <a:gd name="T12" fmla="*/ 269 w 269"/>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269" h="41">
                    <a:moveTo>
                      <a:pt x="269" y="41"/>
                    </a:moveTo>
                    <a:cubicBezTo>
                      <a:pt x="269" y="32"/>
                      <a:pt x="269" y="32"/>
                      <a:pt x="269" y="32"/>
                    </a:cubicBezTo>
                    <a:cubicBezTo>
                      <a:pt x="269" y="14"/>
                      <a:pt x="254" y="0"/>
                      <a:pt x="237" y="0"/>
                    </a:cubicBezTo>
                    <a:cubicBezTo>
                      <a:pt x="32" y="0"/>
                      <a:pt x="32" y="0"/>
                      <a:pt x="32" y="0"/>
                    </a:cubicBezTo>
                    <a:cubicBezTo>
                      <a:pt x="15" y="0"/>
                      <a:pt x="0" y="14"/>
                      <a:pt x="0" y="32"/>
                    </a:cubicBezTo>
                    <a:cubicBezTo>
                      <a:pt x="0" y="41"/>
                      <a:pt x="0" y="41"/>
                      <a:pt x="0" y="41"/>
                    </a:cubicBezTo>
                    <a:lnTo>
                      <a:pt x="269" y="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47"/>
              <p:cNvSpPr/>
              <p:nvPr/>
            </p:nvSpPr>
            <p:spPr bwMode="auto">
              <a:xfrm>
                <a:off x="199" y="871"/>
                <a:ext cx="213" cy="210"/>
              </a:xfrm>
              <a:custGeom>
                <a:avLst/>
                <a:gdLst>
                  <a:gd name="T0" fmla="*/ 39 w 90"/>
                  <a:gd name="T1" fmla="*/ 2 h 89"/>
                  <a:gd name="T2" fmla="*/ 56 w 90"/>
                  <a:gd name="T3" fmla="*/ 35 h 89"/>
                  <a:gd name="T4" fmla="*/ 47 w 90"/>
                  <a:gd name="T5" fmla="*/ 50 h 89"/>
                  <a:gd name="T6" fmla="*/ 30 w 90"/>
                  <a:gd name="T7" fmla="*/ 49 h 89"/>
                  <a:gd name="T8" fmla="*/ 13 w 90"/>
                  <a:gd name="T9" fmla="*/ 16 h 89"/>
                  <a:gd name="T10" fmla="*/ 8 w 90"/>
                  <a:gd name="T11" fmla="*/ 62 h 89"/>
                  <a:gd name="T12" fmla="*/ 62 w 90"/>
                  <a:gd name="T13" fmla="*/ 78 h 89"/>
                  <a:gd name="T14" fmla="*/ 79 w 90"/>
                  <a:gd name="T15" fmla="*/ 23 h 89"/>
                  <a:gd name="T16" fmla="*/ 39 w 90"/>
                  <a:gd name="T17" fmla="*/ 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9">
                    <a:moveTo>
                      <a:pt x="39" y="2"/>
                    </a:moveTo>
                    <a:cubicBezTo>
                      <a:pt x="56" y="35"/>
                      <a:pt x="56" y="35"/>
                      <a:pt x="56" y="35"/>
                    </a:cubicBezTo>
                    <a:cubicBezTo>
                      <a:pt x="47" y="50"/>
                      <a:pt x="47" y="50"/>
                      <a:pt x="47" y="50"/>
                    </a:cubicBezTo>
                    <a:cubicBezTo>
                      <a:pt x="30" y="49"/>
                      <a:pt x="30" y="49"/>
                      <a:pt x="30" y="49"/>
                    </a:cubicBezTo>
                    <a:cubicBezTo>
                      <a:pt x="13" y="16"/>
                      <a:pt x="13" y="16"/>
                      <a:pt x="13" y="16"/>
                    </a:cubicBezTo>
                    <a:cubicBezTo>
                      <a:pt x="2" y="28"/>
                      <a:pt x="0" y="46"/>
                      <a:pt x="8" y="62"/>
                    </a:cubicBezTo>
                    <a:cubicBezTo>
                      <a:pt x="18" y="81"/>
                      <a:pt x="43" y="89"/>
                      <a:pt x="62" y="78"/>
                    </a:cubicBezTo>
                    <a:cubicBezTo>
                      <a:pt x="82" y="68"/>
                      <a:pt x="90" y="43"/>
                      <a:pt x="79" y="23"/>
                    </a:cubicBezTo>
                    <a:cubicBezTo>
                      <a:pt x="71" y="8"/>
                      <a:pt x="55" y="0"/>
                      <a:pt x="39"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48"/>
              <p:cNvSpPr/>
              <p:nvPr/>
            </p:nvSpPr>
            <p:spPr bwMode="auto">
              <a:xfrm>
                <a:off x="303" y="1018"/>
                <a:ext cx="123" cy="108"/>
              </a:xfrm>
              <a:custGeom>
                <a:avLst/>
                <a:gdLst>
                  <a:gd name="T0" fmla="*/ 123 w 123"/>
                  <a:gd name="T1" fmla="*/ 108 h 108"/>
                  <a:gd name="T2" fmla="*/ 64 w 123"/>
                  <a:gd name="T3" fmla="*/ 0 h 108"/>
                  <a:gd name="T4" fmla="*/ 0 w 123"/>
                  <a:gd name="T5" fmla="*/ 33 h 108"/>
                  <a:gd name="T6" fmla="*/ 41 w 123"/>
                  <a:gd name="T7" fmla="*/ 108 h 108"/>
                  <a:gd name="T8" fmla="*/ 123 w 123"/>
                  <a:gd name="T9" fmla="*/ 108 h 108"/>
                </a:gdLst>
                <a:ahLst/>
                <a:cxnLst>
                  <a:cxn ang="0">
                    <a:pos x="T0" y="T1"/>
                  </a:cxn>
                  <a:cxn ang="0">
                    <a:pos x="T2" y="T3"/>
                  </a:cxn>
                  <a:cxn ang="0">
                    <a:pos x="T4" y="T5"/>
                  </a:cxn>
                  <a:cxn ang="0">
                    <a:pos x="T6" y="T7"/>
                  </a:cxn>
                  <a:cxn ang="0">
                    <a:pos x="T8" y="T9"/>
                  </a:cxn>
                </a:cxnLst>
                <a:rect l="0" t="0" r="r" b="b"/>
                <a:pathLst>
                  <a:path w="123" h="108">
                    <a:moveTo>
                      <a:pt x="123" y="108"/>
                    </a:moveTo>
                    <a:lnTo>
                      <a:pt x="64" y="0"/>
                    </a:lnTo>
                    <a:lnTo>
                      <a:pt x="0" y="33"/>
                    </a:lnTo>
                    <a:lnTo>
                      <a:pt x="41" y="108"/>
                    </a:lnTo>
                    <a:lnTo>
                      <a:pt x="123"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49"/>
              <p:cNvSpPr/>
              <p:nvPr/>
            </p:nvSpPr>
            <p:spPr bwMode="auto">
              <a:xfrm>
                <a:off x="476" y="975"/>
                <a:ext cx="184" cy="151"/>
              </a:xfrm>
              <a:custGeom>
                <a:avLst/>
                <a:gdLst>
                  <a:gd name="T0" fmla="*/ 71 w 78"/>
                  <a:gd name="T1" fmla="*/ 25 h 64"/>
                  <a:gd name="T2" fmla="*/ 24 w 78"/>
                  <a:gd name="T3" fmla="*/ 8 h 64"/>
                  <a:gd name="T4" fmla="*/ 8 w 78"/>
                  <a:gd name="T5" fmla="*/ 55 h 64"/>
                  <a:gd name="T6" fmla="*/ 14 w 78"/>
                  <a:gd name="T7" fmla="*/ 64 h 64"/>
                  <a:gd name="T8" fmla="*/ 31 w 78"/>
                  <a:gd name="T9" fmla="*/ 64 h 64"/>
                  <a:gd name="T10" fmla="*/ 16 w 78"/>
                  <a:gd name="T11" fmla="*/ 51 h 64"/>
                  <a:gd name="T12" fmla="*/ 28 w 78"/>
                  <a:gd name="T13" fmla="*/ 17 h 64"/>
                  <a:gd name="T14" fmla="*/ 63 w 78"/>
                  <a:gd name="T15" fmla="*/ 29 h 64"/>
                  <a:gd name="T16" fmla="*/ 51 w 78"/>
                  <a:gd name="T17" fmla="*/ 63 h 64"/>
                  <a:gd name="T18" fmla="*/ 48 w 78"/>
                  <a:gd name="T19" fmla="*/ 64 h 64"/>
                  <a:gd name="T20" fmla="*/ 65 w 78"/>
                  <a:gd name="T21" fmla="*/ 64 h 64"/>
                  <a:gd name="T22" fmla="*/ 71 w 78"/>
                  <a:gd name="T23" fmla="*/ 2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64">
                    <a:moveTo>
                      <a:pt x="71" y="25"/>
                    </a:moveTo>
                    <a:cubicBezTo>
                      <a:pt x="63" y="7"/>
                      <a:pt x="42" y="0"/>
                      <a:pt x="24" y="8"/>
                    </a:cubicBezTo>
                    <a:cubicBezTo>
                      <a:pt x="7" y="17"/>
                      <a:pt x="0" y="38"/>
                      <a:pt x="8" y="55"/>
                    </a:cubicBezTo>
                    <a:cubicBezTo>
                      <a:pt x="10" y="58"/>
                      <a:pt x="12" y="61"/>
                      <a:pt x="14" y="64"/>
                    </a:cubicBezTo>
                    <a:cubicBezTo>
                      <a:pt x="31" y="64"/>
                      <a:pt x="31" y="64"/>
                      <a:pt x="31" y="64"/>
                    </a:cubicBezTo>
                    <a:cubicBezTo>
                      <a:pt x="25" y="62"/>
                      <a:pt x="19" y="57"/>
                      <a:pt x="16" y="51"/>
                    </a:cubicBezTo>
                    <a:cubicBezTo>
                      <a:pt x="10" y="38"/>
                      <a:pt x="16" y="23"/>
                      <a:pt x="28" y="17"/>
                    </a:cubicBezTo>
                    <a:cubicBezTo>
                      <a:pt x="41" y="10"/>
                      <a:pt x="56" y="16"/>
                      <a:pt x="63" y="29"/>
                    </a:cubicBezTo>
                    <a:cubicBezTo>
                      <a:pt x="69" y="41"/>
                      <a:pt x="63" y="57"/>
                      <a:pt x="51" y="63"/>
                    </a:cubicBezTo>
                    <a:cubicBezTo>
                      <a:pt x="50" y="63"/>
                      <a:pt x="49" y="64"/>
                      <a:pt x="48" y="64"/>
                    </a:cubicBezTo>
                    <a:cubicBezTo>
                      <a:pt x="65" y="64"/>
                      <a:pt x="65" y="64"/>
                      <a:pt x="65" y="64"/>
                    </a:cubicBezTo>
                    <a:cubicBezTo>
                      <a:pt x="75" y="54"/>
                      <a:pt x="78" y="38"/>
                      <a:pt x="71" y="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0"/>
              <p:cNvSpPr/>
              <p:nvPr/>
            </p:nvSpPr>
            <p:spPr bwMode="auto">
              <a:xfrm>
                <a:off x="388" y="881"/>
                <a:ext cx="369" cy="245"/>
              </a:xfrm>
              <a:custGeom>
                <a:avLst/>
                <a:gdLst>
                  <a:gd name="T0" fmla="*/ 153 w 156"/>
                  <a:gd name="T1" fmla="*/ 92 h 104"/>
                  <a:gd name="T2" fmla="*/ 134 w 156"/>
                  <a:gd name="T3" fmla="*/ 82 h 104"/>
                  <a:gd name="T4" fmla="*/ 133 w 156"/>
                  <a:gd name="T5" fmla="*/ 71 h 104"/>
                  <a:gd name="T6" fmla="*/ 151 w 156"/>
                  <a:gd name="T7" fmla="*/ 59 h 104"/>
                  <a:gd name="T8" fmla="*/ 153 w 156"/>
                  <a:gd name="T9" fmla="*/ 54 h 104"/>
                  <a:gd name="T10" fmla="*/ 145 w 156"/>
                  <a:gd name="T11" fmla="*/ 36 h 104"/>
                  <a:gd name="T12" fmla="*/ 139 w 156"/>
                  <a:gd name="T13" fmla="*/ 34 h 104"/>
                  <a:gd name="T14" fmla="*/ 119 w 156"/>
                  <a:gd name="T15" fmla="*/ 41 h 104"/>
                  <a:gd name="T16" fmla="*/ 110 w 156"/>
                  <a:gd name="T17" fmla="*/ 33 h 104"/>
                  <a:gd name="T18" fmla="*/ 115 w 156"/>
                  <a:gd name="T19" fmla="*/ 12 h 104"/>
                  <a:gd name="T20" fmla="*/ 112 w 156"/>
                  <a:gd name="T21" fmla="*/ 7 h 104"/>
                  <a:gd name="T22" fmla="*/ 94 w 156"/>
                  <a:gd name="T23" fmla="*/ 1 h 104"/>
                  <a:gd name="T24" fmla="*/ 89 w 156"/>
                  <a:gd name="T25" fmla="*/ 3 h 104"/>
                  <a:gd name="T26" fmla="*/ 79 w 156"/>
                  <a:gd name="T27" fmla="*/ 22 h 104"/>
                  <a:gd name="T28" fmla="*/ 68 w 156"/>
                  <a:gd name="T29" fmla="*/ 23 h 104"/>
                  <a:gd name="T30" fmla="*/ 56 w 156"/>
                  <a:gd name="T31" fmla="*/ 5 h 104"/>
                  <a:gd name="T32" fmla="*/ 50 w 156"/>
                  <a:gd name="T33" fmla="*/ 3 h 104"/>
                  <a:gd name="T34" fmla="*/ 33 w 156"/>
                  <a:gd name="T35" fmla="*/ 12 h 104"/>
                  <a:gd name="T36" fmla="*/ 31 w 156"/>
                  <a:gd name="T37" fmla="*/ 17 h 104"/>
                  <a:gd name="T38" fmla="*/ 38 w 156"/>
                  <a:gd name="T39" fmla="*/ 37 h 104"/>
                  <a:gd name="T40" fmla="*/ 30 w 156"/>
                  <a:gd name="T41" fmla="*/ 46 h 104"/>
                  <a:gd name="T42" fmla="*/ 10 w 156"/>
                  <a:gd name="T43" fmla="*/ 42 h 104"/>
                  <a:gd name="T44" fmla="*/ 0 w 156"/>
                  <a:gd name="T45" fmla="*/ 67 h 104"/>
                  <a:gd name="T46" fmla="*/ 1 w 156"/>
                  <a:gd name="T47" fmla="*/ 68 h 104"/>
                  <a:gd name="T48" fmla="*/ 19 w 156"/>
                  <a:gd name="T49" fmla="*/ 77 h 104"/>
                  <a:gd name="T50" fmla="*/ 20 w 156"/>
                  <a:gd name="T51" fmla="*/ 89 h 104"/>
                  <a:gd name="T52" fmla="*/ 14 w 156"/>
                  <a:gd name="T53" fmla="*/ 93 h 104"/>
                  <a:gd name="T54" fmla="*/ 20 w 156"/>
                  <a:gd name="T55" fmla="*/ 104 h 104"/>
                  <a:gd name="T56" fmla="*/ 47 w 156"/>
                  <a:gd name="T57" fmla="*/ 104 h 104"/>
                  <a:gd name="T58" fmla="*/ 42 w 156"/>
                  <a:gd name="T59" fmla="*/ 96 h 104"/>
                  <a:gd name="T60" fmla="*/ 60 w 156"/>
                  <a:gd name="T61" fmla="*/ 45 h 104"/>
                  <a:gd name="T62" fmla="*/ 111 w 156"/>
                  <a:gd name="T63" fmla="*/ 63 h 104"/>
                  <a:gd name="T64" fmla="*/ 106 w 156"/>
                  <a:gd name="T65" fmla="*/ 104 h 104"/>
                  <a:gd name="T66" fmla="*/ 153 w 156"/>
                  <a:gd name="T67" fmla="*/ 104 h 104"/>
                  <a:gd name="T68" fmla="*/ 155 w 156"/>
                  <a:gd name="T69" fmla="*/ 97 h 104"/>
                  <a:gd name="T70" fmla="*/ 153 w 156"/>
                  <a:gd name="T71" fmla="*/ 9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 h="104">
                    <a:moveTo>
                      <a:pt x="153" y="92"/>
                    </a:moveTo>
                    <a:cubicBezTo>
                      <a:pt x="134" y="82"/>
                      <a:pt x="134" y="82"/>
                      <a:pt x="134" y="82"/>
                    </a:cubicBezTo>
                    <a:cubicBezTo>
                      <a:pt x="134" y="78"/>
                      <a:pt x="134" y="75"/>
                      <a:pt x="133" y="71"/>
                    </a:cubicBezTo>
                    <a:cubicBezTo>
                      <a:pt x="151" y="59"/>
                      <a:pt x="151" y="59"/>
                      <a:pt x="151" y="59"/>
                    </a:cubicBezTo>
                    <a:cubicBezTo>
                      <a:pt x="153" y="58"/>
                      <a:pt x="154" y="56"/>
                      <a:pt x="153" y="54"/>
                    </a:cubicBezTo>
                    <a:cubicBezTo>
                      <a:pt x="145" y="36"/>
                      <a:pt x="145" y="36"/>
                      <a:pt x="145" y="36"/>
                    </a:cubicBezTo>
                    <a:cubicBezTo>
                      <a:pt x="144" y="35"/>
                      <a:pt x="141" y="33"/>
                      <a:pt x="139" y="34"/>
                    </a:cubicBezTo>
                    <a:cubicBezTo>
                      <a:pt x="119" y="41"/>
                      <a:pt x="119" y="41"/>
                      <a:pt x="119" y="41"/>
                    </a:cubicBezTo>
                    <a:cubicBezTo>
                      <a:pt x="116" y="38"/>
                      <a:pt x="113" y="36"/>
                      <a:pt x="110" y="33"/>
                    </a:cubicBezTo>
                    <a:cubicBezTo>
                      <a:pt x="115" y="12"/>
                      <a:pt x="115" y="12"/>
                      <a:pt x="115" y="12"/>
                    </a:cubicBezTo>
                    <a:cubicBezTo>
                      <a:pt x="115" y="10"/>
                      <a:pt x="114" y="8"/>
                      <a:pt x="112" y="7"/>
                    </a:cubicBezTo>
                    <a:cubicBezTo>
                      <a:pt x="94" y="1"/>
                      <a:pt x="94" y="1"/>
                      <a:pt x="94" y="1"/>
                    </a:cubicBezTo>
                    <a:cubicBezTo>
                      <a:pt x="92" y="0"/>
                      <a:pt x="90" y="1"/>
                      <a:pt x="89" y="3"/>
                    </a:cubicBezTo>
                    <a:cubicBezTo>
                      <a:pt x="79" y="22"/>
                      <a:pt x="79" y="22"/>
                      <a:pt x="79" y="22"/>
                    </a:cubicBezTo>
                    <a:cubicBezTo>
                      <a:pt x="75" y="22"/>
                      <a:pt x="71" y="22"/>
                      <a:pt x="68" y="23"/>
                    </a:cubicBezTo>
                    <a:cubicBezTo>
                      <a:pt x="56" y="5"/>
                      <a:pt x="56" y="5"/>
                      <a:pt x="56" y="5"/>
                    </a:cubicBezTo>
                    <a:cubicBezTo>
                      <a:pt x="55" y="3"/>
                      <a:pt x="52" y="3"/>
                      <a:pt x="50" y="3"/>
                    </a:cubicBezTo>
                    <a:cubicBezTo>
                      <a:pt x="33" y="12"/>
                      <a:pt x="33" y="12"/>
                      <a:pt x="33" y="12"/>
                    </a:cubicBezTo>
                    <a:cubicBezTo>
                      <a:pt x="31" y="13"/>
                      <a:pt x="30" y="15"/>
                      <a:pt x="31" y="17"/>
                    </a:cubicBezTo>
                    <a:cubicBezTo>
                      <a:pt x="38" y="37"/>
                      <a:pt x="38" y="37"/>
                      <a:pt x="38" y="37"/>
                    </a:cubicBezTo>
                    <a:cubicBezTo>
                      <a:pt x="35" y="40"/>
                      <a:pt x="32" y="43"/>
                      <a:pt x="30" y="46"/>
                    </a:cubicBezTo>
                    <a:cubicBezTo>
                      <a:pt x="10" y="42"/>
                      <a:pt x="10" y="42"/>
                      <a:pt x="10" y="42"/>
                    </a:cubicBezTo>
                    <a:cubicBezTo>
                      <a:pt x="10" y="51"/>
                      <a:pt x="6" y="60"/>
                      <a:pt x="0" y="67"/>
                    </a:cubicBezTo>
                    <a:cubicBezTo>
                      <a:pt x="1" y="68"/>
                      <a:pt x="1" y="68"/>
                      <a:pt x="1" y="68"/>
                    </a:cubicBezTo>
                    <a:cubicBezTo>
                      <a:pt x="19" y="77"/>
                      <a:pt x="19" y="77"/>
                      <a:pt x="19" y="77"/>
                    </a:cubicBezTo>
                    <a:cubicBezTo>
                      <a:pt x="19" y="81"/>
                      <a:pt x="19" y="85"/>
                      <a:pt x="20" y="89"/>
                    </a:cubicBezTo>
                    <a:cubicBezTo>
                      <a:pt x="14" y="93"/>
                      <a:pt x="14" y="93"/>
                      <a:pt x="14" y="93"/>
                    </a:cubicBezTo>
                    <a:cubicBezTo>
                      <a:pt x="20" y="104"/>
                      <a:pt x="20" y="104"/>
                      <a:pt x="20" y="104"/>
                    </a:cubicBezTo>
                    <a:cubicBezTo>
                      <a:pt x="47" y="104"/>
                      <a:pt x="47" y="104"/>
                      <a:pt x="47" y="104"/>
                    </a:cubicBezTo>
                    <a:cubicBezTo>
                      <a:pt x="45" y="102"/>
                      <a:pt x="43" y="99"/>
                      <a:pt x="42" y="96"/>
                    </a:cubicBezTo>
                    <a:cubicBezTo>
                      <a:pt x="33" y="77"/>
                      <a:pt x="41" y="54"/>
                      <a:pt x="60" y="45"/>
                    </a:cubicBezTo>
                    <a:cubicBezTo>
                      <a:pt x="79" y="36"/>
                      <a:pt x="102" y="44"/>
                      <a:pt x="111" y="63"/>
                    </a:cubicBezTo>
                    <a:cubicBezTo>
                      <a:pt x="118" y="77"/>
                      <a:pt x="115" y="93"/>
                      <a:pt x="106" y="104"/>
                    </a:cubicBezTo>
                    <a:cubicBezTo>
                      <a:pt x="153" y="104"/>
                      <a:pt x="153" y="104"/>
                      <a:pt x="153" y="104"/>
                    </a:cubicBezTo>
                    <a:cubicBezTo>
                      <a:pt x="155" y="97"/>
                      <a:pt x="155" y="97"/>
                      <a:pt x="155" y="97"/>
                    </a:cubicBezTo>
                    <a:cubicBezTo>
                      <a:pt x="156" y="95"/>
                      <a:pt x="155" y="93"/>
                      <a:pt x="153"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1"/>
              <p:cNvSpPr/>
              <p:nvPr/>
            </p:nvSpPr>
            <p:spPr bwMode="auto">
              <a:xfrm>
                <a:off x="741" y="876"/>
                <a:ext cx="165" cy="250"/>
              </a:xfrm>
              <a:custGeom>
                <a:avLst/>
                <a:gdLst>
                  <a:gd name="T0" fmla="*/ 68 w 70"/>
                  <a:gd name="T1" fmla="*/ 4 h 106"/>
                  <a:gd name="T2" fmla="*/ 63 w 70"/>
                  <a:gd name="T3" fmla="*/ 1 h 106"/>
                  <a:gd name="T4" fmla="*/ 60 w 70"/>
                  <a:gd name="T5" fmla="*/ 1 h 106"/>
                  <a:gd name="T6" fmla="*/ 49 w 70"/>
                  <a:gd name="T7" fmla="*/ 18 h 106"/>
                  <a:gd name="T8" fmla="*/ 49 w 70"/>
                  <a:gd name="T9" fmla="*/ 20 h 106"/>
                  <a:gd name="T10" fmla="*/ 50 w 70"/>
                  <a:gd name="T11" fmla="*/ 21 h 106"/>
                  <a:gd name="T12" fmla="*/ 22 w 70"/>
                  <a:gd name="T13" fmla="*/ 70 h 106"/>
                  <a:gd name="T14" fmla="*/ 22 w 70"/>
                  <a:gd name="T15" fmla="*/ 69 h 106"/>
                  <a:gd name="T16" fmla="*/ 10 w 70"/>
                  <a:gd name="T17" fmla="*/ 73 h 106"/>
                  <a:gd name="T18" fmla="*/ 0 w 70"/>
                  <a:gd name="T19" fmla="*/ 90 h 106"/>
                  <a:gd name="T20" fmla="*/ 7 w 70"/>
                  <a:gd name="T21" fmla="*/ 93 h 106"/>
                  <a:gd name="T22" fmla="*/ 9 w 70"/>
                  <a:gd name="T23" fmla="*/ 99 h 106"/>
                  <a:gd name="T24" fmla="*/ 7 w 70"/>
                  <a:gd name="T25" fmla="*/ 106 h 106"/>
                  <a:gd name="T26" fmla="*/ 21 w 70"/>
                  <a:gd name="T27" fmla="*/ 106 h 106"/>
                  <a:gd name="T28" fmla="*/ 32 w 70"/>
                  <a:gd name="T29" fmla="*/ 86 h 106"/>
                  <a:gd name="T30" fmla="*/ 29 w 70"/>
                  <a:gd name="T31" fmla="*/ 74 h 106"/>
                  <a:gd name="T32" fmla="*/ 29 w 70"/>
                  <a:gd name="T33" fmla="*/ 73 h 106"/>
                  <a:gd name="T34" fmla="*/ 57 w 70"/>
                  <a:gd name="T35" fmla="*/ 25 h 106"/>
                  <a:gd name="T36" fmla="*/ 58 w 70"/>
                  <a:gd name="T37" fmla="*/ 26 h 106"/>
                  <a:gd name="T38" fmla="*/ 61 w 70"/>
                  <a:gd name="T39" fmla="*/ 25 h 106"/>
                  <a:gd name="T40" fmla="*/ 69 w 70"/>
                  <a:gd name="T41" fmla="*/ 6 h 106"/>
                  <a:gd name="T42" fmla="*/ 68 w 70"/>
                  <a:gd name="T43" fmla="*/ 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 h="106">
                    <a:moveTo>
                      <a:pt x="68" y="4"/>
                    </a:moveTo>
                    <a:cubicBezTo>
                      <a:pt x="63" y="1"/>
                      <a:pt x="63" y="1"/>
                      <a:pt x="63" y="1"/>
                    </a:cubicBezTo>
                    <a:cubicBezTo>
                      <a:pt x="62" y="0"/>
                      <a:pt x="61" y="0"/>
                      <a:pt x="60" y="1"/>
                    </a:cubicBezTo>
                    <a:cubicBezTo>
                      <a:pt x="49" y="18"/>
                      <a:pt x="49" y="18"/>
                      <a:pt x="49" y="18"/>
                    </a:cubicBezTo>
                    <a:cubicBezTo>
                      <a:pt x="48" y="19"/>
                      <a:pt x="48" y="20"/>
                      <a:pt x="49" y="20"/>
                    </a:cubicBezTo>
                    <a:cubicBezTo>
                      <a:pt x="50" y="21"/>
                      <a:pt x="50" y="21"/>
                      <a:pt x="50" y="21"/>
                    </a:cubicBezTo>
                    <a:cubicBezTo>
                      <a:pt x="22" y="70"/>
                      <a:pt x="22" y="70"/>
                      <a:pt x="22" y="70"/>
                    </a:cubicBezTo>
                    <a:cubicBezTo>
                      <a:pt x="22" y="69"/>
                      <a:pt x="22" y="69"/>
                      <a:pt x="22" y="69"/>
                    </a:cubicBezTo>
                    <a:cubicBezTo>
                      <a:pt x="18" y="67"/>
                      <a:pt x="12" y="68"/>
                      <a:pt x="10" y="73"/>
                    </a:cubicBezTo>
                    <a:cubicBezTo>
                      <a:pt x="0" y="90"/>
                      <a:pt x="0" y="90"/>
                      <a:pt x="0" y="90"/>
                    </a:cubicBezTo>
                    <a:cubicBezTo>
                      <a:pt x="7" y="93"/>
                      <a:pt x="7" y="93"/>
                      <a:pt x="7" y="93"/>
                    </a:cubicBezTo>
                    <a:cubicBezTo>
                      <a:pt x="9" y="94"/>
                      <a:pt x="10" y="97"/>
                      <a:pt x="9" y="99"/>
                    </a:cubicBezTo>
                    <a:cubicBezTo>
                      <a:pt x="7" y="106"/>
                      <a:pt x="7" y="106"/>
                      <a:pt x="7" y="106"/>
                    </a:cubicBezTo>
                    <a:cubicBezTo>
                      <a:pt x="21" y="106"/>
                      <a:pt x="21" y="106"/>
                      <a:pt x="21" y="106"/>
                    </a:cubicBezTo>
                    <a:cubicBezTo>
                      <a:pt x="32" y="86"/>
                      <a:pt x="32" y="86"/>
                      <a:pt x="32" y="86"/>
                    </a:cubicBezTo>
                    <a:cubicBezTo>
                      <a:pt x="35" y="82"/>
                      <a:pt x="33" y="76"/>
                      <a:pt x="29" y="74"/>
                    </a:cubicBezTo>
                    <a:cubicBezTo>
                      <a:pt x="29" y="73"/>
                      <a:pt x="29" y="73"/>
                      <a:pt x="29" y="73"/>
                    </a:cubicBezTo>
                    <a:cubicBezTo>
                      <a:pt x="57" y="25"/>
                      <a:pt x="57" y="25"/>
                      <a:pt x="57" y="25"/>
                    </a:cubicBezTo>
                    <a:cubicBezTo>
                      <a:pt x="58" y="26"/>
                      <a:pt x="58" y="26"/>
                      <a:pt x="58" y="26"/>
                    </a:cubicBezTo>
                    <a:cubicBezTo>
                      <a:pt x="59" y="26"/>
                      <a:pt x="60" y="26"/>
                      <a:pt x="61" y="25"/>
                    </a:cubicBezTo>
                    <a:cubicBezTo>
                      <a:pt x="69" y="6"/>
                      <a:pt x="69" y="6"/>
                      <a:pt x="69" y="6"/>
                    </a:cubicBezTo>
                    <a:cubicBezTo>
                      <a:pt x="70" y="5"/>
                      <a:pt x="69" y="4"/>
                      <a:pt x="68"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非对称效应</a:t>
            </a: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7A8E40F1-E82C-47DF-950C-EF998B37987A}"/>
                  </a:ext>
                </a:extLst>
              </p:cNvPr>
              <p:cNvSpPr/>
              <p:nvPr/>
            </p:nvSpPr>
            <p:spPr>
              <a:xfrm>
                <a:off x="1100241" y="1132415"/>
                <a:ext cx="9991518" cy="3865866"/>
              </a:xfrm>
              <a:prstGeom prst="rect">
                <a:avLst/>
              </a:prstGeom>
            </p:spPr>
            <p:txBody>
              <a:bodyPr wrap="square">
                <a:spAutoFit/>
              </a:bodyPr>
              <a:lstStyle/>
              <a:p>
                <a:pPr>
                  <a:lnSpc>
                    <a:spcPct val="150000"/>
                  </a:lnSpc>
                </a:pPr>
                <a:r>
                  <a:rPr lang="zh-CN" altLang="zh-CN" sz="1600" b="1" dirty="0"/>
                  <a:t>本文进一步考察投资者情绪中的正面和负面情绪对股价超额收益的影响是否存在非对称效应，</a:t>
                </a:r>
                <a:r>
                  <a:rPr lang="zh-CN" altLang="zh-CN" sz="1600" dirty="0"/>
                  <a:t>利用过去一个月帖子情绪构建如下正负情绪指标：</a:t>
                </a:r>
              </a:p>
              <a:p>
                <a:pPr>
                  <a:lnSpc>
                    <a:spcPct val="150000"/>
                  </a:lnSpc>
                </a:pPr>
                <a14:m>
                  <m:oMathPara xmlns:m="http://schemas.openxmlformats.org/officeDocument/2006/math">
                    <m:oMathParaPr>
                      <m:jc m:val="centerGroup"/>
                    </m:oMathParaPr>
                    <m:oMath xmlns:m="http://schemas.openxmlformats.org/officeDocument/2006/math">
                      <m:eqArr>
                        <m:eqArrPr>
                          <m:ctrlPr>
                            <a:rPr lang="zh-CN" altLang="zh-CN" sz="1600" i="1">
                              <a:latin typeface="Cambria Math" panose="02040503050406030204" pitchFamily="18" charset="0"/>
                            </a:rPr>
                          </m:ctrlPr>
                        </m:eqArrPr>
                        <m:e>
                          <m:r>
                            <a:rPr lang="en-US" altLang="zh-CN" sz="1600" i="1">
                              <a:latin typeface="Cambria Math" panose="02040503050406030204" pitchFamily="18" charset="0"/>
                            </a:rPr>
                            <m:t>𝑃𝑜𝑠𝐸𝑚</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𝑜</m:t>
                              </m:r>
                            </m:e>
                            <m:sub>
                              <m:r>
                                <a:rPr lang="en-US" altLang="zh-CN" sz="1600" i="1">
                                  <a:latin typeface="Cambria Math" panose="02040503050406030204" pitchFamily="18" charset="0"/>
                                </a:rPr>
                                <m:t>𝑗</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𝑃𝑜</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𝑗</m:t>
                                  </m:r>
                                </m:sub>
                              </m:sSub>
                            </m:num>
                            <m:den>
                              <m:r>
                                <a:rPr lang="en-US" altLang="zh-CN" sz="1600" i="1">
                                  <a:latin typeface="Cambria Math" panose="02040503050406030204" pitchFamily="18" charset="0"/>
                                </a:rPr>
                                <m:t> </m:t>
                              </m:r>
                              <m:r>
                                <a:rPr lang="en-US" altLang="zh-CN" sz="1600" i="1">
                                  <a:latin typeface="Cambria Math" panose="02040503050406030204" pitchFamily="18" charset="0"/>
                                </a:rPr>
                                <m:t>𝑁𝑒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𝑔</m:t>
                                  </m:r>
                                </m:e>
                                <m:sub>
                                  <m:r>
                                    <a:rPr lang="en-US" altLang="zh-CN" sz="1600" i="1">
                                      <a:latin typeface="Cambria Math" panose="02040503050406030204" pitchFamily="18" charset="0"/>
                                    </a:rPr>
                                    <m:t>𝑗</m:t>
                                  </m:r>
                                </m:sub>
                              </m:sSub>
                              <m:r>
                                <a:rPr lang="en-US" altLang="zh-CN" sz="1600" i="1">
                                  <a:latin typeface="Cambria Math" panose="02040503050406030204" pitchFamily="18" charset="0"/>
                                </a:rPr>
                                <m:t>+</m:t>
                              </m:r>
                              <m:r>
                                <a:rPr lang="en-US" altLang="zh-CN" sz="1600" i="1">
                                  <a:latin typeface="Cambria Math" panose="02040503050406030204" pitchFamily="18" charset="0"/>
                                </a:rPr>
                                <m:t>𝑃𝑜</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𝑗</m:t>
                                  </m:r>
                                </m:sub>
                              </m:sSub>
                              <m:r>
                                <a:rPr lang="en-US" altLang="zh-CN" sz="1600" i="1">
                                  <a:latin typeface="Cambria Math" panose="02040503050406030204" pitchFamily="18" charset="0"/>
                                </a:rPr>
                                <m:t>+</m:t>
                              </m:r>
                              <m:r>
                                <a:rPr lang="en-US" altLang="zh-CN" sz="1600" i="1">
                                  <a:latin typeface="Cambria Math" panose="02040503050406030204" pitchFamily="18" charset="0"/>
                                </a:rPr>
                                <m:t>𝑁𝑒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𝑢</m:t>
                                  </m:r>
                                </m:e>
                                <m:sub>
                                  <m:r>
                                    <a:rPr lang="en-US" altLang="zh-CN" sz="1600" i="1">
                                      <a:latin typeface="Cambria Math" panose="02040503050406030204" pitchFamily="18" charset="0"/>
                                    </a:rPr>
                                    <m:t>𝑗</m:t>
                                  </m:r>
                                </m:sub>
                              </m:sSub>
                            </m:den>
                          </m:f>
                        </m:e>
                      </m:eqArr>
                    </m:oMath>
                  </m:oMathPara>
                </a14:m>
                <a:endParaRPr lang="zh-CN" altLang="zh-CN" sz="1600" dirty="0"/>
              </a:p>
              <a:p>
                <a:pPr>
                  <a:lnSpc>
                    <a:spcPct val="150000"/>
                  </a:lnSpc>
                </a:pPr>
                <a14:m>
                  <m:oMathPara xmlns:m="http://schemas.openxmlformats.org/officeDocument/2006/math">
                    <m:oMathParaPr>
                      <m:jc m:val="centerGroup"/>
                    </m:oMathParaPr>
                    <m:oMath xmlns:m="http://schemas.openxmlformats.org/officeDocument/2006/math">
                      <m:eqArr>
                        <m:eqArrPr>
                          <m:ctrlPr>
                            <a:rPr lang="zh-CN" altLang="zh-CN" sz="1600" i="1">
                              <a:latin typeface="Cambria Math" panose="02040503050406030204" pitchFamily="18" charset="0"/>
                            </a:rPr>
                          </m:ctrlPr>
                        </m:eqArrPr>
                        <m:e>
                          <m:r>
                            <a:rPr lang="en-US" altLang="zh-CN" sz="1600" i="1">
                              <a:latin typeface="Cambria Math" panose="02040503050406030204" pitchFamily="18" charset="0"/>
                            </a:rPr>
                            <m:t>𝑁𝑒𝑔𝐸𝑚</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𝑜</m:t>
                              </m:r>
                            </m:e>
                            <m:sub>
                              <m:r>
                                <a:rPr lang="en-US" altLang="zh-CN" sz="1600" i="1">
                                  <a:latin typeface="Cambria Math" panose="02040503050406030204" pitchFamily="18" charset="0"/>
                                </a:rPr>
                                <m:t>𝑗</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𝑁𝑒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𝑔</m:t>
                                  </m:r>
                                </m:e>
                                <m:sub>
                                  <m:r>
                                    <a:rPr lang="en-US" altLang="zh-CN" sz="1600" i="1">
                                      <a:latin typeface="Cambria Math" panose="02040503050406030204" pitchFamily="18" charset="0"/>
                                    </a:rPr>
                                    <m:t>𝑗</m:t>
                                  </m:r>
                                </m:sub>
                              </m:sSub>
                            </m:num>
                            <m:den>
                              <m:r>
                                <a:rPr lang="en-US" altLang="zh-CN" sz="1600" i="1">
                                  <a:latin typeface="Cambria Math" panose="02040503050406030204" pitchFamily="18" charset="0"/>
                                </a:rPr>
                                <m:t> </m:t>
                              </m:r>
                              <m:r>
                                <a:rPr lang="en-US" altLang="zh-CN" sz="1600" i="1">
                                  <a:latin typeface="Cambria Math" panose="02040503050406030204" pitchFamily="18" charset="0"/>
                                </a:rPr>
                                <m:t>𝑁𝑒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𝑔</m:t>
                                  </m:r>
                                </m:e>
                                <m:sub>
                                  <m:r>
                                    <a:rPr lang="en-US" altLang="zh-CN" sz="1600" i="1">
                                      <a:latin typeface="Cambria Math" panose="02040503050406030204" pitchFamily="18" charset="0"/>
                                    </a:rPr>
                                    <m:t>𝑗</m:t>
                                  </m:r>
                                </m:sub>
                              </m:sSub>
                              <m:r>
                                <a:rPr lang="en-US" altLang="zh-CN" sz="1600" i="1">
                                  <a:latin typeface="Cambria Math" panose="02040503050406030204" pitchFamily="18" charset="0"/>
                                </a:rPr>
                                <m:t>+</m:t>
                              </m:r>
                              <m:r>
                                <a:rPr lang="en-US" altLang="zh-CN" sz="1600" i="1">
                                  <a:latin typeface="Cambria Math" panose="02040503050406030204" pitchFamily="18" charset="0"/>
                                </a:rPr>
                                <m:t>𝑃𝑜</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𝑗</m:t>
                                  </m:r>
                                </m:sub>
                              </m:sSub>
                              <m:r>
                                <a:rPr lang="en-US" altLang="zh-CN" sz="1600" i="1">
                                  <a:latin typeface="Cambria Math" panose="02040503050406030204" pitchFamily="18" charset="0"/>
                                </a:rPr>
                                <m:t>+</m:t>
                              </m:r>
                              <m:r>
                                <a:rPr lang="en-US" altLang="zh-CN" sz="1600" i="1">
                                  <a:latin typeface="Cambria Math" panose="02040503050406030204" pitchFamily="18" charset="0"/>
                                </a:rPr>
                                <m:t>𝑁𝑒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𝑢</m:t>
                                  </m:r>
                                </m:e>
                                <m:sub>
                                  <m:r>
                                    <a:rPr lang="en-US" altLang="zh-CN" sz="1600" i="1">
                                      <a:latin typeface="Cambria Math" panose="02040503050406030204" pitchFamily="18" charset="0"/>
                                    </a:rPr>
                                    <m:t>𝑗</m:t>
                                  </m:r>
                                </m:sub>
                              </m:sSub>
                            </m:den>
                          </m:f>
                        </m:e>
                      </m:eqArr>
                    </m:oMath>
                  </m:oMathPara>
                </a14:m>
                <a:endParaRPr lang="zh-CN" altLang="zh-CN" sz="1600" dirty="0"/>
              </a:p>
              <a:p>
                <a:pPr>
                  <a:lnSpc>
                    <a:spcPct val="150000"/>
                  </a:lnSpc>
                </a:pPr>
                <a:endParaRPr lang="en-US" altLang="zh-CN" sz="1600" dirty="0"/>
              </a:p>
              <a:p>
                <a:pPr>
                  <a:lnSpc>
                    <a:spcPct val="150000"/>
                  </a:lnSpc>
                </a:pPr>
                <a:r>
                  <a:rPr lang="zh-CN" altLang="zh-CN" sz="1600" dirty="0"/>
                  <a:t>其中，下标</a:t>
                </a:r>
                <a14:m>
                  <m:oMath xmlns:m="http://schemas.openxmlformats.org/officeDocument/2006/math">
                    <m:r>
                      <a:rPr lang="en-US" altLang="zh-CN" sz="1600" i="1">
                        <a:latin typeface="Cambria Math" panose="02040503050406030204" pitchFamily="18" charset="0"/>
                      </a:rPr>
                      <m:t>𝑗</m:t>
                    </m:r>
                  </m:oMath>
                </a14:m>
                <a:r>
                  <a:rPr lang="zh-CN" altLang="zh-CN" sz="1600" dirty="0"/>
                  <a:t>对应不同主题，</a:t>
                </a:r>
                <a14:m>
                  <m:oMath xmlns:m="http://schemas.openxmlformats.org/officeDocument/2006/math">
                    <m:r>
                      <a:rPr lang="en-US" altLang="zh-CN" sz="1600" i="1">
                        <a:latin typeface="Cambria Math" panose="02040503050406030204" pitchFamily="18" charset="0"/>
                      </a:rPr>
                      <m:t>𝑃𝑜𝑠𝐸𝑚</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𝑜</m:t>
                        </m:r>
                      </m:e>
                      <m:sub>
                        <m:r>
                          <a:rPr lang="en-US" altLang="zh-CN" sz="1600" i="1">
                            <a:latin typeface="Cambria Math" panose="02040503050406030204" pitchFamily="18" charset="0"/>
                          </a:rPr>
                          <m:t>𝑗</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oMath>
                </a14:m>
                <a:r>
                  <a:rPr lang="zh-CN" altLang="zh-CN" sz="1600" dirty="0"/>
                  <a:t>越大表示过去一个月主题</a:t>
                </a:r>
                <a14:m>
                  <m:oMath xmlns:m="http://schemas.openxmlformats.org/officeDocument/2006/math">
                    <m:r>
                      <a:rPr lang="en-US" altLang="zh-CN" sz="1600" i="1">
                        <a:latin typeface="Cambria Math" panose="02040503050406030204" pitchFamily="18" charset="0"/>
                      </a:rPr>
                      <m:t>𝑗</m:t>
                    </m:r>
                  </m:oMath>
                </a14:m>
                <a:r>
                  <a:rPr lang="zh-CN" altLang="zh-CN" sz="1600" dirty="0"/>
                  <a:t>的正面情绪越多，</a:t>
                </a:r>
                <a14:m>
                  <m:oMath xmlns:m="http://schemas.openxmlformats.org/officeDocument/2006/math">
                    <m:r>
                      <a:rPr lang="en-US" altLang="zh-CN" sz="1600" i="1">
                        <a:latin typeface="Cambria Math" panose="02040503050406030204" pitchFamily="18" charset="0"/>
                      </a:rPr>
                      <m:t>𝑁𝑒𝑔𝐸𝑚</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𝑜</m:t>
                        </m:r>
                      </m:e>
                      <m:sub>
                        <m:r>
                          <a:rPr lang="en-US" altLang="zh-CN" sz="1600" i="1">
                            <a:latin typeface="Cambria Math" panose="02040503050406030204" pitchFamily="18" charset="0"/>
                          </a:rPr>
                          <m:t>𝑗</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oMath>
                </a14:m>
                <a:r>
                  <a:rPr lang="zh-CN" altLang="zh-CN" sz="1600" dirty="0"/>
                  <a:t>越大表示过去一个月主题</a:t>
                </a:r>
                <a14:m>
                  <m:oMath xmlns:m="http://schemas.openxmlformats.org/officeDocument/2006/math">
                    <m:r>
                      <a:rPr lang="en-US" altLang="zh-CN" sz="1600" i="1">
                        <a:latin typeface="Cambria Math" panose="02040503050406030204" pitchFamily="18" charset="0"/>
                      </a:rPr>
                      <m:t>𝑗</m:t>
                    </m:r>
                  </m:oMath>
                </a14:m>
                <a:r>
                  <a:rPr lang="zh-CN" altLang="zh-CN" sz="1600" dirty="0"/>
                  <a:t>的负面情绪越多。</a:t>
                </a:r>
              </a:p>
              <a:p>
                <a:pPr>
                  <a:lnSpc>
                    <a:spcPct val="150000"/>
                  </a:lnSpc>
                </a:pPr>
                <a:endParaRPr lang="zh-CN" altLang="zh-CN" sz="1400" dirty="0"/>
              </a:p>
            </p:txBody>
          </p:sp>
        </mc:Choice>
        <mc:Fallback>
          <p:sp>
            <p:nvSpPr>
              <p:cNvPr id="4" name="矩形 3">
                <a:extLst>
                  <a:ext uri="{FF2B5EF4-FFF2-40B4-BE49-F238E27FC236}">
                    <a16:creationId xmlns:a16="http://schemas.microsoft.com/office/drawing/2014/main" id="{7A8E40F1-E82C-47DF-950C-EF998B37987A}"/>
                  </a:ext>
                </a:extLst>
              </p:cNvPr>
              <p:cNvSpPr>
                <a:spLocks noRot="1" noChangeAspect="1" noMove="1" noResize="1" noEditPoints="1" noAdjustHandles="1" noChangeArrowheads="1" noChangeShapeType="1" noTextEdit="1"/>
              </p:cNvSpPr>
              <p:nvPr/>
            </p:nvSpPr>
            <p:spPr>
              <a:xfrm>
                <a:off x="1100241" y="1132415"/>
                <a:ext cx="9991518" cy="3865866"/>
              </a:xfrm>
              <a:prstGeom prst="rect">
                <a:avLst/>
              </a:prstGeom>
              <a:blipFill>
                <a:blip r:embed="rId3"/>
                <a:stretch>
                  <a:fillRect l="-3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7214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非对称效应</a:t>
            </a:r>
          </a:p>
        </p:txBody>
      </p:sp>
      <mc:AlternateContent xmlns:mc="http://schemas.openxmlformats.org/markup-compatibility/2006">
        <mc:Choice xmlns:a14="http://schemas.microsoft.com/office/drawing/2010/main" Requires="a14">
          <p:graphicFrame>
            <p:nvGraphicFramePr>
              <p:cNvPr id="5" name="表格 4">
                <a:extLst>
                  <a:ext uri="{FF2B5EF4-FFF2-40B4-BE49-F238E27FC236}">
                    <a16:creationId xmlns:a16="http://schemas.microsoft.com/office/drawing/2014/main" id="{FC3B9D78-CC5C-41B2-A4C9-C5ECDC3C4AE7}"/>
                  </a:ext>
                </a:extLst>
              </p:cNvPr>
              <p:cNvGraphicFramePr>
                <a:graphicFrameLocks noGrp="1"/>
              </p:cNvGraphicFramePr>
              <p:nvPr>
                <p:extLst>
                  <p:ext uri="{D42A27DB-BD31-4B8C-83A1-F6EECF244321}">
                    <p14:modId xmlns:p14="http://schemas.microsoft.com/office/powerpoint/2010/main" val="2233227735"/>
                  </p:ext>
                </p:extLst>
              </p:nvPr>
            </p:nvGraphicFramePr>
            <p:xfrm>
              <a:off x="1199885" y="1561511"/>
              <a:ext cx="4764036" cy="4879912"/>
            </p:xfrm>
            <a:graphic>
              <a:graphicData uri="http://schemas.openxmlformats.org/drawingml/2006/table">
                <a:tbl>
                  <a:tblPr firstRow="1" firstCol="1" bandRow="1">
                    <a:tableStyleId>{5C22544A-7EE6-4342-B048-85BDC9FD1C3A}</a:tableStyleId>
                  </a:tblPr>
                  <a:tblGrid>
                    <a:gridCol w="1776447">
                      <a:extLst>
                        <a:ext uri="{9D8B030D-6E8A-4147-A177-3AD203B41FA5}">
                          <a16:colId xmlns:a16="http://schemas.microsoft.com/office/drawing/2014/main" val="1121722595"/>
                        </a:ext>
                      </a:extLst>
                    </a:gridCol>
                    <a:gridCol w="1524548">
                      <a:extLst>
                        <a:ext uri="{9D8B030D-6E8A-4147-A177-3AD203B41FA5}">
                          <a16:colId xmlns:a16="http://schemas.microsoft.com/office/drawing/2014/main" val="2363143729"/>
                        </a:ext>
                      </a:extLst>
                    </a:gridCol>
                    <a:gridCol w="1463041">
                      <a:extLst>
                        <a:ext uri="{9D8B030D-6E8A-4147-A177-3AD203B41FA5}">
                          <a16:colId xmlns:a16="http://schemas.microsoft.com/office/drawing/2014/main" val="129979999"/>
                        </a:ext>
                      </a:extLst>
                    </a:gridCol>
                  </a:tblGrid>
                  <a:tr h="512280">
                    <a:tc>
                      <a:txBody>
                        <a:bodyPr/>
                        <a:lstStyle/>
                        <a:p>
                          <a:pPr algn="ctr">
                            <a:lnSpc>
                              <a:spcPct val="115000"/>
                            </a:lnSpc>
                            <a:spcAft>
                              <a:spcPts val="0"/>
                            </a:spcAft>
                          </a:pPr>
                          <a:r>
                            <a:rPr lang="zh-CN" sz="1600" kern="100">
                              <a:effectLst/>
                            </a:rPr>
                            <a:t>变量</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zh-CN" sz="1600" kern="100" dirty="0">
                              <a:effectLst/>
                            </a:rPr>
                            <a:t>（</a:t>
                          </a:r>
                          <a:r>
                            <a:rPr lang="en-US" sz="1600" kern="100" dirty="0">
                              <a:effectLst/>
                            </a:rPr>
                            <a:t>1</a:t>
                          </a:r>
                          <a:r>
                            <a:rPr lang="zh-CN" sz="1600" kern="100" dirty="0">
                              <a:effectLst/>
                            </a:rPr>
                            <a:t>）</a:t>
                          </a:r>
                        </a:p>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1600" kern="100">
                                    <a:effectLst/>
                                    <a:latin typeface="Cambria Math" panose="02040503050406030204" pitchFamily="18" charset="0"/>
                                  </a:rPr>
                                  <m:t>Are</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m:rPr>
                                        <m:sty m:val="p"/>
                                      </m:rPr>
                                      <a:rPr lang="en-US" sz="1600" kern="100">
                                        <a:effectLst/>
                                        <a:latin typeface="Cambria Math" panose="02040503050406030204" pitchFamily="18" charset="0"/>
                                      </a:rPr>
                                      <m:t>i</m:t>
                                    </m:r>
                                    <m:r>
                                      <a:rPr lang="en-US" sz="1600" kern="100">
                                        <a:effectLst/>
                                        <a:latin typeface="Cambria Math" panose="02040503050406030204" pitchFamily="18" charset="0"/>
                                      </a:rPr>
                                      <m:t>,</m:t>
                                    </m:r>
                                    <m:r>
                                      <m:rPr>
                                        <m:sty m:val="p"/>
                                      </m:rPr>
                                      <a:rPr lang="en-US" sz="1600" kern="100">
                                        <a:effectLst/>
                                        <a:latin typeface="Cambria Math" panose="02040503050406030204" pitchFamily="18" charset="0"/>
                                      </a:rPr>
                                      <m:t>t</m:t>
                                    </m:r>
                                    <m:r>
                                      <a:rPr lang="en-US" sz="1600" kern="100">
                                        <a:effectLst/>
                                        <a:latin typeface="Cambria Math" panose="02040503050406030204" pitchFamily="18" charset="0"/>
                                      </a:rPr>
                                      <m:t>,</m:t>
                                    </m:r>
                                    <m:r>
                                      <m:rPr>
                                        <m:sty m:val="p"/>
                                      </m:rPr>
                                      <a:rPr lang="en-US" sz="1600" kern="100">
                                        <a:effectLst/>
                                        <a:latin typeface="Cambria Math" panose="02040503050406030204" pitchFamily="18" charset="0"/>
                                      </a:rPr>
                                      <m:t>t</m:t>
                                    </m:r>
                                    <m:r>
                                      <a:rPr lang="en-US" sz="1600" kern="100">
                                        <a:effectLst/>
                                        <a:latin typeface="Cambria Math" panose="02040503050406030204" pitchFamily="18" charset="0"/>
                                      </a:rPr>
                                      <m:t>+20</m:t>
                                    </m:r>
                                  </m:sub>
                                </m:sSub>
                              </m:oMath>
                            </m:oMathPara>
                          </a14:m>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zh-CN" sz="1600" kern="100">
                              <a:effectLst/>
                            </a:rPr>
                            <a:t>（</a:t>
                          </a:r>
                          <a:r>
                            <a:rPr lang="en-US" sz="1600" kern="100">
                              <a:effectLst/>
                            </a:rPr>
                            <a:t>2</a:t>
                          </a:r>
                          <a:r>
                            <a:rPr lang="zh-CN" sz="1600" kern="100">
                              <a:effectLst/>
                            </a:rPr>
                            <a:t>）</a:t>
                          </a:r>
                        </a:p>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1600" kern="100">
                                    <a:effectLst/>
                                    <a:latin typeface="Cambria Math" panose="02040503050406030204" pitchFamily="18" charset="0"/>
                                  </a:rPr>
                                  <m:t>Are</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m:rPr>
                                        <m:sty m:val="p"/>
                                      </m:rPr>
                                      <a:rPr lang="en-US" sz="1600" kern="100">
                                        <a:effectLst/>
                                        <a:latin typeface="Cambria Math" panose="02040503050406030204" pitchFamily="18" charset="0"/>
                                      </a:rPr>
                                      <m:t>i</m:t>
                                    </m:r>
                                    <m:r>
                                      <a:rPr lang="en-US" sz="1600" kern="100">
                                        <a:effectLst/>
                                        <a:latin typeface="Cambria Math" panose="02040503050406030204" pitchFamily="18" charset="0"/>
                                      </a:rPr>
                                      <m:t>,</m:t>
                                    </m:r>
                                    <m:r>
                                      <m:rPr>
                                        <m:sty m:val="p"/>
                                      </m:rPr>
                                      <a:rPr lang="en-US" sz="1600" kern="100">
                                        <a:effectLst/>
                                        <a:latin typeface="Cambria Math" panose="02040503050406030204" pitchFamily="18" charset="0"/>
                                      </a:rPr>
                                      <m:t>t</m:t>
                                    </m:r>
                                    <m:r>
                                      <a:rPr lang="en-US" sz="1600" kern="100">
                                        <a:effectLst/>
                                        <a:latin typeface="Cambria Math" panose="02040503050406030204" pitchFamily="18" charset="0"/>
                                      </a:rPr>
                                      <m:t>,</m:t>
                                    </m:r>
                                    <m:r>
                                      <m:rPr>
                                        <m:sty m:val="p"/>
                                      </m:rPr>
                                      <a:rPr lang="en-US" sz="1600" kern="100">
                                        <a:effectLst/>
                                        <a:latin typeface="Cambria Math" panose="02040503050406030204" pitchFamily="18" charset="0"/>
                                      </a:rPr>
                                      <m:t>t</m:t>
                                    </m:r>
                                    <m:r>
                                      <a:rPr lang="en-US" sz="1600" kern="100">
                                        <a:effectLst/>
                                        <a:latin typeface="Cambria Math" panose="02040503050406030204" pitchFamily="18" charset="0"/>
                                      </a:rPr>
                                      <m:t>+60</m:t>
                                    </m:r>
                                  </m:sub>
                                </m:sSub>
                              </m:oMath>
                            </m:oMathPara>
                          </a14:m>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2187507267"/>
                      </a:ext>
                    </a:extLst>
                  </a:tr>
                  <a:tr h="481127">
                    <a:tc>
                      <a:txBody>
                        <a:bodyPr/>
                        <a:lstStyle/>
                        <a:p>
                          <a:pPr algn="ctr">
                            <a:lnSpc>
                              <a:spcPct val="115000"/>
                            </a:lnSpc>
                            <a:spcAft>
                              <a:spcPts val="0"/>
                            </a:spcAft>
                          </a:pPr>
                          <a:r>
                            <a:rPr lang="zh-CN" sz="1600" kern="100">
                              <a:effectLst/>
                            </a:rPr>
                            <a:t>公司发展</a:t>
                          </a:r>
                          <a14:m>
                            <m:oMath xmlns:m="http://schemas.openxmlformats.org/officeDocument/2006/math">
                              <m:r>
                                <m:rPr>
                                  <m:sty m:val="p"/>
                                </m:rPr>
                                <a:rPr lang="en-US" sz="1600" kern="100">
                                  <a:effectLst/>
                                  <a:latin typeface="Cambria Math" panose="02040503050406030204" pitchFamily="18" charset="0"/>
                                </a:rPr>
                                <m:t>Pos</m:t>
                              </m:r>
                            </m:oMath>
                          </a14:m>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0.6331</a:t>
                          </a:r>
                          <a:br>
                            <a:rPr lang="en-US" sz="1600" kern="100" dirty="0">
                              <a:effectLst/>
                            </a:rPr>
                          </a:br>
                          <a:r>
                            <a:rPr lang="en-US" sz="1600" kern="100" dirty="0">
                              <a:effectLst/>
                            </a:rPr>
                            <a:t>(0.8564)</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19.041***</a:t>
                          </a:r>
                          <a:br>
                            <a:rPr lang="en-US" sz="1600" kern="100" dirty="0">
                              <a:effectLst/>
                            </a:rPr>
                          </a:br>
                          <a:r>
                            <a:rPr lang="en-US" sz="1600" kern="100" dirty="0">
                              <a:effectLst/>
                            </a:rPr>
                            <a:t>(3.7641)</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2484775892"/>
                      </a:ext>
                    </a:extLst>
                  </a:tr>
                  <a:tr h="481127">
                    <a:tc>
                      <a:txBody>
                        <a:bodyPr/>
                        <a:lstStyle/>
                        <a:p>
                          <a:pPr algn="ctr">
                            <a:lnSpc>
                              <a:spcPct val="115000"/>
                            </a:lnSpc>
                            <a:spcAft>
                              <a:spcPts val="0"/>
                            </a:spcAft>
                          </a:pPr>
                          <a:r>
                            <a:rPr lang="zh-CN" sz="1600" kern="100">
                              <a:effectLst/>
                            </a:rPr>
                            <a:t>公司发展</a:t>
                          </a:r>
                          <a14:m>
                            <m:oMath xmlns:m="http://schemas.openxmlformats.org/officeDocument/2006/math">
                              <m:r>
                                <m:rPr>
                                  <m:sty m:val="p"/>
                                </m:rPr>
                                <a:rPr lang="en-US" sz="1600" kern="100">
                                  <a:effectLst/>
                                  <a:latin typeface="Cambria Math" panose="02040503050406030204" pitchFamily="18" charset="0"/>
                                </a:rPr>
                                <m:t>Neg</m:t>
                              </m:r>
                            </m:oMath>
                          </a14:m>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-0.2581</a:t>
                          </a:r>
                          <a:br>
                            <a:rPr lang="en-US" sz="1600" kern="100">
                              <a:effectLst/>
                            </a:rPr>
                          </a:br>
                          <a:r>
                            <a:rPr lang="en-US" sz="1600" kern="100">
                              <a:effectLst/>
                            </a:rPr>
                            <a:t>(0.7604)</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-35.552***</a:t>
                          </a:r>
                          <a:br>
                            <a:rPr lang="en-US" sz="1600" kern="100">
                              <a:effectLst/>
                            </a:rPr>
                          </a:br>
                          <a:r>
                            <a:rPr lang="en-US" sz="1600" kern="100">
                              <a:effectLst/>
                            </a:rPr>
                            <a:t>(3.3418)</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1879571623"/>
                      </a:ext>
                    </a:extLst>
                  </a:tr>
                  <a:tr h="481127">
                    <a:tc>
                      <a:txBody>
                        <a:bodyPr/>
                        <a:lstStyle/>
                        <a:p>
                          <a:pPr algn="ctr">
                            <a:lnSpc>
                              <a:spcPct val="115000"/>
                            </a:lnSpc>
                            <a:spcAft>
                              <a:spcPts val="0"/>
                            </a:spcAft>
                          </a:pPr>
                          <a:r>
                            <a:rPr lang="zh-CN" sz="1600" kern="100">
                              <a:effectLst/>
                            </a:rPr>
                            <a:t>大盘行情</a:t>
                          </a:r>
                          <a14:m>
                            <m:oMath xmlns:m="http://schemas.openxmlformats.org/officeDocument/2006/math">
                              <m:r>
                                <m:rPr>
                                  <m:sty m:val="p"/>
                                </m:rPr>
                                <a:rPr lang="en-US" sz="1600" kern="100">
                                  <a:effectLst/>
                                  <a:latin typeface="Cambria Math" panose="02040503050406030204" pitchFamily="18" charset="0"/>
                                </a:rPr>
                                <m:t>Pos</m:t>
                              </m:r>
                            </m:oMath>
                          </a14:m>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2.7318</a:t>
                          </a:r>
                          <a:br>
                            <a:rPr lang="en-US" sz="1600" kern="100">
                              <a:effectLst/>
                            </a:rPr>
                          </a:br>
                          <a:r>
                            <a:rPr lang="en-US" sz="1600" kern="100">
                              <a:effectLst/>
                            </a:rPr>
                            <a:t>(2.6497)</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29.821**</a:t>
                          </a:r>
                          <a:br>
                            <a:rPr lang="en-US" sz="1600" kern="100">
                              <a:effectLst/>
                            </a:rPr>
                          </a:br>
                          <a:r>
                            <a:rPr lang="en-US" sz="1600" kern="100">
                              <a:effectLst/>
                            </a:rPr>
                            <a:t>(11.645)</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913336859"/>
                      </a:ext>
                    </a:extLst>
                  </a:tr>
                  <a:tr h="481127">
                    <a:tc>
                      <a:txBody>
                        <a:bodyPr/>
                        <a:lstStyle/>
                        <a:p>
                          <a:pPr algn="ctr">
                            <a:lnSpc>
                              <a:spcPct val="115000"/>
                            </a:lnSpc>
                            <a:spcAft>
                              <a:spcPts val="0"/>
                            </a:spcAft>
                          </a:pPr>
                          <a:r>
                            <a:rPr lang="zh-CN" sz="1600" kern="100">
                              <a:effectLst/>
                            </a:rPr>
                            <a:t>大盘行情</a:t>
                          </a:r>
                          <a14:m>
                            <m:oMath xmlns:m="http://schemas.openxmlformats.org/officeDocument/2006/math">
                              <m:r>
                                <m:rPr>
                                  <m:sty m:val="p"/>
                                </m:rPr>
                                <a:rPr lang="en-US" sz="1600" kern="100">
                                  <a:effectLst/>
                                  <a:latin typeface="Cambria Math" panose="02040503050406030204" pitchFamily="18" charset="0"/>
                                </a:rPr>
                                <m:t>Neg</m:t>
                              </m:r>
                            </m:oMath>
                          </a14:m>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-1.7248</a:t>
                          </a:r>
                          <a:br>
                            <a:rPr lang="en-US" sz="1600" kern="100" dirty="0">
                              <a:effectLst/>
                            </a:rPr>
                          </a:br>
                          <a:r>
                            <a:rPr lang="en-US" sz="1600" kern="100" dirty="0">
                              <a:effectLst/>
                            </a:rPr>
                            <a:t>(2.7579)</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-35.57***</a:t>
                          </a:r>
                          <a:br>
                            <a:rPr lang="en-US" sz="1600" kern="100">
                              <a:effectLst/>
                            </a:rPr>
                          </a:br>
                          <a:r>
                            <a:rPr lang="en-US" sz="1600" kern="100">
                              <a:effectLst/>
                            </a:rPr>
                            <a:t>(12.121)</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705894736"/>
                      </a:ext>
                    </a:extLst>
                  </a:tr>
                  <a:tr h="481127">
                    <a:tc>
                      <a:txBody>
                        <a:bodyPr/>
                        <a:lstStyle/>
                        <a:p>
                          <a:pPr algn="ctr">
                            <a:lnSpc>
                              <a:spcPct val="115000"/>
                            </a:lnSpc>
                            <a:spcAft>
                              <a:spcPts val="0"/>
                            </a:spcAft>
                          </a:pPr>
                          <a:r>
                            <a:rPr lang="zh-CN" sz="1600" kern="100">
                              <a:effectLst/>
                            </a:rPr>
                            <a:t>板块行情</a:t>
                          </a:r>
                          <a14:m>
                            <m:oMath xmlns:m="http://schemas.openxmlformats.org/officeDocument/2006/math">
                              <m:r>
                                <m:rPr>
                                  <m:sty m:val="p"/>
                                </m:rPr>
                                <a:rPr lang="en-US" sz="1600" kern="100">
                                  <a:effectLst/>
                                  <a:latin typeface="Cambria Math" panose="02040503050406030204" pitchFamily="18" charset="0"/>
                                </a:rPr>
                                <m:t>Pos</m:t>
                              </m:r>
                            </m:oMath>
                          </a14:m>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2.3649</a:t>
                          </a:r>
                          <a:br>
                            <a:rPr lang="en-US" sz="1600" kern="100" dirty="0">
                              <a:effectLst/>
                            </a:rPr>
                          </a:br>
                          <a:r>
                            <a:rPr lang="en-US" sz="1600" kern="100" dirty="0">
                              <a:effectLst/>
                            </a:rPr>
                            <a:t>(2.2565)</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5.0726</a:t>
                          </a:r>
                          <a:br>
                            <a:rPr lang="en-US" sz="1600" kern="100">
                              <a:effectLst/>
                            </a:rPr>
                          </a:br>
                          <a:r>
                            <a:rPr lang="en-US" sz="1600" kern="100">
                              <a:effectLst/>
                            </a:rPr>
                            <a:t>(9.9173)</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3282794686"/>
                      </a:ext>
                    </a:extLst>
                  </a:tr>
                  <a:tr h="481127">
                    <a:tc>
                      <a:txBody>
                        <a:bodyPr/>
                        <a:lstStyle/>
                        <a:p>
                          <a:pPr algn="ctr">
                            <a:lnSpc>
                              <a:spcPct val="115000"/>
                            </a:lnSpc>
                            <a:spcAft>
                              <a:spcPts val="0"/>
                            </a:spcAft>
                          </a:pPr>
                          <a:r>
                            <a:rPr lang="zh-CN" sz="1600" kern="100">
                              <a:effectLst/>
                            </a:rPr>
                            <a:t>板块行情</a:t>
                          </a:r>
                          <a14:m>
                            <m:oMath xmlns:m="http://schemas.openxmlformats.org/officeDocument/2006/math">
                              <m:r>
                                <m:rPr>
                                  <m:sty m:val="p"/>
                                </m:rPr>
                                <a:rPr lang="en-US" sz="1600" kern="100">
                                  <a:effectLst/>
                                  <a:latin typeface="Cambria Math" panose="02040503050406030204" pitchFamily="18" charset="0"/>
                                </a:rPr>
                                <m:t>Neg</m:t>
                              </m:r>
                            </m:oMath>
                          </a14:m>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-3.0815</a:t>
                          </a:r>
                          <a:br>
                            <a:rPr lang="en-US" sz="1600" kern="100">
                              <a:effectLst/>
                            </a:rPr>
                          </a:br>
                          <a:r>
                            <a:rPr lang="en-US" sz="1600" kern="100">
                              <a:effectLst/>
                            </a:rPr>
                            <a:t>(2.1394)</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-1.217</a:t>
                          </a:r>
                          <a:br>
                            <a:rPr lang="en-US" sz="1600" kern="100" dirty="0">
                              <a:effectLst/>
                            </a:rPr>
                          </a:br>
                          <a:r>
                            <a:rPr lang="en-US" sz="1600" kern="100" dirty="0">
                              <a:effectLst/>
                            </a:rPr>
                            <a:t>(9.4027)</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2997334047"/>
                      </a:ext>
                    </a:extLst>
                  </a:tr>
                  <a:tr h="481127">
                    <a:tc>
                      <a:txBody>
                        <a:bodyPr/>
                        <a:lstStyle/>
                        <a:p>
                          <a:pPr algn="ctr">
                            <a:lnSpc>
                              <a:spcPct val="115000"/>
                            </a:lnSpc>
                            <a:spcAft>
                              <a:spcPts val="0"/>
                            </a:spcAft>
                          </a:pPr>
                          <a:r>
                            <a:rPr lang="zh-CN" sz="1600" kern="100">
                              <a:effectLst/>
                            </a:rPr>
                            <a:t>行业发展</a:t>
                          </a:r>
                          <a14:m>
                            <m:oMath xmlns:m="http://schemas.openxmlformats.org/officeDocument/2006/math">
                              <m:r>
                                <m:rPr>
                                  <m:sty m:val="p"/>
                                </m:rPr>
                                <a:rPr lang="en-US" sz="1600" kern="100">
                                  <a:effectLst/>
                                  <a:latin typeface="Cambria Math" panose="02040503050406030204" pitchFamily="18" charset="0"/>
                                </a:rPr>
                                <m:t>Pos</m:t>
                              </m:r>
                            </m:oMath>
                          </a14:m>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1.4987</a:t>
                          </a:r>
                          <a:br>
                            <a:rPr lang="en-US" sz="1600" kern="100">
                              <a:effectLst/>
                            </a:rPr>
                          </a:br>
                          <a:r>
                            <a:rPr lang="en-US" sz="1600" kern="100">
                              <a:effectLst/>
                            </a:rPr>
                            <a:t>(1.0204)</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1.8736</a:t>
                          </a:r>
                          <a:br>
                            <a:rPr lang="en-US" sz="1600" kern="100">
                              <a:effectLst/>
                            </a:rPr>
                          </a:br>
                          <a:r>
                            <a:rPr lang="en-US" sz="1600" kern="100">
                              <a:effectLst/>
                            </a:rPr>
                            <a:t>(4.4849)</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2752410651"/>
                      </a:ext>
                    </a:extLst>
                  </a:tr>
                  <a:tr h="481127">
                    <a:tc>
                      <a:txBody>
                        <a:bodyPr/>
                        <a:lstStyle/>
                        <a:p>
                          <a:pPr algn="ctr">
                            <a:lnSpc>
                              <a:spcPct val="115000"/>
                            </a:lnSpc>
                            <a:spcAft>
                              <a:spcPts val="0"/>
                            </a:spcAft>
                          </a:pPr>
                          <a:r>
                            <a:rPr lang="zh-CN" sz="1600" kern="100">
                              <a:effectLst/>
                            </a:rPr>
                            <a:t>行业发展</a:t>
                          </a:r>
                          <a14:m>
                            <m:oMath xmlns:m="http://schemas.openxmlformats.org/officeDocument/2006/math">
                              <m:r>
                                <m:rPr>
                                  <m:sty m:val="p"/>
                                </m:rPr>
                                <a:rPr lang="en-US" sz="1600" kern="100">
                                  <a:effectLst/>
                                  <a:latin typeface="Cambria Math" panose="02040503050406030204" pitchFamily="18" charset="0"/>
                                </a:rPr>
                                <m:t>Neg</m:t>
                              </m:r>
                            </m:oMath>
                          </a14:m>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-1.107</a:t>
                          </a:r>
                          <a:br>
                            <a:rPr lang="en-US" sz="1600" kern="100" dirty="0">
                              <a:effectLst/>
                            </a:rPr>
                          </a:br>
                          <a:r>
                            <a:rPr lang="en-US" sz="1600" kern="100" dirty="0">
                              <a:effectLst/>
                            </a:rPr>
                            <a:t>(1.1495)</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-8.6831</a:t>
                          </a:r>
                          <a:br>
                            <a:rPr lang="en-US" sz="1600" kern="100" dirty="0">
                              <a:effectLst/>
                            </a:rPr>
                          </a:br>
                          <a:r>
                            <a:rPr lang="en-US" sz="1600" kern="100" dirty="0">
                              <a:effectLst/>
                            </a:rPr>
                            <a:t>(5.0524)</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1710324901"/>
                      </a:ext>
                    </a:extLst>
                  </a:tr>
                </a:tbl>
              </a:graphicData>
            </a:graphic>
          </p:graphicFrame>
        </mc:Choice>
        <mc:Fallback>
          <p:graphicFrame>
            <p:nvGraphicFramePr>
              <p:cNvPr id="5" name="表格 4">
                <a:extLst>
                  <a:ext uri="{FF2B5EF4-FFF2-40B4-BE49-F238E27FC236}">
                    <a16:creationId xmlns:a16="http://schemas.microsoft.com/office/drawing/2014/main" id="{FC3B9D78-CC5C-41B2-A4C9-C5ECDC3C4AE7}"/>
                  </a:ext>
                </a:extLst>
              </p:cNvPr>
              <p:cNvGraphicFramePr>
                <a:graphicFrameLocks noGrp="1"/>
              </p:cNvGraphicFramePr>
              <p:nvPr>
                <p:extLst>
                  <p:ext uri="{D42A27DB-BD31-4B8C-83A1-F6EECF244321}">
                    <p14:modId xmlns:p14="http://schemas.microsoft.com/office/powerpoint/2010/main" val="2233227735"/>
                  </p:ext>
                </p:extLst>
              </p:nvPr>
            </p:nvGraphicFramePr>
            <p:xfrm>
              <a:off x="1199885" y="1561511"/>
              <a:ext cx="4764036" cy="4879912"/>
            </p:xfrm>
            <a:graphic>
              <a:graphicData uri="http://schemas.openxmlformats.org/drawingml/2006/table">
                <a:tbl>
                  <a:tblPr firstRow="1" firstCol="1" bandRow="1">
                    <a:tableStyleId>{5C22544A-7EE6-4342-B048-85BDC9FD1C3A}</a:tableStyleId>
                  </a:tblPr>
                  <a:tblGrid>
                    <a:gridCol w="1776447">
                      <a:extLst>
                        <a:ext uri="{9D8B030D-6E8A-4147-A177-3AD203B41FA5}">
                          <a16:colId xmlns:a16="http://schemas.microsoft.com/office/drawing/2014/main" val="1121722595"/>
                        </a:ext>
                      </a:extLst>
                    </a:gridCol>
                    <a:gridCol w="1524548">
                      <a:extLst>
                        <a:ext uri="{9D8B030D-6E8A-4147-A177-3AD203B41FA5}">
                          <a16:colId xmlns:a16="http://schemas.microsoft.com/office/drawing/2014/main" val="2363143729"/>
                        </a:ext>
                      </a:extLst>
                    </a:gridCol>
                    <a:gridCol w="1463041">
                      <a:extLst>
                        <a:ext uri="{9D8B030D-6E8A-4147-A177-3AD203B41FA5}">
                          <a16:colId xmlns:a16="http://schemas.microsoft.com/office/drawing/2014/main" val="129979999"/>
                        </a:ext>
                      </a:extLst>
                    </a:gridCol>
                  </a:tblGrid>
                  <a:tr h="573088">
                    <a:tc>
                      <a:txBody>
                        <a:bodyPr/>
                        <a:lstStyle/>
                        <a:p>
                          <a:pPr algn="ctr">
                            <a:lnSpc>
                              <a:spcPct val="115000"/>
                            </a:lnSpc>
                            <a:spcAft>
                              <a:spcPts val="0"/>
                            </a:spcAft>
                          </a:pPr>
                          <a:r>
                            <a:rPr lang="zh-CN" sz="1600" kern="100">
                              <a:effectLst/>
                            </a:rPr>
                            <a:t>变量</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endParaRPr lang="zh-CN"/>
                        </a:p>
                      </a:txBody>
                      <a:tcPr marL="68484" marR="68484" marT="0" marB="0" anchor="ctr">
                        <a:blipFill>
                          <a:blip r:embed="rId3"/>
                          <a:stretch>
                            <a:fillRect l="-116733" t="-7447" r="-97211" b="-774468"/>
                          </a:stretch>
                        </a:blipFill>
                      </a:tcPr>
                    </a:tc>
                    <a:tc>
                      <a:txBody>
                        <a:bodyPr/>
                        <a:lstStyle/>
                        <a:p>
                          <a:endParaRPr lang="zh-CN"/>
                        </a:p>
                      </a:txBody>
                      <a:tcPr marL="68484" marR="68484" marT="0" marB="0" anchor="ctr">
                        <a:blipFill>
                          <a:blip r:embed="rId3"/>
                          <a:stretch>
                            <a:fillRect l="-226667" t="-7447" r="-1667" b="-774468"/>
                          </a:stretch>
                        </a:blipFill>
                      </a:tcPr>
                    </a:tc>
                    <a:extLst>
                      <a:ext uri="{0D108BD9-81ED-4DB2-BD59-A6C34878D82A}">
                        <a16:rowId xmlns:a16="http://schemas.microsoft.com/office/drawing/2014/main" val="2187507267"/>
                      </a:ext>
                    </a:extLst>
                  </a:tr>
                  <a:tr h="538353">
                    <a:tc>
                      <a:txBody>
                        <a:bodyPr/>
                        <a:lstStyle/>
                        <a:p>
                          <a:endParaRPr lang="zh-CN"/>
                        </a:p>
                      </a:txBody>
                      <a:tcPr marL="68484" marR="68484" marT="0" marB="0" anchor="ctr">
                        <a:blipFill>
                          <a:blip r:embed="rId3"/>
                          <a:stretch>
                            <a:fillRect l="-342" t="-114773" r="-169521" b="-727273"/>
                          </a:stretch>
                        </a:blipFill>
                      </a:tcPr>
                    </a:tc>
                    <a:tc>
                      <a:txBody>
                        <a:bodyPr/>
                        <a:lstStyle/>
                        <a:p>
                          <a:pPr algn="ctr">
                            <a:lnSpc>
                              <a:spcPct val="115000"/>
                            </a:lnSpc>
                            <a:spcAft>
                              <a:spcPts val="0"/>
                            </a:spcAft>
                          </a:pPr>
                          <a:r>
                            <a:rPr lang="en-US" sz="1600" kern="100" dirty="0">
                              <a:effectLst/>
                            </a:rPr>
                            <a:t>0.6331</a:t>
                          </a:r>
                          <a:br>
                            <a:rPr lang="en-US" sz="1600" kern="100" dirty="0">
                              <a:effectLst/>
                            </a:rPr>
                          </a:br>
                          <a:r>
                            <a:rPr lang="en-US" sz="1600" kern="100" dirty="0">
                              <a:effectLst/>
                            </a:rPr>
                            <a:t>(0.8564)</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19.041***</a:t>
                          </a:r>
                          <a:br>
                            <a:rPr lang="en-US" sz="1600" kern="100" dirty="0">
                              <a:effectLst/>
                            </a:rPr>
                          </a:br>
                          <a:r>
                            <a:rPr lang="en-US" sz="1600" kern="100" dirty="0">
                              <a:effectLst/>
                            </a:rPr>
                            <a:t>(3.7641)</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2484775892"/>
                      </a:ext>
                    </a:extLst>
                  </a:tr>
                  <a:tr h="538353">
                    <a:tc>
                      <a:txBody>
                        <a:bodyPr/>
                        <a:lstStyle/>
                        <a:p>
                          <a:endParaRPr lang="zh-CN"/>
                        </a:p>
                      </a:txBody>
                      <a:tcPr marL="68484" marR="68484" marT="0" marB="0" anchor="ctr">
                        <a:blipFill>
                          <a:blip r:embed="rId3"/>
                          <a:stretch>
                            <a:fillRect l="-342" t="-212360" r="-169521" b="-619101"/>
                          </a:stretch>
                        </a:blipFill>
                      </a:tcPr>
                    </a:tc>
                    <a:tc>
                      <a:txBody>
                        <a:bodyPr/>
                        <a:lstStyle/>
                        <a:p>
                          <a:pPr algn="ctr">
                            <a:lnSpc>
                              <a:spcPct val="115000"/>
                            </a:lnSpc>
                            <a:spcAft>
                              <a:spcPts val="0"/>
                            </a:spcAft>
                          </a:pPr>
                          <a:r>
                            <a:rPr lang="en-US" sz="1600" kern="100">
                              <a:effectLst/>
                            </a:rPr>
                            <a:t>-0.2581</a:t>
                          </a:r>
                          <a:br>
                            <a:rPr lang="en-US" sz="1600" kern="100">
                              <a:effectLst/>
                            </a:rPr>
                          </a:br>
                          <a:r>
                            <a:rPr lang="en-US" sz="1600" kern="100">
                              <a:effectLst/>
                            </a:rPr>
                            <a:t>(0.7604)</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-35.552***</a:t>
                          </a:r>
                          <a:br>
                            <a:rPr lang="en-US" sz="1600" kern="100">
                              <a:effectLst/>
                            </a:rPr>
                          </a:br>
                          <a:r>
                            <a:rPr lang="en-US" sz="1600" kern="100">
                              <a:effectLst/>
                            </a:rPr>
                            <a:t>(3.3418)</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1879571623"/>
                      </a:ext>
                    </a:extLst>
                  </a:tr>
                  <a:tr h="538353">
                    <a:tc>
                      <a:txBody>
                        <a:bodyPr/>
                        <a:lstStyle/>
                        <a:p>
                          <a:endParaRPr lang="zh-CN"/>
                        </a:p>
                      </a:txBody>
                      <a:tcPr marL="68484" marR="68484" marT="0" marB="0" anchor="ctr">
                        <a:blipFill>
                          <a:blip r:embed="rId3"/>
                          <a:stretch>
                            <a:fillRect l="-342" t="-315909" r="-169521" b="-526136"/>
                          </a:stretch>
                        </a:blipFill>
                      </a:tcPr>
                    </a:tc>
                    <a:tc>
                      <a:txBody>
                        <a:bodyPr/>
                        <a:lstStyle/>
                        <a:p>
                          <a:pPr algn="ctr">
                            <a:lnSpc>
                              <a:spcPct val="115000"/>
                            </a:lnSpc>
                            <a:spcAft>
                              <a:spcPts val="0"/>
                            </a:spcAft>
                          </a:pPr>
                          <a:r>
                            <a:rPr lang="en-US" sz="1600" kern="100">
                              <a:effectLst/>
                            </a:rPr>
                            <a:t>2.7318</a:t>
                          </a:r>
                          <a:br>
                            <a:rPr lang="en-US" sz="1600" kern="100">
                              <a:effectLst/>
                            </a:rPr>
                          </a:br>
                          <a:r>
                            <a:rPr lang="en-US" sz="1600" kern="100">
                              <a:effectLst/>
                            </a:rPr>
                            <a:t>(2.6497)</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29.821**</a:t>
                          </a:r>
                          <a:br>
                            <a:rPr lang="en-US" sz="1600" kern="100">
                              <a:effectLst/>
                            </a:rPr>
                          </a:br>
                          <a:r>
                            <a:rPr lang="en-US" sz="1600" kern="100">
                              <a:effectLst/>
                            </a:rPr>
                            <a:t>(11.645)</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913336859"/>
                      </a:ext>
                    </a:extLst>
                  </a:tr>
                  <a:tr h="538353">
                    <a:tc>
                      <a:txBody>
                        <a:bodyPr/>
                        <a:lstStyle/>
                        <a:p>
                          <a:endParaRPr lang="zh-CN"/>
                        </a:p>
                      </a:txBody>
                      <a:tcPr marL="68484" marR="68484" marT="0" marB="0" anchor="ctr">
                        <a:blipFill>
                          <a:blip r:embed="rId3"/>
                          <a:stretch>
                            <a:fillRect l="-342" t="-411236" r="-169521" b="-420225"/>
                          </a:stretch>
                        </a:blipFill>
                      </a:tcPr>
                    </a:tc>
                    <a:tc>
                      <a:txBody>
                        <a:bodyPr/>
                        <a:lstStyle/>
                        <a:p>
                          <a:pPr algn="ctr">
                            <a:lnSpc>
                              <a:spcPct val="115000"/>
                            </a:lnSpc>
                            <a:spcAft>
                              <a:spcPts val="0"/>
                            </a:spcAft>
                          </a:pPr>
                          <a:r>
                            <a:rPr lang="en-US" sz="1600" kern="100" dirty="0">
                              <a:effectLst/>
                            </a:rPr>
                            <a:t>-1.7248</a:t>
                          </a:r>
                          <a:br>
                            <a:rPr lang="en-US" sz="1600" kern="100" dirty="0">
                              <a:effectLst/>
                            </a:rPr>
                          </a:br>
                          <a:r>
                            <a:rPr lang="en-US" sz="1600" kern="100" dirty="0">
                              <a:effectLst/>
                            </a:rPr>
                            <a:t>(2.7579)</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-35.57***</a:t>
                          </a:r>
                          <a:br>
                            <a:rPr lang="en-US" sz="1600" kern="100">
                              <a:effectLst/>
                            </a:rPr>
                          </a:br>
                          <a:r>
                            <a:rPr lang="en-US" sz="1600" kern="100">
                              <a:effectLst/>
                            </a:rPr>
                            <a:t>(12.121)</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705894736"/>
                      </a:ext>
                    </a:extLst>
                  </a:tr>
                  <a:tr h="538353">
                    <a:tc>
                      <a:txBody>
                        <a:bodyPr/>
                        <a:lstStyle/>
                        <a:p>
                          <a:endParaRPr lang="zh-CN"/>
                        </a:p>
                      </a:txBody>
                      <a:tcPr marL="68484" marR="68484" marT="0" marB="0" anchor="ctr">
                        <a:blipFill>
                          <a:blip r:embed="rId3"/>
                          <a:stretch>
                            <a:fillRect l="-342" t="-517045" r="-169521" b="-325000"/>
                          </a:stretch>
                        </a:blipFill>
                      </a:tcPr>
                    </a:tc>
                    <a:tc>
                      <a:txBody>
                        <a:bodyPr/>
                        <a:lstStyle/>
                        <a:p>
                          <a:pPr algn="ctr">
                            <a:lnSpc>
                              <a:spcPct val="115000"/>
                            </a:lnSpc>
                            <a:spcAft>
                              <a:spcPts val="0"/>
                            </a:spcAft>
                          </a:pPr>
                          <a:r>
                            <a:rPr lang="en-US" sz="1600" kern="100" dirty="0">
                              <a:effectLst/>
                            </a:rPr>
                            <a:t>2.3649</a:t>
                          </a:r>
                          <a:br>
                            <a:rPr lang="en-US" sz="1600" kern="100" dirty="0">
                              <a:effectLst/>
                            </a:rPr>
                          </a:br>
                          <a:r>
                            <a:rPr lang="en-US" sz="1600" kern="100" dirty="0">
                              <a:effectLst/>
                            </a:rPr>
                            <a:t>(2.2565)</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5.0726</a:t>
                          </a:r>
                          <a:br>
                            <a:rPr lang="en-US" sz="1600" kern="100">
                              <a:effectLst/>
                            </a:rPr>
                          </a:br>
                          <a:r>
                            <a:rPr lang="en-US" sz="1600" kern="100">
                              <a:effectLst/>
                            </a:rPr>
                            <a:t>(9.9173)</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3282794686"/>
                      </a:ext>
                    </a:extLst>
                  </a:tr>
                  <a:tr h="538353">
                    <a:tc>
                      <a:txBody>
                        <a:bodyPr/>
                        <a:lstStyle/>
                        <a:p>
                          <a:endParaRPr lang="zh-CN"/>
                        </a:p>
                      </a:txBody>
                      <a:tcPr marL="68484" marR="68484" marT="0" marB="0" anchor="ctr">
                        <a:blipFill>
                          <a:blip r:embed="rId3"/>
                          <a:stretch>
                            <a:fillRect l="-342" t="-617045" r="-169521" b="-225000"/>
                          </a:stretch>
                        </a:blipFill>
                      </a:tcPr>
                    </a:tc>
                    <a:tc>
                      <a:txBody>
                        <a:bodyPr/>
                        <a:lstStyle/>
                        <a:p>
                          <a:pPr algn="ctr">
                            <a:lnSpc>
                              <a:spcPct val="115000"/>
                            </a:lnSpc>
                            <a:spcAft>
                              <a:spcPts val="0"/>
                            </a:spcAft>
                          </a:pPr>
                          <a:r>
                            <a:rPr lang="en-US" sz="1600" kern="100">
                              <a:effectLst/>
                            </a:rPr>
                            <a:t>-3.0815</a:t>
                          </a:r>
                          <a:br>
                            <a:rPr lang="en-US" sz="1600" kern="100">
                              <a:effectLst/>
                            </a:rPr>
                          </a:br>
                          <a:r>
                            <a:rPr lang="en-US" sz="1600" kern="100">
                              <a:effectLst/>
                            </a:rPr>
                            <a:t>(2.1394)</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-1.217</a:t>
                          </a:r>
                          <a:br>
                            <a:rPr lang="en-US" sz="1600" kern="100" dirty="0">
                              <a:effectLst/>
                            </a:rPr>
                          </a:br>
                          <a:r>
                            <a:rPr lang="en-US" sz="1600" kern="100" dirty="0">
                              <a:effectLst/>
                            </a:rPr>
                            <a:t>(9.4027)</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2997334047"/>
                      </a:ext>
                    </a:extLst>
                  </a:tr>
                  <a:tr h="538353">
                    <a:tc>
                      <a:txBody>
                        <a:bodyPr/>
                        <a:lstStyle/>
                        <a:p>
                          <a:endParaRPr lang="zh-CN"/>
                        </a:p>
                      </a:txBody>
                      <a:tcPr marL="68484" marR="68484" marT="0" marB="0" anchor="ctr">
                        <a:blipFill>
                          <a:blip r:embed="rId3"/>
                          <a:stretch>
                            <a:fillRect l="-342" t="-708989" r="-169521" b="-122472"/>
                          </a:stretch>
                        </a:blipFill>
                      </a:tcPr>
                    </a:tc>
                    <a:tc>
                      <a:txBody>
                        <a:bodyPr/>
                        <a:lstStyle/>
                        <a:p>
                          <a:pPr algn="ctr">
                            <a:lnSpc>
                              <a:spcPct val="115000"/>
                            </a:lnSpc>
                            <a:spcAft>
                              <a:spcPts val="0"/>
                            </a:spcAft>
                          </a:pPr>
                          <a:r>
                            <a:rPr lang="en-US" sz="1600" kern="100">
                              <a:effectLst/>
                            </a:rPr>
                            <a:t>1.4987</a:t>
                          </a:r>
                          <a:br>
                            <a:rPr lang="en-US" sz="1600" kern="100">
                              <a:effectLst/>
                            </a:rPr>
                          </a:br>
                          <a:r>
                            <a:rPr lang="en-US" sz="1600" kern="100">
                              <a:effectLst/>
                            </a:rPr>
                            <a:t>(1.0204)</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1.8736</a:t>
                          </a:r>
                          <a:br>
                            <a:rPr lang="en-US" sz="1600" kern="100">
                              <a:effectLst/>
                            </a:rPr>
                          </a:br>
                          <a:r>
                            <a:rPr lang="en-US" sz="1600" kern="100">
                              <a:effectLst/>
                            </a:rPr>
                            <a:t>(4.4849)</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2752410651"/>
                      </a:ext>
                    </a:extLst>
                  </a:tr>
                  <a:tr h="538353">
                    <a:tc>
                      <a:txBody>
                        <a:bodyPr/>
                        <a:lstStyle/>
                        <a:p>
                          <a:endParaRPr lang="zh-CN"/>
                        </a:p>
                      </a:txBody>
                      <a:tcPr marL="68484" marR="68484" marT="0" marB="0" anchor="ctr">
                        <a:blipFill>
                          <a:blip r:embed="rId3"/>
                          <a:stretch>
                            <a:fillRect l="-342" t="-818182" r="-169521" b="-23864"/>
                          </a:stretch>
                        </a:blipFill>
                      </a:tcPr>
                    </a:tc>
                    <a:tc>
                      <a:txBody>
                        <a:bodyPr/>
                        <a:lstStyle/>
                        <a:p>
                          <a:pPr algn="ctr">
                            <a:lnSpc>
                              <a:spcPct val="115000"/>
                            </a:lnSpc>
                            <a:spcAft>
                              <a:spcPts val="0"/>
                            </a:spcAft>
                          </a:pPr>
                          <a:r>
                            <a:rPr lang="en-US" sz="1600" kern="100" dirty="0">
                              <a:effectLst/>
                            </a:rPr>
                            <a:t>-1.107</a:t>
                          </a:r>
                          <a:br>
                            <a:rPr lang="en-US" sz="1600" kern="100" dirty="0">
                              <a:effectLst/>
                            </a:rPr>
                          </a:br>
                          <a:r>
                            <a:rPr lang="en-US" sz="1600" kern="100" dirty="0">
                              <a:effectLst/>
                            </a:rPr>
                            <a:t>(1.1495)</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-8.6831</a:t>
                          </a:r>
                          <a:br>
                            <a:rPr lang="en-US" sz="1600" kern="100" dirty="0">
                              <a:effectLst/>
                            </a:rPr>
                          </a:br>
                          <a:r>
                            <a:rPr lang="en-US" sz="1600" kern="100" dirty="0">
                              <a:effectLst/>
                            </a:rPr>
                            <a:t>(5.0524)</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1710324901"/>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表格 5">
                <a:extLst>
                  <a:ext uri="{FF2B5EF4-FFF2-40B4-BE49-F238E27FC236}">
                    <a16:creationId xmlns:a16="http://schemas.microsoft.com/office/drawing/2014/main" id="{3DDF9485-9995-4458-9B21-7E4BA24D0E99}"/>
                  </a:ext>
                </a:extLst>
              </p:cNvPr>
              <p:cNvGraphicFramePr>
                <a:graphicFrameLocks noGrp="1"/>
              </p:cNvGraphicFramePr>
              <p:nvPr>
                <p:extLst>
                  <p:ext uri="{D42A27DB-BD31-4B8C-83A1-F6EECF244321}">
                    <p14:modId xmlns:p14="http://schemas.microsoft.com/office/powerpoint/2010/main" val="1261919877"/>
                  </p:ext>
                </p:extLst>
              </p:nvPr>
            </p:nvGraphicFramePr>
            <p:xfrm>
              <a:off x="6055862" y="3211305"/>
              <a:ext cx="4764036" cy="3230118"/>
            </p:xfrm>
            <a:graphic>
              <a:graphicData uri="http://schemas.openxmlformats.org/drawingml/2006/table">
                <a:tbl>
                  <a:tblPr firstRow="1" firstCol="1" bandRow="1">
                    <a:tableStyleId>{5C22544A-7EE6-4342-B048-85BDC9FD1C3A}</a:tableStyleId>
                  </a:tblPr>
                  <a:tblGrid>
                    <a:gridCol w="1776447">
                      <a:extLst>
                        <a:ext uri="{9D8B030D-6E8A-4147-A177-3AD203B41FA5}">
                          <a16:colId xmlns:a16="http://schemas.microsoft.com/office/drawing/2014/main" val="16814157"/>
                        </a:ext>
                      </a:extLst>
                    </a:gridCol>
                    <a:gridCol w="1413291">
                      <a:extLst>
                        <a:ext uri="{9D8B030D-6E8A-4147-A177-3AD203B41FA5}">
                          <a16:colId xmlns:a16="http://schemas.microsoft.com/office/drawing/2014/main" val="1100670107"/>
                        </a:ext>
                      </a:extLst>
                    </a:gridCol>
                    <a:gridCol w="1574298">
                      <a:extLst>
                        <a:ext uri="{9D8B030D-6E8A-4147-A177-3AD203B41FA5}">
                          <a16:colId xmlns:a16="http://schemas.microsoft.com/office/drawing/2014/main" val="1667217039"/>
                        </a:ext>
                      </a:extLst>
                    </a:gridCol>
                  </a:tblGrid>
                  <a:tr h="482123">
                    <a:tc>
                      <a:txBody>
                        <a:bodyPr/>
                        <a:lstStyle/>
                        <a:p>
                          <a:pPr algn="ctr">
                            <a:lnSpc>
                              <a:spcPct val="115000"/>
                            </a:lnSpc>
                            <a:spcAft>
                              <a:spcPts val="0"/>
                            </a:spcAft>
                          </a:pPr>
                          <a:r>
                            <a:rPr lang="zh-CN" sz="1600" kern="100" dirty="0">
                              <a:effectLst/>
                            </a:rPr>
                            <a:t>两融数据</a:t>
                          </a:r>
                          <a14:m>
                            <m:oMath xmlns:m="http://schemas.openxmlformats.org/officeDocument/2006/math">
                              <m:r>
                                <m:rPr>
                                  <m:sty m:val="p"/>
                                </m:rPr>
                                <a:rPr lang="en-US" sz="1600" kern="100">
                                  <a:effectLst/>
                                  <a:latin typeface="Cambria Math" panose="02040503050406030204" pitchFamily="18" charset="0"/>
                                </a:rPr>
                                <m:t>Pos</m:t>
                              </m:r>
                            </m:oMath>
                          </a14:m>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b="0" kern="100" dirty="0">
                              <a:solidFill>
                                <a:schemeClr val="tx1"/>
                              </a:solidFill>
                              <a:effectLst/>
                            </a:rPr>
                            <a:t>0.6972</a:t>
                          </a:r>
                          <a:br>
                            <a:rPr lang="en-US" sz="1600" b="0" kern="100" dirty="0">
                              <a:solidFill>
                                <a:schemeClr val="tx1"/>
                              </a:solidFill>
                              <a:effectLst/>
                            </a:rPr>
                          </a:br>
                          <a:r>
                            <a:rPr lang="en-US" sz="1600" b="0" kern="100" dirty="0">
                              <a:solidFill>
                                <a:schemeClr val="tx1"/>
                              </a:solidFill>
                              <a:effectLst/>
                            </a:rPr>
                            <a:t>(0.8652)</a:t>
                          </a:r>
                          <a:endParaRPr lang="zh-CN" sz="1600" b="0" kern="100" dirty="0">
                            <a:solidFill>
                              <a:schemeClr val="tx1"/>
                            </a:solidFill>
                            <a:effectLst/>
                            <a:latin typeface="Times New Roman" panose="02020603050405020304" pitchFamily="18" charset="0"/>
                            <a:ea typeface="宋体" panose="02010600030101010101" pitchFamily="2" charset="-122"/>
                          </a:endParaRPr>
                        </a:p>
                      </a:txBody>
                      <a:tcPr marL="68484" marR="68484" marT="0" marB="0" anchor="ctr">
                        <a:solidFill>
                          <a:srgbClr val="EAE8EA"/>
                        </a:solidFill>
                      </a:tcPr>
                    </a:tc>
                    <a:tc>
                      <a:txBody>
                        <a:bodyPr/>
                        <a:lstStyle/>
                        <a:p>
                          <a:pPr algn="ctr">
                            <a:lnSpc>
                              <a:spcPct val="115000"/>
                            </a:lnSpc>
                            <a:spcAft>
                              <a:spcPts val="0"/>
                            </a:spcAft>
                          </a:pPr>
                          <a:r>
                            <a:rPr lang="en-US" sz="1600" b="0" kern="100" dirty="0">
                              <a:solidFill>
                                <a:schemeClr val="tx1"/>
                              </a:solidFill>
                              <a:effectLst/>
                            </a:rPr>
                            <a:t>0.5112</a:t>
                          </a:r>
                          <a:br>
                            <a:rPr lang="en-US" sz="1600" b="0" kern="100" dirty="0">
                              <a:solidFill>
                                <a:schemeClr val="tx1"/>
                              </a:solidFill>
                              <a:effectLst/>
                            </a:rPr>
                          </a:br>
                          <a:r>
                            <a:rPr lang="en-US" sz="1600" b="0" kern="100" dirty="0">
                              <a:solidFill>
                                <a:schemeClr val="tx1"/>
                              </a:solidFill>
                              <a:effectLst/>
                            </a:rPr>
                            <a:t>(3.8028)</a:t>
                          </a:r>
                          <a:endParaRPr lang="zh-CN" sz="1600" b="0" kern="100" dirty="0">
                            <a:solidFill>
                              <a:schemeClr val="tx1"/>
                            </a:solidFill>
                            <a:effectLst/>
                            <a:latin typeface="Times New Roman" panose="02020603050405020304" pitchFamily="18" charset="0"/>
                            <a:ea typeface="宋体" panose="02010600030101010101" pitchFamily="2" charset="-122"/>
                          </a:endParaRPr>
                        </a:p>
                      </a:txBody>
                      <a:tcPr marL="68484" marR="68484" marT="0" marB="0" anchor="ctr">
                        <a:solidFill>
                          <a:srgbClr val="EAE8EA"/>
                        </a:solidFill>
                      </a:tcPr>
                    </a:tc>
                    <a:extLst>
                      <a:ext uri="{0D108BD9-81ED-4DB2-BD59-A6C34878D82A}">
                        <a16:rowId xmlns:a16="http://schemas.microsoft.com/office/drawing/2014/main" val="3768827791"/>
                      </a:ext>
                    </a:extLst>
                  </a:tr>
                  <a:tr h="482123">
                    <a:tc>
                      <a:txBody>
                        <a:bodyPr/>
                        <a:lstStyle/>
                        <a:p>
                          <a:pPr algn="ctr">
                            <a:lnSpc>
                              <a:spcPct val="115000"/>
                            </a:lnSpc>
                            <a:spcAft>
                              <a:spcPts val="0"/>
                            </a:spcAft>
                          </a:pPr>
                          <a:r>
                            <a:rPr lang="zh-CN" sz="1600" kern="100" dirty="0">
                              <a:effectLst/>
                            </a:rPr>
                            <a:t>两融数据</a:t>
                          </a:r>
                          <a14:m>
                            <m:oMath xmlns:m="http://schemas.openxmlformats.org/officeDocument/2006/math">
                              <m:r>
                                <m:rPr>
                                  <m:sty m:val="p"/>
                                </m:rPr>
                                <a:rPr lang="en-US" sz="1600" kern="100">
                                  <a:effectLst/>
                                  <a:latin typeface="Cambria Math" panose="02040503050406030204" pitchFamily="18" charset="0"/>
                                </a:rPr>
                                <m:t>Neg</m:t>
                              </m:r>
                            </m:oMath>
                          </a14:m>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-2.4841***</a:t>
                          </a:r>
                          <a:br>
                            <a:rPr lang="en-US" sz="1600" kern="100" dirty="0">
                              <a:effectLst/>
                            </a:rPr>
                          </a:br>
                          <a:r>
                            <a:rPr lang="en-US" sz="1600" kern="100" dirty="0">
                              <a:effectLst/>
                            </a:rPr>
                            <a:t>(0.685)</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-15.456***</a:t>
                          </a:r>
                          <a:br>
                            <a:rPr lang="en-US" sz="1600" kern="100">
                              <a:effectLst/>
                            </a:rPr>
                          </a:br>
                          <a:r>
                            <a:rPr lang="en-US" sz="1600" kern="100">
                              <a:effectLst/>
                            </a:rPr>
                            <a:t>(3.0106)</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2212789916"/>
                      </a:ext>
                    </a:extLst>
                  </a:tr>
                  <a:tr h="482123">
                    <a:tc>
                      <a:txBody>
                        <a:bodyPr/>
                        <a:lstStyle/>
                        <a:p>
                          <a:pPr algn="ctr">
                            <a:lnSpc>
                              <a:spcPct val="115000"/>
                            </a:lnSpc>
                            <a:spcAft>
                              <a:spcPts val="0"/>
                            </a:spcAft>
                          </a:pPr>
                          <a:r>
                            <a:rPr lang="zh-CN" sz="1600" kern="100">
                              <a:effectLst/>
                            </a:rPr>
                            <a:t>资金博弈</a:t>
                          </a:r>
                          <a14:m>
                            <m:oMath xmlns:m="http://schemas.openxmlformats.org/officeDocument/2006/math">
                              <m:r>
                                <m:rPr>
                                  <m:sty m:val="p"/>
                                </m:rPr>
                                <a:rPr lang="en-US" sz="1600" kern="100">
                                  <a:effectLst/>
                                  <a:latin typeface="Cambria Math" panose="02040503050406030204" pitchFamily="18" charset="0"/>
                                </a:rPr>
                                <m:t>Pos</m:t>
                              </m:r>
                            </m:oMath>
                          </a14:m>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1.7</a:t>
                          </a:r>
                          <a:br>
                            <a:rPr lang="en-US" sz="1600" kern="100" dirty="0">
                              <a:effectLst/>
                            </a:rPr>
                          </a:br>
                          <a:r>
                            <a:rPr lang="en-US" sz="1600" kern="100" dirty="0">
                              <a:effectLst/>
                            </a:rPr>
                            <a:t>(1.8354)</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8.341</a:t>
                          </a:r>
                          <a:br>
                            <a:rPr lang="en-US" sz="1600" kern="100">
                              <a:effectLst/>
                            </a:rPr>
                          </a:br>
                          <a:r>
                            <a:rPr lang="en-US" sz="1600" kern="100">
                              <a:effectLst/>
                            </a:rPr>
                            <a:t>(8.0666)</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3296963961"/>
                      </a:ext>
                    </a:extLst>
                  </a:tr>
                  <a:tr h="482123">
                    <a:tc>
                      <a:txBody>
                        <a:bodyPr/>
                        <a:lstStyle/>
                        <a:p>
                          <a:pPr algn="ctr">
                            <a:lnSpc>
                              <a:spcPct val="115000"/>
                            </a:lnSpc>
                            <a:spcAft>
                              <a:spcPts val="0"/>
                            </a:spcAft>
                          </a:pPr>
                          <a:r>
                            <a:rPr lang="zh-CN" sz="1600" kern="100">
                              <a:effectLst/>
                            </a:rPr>
                            <a:t>资金博弈</a:t>
                          </a:r>
                          <a14:m>
                            <m:oMath xmlns:m="http://schemas.openxmlformats.org/officeDocument/2006/math">
                              <m:r>
                                <m:rPr>
                                  <m:sty m:val="p"/>
                                </m:rPr>
                                <a:rPr lang="en-US" sz="1600" kern="100">
                                  <a:effectLst/>
                                  <a:latin typeface="Cambria Math" panose="02040503050406030204" pitchFamily="18" charset="0"/>
                                </a:rPr>
                                <m:t>Neg</m:t>
                              </m:r>
                            </m:oMath>
                          </a14:m>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-2.5929</a:t>
                          </a:r>
                          <a:br>
                            <a:rPr lang="en-US" sz="1600" kern="100" dirty="0">
                              <a:effectLst/>
                            </a:rPr>
                          </a:br>
                          <a:r>
                            <a:rPr lang="en-US" sz="1600" kern="100" dirty="0">
                              <a:effectLst/>
                            </a:rPr>
                            <a:t>(1.6513)</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-2.6139</a:t>
                          </a:r>
                          <a:br>
                            <a:rPr lang="en-US" sz="1600" kern="100" dirty="0">
                              <a:effectLst/>
                            </a:rPr>
                          </a:br>
                          <a:r>
                            <a:rPr lang="en-US" sz="1600" kern="100" dirty="0">
                              <a:effectLst/>
                            </a:rPr>
                            <a:t>(7.2577)</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1186763538"/>
                      </a:ext>
                    </a:extLst>
                  </a:tr>
                  <a:tr h="482123">
                    <a:tc>
                      <a:txBody>
                        <a:bodyPr/>
                        <a:lstStyle/>
                        <a:p>
                          <a:pPr algn="ctr">
                            <a:lnSpc>
                              <a:spcPct val="115000"/>
                            </a:lnSpc>
                            <a:spcAft>
                              <a:spcPts val="0"/>
                            </a:spcAft>
                          </a:pPr>
                          <a:r>
                            <a:rPr lang="zh-CN" sz="1600" kern="100">
                              <a:effectLst/>
                            </a:rPr>
                            <a:t>公司红利</a:t>
                          </a:r>
                          <a14:m>
                            <m:oMath xmlns:m="http://schemas.openxmlformats.org/officeDocument/2006/math">
                              <m:r>
                                <m:rPr>
                                  <m:sty m:val="p"/>
                                </m:rPr>
                                <a:rPr lang="en-US" sz="1600" kern="100">
                                  <a:effectLst/>
                                  <a:latin typeface="Cambria Math" panose="02040503050406030204" pitchFamily="18" charset="0"/>
                                </a:rPr>
                                <m:t>Pos</m:t>
                              </m:r>
                            </m:oMath>
                          </a14:m>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1.3414</a:t>
                          </a:r>
                          <a:br>
                            <a:rPr lang="en-US" sz="1600" kern="100" dirty="0">
                              <a:effectLst/>
                            </a:rPr>
                          </a:br>
                          <a:r>
                            <a:rPr lang="en-US" sz="1600" kern="100" dirty="0">
                              <a:effectLst/>
                            </a:rPr>
                            <a:t>(0.9444)</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8.3378**</a:t>
                          </a:r>
                          <a:br>
                            <a:rPr lang="en-US" sz="1600" kern="100" dirty="0">
                              <a:effectLst/>
                            </a:rPr>
                          </a:br>
                          <a:r>
                            <a:rPr lang="en-US" sz="1600" kern="100" dirty="0">
                              <a:effectLst/>
                            </a:rPr>
                            <a:t>(4.1508)</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3702745565"/>
                      </a:ext>
                    </a:extLst>
                  </a:tr>
                  <a:tr h="482123">
                    <a:tc>
                      <a:txBody>
                        <a:bodyPr/>
                        <a:lstStyle/>
                        <a:p>
                          <a:pPr algn="ctr">
                            <a:lnSpc>
                              <a:spcPct val="115000"/>
                            </a:lnSpc>
                            <a:spcAft>
                              <a:spcPts val="0"/>
                            </a:spcAft>
                          </a:pPr>
                          <a:r>
                            <a:rPr lang="zh-CN" sz="1600" kern="100">
                              <a:effectLst/>
                            </a:rPr>
                            <a:t>公司红利</a:t>
                          </a:r>
                          <a14:m>
                            <m:oMath xmlns:m="http://schemas.openxmlformats.org/officeDocument/2006/math">
                              <m:r>
                                <m:rPr>
                                  <m:sty m:val="p"/>
                                </m:rPr>
                                <a:rPr lang="en-US" sz="1600" kern="100">
                                  <a:effectLst/>
                                  <a:latin typeface="Cambria Math" panose="02040503050406030204" pitchFamily="18" charset="0"/>
                                </a:rPr>
                                <m:t>Neg</m:t>
                              </m:r>
                            </m:oMath>
                          </a14:m>
                          <a:endParaRPr lang="zh-CN" sz="1600" kern="10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-1.2177</a:t>
                          </a:r>
                          <a:br>
                            <a:rPr lang="en-US" sz="1600" kern="100" dirty="0">
                              <a:effectLst/>
                            </a:rPr>
                          </a:br>
                          <a:r>
                            <a:rPr lang="en-US" sz="1600" kern="100" dirty="0">
                              <a:effectLst/>
                            </a:rPr>
                            <a:t>(0.8707)</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-11.87***</a:t>
                          </a:r>
                          <a:br>
                            <a:rPr lang="en-US" sz="1600" kern="100" dirty="0">
                              <a:effectLst/>
                            </a:rPr>
                          </a:br>
                          <a:r>
                            <a:rPr lang="en-US" sz="1600" kern="100" dirty="0">
                              <a:effectLst/>
                            </a:rPr>
                            <a:t>(3.8269)</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1513090413"/>
                      </a:ext>
                    </a:extLst>
                  </a:tr>
                </a:tbl>
              </a:graphicData>
            </a:graphic>
          </p:graphicFrame>
        </mc:Choice>
        <mc:Fallback>
          <p:graphicFrame>
            <p:nvGraphicFramePr>
              <p:cNvPr id="6" name="表格 5">
                <a:extLst>
                  <a:ext uri="{FF2B5EF4-FFF2-40B4-BE49-F238E27FC236}">
                    <a16:creationId xmlns:a16="http://schemas.microsoft.com/office/drawing/2014/main" id="{3DDF9485-9995-4458-9B21-7E4BA24D0E99}"/>
                  </a:ext>
                </a:extLst>
              </p:cNvPr>
              <p:cNvGraphicFramePr>
                <a:graphicFrameLocks noGrp="1"/>
              </p:cNvGraphicFramePr>
              <p:nvPr>
                <p:extLst>
                  <p:ext uri="{D42A27DB-BD31-4B8C-83A1-F6EECF244321}">
                    <p14:modId xmlns:p14="http://schemas.microsoft.com/office/powerpoint/2010/main" val="1261919877"/>
                  </p:ext>
                </p:extLst>
              </p:nvPr>
            </p:nvGraphicFramePr>
            <p:xfrm>
              <a:off x="6055862" y="3211305"/>
              <a:ext cx="4764036" cy="3230118"/>
            </p:xfrm>
            <a:graphic>
              <a:graphicData uri="http://schemas.openxmlformats.org/drawingml/2006/table">
                <a:tbl>
                  <a:tblPr firstRow="1" firstCol="1" bandRow="1">
                    <a:tableStyleId>{5C22544A-7EE6-4342-B048-85BDC9FD1C3A}</a:tableStyleId>
                  </a:tblPr>
                  <a:tblGrid>
                    <a:gridCol w="1776447">
                      <a:extLst>
                        <a:ext uri="{9D8B030D-6E8A-4147-A177-3AD203B41FA5}">
                          <a16:colId xmlns:a16="http://schemas.microsoft.com/office/drawing/2014/main" val="16814157"/>
                        </a:ext>
                      </a:extLst>
                    </a:gridCol>
                    <a:gridCol w="1413291">
                      <a:extLst>
                        <a:ext uri="{9D8B030D-6E8A-4147-A177-3AD203B41FA5}">
                          <a16:colId xmlns:a16="http://schemas.microsoft.com/office/drawing/2014/main" val="1100670107"/>
                        </a:ext>
                      </a:extLst>
                    </a:gridCol>
                    <a:gridCol w="1574298">
                      <a:extLst>
                        <a:ext uri="{9D8B030D-6E8A-4147-A177-3AD203B41FA5}">
                          <a16:colId xmlns:a16="http://schemas.microsoft.com/office/drawing/2014/main" val="1667217039"/>
                        </a:ext>
                      </a:extLst>
                    </a:gridCol>
                  </a:tblGrid>
                  <a:tr h="538353">
                    <a:tc>
                      <a:txBody>
                        <a:bodyPr/>
                        <a:lstStyle/>
                        <a:p>
                          <a:endParaRPr lang="zh-CN"/>
                        </a:p>
                      </a:txBody>
                      <a:tcPr marL="68484" marR="68484" marT="0" marB="0" anchor="ctr">
                        <a:blipFill>
                          <a:blip r:embed="rId4"/>
                          <a:stretch>
                            <a:fillRect l="-342" t="-7865" r="-169521" b="-520225"/>
                          </a:stretch>
                        </a:blipFill>
                      </a:tcPr>
                    </a:tc>
                    <a:tc>
                      <a:txBody>
                        <a:bodyPr/>
                        <a:lstStyle/>
                        <a:p>
                          <a:pPr algn="ctr">
                            <a:lnSpc>
                              <a:spcPct val="115000"/>
                            </a:lnSpc>
                            <a:spcAft>
                              <a:spcPts val="0"/>
                            </a:spcAft>
                          </a:pPr>
                          <a:r>
                            <a:rPr lang="en-US" sz="1600" b="0" kern="100" dirty="0">
                              <a:solidFill>
                                <a:schemeClr val="tx1"/>
                              </a:solidFill>
                              <a:effectLst/>
                            </a:rPr>
                            <a:t>0.6972</a:t>
                          </a:r>
                          <a:br>
                            <a:rPr lang="en-US" sz="1600" b="0" kern="100" dirty="0">
                              <a:solidFill>
                                <a:schemeClr val="tx1"/>
                              </a:solidFill>
                              <a:effectLst/>
                            </a:rPr>
                          </a:br>
                          <a:r>
                            <a:rPr lang="en-US" sz="1600" b="0" kern="100" dirty="0">
                              <a:solidFill>
                                <a:schemeClr val="tx1"/>
                              </a:solidFill>
                              <a:effectLst/>
                            </a:rPr>
                            <a:t>(0.8652)</a:t>
                          </a:r>
                          <a:endParaRPr lang="zh-CN" sz="1600" b="0" kern="100" dirty="0">
                            <a:solidFill>
                              <a:schemeClr val="tx1"/>
                            </a:solidFill>
                            <a:effectLst/>
                            <a:latin typeface="Times New Roman" panose="02020603050405020304" pitchFamily="18" charset="0"/>
                            <a:ea typeface="宋体" panose="02010600030101010101" pitchFamily="2" charset="-122"/>
                          </a:endParaRPr>
                        </a:p>
                      </a:txBody>
                      <a:tcPr marL="68484" marR="68484" marT="0" marB="0" anchor="ctr">
                        <a:solidFill>
                          <a:srgbClr val="EAE8EA"/>
                        </a:solidFill>
                      </a:tcPr>
                    </a:tc>
                    <a:tc>
                      <a:txBody>
                        <a:bodyPr/>
                        <a:lstStyle/>
                        <a:p>
                          <a:pPr algn="ctr">
                            <a:lnSpc>
                              <a:spcPct val="115000"/>
                            </a:lnSpc>
                            <a:spcAft>
                              <a:spcPts val="0"/>
                            </a:spcAft>
                          </a:pPr>
                          <a:r>
                            <a:rPr lang="en-US" sz="1600" b="0" kern="100" dirty="0">
                              <a:solidFill>
                                <a:schemeClr val="tx1"/>
                              </a:solidFill>
                              <a:effectLst/>
                            </a:rPr>
                            <a:t>0.5112</a:t>
                          </a:r>
                          <a:br>
                            <a:rPr lang="en-US" sz="1600" b="0" kern="100" dirty="0">
                              <a:solidFill>
                                <a:schemeClr val="tx1"/>
                              </a:solidFill>
                              <a:effectLst/>
                            </a:rPr>
                          </a:br>
                          <a:r>
                            <a:rPr lang="en-US" sz="1600" b="0" kern="100" dirty="0">
                              <a:solidFill>
                                <a:schemeClr val="tx1"/>
                              </a:solidFill>
                              <a:effectLst/>
                            </a:rPr>
                            <a:t>(3.8028)</a:t>
                          </a:r>
                          <a:endParaRPr lang="zh-CN" sz="1600" b="0" kern="100" dirty="0">
                            <a:solidFill>
                              <a:schemeClr val="tx1"/>
                            </a:solidFill>
                            <a:effectLst/>
                            <a:latin typeface="Times New Roman" panose="02020603050405020304" pitchFamily="18" charset="0"/>
                            <a:ea typeface="宋体" panose="02010600030101010101" pitchFamily="2" charset="-122"/>
                          </a:endParaRPr>
                        </a:p>
                      </a:txBody>
                      <a:tcPr marL="68484" marR="68484" marT="0" marB="0" anchor="ctr">
                        <a:solidFill>
                          <a:srgbClr val="EAE8EA"/>
                        </a:solidFill>
                      </a:tcPr>
                    </a:tc>
                    <a:extLst>
                      <a:ext uri="{0D108BD9-81ED-4DB2-BD59-A6C34878D82A}">
                        <a16:rowId xmlns:a16="http://schemas.microsoft.com/office/drawing/2014/main" val="3768827791"/>
                      </a:ext>
                    </a:extLst>
                  </a:tr>
                  <a:tr h="538353">
                    <a:tc>
                      <a:txBody>
                        <a:bodyPr/>
                        <a:lstStyle/>
                        <a:p>
                          <a:endParaRPr lang="zh-CN"/>
                        </a:p>
                      </a:txBody>
                      <a:tcPr marL="68484" marR="68484" marT="0" marB="0" anchor="ctr">
                        <a:blipFill>
                          <a:blip r:embed="rId4"/>
                          <a:stretch>
                            <a:fillRect l="-342" t="-109091" r="-169521" b="-426136"/>
                          </a:stretch>
                        </a:blipFill>
                      </a:tcPr>
                    </a:tc>
                    <a:tc>
                      <a:txBody>
                        <a:bodyPr/>
                        <a:lstStyle/>
                        <a:p>
                          <a:pPr algn="ctr">
                            <a:lnSpc>
                              <a:spcPct val="115000"/>
                            </a:lnSpc>
                            <a:spcAft>
                              <a:spcPts val="0"/>
                            </a:spcAft>
                          </a:pPr>
                          <a:r>
                            <a:rPr lang="en-US" sz="1600" kern="100" dirty="0">
                              <a:effectLst/>
                            </a:rPr>
                            <a:t>-2.4841***</a:t>
                          </a:r>
                          <a:br>
                            <a:rPr lang="en-US" sz="1600" kern="100" dirty="0">
                              <a:effectLst/>
                            </a:rPr>
                          </a:br>
                          <a:r>
                            <a:rPr lang="en-US" sz="1600" kern="100" dirty="0">
                              <a:effectLst/>
                            </a:rPr>
                            <a:t>(0.685)</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-15.456***</a:t>
                          </a:r>
                          <a:br>
                            <a:rPr lang="en-US" sz="1600" kern="100">
                              <a:effectLst/>
                            </a:rPr>
                          </a:br>
                          <a:r>
                            <a:rPr lang="en-US" sz="1600" kern="100">
                              <a:effectLst/>
                            </a:rPr>
                            <a:t>(3.0106)</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2212789916"/>
                      </a:ext>
                    </a:extLst>
                  </a:tr>
                  <a:tr h="538353">
                    <a:tc>
                      <a:txBody>
                        <a:bodyPr/>
                        <a:lstStyle/>
                        <a:p>
                          <a:endParaRPr lang="zh-CN"/>
                        </a:p>
                      </a:txBody>
                      <a:tcPr marL="68484" marR="68484" marT="0" marB="0" anchor="ctr">
                        <a:blipFill>
                          <a:blip r:embed="rId4"/>
                          <a:stretch>
                            <a:fillRect l="-342" t="-206742" r="-169521" b="-321348"/>
                          </a:stretch>
                        </a:blipFill>
                      </a:tcPr>
                    </a:tc>
                    <a:tc>
                      <a:txBody>
                        <a:bodyPr/>
                        <a:lstStyle/>
                        <a:p>
                          <a:pPr algn="ctr">
                            <a:lnSpc>
                              <a:spcPct val="115000"/>
                            </a:lnSpc>
                            <a:spcAft>
                              <a:spcPts val="0"/>
                            </a:spcAft>
                          </a:pPr>
                          <a:r>
                            <a:rPr lang="en-US" sz="1600" kern="100" dirty="0">
                              <a:effectLst/>
                            </a:rPr>
                            <a:t>1.7</a:t>
                          </a:r>
                          <a:br>
                            <a:rPr lang="en-US" sz="1600" kern="100" dirty="0">
                              <a:effectLst/>
                            </a:rPr>
                          </a:br>
                          <a:r>
                            <a:rPr lang="en-US" sz="1600" kern="100" dirty="0">
                              <a:effectLst/>
                            </a:rPr>
                            <a:t>(1.8354)</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a:effectLst/>
                            </a:rPr>
                            <a:t>8.341</a:t>
                          </a:r>
                          <a:br>
                            <a:rPr lang="en-US" sz="1600" kern="100">
                              <a:effectLst/>
                            </a:rPr>
                          </a:br>
                          <a:r>
                            <a:rPr lang="en-US" sz="1600" kern="100">
                              <a:effectLst/>
                            </a:rPr>
                            <a:t>(8.0666)</a:t>
                          </a:r>
                          <a:endParaRPr lang="zh-CN" sz="1600" kern="10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3296963961"/>
                      </a:ext>
                    </a:extLst>
                  </a:tr>
                  <a:tr h="538353">
                    <a:tc>
                      <a:txBody>
                        <a:bodyPr/>
                        <a:lstStyle/>
                        <a:p>
                          <a:endParaRPr lang="zh-CN"/>
                        </a:p>
                      </a:txBody>
                      <a:tcPr marL="68484" marR="68484" marT="0" marB="0" anchor="ctr">
                        <a:blipFill>
                          <a:blip r:embed="rId4"/>
                          <a:stretch>
                            <a:fillRect l="-342" t="-310227" r="-169521" b="-225000"/>
                          </a:stretch>
                        </a:blipFill>
                      </a:tcPr>
                    </a:tc>
                    <a:tc>
                      <a:txBody>
                        <a:bodyPr/>
                        <a:lstStyle/>
                        <a:p>
                          <a:pPr algn="ctr">
                            <a:lnSpc>
                              <a:spcPct val="115000"/>
                            </a:lnSpc>
                            <a:spcAft>
                              <a:spcPts val="0"/>
                            </a:spcAft>
                          </a:pPr>
                          <a:r>
                            <a:rPr lang="en-US" sz="1600" kern="100" dirty="0">
                              <a:effectLst/>
                            </a:rPr>
                            <a:t>-2.5929</a:t>
                          </a:r>
                          <a:br>
                            <a:rPr lang="en-US" sz="1600" kern="100" dirty="0">
                              <a:effectLst/>
                            </a:rPr>
                          </a:br>
                          <a:r>
                            <a:rPr lang="en-US" sz="1600" kern="100" dirty="0">
                              <a:effectLst/>
                            </a:rPr>
                            <a:t>(1.6513)</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-2.6139</a:t>
                          </a:r>
                          <a:br>
                            <a:rPr lang="en-US" sz="1600" kern="100" dirty="0">
                              <a:effectLst/>
                            </a:rPr>
                          </a:br>
                          <a:r>
                            <a:rPr lang="en-US" sz="1600" kern="100" dirty="0">
                              <a:effectLst/>
                            </a:rPr>
                            <a:t>(7.2577)</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1186763538"/>
                      </a:ext>
                    </a:extLst>
                  </a:tr>
                  <a:tr h="538353">
                    <a:tc>
                      <a:txBody>
                        <a:bodyPr/>
                        <a:lstStyle/>
                        <a:p>
                          <a:endParaRPr lang="zh-CN"/>
                        </a:p>
                      </a:txBody>
                      <a:tcPr marL="68484" marR="68484" marT="0" marB="0" anchor="ctr">
                        <a:blipFill>
                          <a:blip r:embed="rId4"/>
                          <a:stretch>
                            <a:fillRect l="-342" t="-405618" r="-169521" b="-122472"/>
                          </a:stretch>
                        </a:blipFill>
                      </a:tcPr>
                    </a:tc>
                    <a:tc>
                      <a:txBody>
                        <a:bodyPr/>
                        <a:lstStyle/>
                        <a:p>
                          <a:pPr algn="ctr">
                            <a:lnSpc>
                              <a:spcPct val="115000"/>
                            </a:lnSpc>
                            <a:spcAft>
                              <a:spcPts val="0"/>
                            </a:spcAft>
                          </a:pPr>
                          <a:r>
                            <a:rPr lang="en-US" sz="1600" kern="100" dirty="0">
                              <a:effectLst/>
                            </a:rPr>
                            <a:t>1.3414</a:t>
                          </a:r>
                          <a:br>
                            <a:rPr lang="en-US" sz="1600" kern="100" dirty="0">
                              <a:effectLst/>
                            </a:rPr>
                          </a:br>
                          <a:r>
                            <a:rPr lang="en-US" sz="1600" kern="100" dirty="0">
                              <a:effectLst/>
                            </a:rPr>
                            <a:t>(0.9444)</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8.3378**</a:t>
                          </a:r>
                          <a:br>
                            <a:rPr lang="en-US" sz="1600" kern="100" dirty="0">
                              <a:effectLst/>
                            </a:rPr>
                          </a:br>
                          <a:r>
                            <a:rPr lang="en-US" sz="1600" kern="100" dirty="0">
                              <a:effectLst/>
                            </a:rPr>
                            <a:t>(4.1508)</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3702745565"/>
                      </a:ext>
                    </a:extLst>
                  </a:tr>
                  <a:tr h="538353">
                    <a:tc>
                      <a:txBody>
                        <a:bodyPr/>
                        <a:lstStyle/>
                        <a:p>
                          <a:endParaRPr lang="zh-CN"/>
                        </a:p>
                      </a:txBody>
                      <a:tcPr marL="68484" marR="68484" marT="0" marB="0" anchor="ctr">
                        <a:blipFill>
                          <a:blip r:embed="rId4"/>
                          <a:stretch>
                            <a:fillRect l="-342" t="-511364" r="-169521" b="-23864"/>
                          </a:stretch>
                        </a:blipFill>
                      </a:tcPr>
                    </a:tc>
                    <a:tc>
                      <a:txBody>
                        <a:bodyPr/>
                        <a:lstStyle/>
                        <a:p>
                          <a:pPr algn="ctr">
                            <a:lnSpc>
                              <a:spcPct val="115000"/>
                            </a:lnSpc>
                            <a:spcAft>
                              <a:spcPts val="0"/>
                            </a:spcAft>
                          </a:pPr>
                          <a:r>
                            <a:rPr lang="en-US" sz="1600" kern="100" dirty="0">
                              <a:effectLst/>
                            </a:rPr>
                            <a:t>-1.2177</a:t>
                          </a:r>
                          <a:br>
                            <a:rPr lang="en-US" sz="1600" kern="100" dirty="0">
                              <a:effectLst/>
                            </a:rPr>
                          </a:br>
                          <a:r>
                            <a:rPr lang="en-US" sz="1600" kern="100" dirty="0">
                              <a:effectLst/>
                            </a:rPr>
                            <a:t>(0.8707)</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tc>
                      <a:txBody>
                        <a:bodyPr/>
                        <a:lstStyle/>
                        <a:p>
                          <a:pPr algn="ctr">
                            <a:lnSpc>
                              <a:spcPct val="115000"/>
                            </a:lnSpc>
                            <a:spcAft>
                              <a:spcPts val="0"/>
                            </a:spcAft>
                          </a:pPr>
                          <a:r>
                            <a:rPr lang="en-US" sz="1600" kern="100" dirty="0">
                              <a:effectLst/>
                            </a:rPr>
                            <a:t>-11.87***</a:t>
                          </a:r>
                          <a:br>
                            <a:rPr lang="en-US" sz="1600" kern="100" dirty="0">
                              <a:effectLst/>
                            </a:rPr>
                          </a:br>
                          <a:r>
                            <a:rPr lang="en-US" sz="1600" kern="100" dirty="0">
                              <a:effectLst/>
                            </a:rPr>
                            <a:t>(3.8269)</a:t>
                          </a:r>
                          <a:endParaRPr lang="zh-CN" sz="1600" kern="100" dirty="0">
                            <a:effectLst/>
                            <a:latin typeface="Times New Roman" panose="02020603050405020304" pitchFamily="18" charset="0"/>
                            <a:ea typeface="宋体" panose="02010600030101010101" pitchFamily="2" charset="-122"/>
                          </a:endParaRPr>
                        </a:p>
                      </a:txBody>
                      <a:tcPr marL="68484" marR="68484" marT="0" marB="0" anchor="ctr"/>
                    </a:tc>
                    <a:extLst>
                      <a:ext uri="{0D108BD9-81ED-4DB2-BD59-A6C34878D82A}">
                        <a16:rowId xmlns:a16="http://schemas.microsoft.com/office/drawing/2014/main" val="1513090413"/>
                      </a:ext>
                    </a:extLst>
                  </a:tr>
                </a:tbl>
              </a:graphicData>
            </a:graphic>
          </p:graphicFrame>
        </mc:Fallback>
      </mc:AlternateContent>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ED4726AF-DF3A-49DD-BDEF-D9A24BF8F5DD}"/>
                  </a:ext>
                </a:extLst>
              </p:cNvPr>
              <p:cNvSpPr/>
              <p:nvPr/>
            </p:nvSpPr>
            <p:spPr>
              <a:xfrm>
                <a:off x="1464044" y="995782"/>
                <a:ext cx="9183636" cy="446917"/>
              </a:xfrm>
              <a:prstGeom prst="rect">
                <a:avLst/>
              </a:prstGeom>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eqArr>
                        <m:eqArrPr>
                          <m:ctrlPr>
                            <a:rPr lang="zh-CN" altLang="zh-CN" sz="1600" i="1">
                              <a:latin typeface="Cambria Math" panose="02040503050406030204" pitchFamily="18" charset="0"/>
                            </a:rPr>
                          </m:ctrlPr>
                        </m:eqArrPr>
                        <m:e>
                          <m:r>
                            <a:rPr lang="en-US" altLang="zh-CN" sz="1600" i="1">
                              <a:latin typeface="Cambria Math" panose="02040503050406030204" pitchFamily="18" charset="0"/>
                            </a:rPr>
                            <m:t>𝐴𝑟𝑒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𝐴𝑟𝑒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+60</m:t>
                                  </m:r>
                                </m:sub>
                              </m:sSub>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𝛼</m:t>
                              </m:r>
                            </m:e>
                            <m:sub>
                              <m:r>
                                <a:rPr lang="en-US" altLang="zh-CN" sz="1600" i="1">
                                  <a:latin typeface="Cambria Math" panose="02040503050406030204" pitchFamily="18" charset="0"/>
                                </a:rPr>
                                <m:t>1</m:t>
                              </m:r>
                              <m:r>
                                <a:rPr lang="en-US" altLang="zh-CN" sz="1600" i="1">
                                  <a:latin typeface="Cambria Math" panose="02040503050406030204" pitchFamily="18" charset="0"/>
                                </a:rPr>
                                <m:t>𝑗</m:t>
                              </m:r>
                            </m:sub>
                          </m:sSub>
                          <m:r>
                            <a:rPr lang="en-US" altLang="zh-CN" sz="1600" i="1">
                              <a:latin typeface="Cambria Math" panose="02040503050406030204" pitchFamily="18" charset="0"/>
                            </a:rPr>
                            <m:t>𝑃𝑜𝑠𝐸𝑚</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𝑜</m:t>
                              </m:r>
                            </m:e>
                            <m:sub>
                              <m:r>
                                <a:rPr lang="en-US" altLang="zh-CN" sz="1600" i="1">
                                  <a:latin typeface="Cambria Math" panose="02040503050406030204" pitchFamily="18" charset="0"/>
                                </a:rPr>
                                <m:t>𝑖𝑗</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𝛼</m:t>
                              </m:r>
                            </m:e>
                            <m:sub>
                              <m:r>
                                <a:rPr lang="en-US" altLang="zh-CN" sz="1600" i="1">
                                  <a:latin typeface="Cambria Math" panose="02040503050406030204" pitchFamily="18" charset="0"/>
                                </a:rPr>
                                <m:t>2</m:t>
                              </m:r>
                              <m:r>
                                <a:rPr lang="en-US" altLang="zh-CN" sz="1600" i="1">
                                  <a:latin typeface="Cambria Math" panose="02040503050406030204" pitchFamily="18" charset="0"/>
                                </a:rPr>
                                <m:t>𝑗</m:t>
                              </m:r>
                            </m:sub>
                          </m:sSub>
                          <m:r>
                            <a:rPr lang="en-US" altLang="zh-CN" sz="1600" i="1">
                              <a:latin typeface="Cambria Math" panose="02040503050406030204" pitchFamily="18" charset="0"/>
                            </a:rPr>
                            <m:t>𝑁𝑒𝑔𝐸𝑚</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𝑜</m:t>
                              </m:r>
                            </m:e>
                            <m:sub>
                              <m:r>
                                <a:rPr lang="en-US" altLang="zh-CN" sz="1600" i="1">
                                  <a:latin typeface="Cambria Math" panose="02040503050406030204" pitchFamily="18" charset="0"/>
                                </a:rPr>
                                <m:t>𝑖𝑗</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𝛽</m:t>
                              </m:r>
                            </m:e>
                            <m:sub>
                              <m:r>
                                <a:rPr lang="en-US" altLang="zh-CN" sz="1600" i="1">
                                  <a:latin typeface="Cambria Math" panose="02040503050406030204" pitchFamily="18" charset="0"/>
                                </a:rPr>
                                <m:t>𝑗</m:t>
                              </m:r>
                            </m:sub>
                          </m:sSub>
                          <m:r>
                            <a:rPr lang="en-US" altLang="zh-CN" sz="1600" i="1">
                              <a:latin typeface="Cambria Math" panose="02040503050406030204" pitchFamily="18" charset="0"/>
                            </a:rPr>
                            <m:t>𝐶𝑜𝑛𝑡𝑟𝑜𝑙𝑉𝑎𝑟𝑖𝑎𝑏𝑙𝑒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𝑖𝑗</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𝑐</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𝜀</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e>
                      </m:eqArr>
                    </m:oMath>
                  </m:oMathPara>
                </a14:m>
                <a:endParaRPr lang="zh-CN" altLang="en-US" sz="1600" dirty="0"/>
              </a:p>
            </p:txBody>
          </p:sp>
        </mc:Choice>
        <mc:Fallback>
          <p:sp>
            <p:nvSpPr>
              <p:cNvPr id="3" name="矩形 2">
                <a:extLst>
                  <a:ext uri="{FF2B5EF4-FFF2-40B4-BE49-F238E27FC236}">
                    <a16:creationId xmlns:a16="http://schemas.microsoft.com/office/drawing/2014/main" id="{ED4726AF-DF3A-49DD-BDEF-D9A24BF8F5DD}"/>
                  </a:ext>
                </a:extLst>
              </p:cNvPr>
              <p:cNvSpPr>
                <a:spLocks noRot="1" noChangeAspect="1" noMove="1" noResize="1" noEditPoints="1" noAdjustHandles="1" noChangeArrowheads="1" noChangeShapeType="1" noTextEdit="1"/>
              </p:cNvSpPr>
              <p:nvPr/>
            </p:nvSpPr>
            <p:spPr>
              <a:xfrm>
                <a:off x="1464044" y="995782"/>
                <a:ext cx="9183636" cy="446917"/>
              </a:xfrm>
              <a:prstGeom prst="rect">
                <a:avLst/>
              </a:prstGeom>
              <a:blipFill>
                <a:blip r:embed="rId5"/>
                <a:stretch>
                  <a:fillRect/>
                </a:stretch>
              </a:blipFill>
            </p:spPr>
            <p:txBody>
              <a:bodyPr/>
              <a:lstStyle/>
              <a:p>
                <a:r>
                  <a:rPr lang="zh-CN" altLang="en-US">
                    <a:noFill/>
                  </a:rPr>
                  <a:t> </a:t>
                </a:r>
              </a:p>
            </p:txBody>
          </p:sp>
        </mc:Fallback>
      </mc:AlternateContent>
      <p:sp>
        <p:nvSpPr>
          <p:cNvPr id="7" name="矩形: 圆角 6">
            <a:extLst>
              <a:ext uri="{FF2B5EF4-FFF2-40B4-BE49-F238E27FC236}">
                <a16:creationId xmlns:a16="http://schemas.microsoft.com/office/drawing/2014/main" id="{D860366F-B87C-47FF-8EF6-344EC99E52F3}"/>
              </a:ext>
            </a:extLst>
          </p:cNvPr>
          <p:cNvSpPr/>
          <p:nvPr/>
        </p:nvSpPr>
        <p:spPr>
          <a:xfrm>
            <a:off x="2845302" y="1442699"/>
            <a:ext cx="1757178" cy="5120661"/>
          </a:xfrm>
          <a:prstGeom prst="roundRect">
            <a:avLst/>
          </a:prstGeom>
          <a:ln w="28575">
            <a:solidFill>
              <a:srgbClr val="FF0000"/>
            </a:solidFill>
            <a:prstDash val="lg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
        <p:nvSpPr>
          <p:cNvPr id="8" name="矩形: 圆角 7">
            <a:extLst>
              <a:ext uri="{FF2B5EF4-FFF2-40B4-BE49-F238E27FC236}">
                <a16:creationId xmlns:a16="http://schemas.microsoft.com/office/drawing/2014/main" id="{C4BA39CF-D890-4F85-9355-BF0447691BD6}"/>
              </a:ext>
            </a:extLst>
          </p:cNvPr>
          <p:cNvSpPr/>
          <p:nvPr/>
        </p:nvSpPr>
        <p:spPr>
          <a:xfrm>
            <a:off x="7717606" y="3139440"/>
            <a:ext cx="1629091" cy="3423920"/>
          </a:xfrm>
          <a:prstGeom prst="roundRect">
            <a:avLst/>
          </a:prstGeom>
          <a:ln w="28575">
            <a:solidFill>
              <a:srgbClr val="FF0000"/>
            </a:solidFill>
            <a:prstDash val="lg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
        <p:nvSpPr>
          <p:cNvPr id="9" name="矩形: 圆角 8">
            <a:extLst>
              <a:ext uri="{FF2B5EF4-FFF2-40B4-BE49-F238E27FC236}">
                <a16:creationId xmlns:a16="http://schemas.microsoft.com/office/drawing/2014/main" id="{275594C4-9DE4-4A9F-BD93-E2FB48F5E16D}"/>
              </a:ext>
            </a:extLst>
          </p:cNvPr>
          <p:cNvSpPr/>
          <p:nvPr/>
        </p:nvSpPr>
        <p:spPr>
          <a:xfrm>
            <a:off x="8890836" y="1680721"/>
            <a:ext cx="3102291" cy="1427129"/>
          </a:xfrm>
          <a:prstGeom prst="roundRect">
            <a:avLst/>
          </a:prstGeom>
          <a:solidFill>
            <a:srgbClr val="FFC000"/>
          </a:solidFill>
          <a:ln>
            <a:noFill/>
          </a:ln>
        </p:spPr>
        <p:txBody>
          <a:bodyPr wrap="square">
            <a:spAutoFit/>
          </a:bodyPr>
          <a:lstStyle/>
          <a:p>
            <a:pPr>
              <a:lnSpc>
                <a:spcPct val="150000"/>
              </a:lnSpc>
            </a:pPr>
            <a:r>
              <a:rPr lang="zh-CN" altLang="en-US" b="1" dirty="0"/>
              <a:t>“两融数据”</a:t>
            </a:r>
            <a:r>
              <a:rPr lang="zh-CN" altLang="en-US" dirty="0"/>
              <a:t>主题情绪存在非对称效应，其他主题情绪回归系数均不显著。</a:t>
            </a:r>
          </a:p>
        </p:txBody>
      </p:sp>
      <p:sp>
        <p:nvSpPr>
          <p:cNvPr id="10" name="矩形: 圆角 9">
            <a:extLst>
              <a:ext uri="{FF2B5EF4-FFF2-40B4-BE49-F238E27FC236}">
                <a16:creationId xmlns:a16="http://schemas.microsoft.com/office/drawing/2014/main" id="{27B79B5F-CDE3-454D-BC42-835D5CD1A97B}"/>
              </a:ext>
            </a:extLst>
          </p:cNvPr>
          <p:cNvSpPr/>
          <p:nvPr/>
        </p:nvSpPr>
        <p:spPr>
          <a:xfrm>
            <a:off x="4338822" y="1442699"/>
            <a:ext cx="1757178" cy="5120661"/>
          </a:xfrm>
          <a:prstGeom prst="roundRect">
            <a:avLst/>
          </a:prstGeom>
          <a:ln w="28575">
            <a:solidFill>
              <a:srgbClr val="FF0000"/>
            </a:solidFill>
            <a:prstDash val="lg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
        <p:nvSpPr>
          <p:cNvPr id="11" name="矩形: 圆角 10">
            <a:extLst>
              <a:ext uri="{FF2B5EF4-FFF2-40B4-BE49-F238E27FC236}">
                <a16:creationId xmlns:a16="http://schemas.microsoft.com/office/drawing/2014/main" id="{32CACBD9-D664-46F5-92AB-F4DC8308ECE4}"/>
              </a:ext>
            </a:extLst>
          </p:cNvPr>
          <p:cNvSpPr/>
          <p:nvPr/>
        </p:nvSpPr>
        <p:spPr>
          <a:xfrm>
            <a:off x="9211126" y="3139440"/>
            <a:ext cx="1629091" cy="3423920"/>
          </a:xfrm>
          <a:prstGeom prst="roundRect">
            <a:avLst/>
          </a:prstGeom>
          <a:ln w="28575">
            <a:solidFill>
              <a:srgbClr val="FF0000"/>
            </a:solidFill>
            <a:prstDash val="lgDash"/>
          </a:ln>
        </p:spPr>
        <p:txBody>
          <a:bodyPr wrap="square" lIns="121908" tIns="60954" rIns="121908" bIns="60954" rtlCol="0" anchor="ctr">
            <a:spAutoFit/>
          </a:bodyPr>
          <a:lstStyle/>
          <a:p>
            <a:pPr algn="just">
              <a:lnSpc>
                <a:spcPct val="150000"/>
              </a:lnSpc>
            </a:pPr>
            <a:endParaRPr lang="zh-CN" altLang="en-US" sz="1600" dirty="0">
              <a:latin typeface="+mn-ea"/>
            </a:endParaRPr>
          </a:p>
        </p:txBody>
      </p:sp>
      <p:sp>
        <p:nvSpPr>
          <p:cNvPr id="12" name="矩形: 圆角 11">
            <a:extLst>
              <a:ext uri="{FF2B5EF4-FFF2-40B4-BE49-F238E27FC236}">
                <a16:creationId xmlns:a16="http://schemas.microsoft.com/office/drawing/2014/main" id="{C92CC95D-DB4C-4149-AD95-FC812633BEC5}"/>
              </a:ext>
            </a:extLst>
          </p:cNvPr>
          <p:cNvSpPr/>
          <p:nvPr/>
        </p:nvSpPr>
        <p:spPr>
          <a:xfrm>
            <a:off x="8890835" y="1121586"/>
            <a:ext cx="3102291" cy="4075576"/>
          </a:xfrm>
          <a:prstGeom prst="roundRect">
            <a:avLst/>
          </a:prstGeom>
          <a:solidFill>
            <a:srgbClr val="FFC000"/>
          </a:solidFill>
          <a:ln>
            <a:noFill/>
          </a:ln>
        </p:spPr>
        <p:txBody>
          <a:bodyPr wrap="square">
            <a:spAutoFit/>
          </a:bodyPr>
          <a:lstStyle/>
          <a:p>
            <a:pPr>
              <a:lnSpc>
                <a:spcPct val="150000"/>
              </a:lnSpc>
            </a:pPr>
            <a:r>
              <a:rPr lang="zh-CN" altLang="en-US" dirty="0"/>
              <a:t>从</a:t>
            </a:r>
            <a:r>
              <a:rPr lang="zh-CN" altLang="en-US" b="1" dirty="0"/>
              <a:t>“公司发展”、“大盘行情”和“公司红利”主题</a:t>
            </a:r>
            <a:r>
              <a:rPr lang="zh-CN" altLang="en-US" dirty="0"/>
              <a:t>𝑃𝑜𝑠和𝑁</a:t>
            </a:r>
            <a:r>
              <a:rPr lang="en-US" altLang="zh-CN" dirty="0"/>
              <a:t>e</a:t>
            </a:r>
            <a:r>
              <a:rPr lang="zh-CN" altLang="en-US" dirty="0"/>
              <a:t>𝑔系数来看，𝑃𝑜𝑠系数均为正，𝑁</a:t>
            </a:r>
            <a:r>
              <a:rPr lang="en-US" altLang="zh-CN" dirty="0"/>
              <a:t>e</a:t>
            </a:r>
            <a:r>
              <a:rPr lang="zh-CN" altLang="en-US" dirty="0"/>
              <a:t>𝑔系数均为负，说明股票超额收益同时受正、负面情绪影响，且𝑁</a:t>
            </a:r>
            <a:r>
              <a:rPr lang="en-US" altLang="zh-CN" dirty="0"/>
              <a:t>e</a:t>
            </a:r>
            <a:r>
              <a:rPr lang="zh-CN" altLang="en-US" dirty="0"/>
              <a:t>𝑔系数绝对值均大于𝑃𝑜𝑠系数绝对值，证实了非对称效应的存在。</a:t>
            </a:r>
          </a:p>
        </p:txBody>
      </p:sp>
    </p:spTree>
    <p:extLst>
      <p:ext uri="{BB962C8B-B14F-4D97-AF65-F5344CB8AC3E}">
        <p14:creationId xmlns:p14="http://schemas.microsoft.com/office/powerpoint/2010/main" val="805590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7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par>
                                <p:cTn id="24" presetID="21" presetClass="entr" presetSubtype="1"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heel(1)">
                                      <p:cBhvr>
                                        <p:cTn id="26" dur="700"/>
                                        <p:tgtEl>
                                          <p:spTgt spid="10"/>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7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超预期盈余</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A8E40F1-E82C-47DF-950C-EF998B37987A}"/>
                  </a:ext>
                </a:extLst>
              </p:cNvPr>
              <p:cNvSpPr/>
              <p:nvPr/>
            </p:nvSpPr>
            <p:spPr>
              <a:xfrm>
                <a:off x="1100241" y="1132415"/>
                <a:ext cx="9991518" cy="4853829"/>
              </a:xfrm>
              <a:prstGeom prst="rect">
                <a:avLst/>
              </a:prstGeom>
            </p:spPr>
            <p:txBody>
              <a:bodyPr wrap="square">
                <a:spAutoFit/>
              </a:bodyPr>
              <a:lstStyle/>
              <a:p>
                <a:pPr>
                  <a:lnSpc>
                    <a:spcPct val="150000"/>
                  </a:lnSpc>
                </a:pPr>
                <a:r>
                  <a:rPr lang="zh-CN" altLang="zh-CN" sz="1600" dirty="0"/>
                  <a:t>本文构建如下超预期盈余指标：</a:t>
                </a:r>
                <a:endParaRPr lang="en-US" altLang="zh-CN" sz="1600" dirty="0"/>
              </a:p>
              <a:p>
                <a:pPr>
                  <a:lnSpc>
                    <a:spcPct val="150000"/>
                  </a:lnSpc>
                </a:pPr>
                <a:endParaRPr lang="zh-CN" altLang="zh-CN" sz="1600" dirty="0"/>
              </a:p>
              <a:p>
                <a:pPr>
                  <a:lnSpc>
                    <a:spcPct val="150000"/>
                  </a:lnSpc>
                </a:pPr>
                <a14:m>
                  <m:oMathPara xmlns:m="http://schemas.openxmlformats.org/officeDocument/2006/math">
                    <m:oMathParaPr>
                      <m:jc m:val="centerGroup"/>
                    </m:oMathParaPr>
                    <m:oMath xmlns:m="http://schemas.openxmlformats.org/officeDocument/2006/math">
                      <m:eqArr>
                        <m:eqArrPr>
                          <m:ctrlPr>
                            <a:rPr lang="zh-CN" altLang="zh-CN" sz="1600" i="1" smtClean="0">
                              <a:latin typeface="Cambria Math" panose="02040503050406030204" pitchFamily="18" charset="0"/>
                            </a:rPr>
                          </m:ctrlPr>
                        </m:eqArrPr>
                        <m:e>
                          <m:r>
                            <a:rPr lang="en-US" altLang="zh-CN" sz="1600" i="1">
                              <a:latin typeface="Cambria Math" panose="02040503050406030204" pitchFamily="18" charset="0"/>
                            </a:rPr>
                            <m:t>𝐸𝑥</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𝐸𝑃𝑆</m:t>
                              </m:r>
                              <m:r>
                                <a:rPr lang="en-US" altLang="zh-CN" sz="1600" b="0" i="1" smtClean="0">
                                  <a:latin typeface="Cambria Math" panose="02040503050406030204" pitchFamily="18" charset="0"/>
                                </a:rPr>
                                <m:t>−</m:t>
                              </m:r>
                              <m:r>
                                <a:rPr lang="en-US" altLang="zh-CN" sz="1600" i="1">
                                  <a:latin typeface="Cambria Math" panose="02040503050406030204" pitchFamily="18" charset="0"/>
                                </a:rPr>
                                <m:t>𝐸𝑃</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num>
                            <m:den>
                              <m:r>
                                <a:rPr lang="en-US" altLang="zh-CN" sz="1600" i="1">
                                  <a:latin typeface="Cambria Math" panose="02040503050406030204" pitchFamily="18" charset="0"/>
                                </a:rPr>
                                <m:t>𝑃𝑟𝑖𝑐𝑒</m:t>
                              </m:r>
                            </m:den>
                          </m:f>
                        </m:e>
                      </m:eqArr>
                    </m:oMath>
                  </m:oMathPara>
                </a14:m>
                <a:endParaRPr lang="zh-CN" altLang="zh-CN" sz="1600" dirty="0"/>
              </a:p>
              <a:p>
                <a:pPr>
                  <a:lnSpc>
                    <a:spcPct val="150000"/>
                  </a:lnSpc>
                </a:pPr>
                <a14:m>
                  <m:oMathPara xmlns:m="http://schemas.openxmlformats.org/officeDocument/2006/math">
                    <m:oMathParaPr>
                      <m:jc m:val="centerGroup"/>
                    </m:oMathParaPr>
                    <m:oMath xmlns:m="http://schemas.openxmlformats.org/officeDocument/2006/math">
                      <m:eqArr>
                        <m:eqArrPr>
                          <m:ctrlPr>
                            <a:rPr lang="zh-CN" altLang="zh-CN" sz="1600" i="1">
                              <a:latin typeface="Cambria Math" panose="02040503050406030204" pitchFamily="18" charset="0"/>
                            </a:rPr>
                          </m:ctrlPr>
                        </m:eqArrPr>
                        <m:e>
                          <m:r>
                            <a:rPr lang="en-US" altLang="zh-CN" sz="1600" i="1">
                              <a:latin typeface="Cambria Math" panose="02040503050406030204" pitchFamily="18" charset="0"/>
                            </a:rPr>
                            <m:t>𝐸𝑥</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+60</m:t>
                              </m:r>
                            </m:sub>
                          </m:sSub>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𝐸𝑃𝑆</m:t>
                              </m:r>
                              <m:r>
                                <a:rPr lang="en-US" altLang="zh-CN" sz="1600" b="0" i="1" smtClean="0">
                                  <a:latin typeface="Cambria Math" panose="02040503050406030204" pitchFamily="18" charset="0"/>
                                </a:rPr>
                                <m:t>−</m:t>
                              </m:r>
                              <m:r>
                                <a:rPr lang="en-US" altLang="zh-CN" sz="1600" i="1">
                                  <a:latin typeface="Cambria Math" panose="02040503050406030204" pitchFamily="18" charset="0"/>
                                </a:rPr>
                                <m:t>𝐸𝑃</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+60</m:t>
                                  </m:r>
                                </m:sub>
                              </m:sSub>
                            </m:num>
                            <m:den>
                              <m:r>
                                <a:rPr lang="en-US" altLang="zh-CN" sz="1600" i="1">
                                  <a:latin typeface="Cambria Math" panose="02040503050406030204" pitchFamily="18" charset="0"/>
                                </a:rPr>
                                <m:t>𝑃𝑟𝑖𝑐𝑒</m:t>
                              </m:r>
                            </m:den>
                          </m:f>
                        </m:e>
                      </m:eqArr>
                    </m:oMath>
                  </m:oMathPara>
                </a14:m>
                <a:endParaRPr lang="zh-CN" altLang="zh-CN" sz="1600" dirty="0"/>
              </a:p>
              <a:p>
                <a:pPr>
                  <a:lnSpc>
                    <a:spcPct val="150000"/>
                  </a:lnSpc>
                </a:pPr>
                <a:endParaRPr lang="en-US" altLang="zh-CN" sz="1600" dirty="0"/>
              </a:p>
              <a:p>
                <a:pPr>
                  <a:lnSpc>
                    <a:spcPct val="150000"/>
                  </a:lnSpc>
                </a:pPr>
                <a:r>
                  <a:rPr lang="zh-CN" altLang="zh-CN" sz="1600" dirty="0"/>
                  <a:t>其中，</a:t>
                </a:r>
                <a14:m>
                  <m:oMath xmlns:m="http://schemas.openxmlformats.org/officeDocument/2006/math">
                    <m:r>
                      <a:rPr lang="en-US" altLang="zh-CN" sz="1600" i="1">
                        <a:latin typeface="Cambria Math" panose="02040503050406030204" pitchFamily="18" charset="0"/>
                      </a:rPr>
                      <m:t>𝐸𝑃𝑆</m:t>
                    </m:r>
                  </m:oMath>
                </a14:m>
                <a:r>
                  <a:rPr lang="zh-CN" altLang="zh-CN" sz="1600" dirty="0"/>
                  <a:t>为公司定期报告披露的真实</a:t>
                </a:r>
                <a14:m>
                  <m:oMath xmlns:m="http://schemas.openxmlformats.org/officeDocument/2006/math">
                    <m:r>
                      <a:rPr lang="en-US" altLang="zh-CN" sz="1600" i="1">
                        <a:latin typeface="Cambria Math" panose="02040503050406030204" pitchFamily="18" charset="0"/>
                      </a:rPr>
                      <m:t>𝐸𝑃𝑆</m:t>
                    </m:r>
                  </m:oMath>
                </a14:m>
                <a:r>
                  <a:rPr lang="zh-CN" altLang="zh-CN" sz="1600" dirty="0"/>
                  <a:t>，</a:t>
                </a:r>
                <a14:m>
                  <m:oMath xmlns:m="http://schemas.openxmlformats.org/officeDocument/2006/math">
                    <m:r>
                      <a:rPr lang="en-US" altLang="zh-CN" sz="1600" i="1">
                        <a:latin typeface="Cambria Math" panose="02040503050406030204" pitchFamily="18" charset="0"/>
                      </a:rPr>
                      <m:t>𝐸𝑃</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oMath>
                </a14:m>
                <a:r>
                  <a:rPr lang="en-US" altLang="zh-CN" sz="1600" dirty="0"/>
                  <a:t>(</a:t>
                </a:r>
                <a14:m>
                  <m:oMath xmlns:m="http://schemas.openxmlformats.org/officeDocument/2006/math">
                    <m:r>
                      <a:rPr lang="en-US" altLang="zh-CN" sz="1600" i="1">
                        <a:latin typeface="Cambria Math" panose="02040503050406030204" pitchFamily="18" charset="0"/>
                      </a:rPr>
                      <m:t>𝐸𝑃</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+60</m:t>
                        </m:r>
                      </m:sub>
                    </m:sSub>
                  </m:oMath>
                </a14:m>
                <a:r>
                  <a:rPr lang="en-US" altLang="zh-CN" sz="1600" dirty="0"/>
                  <a:t>)</a:t>
                </a:r>
                <a:r>
                  <a:rPr lang="zh-CN" altLang="zh-CN" sz="1600" dirty="0"/>
                  <a:t>为过去一（三）个月卖方分析师的平均滚动一致预期</a:t>
                </a:r>
                <a14:m>
                  <m:oMath xmlns:m="http://schemas.openxmlformats.org/officeDocument/2006/math">
                    <m:r>
                      <a:rPr lang="en-US" altLang="zh-CN" sz="1600" i="1">
                        <a:latin typeface="Cambria Math" panose="02040503050406030204" pitchFamily="18" charset="0"/>
                      </a:rPr>
                      <m:t>𝐸𝑃𝑆</m:t>
                    </m:r>
                  </m:oMath>
                </a14:m>
                <a:r>
                  <a:rPr lang="zh-CN" altLang="en-US" sz="1600" dirty="0"/>
                  <a:t>。</a:t>
                </a:r>
                <a:r>
                  <a:rPr lang="zh-CN" altLang="zh-CN" sz="1600" dirty="0"/>
                  <a:t>因此，</a:t>
                </a:r>
                <a14:m>
                  <m:oMath xmlns:m="http://schemas.openxmlformats.org/officeDocument/2006/math">
                    <m:r>
                      <a:rPr lang="en-US" altLang="zh-CN" sz="1600" i="1">
                        <a:latin typeface="Cambria Math" panose="02040503050406030204" pitchFamily="18" charset="0"/>
                      </a:rPr>
                      <m:t>𝐸𝑥</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oMath>
                </a14:m>
                <a:r>
                  <a:rPr lang="en-US" altLang="zh-CN" sz="1600" dirty="0"/>
                  <a:t>(</a:t>
                </a:r>
                <a14:m>
                  <m:oMath xmlns:m="http://schemas.openxmlformats.org/officeDocument/2006/math">
                    <m:r>
                      <a:rPr lang="en-US" altLang="zh-CN" sz="1600" i="1">
                        <a:latin typeface="Cambria Math" panose="02040503050406030204" pitchFamily="18" charset="0"/>
                      </a:rPr>
                      <m:t>𝐸𝑥</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+60</m:t>
                        </m:r>
                      </m:sub>
                    </m:sSub>
                  </m:oMath>
                </a14:m>
                <a:r>
                  <a:rPr lang="en-US" altLang="zh-CN" sz="1600" dirty="0"/>
                  <a:t>)</a:t>
                </a:r>
                <a:r>
                  <a:rPr lang="zh-CN" altLang="zh-CN" sz="1600" dirty="0"/>
                  <a:t>为过去一（三）个月的平均超预期盈余。构建如下回归模型：</a:t>
                </a:r>
                <a:endParaRPr lang="en-US" altLang="zh-CN" sz="1600" dirty="0"/>
              </a:p>
              <a:p>
                <a:pPr>
                  <a:lnSpc>
                    <a:spcPct val="150000"/>
                  </a:lnSpc>
                </a:pPr>
                <a:endParaRPr lang="zh-CN" altLang="zh-CN" sz="1600" dirty="0"/>
              </a:p>
              <a:p>
                <a:pPr>
                  <a:lnSpc>
                    <a:spcPct val="150000"/>
                  </a:lnSpc>
                </a:pPr>
                <a14:m>
                  <m:oMathPara xmlns:m="http://schemas.openxmlformats.org/officeDocument/2006/math">
                    <m:oMathParaPr>
                      <m:jc m:val="centerGroup"/>
                    </m:oMathParaPr>
                    <m:oMath xmlns:m="http://schemas.openxmlformats.org/officeDocument/2006/math">
                      <m:eqArr>
                        <m:eqArrPr>
                          <m:ctrlPr>
                            <a:rPr lang="zh-CN" altLang="zh-CN" sz="1600" i="1">
                              <a:latin typeface="Cambria Math" panose="02040503050406030204" pitchFamily="18" charset="0"/>
                            </a:rPr>
                          </m:ctrlPr>
                        </m:eqArrPr>
                        <m:e>
                          <m:r>
                            <a:rPr lang="en-US" altLang="zh-CN" sz="1600" i="1">
                              <a:latin typeface="Cambria Math" panose="02040503050406030204" pitchFamily="18" charset="0"/>
                            </a:rPr>
                            <m:t>𝐸𝑥</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+20</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𝐸𝑥</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+60</m:t>
                                  </m:r>
                                </m:sub>
                              </m:sSub>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𝛼</m:t>
                              </m:r>
                            </m:e>
                            <m:sub>
                              <m:r>
                                <a:rPr lang="en-US" altLang="zh-CN" sz="1600" i="1">
                                  <a:latin typeface="Cambria Math" panose="02040503050406030204" pitchFamily="18" charset="0"/>
                                </a:rPr>
                                <m:t>1,</m:t>
                              </m:r>
                              <m:r>
                                <a:rPr lang="en-US" altLang="zh-CN" sz="1600" i="1">
                                  <a:latin typeface="Cambria Math" panose="02040503050406030204" pitchFamily="18" charset="0"/>
                                </a:rPr>
                                <m:t>𝑗</m:t>
                              </m:r>
                            </m:sub>
                          </m:sSub>
                          <m:r>
                            <a:rPr lang="en-US" altLang="zh-CN" sz="1600" i="1">
                              <a:latin typeface="Cambria Math" panose="02040503050406030204" pitchFamily="18" charset="0"/>
                            </a:rPr>
                            <m:t>𝐸𝑚</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𝑜</m:t>
                              </m:r>
                            </m:e>
                            <m:sub>
                              <m:r>
                                <a:rPr lang="en-US" altLang="zh-CN" sz="1600" i="1">
                                  <a:latin typeface="Cambria Math" panose="02040503050406030204" pitchFamily="18" charset="0"/>
                                </a:rPr>
                                <m:t>𝑖</m:t>
                              </m:r>
                              <m:r>
                                <a:rPr lang="en-US" altLang="zh-CN" sz="1600" i="1">
                                  <a:latin typeface="Cambria Math" panose="02040503050406030204" pitchFamily="18" charset="0"/>
                                </a:rPr>
                                <m:t>1,</m:t>
                              </m:r>
                              <m:r>
                                <a:rPr lang="en-US" altLang="zh-CN" sz="1600" i="1">
                                  <a:latin typeface="Cambria Math" panose="02040503050406030204" pitchFamily="18" charset="0"/>
                                </a:rPr>
                                <m:t>𝑗</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𝛼</m:t>
                              </m:r>
                            </m:e>
                            <m:sub>
                              <m:r>
                                <a:rPr lang="en-US" altLang="zh-CN" sz="1600" i="1">
                                  <a:latin typeface="Cambria Math" panose="02040503050406030204" pitchFamily="18" charset="0"/>
                                </a:rPr>
                                <m:t>2,</m:t>
                              </m:r>
                              <m:r>
                                <a:rPr lang="en-US" altLang="zh-CN" sz="1600" i="1">
                                  <a:latin typeface="Cambria Math" panose="02040503050406030204" pitchFamily="18" charset="0"/>
                                </a:rPr>
                                <m:t>𝑗</m:t>
                              </m:r>
                            </m:sub>
                          </m:sSub>
                          <m:r>
                            <a:rPr lang="en-US" altLang="zh-CN" sz="1600" i="1">
                              <a:latin typeface="Cambria Math" panose="02040503050406030204" pitchFamily="18" charset="0"/>
                            </a:rPr>
                            <m:t>𝐸𝑚</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𝑜</m:t>
                              </m:r>
                            </m:e>
                            <m:sub>
                              <m:r>
                                <a:rPr lang="en-US" altLang="zh-CN" sz="1600" i="1">
                                  <a:latin typeface="Cambria Math" panose="02040503050406030204" pitchFamily="18" charset="0"/>
                                </a:rPr>
                                <m:t>𝑖</m:t>
                              </m:r>
                              <m:r>
                                <a:rPr lang="en-US" altLang="zh-CN" sz="1600" i="1">
                                  <a:latin typeface="Cambria Math" panose="02040503050406030204" pitchFamily="18" charset="0"/>
                                </a:rPr>
                                <m:t>2,</m:t>
                              </m:r>
                              <m:r>
                                <a:rPr lang="en-US" altLang="zh-CN" sz="1600" i="1">
                                  <a:latin typeface="Cambria Math" panose="02040503050406030204" pitchFamily="18" charset="0"/>
                                </a:rPr>
                                <m:t>𝑗</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𝛽</m:t>
                              </m:r>
                            </m:e>
                            <m:sub>
                              <m:r>
                                <a:rPr lang="en-US" altLang="zh-CN" sz="1600" i="1">
                                  <a:latin typeface="Cambria Math" panose="02040503050406030204" pitchFamily="18" charset="0"/>
                                </a:rPr>
                                <m:t>𝑗</m:t>
                              </m:r>
                            </m:sub>
                          </m:sSub>
                          <m:r>
                            <a:rPr lang="en-US" altLang="zh-CN" sz="1600" i="1">
                              <a:latin typeface="Cambria Math" panose="02040503050406030204" pitchFamily="18" charset="0"/>
                            </a:rPr>
                            <m:t>𝐶𝑜𝑛𝑡𝑟𝑜𝑙𝑉𝑎𝑟𝑖𝑎𝑏𝑙𝑒</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𝑖𝑗</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𝑐</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𝜀</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e>
                      </m:eqArr>
                    </m:oMath>
                  </m:oMathPara>
                </a14:m>
                <a:endParaRPr lang="zh-CN" altLang="zh-CN" dirty="0"/>
              </a:p>
              <a:p>
                <a:pPr>
                  <a:lnSpc>
                    <a:spcPct val="150000"/>
                  </a:lnSpc>
                </a:pPr>
                <a:endParaRPr lang="zh-CN" altLang="zh-CN" sz="1600" dirty="0"/>
              </a:p>
              <a:p>
                <a:pPr>
                  <a:lnSpc>
                    <a:spcPct val="150000"/>
                  </a:lnSpc>
                </a:pPr>
                <a:endParaRPr lang="zh-CN" altLang="zh-CN" sz="1600" dirty="0"/>
              </a:p>
            </p:txBody>
          </p:sp>
        </mc:Choice>
        <mc:Fallback xmlns="">
          <p:sp>
            <p:nvSpPr>
              <p:cNvPr id="4" name="矩形 3">
                <a:extLst>
                  <a:ext uri="{FF2B5EF4-FFF2-40B4-BE49-F238E27FC236}">
                    <a16:creationId xmlns:a16="http://schemas.microsoft.com/office/drawing/2014/main" id="{7A8E40F1-E82C-47DF-950C-EF998B37987A}"/>
                  </a:ext>
                </a:extLst>
              </p:cNvPr>
              <p:cNvSpPr>
                <a:spLocks noRot="1" noChangeAspect="1" noMove="1" noResize="1" noEditPoints="1" noAdjustHandles="1" noChangeArrowheads="1" noChangeShapeType="1" noTextEdit="1"/>
              </p:cNvSpPr>
              <p:nvPr/>
            </p:nvSpPr>
            <p:spPr>
              <a:xfrm>
                <a:off x="1100241" y="1132415"/>
                <a:ext cx="9991518" cy="4853829"/>
              </a:xfrm>
              <a:prstGeom prst="rect">
                <a:avLst/>
              </a:prstGeom>
              <a:blipFill>
                <a:blip r:embed="rId3"/>
                <a:stretch>
                  <a:fillRect l="-3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9325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超预期盈余</a:t>
            </a: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FC3899D8-A4B5-497A-9426-EDD874DDC5BE}"/>
                  </a:ext>
                </a:extLst>
              </p:cNvPr>
              <p:cNvGraphicFramePr>
                <a:graphicFrameLocks noGrp="1"/>
              </p:cNvGraphicFramePr>
              <p:nvPr>
                <p:extLst>
                  <p:ext uri="{D42A27DB-BD31-4B8C-83A1-F6EECF244321}">
                    <p14:modId xmlns:p14="http://schemas.microsoft.com/office/powerpoint/2010/main" val="2997454814"/>
                  </p:ext>
                </p:extLst>
              </p:nvPr>
            </p:nvGraphicFramePr>
            <p:xfrm>
              <a:off x="1610270" y="1210235"/>
              <a:ext cx="4563034" cy="4858815"/>
            </p:xfrm>
            <a:graphic>
              <a:graphicData uri="http://schemas.openxmlformats.org/drawingml/2006/table">
                <a:tbl>
                  <a:tblPr firstRow="1" firstCol="1" bandRow="1">
                    <a:tableStyleId>{5C22544A-7EE6-4342-B048-85BDC9FD1C3A}</a:tableStyleId>
                  </a:tblPr>
                  <a:tblGrid>
                    <a:gridCol w="1930742">
                      <a:extLst>
                        <a:ext uri="{9D8B030D-6E8A-4147-A177-3AD203B41FA5}">
                          <a16:colId xmlns:a16="http://schemas.microsoft.com/office/drawing/2014/main" val="933722720"/>
                        </a:ext>
                      </a:extLst>
                    </a:gridCol>
                    <a:gridCol w="1316146">
                      <a:extLst>
                        <a:ext uri="{9D8B030D-6E8A-4147-A177-3AD203B41FA5}">
                          <a16:colId xmlns:a16="http://schemas.microsoft.com/office/drawing/2014/main" val="4187703127"/>
                        </a:ext>
                      </a:extLst>
                    </a:gridCol>
                    <a:gridCol w="1316146">
                      <a:extLst>
                        <a:ext uri="{9D8B030D-6E8A-4147-A177-3AD203B41FA5}">
                          <a16:colId xmlns:a16="http://schemas.microsoft.com/office/drawing/2014/main" val="3293074548"/>
                        </a:ext>
                      </a:extLst>
                    </a:gridCol>
                  </a:tblGrid>
                  <a:tr h="570567">
                    <a:tc>
                      <a:txBody>
                        <a:bodyPr/>
                        <a:lstStyle/>
                        <a:p>
                          <a:pPr algn="ctr">
                            <a:lnSpc>
                              <a:spcPct val="115000"/>
                            </a:lnSpc>
                            <a:spcAft>
                              <a:spcPts val="0"/>
                            </a:spcAft>
                          </a:pPr>
                          <a:r>
                            <a:rPr lang="zh-CN" sz="1400" kern="100">
                              <a:effectLst/>
                            </a:rPr>
                            <a:t>变量</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zh-CN" sz="1400" kern="100">
                              <a:effectLst/>
                            </a:rPr>
                            <a:t>（</a:t>
                          </a:r>
                          <a:r>
                            <a:rPr lang="en-US" sz="1400" kern="100">
                              <a:effectLst/>
                            </a:rPr>
                            <a:t>1</a:t>
                          </a:r>
                          <a:r>
                            <a:rPr lang="zh-CN" sz="1400" kern="100">
                              <a:effectLst/>
                            </a:rPr>
                            <a:t>）</a:t>
                          </a:r>
                        </a:p>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1400" kern="100">
                                    <a:effectLst/>
                                    <a:latin typeface="Cambria Math" panose="02040503050406030204" pitchFamily="18" charset="0"/>
                                  </a:rPr>
                                  <m:t>Ex</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c</m:t>
                                    </m:r>
                                  </m:e>
                                  <m:sub>
                                    <m:r>
                                      <m:rPr>
                                        <m:sty m:val="p"/>
                                      </m:rPr>
                                      <a:rPr lang="en-US" sz="1400" kern="100">
                                        <a:effectLst/>
                                        <a:latin typeface="Cambria Math" panose="02040503050406030204" pitchFamily="18" charset="0"/>
                                      </a:rPr>
                                      <m:t>i</m:t>
                                    </m:r>
                                    <m:r>
                                      <a:rPr lang="en-US" sz="1400" kern="100">
                                        <a:effectLst/>
                                        <a:latin typeface="Cambria Math" panose="02040503050406030204" pitchFamily="18" charset="0"/>
                                      </a:rPr>
                                      <m:t>,</m:t>
                                    </m:r>
                                    <m:r>
                                      <m:rPr>
                                        <m:sty m:val="p"/>
                                      </m:rPr>
                                      <a:rPr lang="en-US" sz="1400" kern="100">
                                        <a:effectLst/>
                                        <a:latin typeface="Cambria Math" panose="02040503050406030204" pitchFamily="18" charset="0"/>
                                      </a:rPr>
                                      <m:t>t</m:t>
                                    </m:r>
                                    <m:r>
                                      <a:rPr lang="en-US" sz="1400" kern="100">
                                        <a:effectLst/>
                                        <a:latin typeface="Cambria Math" panose="02040503050406030204" pitchFamily="18" charset="0"/>
                                      </a:rPr>
                                      <m:t>,</m:t>
                                    </m:r>
                                    <m:r>
                                      <m:rPr>
                                        <m:sty m:val="p"/>
                                      </m:rPr>
                                      <a:rPr lang="en-US" sz="1400" kern="100">
                                        <a:effectLst/>
                                        <a:latin typeface="Cambria Math" panose="02040503050406030204" pitchFamily="18" charset="0"/>
                                      </a:rPr>
                                      <m:t>t</m:t>
                                    </m:r>
                                    <m:r>
                                      <a:rPr lang="en-US" sz="1400" kern="100">
                                        <a:effectLst/>
                                        <a:latin typeface="Cambria Math" panose="02040503050406030204" pitchFamily="18" charset="0"/>
                                      </a:rPr>
                                      <m:t>+20</m:t>
                                    </m:r>
                                  </m:sub>
                                </m:sSub>
                              </m:oMath>
                            </m:oMathPara>
                          </a14:m>
                          <a:endParaRPr lang="zh-CN" sz="1400" kern="100">
                            <a:effectLst/>
                            <a:latin typeface="Times New Roman" panose="02020603050405020304" pitchFamily="18" charset="0"/>
                            <a:ea typeface="宋体" panose="02010600030101010101" pitchFamily="2" charset="-122"/>
                          </a:endParaRPr>
                        </a:p>
                      </a:txBody>
                      <a:tcPr marL="47275" marR="47275" marT="0" marB="0"/>
                    </a:tc>
                    <a:tc>
                      <a:txBody>
                        <a:bodyPr/>
                        <a:lstStyle/>
                        <a:p>
                          <a:pPr algn="ctr">
                            <a:lnSpc>
                              <a:spcPct val="115000"/>
                            </a:lnSpc>
                            <a:spcAft>
                              <a:spcPts val="0"/>
                            </a:spcAft>
                          </a:pPr>
                          <a:r>
                            <a:rPr lang="zh-CN" sz="1400" kern="100" dirty="0">
                              <a:effectLst/>
                            </a:rPr>
                            <a:t>（</a:t>
                          </a:r>
                          <a:r>
                            <a:rPr lang="en-US" sz="1400" kern="100" dirty="0">
                              <a:effectLst/>
                            </a:rPr>
                            <a:t>2</a:t>
                          </a:r>
                          <a:r>
                            <a:rPr lang="zh-CN" sz="1400" kern="100" dirty="0">
                              <a:effectLst/>
                            </a:rPr>
                            <a:t>）</a:t>
                          </a:r>
                        </a:p>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1400" kern="100">
                                    <a:effectLst/>
                                    <a:latin typeface="Cambria Math" panose="02040503050406030204" pitchFamily="18" charset="0"/>
                                  </a:rPr>
                                  <m:t>Ex</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c</m:t>
                                    </m:r>
                                  </m:e>
                                  <m:sub>
                                    <m:r>
                                      <m:rPr>
                                        <m:sty m:val="p"/>
                                      </m:rPr>
                                      <a:rPr lang="en-US" sz="1400" kern="100">
                                        <a:effectLst/>
                                        <a:latin typeface="Cambria Math" panose="02040503050406030204" pitchFamily="18" charset="0"/>
                                      </a:rPr>
                                      <m:t>i</m:t>
                                    </m:r>
                                    <m:r>
                                      <a:rPr lang="en-US" sz="1400" kern="100">
                                        <a:effectLst/>
                                        <a:latin typeface="Cambria Math" panose="02040503050406030204" pitchFamily="18" charset="0"/>
                                      </a:rPr>
                                      <m:t>,</m:t>
                                    </m:r>
                                    <m:r>
                                      <m:rPr>
                                        <m:sty m:val="p"/>
                                      </m:rPr>
                                      <a:rPr lang="en-US" sz="1400" kern="100">
                                        <a:effectLst/>
                                        <a:latin typeface="Cambria Math" panose="02040503050406030204" pitchFamily="18" charset="0"/>
                                      </a:rPr>
                                      <m:t>t</m:t>
                                    </m:r>
                                    <m:r>
                                      <a:rPr lang="en-US" sz="1400" kern="100">
                                        <a:effectLst/>
                                        <a:latin typeface="Cambria Math" panose="02040503050406030204" pitchFamily="18" charset="0"/>
                                      </a:rPr>
                                      <m:t>,</m:t>
                                    </m:r>
                                    <m:r>
                                      <m:rPr>
                                        <m:sty m:val="p"/>
                                      </m:rPr>
                                      <a:rPr lang="en-US" sz="1400" kern="100">
                                        <a:effectLst/>
                                        <a:latin typeface="Cambria Math" panose="02040503050406030204" pitchFamily="18" charset="0"/>
                                      </a:rPr>
                                      <m:t>t</m:t>
                                    </m:r>
                                    <m:r>
                                      <a:rPr lang="en-US" sz="1400" kern="100">
                                        <a:effectLst/>
                                        <a:latin typeface="Cambria Math" panose="02040503050406030204" pitchFamily="18" charset="0"/>
                                      </a:rPr>
                                      <m:t>+60</m:t>
                                    </m:r>
                                  </m:sub>
                                </m:sSub>
                              </m:oMath>
                            </m:oMathPara>
                          </a14:m>
                          <a:endParaRPr lang="zh-CN" sz="1400" kern="100" dirty="0">
                            <a:effectLst/>
                            <a:latin typeface="Times New Roman" panose="02020603050405020304" pitchFamily="18" charset="0"/>
                            <a:ea typeface="宋体" panose="02010600030101010101" pitchFamily="2" charset="-122"/>
                          </a:endParaRPr>
                        </a:p>
                      </a:txBody>
                      <a:tcPr marL="47275" marR="47275" marT="0" marB="0"/>
                    </a:tc>
                    <a:extLst>
                      <a:ext uri="{0D108BD9-81ED-4DB2-BD59-A6C34878D82A}">
                        <a16:rowId xmlns:a16="http://schemas.microsoft.com/office/drawing/2014/main" val="3222952192"/>
                      </a:ext>
                    </a:extLst>
                  </a:tr>
                  <a:tr h="536031">
                    <a:tc>
                      <a:txBody>
                        <a:bodyPr/>
                        <a:lstStyle/>
                        <a:p>
                          <a:pPr algn="ctr">
                            <a:lnSpc>
                              <a:spcPct val="115000"/>
                            </a:lnSpc>
                            <a:spcAft>
                              <a:spcPts val="0"/>
                            </a:spcAft>
                          </a:pPr>
                          <a:r>
                            <a:rPr lang="zh-CN" sz="1400" kern="100">
                              <a:effectLst/>
                            </a:rPr>
                            <a:t>公司发展</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0.0018</a:t>
                          </a:r>
                          <a:br>
                            <a:rPr lang="en-US" sz="1400" kern="100">
                              <a:effectLst/>
                            </a:rPr>
                          </a:br>
                          <a:r>
                            <a:rPr lang="en-US" sz="1400" kern="100">
                              <a:effectLst/>
                            </a:rPr>
                            <a:t>(0.1048)</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0.2448**</a:t>
                          </a:r>
                          <a:br>
                            <a:rPr lang="en-US" sz="1400" kern="100">
                              <a:effectLst/>
                            </a:rPr>
                          </a:br>
                          <a:r>
                            <a:rPr lang="en-US" sz="1400" kern="100">
                              <a:effectLst/>
                            </a:rPr>
                            <a:t>(0.107)</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3020742508"/>
                      </a:ext>
                    </a:extLst>
                  </a:tr>
                  <a:tr h="536031">
                    <a:tc>
                      <a:txBody>
                        <a:bodyPr/>
                        <a:lstStyle/>
                        <a:p>
                          <a:pPr algn="ctr">
                            <a:lnSpc>
                              <a:spcPct val="115000"/>
                            </a:lnSpc>
                            <a:spcAft>
                              <a:spcPts val="0"/>
                            </a:spcAft>
                          </a:pPr>
                          <a:r>
                            <a:rPr lang="zh-CN" sz="1400" kern="100">
                              <a:effectLst/>
                            </a:rPr>
                            <a:t>公司发展</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-0.1811</a:t>
                          </a:r>
                          <a:br>
                            <a:rPr lang="en-US" sz="1400" kern="100">
                              <a:effectLst/>
                            </a:rPr>
                          </a:br>
                          <a:r>
                            <a:rPr lang="en-US" sz="1400" kern="100">
                              <a:effectLst/>
                            </a:rPr>
                            <a:t>(0.292)</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0.5169*</a:t>
                          </a:r>
                          <a:br>
                            <a:rPr lang="en-US" sz="1400" kern="100">
                              <a:effectLst/>
                            </a:rPr>
                          </a:br>
                          <a:r>
                            <a:rPr lang="en-US" sz="1400" kern="100">
                              <a:effectLst/>
                            </a:rPr>
                            <a:t>(0.2981)</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2065474153"/>
                      </a:ext>
                    </a:extLst>
                  </a:tr>
                  <a:tr h="536031">
                    <a:tc>
                      <a:txBody>
                        <a:bodyPr/>
                        <a:lstStyle/>
                        <a:p>
                          <a:pPr algn="ctr">
                            <a:lnSpc>
                              <a:spcPct val="115000"/>
                            </a:lnSpc>
                            <a:spcAft>
                              <a:spcPts val="0"/>
                            </a:spcAft>
                          </a:pPr>
                          <a:r>
                            <a:rPr lang="zh-CN" sz="1400" kern="100">
                              <a:effectLst/>
                            </a:rPr>
                            <a:t>大盘行情</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-0.3385</a:t>
                          </a:r>
                          <a:br>
                            <a:rPr lang="en-US" sz="1400" kern="100">
                              <a:effectLst/>
                            </a:rPr>
                          </a:br>
                          <a:r>
                            <a:rPr lang="en-US" sz="1400" kern="100">
                              <a:effectLst/>
                            </a:rPr>
                            <a:t>(1.0041)</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-1.4446</a:t>
                          </a:r>
                          <a:br>
                            <a:rPr lang="en-US" sz="1400" kern="100">
                              <a:effectLst/>
                            </a:rPr>
                          </a:br>
                          <a:r>
                            <a:rPr lang="en-US" sz="1400" kern="100">
                              <a:effectLst/>
                            </a:rPr>
                            <a:t>(1.0251)</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3420804956"/>
                      </a:ext>
                    </a:extLst>
                  </a:tr>
                  <a:tr h="536031">
                    <a:tc>
                      <a:txBody>
                        <a:bodyPr/>
                        <a:lstStyle/>
                        <a:p>
                          <a:pPr algn="ctr">
                            <a:lnSpc>
                              <a:spcPct val="115000"/>
                            </a:lnSpc>
                            <a:spcAft>
                              <a:spcPts val="0"/>
                            </a:spcAft>
                          </a:pPr>
                          <a:r>
                            <a:rPr lang="zh-CN" sz="1400" kern="100">
                              <a:effectLst/>
                            </a:rPr>
                            <a:t>大盘行情</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1.2984</a:t>
                          </a:r>
                          <a:br>
                            <a:rPr lang="en-US" sz="1400" kern="100">
                              <a:effectLst/>
                            </a:rPr>
                          </a:br>
                          <a:r>
                            <a:rPr lang="en-US" sz="1400" kern="100">
                              <a:effectLst/>
                            </a:rPr>
                            <a:t>(2.2824)</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3.9152*</a:t>
                          </a:r>
                          <a:br>
                            <a:rPr lang="en-US" sz="1400" kern="100">
                              <a:effectLst/>
                            </a:rPr>
                          </a:br>
                          <a:r>
                            <a:rPr lang="en-US" sz="1400" kern="100">
                              <a:effectLst/>
                            </a:rPr>
                            <a:t>(2.3301)</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2710646936"/>
                      </a:ext>
                    </a:extLst>
                  </a:tr>
                  <a:tr h="536031">
                    <a:tc>
                      <a:txBody>
                        <a:bodyPr/>
                        <a:lstStyle/>
                        <a:p>
                          <a:pPr algn="ctr">
                            <a:lnSpc>
                              <a:spcPct val="115000"/>
                            </a:lnSpc>
                            <a:spcAft>
                              <a:spcPts val="0"/>
                            </a:spcAft>
                          </a:pPr>
                          <a:r>
                            <a:rPr lang="zh-CN" sz="1400" kern="100">
                              <a:effectLst/>
                            </a:rPr>
                            <a:t>板块行情</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-0.0517</a:t>
                          </a:r>
                          <a:br>
                            <a:rPr lang="en-US" sz="1400" kern="100">
                              <a:effectLst/>
                            </a:rPr>
                          </a:br>
                          <a:r>
                            <a:rPr lang="en-US" sz="1400" kern="100">
                              <a:effectLst/>
                            </a:rPr>
                            <a:t>(0.2886)</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0.5025*</a:t>
                          </a:r>
                          <a:br>
                            <a:rPr lang="en-US" sz="1400" kern="100">
                              <a:effectLst/>
                            </a:rPr>
                          </a:br>
                          <a:r>
                            <a:rPr lang="en-US" sz="1400" kern="100">
                              <a:effectLst/>
                            </a:rPr>
                            <a:t>(0.2947)</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2067267464"/>
                      </a:ext>
                    </a:extLst>
                  </a:tr>
                  <a:tr h="536031">
                    <a:tc>
                      <a:txBody>
                        <a:bodyPr/>
                        <a:lstStyle/>
                        <a:p>
                          <a:pPr algn="ctr">
                            <a:lnSpc>
                              <a:spcPct val="115000"/>
                            </a:lnSpc>
                            <a:spcAft>
                              <a:spcPts val="0"/>
                            </a:spcAft>
                          </a:pPr>
                          <a:r>
                            <a:rPr lang="zh-CN" sz="1400" kern="100">
                              <a:effectLst/>
                            </a:rPr>
                            <a:t>板块行情</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-0.1934</a:t>
                          </a:r>
                          <a:br>
                            <a:rPr lang="en-US" sz="1400" kern="100">
                              <a:effectLst/>
                            </a:rPr>
                          </a:br>
                          <a:r>
                            <a:rPr lang="en-US" sz="1400" kern="100">
                              <a:effectLst/>
                            </a:rPr>
                            <a:t>(0.736)</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1.0734</a:t>
                          </a:r>
                          <a:br>
                            <a:rPr lang="en-US" sz="1400" kern="100">
                              <a:effectLst/>
                            </a:rPr>
                          </a:br>
                          <a:r>
                            <a:rPr lang="en-US" sz="1400" kern="100">
                              <a:effectLst/>
                            </a:rPr>
                            <a:t>(0.7514)</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2694224684"/>
                      </a:ext>
                    </a:extLst>
                  </a:tr>
                  <a:tr h="536031">
                    <a:tc>
                      <a:txBody>
                        <a:bodyPr/>
                        <a:lstStyle/>
                        <a:p>
                          <a:pPr algn="ctr">
                            <a:lnSpc>
                              <a:spcPct val="115000"/>
                            </a:lnSpc>
                            <a:spcAft>
                              <a:spcPts val="0"/>
                            </a:spcAft>
                          </a:pPr>
                          <a:r>
                            <a:rPr lang="zh-CN" sz="1400" kern="100">
                              <a:effectLst/>
                            </a:rPr>
                            <a:t>行业发展</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0.1638</a:t>
                          </a:r>
                          <a:br>
                            <a:rPr lang="en-US" sz="1400" kern="100">
                              <a:effectLst/>
                            </a:rPr>
                          </a:br>
                          <a:r>
                            <a:rPr lang="en-US" sz="1400" kern="100">
                              <a:effectLst/>
                            </a:rPr>
                            <a:t>(0.087)</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0.2802***</a:t>
                          </a:r>
                          <a:br>
                            <a:rPr lang="en-US" sz="1400" kern="100">
                              <a:effectLst/>
                            </a:rPr>
                          </a:br>
                          <a:r>
                            <a:rPr lang="en-US" sz="1400" kern="100">
                              <a:effectLst/>
                            </a:rPr>
                            <a:t>(0.0888)</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996015143"/>
                      </a:ext>
                    </a:extLst>
                  </a:tr>
                  <a:tr h="536031">
                    <a:tc>
                      <a:txBody>
                        <a:bodyPr/>
                        <a:lstStyle/>
                        <a:p>
                          <a:pPr algn="ctr">
                            <a:lnSpc>
                              <a:spcPct val="115000"/>
                            </a:lnSpc>
                            <a:spcAft>
                              <a:spcPts val="0"/>
                            </a:spcAft>
                          </a:pPr>
                          <a:r>
                            <a:rPr lang="zh-CN" sz="1400" kern="100">
                              <a:effectLst/>
                            </a:rPr>
                            <a:t>行业发展</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0.2584</a:t>
                          </a:r>
                          <a:br>
                            <a:rPr lang="en-US" sz="1400" kern="100">
                              <a:effectLst/>
                            </a:rPr>
                          </a:br>
                          <a:r>
                            <a:rPr lang="en-US" sz="1400" kern="100">
                              <a:effectLst/>
                            </a:rPr>
                            <a:t>(0.2213)</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dirty="0">
                              <a:effectLst/>
                            </a:rPr>
                            <a:t>0.6536***</a:t>
                          </a:r>
                          <a:br>
                            <a:rPr lang="en-US" sz="1400" kern="100" dirty="0">
                              <a:effectLst/>
                            </a:rPr>
                          </a:br>
                          <a:r>
                            <a:rPr lang="en-US" sz="1400" kern="100" dirty="0">
                              <a:effectLst/>
                            </a:rPr>
                            <a:t>(0.2259)</a:t>
                          </a:r>
                          <a:endParaRPr lang="zh-CN" sz="1400" kern="100" dirty="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2780456967"/>
                      </a:ext>
                    </a:extLst>
                  </a:tr>
                </a:tbl>
              </a:graphicData>
            </a:graphic>
          </p:graphicFrame>
        </mc:Choice>
        <mc:Fallback xmlns="">
          <p:graphicFrame>
            <p:nvGraphicFramePr>
              <p:cNvPr id="5" name="表格 4">
                <a:extLst>
                  <a:ext uri="{FF2B5EF4-FFF2-40B4-BE49-F238E27FC236}">
                    <a16:creationId xmlns:a16="http://schemas.microsoft.com/office/drawing/2014/main" id="{FC3899D8-A4B5-497A-9426-EDD874DDC5BE}"/>
                  </a:ext>
                </a:extLst>
              </p:cNvPr>
              <p:cNvGraphicFramePr>
                <a:graphicFrameLocks noGrp="1"/>
              </p:cNvGraphicFramePr>
              <p:nvPr>
                <p:extLst>
                  <p:ext uri="{D42A27DB-BD31-4B8C-83A1-F6EECF244321}">
                    <p14:modId xmlns:p14="http://schemas.microsoft.com/office/powerpoint/2010/main" val="2997454814"/>
                  </p:ext>
                </p:extLst>
              </p:nvPr>
            </p:nvGraphicFramePr>
            <p:xfrm>
              <a:off x="1610270" y="1210235"/>
              <a:ext cx="4563034" cy="4858815"/>
            </p:xfrm>
            <a:graphic>
              <a:graphicData uri="http://schemas.openxmlformats.org/drawingml/2006/table">
                <a:tbl>
                  <a:tblPr firstRow="1" firstCol="1" bandRow="1">
                    <a:tableStyleId>{5C22544A-7EE6-4342-B048-85BDC9FD1C3A}</a:tableStyleId>
                  </a:tblPr>
                  <a:tblGrid>
                    <a:gridCol w="1930742">
                      <a:extLst>
                        <a:ext uri="{9D8B030D-6E8A-4147-A177-3AD203B41FA5}">
                          <a16:colId xmlns:a16="http://schemas.microsoft.com/office/drawing/2014/main" val="933722720"/>
                        </a:ext>
                      </a:extLst>
                    </a:gridCol>
                    <a:gridCol w="1316146">
                      <a:extLst>
                        <a:ext uri="{9D8B030D-6E8A-4147-A177-3AD203B41FA5}">
                          <a16:colId xmlns:a16="http://schemas.microsoft.com/office/drawing/2014/main" val="4187703127"/>
                        </a:ext>
                      </a:extLst>
                    </a:gridCol>
                    <a:gridCol w="1316146">
                      <a:extLst>
                        <a:ext uri="{9D8B030D-6E8A-4147-A177-3AD203B41FA5}">
                          <a16:colId xmlns:a16="http://schemas.microsoft.com/office/drawing/2014/main" val="3293074548"/>
                        </a:ext>
                      </a:extLst>
                    </a:gridCol>
                  </a:tblGrid>
                  <a:tr h="570567">
                    <a:tc>
                      <a:txBody>
                        <a:bodyPr/>
                        <a:lstStyle/>
                        <a:p>
                          <a:pPr algn="ctr">
                            <a:lnSpc>
                              <a:spcPct val="115000"/>
                            </a:lnSpc>
                            <a:spcAft>
                              <a:spcPts val="0"/>
                            </a:spcAft>
                          </a:pPr>
                          <a:r>
                            <a:rPr lang="zh-CN" sz="1400" kern="100">
                              <a:effectLst/>
                            </a:rPr>
                            <a:t>变量</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endParaRPr lang="zh-CN"/>
                        </a:p>
                      </a:txBody>
                      <a:tcPr marL="47275" marR="47275" marT="0" marB="0">
                        <a:blipFill>
                          <a:blip r:embed="rId3"/>
                          <a:stretch>
                            <a:fillRect l="-147222" t="-7447" r="-101852" b="-761702"/>
                          </a:stretch>
                        </a:blipFill>
                      </a:tcPr>
                    </a:tc>
                    <a:tc>
                      <a:txBody>
                        <a:bodyPr/>
                        <a:lstStyle/>
                        <a:p>
                          <a:endParaRPr lang="zh-CN"/>
                        </a:p>
                      </a:txBody>
                      <a:tcPr marL="47275" marR="47275" marT="0" marB="0">
                        <a:blipFill>
                          <a:blip r:embed="rId3"/>
                          <a:stretch>
                            <a:fillRect l="-247222" t="-7447" r="-1852" b="-761702"/>
                          </a:stretch>
                        </a:blipFill>
                      </a:tcPr>
                    </a:tc>
                    <a:extLst>
                      <a:ext uri="{0D108BD9-81ED-4DB2-BD59-A6C34878D82A}">
                        <a16:rowId xmlns:a16="http://schemas.microsoft.com/office/drawing/2014/main" val="3222952192"/>
                      </a:ext>
                    </a:extLst>
                  </a:tr>
                  <a:tr h="536031">
                    <a:tc>
                      <a:txBody>
                        <a:bodyPr/>
                        <a:lstStyle/>
                        <a:p>
                          <a:endParaRPr lang="zh-CN"/>
                        </a:p>
                      </a:txBody>
                      <a:tcPr marL="47275" marR="47275" marT="0" marB="0" anchor="ctr">
                        <a:blipFill>
                          <a:blip r:embed="rId3"/>
                          <a:stretch>
                            <a:fillRect l="-315" t="-114773" r="-137539" b="-713636"/>
                          </a:stretch>
                        </a:blipFill>
                      </a:tcPr>
                    </a:tc>
                    <a:tc>
                      <a:txBody>
                        <a:bodyPr/>
                        <a:lstStyle/>
                        <a:p>
                          <a:pPr algn="ctr">
                            <a:lnSpc>
                              <a:spcPct val="115000"/>
                            </a:lnSpc>
                            <a:spcAft>
                              <a:spcPts val="0"/>
                            </a:spcAft>
                          </a:pPr>
                          <a:r>
                            <a:rPr lang="en-US" sz="1400" kern="100">
                              <a:effectLst/>
                            </a:rPr>
                            <a:t>0.0018</a:t>
                          </a:r>
                          <a:br>
                            <a:rPr lang="en-US" sz="1400" kern="100">
                              <a:effectLst/>
                            </a:rPr>
                          </a:br>
                          <a:r>
                            <a:rPr lang="en-US" sz="1400" kern="100">
                              <a:effectLst/>
                            </a:rPr>
                            <a:t>(0.1048)</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0.2448**</a:t>
                          </a:r>
                          <a:br>
                            <a:rPr lang="en-US" sz="1400" kern="100">
                              <a:effectLst/>
                            </a:rPr>
                          </a:br>
                          <a:r>
                            <a:rPr lang="en-US" sz="1400" kern="100">
                              <a:effectLst/>
                            </a:rPr>
                            <a:t>(0.107)</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3020742508"/>
                      </a:ext>
                    </a:extLst>
                  </a:tr>
                  <a:tr h="536031">
                    <a:tc>
                      <a:txBody>
                        <a:bodyPr/>
                        <a:lstStyle/>
                        <a:p>
                          <a:endParaRPr lang="zh-CN"/>
                        </a:p>
                      </a:txBody>
                      <a:tcPr marL="47275" marR="47275" marT="0" marB="0" anchor="ctr">
                        <a:blipFill>
                          <a:blip r:embed="rId3"/>
                          <a:stretch>
                            <a:fillRect l="-315" t="-214773" r="-137539" b="-613636"/>
                          </a:stretch>
                        </a:blipFill>
                      </a:tcPr>
                    </a:tc>
                    <a:tc>
                      <a:txBody>
                        <a:bodyPr/>
                        <a:lstStyle/>
                        <a:p>
                          <a:pPr algn="ctr">
                            <a:lnSpc>
                              <a:spcPct val="115000"/>
                            </a:lnSpc>
                            <a:spcAft>
                              <a:spcPts val="0"/>
                            </a:spcAft>
                          </a:pPr>
                          <a:r>
                            <a:rPr lang="en-US" sz="1400" kern="100">
                              <a:effectLst/>
                            </a:rPr>
                            <a:t>-0.1811</a:t>
                          </a:r>
                          <a:br>
                            <a:rPr lang="en-US" sz="1400" kern="100">
                              <a:effectLst/>
                            </a:rPr>
                          </a:br>
                          <a:r>
                            <a:rPr lang="en-US" sz="1400" kern="100">
                              <a:effectLst/>
                            </a:rPr>
                            <a:t>(0.292)</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0.5169*</a:t>
                          </a:r>
                          <a:br>
                            <a:rPr lang="en-US" sz="1400" kern="100">
                              <a:effectLst/>
                            </a:rPr>
                          </a:br>
                          <a:r>
                            <a:rPr lang="en-US" sz="1400" kern="100">
                              <a:effectLst/>
                            </a:rPr>
                            <a:t>(0.2981)</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2065474153"/>
                      </a:ext>
                    </a:extLst>
                  </a:tr>
                  <a:tr h="536031">
                    <a:tc>
                      <a:txBody>
                        <a:bodyPr/>
                        <a:lstStyle/>
                        <a:p>
                          <a:endParaRPr lang="zh-CN"/>
                        </a:p>
                      </a:txBody>
                      <a:tcPr marL="47275" marR="47275" marT="0" marB="0" anchor="ctr">
                        <a:blipFill>
                          <a:blip r:embed="rId3"/>
                          <a:stretch>
                            <a:fillRect l="-315" t="-314773" r="-137539" b="-513636"/>
                          </a:stretch>
                        </a:blipFill>
                      </a:tcPr>
                    </a:tc>
                    <a:tc>
                      <a:txBody>
                        <a:bodyPr/>
                        <a:lstStyle/>
                        <a:p>
                          <a:pPr algn="ctr">
                            <a:lnSpc>
                              <a:spcPct val="115000"/>
                            </a:lnSpc>
                            <a:spcAft>
                              <a:spcPts val="0"/>
                            </a:spcAft>
                          </a:pPr>
                          <a:r>
                            <a:rPr lang="en-US" sz="1400" kern="100">
                              <a:effectLst/>
                            </a:rPr>
                            <a:t>-0.3385</a:t>
                          </a:r>
                          <a:br>
                            <a:rPr lang="en-US" sz="1400" kern="100">
                              <a:effectLst/>
                            </a:rPr>
                          </a:br>
                          <a:r>
                            <a:rPr lang="en-US" sz="1400" kern="100">
                              <a:effectLst/>
                            </a:rPr>
                            <a:t>(1.0041)</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-1.4446</a:t>
                          </a:r>
                          <a:br>
                            <a:rPr lang="en-US" sz="1400" kern="100">
                              <a:effectLst/>
                            </a:rPr>
                          </a:br>
                          <a:r>
                            <a:rPr lang="en-US" sz="1400" kern="100">
                              <a:effectLst/>
                            </a:rPr>
                            <a:t>(1.0251)</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3420804956"/>
                      </a:ext>
                    </a:extLst>
                  </a:tr>
                  <a:tr h="536031">
                    <a:tc>
                      <a:txBody>
                        <a:bodyPr/>
                        <a:lstStyle/>
                        <a:p>
                          <a:endParaRPr lang="zh-CN"/>
                        </a:p>
                      </a:txBody>
                      <a:tcPr marL="47275" marR="47275" marT="0" marB="0" anchor="ctr">
                        <a:blipFill>
                          <a:blip r:embed="rId3"/>
                          <a:stretch>
                            <a:fillRect l="-315" t="-414773" r="-137539" b="-413636"/>
                          </a:stretch>
                        </a:blipFill>
                      </a:tcPr>
                    </a:tc>
                    <a:tc>
                      <a:txBody>
                        <a:bodyPr/>
                        <a:lstStyle/>
                        <a:p>
                          <a:pPr algn="ctr">
                            <a:lnSpc>
                              <a:spcPct val="115000"/>
                            </a:lnSpc>
                            <a:spcAft>
                              <a:spcPts val="0"/>
                            </a:spcAft>
                          </a:pPr>
                          <a:r>
                            <a:rPr lang="en-US" sz="1400" kern="100">
                              <a:effectLst/>
                            </a:rPr>
                            <a:t>1.2984</a:t>
                          </a:r>
                          <a:br>
                            <a:rPr lang="en-US" sz="1400" kern="100">
                              <a:effectLst/>
                            </a:rPr>
                          </a:br>
                          <a:r>
                            <a:rPr lang="en-US" sz="1400" kern="100">
                              <a:effectLst/>
                            </a:rPr>
                            <a:t>(2.2824)</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3.9152*</a:t>
                          </a:r>
                          <a:br>
                            <a:rPr lang="en-US" sz="1400" kern="100">
                              <a:effectLst/>
                            </a:rPr>
                          </a:br>
                          <a:r>
                            <a:rPr lang="en-US" sz="1400" kern="100">
                              <a:effectLst/>
                            </a:rPr>
                            <a:t>(2.3301)</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2710646936"/>
                      </a:ext>
                    </a:extLst>
                  </a:tr>
                  <a:tr h="536031">
                    <a:tc>
                      <a:txBody>
                        <a:bodyPr/>
                        <a:lstStyle/>
                        <a:p>
                          <a:endParaRPr lang="zh-CN"/>
                        </a:p>
                      </a:txBody>
                      <a:tcPr marL="47275" marR="47275" marT="0" marB="0" anchor="ctr">
                        <a:blipFill>
                          <a:blip r:embed="rId3"/>
                          <a:stretch>
                            <a:fillRect l="-315" t="-514773" r="-137539" b="-313636"/>
                          </a:stretch>
                        </a:blipFill>
                      </a:tcPr>
                    </a:tc>
                    <a:tc>
                      <a:txBody>
                        <a:bodyPr/>
                        <a:lstStyle/>
                        <a:p>
                          <a:pPr algn="ctr">
                            <a:lnSpc>
                              <a:spcPct val="115000"/>
                            </a:lnSpc>
                            <a:spcAft>
                              <a:spcPts val="0"/>
                            </a:spcAft>
                          </a:pPr>
                          <a:r>
                            <a:rPr lang="en-US" sz="1400" kern="100">
                              <a:effectLst/>
                            </a:rPr>
                            <a:t>-0.0517</a:t>
                          </a:r>
                          <a:br>
                            <a:rPr lang="en-US" sz="1400" kern="100">
                              <a:effectLst/>
                            </a:rPr>
                          </a:br>
                          <a:r>
                            <a:rPr lang="en-US" sz="1400" kern="100">
                              <a:effectLst/>
                            </a:rPr>
                            <a:t>(0.2886)</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0.5025*</a:t>
                          </a:r>
                          <a:br>
                            <a:rPr lang="en-US" sz="1400" kern="100">
                              <a:effectLst/>
                            </a:rPr>
                          </a:br>
                          <a:r>
                            <a:rPr lang="en-US" sz="1400" kern="100">
                              <a:effectLst/>
                            </a:rPr>
                            <a:t>(0.2947)</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2067267464"/>
                      </a:ext>
                    </a:extLst>
                  </a:tr>
                  <a:tr h="536031">
                    <a:tc>
                      <a:txBody>
                        <a:bodyPr/>
                        <a:lstStyle/>
                        <a:p>
                          <a:endParaRPr lang="zh-CN"/>
                        </a:p>
                      </a:txBody>
                      <a:tcPr marL="47275" marR="47275" marT="0" marB="0" anchor="ctr">
                        <a:blipFill>
                          <a:blip r:embed="rId3"/>
                          <a:stretch>
                            <a:fillRect l="-315" t="-614773" r="-137539" b="-213636"/>
                          </a:stretch>
                        </a:blipFill>
                      </a:tcPr>
                    </a:tc>
                    <a:tc>
                      <a:txBody>
                        <a:bodyPr/>
                        <a:lstStyle/>
                        <a:p>
                          <a:pPr algn="ctr">
                            <a:lnSpc>
                              <a:spcPct val="115000"/>
                            </a:lnSpc>
                            <a:spcAft>
                              <a:spcPts val="0"/>
                            </a:spcAft>
                          </a:pPr>
                          <a:r>
                            <a:rPr lang="en-US" sz="1400" kern="100">
                              <a:effectLst/>
                            </a:rPr>
                            <a:t>-0.1934</a:t>
                          </a:r>
                          <a:br>
                            <a:rPr lang="en-US" sz="1400" kern="100">
                              <a:effectLst/>
                            </a:rPr>
                          </a:br>
                          <a:r>
                            <a:rPr lang="en-US" sz="1400" kern="100">
                              <a:effectLst/>
                            </a:rPr>
                            <a:t>(0.736)</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1.0734</a:t>
                          </a:r>
                          <a:br>
                            <a:rPr lang="en-US" sz="1400" kern="100">
                              <a:effectLst/>
                            </a:rPr>
                          </a:br>
                          <a:r>
                            <a:rPr lang="en-US" sz="1400" kern="100">
                              <a:effectLst/>
                            </a:rPr>
                            <a:t>(0.7514)</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2694224684"/>
                      </a:ext>
                    </a:extLst>
                  </a:tr>
                  <a:tr h="536031">
                    <a:tc>
                      <a:txBody>
                        <a:bodyPr/>
                        <a:lstStyle/>
                        <a:p>
                          <a:endParaRPr lang="zh-CN"/>
                        </a:p>
                      </a:txBody>
                      <a:tcPr marL="47275" marR="47275" marT="0" marB="0" anchor="ctr">
                        <a:blipFill>
                          <a:blip r:embed="rId3"/>
                          <a:stretch>
                            <a:fillRect l="-315" t="-714773" r="-137539" b="-113636"/>
                          </a:stretch>
                        </a:blipFill>
                      </a:tcPr>
                    </a:tc>
                    <a:tc>
                      <a:txBody>
                        <a:bodyPr/>
                        <a:lstStyle/>
                        <a:p>
                          <a:pPr algn="ctr">
                            <a:lnSpc>
                              <a:spcPct val="115000"/>
                            </a:lnSpc>
                            <a:spcAft>
                              <a:spcPts val="0"/>
                            </a:spcAft>
                          </a:pPr>
                          <a:r>
                            <a:rPr lang="en-US" sz="1400" kern="100">
                              <a:effectLst/>
                            </a:rPr>
                            <a:t>0.1638</a:t>
                          </a:r>
                          <a:br>
                            <a:rPr lang="en-US" sz="1400" kern="100">
                              <a:effectLst/>
                            </a:rPr>
                          </a:br>
                          <a:r>
                            <a:rPr lang="en-US" sz="1400" kern="100">
                              <a:effectLst/>
                            </a:rPr>
                            <a:t>(0.087)</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0.2802***</a:t>
                          </a:r>
                          <a:br>
                            <a:rPr lang="en-US" sz="1400" kern="100">
                              <a:effectLst/>
                            </a:rPr>
                          </a:br>
                          <a:r>
                            <a:rPr lang="en-US" sz="1400" kern="100">
                              <a:effectLst/>
                            </a:rPr>
                            <a:t>(0.0888)</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996015143"/>
                      </a:ext>
                    </a:extLst>
                  </a:tr>
                  <a:tr h="536031">
                    <a:tc>
                      <a:txBody>
                        <a:bodyPr/>
                        <a:lstStyle/>
                        <a:p>
                          <a:endParaRPr lang="zh-CN"/>
                        </a:p>
                      </a:txBody>
                      <a:tcPr marL="47275" marR="47275" marT="0" marB="0" anchor="ctr">
                        <a:blipFill>
                          <a:blip r:embed="rId3"/>
                          <a:stretch>
                            <a:fillRect l="-315" t="-814773" r="-137539" b="-13636"/>
                          </a:stretch>
                        </a:blipFill>
                      </a:tcPr>
                    </a:tc>
                    <a:tc>
                      <a:txBody>
                        <a:bodyPr/>
                        <a:lstStyle/>
                        <a:p>
                          <a:pPr algn="ctr">
                            <a:lnSpc>
                              <a:spcPct val="115000"/>
                            </a:lnSpc>
                            <a:spcAft>
                              <a:spcPts val="0"/>
                            </a:spcAft>
                          </a:pPr>
                          <a:r>
                            <a:rPr lang="en-US" sz="1400" kern="100">
                              <a:effectLst/>
                            </a:rPr>
                            <a:t>0.2584</a:t>
                          </a:r>
                          <a:br>
                            <a:rPr lang="en-US" sz="1400" kern="100">
                              <a:effectLst/>
                            </a:rPr>
                          </a:br>
                          <a:r>
                            <a:rPr lang="en-US" sz="1400" kern="100">
                              <a:effectLst/>
                            </a:rPr>
                            <a:t>(0.2213)</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dirty="0">
                              <a:effectLst/>
                            </a:rPr>
                            <a:t>0.6536***</a:t>
                          </a:r>
                          <a:br>
                            <a:rPr lang="en-US" sz="1400" kern="100" dirty="0">
                              <a:effectLst/>
                            </a:rPr>
                          </a:br>
                          <a:r>
                            <a:rPr lang="en-US" sz="1400" kern="100" dirty="0">
                              <a:effectLst/>
                            </a:rPr>
                            <a:t>(0.2259)</a:t>
                          </a:r>
                          <a:endParaRPr lang="zh-CN" sz="1400" kern="100" dirty="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278045696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2BE57D00-9743-4D0C-B427-A6589A27623E}"/>
                  </a:ext>
                </a:extLst>
              </p:cNvPr>
              <p:cNvGraphicFramePr>
                <a:graphicFrameLocks noGrp="1"/>
              </p:cNvGraphicFramePr>
              <p:nvPr>
                <p:extLst>
                  <p:ext uri="{D42A27DB-BD31-4B8C-83A1-F6EECF244321}">
                    <p14:modId xmlns:p14="http://schemas.microsoft.com/office/powerpoint/2010/main" val="3901512314"/>
                  </p:ext>
                </p:extLst>
              </p:nvPr>
            </p:nvGraphicFramePr>
            <p:xfrm>
              <a:off x="6173304" y="2877670"/>
              <a:ext cx="4563034" cy="3191382"/>
            </p:xfrm>
            <a:graphic>
              <a:graphicData uri="http://schemas.openxmlformats.org/drawingml/2006/table">
                <a:tbl>
                  <a:tblPr firstRow="1" firstCol="1" bandRow="1">
                    <a:tableStyleId>{5C22544A-7EE6-4342-B048-85BDC9FD1C3A}</a:tableStyleId>
                  </a:tblPr>
                  <a:tblGrid>
                    <a:gridCol w="1930742">
                      <a:extLst>
                        <a:ext uri="{9D8B030D-6E8A-4147-A177-3AD203B41FA5}">
                          <a16:colId xmlns:a16="http://schemas.microsoft.com/office/drawing/2014/main" val="1673260733"/>
                        </a:ext>
                      </a:extLst>
                    </a:gridCol>
                    <a:gridCol w="1316146">
                      <a:extLst>
                        <a:ext uri="{9D8B030D-6E8A-4147-A177-3AD203B41FA5}">
                          <a16:colId xmlns:a16="http://schemas.microsoft.com/office/drawing/2014/main" val="3461972032"/>
                        </a:ext>
                      </a:extLst>
                    </a:gridCol>
                    <a:gridCol w="1316146">
                      <a:extLst>
                        <a:ext uri="{9D8B030D-6E8A-4147-A177-3AD203B41FA5}">
                          <a16:colId xmlns:a16="http://schemas.microsoft.com/office/drawing/2014/main" val="3017368846"/>
                        </a:ext>
                      </a:extLst>
                    </a:gridCol>
                  </a:tblGrid>
                  <a:tr h="531897">
                    <a:tc>
                      <a:txBody>
                        <a:bodyPr/>
                        <a:lstStyle/>
                        <a:p>
                          <a:pPr algn="ctr">
                            <a:lnSpc>
                              <a:spcPct val="115000"/>
                            </a:lnSpc>
                            <a:spcAft>
                              <a:spcPts val="0"/>
                            </a:spcAft>
                          </a:pPr>
                          <a:r>
                            <a:rPr lang="zh-CN" sz="1400" kern="100" dirty="0">
                              <a:effectLst/>
                            </a:rPr>
                            <a:t>两融数据</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dirty="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b="0" kern="100" dirty="0">
                              <a:solidFill>
                                <a:schemeClr val="tx1"/>
                              </a:solidFill>
                              <a:effectLst/>
                            </a:rPr>
                            <a:t>0.0521</a:t>
                          </a:r>
                          <a:br>
                            <a:rPr lang="en-US" sz="1400" b="0" kern="100" dirty="0">
                              <a:solidFill>
                                <a:schemeClr val="tx1"/>
                              </a:solidFill>
                              <a:effectLst/>
                            </a:rPr>
                          </a:br>
                          <a:r>
                            <a:rPr lang="en-US" sz="1400" b="0" kern="100" dirty="0">
                              <a:solidFill>
                                <a:schemeClr val="tx1"/>
                              </a:solidFill>
                              <a:effectLst/>
                            </a:rPr>
                            <a:t>(0.0488)</a:t>
                          </a:r>
                          <a:endParaRPr lang="zh-CN" sz="1400" b="0" kern="100" dirty="0">
                            <a:solidFill>
                              <a:schemeClr val="tx1"/>
                            </a:solidFill>
                            <a:effectLst/>
                            <a:latin typeface="Times New Roman" panose="02020603050405020304" pitchFamily="18" charset="0"/>
                            <a:ea typeface="宋体" panose="02010600030101010101" pitchFamily="2" charset="-122"/>
                          </a:endParaRPr>
                        </a:p>
                      </a:txBody>
                      <a:tcPr marL="47275" marR="47275" marT="0" marB="0" anchor="ctr">
                        <a:solidFill>
                          <a:srgbClr val="EAE8EA"/>
                        </a:solidFill>
                      </a:tcPr>
                    </a:tc>
                    <a:tc>
                      <a:txBody>
                        <a:bodyPr/>
                        <a:lstStyle/>
                        <a:p>
                          <a:pPr algn="ctr">
                            <a:lnSpc>
                              <a:spcPct val="115000"/>
                            </a:lnSpc>
                            <a:spcAft>
                              <a:spcPts val="0"/>
                            </a:spcAft>
                          </a:pPr>
                          <a:r>
                            <a:rPr lang="en-US" sz="1400" b="0" kern="100" dirty="0">
                              <a:solidFill>
                                <a:schemeClr val="tx1"/>
                              </a:solidFill>
                              <a:effectLst/>
                            </a:rPr>
                            <a:t>-0.0508</a:t>
                          </a:r>
                          <a:br>
                            <a:rPr lang="en-US" sz="1400" b="0" kern="100" dirty="0">
                              <a:solidFill>
                                <a:schemeClr val="tx1"/>
                              </a:solidFill>
                              <a:effectLst/>
                            </a:rPr>
                          </a:br>
                          <a:r>
                            <a:rPr lang="en-US" sz="1400" b="0" kern="100" dirty="0">
                              <a:solidFill>
                                <a:schemeClr val="tx1"/>
                              </a:solidFill>
                              <a:effectLst/>
                            </a:rPr>
                            <a:t>(0.0499)</a:t>
                          </a:r>
                          <a:endParaRPr lang="zh-CN" sz="1400" b="0" kern="100" dirty="0">
                            <a:solidFill>
                              <a:schemeClr val="tx1"/>
                            </a:solidFill>
                            <a:effectLst/>
                            <a:latin typeface="Times New Roman" panose="02020603050405020304" pitchFamily="18" charset="0"/>
                            <a:ea typeface="宋体" panose="02010600030101010101" pitchFamily="2" charset="-122"/>
                          </a:endParaRPr>
                        </a:p>
                      </a:txBody>
                      <a:tcPr marL="47275" marR="47275" marT="0" marB="0" anchor="ctr">
                        <a:solidFill>
                          <a:srgbClr val="EAE8EA"/>
                        </a:solidFill>
                      </a:tcPr>
                    </a:tc>
                    <a:extLst>
                      <a:ext uri="{0D108BD9-81ED-4DB2-BD59-A6C34878D82A}">
                        <a16:rowId xmlns:a16="http://schemas.microsoft.com/office/drawing/2014/main" val="893913590"/>
                      </a:ext>
                    </a:extLst>
                  </a:tr>
                  <a:tr h="531897">
                    <a:tc>
                      <a:txBody>
                        <a:bodyPr/>
                        <a:lstStyle/>
                        <a:p>
                          <a:pPr algn="ctr">
                            <a:lnSpc>
                              <a:spcPct val="115000"/>
                            </a:lnSpc>
                            <a:spcAft>
                              <a:spcPts val="0"/>
                            </a:spcAft>
                          </a:pPr>
                          <a:r>
                            <a:rPr lang="zh-CN" sz="1400" kern="100">
                              <a:effectLst/>
                            </a:rPr>
                            <a:t>两融数据</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dirty="0">
                              <a:effectLst/>
                            </a:rPr>
                            <a:t>-0.1254</a:t>
                          </a:r>
                          <a:br>
                            <a:rPr lang="en-US" sz="1400" kern="100" dirty="0">
                              <a:effectLst/>
                            </a:rPr>
                          </a:br>
                          <a:r>
                            <a:rPr lang="en-US" sz="1400" kern="100" dirty="0">
                              <a:effectLst/>
                            </a:rPr>
                            <a:t>(0.1423)</a:t>
                          </a:r>
                          <a:endParaRPr lang="zh-CN" sz="1400" kern="100" dirty="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0.2843*</a:t>
                          </a:r>
                          <a:br>
                            <a:rPr lang="en-US" sz="1400" kern="100">
                              <a:effectLst/>
                            </a:rPr>
                          </a:br>
                          <a:r>
                            <a:rPr lang="en-US" sz="1400" kern="100">
                              <a:effectLst/>
                            </a:rPr>
                            <a:t>(0.1453)</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1173552415"/>
                      </a:ext>
                    </a:extLst>
                  </a:tr>
                  <a:tr h="531897">
                    <a:tc>
                      <a:txBody>
                        <a:bodyPr/>
                        <a:lstStyle/>
                        <a:p>
                          <a:pPr algn="ctr">
                            <a:lnSpc>
                              <a:spcPct val="115000"/>
                            </a:lnSpc>
                            <a:spcAft>
                              <a:spcPts val="0"/>
                            </a:spcAft>
                          </a:pPr>
                          <a:r>
                            <a:rPr lang="zh-CN" sz="1400" kern="100">
                              <a:effectLst/>
                            </a:rPr>
                            <a:t>资金博弈</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-0.3269</a:t>
                          </a:r>
                          <a:br>
                            <a:rPr lang="en-US" sz="1400" kern="100">
                              <a:effectLst/>
                            </a:rPr>
                          </a:br>
                          <a:r>
                            <a:rPr lang="en-US" sz="1400" kern="100">
                              <a:effectLst/>
                            </a:rPr>
                            <a:t>(0.2215)</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dirty="0">
                              <a:effectLst/>
                            </a:rPr>
                            <a:t>0.1827</a:t>
                          </a:r>
                          <a:br>
                            <a:rPr lang="en-US" sz="1400" kern="100" dirty="0">
                              <a:effectLst/>
                            </a:rPr>
                          </a:br>
                          <a:r>
                            <a:rPr lang="en-US" sz="1400" kern="100" dirty="0">
                              <a:effectLst/>
                            </a:rPr>
                            <a:t>(0.2261)</a:t>
                          </a:r>
                          <a:endParaRPr lang="zh-CN" sz="1400" kern="100" dirty="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891528141"/>
                      </a:ext>
                    </a:extLst>
                  </a:tr>
                  <a:tr h="531897">
                    <a:tc>
                      <a:txBody>
                        <a:bodyPr/>
                        <a:lstStyle/>
                        <a:p>
                          <a:pPr algn="ctr">
                            <a:lnSpc>
                              <a:spcPct val="115000"/>
                            </a:lnSpc>
                            <a:spcAft>
                              <a:spcPts val="0"/>
                            </a:spcAft>
                          </a:pPr>
                          <a:r>
                            <a:rPr lang="zh-CN" sz="1400" kern="100">
                              <a:effectLst/>
                            </a:rPr>
                            <a:t>资金博弈</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0.9277</a:t>
                          </a:r>
                          <a:br>
                            <a:rPr lang="en-US" sz="1400" kern="100">
                              <a:effectLst/>
                            </a:rPr>
                          </a:br>
                          <a:r>
                            <a:rPr lang="en-US" sz="1400" kern="100">
                              <a:effectLst/>
                            </a:rPr>
                            <a:t>(0.5731)</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dirty="0">
                              <a:effectLst/>
                            </a:rPr>
                            <a:t>-0.2471</a:t>
                          </a:r>
                          <a:br>
                            <a:rPr lang="en-US" sz="1400" kern="100" dirty="0">
                              <a:effectLst/>
                            </a:rPr>
                          </a:br>
                          <a:r>
                            <a:rPr lang="en-US" sz="1400" kern="100" dirty="0">
                              <a:effectLst/>
                            </a:rPr>
                            <a:t>(0.5851)</a:t>
                          </a:r>
                          <a:endParaRPr lang="zh-CN" sz="1400" kern="100" dirty="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1168868528"/>
                      </a:ext>
                    </a:extLst>
                  </a:tr>
                  <a:tr h="531897">
                    <a:tc>
                      <a:txBody>
                        <a:bodyPr/>
                        <a:lstStyle/>
                        <a:p>
                          <a:pPr algn="ctr">
                            <a:lnSpc>
                              <a:spcPct val="115000"/>
                            </a:lnSpc>
                            <a:spcAft>
                              <a:spcPts val="0"/>
                            </a:spcAft>
                          </a:pPr>
                          <a:r>
                            <a:rPr lang="zh-CN" sz="1400" kern="100">
                              <a:effectLst/>
                            </a:rPr>
                            <a:t>公司红利</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1</m:t>
                                  </m:r>
                                </m:sub>
                              </m:sSub>
                            </m:oMath>
                          </a14:m>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0.1747**</a:t>
                          </a:r>
                          <a:br>
                            <a:rPr lang="en-US" sz="1400" kern="100">
                              <a:effectLst/>
                            </a:rPr>
                          </a:br>
                          <a:r>
                            <a:rPr lang="en-US" sz="1400" kern="100">
                              <a:effectLst/>
                            </a:rPr>
                            <a:t>(0.0823)</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dirty="0">
                              <a:effectLst/>
                            </a:rPr>
                            <a:t>0.2534***</a:t>
                          </a:r>
                          <a:br>
                            <a:rPr lang="en-US" sz="1400" kern="100" dirty="0">
                              <a:effectLst/>
                            </a:rPr>
                          </a:br>
                          <a:r>
                            <a:rPr lang="en-US" sz="1400" kern="100" dirty="0">
                              <a:effectLst/>
                            </a:rPr>
                            <a:t>(0.084)</a:t>
                          </a:r>
                          <a:endParaRPr lang="zh-CN" sz="1400" kern="100" dirty="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1091730899"/>
                      </a:ext>
                    </a:extLst>
                  </a:tr>
                  <a:tr h="531897">
                    <a:tc>
                      <a:txBody>
                        <a:bodyPr/>
                        <a:lstStyle/>
                        <a:p>
                          <a:pPr algn="ctr">
                            <a:lnSpc>
                              <a:spcPct val="115000"/>
                            </a:lnSpc>
                            <a:spcAft>
                              <a:spcPts val="0"/>
                            </a:spcAft>
                          </a:pPr>
                          <a:r>
                            <a:rPr lang="zh-CN" sz="1400" kern="100">
                              <a:effectLst/>
                            </a:rPr>
                            <a:t>公司红利</a:t>
                          </a:r>
                          <a14:m>
                            <m:oMath xmlns:m="http://schemas.openxmlformats.org/officeDocument/2006/math">
                              <m:r>
                                <m:rPr>
                                  <m:sty m:val="p"/>
                                </m:rPr>
                                <a:rPr lang="en-US" sz="1400" kern="100">
                                  <a:effectLst/>
                                  <a:latin typeface="Cambria Math" panose="02040503050406030204" pitchFamily="18" charset="0"/>
                                </a:rPr>
                                <m:t>Em</m:t>
                              </m:r>
                              <m:sSub>
                                <m:sSubPr>
                                  <m:ctrlPr>
                                    <a:rPr lang="zh-CN" sz="1400" i="1" kern="100">
                                      <a:effectLst/>
                                      <a:latin typeface="Cambria Math" panose="02040503050406030204" pitchFamily="18" charset="0"/>
                                    </a:rPr>
                                  </m:ctrlPr>
                                </m:sSubPr>
                                <m:e>
                                  <m:r>
                                    <m:rPr>
                                      <m:sty m:val="p"/>
                                    </m:rPr>
                                    <a:rPr lang="en-US" sz="1400" kern="100">
                                      <a:effectLst/>
                                      <a:latin typeface="Cambria Math" panose="02040503050406030204" pitchFamily="18" charset="0"/>
                                    </a:rPr>
                                    <m:t>o</m:t>
                                  </m:r>
                                </m:e>
                                <m:sub>
                                  <m:r>
                                    <a:rPr lang="en-US" sz="1400" kern="100">
                                      <a:effectLst/>
                                      <a:latin typeface="Cambria Math" panose="02040503050406030204" pitchFamily="18" charset="0"/>
                                    </a:rPr>
                                    <m:t>2</m:t>
                                  </m:r>
                                </m:sub>
                              </m:sSub>
                            </m:oMath>
                          </a14:m>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0.5513**</a:t>
                          </a:r>
                          <a:br>
                            <a:rPr lang="en-US" sz="1400" kern="100">
                              <a:effectLst/>
                            </a:rPr>
                          </a:br>
                          <a:r>
                            <a:rPr lang="en-US" sz="1400" kern="100">
                              <a:effectLst/>
                            </a:rPr>
                            <a:t>(0.2201)</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dirty="0">
                              <a:effectLst/>
                            </a:rPr>
                            <a:t>0.651***</a:t>
                          </a:r>
                          <a:br>
                            <a:rPr lang="en-US" sz="1400" kern="100" dirty="0">
                              <a:effectLst/>
                            </a:rPr>
                          </a:br>
                          <a:r>
                            <a:rPr lang="en-US" sz="1400" kern="100" dirty="0">
                              <a:effectLst/>
                            </a:rPr>
                            <a:t>(0.2247)</a:t>
                          </a:r>
                          <a:endParaRPr lang="zh-CN" sz="1400" kern="100" dirty="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3082974756"/>
                      </a:ext>
                    </a:extLst>
                  </a:tr>
                </a:tbl>
              </a:graphicData>
            </a:graphic>
          </p:graphicFrame>
        </mc:Choice>
        <mc:Fallback xmlns="">
          <p:graphicFrame>
            <p:nvGraphicFramePr>
              <p:cNvPr id="6" name="表格 5">
                <a:extLst>
                  <a:ext uri="{FF2B5EF4-FFF2-40B4-BE49-F238E27FC236}">
                    <a16:creationId xmlns:a16="http://schemas.microsoft.com/office/drawing/2014/main" id="{2BE57D00-9743-4D0C-B427-A6589A27623E}"/>
                  </a:ext>
                </a:extLst>
              </p:cNvPr>
              <p:cNvGraphicFramePr>
                <a:graphicFrameLocks noGrp="1"/>
              </p:cNvGraphicFramePr>
              <p:nvPr>
                <p:extLst>
                  <p:ext uri="{D42A27DB-BD31-4B8C-83A1-F6EECF244321}">
                    <p14:modId xmlns:p14="http://schemas.microsoft.com/office/powerpoint/2010/main" val="3901512314"/>
                  </p:ext>
                </p:extLst>
              </p:nvPr>
            </p:nvGraphicFramePr>
            <p:xfrm>
              <a:off x="6173304" y="2877670"/>
              <a:ext cx="4563034" cy="3191382"/>
            </p:xfrm>
            <a:graphic>
              <a:graphicData uri="http://schemas.openxmlformats.org/drawingml/2006/table">
                <a:tbl>
                  <a:tblPr firstRow="1" firstCol="1" bandRow="1">
                    <a:tableStyleId>{5C22544A-7EE6-4342-B048-85BDC9FD1C3A}</a:tableStyleId>
                  </a:tblPr>
                  <a:tblGrid>
                    <a:gridCol w="1930742">
                      <a:extLst>
                        <a:ext uri="{9D8B030D-6E8A-4147-A177-3AD203B41FA5}">
                          <a16:colId xmlns:a16="http://schemas.microsoft.com/office/drawing/2014/main" val="1673260733"/>
                        </a:ext>
                      </a:extLst>
                    </a:gridCol>
                    <a:gridCol w="1316146">
                      <a:extLst>
                        <a:ext uri="{9D8B030D-6E8A-4147-A177-3AD203B41FA5}">
                          <a16:colId xmlns:a16="http://schemas.microsoft.com/office/drawing/2014/main" val="3461972032"/>
                        </a:ext>
                      </a:extLst>
                    </a:gridCol>
                    <a:gridCol w="1316146">
                      <a:extLst>
                        <a:ext uri="{9D8B030D-6E8A-4147-A177-3AD203B41FA5}">
                          <a16:colId xmlns:a16="http://schemas.microsoft.com/office/drawing/2014/main" val="3017368846"/>
                        </a:ext>
                      </a:extLst>
                    </a:gridCol>
                  </a:tblGrid>
                  <a:tr h="531897">
                    <a:tc>
                      <a:txBody>
                        <a:bodyPr/>
                        <a:lstStyle/>
                        <a:p>
                          <a:endParaRPr lang="zh-CN"/>
                        </a:p>
                      </a:txBody>
                      <a:tcPr marL="47275" marR="47275" marT="0" marB="0" anchor="ctr">
                        <a:blipFill>
                          <a:blip r:embed="rId4"/>
                          <a:stretch>
                            <a:fillRect l="-315" t="-2299" r="-137855" b="-516092"/>
                          </a:stretch>
                        </a:blipFill>
                      </a:tcPr>
                    </a:tc>
                    <a:tc>
                      <a:txBody>
                        <a:bodyPr/>
                        <a:lstStyle/>
                        <a:p>
                          <a:pPr algn="ctr">
                            <a:lnSpc>
                              <a:spcPct val="115000"/>
                            </a:lnSpc>
                            <a:spcAft>
                              <a:spcPts val="0"/>
                            </a:spcAft>
                          </a:pPr>
                          <a:r>
                            <a:rPr lang="en-US" sz="1400" b="0" kern="100" dirty="0">
                              <a:solidFill>
                                <a:schemeClr val="tx1"/>
                              </a:solidFill>
                              <a:effectLst/>
                            </a:rPr>
                            <a:t>0.0521</a:t>
                          </a:r>
                          <a:br>
                            <a:rPr lang="en-US" sz="1400" b="0" kern="100" dirty="0">
                              <a:solidFill>
                                <a:schemeClr val="tx1"/>
                              </a:solidFill>
                              <a:effectLst/>
                            </a:rPr>
                          </a:br>
                          <a:r>
                            <a:rPr lang="en-US" sz="1400" b="0" kern="100" dirty="0">
                              <a:solidFill>
                                <a:schemeClr val="tx1"/>
                              </a:solidFill>
                              <a:effectLst/>
                            </a:rPr>
                            <a:t>(0.0488)</a:t>
                          </a:r>
                          <a:endParaRPr lang="zh-CN" sz="1400" b="0" kern="100" dirty="0">
                            <a:solidFill>
                              <a:schemeClr val="tx1"/>
                            </a:solidFill>
                            <a:effectLst/>
                            <a:latin typeface="Times New Roman" panose="02020603050405020304" pitchFamily="18" charset="0"/>
                            <a:ea typeface="宋体" panose="02010600030101010101" pitchFamily="2" charset="-122"/>
                          </a:endParaRPr>
                        </a:p>
                      </a:txBody>
                      <a:tcPr marL="47275" marR="47275" marT="0" marB="0" anchor="ctr">
                        <a:solidFill>
                          <a:srgbClr val="EAE8EA"/>
                        </a:solidFill>
                      </a:tcPr>
                    </a:tc>
                    <a:tc>
                      <a:txBody>
                        <a:bodyPr/>
                        <a:lstStyle/>
                        <a:p>
                          <a:pPr algn="ctr">
                            <a:lnSpc>
                              <a:spcPct val="115000"/>
                            </a:lnSpc>
                            <a:spcAft>
                              <a:spcPts val="0"/>
                            </a:spcAft>
                          </a:pPr>
                          <a:r>
                            <a:rPr lang="en-US" sz="1400" b="0" kern="100" dirty="0">
                              <a:solidFill>
                                <a:schemeClr val="tx1"/>
                              </a:solidFill>
                              <a:effectLst/>
                            </a:rPr>
                            <a:t>-0.0508</a:t>
                          </a:r>
                          <a:br>
                            <a:rPr lang="en-US" sz="1400" b="0" kern="100" dirty="0">
                              <a:solidFill>
                                <a:schemeClr val="tx1"/>
                              </a:solidFill>
                              <a:effectLst/>
                            </a:rPr>
                          </a:br>
                          <a:r>
                            <a:rPr lang="en-US" sz="1400" b="0" kern="100" dirty="0">
                              <a:solidFill>
                                <a:schemeClr val="tx1"/>
                              </a:solidFill>
                              <a:effectLst/>
                            </a:rPr>
                            <a:t>(0.0499)</a:t>
                          </a:r>
                          <a:endParaRPr lang="zh-CN" sz="1400" b="0" kern="100" dirty="0">
                            <a:solidFill>
                              <a:schemeClr val="tx1"/>
                            </a:solidFill>
                            <a:effectLst/>
                            <a:latin typeface="Times New Roman" panose="02020603050405020304" pitchFamily="18" charset="0"/>
                            <a:ea typeface="宋体" panose="02010600030101010101" pitchFamily="2" charset="-122"/>
                          </a:endParaRPr>
                        </a:p>
                      </a:txBody>
                      <a:tcPr marL="47275" marR="47275" marT="0" marB="0" anchor="ctr">
                        <a:solidFill>
                          <a:srgbClr val="EAE8EA"/>
                        </a:solidFill>
                      </a:tcPr>
                    </a:tc>
                    <a:extLst>
                      <a:ext uri="{0D108BD9-81ED-4DB2-BD59-A6C34878D82A}">
                        <a16:rowId xmlns:a16="http://schemas.microsoft.com/office/drawing/2014/main" val="893913590"/>
                      </a:ext>
                    </a:extLst>
                  </a:tr>
                  <a:tr h="531897">
                    <a:tc>
                      <a:txBody>
                        <a:bodyPr/>
                        <a:lstStyle/>
                        <a:p>
                          <a:endParaRPr lang="zh-CN"/>
                        </a:p>
                      </a:txBody>
                      <a:tcPr marL="47275" marR="47275" marT="0" marB="0" anchor="ctr">
                        <a:blipFill>
                          <a:blip r:embed="rId4"/>
                          <a:stretch>
                            <a:fillRect l="-315" t="-101136" r="-137855" b="-410227"/>
                          </a:stretch>
                        </a:blipFill>
                      </a:tcPr>
                    </a:tc>
                    <a:tc>
                      <a:txBody>
                        <a:bodyPr/>
                        <a:lstStyle/>
                        <a:p>
                          <a:pPr algn="ctr">
                            <a:lnSpc>
                              <a:spcPct val="115000"/>
                            </a:lnSpc>
                            <a:spcAft>
                              <a:spcPts val="0"/>
                            </a:spcAft>
                          </a:pPr>
                          <a:r>
                            <a:rPr lang="en-US" sz="1400" kern="100" dirty="0">
                              <a:effectLst/>
                            </a:rPr>
                            <a:t>-0.1254</a:t>
                          </a:r>
                          <a:br>
                            <a:rPr lang="en-US" sz="1400" kern="100" dirty="0">
                              <a:effectLst/>
                            </a:rPr>
                          </a:br>
                          <a:r>
                            <a:rPr lang="en-US" sz="1400" kern="100" dirty="0">
                              <a:effectLst/>
                            </a:rPr>
                            <a:t>(0.1423)</a:t>
                          </a:r>
                          <a:endParaRPr lang="zh-CN" sz="1400" kern="100" dirty="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a:effectLst/>
                            </a:rPr>
                            <a:t>0.2843*</a:t>
                          </a:r>
                          <a:br>
                            <a:rPr lang="en-US" sz="1400" kern="100">
                              <a:effectLst/>
                            </a:rPr>
                          </a:br>
                          <a:r>
                            <a:rPr lang="en-US" sz="1400" kern="100">
                              <a:effectLst/>
                            </a:rPr>
                            <a:t>(0.1453)</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1173552415"/>
                      </a:ext>
                    </a:extLst>
                  </a:tr>
                  <a:tr h="531897">
                    <a:tc>
                      <a:txBody>
                        <a:bodyPr/>
                        <a:lstStyle/>
                        <a:p>
                          <a:endParaRPr lang="zh-CN"/>
                        </a:p>
                      </a:txBody>
                      <a:tcPr marL="47275" marR="47275" marT="0" marB="0" anchor="ctr">
                        <a:blipFill>
                          <a:blip r:embed="rId4"/>
                          <a:stretch>
                            <a:fillRect l="-315" t="-203448" r="-137855" b="-314943"/>
                          </a:stretch>
                        </a:blipFill>
                      </a:tcPr>
                    </a:tc>
                    <a:tc>
                      <a:txBody>
                        <a:bodyPr/>
                        <a:lstStyle/>
                        <a:p>
                          <a:pPr algn="ctr">
                            <a:lnSpc>
                              <a:spcPct val="115000"/>
                            </a:lnSpc>
                            <a:spcAft>
                              <a:spcPts val="0"/>
                            </a:spcAft>
                          </a:pPr>
                          <a:r>
                            <a:rPr lang="en-US" sz="1400" kern="100">
                              <a:effectLst/>
                            </a:rPr>
                            <a:t>-0.3269</a:t>
                          </a:r>
                          <a:br>
                            <a:rPr lang="en-US" sz="1400" kern="100">
                              <a:effectLst/>
                            </a:rPr>
                          </a:br>
                          <a:r>
                            <a:rPr lang="en-US" sz="1400" kern="100">
                              <a:effectLst/>
                            </a:rPr>
                            <a:t>(0.2215)</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dirty="0">
                              <a:effectLst/>
                            </a:rPr>
                            <a:t>0.1827</a:t>
                          </a:r>
                          <a:br>
                            <a:rPr lang="en-US" sz="1400" kern="100" dirty="0">
                              <a:effectLst/>
                            </a:rPr>
                          </a:br>
                          <a:r>
                            <a:rPr lang="en-US" sz="1400" kern="100" dirty="0">
                              <a:effectLst/>
                            </a:rPr>
                            <a:t>(0.2261)</a:t>
                          </a:r>
                          <a:endParaRPr lang="zh-CN" sz="1400" kern="100" dirty="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891528141"/>
                      </a:ext>
                    </a:extLst>
                  </a:tr>
                  <a:tr h="531897">
                    <a:tc>
                      <a:txBody>
                        <a:bodyPr/>
                        <a:lstStyle/>
                        <a:p>
                          <a:endParaRPr lang="zh-CN"/>
                        </a:p>
                      </a:txBody>
                      <a:tcPr marL="47275" marR="47275" marT="0" marB="0" anchor="ctr">
                        <a:blipFill>
                          <a:blip r:embed="rId4"/>
                          <a:stretch>
                            <a:fillRect l="-315" t="-303448" r="-137855" b="-214943"/>
                          </a:stretch>
                        </a:blipFill>
                      </a:tcPr>
                    </a:tc>
                    <a:tc>
                      <a:txBody>
                        <a:bodyPr/>
                        <a:lstStyle/>
                        <a:p>
                          <a:pPr algn="ctr">
                            <a:lnSpc>
                              <a:spcPct val="115000"/>
                            </a:lnSpc>
                            <a:spcAft>
                              <a:spcPts val="0"/>
                            </a:spcAft>
                          </a:pPr>
                          <a:r>
                            <a:rPr lang="en-US" sz="1400" kern="100">
                              <a:effectLst/>
                            </a:rPr>
                            <a:t>0.9277</a:t>
                          </a:r>
                          <a:br>
                            <a:rPr lang="en-US" sz="1400" kern="100">
                              <a:effectLst/>
                            </a:rPr>
                          </a:br>
                          <a:r>
                            <a:rPr lang="en-US" sz="1400" kern="100">
                              <a:effectLst/>
                            </a:rPr>
                            <a:t>(0.5731)</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dirty="0">
                              <a:effectLst/>
                            </a:rPr>
                            <a:t>-0.2471</a:t>
                          </a:r>
                          <a:br>
                            <a:rPr lang="en-US" sz="1400" kern="100" dirty="0">
                              <a:effectLst/>
                            </a:rPr>
                          </a:br>
                          <a:r>
                            <a:rPr lang="en-US" sz="1400" kern="100" dirty="0">
                              <a:effectLst/>
                            </a:rPr>
                            <a:t>(0.5851)</a:t>
                          </a:r>
                          <a:endParaRPr lang="zh-CN" sz="1400" kern="100" dirty="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1168868528"/>
                      </a:ext>
                    </a:extLst>
                  </a:tr>
                  <a:tr h="531897">
                    <a:tc>
                      <a:txBody>
                        <a:bodyPr/>
                        <a:lstStyle/>
                        <a:p>
                          <a:endParaRPr lang="zh-CN"/>
                        </a:p>
                      </a:txBody>
                      <a:tcPr marL="47275" marR="47275" marT="0" marB="0" anchor="ctr">
                        <a:blipFill>
                          <a:blip r:embed="rId4"/>
                          <a:stretch>
                            <a:fillRect l="-315" t="-398864" r="-137855" b="-112500"/>
                          </a:stretch>
                        </a:blipFill>
                      </a:tcPr>
                    </a:tc>
                    <a:tc>
                      <a:txBody>
                        <a:bodyPr/>
                        <a:lstStyle/>
                        <a:p>
                          <a:pPr algn="ctr">
                            <a:lnSpc>
                              <a:spcPct val="115000"/>
                            </a:lnSpc>
                            <a:spcAft>
                              <a:spcPts val="0"/>
                            </a:spcAft>
                          </a:pPr>
                          <a:r>
                            <a:rPr lang="en-US" sz="1400" kern="100">
                              <a:effectLst/>
                            </a:rPr>
                            <a:t>0.1747**</a:t>
                          </a:r>
                          <a:br>
                            <a:rPr lang="en-US" sz="1400" kern="100">
                              <a:effectLst/>
                            </a:rPr>
                          </a:br>
                          <a:r>
                            <a:rPr lang="en-US" sz="1400" kern="100">
                              <a:effectLst/>
                            </a:rPr>
                            <a:t>(0.0823)</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dirty="0">
                              <a:effectLst/>
                            </a:rPr>
                            <a:t>0.2534***</a:t>
                          </a:r>
                          <a:br>
                            <a:rPr lang="en-US" sz="1400" kern="100" dirty="0">
                              <a:effectLst/>
                            </a:rPr>
                          </a:br>
                          <a:r>
                            <a:rPr lang="en-US" sz="1400" kern="100" dirty="0">
                              <a:effectLst/>
                            </a:rPr>
                            <a:t>(0.084)</a:t>
                          </a:r>
                          <a:endParaRPr lang="zh-CN" sz="1400" kern="100" dirty="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1091730899"/>
                      </a:ext>
                    </a:extLst>
                  </a:tr>
                  <a:tr h="531897">
                    <a:tc>
                      <a:txBody>
                        <a:bodyPr/>
                        <a:lstStyle/>
                        <a:p>
                          <a:endParaRPr lang="zh-CN"/>
                        </a:p>
                      </a:txBody>
                      <a:tcPr marL="47275" marR="47275" marT="0" marB="0" anchor="ctr">
                        <a:blipFill>
                          <a:blip r:embed="rId4"/>
                          <a:stretch>
                            <a:fillRect l="-315" t="-504598" r="-137855" b="-13793"/>
                          </a:stretch>
                        </a:blipFill>
                      </a:tcPr>
                    </a:tc>
                    <a:tc>
                      <a:txBody>
                        <a:bodyPr/>
                        <a:lstStyle/>
                        <a:p>
                          <a:pPr algn="ctr">
                            <a:lnSpc>
                              <a:spcPct val="115000"/>
                            </a:lnSpc>
                            <a:spcAft>
                              <a:spcPts val="0"/>
                            </a:spcAft>
                          </a:pPr>
                          <a:r>
                            <a:rPr lang="en-US" sz="1400" kern="100">
                              <a:effectLst/>
                            </a:rPr>
                            <a:t>0.5513**</a:t>
                          </a:r>
                          <a:br>
                            <a:rPr lang="en-US" sz="1400" kern="100">
                              <a:effectLst/>
                            </a:rPr>
                          </a:br>
                          <a:r>
                            <a:rPr lang="en-US" sz="1400" kern="100">
                              <a:effectLst/>
                            </a:rPr>
                            <a:t>(0.2201)</a:t>
                          </a:r>
                          <a:endParaRPr lang="zh-CN" sz="1400" kern="100">
                            <a:effectLst/>
                            <a:latin typeface="Times New Roman" panose="02020603050405020304" pitchFamily="18" charset="0"/>
                            <a:ea typeface="宋体" panose="02010600030101010101" pitchFamily="2" charset="-122"/>
                          </a:endParaRPr>
                        </a:p>
                      </a:txBody>
                      <a:tcPr marL="47275" marR="47275" marT="0" marB="0" anchor="ctr"/>
                    </a:tc>
                    <a:tc>
                      <a:txBody>
                        <a:bodyPr/>
                        <a:lstStyle/>
                        <a:p>
                          <a:pPr algn="ctr">
                            <a:lnSpc>
                              <a:spcPct val="115000"/>
                            </a:lnSpc>
                            <a:spcAft>
                              <a:spcPts val="0"/>
                            </a:spcAft>
                          </a:pPr>
                          <a:r>
                            <a:rPr lang="en-US" sz="1400" kern="100" dirty="0">
                              <a:effectLst/>
                            </a:rPr>
                            <a:t>0.651***</a:t>
                          </a:r>
                          <a:br>
                            <a:rPr lang="en-US" sz="1400" kern="100" dirty="0">
                              <a:effectLst/>
                            </a:rPr>
                          </a:br>
                          <a:r>
                            <a:rPr lang="en-US" sz="1400" kern="100" dirty="0">
                              <a:effectLst/>
                            </a:rPr>
                            <a:t>(0.2247)</a:t>
                          </a:r>
                          <a:endParaRPr lang="zh-CN" sz="1400" kern="100" dirty="0">
                            <a:effectLst/>
                            <a:latin typeface="Times New Roman" panose="02020603050405020304" pitchFamily="18" charset="0"/>
                            <a:ea typeface="宋体" panose="02010600030101010101" pitchFamily="2" charset="-122"/>
                          </a:endParaRPr>
                        </a:p>
                      </a:txBody>
                      <a:tcPr marL="47275" marR="47275" marT="0" marB="0" anchor="ctr"/>
                    </a:tc>
                    <a:extLst>
                      <a:ext uri="{0D108BD9-81ED-4DB2-BD59-A6C34878D82A}">
                        <a16:rowId xmlns:a16="http://schemas.microsoft.com/office/drawing/2014/main" val="3082974756"/>
                      </a:ext>
                    </a:extLst>
                  </a:tr>
                </a:tbl>
              </a:graphicData>
            </a:graphic>
          </p:graphicFrame>
        </mc:Fallback>
      </mc:AlternateContent>
    </p:spTree>
    <p:extLst>
      <p:ext uri="{BB962C8B-B14F-4D97-AF65-F5344CB8AC3E}">
        <p14:creationId xmlns:p14="http://schemas.microsoft.com/office/powerpoint/2010/main" val="2491798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46"/>
          <p:cNvSpPr txBox="1">
            <a:spLocks noChangeArrowheads="1"/>
          </p:cNvSpPr>
          <p:nvPr/>
        </p:nvSpPr>
        <p:spPr bwMode="auto">
          <a:xfrm>
            <a:off x="5698837" y="1847863"/>
            <a:ext cx="146065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9600" dirty="0">
                <a:ln w="76200">
                  <a:noFill/>
                  <a:miter lim="800000"/>
                </a:ln>
                <a:solidFill>
                  <a:schemeClr val="tx2"/>
                </a:solidFill>
                <a:latin typeface="Impact" panose="020B0806030902050204" pitchFamily="34" charset="0"/>
              </a:rPr>
              <a:t>04</a:t>
            </a:r>
            <a:endParaRPr lang="zh-CN" altLang="en-US" sz="9600" dirty="0">
              <a:ln w="76200">
                <a:noFill/>
                <a:miter lim="800000"/>
              </a:ln>
              <a:solidFill>
                <a:schemeClr val="tx2"/>
              </a:solidFill>
              <a:latin typeface="Impact" panose="020B0806030902050204" pitchFamily="34" charset="0"/>
            </a:endParaRPr>
          </a:p>
        </p:txBody>
      </p:sp>
      <p:grpSp>
        <p:nvGrpSpPr>
          <p:cNvPr id="15" name="组合 14"/>
          <p:cNvGrpSpPr/>
          <p:nvPr/>
        </p:nvGrpSpPr>
        <p:grpSpPr bwMode="auto">
          <a:xfrm>
            <a:off x="7390838" y="2128351"/>
            <a:ext cx="3617821" cy="923331"/>
            <a:chOff x="6040513" y="2250800"/>
            <a:chExt cx="2766116" cy="692722"/>
          </a:xfrm>
        </p:grpSpPr>
        <p:sp>
          <p:nvSpPr>
            <p:cNvPr id="16" name="文本框 15"/>
            <p:cNvSpPr txBox="1">
              <a:spLocks noChangeArrowheads="1"/>
            </p:cNvSpPr>
            <p:nvPr/>
          </p:nvSpPr>
          <p:spPr bwMode="auto">
            <a:xfrm>
              <a:off x="6040513" y="2735706"/>
              <a:ext cx="2766116" cy="2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zh-CN" sz="1200" dirty="0">
                  <a:latin typeface="思源宋体 CN ExtraLight" panose="02020200000000000000" pitchFamily="18" charset="-122"/>
                  <a:ea typeface="思源宋体 CN ExtraLight" panose="02020200000000000000" pitchFamily="18" charset="-122"/>
                </a:rPr>
                <a:t>为</a:t>
              </a:r>
              <a:r>
                <a:rPr lang="zh-CN" altLang="en-US" sz="1200" dirty="0">
                  <a:latin typeface="思源宋体 CN ExtraLight" panose="02020200000000000000" pitchFamily="18" charset="-122"/>
                  <a:ea typeface="思源宋体 CN ExtraLight" panose="02020200000000000000" pitchFamily="18" charset="-122"/>
                </a:rPr>
                <a:t>投资者情绪</a:t>
              </a:r>
              <a:r>
                <a:rPr lang="zh-CN" altLang="zh-CN" sz="1200" dirty="0">
                  <a:latin typeface="思源宋体 CN ExtraLight" panose="02020200000000000000" pitchFamily="18" charset="-122"/>
                  <a:ea typeface="思源宋体 CN ExtraLight" panose="02020200000000000000" pitchFamily="18" charset="-122"/>
                </a:rPr>
                <a:t>研究提供了一种独特的切入视角</a:t>
              </a:r>
              <a:endParaRPr lang="zh-CN" altLang="en-US" sz="400" dirty="0">
                <a:solidFill>
                  <a:schemeClr val="tx1">
                    <a:lumMod val="50000"/>
                    <a:lumOff val="50000"/>
                  </a:schemeClr>
                </a:solidFill>
                <a:latin typeface="思源宋体 CN ExtraLight" panose="02020200000000000000" pitchFamily="18" charset="-122"/>
                <a:ea typeface="思源宋体 CN ExtraLight" panose="02020200000000000000" pitchFamily="18" charset="-122"/>
                <a:cs typeface="Arial" panose="020B0604020202020204" pitchFamily="34" charset="0"/>
              </a:endParaRPr>
            </a:p>
          </p:txBody>
        </p:sp>
        <p:sp>
          <p:nvSpPr>
            <p:cNvPr id="17" name="矩形 16"/>
            <p:cNvSpPr/>
            <p:nvPr/>
          </p:nvSpPr>
          <p:spPr>
            <a:xfrm>
              <a:off x="6040513" y="2250800"/>
              <a:ext cx="2562347" cy="484905"/>
            </a:xfrm>
            <a:prstGeom prst="rect">
              <a:avLst/>
            </a:prstGeom>
          </p:spPr>
          <p:txBody>
            <a:bodyPr wrap="none">
              <a:spAutoFit/>
            </a:bodyPr>
            <a:lstStyle/>
            <a:p>
              <a:r>
                <a:rPr lang="zh-CN" altLang="en-US" sz="3600" b="1" dirty="0">
                  <a:solidFill>
                    <a:schemeClr val="accent1"/>
                  </a:solidFill>
                </a:rPr>
                <a:t>论文总结与展望</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485" y="2270235"/>
            <a:ext cx="5222352" cy="4023382"/>
          </a:xfrm>
          <a:prstGeom prst="rect">
            <a:avLst/>
          </a:prstGeom>
        </p:spPr>
      </p:pic>
    </p:spTree>
    <p:extLst>
      <p:ext uri="{BB962C8B-B14F-4D97-AF65-F5344CB8AC3E}">
        <p14:creationId xmlns:p14="http://schemas.microsoft.com/office/powerpoint/2010/main" val="10192705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40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8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ppt_x"/>
                                          </p:val>
                                        </p:tav>
                                        <p:tav tm="100000">
                                          <p:val>
                                            <p:strVal val="#ppt_x"/>
                                          </p:val>
                                        </p:tav>
                                      </p:tavLst>
                                    </p:anim>
                                    <p:anim calcmode="lin" valueType="num">
                                      <p:cBhvr additive="base">
                                        <p:cTn id="12" dur="750" fill="hold"/>
                                        <p:tgtEl>
                                          <p:spTgt spid="15"/>
                                        </p:tgtEl>
                                        <p:attrNameLst>
                                          <p:attrName>ppt_y</p:attrName>
                                        </p:attrNameLst>
                                      </p:cBhvr>
                                      <p:tavLst>
                                        <p:tav tm="0">
                                          <p:val>
                                            <p:strVal val="0-#ppt_h/2"/>
                                          </p:val>
                                        </p:tav>
                                        <p:tav tm="100000">
                                          <p:val>
                                            <p:strVal val="#ppt_y"/>
                                          </p:val>
                                        </p:tav>
                                      </p:tavLst>
                                    </p:anim>
                                  </p:childTnLst>
                                </p:cTn>
                              </p:par>
                              <p:par>
                                <p:cTn id="13" presetID="26"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319">
                                          <p:stCondLst>
                                            <p:cond delay="0"/>
                                          </p:stCondLst>
                                        </p:cTn>
                                        <p:tgtEl>
                                          <p:spTgt spid="7"/>
                                        </p:tgtEl>
                                      </p:cBhvr>
                                    </p:animEffect>
                                    <p:anim calcmode="lin" valueType="num">
                                      <p:cBhvr>
                                        <p:cTn id="16" dur="100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365"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365" tmFilter="0, 0; 0.125,0.2665; 0.25,0.4; 0.375,0.465; 0.5,0.5;  0.625,0.535; 0.75,0.6; 0.875,0.7335; 1,1">
                                          <p:stCondLst>
                                            <p:cond delay="365"/>
                                          </p:stCondLst>
                                        </p:cTn>
                                        <p:tgtEl>
                                          <p:spTgt spid="7"/>
                                        </p:tgtEl>
                                        <p:attrNameLst>
                                          <p:attrName>ppt_y</p:attrName>
                                        </p:attrNameLst>
                                      </p:cBhvr>
                                      <p:tavLst>
                                        <p:tav tm="0" fmla="#ppt_y-sin(pi*$)/9">
                                          <p:val>
                                            <p:fltVal val="0"/>
                                          </p:val>
                                        </p:tav>
                                        <p:tav tm="100000">
                                          <p:val>
                                            <p:fltVal val="1"/>
                                          </p:val>
                                        </p:tav>
                                      </p:tavLst>
                                    </p:anim>
                                    <p:anim calcmode="lin" valueType="num">
                                      <p:cBhvr>
                                        <p:cTn id="19" dur="183" tmFilter="0, 0; 0.125,0.2665; 0.25,0.4; 0.375,0.465; 0.5,0.5;  0.625,0.535; 0.75,0.6; 0.875,0.7335; 1,1">
                                          <p:stCondLst>
                                            <p:cond delay="728"/>
                                          </p:stCondLst>
                                        </p:cTn>
                                        <p:tgtEl>
                                          <p:spTgt spid="7"/>
                                        </p:tgtEl>
                                        <p:attrNameLst>
                                          <p:attrName>ppt_y</p:attrName>
                                        </p:attrNameLst>
                                      </p:cBhvr>
                                      <p:tavLst>
                                        <p:tav tm="0" fmla="#ppt_y-sin(pi*$)/27">
                                          <p:val>
                                            <p:fltVal val="0"/>
                                          </p:val>
                                        </p:tav>
                                        <p:tav tm="100000">
                                          <p:val>
                                            <p:fltVal val="1"/>
                                          </p:val>
                                        </p:tav>
                                      </p:tavLst>
                                    </p:anim>
                                    <p:anim calcmode="lin" valueType="num">
                                      <p:cBhvr>
                                        <p:cTn id="20" dur="90" tmFilter="0, 0; 0.125,0.2665; 0.25,0.4; 0.375,0.465; 0.5,0.5;  0.625,0.535; 0.75,0.6; 0.875,0.7335; 1,1">
                                          <p:stCondLst>
                                            <p:cond delay="911"/>
                                          </p:stCondLst>
                                        </p:cTn>
                                        <p:tgtEl>
                                          <p:spTgt spid="7"/>
                                        </p:tgtEl>
                                        <p:attrNameLst>
                                          <p:attrName>ppt_y</p:attrName>
                                        </p:attrNameLst>
                                      </p:cBhvr>
                                      <p:tavLst>
                                        <p:tav tm="0" fmla="#ppt_y-sin(pi*$)/81">
                                          <p:val>
                                            <p:fltVal val="0"/>
                                          </p:val>
                                        </p:tav>
                                        <p:tav tm="100000">
                                          <p:val>
                                            <p:fltVal val="1"/>
                                          </p:val>
                                        </p:tav>
                                      </p:tavLst>
                                    </p:anim>
                                    <p:animScale>
                                      <p:cBhvr>
                                        <p:cTn id="21" dur="14">
                                          <p:stCondLst>
                                            <p:cond delay="357"/>
                                          </p:stCondLst>
                                        </p:cTn>
                                        <p:tgtEl>
                                          <p:spTgt spid="7"/>
                                        </p:tgtEl>
                                      </p:cBhvr>
                                      <p:to x="100000" y="60000"/>
                                    </p:animScale>
                                    <p:animScale>
                                      <p:cBhvr>
                                        <p:cTn id="22" dur="91" decel="50000">
                                          <p:stCondLst>
                                            <p:cond delay="372"/>
                                          </p:stCondLst>
                                        </p:cTn>
                                        <p:tgtEl>
                                          <p:spTgt spid="7"/>
                                        </p:tgtEl>
                                      </p:cBhvr>
                                      <p:to x="100000" y="100000"/>
                                    </p:animScale>
                                    <p:animScale>
                                      <p:cBhvr>
                                        <p:cTn id="23" dur="14">
                                          <p:stCondLst>
                                            <p:cond delay="722"/>
                                          </p:stCondLst>
                                        </p:cTn>
                                        <p:tgtEl>
                                          <p:spTgt spid="7"/>
                                        </p:tgtEl>
                                      </p:cBhvr>
                                      <p:to x="100000" y="80000"/>
                                    </p:animScale>
                                    <p:animScale>
                                      <p:cBhvr>
                                        <p:cTn id="24" dur="91" decel="50000">
                                          <p:stCondLst>
                                            <p:cond delay="736"/>
                                          </p:stCondLst>
                                        </p:cTn>
                                        <p:tgtEl>
                                          <p:spTgt spid="7"/>
                                        </p:tgtEl>
                                      </p:cBhvr>
                                      <p:to x="100000" y="100000"/>
                                    </p:animScale>
                                    <p:animScale>
                                      <p:cBhvr>
                                        <p:cTn id="25" dur="14">
                                          <p:stCondLst>
                                            <p:cond delay="903"/>
                                          </p:stCondLst>
                                        </p:cTn>
                                        <p:tgtEl>
                                          <p:spTgt spid="7"/>
                                        </p:tgtEl>
                                      </p:cBhvr>
                                      <p:to x="100000" y="90000"/>
                                    </p:animScale>
                                    <p:animScale>
                                      <p:cBhvr>
                                        <p:cTn id="26" dur="91" decel="50000">
                                          <p:stCondLst>
                                            <p:cond delay="917"/>
                                          </p:stCondLst>
                                        </p:cTn>
                                        <p:tgtEl>
                                          <p:spTgt spid="7"/>
                                        </p:tgtEl>
                                      </p:cBhvr>
                                      <p:to x="100000" y="100000"/>
                                    </p:animScale>
                                    <p:animScale>
                                      <p:cBhvr>
                                        <p:cTn id="27" dur="14">
                                          <p:stCondLst>
                                            <p:cond delay="994"/>
                                          </p:stCondLst>
                                        </p:cTn>
                                        <p:tgtEl>
                                          <p:spTgt spid="7"/>
                                        </p:tgtEl>
                                      </p:cBhvr>
                                      <p:to x="100000" y="95000"/>
                                    </p:animScale>
                                    <p:animScale>
                                      <p:cBhvr>
                                        <p:cTn id="28" dur="91" decel="50000">
                                          <p:stCondLst>
                                            <p:cond delay="1009"/>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849729" y="2516444"/>
            <a:ext cx="1939167" cy="1939925"/>
            <a:chOff x="877888" y="2946400"/>
            <a:chExt cx="1939925" cy="1939925"/>
          </a:xfrm>
        </p:grpSpPr>
        <p:sp>
          <p:nvSpPr>
            <p:cNvPr id="60" name="Oval 5"/>
            <p:cNvSpPr>
              <a:spLocks noChangeArrowheads="1"/>
            </p:cNvSpPr>
            <p:nvPr/>
          </p:nvSpPr>
          <p:spPr bwMode="auto">
            <a:xfrm>
              <a:off x="877888" y="2946400"/>
              <a:ext cx="1939925" cy="1939925"/>
            </a:xfrm>
            <a:prstGeom prst="ellipse">
              <a:avLst/>
            </a:prstGeom>
            <a:solidFill>
              <a:schemeClr val="accent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61" name="TextBox 60"/>
            <p:cNvSpPr txBox="1"/>
            <p:nvPr/>
          </p:nvSpPr>
          <p:spPr>
            <a:xfrm>
              <a:off x="1078684" y="3193087"/>
              <a:ext cx="1538332" cy="1446550"/>
            </a:xfrm>
            <a:prstGeom prst="rect">
              <a:avLst/>
            </a:prstGeom>
            <a:noFill/>
          </p:spPr>
          <p:txBody>
            <a:bodyPr wrap="squar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结论总结</a:t>
              </a:r>
            </a:p>
          </p:txBody>
        </p:sp>
      </p:grpSp>
      <p:sp>
        <p:nvSpPr>
          <p:cNvPr id="69" name="TextBox 68"/>
          <p:cNvSpPr txBox="1"/>
          <p:nvPr/>
        </p:nvSpPr>
        <p:spPr>
          <a:xfrm>
            <a:off x="3578398" y="1483267"/>
            <a:ext cx="1110144" cy="369332"/>
          </a:xfrm>
          <a:prstGeom prst="rect">
            <a:avLst/>
          </a:prstGeom>
          <a:noFill/>
        </p:spPr>
        <p:txBody>
          <a:bodyPr wrap="square" rtlCol="0">
            <a:spAutoFit/>
          </a:bodyPr>
          <a:lstStyle/>
          <a:p>
            <a:pPr algn="ctr"/>
            <a:r>
              <a:rPr lang="zh-CN" altLang="en-US" b="1" dirty="0">
                <a:solidFill>
                  <a:schemeClr val="tx1">
                    <a:lumMod val="65000"/>
                    <a:lumOff val="35000"/>
                  </a:schemeClr>
                </a:solidFill>
                <a:latin typeface="+mn-ea"/>
                <a:cs typeface="华文黑体" pitchFamily="2" charset="-122"/>
              </a:rPr>
              <a:t>价值信息</a:t>
            </a:r>
            <a:endParaRPr lang="en-US" altLang="zh-CN" b="1" dirty="0">
              <a:solidFill>
                <a:schemeClr val="tx1">
                  <a:lumMod val="65000"/>
                  <a:lumOff val="35000"/>
                </a:schemeClr>
              </a:solidFill>
              <a:latin typeface="+mn-ea"/>
              <a:cs typeface="华文黑体" pitchFamily="2" charset="-122"/>
            </a:endParaRPr>
          </a:p>
        </p:txBody>
      </p:sp>
      <p:sp>
        <p:nvSpPr>
          <p:cNvPr id="70" name="TextBox 69"/>
          <p:cNvSpPr txBox="1"/>
          <p:nvPr/>
        </p:nvSpPr>
        <p:spPr>
          <a:xfrm>
            <a:off x="3640779" y="1841618"/>
            <a:ext cx="7348943" cy="329129"/>
          </a:xfrm>
          <a:prstGeom prst="rect">
            <a:avLst/>
          </a:prstGeom>
          <a:noFill/>
        </p:spPr>
        <p:txBody>
          <a:bodyPr wrap="square" rtlCol="0">
            <a:spAutoFit/>
          </a:bodyPr>
          <a:lstStyle/>
          <a:p>
            <a:pPr algn="just">
              <a:lnSpc>
                <a:spcPct val="120000"/>
              </a:lnSpc>
              <a:spcBef>
                <a:spcPct val="0"/>
              </a:spcBef>
              <a:buNone/>
            </a:pPr>
            <a:r>
              <a:rPr lang="zh-CN" altLang="zh-CN" sz="1400" dirty="0"/>
              <a:t>使用经主题分类的情绪指标能提取出海量股票文本中的价值信息，与股票超额收益率正相关</a:t>
            </a:r>
            <a:endParaRPr lang="zh-CN" altLang="en-US" sz="1100" dirty="0">
              <a:solidFill>
                <a:schemeClr val="tx1">
                  <a:lumMod val="65000"/>
                  <a:lumOff val="35000"/>
                </a:schemeClr>
              </a:solidFill>
              <a:latin typeface="思源宋体 CN" panose="02020400000000000000" pitchFamily="18" charset="-122"/>
              <a:ea typeface="思源宋体 CN" panose="02020400000000000000" pitchFamily="18" charset="-122"/>
              <a:sym typeface="微软雅黑" panose="020B0503020204020204" pitchFamily="34" charset="-122"/>
            </a:endParaRPr>
          </a:p>
        </p:txBody>
      </p:sp>
      <p:sp>
        <p:nvSpPr>
          <p:cNvPr id="71" name="TextBox 70"/>
          <p:cNvSpPr txBox="1"/>
          <p:nvPr/>
        </p:nvSpPr>
        <p:spPr>
          <a:xfrm>
            <a:off x="3578397" y="4985217"/>
            <a:ext cx="1996566" cy="369332"/>
          </a:xfrm>
          <a:prstGeom prst="rect">
            <a:avLst/>
          </a:prstGeom>
          <a:noFill/>
        </p:spPr>
        <p:txBody>
          <a:bodyPr wrap="square" rtlCol="0">
            <a:spAutoFit/>
          </a:bodyPr>
          <a:lstStyle/>
          <a:p>
            <a:r>
              <a:rPr lang="zh-CN" altLang="zh-CN" b="1" dirty="0">
                <a:solidFill>
                  <a:schemeClr val="tx1">
                    <a:lumMod val="65000"/>
                    <a:lumOff val="35000"/>
                  </a:schemeClr>
                </a:solidFill>
                <a:latin typeface="+mn-ea"/>
                <a:cs typeface="华文黑体" pitchFamily="2" charset="-122"/>
              </a:rPr>
              <a:t>超预期盈余</a:t>
            </a:r>
            <a:endParaRPr lang="zh-CN" altLang="en-US" b="1" dirty="0">
              <a:solidFill>
                <a:schemeClr val="tx1">
                  <a:lumMod val="65000"/>
                  <a:lumOff val="35000"/>
                </a:schemeClr>
              </a:solidFill>
              <a:latin typeface="+mn-ea"/>
              <a:cs typeface="华文黑体" pitchFamily="2" charset="-122"/>
            </a:endParaRPr>
          </a:p>
        </p:txBody>
      </p:sp>
      <p:sp>
        <p:nvSpPr>
          <p:cNvPr id="72" name="TextBox 71"/>
          <p:cNvSpPr txBox="1"/>
          <p:nvPr/>
        </p:nvSpPr>
        <p:spPr>
          <a:xfrm>
            <a:off x="3599152" y="5354549"/>
            <a:ext cx="7348943" cy="606384"/>
          </a:xfrm>
          <a:prstGeom prst="rect">
            <a:avLst/>
          </a:prstGeom>
          <a:noFill/>
        </p:spPr>
        <p:txBody>
          <a:bodyPr wrap="square" rtlCol="0">
            <a:spAutoFit/>
          </a:bodyPr>
          <a:lstStyle/>
          <a:p>
            <a:pPr>
              <a:lnSpc>
                <a:spcPct val="125000"/>
              </a:lnSpc>
            </a:pPr>
            <a:r>
              <a:rPr lang="zh-CN" altLang="zh-CN" sz="1400" dirty="0"/>
              <a:t>主题情绪能有效解释公司超预期盈余，投资者越看好公司及其行业发展前景，对公司发放红利持乐观态度，公司盈利超预期程度越大。</a:t>
            </a:r>
            <a:endParaRPr lang="zh-CN" altLang="en-US" sz="1400" dirty="0"/>
          </a:p>
        </p:txBody>
      </p:sp>
      <p:sp>
        <p:nvSpPr>
          <p:cNvPr id="73" name="TextBox 72"/>
          <p:cNvSpPr txBox="1"/>
          <p:nvPr/>
        </p:nvSpPr>
        <p:spPr>
          <a:xfrm>
            <a:off x="4133470" y="3810763"/>
            <a:ext cx="1996566" cy="369332"/>
          </a:xfrm>
          <a:prstGeom prst="rect">
            <a:avLst/>
          </a:prstGeom>
          <a:noFill/>
        </p:spPr>
        <p:txBody>
          <a:bodyPr wrap="square" rtlCol="0">
            <a:spAutoFit/>
          </a:bodyPr>
          <a:lstStyle/>
          <a:p>
            <a:r>
              <a:rPr lang="zh-CN" altLang="zh-CN" b="1" dirty="0">
                <a:solidFill>
                  <a:schemeClr val="tx1">
                    <a:lumMod val="65000"/>
                    <a:lumOff val="35000"/>
                  </a:schemeClr>
                </a:solidFill>
                <a:latin typeface="+mn-ea"/>
                <a:cs typeface="华文黑体" pitchFamily="2" charset="-122"/>
              </a:rPr>
              <a:t>非对称效应</a:t>
            </a:r>
            <a:endParaRPr lang="zh-CN" altLang="en-US" b="1" dirty="0">
              <a:solidFill>
                <a:schemeClr val="tx1">
                  <a:lumMod val="65000"/>
                  <a:lumOff val="35000"/>
                </a:schemeClr>
              </a:solidFill>
              <a:latin typeface="+mn-ea"/>
              <a:cs typeface="华文黑体" pitchFamily="2" charset="-122"/>
            </a:endParaRPr>
          </a:p>
        </p:txBody>
      </p:sp>
      <p:sp>
        <p:nvSpPr>
          <p:cNvPr id="74" name="TextBox 73"/>
          <p:cNvSpPr txBox="1"/>
          <p:nvPr/>
        </p:nvSpPr>
        <p:spPr>
          <a:xfrm>
            <a:off x="4195852" y="4118043"/>
            <a:ext cx="7348943" cy="606384"/>
          </a:xfrm>
          <a:prstGeom prst="rect">
            <a:avLst/>
          </a:prstGeom>
          <a:noFill/>
        </p:spPr>
        <p:txBody>
          <a:bodyPr wrap="square" rtlCol="0">
            <a:spAutoFit/>
          </a:bodyPr>
          <a:lstStyle/>
          <a:p>
            <a:pPr>
              <a:lnSpc>
                <a:spcPct val="125000"/>
              </a:lnSpc>
            </a:pPr>
            <a:r>
              <a:rPr lang="zh-CN" altLang="zh-CN" sz="1400" dirty="0"/>
              <a:t>主题情绪对股票超额收益率的影响存在非对称效应，“公司发展”、“大盘行情”和“公司红利”主题非对称效应最显著</a:t>
            </a:r>
            <a:endParaRPr lang="zh-CN" altLang="en-US" sz="1400" dirty="0"/>
          </a:p>
        </p:txBody>
      </p:sp>
      <p:sp>
        <p:nvSpPr>
          <p:cNvPr id="75" name="TextBox 74"/>
          <p:cNvSpPr txBox="1"/>
          <p:nvPr/>
        </p:nvSpPr>
        <p:spPr>
          <a:xfrm>
            <a:off x="4083167" y="2572679"/>
            <a:ext cx="2550716" cy="369332"/>
          </a:xfrm>
          <a:prstGeom prst="rect">
            <a:avLst/>
          </a:prstGeom>
          <a:noFill/>
        </p:spPr>
        <p:txBody>
          <a:bodyPr wrap="square" rtlCol="0">
            <a:spAutoFit/>
          </a:bodyPr>
          <a:lstStyle/>
          <a:p>
            <a:pPr algn="ctr"/>
            <a:r>
              <a:rPr lang="zh-CN" altLang="en-US" b="1" dirty="0">
                <a:solidFill>
                  <a:schemeClr val="tx1">
                    <a:lumMod val="65000"/>
                    <a:lumOff val="35000"/>
                  </a:schemeClr>
                </a:solidFill>
                <a:latin typeface="+mn-ea"/>
                <a:cs typeface="华文黑体" pitchFamily="2" charset="-122"/>
              </a:rPr>
              <a:t>影响</a:t>
            </a:r>
            <a:r>
              <a:rPr lang="zh-CN" altLang="zh-CN" b="1" dirty="0">
                <a:solidFill>
                  <a:schemeClr val="tx1">
                    <a:lumMod val="65000"/>
                    <a:lumOff val="35000"/>
                  </a:schemeClr>
                </a:solidFill>
                <a:latin typeface="+mn-ea"/>
                <a:cs typeface="华文黑体" pitchFamily="2" charset="-122"/>
              </a:rPr>
              <a:t>程度和持续性</a:t>
            </a:r>
            <a:r>
              <a:rPr lang="zh-CN" altLang="en-US" b="1" dirty="0">
                <a:solidFill>
                  <a:schemeClr val="tx1">
                    <a:lumMod val="65000"/>
                    <a:lumOff val="35000"/>
                  </a:schemeClr>
                </a:solidFill>
                <a:latin typeface="+mn-ea"/>
                <a:cs typeface="华文黑体" pitchFamily="2" charset="-122"/>
              </a:rPr>
              <a:t>不同</a:t>
            </a:r>
            <a:endParaRPr lang="en-US" altLang="zh-CN" b="1" dirty="0">
              <a:solidFill>
                <a:schemeClr val="tx1">
                  <a:lumMod val="65000"/>
                  <a:lumOff val="35000"/>
                </a:schemeClr>
              </a:solidFill>
              <a:latin typeface="+mn-ea"/>
              <a:cs typeface="华文黑体" pitchFamily="2" charset="-122"/>
            </a:endParaRPr>
          </a:p>
        </p:txBody>
      </p:sp>
      <p:sp>
        <p:nvSpPr>
          <p:cNvPr id="76" name="TextBox 75"/>
          <p:cNvSpPr txBox="1"/>
          <p:nvPr/>
        </p:nvSpPr>
        <p:spPr>
          <a:xfrm>
            <a:off x="4145549" y="2879959"/>
            <a:ext cx="7348943" cy="606448"/>
          </a:xfrm>
          <a:prstGeom prst="rect">
            <a:avLst/>
          </a:prstGeom>
          <a:noFill/>
        </p:spPr>
        <p:txBody>
          <a:bodyPr wrap="square" rtlCol="0">
            <a:spAutoFit/>
          </a:bodyPr>
          <a:lstStyle/>
          <a:p>
            <a:pPr>
              <a:lnSpc>
                <a:spcPct val="125000"/>
              </a:lnSpc>
            </a:pPr>
            <a:r>
              <a:rPr lang="zh-CN" altLang="zh-CN" sz="1400" dirty="0"/>
              <a:t>不同主题情绪对股票超额收益影响的程度和持续性不同，行情类信息影响短期收益，公司发展类信息影响长期收益，而公司红利信息对二者都有影响</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总结</a:t>
            </a:r>
          </a:p>
        </p:txBody>
      </p:sp>
      <p:grpSp>
        <p:nvGrpSpPr>
          <p:cNvPr id="37" name="组合 36">
            <a:extLst>
              <a:ext uri="{FF2B5EF4-FFF2-40B4-BE49-F238E27FC236}">
                <a16:creationId xmlns:a16="http://schemas.microsoft.com/office/drawing/2014/main" id="{7075167B-73E6-4750-9F7D-E41CFB161F2F}"/>
              </a:ext>
            </a:extLst>
          </p:cNvPr>
          <p:cNvGrpSpPr/>
          <p:nvPr/>
        </p:nvGrpSpPr>
        <p:grpSpPr>
          <a:xfrm>
            <a:off x="2833647" y="1483267"/>
            <a:ext cx="612206" cy="612283"/>
            <a:chOff x="2139017" y="3437940"/>
            <a:chExt cx="440084" cy="440084"/>
          </a:xfrm>
        </p:grpSpPr>
        <p:sp>
          <p:nvSpPr>
            <p:cNvPr id="38" name="椭圆 37">
              <a:extLst>
                <a:ext uri="{FF2B5EF4-FFF2-40B4-BE49-F238E27FC236}">
                  <a16:creationId xmlns:a16="http://schemas.microsoft.com/office/drawing/2014/main" id="{F2E8990C-206A-4FA4-B71E-B2B850292F57}"/>
                </a:ext>
              </a:extLst>
            </p:cNvPr>
            <p:cNvSpPr/>
            <p:nvPr/>
          </p:nvSpPr>
          <p:spPr>
            <a:xfrm>
              <a:off x="2139017" y="3437940"/>
              <a:ext cx="440084" cy="440084"/>
            </a:xfrm>
            <a:prstGeom prst="ellipse">
              <a:avLst/>
            </a:prstGeom>
            <a:solidFill>
              <a:schemeClr val="accent1"/>
            </a:solid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a:extLst>
                <a:ext uri="{FF2B5EF4-FFF2-40B4-BE49-F238E27FC236}">
                  <a16:creationId xmlns:a16="http://schemas.microsoft.com/office/drawing/2014/main" id="{5B86E910-E0D2-4DE4-BAF6-CFE6706A64EB}"/>
                </a:ext>
              </a:extLst>
            </p:cNvPr>
            <p:cNvGrpSpPr/>
            <p:nvPr/>
          </p:nvGrpSpPr>
          <p:grpSpPr>
            <a:xfrm>
              <a:off x="2248713" y="3548250"/>
              <a:ext cx="220694" cy="219466"/>
              <a:chOff x="4083050" y="4826000"/>
              <a:chExt cx="855663" cy="850900"/>
            </a:xfrm>
          </p:grpSpPr>
          <p:sp>
            <p:nvSpPr>
              <p:cNvPr id="40" name="Freeform 25">
                <a:extLst>
                  <a:ext uri="{FF2B5EF4-FFF2-40B4-BE49-F238E27FC236}">
                    <a16:creationId xmlns:a16="http://schemas.microsoft.com/office/drawing/2014/main" id="{F3F93F89-5B1C-4328-9C33-1F7055928053}"/>
                  </a:ext>
                </a:extLst>
              </p:cNvPr>
              <p:cNvSpPr/>
              <p:nvPr/>
            </p:nvSpPr>
            <p:spPr bwMode="auto">
              <a:xfrm>
                <a:off x="4083050" y="4826000"/>
                <a:ext cx="855663" cy="850900"/>
              </a:xfrm>
              <a:custGeom>
                <a:avLst/>
                <a:gdLst>
                  <a:gd name="T0" fmla="*/ 217 w 539"/>
                  <a:gd name="T1" fmla="*/ 202 h 536"/>
                  <a:gd name="T2" fmla="*/ 206 w 539"/>
                  <a:gd name="T3" fmla="*/ 199 h 536"/>
                  <a:gd name="T4" fmla="*/ 182 w 539"/>
                  <a:gd name="T5" fmla="*/ 196 h 536"/>
                  <a:gd name="T6" fmla="*/ 169 w 539"/>
                  <a:gd name="T7" fmla="*/ 195 h 536"/>
                  <a:gd name="T8" fmla="*/ 135 w 539"/>
                  <a:gd name="T9" fmla="*/ 199 h 536"/>
                  <a:gd name="T10" fmla="*/ 103 w 539"/>
                  <a:gd name="T11" fmla="*/ 209 h 536"/>
                  <a:gd name="T12" fmla="*/ 74 w 539"/>
                  <a:gd name="T13" fmla="*/ 224 h 536"/>
                  <a:gd name="T14" fmla="*/ 49 w 539"/>
                  <a:gd name="T15" fmla="*/ 246 h 536"/>
                  <a:gd name="T16" fmla="*/ 29 w 539"/>
                  <a:gd name="T17" fmla="*/ 271 h 536"/>
                  <a:gd name="T18" fmla="*/ 13 w 539"/>
                  <a:gd name="T19" fmla="*/ 300 h 536"/>
                  <a:gd name="T20" fmla="*/ 3 w 539"/>
                  <a:gd name="T21" fmla="*/ 332 h 536"/>
                  <a:gd name="T22" fmla="*/ 0 w 539"/>
                  <a:gd name="T23" fmla="*/ 366 h 536"/>
                  <a:gd name="T24" fmla="*/ 0 w 539"/>
                  <a:gd name="T25" fmla="*/ 383 h 536"/>
                  <a:gd name="T26" fmla="*/ 7 w 539"/>
                  <a:gd name="T27" fmla="*/ 417 h 536"/>
                  <a:gd name="T28" fmla="*/ 20 w 539"/>
                  <a:gd name="T29" fmla="*/ 447 h 536"/>
                  <a:gd name="T30" fmla="*/ 38 w 539"/>
                  <a:gd name="T31" fmla="*/ 474 h 536"/>
                  <a:gd name="T32" fmla="*/ 61 w 539"/>
                  <a:gd name="T33" fmla="*/ 497 h 536"/>
                  <a:gd name="T34" fmla="*/ 88 w 539"/>
                  <a:gd name="T35" fmla="*/ 516 h 536"/>
                  <a:gd name="T36" fmla="*/ 119 w 539"/>
                  <a:gd name="T37" fmla="*/ 528 h 536"/>
                  <a:gd name="T38" fmla="*/ 152 w 539"/>
                  <a:gd name="T39" fmla="*/ 535 h 536"/>
                  <a:gd name="T40" fmla="*/ 169 w 539"/>
                  <a:gd name="T41" fmla="*/ 536 h 536"/>
                  <a:gd name="T42" fmla="*/ 204 w 539"/>
                  <a:gd name="T43" fmla="*/ 533 h 536"/>
                  <a:gd name="T44" fmla="*/ 237 w 539"/>
                  <a:gd name="T45" fmla="*/ 523 h 536"/>
                  <a:gd name="T46" fmla="*/ 265 w 539"/>
                  <a:gd name="T47" fmla="*/ 507 h 536"/>
                  <a:gd name="T48" fmla="*/ 291 w 539"/>
                  <a:gd name="T49" fmla="*/ 486 h 536"/>
                  <a:gd name="T50" fmla="*/ 311 w 539"/>
                  <a:gd name="T51" fmla="*/ 461 h 536"/>
                  <a:gd name="T52" fmla="*/ 327 w 539"/>
                  <a:gd name="T53" fmla="*/ 432 h 536"/>
                  <a:gd name="T54" fmla="*/ 337 w 539"/>
                  <a:gd name="T55" fmla="*/ 400 h 536"/>
                  <a:gd name="T56" fmla="*/ 340 w 539"/>
                  <a:gd name="T57" fmla="*/ 366 h 536"/>
                  <a:gd name="T58" fmla="*/ 340 w 539"/>
                  <a:gd name="T59" fmla="*/ 354 h 536"/>
                  <a:gd name="T60" fmla="*/ 337 w 539"/>
                  <a:gd name="T61" fmla="*/ 332 h 536"/>
                  <a:gd name="T62" fmla="*/ 394 w 539"/>
                  <a:gd name="T63" fmla="*/ 261 h 536"/>
                  <a:gd name="T64" fmla="*/ 468 w 539"/>
                  <a:gd name="T65" fmla="*/ 189 h 536"/>
                  <a:gd name="T66" fmla="*/ 539 w 539"/>
                  <a:gd name="T67" fmla="*/ 108 h 536"/>
                  <a:gd name="T68" fmla="*/ 443 w 539"/>
                  <a:gd name="T6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9" h="536">
                    <a:moveTo>
                      <a:pt x="443" y="0"/>
                    </a:moveTo>
                    <a:lnTo>
                      <a:pt x="217" y="202"/>
                    </a:lnTo>
                    <a:lnTo>
                      <a:pt x="217" y="202"/>
                    </a:lnTo>
                    <a:lnTo>
                      <a:pt x="206" y="199"/>
                    </a:lnTo>
                    <a:lnTo>
                      <a:pt x="194" y="197"/>
                    </a:lnTo>
                    <a:lnTo>
                      <a:pt x="182" y="196"/>
                    </a:lnTo>
                    <a:lnTo>
                      <a:pt x="169" y="195"/>
                    </a:lnTo>
                    <a:lnTo>
                      <a:pt x="169" y="195"/>
                    </a:lnTo>
                    <a:lnTo>
                      <a:pt x="152" y="196"/>
                    </a:lnTo>
                    <a:lnTo>
                      <a:pt x="135" y="199"/>
                    </a:lnTo>
                    <a:lnTo>
                      <a:pt x="119" y="203"/>
                    </a:lnTo>
                    <a:lnTo>
                      <a:pt x="103" y="209"/>
                    </a:lnTo>
                    <a:lnTo>
                      <a:pt x="88" y="216"/>
                    </a:lnTo>
                    <a:lnTo>
                      <a:pt x="74" y="224"/>
                    </a:lnTo>
                    <a:lnTo>
                      <a:pt x="61" y="235"/>
                    </a:lnTo>
                    <a:lnTo>
                      <a:pt x="49" y="246"/>
                    </a:lnTo>
                    <a:lnTo>
                      <a:pt x="38" y="258"/>
                    </a:lnTo>
                    <a:lnTo>
                      <a:pt x="29" y="271"/>
                    </a:lnTo>
                    <a:lnTo>
                      <a:pt x="20" y="285"/>
                    </a:lnTo>
                    <a:lnTo>
                      <a:pt x="13" y="300"/>
                    </a:lnTo>
                    <a:lnTo>
                      <a:pt x="7" y="316"/>
                    </a:lnTo>
                    <a:lnTo>
                      <a:pt x="3" y="332"/>
                    </a:lnTo>
                    <a:lnTo>
                      <a:pt x="0" y="349"/>
                    </a:lnTo>
                    <a:lnTo>
                      <a:pt x="0" y="366"/>
                    </a:lnTo>
                    <a:lnTo>
                      <a:pt x="0" y="366"/>
                    </a:lnTo>
                    <a:lnTo>
                      <a:pt x="0" y="383"/>
                    </a:lnTo>
                    <a:lnTo>
                      <a:pt x="3" y="400"/>
                    </a:lnTo>
                    <a:lnTo>
                      <a:pt x="7" y="417"/>
                    </a:lnTo>
                    <a:lnTo>
                      <a:pt x="13" y="432"/>
                    </a:lnTo>
                    <a:lnTo>
                      <a:pt x="20" y="447"/>
                    </a:lnTo>
                    <a:lnTo>
                      <a:pt x="29" y="461"/>
                    </a:lnTo>
                    <a:lnTo>
                      <a:pt x="38" y="474"/>
                    </a:lnTo>
                    <a:lnTo>
                      <a:pt x="49" y="486"/>
                    </a:lnTo>
                    <a:lnTo>
                      <a:pt x="61" y="497"/>
                    </a:lnTo>
                    <a:lnTo>
                      <a:pt x="74" y="507"/>
                    </a:lnTo>
                    <a:lnTo>
                      <a:pt x="88" y="516"/>
                    </a:lnTo>
                    <a:lnTo>
                      <a:pt x="103" y="523"/>
                    </a:lnTo>
                    <a:lnTo>
                      <a:pt x="119" y="528"/>
                    </a:lnTo>
                    <a:lnTo>
                      <a:pt x="135" y="533"/>
                    </a:lnTo>
                    <a:lnTo>
                      <a:pt x="152" y="535"/>
                    </a:lnTo>
                    <a:lnTo>
                      <a:pt x="169" y="536"/>
                    </a:lnTo>
                    <a:lnTo>
                      <a:pt x="169" y="536"/>
                    </a:lnTo>
                    <a:lnTo>
                      <a:pt x="187" y="535"/>
                    </a:lnTo>
                    <a:lnTo>
                      <a:pt x="204" y="533"/>
                    </a:lnTo>
                    <a:lnTo>
                      <a:pt x="221" y="528"/>
                    </a:lnTo>
                    <a:lnTo>
                      <a:pt x="237" y="523"/>
                    </a:lnTo>
                    <a:lnTo>
                      <a:pt x="251" y="516"/>
                    </a:lnTo>
                    <a:lnTo>
                      <a:pt x="265" y="507"/>
                    </a:lnTo>
                    <a:lnTo>
                      <a:pt x="279" y="497"/>
                    </a:lnTo>
                    <a:lnTo>
                      <a:pt x="291" y="486"/>
                    </a:lnTo>
                    <a:lnTo>
                      <a:pt x="302" y="474"/>
                    </a:lnTo>
                    <a:lnTo>
                      <a:pt x="311" y="461"/>
                    </a:lnTo>
                    <a:lnTo>
                      <a:pt x="320" y="447"/>
                    </a:lnTo>
                    <a:lnTo>
                      <a:pt x="327" y="432"/>
                    </a:lnTo>
                    <a:lnTo>
                      <a:pt x="333" y="417"/>
                    </a:lnTo>
                    <a:lnTo>
                      <a:pt x="337" y="400"/>
                    </a:lnTo>
                    <a:lnTo>
                      <a:pt x="340" y="383"/>
                    </a:lnTo>
                    <a:lnTo>
                      <a:pt x="340" y="366"/>
                    </a:lnTo>
                    <a:lnTo>
                      <a:pt x="340" y="366"/>
                    </a:lnTo>
                    <a:lnTo>
                      <a:pt x="340" y="354"/>
                    </a:lnTo>
                    <a:lnTo>
                      <a:pt x="339" y="343"/>
                    </a:lnTo>
                    <a:lnTo>
                      <a:pt x="337" y="332"/>
                    </a:lnTo>
                    <a:lnTo>
                      <a:pt x="334" y="321"/>
                    </a:lnTo>
                    <a:lnTo>
                      <a:pt x="394" y="261"/>
                    </a:lnTo>
                    <a:lnTo>
                      <a:pt x="394" y="189"/>
                    </a:lnTo>
                    <a:lnTo>
                      <a:pt x="468" y="189"/>
                    </a:lnTo>
                    <a:lnTo>
                      <a:pt x="468" y="104"/>
                    </a:lnTo>
                    <a:lnTo>
                      <a:pt x="539" y="108"/>
                    </a:lnTo>
                    <a:lnTo>
                      <a:pt x="539" y="7"/>
                    </a:lnTo>
                    <a:lnTo>
                      <a:pt x="443"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Freeform 26">
                <a:extLst>
                  <a:ext uri="{FF2B5EF4-FFF2-40B4-BE49-F238E27FC236}">
                    <a16:creationId xmlns:a16="http://schemas.microsoft.com/office/drawing/2014/main" id="{673AF551-CC5D-45A1-A6AD-037758BEE57F}"/>
                  </a:ext>
                </a:extLst>
              </p:cNvPr>
              <p:cNvSpPr/>
              <p:nvPr/>
            </p:nvSpPr>
            <p:spPr bwMode="auto">
              <a:xfrm>
                <a:off x="4219575" y="5362575"/>
                <a:ext cx="184150" cy="184150"/>
              </a:xfrm>
              <a:custGeom>
                <a:avLst/>
                <a:gdLst>
                  <a:gd name="T0" fmla="*/ 116 w 116"/>
                  <a:gd name="T1" fmla="*/ 58 h 116"/>
                  <a:gd name="T2" fmla="*/ 116 w 116"/>
                  <a:gd name="T3" fmla="*/ 58 h 116"/>
                  <a:gd name="T4" fmla="*/ 116 w 116"/>
                  <a:gd name="T5" fmla="*/ 64 h 116"/>
                  <a:gd name="T6" fmla="*/ 115 w 116"/>
                  <a:gd name="T7" fmla="*/ 69 h 116"/>
                  <a:gd name="T8" fmla="*/ 111 w 116"/>
                  <a:gd name="T9" fmla="*/ 80 h 116"/>
                  <a:gd name="T10" fmla="*/ 106 w 116"/>
                  <a:gd name="T11" fmla="*/ 90 h 116"/>
                  <a:gd name="T12" fmla="*/ 99 w 116"/>
                  <a:gd name="T13" fmla="*/ 99 h 116"/>
                  <a:gd name="T14" fmla="*/ 90 w 116"/>
                  <a:gd name="T15" fmla="*/ 106 h 116"/>
                  <a:gd name="T16" fmla="*/ 81 w 116"/>
                  <a:gd name="T17" fmla="*/ 111 h 116"/>
                  <a:gd name="T18" fmla="*/ 70 w 116"/>
                  <a:gd name="T19" fmla="*/ 114 h 116"/>
                  <a:gd name="T20" fmla="*/ 64 w 116"/>
                  <a:gd name="T21" fmla="*/ 115 h 116"/>
                  <a:gd name="T22" fmla="*/ 58 w 116"/>
                  <a:gd name="T23" fmla="*/ 116 h 116"/>
                  <a:gd name="T24" fmla="*/ 58 w 116"/>
                  <a:gd name="T25" fmla="*/ 116 h 116"/>
                  <a:gd name="T26" fmla="*/ 52 w 116"/>
                  <a:gd name="T27" fmla="*/ 115 h 116"/>
                  <a:gd name="T28" fmla="*/ 46 w 116"/>
                  <a:gd name="T29" fmla="*/ 114 h 116"/>
                  <a:gd name="T30" fmla="*/ 36 w 116"/>
                  <a:gd name="T31" fmla="*/ 111 h 116"/>
                  <a:gd name="T32" fmla="*/ 26 w 116"/>
                  <a:gd name="T33" fmla="*/ 106 h 116"/>
                  <a:gd name="T34" fmla="*/ 17 w 116"/>
                  <a:gd name="T35" fmla="*/ 99 h 116"/>
                  <a:gd name="T36" fmla="*/ 10 w 116"/>
                  <a:gd name="T37" fmla="*/ 90 h 116"/>
                  <a:gd name="T38" fmla="*/ 5 w 116"/>
                  <a:gd name="T39" fmla="*/ 80 h 116"/>
                  <a:gd name="T40" fmla="*/ 1 w 116"/>
                  <a:gd name="T41" fmla="*/ 69 h 116"/>
                  <a:gd name="T42" fmla="*/ 1 w 116"/>
                  <a:gd name="T43" fmla="*/ 64 h 116"/>
                  <a:gd name="T44" fmla="*/ 0 w 116"/>
                  <a:gd name="T45" fmla="*/ 58 h 116"/>
                  <a:gd name="T46" fmla="*/ 0 w 116"/>
                  <a:gd name="T47" fmla="*/ 58 h 116"/>
                  <a:gd name="T48" fmla="*/ 1 w 116"/>
                  <a:gd name="T49" fmla="*/ 52 h 116"/>
                  <a:gd name="T50" fmla="*/ 1 w 116"/>
                  <a:gd name="T51" fmla="*/ 46 h 116"/>
                  <a:gd name="T52" fmla="*/ 5 w 116"/>
                  <a:gd name="T53" fmla="*/ 35 h 116"/>
                  <a:gd name="T54" fmla="*/ 10 w 116"/>
                  <a:gd name="T55" fmla="*/ 25 h 116"/>
                  <a:gd name="T56" fmla="*/ 17 w 116"/>
                  <a:gd name="T57" fmla="*/ 17 h 116"/>
                  <a:gd name="T58" fmla="*/ 26 w 116"/>
                  <a:gd name="T59" fmla="*/ 10 h 116"/>
                  <a:gd name="T60" fmla="*/ 36 w 116"/>
                  <a:gd name="T61" fmla="*/ 4 h 116"/>
                  <a:gd name="T62" fmla="*/ 46 w 116"/>
                  <a:gd name="T63" fmla="*/ 1 h 116"/>
                  <a:gd name="T64" fmla="*/ 52 w 116"/>
                  <a:gd name="T65" fmla="*/ 0 h 116"/>
                  <a:gd name="T66" fmla="*/ 58 w 116"/>
                  <a:gd name="T67" fmla="*/ 0 h 116"/>
                  <a:gd name="T68" fmla="*/ 58 w 116"/>
                  <a:gd name="T69" fmla="*/ 0 h 116"/>
                  <a:gd name="T70" fmla="*/ 64 w 116"/>
                  <a:gd name="T71" fmla="*/ 0 h 116"/>
                  <a:gd name="T72" fmla="*/ 70 w 116"/>
                  <a:gd name="T73" fmla="*/ 1 h 116"/>
                  <a:gd name="T74" fmla="*/ 81 w 116"/>
                  <a:gd name="T75" fmla="*/ 4 h 116"/>
                  <a:gd name="T76" fmla="*/ 90 w 116"/>
                  <a:gd name="T77" fmla="*/ 10 h 116"/>
                  <a:gd name="T78" fmla="*/ 99 w 116"/>
                  <a:gd name="T79" fmla="*/ 17 h 116"/>
                  <a:gd name="T80" fmla="*/ 106 w 116"/>
                  <a:gd name="T81" fmla="*/ 25 h 116"/>
                  <a:gd name="T82" fmla="*/ 111 w 116"/>
                  <a:gd name="T83" fmla="*/ 35 h 116"/>
                  <a:gd name="T84" fmla="*/ 115 w 116"/>
                  <a:gd name="T85" fmla="*/ 46 h 116"/>
                  <a:gd name="T86" fmla="*/ 116 w 116"/>
                  <a:gd name="T87" fmla="*/ 52 h 116"/>
                  <a:gd name="T88" fmla="*/ 116 w 116"/>
                  <a:gd name="T89" fmla="*/ 58 h 116"/>
                  <a:gd name="T90" fmla="*/ 116 w 116"/>
                  <a:gd name="T91" fmla="*/ 5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6">
                    <a:moveTo>
                      <a:pt x="116" y="58"/>
                    </a:moveTo>
                    <a:lnTo>
                      <a:pt x="116" y="58"/>
                    </a:lnTo>
                    <a:lnTo>
                      <a:pt x="116" y="64"/>
                    </a:lnTo>
                    <a:lnTo>
                      <a:pt x="115" y="69"/>
                    </a:lnTo>
                    <a:lnTo>
                      <a:pt x="111" y="80"/>
                    </a:lnTo>
                    <a:lnTo>
                      <a:pt x="106" y="90"/>
                    </a:lnTo>
                    <a:lnTo>
                      <a:pt x="99" y="99"/>
                    </a:lnTo>
                    <a:lnTo>
                      <a:pt x="90" y="106"/>
                    </a:lnTo>
                    <a:lnTo>
                      <a:pt x="81" y="111"/>
                    </a:lnTo>
                    <a:lnTo>
                      <a:pt x="70" y="114"/>
                    </a:lnTo>
                    <a:lnTo>
                      <a:pt x="64" y="115"/>
                    </a:lnTo>
                    <a:lnTo>
                      <a:pt x="58" y="116"/>
                    </a:lnTo>
                    <a:lnTo>
                      <a:pt x="58" y="116"/>
                    </a:lnTo>
                    <a:lnTo>
                      <a:pt x="52" y="115"/>
                    </a:lnTo>
                    <a:lnTo>
                      <a:pt x="46" y="114"/>
                    </a:lnTo>
                    <a:lnTo>
                      <a:pt x="36" y="111"/>
                    </a:lnTo>
                    <a:lnTo>
                      <a:pt x="26" y="106"/>
                    </a:lnTo>
                    <a:lnTo>
                      <a:pt x="17" y="99"/>
                    </a:lnTo>
                    <a:lnTo>
                      <a:pt x="10" y="90"/>
                    </a:lnTo>
                    <a:lnTo>
                      <a:pt x="5" y="80"/>
                    </a:lnTo>
                    <a:lnTo>
                      <a:pt x="1" y="69"/>
                    </a:lnTo>
                    <a:lnTo>
                      <a:pt x="1" y="64"/>
                    </a:lnTo>
                    <a:lnTo>
                      <a:pt x="0" y="58"/>
                    </a:lnTo>
                    <a:lnTo>
                      <a:pt x="0" y="58"/>
                    </a:lnTo>
                    <a:lnTo>
                      <a:pt x="1" y="52"/>
                    </a:lnTo>
                    <a:lnTo>
                      <a:pt x="1" y="46"/>
                    </a:lnTo>
                    <a:lnTo>
                      <a:pt x="5" y="35"/>
                    </a:lnTo>
                    <a:lnTo>
                      <a:pt x="10" y="25"/>
                    </a:lnTo>
                    <a:lnTo>
                      <a:pt x="17" y="17"/>
                    </a:lnTo>
                    <a:lnTo>
                      <a:pt x="26" y="10"/>
                    </a:lnTo>
                    <a:lnTo>
                      <a:pt x="36" y="4"/>
                    </a:lnTo>
                    <a:lnTo>
                      <a:pt x="46" y="1"/>
                    </a:lnTo>
                    <a:lnTo>
                      <a:pt x="52" y="0"/>
                    </a:lnTo>
                    <a:lnTo>
                      <a:pt x="58" y="0"/>
                    </a:lnTo>
                    <a:lnTo>
                      <a:pt x="58" y="0"/>
                    </a:lnTo>
                    <a:lnTo>
                      <a:pt x="64" y="0"/>
                    </a:lnTo>
                    <a:lnTo>
                      <a:pt x="70" y="1"/>
                    </a:lnTo>
                    <a:lnTo>
                      <a:pt x="81" y="4"/>
                    </a:lnTo>
                    <a:lnTo>
                      <a:pt x="90" y="10"/>
                    </a:lnTo>
                    <a:lnTo>
                      <a:pt x="99" y="17"/>
                    </a:lnTo>
                    <a:lnTo>
                      <a:pt x="106" y="25"/>
                    </a:lnTo>
                    <a:lnTo>
                      <a:pt x="111" y="35"/>
                    </a:lnTo>
                    <a:lnTo>
                      <a:pt x="115" y="46"/>
                    </a:lnTo>
                    <a:lnTo>
                      <a:pt x="116" y="52"/>
                    </a:lnTo>
                    <a:lnTo>
                      <a:pt x="116" y="58"/>
                    </a:lnTo>
                    <a:lnTo>
                      <a:pt x="116" y="5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Line 27">
                <a:extLst>
                  <a:ext uri="{FF2B5EF4-FFF2-40B4-BE49-F238E27FC236}">
                    <a16:creationId xmlns:a16="http://schemas.microsoft.com/office/drawing/2014/main" id="{93EC24B5-0407-40A0-8F2B-C8230DB51A91}"/>
                  </a:ext>
                </a:extLst>
              </p:cNvPr>
              <p:cNvSpPr>
                <a:spLocks noChangeShapeType="1"/>
              </p:cNvSpPr>
              <p:nvPr/>
            </p:nvSpPr>
            <p:spPr bwMode="auto">
              <a:xfrm flipH="1">
                <a:off x="4481513" y="4926013"/>
                <a:ext cx="303213" cy="274638"/>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63" name="组合 62">
            <a:extLst>
              <a:ext uri="{FF2B5EF4-FFF2-40B4-BE49-F238E27FC236}">
                <a16:creationId xmlns:a16="http://schemas.microsoft.com/office/drawing/2014/main" id="{51A08A7C-69E5-4FF5-9BE7-51F9B46B5724}"/>
              </a:ext>
            </a:extLst>
          </p:cNvPr>
          <p:cNvGrpSpPr/>
          <p:nvPr/>
        </p:nvGrpSpPr>
        <p:grpSpPr>
          <a:xfrm>
            <a:off x="3293256" y="2568929"/>
            <a:ext cx="612206" cy="612283"/>
            <a:chOff x="4293355" y="3074389"/>
            <a:chExt cx="440084" cy="440084"/>
          </a:xfrm>
        </p:grpSpPr>
        <p:sp>
          <p:nvSpPr>
            <p:cNvPr id="64" name="椭圆 63">
              <a:extLst>
                <a:ext uri="{FF2B5EF4-FFF2-40B4-BE49-F238E27FC236}">
                  <a16:creationId xmlns:a16="http://schemas.microsoft.com/office/drawing/2014/main" id="{624938AD-7918-4E2B-B9E9-90D923680B7B}"/>
                </a:ext>
              </a:extLst>
            </p:cNvPr>
            <p:cNvSpPr/>
            <p:nvPr/>
          </p:nvSpPr>
          <p:spPr>
            <a:xfrm>
              <a:off x="4293355" y="3074389"/>
              <a:ext cx="440084" cy="440084"/>
            </a:xfrm>
            <a:prstGeom prst="ellipse">
              <a:avLst/>
            </a:prstGeom>
            <a:solidFill>
              <a:schemeClr val="accent3"/>
            </a:solidFill>
            <a:ln w="1905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a:extLst>
                <a:ext uri="{FF2B5EF4-FFF2-40B4-BE49-F238E27FC236}">
                  <a16:creationId xmlns:a16="http://schemas.microsoft.com/office/drawing/2014/main" id="{8D306B6A-1544-4884-A63C-FE0F4A1BF24F}"/>
                </a:ext>
              </a:extLst>
            </p:cNvPr>
            <p:cNvGrpSpPr/>
            <p:nvPr/>
          </p:nvGrpSpPr>
          <p:grpSpPr>
            <a:xfrm>
              <a:off x="4437444" y="3184699"/>
              <a:ext cx="151907" cy="219466"/>
              <a:chOff x="6689725" y="4826000"/>
              <a:chExt cx="588963" cy="850901"/>
            </a:xfrm>
          </p:grpSpPr>
          <p:sp>
            <p:nvSpPr>
              <p:cNvPr id="66" name="Freeform 5">
                <a:extLst>
                  <a:ext uri="{FF2B5EF4-FFF2-40B4-BE49-F238E27FC236}">
                    <a16:creationId xmlns:a16="http://schemas.microsoft.com/office/drawing/2014/main" id="{D415E191-FD6A-40A5-A3E1-C648588F00FA}"/>
                  </a:ext>
                </a:extLst>
              </p:cNvPr>
              <p:cNvSpPr/>
              <p:nvPr/>
            </p:nvSpPr>
            <p:spPr bwMode="auto">
              <a:xfrm>
                <a:off x="6689725" y="4826000"/>
                <a:ext cx="588963" cy="706438"/>
              </a:xfrm>
              <a:custGeom>
                <a:avLst/>
                <a:gdLst>
                  <a:gd name="T0" fmla="*/ 101 w 371"/>
                  <a:gd name="T1" fmla="*/ 410 h 445"/>
                  <a:gd name="T2" fmla="*/ 101 w 371"/>
                  <a:gd name="T3" fmla="*/ 351 h 445"/>
                  <a:gd name="T4" fmla="*/ 80 w 371"/>
                  <a:gd name="T5" fmla="*/ 338 h 445"/>
                  <a:gd name="T6" fmla="*/ 60 w 371"/>
                  <a:gd name="T7" fmla="*/ 322 h 445"/>
                  <a:gd name="T8" fmla="*/ 43 w 371"/>
                  <a:gd name="T9" fmla="*/ 304 h 445"/>
                  <a:gd name="T10" fmla="*/ 28 w 371"/>
                  <a:gd name="T11" fmla="*/ 284 h 445"/>
                  <a:gd name="T12" fmla="*/ 16 w 371"/>
                  <a:gd name="T13" fmla="*/ 262 h 445"/>
                  <a:gd name="T14" fmla="*/ 7 w 371"/>
                  <a:gd name="T15" fmla="*/ 238 h 445"/>
                  <a:gd name="T16" fmla="*/ 2 w 371"/>
                  <a:gd name="T17" fmla="*/ 212 h 445"/>
                  <a:gd name="T18" fmla="*/ 0 w 371"/>
                  <a:gd name="T19" fmla="*/ 185 h 445"/>
                  <a:gd name="T20" fmla="*/ 1 w 371"/>
                  <a:gd name="T21" fmla="*/ 166 h 445"/>
                  <a:gd name="T22" fmla="*/ 8 w 371"/>
                  <a:gd name="T23" fmla="*/ 130 h 445"/>
                  <a:gd name="T24" fmla="*/ 22 w 371"/>
                  <a:gd name="T25" fmla="*/ 97 h 445"/>
                  <a:gd name="T26" fmla="*/ 42 w 371"/>
                  <a:gd name="T27" fmla="*/ 67 h 445"/>
                  <a:gd name="T28" fmla="*/ 67 w 371"/>
                  <a:gd name="T29" fmla="*/ 42 h 445"/>
                  <a:gd name="T30" fmla="*/ 97 w 371"/>
                  <a:gd name="T31" fmla="*/ 22 h 445"/>
                  <a:gd name="T32" fmla="*/ 130 w 371"/>
                  <a:gd name="T33" fmla="*/ 8 h 445"/>
                  <a:gd name="T34" fmla="*/ 166 w 371"/>
                  <a:gd name="T35" fmla="*/ 1 h 445"/>
                  <a:gd name="T36" fmla="*/ 186 w 371"/>
                  <a:gd name="T37" fmla="*/ 0 h 445"/>
                  <a:gd name="T38" fmla="*/ 224 w 371"/>
                  <a:gd name="T39" fmla="*/ 4 h 445"/>
                  <a:gd name="T40" fmla="*/ 258 w 371"/>
                  <a:gd name="T41" fmla="*/ 14 h 445"/>
                  <a:gd name="T42" fmla="*/ 290 w 371"/>
                  <a:gd name="T43" fmla="*/ 32 h 445"/>
                  <a:gd name="T44" fmla="*/ 317 w 371"/>
                  <a:gd name="T45" fmla="*/ 54 h 445"/>
                  <a:gd name="T46" fmla="*/ 340 w 371"/>
                  <a:gd name="T47" fmla="*/ 82 h 445"/>
                  <a:gd name="T48" fmla="*/ 357 w 371"/>
                  <a:gd name="T49" fmla="*/ 113 h 445"/>
                  <a:gd name="T50" fmla="*/ 368 w 371"/>
                  <a:gd name="T51" fmla="*/ 148 h 445"/>
                  <a:gd name="T52" fmla="*/ 371 w 371"/>
                  <a:gd name="T53" fmla="*/ 185 h 445"/>
                  <a:gd name="T54" fmla="*/ 371 w 371"/>
                  <a:gd name="T55" fmla="*/ 199 h 445"/>
                  <a:gd name="T56" fmla="*/ 367 w 371"/>
                  <a:gd name="T57" fmla="*/ 225 h 445"/>
                  <a:gd name="T58" fmla="*/ 360 w 371"/>
                  <a:gd name="T59" fmla="*/ 250 h 445"/>
                  <a:gd name="T60" fmla="*/ 349 w 371"/>
                  <a:gd name="T61" fmla="*/ 274 h 445"/>
                  <a:gd name="T62" fmla="*/ 336 w 371"/>
                  <a:gd name="T63" fmla="*/ 295 h 445"/>
                  <a:gd name="T64" fmla="*/ 320 w 371"/>
                  <a:gd name="T65" fmla="*/ 314 h 445"/>
                  <a:gd name="T66" fmla="*/ 301 w 371"/>
                  <a:gd name="T67" fmla="*/ 331 h 445"/>
                  <a:gd name="T68" fmla="*/ 280 w 371"/>
                  <a:gd name="T69" fmla="*/ 346 h 445"/>
                  <a:gd name="T70" fmla="*/ 269 w 371"/>
                  <a:gd name="T71" fmla="*/ 39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445">
                    <a:moveTo>
                      <a:pt x="260" y="445"/>
                    </a:moveTo>
                    <a:lnTo>
                      <a:pt x="101" y="410"/>
                    </a:lnTo>
                    <a:lnTo>
                      <a:pt x="101" y="351"/>
                    </a:lnTo>
                    <a:lnTo>
                      <a:pt x="101" y="351"/>
                    </a:lnTo>
                    <a:lnTo>
                      <a:pt x="90" y="345"/>
                    </a:lnTo>
                    <a:lnTo>
                      <a:pt x="80" y="338"/>
                    </a:lnTo>
                    <a:lnTo>
                      <a:pt x="70" y="331"/>
                    </a:lnTo>
                    <a:lnTo>
                      <a:pt x="60" y="322"/>
                    </a:lnTo>
                    <a:lnTo>
                      <a:pt x="51" y="314"/>
                    </a:lnTo>
                    <a:lnTo>
                      <a:pt x="43" y="304"/>
                    </a:lnTo>
                    <a:lnTo>
                      <a:pt x="35" y="294"/>
                    </a:lnTo>
                    <a:lnTo>
                      <a:pt x="28" y="284"/>
                    </a:lnTo>
                    <a:lnTo>
                      <a:pt x="22" y="273"/>
                    </a:lnTo>
                    <a:lnTo>
                      <a:pt x="16" y="262"/>
                    </a:lnTo>
                    <a:lnTo>
                      <a:pt x="11" y="250"/>
                    </a:lnTo>
                    <a:lnTo>
                      <a:pt x="7" y="238"/>
                    </a:lnTo>
                    <a:lnTo>
                      <a:pt x="4" y="224"/>
                    </a:lnTo>
                    <a:lnTo>
                      <a:pt x="2" y="212"/>
                    </a:lnTo>
                    <a:lnTo>
                      <a:pt x="1" y="198"/>
                    </a:lnTo>
                    <a:lnTo>
                      <a:pt x="0" y="185"/>
                    </a:lnTo>
                    <a:lnTo>
                      <a:pt x="0" y="185"/>
                    </a:lnTo>
                    <a:lnTo>
                      <a:pt x="1" y="166"/>
                    </a:lnTo>
                    <a:lnTo>
                      <a:pt x="4" y="148"/>
                    </a:lnTo>
                    <a:lnTo>
                      <a:pt x="8" y="130"/>
                    </a:lnTo>
                    <a:lnTo>
                      <a:pt x="15" y="113"/>
                    </a:lnTo>
                    <a:lnTo>
                      <a:pt x="22" y="97"/>
                    </a:lnTo>
                    <a:lnTo>
                      <a:pt x="32" y="82"/>
                    </a:lnTo>
                    <a:lnTo>
                      <a:pt x="42" y="67"/>
                    </a:lnTo>
                    <a:lnTo>
                      <a:pt x="54" y="54"/>
                    </a:lnTo>
                    <a:lnTo>
                      <a:pt x="67" y="42"/>
                    </a:lnTo>
                    <a:lnTo>
                      <a:pt x="82" y="32"/>
                    </a:lnTo>
                    <a:lnTo>
                      <a:pt x="97" y="22"/>
                    </a:lnTo>
                    <a:lnTo>
                      <a:pt x="113" y="14"/>
                    </a:lnTo>
                    <a:lnTo>
                      <a:pt x="130" y="8"/>
                    </a:lnTo>
                    <a:lnTo>
                      <a:pt x="148" y="4"/>
                    </a:lnTo>
                    <a:lnTo>
                      <a:pt x="166" y="1"/>
                    </a:lnTo>
                    <a:lnTo>
                      <a:pt x="186" y="0"/>
                    </a:lnTo>
                    <a:lnTo>
                      <a:pt x="186" y="0"/>
                    </a:lnTo>
                    <a:lnTo>
                      <a:pt x="205" y="1"/>
                    </a:lnTo>
                    <a:lnTo>
                      <a:pt x="224" y="4"/>
                    </a:lnTo>
                    <a:lnTo>
                      <a:pt x="241" y="8"/>
                    </a:lnTo>
                    <a:lnTo>
                      <a:pt x="258" y="14"/>
                    </a:lnTo>
                    <a:lnTo>
                      <a:pt x="274" y="22"/>
                    </a:lnTo>
                    <a:lnTo>
                      <a:pt x="290" y="32"/>
                    </a:lnTo>
                    <a:lnTo>
                      <a:pt x="304" y="42"/>
                    </a:lnTo>
                    <a:lnTo>
                      <a:pt x="317" y="54"/>
                    </a:lnTo>
                    <a:lnTo>
                      <a:pt x="329" y="67"/>
                    </a:lnTo>
                    <a:lnTo>
                      <a:pt x="340" y="82"/>
                    </a:lnTo>
                    <a:lnTo>
                      <a:pt x="349" y="97"/>
                    </a:lnTo>
                    <a:lnTo>
                      <a:pt x="357" y="113"/>
                    </a:lnTo>
                    <a:lnTo>
                      <a:pt x="363" y="130"/>
                    </a:lnTo>
                    <a:lnTo>
                      <a:pt x="368" y="148"/>
                    </a:lnTo>
                    <a:lnTo>
                      <a:pt x="370" y="166"/>
                    </a:lnTo>
                    <a:lnTo>
                      <a:pt x="371" y="185"/>
                    </a:lnTo>
                    <a:lnTo>
                      <a:pt x="371" y="185"/>
                    </a:lnTo>
                    <a:lnTo>
                      <a:pt x="371" y="199"/>
                    </a:lnTo>
                    <a:lnTo>
                      <a:pt x="369" y="212"/>
                    </a:lnTo>
                    <a:lnTo>
                      <a:pt x="367" y="225"/>
                    </a:lnTo>
                    <a:lnTo>
                      <a:pt x="364" y="238"/>
                    </a:lnTo>
                    <a:lnTo>
                      <a:pt x="360" y="250"/>
                    </a:lnTo>
                    <a:lnTo>
                      <a:pt x="355" y="262"/>
                    </a:lnTo>
                    <a:lnTo>
                      <a:pt x="349" y="274"/>
                    </a:lnTo>
                    <a:lnTo>
                      <a:pt x="343" y="285"/>
                    </a:lnTo>
                    <a:lnTo>
                      <a:pt x="336" y="295"/>
                    </a:lnTo>
                    <a:lnTo>
                      <a:pt x="328" y="305"/>
                    </a:lnTo>
                    <a:lnTo>
                      <a:pt x="320" y="314"/>
                    </a:lnTo>
                    <a:lnTo>
                      <a:pt x="311" y="323"/>
                    </a:lnTo>
                    <a:lnTo>
                      <a:pt x="301" y="331"/>
                    </a:lnTo>
                    <a:lnTo>
                      <a:pt x="291" y="339"/>
                    </a:lnTo>
                    <a:lnTo>
                      <a:pt x="280" y="346"/>
                    </a:lnTo>
                    <a:lnTo>
                      <a:pt x="269" y="352"/>
                    </a:lnTo>
                    <a:lnTo>
                      <a:pt x="269" y="394"/>
                    </a:lnTo>
                    <a:lnTo>
                      <a:pt x="176" y="37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Line 6">
                <a:extLst>
                  <a:ext uri="{FF2B5EF4-FFF2-40B4-BE49-F238E27FC236}">
                    <a16:creationId xmlns:a16="http://schemas.microsoft.com/office/drawing/2014/main" id="{E50281E5-92FB-4AE5-8CAC-7051913D88BE}"/>
                  </a:ext>
                </a:extLst>
              </p:cNvPr>
              <p:cNvSpPr>
                <a:spLocks noChangeShapeType="1"/>
              </p:cNvSpPr>
              <p:nvPr/>
            </p:nvSpPr>
            <p:spPr bwMode="auto">
              <a:xfrm flipH="1" flipV="1">
                <a:off x="6850063" y="5551488"/>
                <a:ext cx="252413" cy="555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8" name="Line 7">
                <a:extLst>
                  <a:ext uri="{FF2B5EF4-FFF2-40B4-BE49-F238E27FC236}">
                    <a16:creationId xmlns:a16="http://schemas.microsoft.com/office/drawing/2014/main" id="{56543D39-D623-467B-A398-52694A3A5992}"/>
                  </a:ext>
                </a:extLst>
              </p:cNvPr>
              <p:cNvSpPr>
                <a:spLocks noChangeShapeType="1"/>
              </p:cNvSpPr>
              <p:nvPr/>
            </p:nvSpPr>
            <p:spPr bwMode="auto">
              <a:xfrm flipH="1" flipV="1">
                <a:off x="6870700" y="5630863"/>
                <a:ext cx="211138" cy="46038"/>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77" name="组合 76">
            <a:extLst>
              <a:ext uri="{FF2B5EF4-FFF2-40B4-BE49-F238E27FC236}">
                <a16:creationId xmlns:a16="http://schemas.microsoft.com/office/drawing/2014/main" id="{38389B11-6BCE-47A9-BE5E-8848D19CF7CA}"/>
              </a:ext>
            </a:extLst>
          </p:cNvPr>
          <p:cNvGrpSpPr/>
          <p:nvPr/>
        </p:nvGrpSpPr>
        <p:grpSpPr>
          <a:xfrm>
            <a:off x="3293256" y="3852169"/>
            <a:ext cx="612206" cy="612283"/>
            <a:chOff x="5380050" y="2166450"/>
            <a:chExt cx="440084" cy="440084"/>
          </a:xfrm>
        </p:grpSpPr>
        <p:sp>
          <p:nvSpPr>
            <p:cNvPr id="78" name="椭圆 77">
              <a:extLst>
                <a:ext uri="{FF2B5EF4-FFF2-40B4-BE49-F238E27FC236}">
                  <a16:creationId xmlns:a16="http://schemas.microsoft.com/office/drawing/2014/main" id="{E44D517D-FDDA-4511-ABCA-9367A2244756}"/>
                </a:ext>
              </a:extLst>
            </p:cNvPr>
            <p:cNvSpPr/>
            <p:nvPr/>
          </p:nvSpPr>
          <p:spPr>
            <a:xfrm>
              <a:off x="5380050" y="2166450"/>
              <a:ext cx="440084" cy="440084"/>
            </a:xfrm>
            <a:prstGeom prst="ellipse">
              <a:avLst/>
            </a:prstGeom>
            <a:solidFill>
              <a:schemeClr val="accent4"/>
            </a:solidFill>
            <a:ln w="190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a:extLst>
                <a:ext uri="{FF2B5EF4-FFF2-40B4-BE49-F238E27FC236}">
                  <a16:creationId xmlns:a16="http://schemas.microsoft.com/office/drawing/2014/main" id="{82B002CD-BA19-4173-9C60-B3EE96CB8D7C}"/>
                </a:ext>
              </a:extLst>
            </p:cNvPr>
            <p:cNvGrpSpPr/>
            <p:nvPr/>
          </p:nvGrpSpPr>
          <p:grpSpPr>
            <a:xfrm>
              <a:off x="5495477" y="2276760"/>
              <a:ext cx="209229" cy="219466"/>
              <a:chOff x="2847975" y="6135688"/>
              <a:chExt cx="811213" cy="850900"/>
            </a:xfrm>
          </p:grpSpPr>
          <p:sp>
            <p:nvSpPr>
              <p:cNvPr id="80" name="Freeform 8">
                <a:extLst>
                  <a:ext uri="{FF2B5EF4-FFF2-40B4-BE49-F238E27FC236}">
                    <a16:creationId xmlns:a16="http://schemas.microsoft.com/office/drawing/2014/main" id="{F109FFB2-D318-4C85-AFBF-5DFF82C81116}"/>
                  </a:ext>
                </a:extLst>
              </p:cNvPr>
              <p:cNvSpPr/>
              <p:nvPr/>
            </p:nvSpPr>
            <p:spPr bwMode="auto">
              <a:xfrm>
                <a:off x="2847975" y="6135688"/>
                <a:ext cx="811213" cy="463550"/>
              </a:xfrm>
              <a:custGeom>
                <a:avLst/>
                <a:gdLst>
                  <a:gd name="T0" fmla="*/ 245 w 511"/>
                  <a:gd name="T1" fmla="*/ 2 h 292"/>
                  <a:gd name="T2" fmla="*/ 10 w 511"/>
                  <a:gd name="T3" fmla="*/ 129 h 292"/>
                  <a:gd name="T4" fmla="*/ 10 w 511"/>
                  <a:gd name="T5" fmla="*/ 129 h 292"/>
                  <a:gd name="T6" fmla="*/ 6 w 511"/>
                  <a:gd name="T7" fmla="*/ 132 h 292"/>
                  <a:gd name="T8" fmla="*/ 2 w 511"/>
                  <a:gd name="T9" fmla="*/ 136 h 292"/>
                  <a:gd name="T10" fmla="*/ 0 w 511"/>
                  <a:gd name="T11" fmla="*/ 141 h 292"/>
                  <a:gd name="T12" fmla="*/ 0 w 511"/>
                  <a:gd name="T13" fmla="*/ 146 h 292"/>
                  <a:gd name="T14" fmla="*/ 0 w 511"/>
                  <a:gd name="T15" fmla="*/ 151 h 292"/>
                  <a:gd name="T16" fmla="*/ 2 w 511"/>
                  <a:gd name="T17" fmla="*/ 155 h 292"/>
                  <a:gd name="T18" fmla="*/ 6 w 511"/>
                  <a:gd name="T19" fmla="*/ 159 h 292"/>
                  <a:gd name="T20" fmla="*/ 10 w 511"/>
                  <a:gd name="T21" fmla="*/ 163 h 292"/>
                  <a:gd name="T22" fmla="*/ 245 w 511"/>
                  <a:gd name="T23" fmla="*/ 289 h 292"/>
                  <a:gd name="T24" fmla="*/ 245 w 511"/>
                  <a:gd name="T25" fmla="*/ 289 h 292"/>
                  <a:gd name="T26" fmla="*/ 250 w 511"/>
                  <a:gd name="T27" fmla="*/ 291 h 292"/>
                  <a:gd name="T28" fmla="*/ 256 w 511"/>
                  <a:gd name="T29" fmla="*/ 292 h 292"/>
                  <a:gd name="T30" fmla="*/ 261 w 511"/>
                  <a:gd name="T31" fmla="*/ 291 h 292"/>
                  <a:gd name="T32" fmla="*/ 267 w 511"/>
                  <a:gd name="T33" fmla="*/ 289 h 292"/>
                  <a:gd name="T34" fmla="*/ 500 w 511"/>
                  <a:gd name="T35" fmla="*/ 163 h 292"/>
                  <a:gd name="T36" fmla="*/ 500 w 511"/>
                  <a:gd name="T37" fmla="*/ 163 h 292"/>
                  <a:gd name="T38" fmla="*/ 505 w 511"/>
                  <a:gd name="T39" fmla="*/ 159 h 292"/>
                  <a:gd name="T40" fmla="*/ 508 w 511"/>
                  <a:gd name="T41" fmla="*/ 155 h 292"/>
                  <a:gd name="T42" fmla="*/ 510 w 511"/>
                  <a:gd name="T43" fmla="*/ 151 h 292"/>
                  <a:gd name="T44" fmla="*/ 511 w 511"/>
                  <a:gd name="T45" fmla="*/ 146 h 292"/>
                  <a:gd name="T46" fmla="*/ 510 w 511"/>
                  <a:gd name="T47" fmla="*/ 141 h 292"/>
                  <a:gd name="T48" fmla="*/ 508 w 511"/>
                  <a:gd name="T49" fmla="*/ 136 h 292"/>
                  <a:gd name="T50" fmla="*/ 505 w 511"/>
                  <a:gd name="T51" fmla="*/ 132 h 292"/>
                  <a:gd name="T52" fmla="*/ 500 w 511"/>
                  <a:gd name="T53" fmla="*/ 129 h 292"/>
                  <a:gd name="T54" fmla="*/ 267 w 511"/>
                  <a:gd name="T55" fmla="*/ 2 h 292"/>
                  <a:gd name="T56" fmla="*/ 267 w 511"/>
                  <a:gd name="T57" fmla="*/ 2 h 292"/>
                  <a:gd name="T58" fmla="*/ 261 w 511"/>
                  <a:gd name="T59" fmla="*/ 0 h 292"/>
                  <a:gd name="T60" fmla="*/ 256 w 511"/>
                  <a:gd name="T61" fmla="*/ 0 h 292"/>
                  <a:gd name="T62" fmla="*/ 250 w 511"/>
                  <a:gd name="T63" fmla="*/ 0 h 292"/>
                  <a:gd name="T64" fmla="*/ 245 w 511"/>
                  <a:gd name="T65" fmla="*/ 2 h 292"/>
                  <a:gd name="T66" fmla="*/ 245 w 511"/>
                  <a:gd name="T67" fmla="*/ 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1" h="292">
                    <a:moveTo>
                      <a:pt x="245" y="2"/>
                    </a:moveTo>
                    <a:lnTo>
                      <a:pt x="10" y="129"/>
                    </a:lnTo>
                    <a:lnTo>
                      <a:pt x="10" y="129"/>
                    </a:lnTo>
                    <a:lnTo>
                      <a:pt x="6" y="132"/>
                    </a:lnTo>
                    <a:lnTo>
                      <a:pt x="2" y="136"/>
                    </a:lnTo>
                    <a:lnTo>
                      <a:pt x="0" y="141"/>
                    </a:lnTo>
                    <a:lnTo>
                      <a:pt x="0" y="146"/>
                    </a:lnTo>
                    <a:lnTo>
                      <a:pt x="0" y="151"/>
                    </a:lnTo>
                    <a:lnTo>
                      <a:pt x="2" y="155"/>
                    </a:lnTo>
                    <a:lnTo>
                      <a:pt x="6" y="159"/>
                    </a:lnTo>
                    <a:lnTo>
                      <a:pt x="10" y="163"/>
                    </a:lnTo>
                    <a:lnTo>
                      <a:pt x="245" y="289"/>
                    </a:lnTo>
                    <a:lnTo>
                      <a:pt x="245" y="289"/>
                    </a:lnTo>
                    <a:lnTo>
                      <a:pt x="250" y="291"/>
                    </a:lnTo>
                    <a:lnTo>
                      <a:pt x="256" y="292"/>
                    </a:lnTo>
                    <a:lnTo>
                      <a:pt x="261" y="291"/>
                    </a:lnTo>
                    <a:lnTo>
                      <a:pt x="267" y="289"/>
                    </a:lnTo>
                    <a:lnTo>
                      <a:pt x="500" y="163"/>
                    </a:lnTo>
                    <a:lnTo>
                      <a:pt x="500" y="163"/>
                    </a:lnTo>
                    <a:lnTo>
                      <a:pt x="505" y="159"/>
                    </a:lnTo>
                    <a:lnTo>
                      <a:pt x="508" y="155"/>
                    </a:lnTo>
                    <a:lnTo>
                      <a:pt x="510" y="151"/>
                    </a:lnTo>
                    <a:lnTo>
                      <a:pt x="511" y="146"/>
                    </a:lnTo>
                    <a:lnTo>
                      <a:pt x="510" y="141"/>
                    </a:lnTo>
                    <a:lnTo>
                      <a:pt x="508" y="136"/>
                    </a:lnTo>
                    <a:lnTo>
                      <a:pt x="505" y="132"/>
                    </a:lnTo>
                    <a:lnTo>
                      <a:pt x="500" y="129"/>
                    </a:lnTo>
                    <a:lnTo>
                      <a:pt x="267" y="2"/>
                    </a:lnTo>
                    <a:lnTo>
                      <a:pt x="267" y="2"/>
                    </a:lnTo>
                    <a:lnTo>
                      <a:pt x="261" y="0"/>
                    </a:lnTo>
                    <a:lnTo>
                      <a:pt x="256" y="0"/>
                    </a:lnTo>
                    <a:lnTo>
                      <a:pt x="250" y="0"/>
                    </a:lnTo>
                    <a:lnTo>
                      <a:pt x="245" y="2"/>
                    </a:lnTo>
                    <a:lnTo>
                      <a:pt x="245" y="2"/>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Freeform 9">
                <a:extLst>
                  <a:ext uri="{FF2B5EF4-FFF2-40B4-BE49-F238E27FC236}">
                    <a16:creationId xmlns:a16="http://schemas.microsoft.com/office/drawing/2014/main" id="{1E8DD335-AD97-4B43-A167-A0CD58417A76}"/>
                  </a:ext>
                </a:extLst>
              </p:cNvPr>
              <p:cNvSpPr/>
              <p:nvPr/>
            </p:nvSpPr>
            <p:spPr bwMode="auto">
              <a:xfrm>
                <a:off x="2847975" y="6505575"/>
                <a:ext cx="811213" cy="295275"/>
              </a:xfrm>
              <a:custGeom>
                <a:avLst/>
                <a:gdLst>
                  <a:gd name="T0" fmla="*/ 51 w 511"/>
                  <a:gd name="T1" fmla="*/ 0 h 186"/>
                  <a:gd name="T2" fmla="*/ 10 w 511"/>
                  <a:gd name="T3" fmla="*/ 22 h 186"/>
                  <a:gd name="T4" fmla="*/ 10 w 511"/>
                  <a:gd name="T5" fmla="*/ 22 h 186"/>
                  <a:gd name="T6" fmla="*/ 6 w 511"/>
                  <a:gd name="T7" fmla="*/ 25 h 186"/>
                  <a:gd name="T8" fmla="*/ 2 w 511"/>
                  <a:gd name="T9" fmla="*/ 30 h 186"/>
                  <a:gd name="T10" fmla="*/ 0 w 511"/>
                  <a:gd name="T11" fmla="*/ 34 h 186"/>
                  <a:gd name="T12" fmla="*/ 0 w 511"/>
                  <a:gd name="T13" fmla="*/ 39 h 186"/>
                  <a:gd name="T14" fmla="*/ 0 w 511"/>
                  <a:gd name="T15" fmla="*/ 44 h 186"/>
                  <a:gd name="T16" fmla="*/ 2 w 511"/>
                  <a:gd name="T17" fmla="*/ 49 h 186"/>
                  <a:gd name="T18" fmla="*/ 6 w 511"/>
                  <a:gd name="T19" fmla="*/ 53 h 186"/>
                  <a:gd name="T20" fmla="*/ 10 w 511"/>
                  <a:gd name="T21" fmla="*/ 56 h 186"/>
                  <a:gd name="T22" fmla="*/ 245 w 511"/>
                  <a:gd name="T23" fmla="*/ 183 h 186"/>
                  <a:gd name="T24" fmla="*/ 245 w 511"/>
                  <a:gd name="T25" fmla="*/ 183 h 186"/>
                  <a:gd name="T26" fmla="*/ 250 w 511"/>
                  <a:gd name="T27" fmla="*/ 185 h 186"/>
                  <a:gd name="T28" fmla="*/ 256 w 511"/>
                  <a:gd name="T29" fmla="*/ 186 h 186"/>
                  <a:gd name="T30" fmla="*/ 261 w 511"/>
                  <a:gd name="T31" fmla="*/ 185 h 186"/>
                  <a:gd name="T32" fmla="*/ 267 w 511"/>
                  <a:gd name="T33" fmla="*/ 183 h 186"/>
                  <a:gd name="T34" fmla="*/ 500 w 511"/>
                  <a:gd name="T35" fmla="*/ 56 h 186"/>
                  <a:gd name="T36" fmla="*/ 500 w 511"/>
                  <a:gd name="T37" fmla="*/ 56 h 186"/>
                  <a:gd name="T38" fmla="*/ 505 w 511"/>
                  <a:gd name="T39" fmla="*/ 53 h 186"/>
                  <a:gd name="T40" fmla="*/ 508 w 511"/>
                  <a:gd name="T41" fmla="*/ 49 h 186"/>
                  <a:gd name="T42" fmla="*/ 510 w 511"/>
                  <a:gd name="T43" fmla="*/ 44 h 186"/>
                  <a:gd name="T44" fmla="*/ 511 w 511"/>
                  <a:gd name="T45" fmla="*/ 39 h 186"/>
                  <a:gd name="T46" fmla="*/ 510 w 511"/>
                  <a:gd name="T47" fmla="*/ 34 h 186"/>
                  <a:gd name="T48" fmla="*/ 508 w 511"/>
                  <a:gd name="T49" fmla="*/ 30 h 186"/>
                  <a:gd name="T50" fmla="*/ 505 w 511"/>
                  <a:gd name="T51" fmla="*/ 25 h 186"/>
                  <a:gd name="T52" fmla="*/ 500 w 511"/>
                  <a:gd name="T53" fmla="*/ 22 h 186"/>
                  <a:gd name="T54" fmla="*/ 459 w 511"/>
                  <a:gd name="T5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6">
                    <a:moveTo>
                      <a:pt x="51" y="0"/>
                    </a:moveTo>
                    <a:lnTo>
                      <a:pt x="10" y="22"/>
                    </a:lnTo>
                    <a:lnTo>
                      <a:pt x="10" y="22"/>
                    </a:lnTo>
                    <a:lnTo>
                      <a:pt x="6" y="25"/>
                    </a:lnTo>
                    <a:lnTo>
                      <a:pt x="2" y="30"/>
                    </a:lnTo>
                    <a:lnTo>
                      <a:pt x="0" y="34"/>
                    </a:lnTo>
                    <a:lnTo>
                      <a:pt x="0" y="39"/>
                    </a:lnTo>
                    <a:lnTo>
                      <a:pt x="0" y="44"/>
                    </a:lnTo>
                    <a:lnTo>
                      <a:pt x="2" y="49"/>
                    </a:lnTo>
                    <a:lnTo>
                      <a:pt x="6" y="53"/>
                    </a:lnTo>
                    <a:lnTo>
                      <a:pt x="10" y="56"/>
                    </a:lnTo>
                    <a:lnTo>
                      <a:pt x="245" y="183"/>
                    </a:lnTo>
                    <a:lnTo>
                      <a:pt x="245" y="183"/>
                    </a:lnTo>
                    <a:lnTo>
                      <a:pt x="250" y="185"/>
                    </a:lnTo>
                    <a:lnTo>
                      <a:pt x="256" y="186"/>
                    </a:lnTo>
                    <a:lnTo>
                      <a:pt x="261" y="185"/>
                    </a:lnTo>
                    <a:lnTo>
                      <a:pt x="267" y="183"/>
                    </a:lnTo>
                    <a:lnTo>
                      <a:pt x="500" y="56"/>
                    </a:lnTo>
                    <a:lnTo>
                      <a:pt x="500" y="56"/>
                    </a:lnTo>
                    <a:lnTo>
                      <a:pt x="505" y="53"/>
                    </a:lnTo>
                    <a:lnTo>
                      <a:pt x="508" y="49"/>
                    </a:lnTo>
                    <a:lnTo>
                      <a:pt x="510" y="44"/>
                    </a:lnTo>
                    <a:lnTo>
                      <a:pt x="511" y="39"/>
                    </a:lnTo>
                    <a:lnTo>
                      <a:pt x="510" y="34"/>
                    </a:lnTo>
                    <a:lnTo>
                      <a:pt x="508" y="30"/>
                    </a:lnTo>
                    <a:lnTo>
                      <a:pt x="505" y="25"/>
                    </a:lnTo>
                    <a:lnTo>
                      <a:pt x="500" y="22"/>
                    </a:lnTo>
                    <a:lnTo>
                      <a:pt x="459"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2" name="Freeform 10">
                <a:extLst>
                  <a:ext uri="{FF2B5EF4-FFF2-40B4-BE49-F238E27FC236}">
                    <a16:creationId xmlns:a16="http://schemas.microsoft.com/office/drawing/2014/main" id="{8ED52F5F-7526-4FB8-BC94-30402BB421B3}"/>
                  </a:ext>
                </a:extLst>
              </p:cNvPr>
              <p:cNvSpPr/>
              <p:nvPr/>
            </p:nvSpPr>
            <p:spPr bwMode="auto">
              <a:xfrm>
                <a:off x="2847975" y="6692900"/>
                <a:ext cx="811213" cy="293688"/>
              </a:xfrm>
              <a:custGeom>
                <a:avLst/>
                <a:gdLst>
                  <a:gd name="T0" fmla="*/ 51 w 511"/>
                  <a:gd name="T1" fmla="*/ 0 h 185"/>
                  <a:gd name="T2" fmla="*/ 10 w 511"/>
                  <a:gd name="T3" fmla="*/ 22 h 185"/>
                  <a:gd name="T4" fmla="*/ 10 w 511"/>
                  <a:gd name="T5" fmla="*/ 22 h 185"/>
                  <a:gd name="T6" fmla="*/ 6 w 511"/>
                  <a:gd name="T7" fmla="*/ 25 h 185"/>
                  <a:gd name="T8" fmla="*/ 2 w 511"/>
                  <a:gd name="T9" fmla="*/ 29 h 185"/>
                  <a:gd name="T10" fmla="*/ 0 w 511"/>
                  <a:gd name="T11" fmla="*/ 34 h 185"/>
                  <a:gd name="T12" fmla="*/ 0 w 511"/>
                  <a:gd name="T13" fmla="*/ 39 h 185"/>
                  <a:gd name="T14" fmla="*/ 0 w 511"/>
                  <a:gd name="T15" fmla="*/ 44 h 185"/>
                  <a:gd name="T16" fmla="*/ 2 w 511"/>
                  <a:gd name="T17" fmla="*/ 48 h 185"/>
                  <a:gd name="T18" fmla="*/ 6 w 511"/>
                  <a:gd name="T19" fmla="*/ 52 h 185"/>
                  <a:gd name="T20" fmla="*/ 10 w 511"/>
                  <a:gd name="T21" fmla="*/ 56 h 185"/>
                  <a:gd name="T22" fmla="*/ 245 w 511"/>
                  <a:gd name="T23" fmla="*/ 182 h 185"/>
                  <a:gd name="T24" fmla="*/ 245 w 511"/>
                  <a:gd name="T25" fmla="*/ 182 h 185"/>
                  <a:gd name="T26" fmla="*/ 250 w 511"/>
                  <a:gd name="T27" fmla="*/ 184 h 185"/>
                  <a:gd name="T28" fmla="*/ 256 w 511"/>
                  <a:gd name="T29" fmla="*/ 185 h 185"/>
                  <a:gd name="T30" fmla="*/ 261 w 511"/>
                  <a:gd name="T31" fmla="*/ 184 h 185"/>
                  <a:gd name="T32" fmla="*/ 267 w 511"/>
                  <a:gd name="T33" fmla="*/ 182 h 185"/>
                  <a:gd name="T34" fmla="*/ 500 w 511"/>
                  <a:gd name="T35" fmla="*/ 56 h 185"/>
                  <a:gd name="T36" fmla="*/ 500 w 511"/>
                  <a:gd name="T37" fmla="*/ 56 h 185"/>
                  <a:gd name="T38" fmla="*/ 505 w 511"/>
                  <a:gd name="T39" fmla="*/ 52 h 185"/>
                  <a:gd name="T40" fmla="*/ 508 w 511"/>
                  <a:gd name="T41" fmla="*/ 48 h 185"/>
                  <a:gd name="T42" fmla="*/ 510 w 511"/>
                  <a:gd name="T43" fmla="*/ 44 h 185"/>
                  <a:gd name="T44" fmla="*/ 511 w 511"/>
                  <a:gd name="T45" fmla="*/ 39 h 185"/>
                  <a:gd name="T46" fmla="*/ 510 w 511"/>
                  <a:gd name="T47" fmla="*/ 34 h 185"/>
                  <a:gd name="T48" fmla="*/ 508 w 511"/>
                  <a:gd name="T49" fmla="*/ 29 h 185"/>
                  <a:gd name="T50" fmla="*/ 505 w 511"/>
                  <a:gd name="T51" fmla="*/ 25 h 185"/>
                  <a:gd name="T52" fmla="*/ 500 w 511"/>
                  <a:gd name="T53" fmla="*/ 22 h 185"/>
                  <a:gd name="T54" fmla="*/ 459 w 511"/>
                  <a:gd name="T5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5">
                    <a:moveTo>
                      <a:pt x="51" y="0"/>
                    </a:moveTo>
                    <a:lnTo>
                      <a:pt x="10" y="22"/>
                    </a:lnTo>
                    <a:lnTo>
                      <a:pt x="10" y="22"/>
                    </a:lnTo>
                    <a:lnTo>
                      <a:pt x="6" y="25"/>
                    </a:lnTo>
                    <a:lnTo>
                      <a:pt x="2" y="29"/>
                    </a:lnTo>
                    <a:lnTo>
                      <a:pt x="0" y="34"/>
                    </a:lnTo>
                    <a:lnTo>
                      <a:pt x="0" y="39"/>
                    </a:lnTo>
                    <a:lnTo>
                      <a:pt x="0" y="44"/>
                    </a:lnTo>
                    <a:lnTo>
                      <a:pt x="2" y="48"/>
                    </a:lnTo>
                    <a:lnTo>
                      <a:pt x="6" y="52"/>
                    </a:lnTo>
                    <a:lnTo>
                      <a:pt x="10" y="56"/>
                    </a:lnTo>
                    <a:lnTo>
                      <a:pt x="245" y="182"/>
                    </a:lnTo>
                    <a:lnTo>
                      <a:pt x="245" y="182"/>
                    </a:lnTo>
                    <a:lnTo>
                      <a:pt x="250" y="184"/>
                    </a:lnTo>
                    <a:lnTo>
                      <a:pt x="256" y="185"/>
                    </a:lnTo>
                    <a:lnTo>
                      <a:pt x="261" y="184"/>
                    </a:lnTo>
                    <a:lnTo>
                      <a:pt x="267" y="182"/>
                    </a:lnTo>
                    <a:lnTo>
                      <a:pt x="500" y="56"/>
                    </a:lnTo>
                    <a:lnTo>
                      <a:pt x="500" y="56"/>
                    </a:lnTo>
                    <a:lnTo>
                      <a:pt x="505" y="52"/>
                    </a:lnTo>
                    <a:lnTo>
                      <a:pt x="508" y="48"/>
                    </a:lnTo>
                    <a:lnTo>
                      <a:pt x="510" y="44"/>
                    </a:lnTo>
                    <a:lnTo>
                      <a:pt x="511" y="39"/>
                    </a:lnTo>
                    <a:lnTo>
                      <a:pt x="510" y="34"/>
                    </a:lnTo>
                    <a:lnTo>
                      <a:pt x="508" y="29"/>
                    </a:lnTo>
                    <a:lnTo>
                      <a:pt x="505" y="25"/>
                    </a:lnTo>
                    <a:lnTo>
                      <a:pt x="500" y="22"/>
                    </a:lnTo>
                    <a:lnTo>
                      <a:pt x="459"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83" name="组合 82">
            <a:extLst>
              <a:ext uri="{FF2B5EF4-FFF2-40B4-BE49-F238E27FC236}">
                <a16:creationId xmlns:a16="http://schemas.microsoft.com/office/drawing/2014/main" id="{9777FA50-C243-4288-A69D-4B50DE59BD55}"/>
              </a:ext>
            </a:extLst>
          </p:cNvPr>
          <p:cNvGrpSpPr/>
          <p:nvPr/>
        </p:nvGrpSpPr>
        <p:grpSpPr>
          <a:xfrm>
            <a:off x="2823111" y="4985217"/>
            <a:ext cx="612206" cy="612283"/>
            <a:chOff x="3225712" y="2624053"/>
            <a:chExt cx="440084" cy="440084"/>
          </a:xfrm>
        </p:grpSpPr>
        <p:sp>
          <p:nvSpPr>
            <p:cNvPr id="84" name="椭圆 83">
              <a:extLst>
                <a:ext uri="{FF2B5EF4-FFF2-40B4-BE49-F238E27FC236}">
                  <a16:creationId xmlns:a16="http://schemas.microsoft.com/office/drawing/2014/main" id="{FE1163B2-BA32-4E23-9BCC-FBBBE30DB733}"/>
                </a:ext>
              </a:extLst>
            </p:cNvPr>
            <p:cNvSpPr/>
            <p:nvPr/>
          </p:nvSpPr>
          <p:spPr>
            <a:xfrm>
              <a:off x="3225712" y="2624053"/>
              <a:ext cx="440084" cy="440084"/>
            </a:xfrm>
            <a:prstGeom prst="ellipse">
              <a:avLst/>
            </a:prstGeom>
            <a:solidFill>
              <a:schemeClr val="accent2"/>
            </a:solid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a:extLst>
                <a:ext uri="{FF2B5EF4-FFF2-40B4-BE49-F238E27FC236}">
                  <a16:creationId xmlns:a16="http://schemas.microsoft.com/office/drawing/2014/main" id="{D0C9225F-129B-43D6-B62B-46AB9D69EB28}"/>
                </a:ext>
              </a:extLst>
            </p:cNvPr>
            <p:cNvGrpSpPr/>
            <p:nvPr/>
          </p:nvGrpSpPr>
          <p:grpSpPr>
            <a:xfrm>
              <a:off x="3335817" y="2734363"/>
              <a:ext cx="219875" cy="219466"/>
              <a:chOff x="4064000" y="6135688"/>
              <a:chExt cx="852488" cy="850900"/>
            </a:xfrm>
          </p:grpSpPr>
          <p:sp>
            <p:nvSpPr>
              <p:cNvPr id="86" name="Freeform 11">
                <a:extLst>
                  <a:ext uri="{FF2B5EF4-FFF2-40B4-BE49-F238E27FC236}">
                    <a16:creationId xmlns:a16="http://schemas.microsoft.com/office/drawing/2014/main" id="{DF44D59B-3956-480C-BB1C-0998E2509AD3}"/>
                  </a:ext>
                </a:extLst>
              </p:cNvPr>
              <p:cNvSpPr/>
              <p:nvPr/>
            </p:nvSpPr>
            <p:spPr bwMode="auto">
              <a:xfrm>
                <a:off x="4064000" y="6135688"/>
                <a:ext cx="852488" cy="850900"/>
              </a:xfrm>
              <a:custGeom>
                <a:avLst/>
                <a:gdLst>
                  <a:gd name="T0" fmla="*/ 529 w 537"/>
                  <a:gd name="T1" fmla="*/ 80 h 536"/>
                  <a:gd name="T2" fmla="*/ 456 w 537"/>
                  <a:gd name="T3" fmla="*/ 7 h 536"/>
                  <a:gd name="T4" fmla="*/ 456 w 537"/>
                  <a:gd name="T5" fmla="*/ 7 h 536"/>
                  <a:gd name="T6" fmla="*/ 452 w 537"/>
                  <a:gd name="T7" fmla="*/ 3 h 536"/>
                  <a:gd name="T8" fmla="*/ 447 w 537"/>
                  <a:gd name="T9" fmla="*/ 1 h 536"/>
                  <a:gd name="T10" fmla="*/ 442 w 537"/>
                  <a:gd name="T11" fmla="*/ 0 h 536"/>
                  <a:gd name="T12" fmla="*/ 437 w 537"/>
                  <a:gd name="T13" fmla="*/ 0 h 536"/>
                  <a:gd name="T14" fmla="*/ 432 w 537"/>
                  <a:gd name="T15" fmla="*/ 0 h 536"/>
                  <a:gd name="T16" fmla="*/ 427 w 537"/>
                  <a:gd name="T17" fmla="*/ 2 h 536"/>
                  <a:gd name="T18" fmla="*/ 422 w 537"/>
                  <a:gd name="T19" fmla="*/ 5 h 536"/>
                  <a:gd name="T20" fmla="*/ 417 w 537"/>
                  <a:gd name="T21" fmla="*/ 8 h 536"/>
                  <a:gd name="T22" fmla="*/ 367 w 537"/>
                  <a:gd name="T23" fmla="*/ 59 h 536"/>
                  <a:gd name="T24" fmla="*/ 43 w 537"/>
                  <a:gd name="T25" fmla="*/ 383 h 536"/>
                  <a:gd name="T26" fmla="*/ 0 w 537"/>
                  <a:gd name="T27" fmla="*/ 536 h 536"/>
                  <a:gd name="T28" fmla="*/ 153 w 537"/>
                  <a:gd name="T29" fmla="*/ 494 h 536"/>
                  <a:gd name="T30" fmla="*/ 478 w 537"/>
                  <a:gd name="T31" fmla="*/ 169 h 536"/>
                  <a:gd name="T32" fmla="*/ 528 w 537"/>
                  <a:gd name="T33" fmla="*/ 119 h 536"/>
                  <a:gd name="T34" fmla="*/ 528 w 537"/>
                  <a:gd name="T35" fmla="*/ 119 h 536"/>
                  <a:gd name="T36" fmla="*/ 531 w 537"/>
                  <a:gd name="T37" fmla="*/ 115 h 536"/>
                  <a:gd name="T38" fmla="*/ 534 w 537"/>
                  <a:gd name="T39" fmla="*/ 110 h 536"/>
                  <a:gd name="T40" fmla="*/ 536 w 537"/>
                  <a:gd name="T41" fmla="*/ 105 h 536"/>
                  <a:gd name="T42" fmla="*/ 537 w 537"/>
                  <a:gd name="T43" fmla="*/ 99 h 536"/>
                  <a:gd name="T44" fmla="*/ 536 w 537"/>
                  <a:gd name="T45" fmla="*/ 94 h 536"/>
                  <a:gd name="T46" fmla="*/ 535 w 537"/>
                  <a:gd name="T47" fmla="*/ 89 h 536"/>
                  <a:gd name="T48" fmla="*/ 533 w 537"/>
                  <a:gd name="T49" fmla="*/ 85 h 536"/>
                  <a:gd name="T50" fmla="*/ 529 w 537"/>
                  <a:gd name="T51" fmla="*/ 80 h 536"/>
                  <a:gd name="T52" fmla="*/ 529 w 537"/>
                  <a:gd name="T53" fmla="*/ 8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7" h="536">
                    <a:moveTo>
                      <a:pt x="529" y="80"/>
                    </a:moveTo>
                    <a:lnTo>
                      <a:pt x="456" y="7"/>
                    </a:lnTo>
                    <a:lnTo>
                      <a:pt x="456" y="7"/>
                    </a:lnTo>
                    <a:lnTo>
                      <a:pt x="452" y="3"/>
                    </a:lnTo>
                    <a:lnTo>
                      <a:pt x="447" y="1"/>
                    </a:lnTo>
                    <a:lnTo>
                      <a:pt x="442" y="0"/>
                    </a:lnTo>
                    <a:lnTo>
                      <a:pt x="437" y="0"/>
                    </a:lnTo>
                    <a:lnTo>
                      <a:pt x="432" y="0"/>
                    </a:lnTo>
                    <a:lnTo>
                      <a:pt x="427" y="2"/>
                    </a:lnTo>
                    <a:lnTo>
                      <a:pt x="422" y="5"/>
                    </a:lnTo>
                    <a:lnTo>
                      <a:pt x="417" y="8"/>
                    </a:lnTo>
                    <a:lnTo>
                      <a:pt x="367" y="59"/>
                    </a:lnTo>
                    <a:lnTo>
                      <a:pt x="43" y="383"/>
                    </a:lnTo>
                    <a:lnTo>
                      <a:pt x="0" y="536"/>
                    </a:lnTo>
                    <a:lnTo>
                      <a:pt x="153" y="494"/>
                    </a:lnTo>
                    <a:lnTo>
                      <a:pt x="478" y="169"/>
                    </a:lnTo>
                    <a:lnTo>
                      <a:pt x="528" y="119"/>
                    </a:lnTo>
                    <a:lnTo>
                      <a:pt x="528" y="119"/>
                    </a:lnTo>
                    <a:lnTo>
                      <a:pt x="531" y="115"/>
                    </a:lnTo>
                    <a:lnTo>
                      <a:pt x="534" y="110"/>
                    </a:lnTo>
                    <a:lnTo>
                      <a:pt x="536" y="105"/>
                    </a:lnTo>
                    <a:lnTo>
                      <a:pt x="537" y="99"/>
                    </a:lnTo>
                    <a:lnTo>
                      <a:pt x="536" y="94"/>
                    </a:lnTo>
                    <a:lnTo>
                      <a:pt x="535" y="89"/>
                    </a:lnTo>
                    <a:lnTo>
                      <a:pt x="533" y="85"/>
                    </a:lnTo>
                    <a:lnTo>
                      <a:pt x="529" y="80"/>
                    </a:lnTo>
                    <a:lnTo>
                      <a:pt x="529" y="8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7" name="Line 12">
                <a:extLst>
                  <a:ext uri="{FF2B5EF4-FFF2-40B4-BE49-F238E27FC236}">
                    <a16:creationId xmlns:a16="http://schemas.microsoft.com/office/drawing/2014/main" id="{30A3BAA6-2BD2-4BE2-B0BF-A4B6B98D340B}"/>
                  </a:ext>
                </a:extLst>
              </p:cNvPr>
              <p:cNvSpPr>
                <a:spLocks noChangeShapeType="1"/>
              </p:cNvSpPr>
              <p:nvPr/>
            </p:nvSpPr>
            <p:spPr bwMode="auto">
              <a:xfrm>
                <a:off x="4646613" y="6229350"/>
                <a:ext cx="176213" cy="1746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8" name="Line 13">
                <a:extLst>
                  <a:ext uri="{FF2B5EF4-FFF2-40B4-BE49-F238E27FC236}">
                    <a16:creationId xmlns:a16="http://schemas.microsoft.com/office/drawing/2014/main" id="{CD052F54-170E-4C2A-AC2F-01EB457357AF}"/>
                  </a:ext>
                </a:extLst>
              </p:cNvPr>
              <p:cNvSpPr>
                <a:spLocks noChangeShapeType="1"/>
              </p:cNvSpPr>
              <p:nvPr/>
            </p:nvSpPr>
            <p:spPr bwMode="auto">
              <a:xfrm flipH="1">
                <a:off x="4210050" y="6272213"/>
                <a:ext cx="479425" cy="48101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9" name="Line 14">
                <a:extLst>
                  <a:ext uri="{FF2B5EF4-FFF2-40B4-BE49-F238E27FC236}">
                    <a16:creationId xmlns:a16="http://schemas.microsoft.com/office/drawing/2014/main" id="{0031C1A3-EB01-417E-B402-77E50B46B300}"/>
                  </a:ext>
                </a:extLst>
              </p:cNvPr>
              <p:cNvSpPr>
                <a:spLocks noChangeShapeType="1"/>
              </p:cNvSpPr>
              <p:nvPr/>
            </p:nvSpPr>
            <p:spPr bwMode="auto">
              <a:xfrm flipH="1">
                <a:off x="4297363" y="6361113"/>
                <a:ext cx="481013" cy="4794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0" name="Freeform 15">
                <a:extLst>
                  <a:ext uri="{FF2B5EF4-FFF2-40B4-BE49-F238E27FC236}">
                    <a16:creationId xmlns:a16="http://schemas.microsoft.com/office/drawing/2014/main" id="{DA158E4A-C168-4989-8580-536664009922}"/>
                  </a:ext>
                </a:extLst>
              </p:cNvPr>
              <p:cNvSpPr/>
              <p:nvPr/>
            </p:nvSpPr>
            <p:spPr bwMode="auto">
              <a:xfrm>
                <a:off x="4132263" y="6743700"/>
                <a:ext cx="174625" cy="176213"/>
              </a:xfrm>
              <a:custGeom>
                <a:avLst/>
                <a:gdLst>
                  <a:gd name="T0" fmla="*/ 0 w 110"/>
                  <a:gd name="T1" fmla="*/ 0 h 111"/>
                  <a:gd name="T2" fmla="*/ 49 w 110"/>
                  <a:gd name="T3" fmla="*/ 6 h 111"/>
                  <a:gd name="T4" fmla="*/ 55 w 110"/>
                  <a:gd name="T5" fmla="*/ 55 h 111"/>
                  <a:gd name="T6" fmla="*/ 104 w 110"/>
                  <a:gd name="T7" fmla="*/ 61 h 111"/>
                  <a:gd name="T8" fmla="*/ 110 w 110"/>
                  <a:gd name="T9" fmla="*/ 111 h 111"/>
                </a:gdLst>
                <a:ahLst/>
                <a:cxnLst>
                  <a:cxn ang="0">
                    <a:pos x="T0" y="T1"/>
                  </a:cxn>
                  <a:cxn ang="0">
                    <a:pos x="T2" y="T3"/>
                  </a:cxn>
                  <a:cxn ang="0">
                    <a:pos x="T4" y="T5"/>
                  </a:cxn>
                  <a:cxn ang="0">
                    <a:pos x="T6" y="T7"/>
                  </a:cxn>
                  <a:cxn ang="0">
                    <a:pos x="T8" y="T9"/>
                  </a:cxn>
                </a:cxnLst>
                <a:rect l="0" t="0" r="r" b="b"/>
                <a:pathLst>
                  <a:path w="110" h="111">
                    <a:moveTo>
                      <a:pt x="0" y="0"/>
                    </a:moveTo>
                    <a:lnTo>
                      <a:pt x="49" y="6"/>
                    </a:lnTo>
                    <a:lnTo>
                      <a:pt x="55" y="55"/>
                    </a:lnTo>
                    <a:lnTo>
                      <a:pt x="104" y="61"/>
                    </a:lnTo>
                    <a:lnTo>
                      <a:pt x="110" y="11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Line 16">
                <a:extLst>
                  <a:ext uri="{FF2B5EF4-FFF2-40B4-BE49-F238E27FC236}">
                    <a16:creationId xmlns:a16="http://schemas.microsoft.com/office/drawing/2014/main" id="{3A172EF9-5734-4827-86A0-20066F0A71D3}"/>
                  </a:ext>
                </a:extLst>
              </p:cNvPr>
              <p:cNvSpPr>
                <a:spLocks noChangeShapeType="1"/>
              </p:cNvSpPr>
              <p:nvPr/>
            </p:nvSpPr>
            <p:spPr bwMode="auto">
              <a:xfrm flipV="1">
                <a:off x="4149725" y="6269038"/>
                <a:ext cx="117475" cy="1190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2" name="Line 17">
                <a:extLst>
                  <a:ext uri="{FF2B5EF4-FFF2-40B4-BE49-F238E27FC236}">
                    <a16:creationId xmlns:a16="http://schemas.microsoft.com/office/drawing/2014/main" id="{37524AA1-6CB6-4458-AE4A-0128A2EC2443}"/>
                  </a:ext>
                </a:extLst>
              </p:cNvPr>
              <p:cNvSpPr>
                <a:spLocks noChangeShapeType="1"/>
              </p:cNvSpPr>
              <p:nvPr/>
            </p:nvSpPr>
            <p:spPr bwMode="auto">
              <a:xfrm flipV="1">
                <a:off x="4214813" y="6370638"/>
                <a:ext cx="82550" cy="825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3" name="Line 18">
                <a:extLst>
                  <a:ext uri="{FF2B5EF4-FFF2-40B4-BE49-F238E27FC236}">
                    <a16:creationId xmlns:a16="http://schemas.microsoft.com/office/drawing/2014/main" id="{8CDDC30C-F187-41B4-85E5-BEC6864366BD}"/>
                  </a:ext>
                </a:extLst>
              </p:cNvPr>
              <p:cNvSpPr>
                <a:spLocks noChangeShapeType="1"/>
              </p:cNvSpPr>
              <p:nvPr/>
            </p:nvSpPr>
            <p:spPr bwMode="auto">
              <a:xfrm flipV="1">
                <a:off x="4662488" y="6783388"/>
                <a:ext cx="119063" cy="1190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4" name="Line 19">
                <a:extLst>
                  <a:ext uri="{FF2B5EF4-FFF2-40B4-BE49-F238E27FC236}">
                    <a16:creationId xmlns:a16="http://schemas.microsoft.com/office/drawing/2014/main" id="{161EB449-91C5-4250-8A67-212C49469D01}"/>
                  </a:ext>
                </a:extLst>
              </p:cNvPr>
              <p:cNvSpPr>
                <a:spLocks noChangeShapeType="1"/>
              </p:cNvSpPr>
              <p:nvPr/>
            </p:nvSpPr>
            <p:spPr bwMode="auto">
              <a:xfrm flipV="1">
                <a:off x="4597400" y="6753225"/>
                <a:ext cx="82550" cy="825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5" name="Freeform 20">
                <a:extLst>
                  <a:ext uri="{FF2B5EF4-FFF2-40B4-BE49-F238E27FC236}">
                    <a16:creationId xmlns:a16="http://schemas.microsoft.com/office/drawing/2014/main" id="{ED2D751E-5BEE-4A7C-A86A-564E43AC640A}"/>
                  </a:ext>
                </a:extLst>
              </p:cNvPr>
              <p:cNvSpPr/>
              <p:nvPr/>
            </p:nvSpPr>
            <p:spPr bwMode="auto">
              <a:xfrm>
                <a:off x="4084638" y="6157913"/>
                <a:ext cx="369888" cy="368300"/>
              </a:xfrm>
              <a:custGeom>
                <a:avLst/>
                <a:gdLst>
                  <a:gd name="T0" fmla="*/ 233 w 233"/>
                  <a:gd name="T1" fmla="*/ 128 h 232"/>
                  <a:gd name="T2" fmla="*/ 111 w 233"/>
                  <a:gd name="T3" fmla="*/ 7 h 232"/>
                  <a:gd name="T4" fmla="*/ 111 w 233"/>
                  <a:gd name="T5" fmla="*/ 7 h 232"/>
                  <a:gd name="T6" fmla="*/ 107 w 233"/>
                  <a:gd name="T7" fmla="*/ 4 h 232"/>
                  <a:gd name="T8" fmla="*/ 103 w 233"/>
                  <a:gd name="T9" fmla="*/ 2 h 232"/>
                  <a:gd name="T10" fmla="*/ 98 w 233"/>
                  <a:gd name="T11" fmla="*/ 0 h 232"/>
                  <a:gd name="T12" fmla="*/ 94 w 233"/>
                  <a:gd name="T13" fmla="*/ 0 h 232"/>
                  <a:gd name="T14" fmla="*/ 89 w 233"/>
                  <a:gd name="T15" fmla="*/ 0 h 232"/>
                  <a:gd name="T16" fmla="*/ 84 w 233"/>
                  <a:gd name="T17" fmla="*/ 2 h 232"/>
                  <a:gd name="T18" fmla="*/ 80 w 233"/>
                  <a:gd name="T19" fmla="*/ 4 h 232"/>
                  <a:gd name="T20" fmla="*/ 76 w 233"/>
                  <a:gd name="T21" fmla="*/ 7 h 232"/>
                  <a:gd name="T22" fmla="*/ 7 w 233"/>
                  <a:gd name="T23" fmla="*/ 77 h 232"/>
                  <a:gd name="T24" fmla="*/ 7 w 233"/>
                  <a:gd name="T25" fmla="*/ 77 h 232"/>
                  <a:gd name="T26" fmla="*/ 4 w 233"/>
                  <a:gd name="T27" fmla="*/ 80 h 232"/>
                  <a:gd name="T28" fmla="*/ 2 w 233"/>
                  <a:gd name="T29" fmla="*/ 85 h 232"/>
                  <a:gd name="T30" fmla="*/ 0 w 233"/>
                  <a:gd name="T31" fmla="*/ 89 h 232"/>
                  <a:gd name="T32" fmla="*/ 0 w 233"/>
                  <a:gd name="T33" fmla="*/ 94 h 232"/>
                  <a:gd name="T34" fmla="*/ 0 w 233"/>
                  <a:gd name="T35" fmla="*/ 99 h 232"/>
                  <a:gd name="T36" fmla="*/ 2 w 233"/>
                  <a:gd name="T37" fmla="*/ 103 h 232"/>
                  <a:gd name="T38" fmla="*/ 4 w 233"/>
                  <a:gd name="T39" fmla="*/ 107 h 232"/>
                  <a:gd name="T40" fmla="*/ 7 w 233"/>
                  <a:gd name="T41" fmla="*/ 111 h 232"/>
                  <a:gd name="T42" fmla="*/ 128 w 233"/>
                  <a:gd name="T4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 h="232">
                    <a:moveTo>
                      <a:pt x="233" y="128"/>
                    </a:moveTo>
                    <a:lnTo>
                      <a:pt x="111" y="7"/>
                    </a:lnTo>
                    <a:lnTo>
                      <a:pt x="111" y="7"/>
                    </a:lnTo>
                    <a:lnTo>
                      <a:pt x="107" y="4"/>
                    </a:lnTo>
                    <a:lnTo>
                      <a:pt x="103" y="2"/>
                    </a:lnTo>
                    <a:lnTo>
                      <a:pt x="98" y="0"/>
                    </a:lnTo>
                    <a:lnTo>
                      <a:pt x="94" y="0"/>
                    </a:lnTo>
                    <a:lnTo>
                      <a:pt x="89" y="0"/>
                    </a:lnTo>
                    <a:lnTo>
                      <a:pt x="84" y="2"/>
                    </a:lnTo>
                    <a:lnTo>
                      <a:pt x="80" y="4"/>
                    </a:lnTo>
                    <a:lnTo>
                      <a:pt x="76" y="7"/>
                    </a:lnTo>
                    <a:lnTo>
                      <a:pt x="7" y="77"/>
                    </a:lnTo>
                    <a:lnTo>
                      <a:pt x="7" y="77"/>
                    </a:lnTo>
                    <a:lnTo>
                      <a:pt x="4" y="80"/>
                    </a:lnTo>
                    <a:lnTo>
                      <a:pt x="2" y="85"/>
                    </a:lnTo>
                    <a:lnTo>
                      <a:pt x="0" y="89"/>
                    </a:lnTo>
                    <a:lnTo>
                      <a:pt x="0" y="94"/>
                    </a:lnTo>
                    <a:lnTo>
                      <a:pt x="0" y="99"/>
                    </a:lnTo>
                    <a:lnTo>
                      <a:pt x="2" y="103"/>
                    </a:lnTo>
                    <a:lnTo>
                      <a:pt x="4" y="107"/>
                    </a:lnTo>
                    <a:lnTo>
                      <a:pt x="7" y="111"/>
                    </a:lnTo>
                    <a:lnTo>
                      <a:pt x="128" y="232"/>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6" name="Freeform 21">
                <a:extLst>
                  <a:ext uri="{FF2B5EF4-FFF2-40B4-BE49-F238E27FC236}">
                    <a16:creationId xmlns:a16="http://schemas.microsoft.com/office/drawing/2014/main" id="{D78613E0-4229-49D3-B508-175890597F3D}"/>
                  </a:ext>
                </a:extLst>
              </p:cNvPr>
              <p:cNvSpPr/>
              <p:nvPr/>
            </p:nvSpPr>
            <p:spPr bwMode="auto">
              <a:xfrm>
                <a:off x="4524375" y="6596063"/>
                <a:ext cx="368300" cy="369888"/>
              </a:xfrm>
              <a:custGeom>
                <a:avLst/>
                <a:gdLst>
                  <a:gd name="T0" fmla="*/ 0 w 232"/>
                  <a:gd name="T1" fmla="*/ 106 h 233"/>
                  <a:gd name="T2" fmla="*/ 121 w 232"/>
                  <a:gd name="T3" fmla="*/ 226 h 233"/>
                  <a:gd name="T4" fmla="*/ 121 w 232"/>
                  <a:gd name="T5" fmla="*/ 226 h 233"/>
                  <a:gd name="T6" fmla="*/ 125 w 232"/>
                  <a:gd name="T7" fmla="*/ 229 h 233"/>
                  <a:gd name="T8" fmla="*/ 129 w 232"/>
                  <a:gd name="T9" fmla="*/ 232 h 233"/>
                  <a:gd name="T10" fmla="*/ 134 w 232"/>
                  <a:gd name="T11" fmla="*/ 233 h 233"/>
                  <a:gd name="T12" fmla="*/ 138 w 232"/>
                  <a:gd name="T13" fmla="*/ 233 h 233"/>
                  <a:gd name="T14" fmla="*/ 143 w 232"/>
                  <a:gd name="T15" fmla="*/ 233 h 233"/>
                  <a:gd name="T16" fmla="*/ 148 w 232"/>
                  <a:gd name="T17" fmla="*/ 232 h 233"/>
                  <a:gd name="T18" fmla="*/ 152 w 232"/>
                  <a:gd name="T19" fmla="*/ 229 h 233"/>
                  <a:gd name="T20" fmla="*/ 156 w 232"/>
                  <a:gd name="T21" fmla="*/ 226 h 233"/>
                  <a:gd name="T22" fmla="*/ 225 w 232"/>
                  <a:gd name="T23" fmla="*/ 157 h 233"/>
                  <a:gd name="T24" fmla="*/ 225 w 232"/>
                  <a:gd name="T25" fmla="*/ 157 h 233"/>
                  <a:gd name="T26" fmla="*/ 228 w 232"/>
                  <a:gd name="T27" fmla="*/ 153 h 233"/>
                  <a:gd name="T28" fmla="*/ 230 w 232"/>
                  <a:gd name="T29" fmla="*/ 149 h 233"/>
                  <a:gd name="T30" fmla="*/ 232 w 232"/>
                  <a:gd name="T31" fmla="*/ 144 h 233"/>
                  <a:gd name="T32" fmla="*/ 232 w 232"/>
                  <a:gd name="T33" fmla="*/ 140 h 233"/>
                  <a:gd name="T34" fmla="*/ 232 w 232"/>
                  <a:gd name="T35" fmla="*/ 135 h 233"/>
                  <a:gd name="T36" fmla="*/ 230 w 232"/>
                  <a:gd name="T37" fmla="*/ 130 h 233"/>
                  <a:gd name="T38" fmla="*/ 228 w 232"/>
                  <a:gd name="T39" fmla="*/ 126 h 233"/>
                  <a:gd name="T40" fmla="*/ 225 w 232"/>
                  <a:gd name="T41" fmla="*/ 122 h 233"/>
                  <a:gd name="T42" fmla="*/ 104 w 232"/>
                  <a:gd name="T43"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2" h="233">
                    <a:moveTo>
                      <a:pt x="0" y="106"/>
                    </a:moveTo>
                    <a:lnTo>
                      <a:pt x="121" y="226"/>
                    </a:lnTo>
                    <a:lnTo>
                      <a:pt x="121" y="226"/>
                    </a:lnTo>
                    <a:lnTo>
                      <a:pt x="125" y="229"/>
                    </a:lnTo>
                    <a:lnTo>
                      <a:pt x="129" y="232"/>
                    </a:lnTo>
                    <a:lnTo>
                      <a:pt x="134" y="233"/>
                    </a:lnTo>
                    <a:lnTo>
                      <a:pt x="138" y="233"/>
                    </a:lnTo>
                    <a:lnTo>
                      <a:pt x="143" y="233"/>
                    </a:lnTo>
                    <a:lnTo>
                      <a:pt x="148" y="232"/>
                    </a:lnTo>
                    <a:lnTo>
                      <a:pt x="152" y="229"/>
                    </a:lnTo>
                    <a:lnTo>
                      <a:pt x="156" y="226"/>
                    </a:lnTo>
                    <a:lnTo>
                      <a:pt x="225" y="157"/>
                    </a:lnTo>
                    <a:lnTo>
                      <a:pt x="225" y="157"/>
                    </a:lnTo>
                    <a:lnTo>
                      <a:pt x="228" y="153"/>
                    </a:lnTo>
                    <a:lnTo>
                      <a:pt x="230" y="149"/>
                    </a:lnTo>
                    <a:lnTo>
                      <a:pt x="232" y="144"/>
                    </a:lnTo>
                    <a:lnTo>
                      <a:pt x="232" y="140"/>
                    </a:lnTo>
                    <a:lnTo>
                      <a:pt x="232" y="135"/>
                    </a:lnTo>
                    <a:lnTo>
                      <a:pt x="230" y="130"/>
                    </a:lnTo>
                    <a:lnTo>
                      <a:pt x="228" y="126"/>
                    </a:lnTo>
                    <a:lnTo>
                      <a:pt x="225" y="122"/>
                    </a:lnTo>
                    <a:lnTo>
                      <a:pt x="104"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Scale>
                                      <p:cBhvr>
                                        <p:cTn id="7"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9"/>
                                        </p:tgtEl>
                                        <p:attrNameLst>
                                          <p:attrName>ppt_x</p:attrName>
                                          <p:attrName>ppt_y</p:attrName>
                                        </p:attrNameLst>
                                      </p:cBhvr>
                                    </p:animMotion>
                                    <p:animEffect transition="in" filter="fade">
                                      <p:cBhvr>
                                        <p:cTn id="9" dur="1000"/>
                                        <p:tgtEl>
                                          <p:spTgt spid="59"/>
                                        </p:tgtEl>
                                      </p:cBhvr>
                                    </p:animEffect>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p:cTn id="13" dur="300" fill="hold"/>
                                        <p:tgtEl>
                                          <p:spTgt spid="69"/>
                                        </p:tgtEl>
                                        <p:attrNameLst>
                                          <p:attrName>ppt_w</p:attrName>
                                        </p:attrNameLst>
                                      </p:cBhvr>
                                      <p:tavLst>
                                        <p:tav tm="0">
                                          <p:val>
                                            <p:fltVal val="0"/>
                                          </p:val>
                                        </p:tav>
                                        <p:tav tm="100000">
                                          <p:val>
                                            <p:strVal val="#ppt_w"/>
                                          </p:val>
                                        </p:tav>
                                      </p:tavLst>
                                    </p:anim>
                                    <p:anim calcmode="lin" valueType="num">
                                      <p:cBhvr>
                                        <p:cTn id="14" dur="300" fill="hold"/>
                                        <p:tgtEl>
                                          <p:spTgt spid="69"/>
                                        </p:tgtEl>
                                        <p:attrNameLst>
                                          <p:attrName>ppt_h</p:attrName>
                                        </p:attrNameLst>
                                      </p:cBhvr>
                                      <p:tavLst>
                                        <p:tav tm="0">
                                          <p:val>
                                            <p:fltVal val="0"/>
                                          </p:val>
                                        </p:tav>
                                        <p:tav tm="100000">
                                          <p:val>
                                            <p:strVal val="#ppt_h"/>
                                          </p:val>
                                        </p:tav>
                                      </p:tavLst>
                                    </p:anim>
                                    <p:anim calcmode="lin" valueType="num">
                                      <p:cBhvr>
                                        <p:cTn id="15" dur="300" fill="hold"/>
                                        <p:tgtEl>
                                          <p:spTgt spid="69"/>
                                        </p:tgtEl>
                                        <p:attrNameLst>
                                          <p:attrName>style.rotation</p:attrName>
                                        </p:attrNameLst>
                                      </p:cBhvr>
                                      <p:tavLst>
                                        <p:tav tm="0">
                                          <p:val>
                                            <p:fltVal val="90"/>
                                          </p:val>
                                        </p:tav>
                                        <p:tav tm="100000">
                                          <p:val>
                                            <p:fltVal val="0"/>
                                          </p:val>
                                        </p:tav>
                                      </p:tavLst>
                                    </p:anim>
                                    <p:animEffect transition="in" filter="fade">
                                      <p:cBhvr>
                                        <p:cTn id="16" dur="300"/>
                                        <p:tgtEl>
                                          <p:spTgt spid="69"/>
                                        </p:tgtEl>
                                      </p:cBhvr>
                                    </p:animEffect>
                                  </p:childTnLst>
                                </p:cTn>
                              </p:par>
                            </p:childTnLst>
                          </p:cTn>
                        </p:par>
                        <p:par>
                          <p:cTn id="17" fill="hold">
                            <p:stCondLst>
                              <p:cond delay="1300"/>
                            </p:stCondLst>
                            <p:childTnLst>
                              <p:par>
                                <p:cTn id="18" presetID="22" presetClass="entr" presetSubtype="1" fill="hold" grpId="0" nodeType="after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up)">
                                      <p:cBhvr>
                                        <p:cTn id="20" dur="500"/>
                                        <p:tgtEl>
                                          <p:spTgt spid="70"/>
                                        </p:tgtEl>
                                      </p:cBhvr>
                                    </p:animEffect>
                                  </p:childTnLst>
                                </p:cTn>
                              </p:par>
                            </p:childTnLst>
                          </p:cTn>
                        </p:par>
                        <p:par>
                          <p:cTn id="21" fill="hold">
                            <p:stCondLst>
                              <p:cond delay="1800"/>
                            </p:stCondLst>
                            <p:childTnLst>
                              <p:par>
                                <p:cTn id="22" presetID="31"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 calcmode="lin" valueType="num">
                                      <p:cBhvr>
                                        <p:cTn id="24" dur="300" fill="hold"/>
                                        <p:tgtEl>
                                          <p:spTgt spid="75"/>
                                        </p:tgtEl>
                                        <p:attrNameLst>
                                          <p:attrName>ppt_w</p:attrName>
                                        </p:attrNameLst>
                                      </p:cBhvr>
                                      <p:tavLst>
                                        <p:tav tm="0">
                                          <p:val>
                                            <p:fltVal val="0"/>
                                          </p:val>
                                        </p:tav>
                                        <p:tav tm="100000">
                                          <p:val>
                                            <p:strVal val="#ppt_w"/>
                                          </p:val>
                                        </p:tav>
                                      </p:tavLst>
                                    </p:anim>
                                    <p:anim calcmode="lin" valueType="num">
                                      <p:cBhvr>
                                        <p:cTn id="25" dur="300" fill="hold"/>
                                        <p:tgtEl>
                                          <p:spTgt spid="75"/>
                                        </p:tgtEl>
                                        <p:attrNameLst>
                                          <p:attrName>ppt_h</p:attrName>
                                        </p:attrNameLst>
                                      </p:cBhvr>
                                      <p:tavLst>
                                        <p:tav tm="0">
                                          <p:val>
                                            <p:fltVal val="0"/>
                                          </p:val>
                                        </p:tav>
                                        <p:tav tm="100000">
                                          <p:val>
                                            <p:strVal val="#ppt_h"/>
                                          </p:val>
                                        </p:tav>
                                      </p:tavLst>
                                    </p:anim>
                                    <p:anim calcmode="lin" valueType="num">
                                      <p:cBhvr>
                                        <p:cTn id="26" dur="300" fill="hold"/>
                                        <p:tgtEl>
                                          <p:spTgt spid="75"/>
                                        </p:tgtEl>
                                        <p:attrNameLst>
                                          <p:attrName>style.rotation</p:attrName>
                                        </p:attrNameLst>
                                      </p:cBhvr>
                                      <p:tavLst>
                                        <p:tav tm="0">
                                          <p:val>
                                            <p:fltVal val="90"/>
                                          </p:val>
                                        </p:tav>
                                        <p:tav tm="100000">
                                          <p:val>
                                            <p:fltVal val="0"/>
                                          </p:val>
                                        </p:tav>
                                      </p:tavLst>
                                    </p:anim>
                                    <p:animEffect transition="in" filter="fade">
                                      <p:cBhvr>
                                        <p:cTn id="27" dur="300"/>
                                        <p:tgtEl>
                                          <p:spTgt spid="75"/>
                                        </p:tgtEl>
                                      </p:cBhvr>
                                    </p:animEffect>
                                  </p:childTnLst>
                                </p:cTn>
                              </p:par>
                            </p:childTnLst>
                          </p:cTn>
                        </p:par>
                        <p:par>
                          <p:cTn id="28" fill="hold">
                            <p:stCondLst>
                              <p:cond delay="2100"/>
                            </p:stCondLst>
                            <p:childTnLst>
                              <p:par>
                                <p:cTn id="29" presetID="22" presetClass="entr" presetSubtype="1" fill="hold" grpId="0" nodeType="after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wipe(up)">
                                      <p:cBhvr>
                                        <p:cTn id="31" dur="500"/>
                                        <p:tgtEl>
                                          <p:spTgt spid="76"/>
                                        </p:tgtEl>
                                      </p:cBhvr>
                                    </p:animEffect>
                                  </p:childTnLst>
                                </p:cTn>
                              </p:par>
                            </p:childTnLst>
                          </p:cTn>
                        </p:par>
                        <p:par>
                          <p:cTn id="32" fill="hold">
                            <p:stCondLst>
                              <p:cond delay="2600"/>
                            </p:stCondLst>
                            <p:childTnLst>
                              <p:par>
                                <p:cTn id="33" presetID="31" presetClass="entr" presetSubtype="0" fill="hold" grpId="0"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300" fill="hold"/>
                                        <p:tgtEl>
                                          <p:spTgt spid="73"/>
                                        </p:tgtEl>
                                        <p:attrNameLst>
                                          <p:attrName>ppt_w</p:attrName>
                                        </p:attrNameLst>
                                      </p:cBhvr>
                                      <p:tavLst>
                                        <p:tav tm="0">
                                          <p:val>
                                            <p:fltVal val="0"/>
                                          </p:val>
                                        </p:tav>
                                        <p:tav tm="100000">
                                          <p:val>
                                            <p:strVal val="#ppt_w"/>
                                          </p:val>
                                        </p:tav>
                                      </p:tavLst>
                                    </p:anim>
                                    <p:anim calcmode="lin" valueType="num">
                                      <p:cBhvr>
                                        <p:cTn id="36" dur="300" fill="hold"/>
                                        <p:tgtEl>
                                          <p:spTgt spid="73"/>
                                        </p:tgtEl>
                                        <p:attrNameLst>
                                          <p:attrName>ppt_h</p:attrName>
                                        </p:attrNameLst>
                                      </p:cBhvr>
                                      <p:tavLst>
                                        <p:tav tm="0">
                                          <p:val>
                                            <p:fltVal val="0"/>
                                          </p:val>
                                        </p:tav>
                                        <p:tav tm="100000">
                                          <p:val>
                                            <p:strVal val="#ppt_h"/>
                                          </p:val>
                                        </p:tav>
                                      </p:tavLst>
                                    </p:anim>
                                    <p:anim calcmode="lin" valueType="num">
                                      <p:cBhvr>
                                        <p:cTn id="37" dur="300" fill="hold"/>
                                        <p:tgtEl>
                                          <p:spTgt spid="73"/>
                                        </p:tgtEl>
                                        <p:attrNameLst>
                                          <p:attrName>style.rotation</p:attrName>
                                        </p:attrNameLst>
                                      </p:cBhvr>
                                      <p:tavLst>
                                        <p:tav tm="0">
                                          <p:val>
                                            <p:fltVal val="90"/>
                                          </p:val>
                                        </p:tav>
                                        <p:tav tm="100000">
                                          <p:val>
                                            <p:fltVal val="0"/>
                                          </p:val>
                                        </p:tav>
                                      </p:tavLst>
                                    </p:anim>
                                    <p:animEffect transition="in" filter="fade">
                                      <p:cBhvr>
                                        <p:cTn id="38" dur="300"/>
                                        <p:tgtEl>
                                          <p:spTgt spid="73"/>
                                        </p:tgtEl>
                                      </p:cBhvr>
                                    </p:animEffect>
                                  </p:childTnLst>
                                </p:cTn>
                              </p:par>
                            </p:childTnLst>
                          </p:cTn>
                        </p:par>
                        <p:par>
                          <p:cTn id="39" fill="hold">
                            <p:stCondLst>
                              <p:cond delay="2900"/>
                            </p:stCondLst>
                            <p:childTnLst>
                              <p:par>
                                <p:cTn id="40" presetID="22" presetClass="entr" presetSubtype="1" fill="hold" grpId="0"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up)">
                                      <p:cBhvr>
                                        <p:cTn id="42" dur="500"/>
                                        <p:tgtEl>
                                          <p:spTgt spid="74"/>
                                        </p:tgtEl>
                                      </p:cBhvr>
                                    </p:animEffect>
                                  </p:childTnLst>
                                </p:cTn>
                              </p:par>
                            </p:childTnLst>
                          </p:cTn>
                        </p:par>
                        <p:par>
                          <p:cTn id="43" fill="hold">
                            <p:stCondLst>
                              <p:cond delay="3400"/>
                            </p:stCondLst>
                            <p:childTnLst>
                              <p:par>
                                <p:cTn id="44" presetID="31" presetClass="entr" presetSubtype="0" fill="hold" grpId="0" nodeType="afterEffect">
                                  <p:stCondLst>
                                    <p:cond delay="0"/>
                                  </p:stCondLst>
                                  <p:childTnLst>
                                    <p:set>
                                      <p:cBhvr>
                                        <p:cTn id="45" dur="1" fill="hold">
                                          <p:stCondLst>
                                            <p:cond delay="0"/>
                                          </p:stCondLst>
                                        </p:cTn>
                                        <p:tgtEl>
                                          <p:spTgt spid="71"/>
                                        </p:tgtEl>
                                        <p:attrNameLst>
                                          <p:attrName>style.visibility</p:attrName>
                                        </p:attrNameLst>
                                      </p:cBhvr>
                                      <p:to>
                                        <p:strVal val="visible"/>
                                      </p:to>
                                    </p:set>
                                    <p:anim calcmode="lin" valueType="num">
                                      <p:cBhvr>
                                        <p:cTn id="46" dur="300" fill="hold"/>
                                        <p:tgtEl>
                                          <p:spTgt spid="71"/>
                                        </p:tgtEl>
                                        <p:attrNameLst>
                                          <p:attrName>ppt_w</p:attrName>
                                        </p:attrNameLst>
                                      </p:cBhvr>
                                      <p:tavLst>
                                        <p:tav tm="0">
                                          <p:val>
                                            <p:fltVal val="0"/>
                                          </p:val>
                                        </p:tav>
                                        <p:tav tm="100000">
                                          <p:val>
                                            <p:strVal val="#ppt_w"/>
                                          </p:val>
                                        </p:tav>
                                      </p:tavLst>
                                    </p:anim>
                                    <p:anim calcmode="lin" valueType="num">
                                      <p:cBhvr>
                                        <p:cTn id="47" dur="300" fill="hold"/>
                                        <p:tgtEl>
                                          <p:spTgt spid="71"/>
                                        </p:tgtEl>
                                        <p:attrNameLst>
                                          <p:attrName>ppt_h</p:attrName>
                                        </p:attrNameLst>
                                      </p:cBhvr>
                                      <p:tavLst>
                                        <p:tav tm="0">
                                          <p:val>
                                            <p:fltVal val="0"/>
                                          </p:val>
                                        </p:tav>
                                        <p:tav tm="100000">
                                          <p:val>
                                            <p:strVal val="#ppt_h"/>
                                          </p:val>
                                        </p:tav>
                                      </p:tavLst>
                                    </p:anim>
                                    <p:anim calcmode="lin" valueType="num">
                                      <p:cBhvr>
                                        <p:cTn id="48" dur="300" fill="hold"/>
                                        <p:tgtEl>
                                          <p:spTgt spid="71"/>
                                        </p:tgtEl>
                                        <p:attrNameLst>
                                          <p:attrName>style.rotation</p:attrName>
                                        </p:attrNameLst>
                                      </p:cBhvr>
                                      <p:tavLst>
                                        <p:tav tm="0">
                                          <p:val>
                                            <p:fltVal val="90"/>
                                          </p:val>
                                        </p:tav>
                                        <p:tav tm="100000">
                                          <p:val>
                                            <p:fltVal val="0"/>
                                          </p:val>
                                        </p:tav>
                                      </p:tavLst>
                                    </p:anim>
                                    <p:animEffect transition="in" filter="fade">
                                      <p:cBhvr>
                                        <p:cTn id="49" dur="300"/>
                                        <p:tgtEl>
                                          <p:spTgt spid="71"/>
                                        </p:tgtEl>
                                      </p:cBhvr>
                                    </p:animEffect>
                                  </p:childTnLst>
                                </p:cTn>
                              </p:par>
                            </p:childTnLst>
                          </p:cTn>
                        </p:par>
                        <p:par>
                          <p:cTn id="50" fill="hold">
                            <p:stCondLst>
                              <p:cond delay="3700"/>
                            </p:stCondLst>
                            <p:childTnLst>
                              <p:par>
                                <p:cTn id="51" presetID="22" presetClass="entr" presetSubtype="1" fill="hold" grpId="0" nodeType="afterEffect">
                                  <p:stCondLst>
                                    <p:cond delay="0"/>
                                  </p:stCondLst>
                                  <p:childTnLst>
                                    <p:set>
                                      <p:cBhvr>
                                        <p:cTn id="52" dur="1" fill="hold">
                                          <p:stCondLst>
                                            <p:cond delay="0"/>
                                          </p:stCondLst>
                                        </p:cTn>
                                        <p:tgtEl>
                                          <p:spTgt spid="72"/>
                                        </p:tgtEl>
                                        <p:attrNameLst>
                                          <p:attrName>style.visibility</p:attrName>
                                        </p:attrNameLst>
                                      </p:cBhvr>
                                      <p:to>
                                        <p:strVal val="visible"/>
                                      </p:to>
                                    </p:set>
                                    <p:animEffect transition="in" filter="wipe(up)">
                                      <p:cBhvr>
                                        <p:cTn id="53" dur="500"/>
                                        <p:tgtEl>
                                          <p:spTgt spid="72"/>
                                        </p:tgtEl>
                                      </p:cBhvr>
                                    </p:animEffect>
                                  </p:childTnLst>
                                </p:cTn>
                              </p:par>
                            </p:childTnLst>
                          </p:cTn>
                        </p:par>
                        <p:par>
                          <p:cTn id="54" fill="hold">
                            <p:stCondLst>
                              <p:cond delay="4200"/>
                            </p:stCondLst>
                            <p:childTnLst>
                              <p:par>
                                <p:cTn id="55" presetID="53" presetClass="entr" presetSubtype="16"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p:cTn id="57" dur="300" fill="hold"/>
                                        <p:tgtEl>
                                          <p:spTgt spid="37"/>
                                        </p:tgtEl>
                                        <p:attrNameLst>
                                          <p:attrName>ppt_w</p:attrName>
                                        </p:attrNameLst>
                                      </p:cBhvr>
                                      <p:tavLst>
                                        <p:tav tm="0">
                                          <p:val>
                                            <p:fltVal val="0"/>
                                          </p:val>
                                        </p:tav>
                                        <p:tav tm="100000">
                                          <p:val>
                                            <p:strVal val="#ppt_w"/>
                                          </p:val>
                                        </p:tav>
                                      </p:tavLst>
                                    </p:anim>
                                    <p:anim calcmode="lin" valueType="num">
                                      <p:cBhvr>
                                        <p:cTn id="58" dur="300" fill="hold"/>
                                        <p:tgtEl>
                                          <p:spTgt spid="37"/>
                                        </p:tgtEl>
                                        <p:attrNameLst>
                                          <p:attrName>ppt_h</p:attrName>
                                        </p:attrNameLst>
                                      </p:cBhvr>
                                      <p:tavLst>
                                        <p:tav tm="0">
                                          <p:val>
                                            <p:fltVal val="0"/>
                                          </p:val>
                                        </p:tav>
                                        <p:tav tm="100000">
                                          <p:val>
                                            <p:strVal val="#ppt_h"/>
                                          </p:val>
                                        </p:tav>
                                      </p:tavLst>
                                    </p:anim>
                                    <p:animEffect transition="in" filter="fade">
                                      <p:cBhvr>
                                        <p:cTn id="59" dur="300"/>
                                        <p:tgtEl>
                                          <p:spTgt spid="37"/>
                                        </p:tgtEl>
                                      </p:cBhvr>
                                    </p:animEffect>
                                  </p:childTnLst>
                                </p:cTn>
                              </p:par>
                            </p:childTnLst>
                          </p:cTn>
                        </p:par>
                        <p:par>
                          <p:cTn id="60" fill="hold">
                            <p:stCondLst>
                              <p:cond delay="4500"/>
                            </p:stCondLst>
                            <p:childTnLst>
                              <p:par>
                                <p:cTn id="61" presetID="53" presetClass="entr" presetSubtype="16" fill="hold" nodeType="after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p:cTn id="63" dur="300" fill="hold"/>
                                        <p:tgtEl>
                                          <p:spTgt spid="63"/>
                                        </p:tgtEl>
                                        <p:attrNameLst>
                                          <p:attrName>ppt_w</p:attrName>
                                        </p:attrNameLst>
                                      </p:cBhvr>
                                      <p:tavLst>
                                        <p:tav tm="0">
                                          <p:val>
                                            <p:fltVal val="0"/>
                                          </p:val>
                                        </p:tav>
                                        <p:tav tm="100000">
                                          <p:val>
                                            <p:strVal val="#ppt_w"/>
                                          </p:val>
                                        </p:tav>
                                      </p:tavLst>
                                    </p:anim>
                                    <p:anim calcmode="lin" valueType="num">
                                      <p:cBhvr>
                                        <p:cTn id="64" dur="300" fill="hold"/>
                                        <p:tgtEl>
                                          <p:spTgt spid="63"/>
                                        </p:tgtEl>
                                        <p:attrNameLst>
                                          <p:attrName>ppt_h</p:attrName>
                                        </p:attrNameLst>
                                      </p:cBhvr>
                                      <p:tavLst>
                                        <p:tav tm="0">
                                          <p:val>
                                            <p:fltVal val="0"/>
                                          </p:val>
                                        </p:tav>
                                        <p:tav tm="100000">
                                          <p:val>
                                            <p:strVal val="#ppt_h"/>
                                          </p:val>
                                        </p:tav>
                                      </p:tavLst>
                                    </p:anim>
                                    <p:animEffect transition="in" filter="fade">
                                      <p:cBhvr>
                                        <p:cTn id="65" dur="300"/>
                                        <p:tgtEl>
                                          <p:spTgt spid="63"/>
                                        </p:tgtEl>
                                      </p:cBhvr>
                                    </p:animEffect>
                                  </p:childTnLst>
                                </p:cTn>
                              </p:par>
                            </p:childTnLst>
                          </p:cTn>
                        </p:par>
                        <p:par>
                          <p:cTn id="66" fill="hold">
                            <p:stCondLst>
                              <p:cond delay="4800"/>
                            </p:stCondLst>
                            <p:childTnLst>
                              <p:par>
                                <p:cTn id="67" presetID="53" presetClass="entr" presetSubtype="16" fill="hold" nodeType="afterEffect">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cBhvr>
                                        <p:cTn id="69" dur="300" fill="hold"/>
                                        <p:tgtEl>
                                          <p:spTgt spid="77"/>
                                        </p:tgtEl>
                                        <p:attrNameLst>
                                          <p:attrName>ppt_w</p:attrName>
                                        </p:attrNameLst>
                                      </p:cBhvr>
                                      <p:tavLst>
                                        <p:tav tm="0">
                                          <p:val>
                                            <p:fltVal val="0"/>
                                          </p:val>
                                        </p:tav>
                                        <p:tav tm="100000">
                                          <p:val>
                                            <p:strVal val="#ppt_w"/>
                                          </p:val>
                                        </p:tav>
                                      </p:tavLst>
                                    </p:anim>
                                    <p:anim calcmode="lin" valueType="num">
                                      <p:cBhvr>
                                        <p:cTn id="70" dur="300" fill="hold"/>
                                        <p:tgtEl>
                                          <p:spTgt spid="77"/>
                                        </p:tgtEl>
                                        <p:attrNameLst>
                                          <p:attrName>ppt_h</p:attrName>
                                        </p:attrNameLst>
                                      </p:cBhvr>
                                      <p:tavLst>
                                        <p:tav tm="0">
                                          <p:val>
                                            <p:fltVal val="0"/>
                                          </p:val>
                                        </p:tav>
                                        <p:tav tm="100000">
                                          <p:val>
                                            <p:strVal val="#ppt_h"/>
                                          </p:val>
                                        </p:tav>
                                      </p:tavLst>
                                    </p:anim>
                                    <p:animEffect transition="in" filter="fade">
                                      <p:cBhvr>
                                        <p:cTn id="71" dur="300"/>
                                        <p:tgtEl>
                                          <p:spTgt spid="77"/>
                                        </p:tgtEl>
                                      </p:cBhvr>
                                    </p:animEffect>
                                  </p:childTnLst>
                                </p:cTn>
                              </p:par>
                            </p:childTnLst>
                          </p:cTn>
                        </p:par>
                        <p:par>
                          <p:cTn id="72" fill="hold">
                            <p:stCondLst>
                              <p:cond delay="5100"/>
                            </p:stCondLst>
                            <p:childTnLst>
                              <p:par>
                                <p:cTn id="73" presetID="53" presetClass="entr" presetSubtype="16" fill="hold" nodeType="afterEffect">
                                  <p:stCondLst>
                                    <p:cond delay="0"/>
                                  </p:stCondLst>
                                  <p:childTnLst>
                                    <p:set>
                                      <p:cBhvr>
                                        <p:cTn id="74" dur="1" fill="hold">
                                          <p:stCondLst>
                                            <p:cond delay="0"/>
                                          </p:stCondLst>
                                        </p:cTn>
                                        <p:tgtEl>
                                          <p:spTgt spid="83"/>
                                        </p:tgtEl>
                                        <p:attrNameLst>
                                          <p:attrName>style.visibility</p:attrName>
                                        </p:attrNameLst>
                                      </p:cBhvr>
                                      <p:to>
                                        <p:strVal val="visible"/>
                                      </p:to>
                                    </p:set>
                                    <p:anim calcmode="lin" valueType="num">
                                      <p:cBhvr>
                                        <p:cTn id="75" dur="300" fill="hold"/>
                                        <p:tgtEl>
                                          <p:spTgt spid="83"/>
                                        </p:tgtEl>
                                        <p:attrNameLst>
                                          <p:attrName>ppt_w</p:attrName>
                                        </p:attrNameLst>
                                      </p:cBhvr>
                                      <p:tavLst>
                                        <p:tav tm="0">
                                          <p:val>
                                            <p:fltVal val="0"/>
                                          </p:val>
                                        </p:tav>
                                        <p:tav tm="100000">
                                          <p:val>
                                            <p:strVal val="#ppt_w"/>
                                          </p:val>
                                        </p:tav>
                                      </p:tavLst>
                                    </p:anim>
                                    <p:anim calcmode="lin" valueType="num">
                                      <p:cBhvr>
                                        <p:cTn id="76" dur="300" fill="hold"/>
                                        <p:tgtEl>
                                          <p:spTgt spid="83"/>
                                        </p:tgtEl>
                                        <p:attrNameLst>
                                          <p:attrName>ppt_h</p:attrName>
                                        </p:attrNameLst>
                                      </p:cBhvr>
                                      <p:tavLst>
                                        <p:tav tm="0">
                                          <p:val>
                                            <p:fltVal val="0"/>
                                          </p:val>
                                        </p:tav>
                                        <p:tav tm="100000">
                                          <p:val>
                                            <p:strVal val="#ppt_h"/>
                                          </p:val>
                                        </p:tav>
                                      </p:tavLst>
                                    </p:anim>
                                    <p:animEffect transition="in" filter="fade">
                                      <p:cBhvr>
                                        <p:cTn id="77" dur="3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P spid="74" grpId="0"/>
      <p:bldP spid="75" grpId="0"/>
      <p:bldP spid="7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849729" y="2516444"/>
            <a:ext cx="1939167" cy="1939925"/>
            <a:chOff x="877888" y="2946400"/>
            <a:chExt cx="1939925" cy="1939925"/>
          </a:xfrm>
        </p:grpSpPr>
        <p:sp>
          <p:nvSpPr>
            <p:cNvPr id="60" name="Oval 5"/>
            <p:cNvSpPr>
              <a:spLocks noChangeArrowheads="1"/>
            </p:cNvSpPr>
            <p:nvPr/>
          </p:nvSpPr>
          <p:spPr bwMode="auto">
            <a:xfrm>
              <a:off x="877888" y="2946400"/>
              <a:ext cx="1939925" cy="1939925"/>
            </a:xfrm>
            <a:prstGeom prst="ellipse">
              <a:avLst/>
            </a:prstGeom>
            <a:solidFill>
              <a:schemeClr val="accent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61" name="TextBox 60"/>
            <p:cNvSpPr txBox="1"/>
            <p:nvPr/>
          </p:nvSpPr>
          <p:spPr>
            <a:xfrm>
              <a:off x="1078684" y="3193087"/>
              <a:ext cx="1538332" cy="1446550"/>
            </a:xfrm>
            <a:prstGeom prst="rect">
              <a:avLst/>
            </a:prstGeom>
            <a:noFill/>
          </p:spPr>
          <p:txBody>
            <a:bodyPr wrap="squar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未来展望</a:t>
              </a:r>
            </a:p>
          </p:txBody>
        </p:sp>
      </p:grpSp>
      <p:sp>
        <p:nvSpPr>
          <p:cNvPr id="69" name="TextBox 68"/>
          <p:cNvSpPr txBox="1"/>
          <p:nvPr/>
        </p:nvSpPr>
        <p:spPr>
          <a:xfrm>
            <a:off x="3578398" y="1483267"/>
            <a:ext cx="4077461" cy="369332"/>
          </a:xfrm>
          <a:prstGeom prst="rect">
            <a:avLst/>
          </a:prstGeom>
          <a:noFill/>
        </p:spPr>
        <p:txBody>
          <a:bodyPr wrap="square" rtlCol="0">
            <a:spAutoFit/>
          </a:bodyPr>
          <a:lstStyle/>
          <a:p>
            <a:pPr algn="just"/>
            <a:r>
              <a:rPr lang="zh-CN" altLang="zh-CN" b="1" dirty="0">
                <a:solidFill>
                  <a:schemeClr val="tx1">
                    <a:lumMod val="65000"/>
                    <a:lumOff val="35000"/>
                  </a:schemeClr>
                </a:solidFill>
                <a:latin typeface="+mn-ea"/>
                <a:cs typeface="华文黑体" pitchFamily="2" charset="-122"/>
              </a:rPr>
              <a:t>没有预先构建针对股票信息的主题词典</a:t>
            </a:r>
            <a:endParaRPr lang="en-US" altLang="zh-CN" b="1" dirty="0">
              <a:solidFill>
                <a:schemeClr val="tx1">
                  <a:lumMod val="65000"/>
                  <a:lumOff val="35000"/>
                </a:schemeClr>
              </a:solidFill>
              <a:latin typeface="+mn-ea"/>
              <a:cs typeface="华文黑体" pitchFamily="2" charset="-122"/>
            </a:endParaRPr>
          </a:p>
        </p:txBody>
      </p:sp>
      <p:sp>
        <p:nvSpPr>
          <p:cNvPr id="73" name="TextBox 72"/>
          <p:cNvSpPr txBox="1"/>
          <p:nvPr/>
        </p:nvSpPr>
        <p:spPr>
          <a:xfrm>
            <a:off x="3673860" y="4610788"/>
            <a:ext cx="2428695" cy="369332"/>
          </a:xfrm>
          <a:prstGeom prst="rect">
            <a:avLst/>
          </a:prstGeom>
          <a:noFill/>
        </p:spPr>
        <p:txBody>
          <a:bodyPr wrap="square" rtlCol="0">
            <a:spAutoFit/>
          </a:bodyPr>
          <a:lstStyle/>
          <a:p>
            <a:pPr algn="just"/>
            <a:r>
              <a:rPr lang="zh-CN" altLang="zh-CN" b="1" dirty="0">
                <a:solidFill>
                  <a:schemeClr val="tx1">
                    <a:lumMod val="65000"/>
                    <a:lumOff val="35000"/>
                  </a:schemeClr>
                </a:solidFill>
                <a:latin typeface="+mn-ea"/>
                <a:cs typeface="华文黑体" pitchFamily="2" charset="-122"/>
              </a:rPr>
              <a:t>数据样本存在局限性</a:t>
            </a:r>
            <a:endParaRPr lang="zh-CN" altLang="en-US" b="1" dirty="0">
              <a:solidFill>
                <a:schemeClr val="tx1">
                  <a:lumMod val="65000"/>
                  <a:lumOff val="35000"/>
                </a:schemeClr>
              </a:solidFill>
              <a:latin typeface="+mn-ea"/>
              <a:cs typeface="华文黑体" pitchFamily="2" charset="-122"/>
            </a:endParaRPr>
          </a:p>
        </p:txBody>
      </p:sp>
      <p:sp>
        <p:nvSpPr>
          <p:cNvPr id="74" name="TextBox 73"/>
          <p:cNvSpPr txBox="1"/>
          <p:nvPr/>
        </p:nvSpPr>
        <p:spPr>
          <a:xfrm>
            <a:off x="3736243" y="4918068"/>
            <a:ext cx="7348943" cy="606384"/>
          </a:xfrm>
          <a:prstGeom prst="rect">
            <a:avLst/>
          </a:prstGeom>
          <a:noFill/>
        </p:spPr>
        <p:txBody>
          <a:bodyPr wrap="square" rtlCol="0">
            <a:spAutoFit/>
          </a:bodyPr>
          <a:lstStyle/>
          <a:p>
            <a:pPr algn="just">
              <a:lnSpc>
                <a:spcPct val="125000"/>
              </a:lnSpc>
            </a:pPr>
            <a:r>
              <a:rPr lang="zh-CN" altLang="zh-CN" sz="1400" dirty="0"/>
              <a:t>本文选取的数据样本不够庞大，并且选取的样本都是上证</a:t>
            </a:r>
            <a:r>
              <a:rPr lang="en-US" altLang="zh-CN" sz="1400" dirty="0"/>
              <a:t>50</a:t>
            </a:r>
            <a:r>
              <a:rPr lang="zh-CN" altLang="zh-CN" sz="1400" dirty="0"/>
              <a:t>指数成分股，没有对小盘股进行分析，后续可以将小盘股也纳入研究对象，论证模型的普适性。</a:t>
            </a:r>
            <a:endParaRPr lang="zh-CN" altLang="en-US" sz="1100" dirty="0"/>
          </a:p>
        </p:txBody>
      </p:sp>
      <p:sp>
        <p:nvSpPr>
          <p:cNvPr id="75" name="TextBox 74"/>
          <p:cNvSpPr txBox="1"/>
          <p:nvPr/>
        </p:nvSpPr>
        <p:spPr>
          <a:xfrm>
            <a:off x="4083167" y="3140225"/>
            <a:ext cx="4161942" cy="369332"/>
          </a:xfrm>
          <a:prstGeom prst="rect">
            <a:avLst/>
          </a:prstGeom>
          <a:noFill/>
        </p:spPr>
        <p:txBody>
          <a:bodyPr wrap="square" rtlCol="0">
            <a:spAutoFit/>
          </a:bodyPr>
          <a:lstStyle/>
          <a:p>
            <a:pPr algn="just"/>
            <a:r>
              <a:rPr lang="zh-CN" altLang="zh-CN" b="1" dirty="0">
                <a:solidFill>
                  <a:schemeClr val="tx1">
                    <a:lumMod val="65000"/>
                    <a:lumOff val="35000"/>
                  </a:schemeClr>
                </a:solidFill>
                <a:latin typeface="+mn-ea"/>
                <a:cs typeface="华文黑体" pitchFamily="2" charset="-122"/>
              </a:rPr>
              <a:t>本文没有在情感倾向分析上做太多创新</a:t>
            </a:r>
            <a:endParaRPr lang="en-US" altLang="zh-CN" b="1" dirty="0">
              <a:solidFill>
                <a:schemeClr val="tx1">
                  <a:lumMod val="65000"/>
                  <a:lumOff val="35000"/>
                </a:schemeClr>
              </a:solidFill>
              <a:latin typeface="+mn-ea"/>
              <a:cs typeface="华文黑体" pitchFamily="2" charset="-122"/>
            </a:endParaRPr>
          </a:p>
        </p:txBody>
      </p:sp>
      <p:sp>
        <p:nvSpPr>
          <p:cNvPr id="2" name="标题 1"/>
          <p:cNvSpPr>
            <a:spLocks noGrp="1"/>
          </p:cNvSpPr>
          <p:nvPr>
            <p:ph type="title"/>
          </p:nvPr>
        </p:nvSpPr>
        <p:spPr/>
        <p:txBody>
          <a:bodyPr/>
          <a:lstStyle/>
          <a:p>
            <a:r>
              <a:rPr lang="zh-CN" altLang="en-US" dirty="0"/>
              <a:t>展望</a:t>
            </a:r>
          </a:p>
        </p:txBody>
      </p:sp>
      <p:grpSp>
        <p:nvGrpSpPr>
          <p:cNvPr id="37" name="组合 36">
            <a:extLst>
              <a:ext uri="{FF2B5EF4-FFF2-40B4-BE49-F238E27FC236}">
                <a16:creationId xmlns:a16="http://schemas.microsoft.com/office/drawing/2014/main" id="{7075167B-73E6-4750-9F7D-E41CFB161F2F}"/>
              </a:ext>
            </a:extLst>
          </p:cNvPr>
          <p:cNvGrpSpPr/>
          <p:nvPr/>
        </p:nvGrpSpPr>
        <p:grpSpPr>
          <a:xfrm>
            <a:off x="2833647" y="1483267"/>
            <a:ext cx="612206" cy="612283"/>
            <a:chOff x="2139017" y="3437940"/>
            <a:chExt cx="440084" cy="440084"/>
          </a:xfrm>
        </p:grpSpPr>
        <p:sp>
          <p:nvSpPr>
            <p:cNvPr id="38" name="椭圆 37">
              <a:extLst>
                <a:ext uri="{FF2B5EF4-FFF2-40B4-BE49-F238E27FC236}">
                  <a16:creationId xmlns:a16="http://schemas.microsoft.com/office/drawing/2014/main" id="{F2E8990C-206A-4FA4-B71E-B2B850292F57}"/>
                </a:ext>
              </a:extLst>
            </p:cNvPr>
            <p:cNvSpPr/>
            <p:nvPr/>
          </p:nvSpPr>
          <p:spPr>
            <a:xfrm>
              <a:off x="2139017" y="3437940"/>
              <a:ext cx="440084" cy="440084"/>
            </a:xfrm>
            <a:prstGeom prst="ellipse">
              <a:avLst/>
            </a:prstGeom>
            <a:solidFill>
              <a:schemeClr val="accent1"/>
            </a:solid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a:extLst>
                <a:ext uri="{FF2B5EF4-FFF2-40B4-BE49-F238E27FC236}">
                  <a16:creationId xmlns:a16="http://schemas.microsoft.com/office/drawing/2014/main" id="{5B86E910-E0D2-4DE4-BAF6-CFE6706A64EB}"/>
                </a:ext>
              </a:extLst>
            </p:cNvPr>
            <p:cNvGrpSpPr/>
            <p:nvPr/>
          </p:nvGrpSpPr>
          <p:grpSpPr>
            <a:xfrm>
              <a:off x="2248713" y="3548250"/>
              <a:ext cx="220694" cy="219466"/>
              <a:chOff x="4083050" y="4826000"/>
              <a:chExt cx="855663" cy="850900"/>
            </a:xfrm>
          </p:grpSpPr>
          <p:sp>
            <p:nvSpPr>
              <p:cNvPr id="40" name="Freeform 25">
                <a:extLst>
                  <a:ext uri="{FF2B5EF4-FFF2-40B4-BE49-F238E27FC236}">
                    <a16:creationId xmlns:a16="http://schemas.microsoft.com/office/drawing/2014/main" id="{F3F93F89-5B1C-4328-9C33-1F7055928053}"/>
                  </a:ext>
                </a:extLst>
              </p:cNvPr>
              <p:cNvSpPr/>
              <p:nvPr/>
            </p:nvSpPr>
            <p:spPr bwMode="auto">
              <a:xfrm>
                <a:off x="4083050" y="4826000"/>
                <a:ext cx="855663" cy="850900"/>
              </a:xfrm>
              <a:custGeom>
                <a:avLst/>
                <a:gdLst>
                  <a:gd name="T0" fmla="*/ 217 w 539"/>
                  <a:gd name="T1" fmla="*/ 202 h 536"/>
                  <a:gd name="T2" fmla="*/ 206 w 539"/>
                  <a:gd name="T3" fmla="*/ 199 h 536"/>
                  <a:gd name="T4" fmla="*/ 182 w 539"/>
                  <a:gd name="T5" fmla="*/ 196 h 536"/>
                  <a:gd name="T6" fmla="*/ 169 w 539"/>
                  <a:gd name="T7" fmla="*/ 195 h 536"/>
                  <a:gd name="T8" fmla="*/ 135 w 539"/>
                  <a:gd name="T9" fmla="*/ 199 h 536"/>
                  <a:gd name="T10" fmla="*/ 103 w 539"/>
                  <a:gd name="T11" fmla="*/ 209 h 536"/>
                  <a:gd name="T12" fmla="*/ 74 w 539"/>
                  <a:gd name="T13" fmla="*/ 224 h 536"/>
                  <a:gd name="T14" fmla="*/ 49 w 539"/>
                  <a:gd name="T15" fmla="*/ 246 h 536"/>
                  <a:gd name="T16" fmla="*/ 29 w 539"/>
                  <a:gd name="T17" fmla="*/ 271 h 536"/>
                  <a:gd name="T18" fmla="*/ 13 w 539"/>
                  <a:gd name="T19" fmla="*/ 300 h 536"/>
                  <a:gd name="T20" fmla="*/ 3 w 539"/>
                  <a:gd name="T21" fmla="*/ 332 h 536"/>
                  <a:gd name="T22" fmla="*/ 0 w 539"/>
                  <a:gd name="T23" fmla="*/ 366 h 536"/>
                  <a:gd name="T24" fmla="*/ 0 w 539"/>
                  <a:gd name="T25" fmla="*/ 383 h 536"/>
                  <a:gd name="T26" fmla="*/ 7 w 539"/>
                  <a:gd name="T27" fmla="*/ 417 h 536"/>
                  <a:gd name="T28" fmla="*/ 20 w 539"/>
                  <a:gd name="T29" fmla="*/ 447 h 536"/>
                  <a:gd name="T30" fmla="*/ 38 w 539"/>
                  <a:gd name="T31" fmla="*/ 474 h 536"/>
                  <a:gd name="T32" fmla="*/ 61 w 539"/>
                  <a:gd name="T33" fmla="*/ 497 h 536"/>
                  <a:gd name="T34" fmla="*/ 88 w 539"/>
                  <a:gd name="T35" fmla="*/ 516 h 536"/>
                  <a:gd name="T36" fmla="*/ 119 w 539"/>
                  <a:gd name="T37" fmla="*/ 528 h 536"/>
                  <a:gd name="T38" fmla="*/ 152 w 539"/>
                  <a:gd name="T39" fmla="*/ 535 h 536"/>
                  <a:gd name="T40" fmla="*/ 169 w 539"/>
                  <a:gd name="T41" fmla="*/ 536 h 536"/>
                  <a:gd name="T42" fmla="*/ 204 w 539"/>
                  <a:gd name="T43" fmla="*/ 533 h 536"/>
                  <a:gd name="T44" fmla="*/ 237 w 539"/>
                  <a:gd name="T45" fmla="*/ 523 h 536"/>
                  <a:gd name="T46" fmla="*/ 265 w 539"/>
                  <a:gd name="T47" fmla="*/ 507 h 536"/>
                  <a:gd name="T48" fmla="*/ 291 w 539"/>
                  <a:gd name="T49" fmla="*/ 486 h 536"/>
                  <a:gd name="T50" fmla="*/ 311 w 539"/>
                  <a:gd name="T51" fmla="*/ 461 h 536"/>
                  <a:gd name="T52" fmla="*/ 327 w 539"/>
                  <a:gd name="T53" fmla="*/ 432 h 536"/>
                  <a:gd name="T54" fmla="*/ 337 w 539"/>
                  <a:gd name="T55" fmla="*/ 400 h 536"/>
                  <a:gd name="T56" fmla="*/ 340 w 539"/>
                  <a:gd name="T57" fmla="*/ 366 h 536"/>
                  <a:gd name="T58" fmla="*/ 340 w 539"/>
                  <a:gd name="T59" fmla="*/ 354 h 536"/>
                  <a:gd name="T60" fmla="*/ 337 w 539"/>
                  <a:gd name="T61" fmla="*/ 332 h 536"/>
                  <a:gd name="T62" fmla="*/ 394 w 539"/>
                  <a:gd name="T63" fmla="*/ 261 h 536"/>
                  <a:gd name="T64" fmla="*/ 468 w 539"/>
                  <a:gd name="T65" fmla="*/ 189 h 536"/>
                  <a:gd name="T66" fmla="*/ 539 w 539"/>
                  <a:gd name="T67" fmla="*/ 108 h 536"/>
                  <a:gd name="T68" fmla="*/ 443 w 539"/>
                  <a:gd name="T6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9" h="536">
                    <a:moveTo>
                      <a:pt x="443" y="0"/>
                    </a:moveTo>
                    <a:lnTo>
                      <a:pt x="217" y="202"/>
                    </a:lnTo>
                    <a:lnTo>
                      <a:pt x="217" y="202"/>
                    </a:lnTo>
                    <a:lnTo>
                      <a:pt x="206" y="199"/>
                    </a:lnTo>
                    <a:lnTo>
                      <a:pt x="194" y="197"/>
                    </a:lnTo>
                    <a:lnTo>
                      <a:pt x="182" y="196"/>
                    </a:lnTo>
                    <a:lnTo>
                      <a:pt x="169" y="195"/>
                    </a:lnTo>
                    <a:lnTo>
                      <a:pt x="169" y="195"/>
                    </a:lnTo>
                    <a:lnTo>
                      <a:pt x="152" y="196"/>
                    </a:lnTo>
                    <a:lnTo>
                      <a:pt x="135" y="199"/>
                    </a:lnTo>
                    <a:lnTo>
                      <a:pt x="119" y="203"/>
                    </a:lnTo>
                    <a:lnTo>
                      <a:pt x="103" y="209"/>
                    </a:lnTo>
                    <a:lnTo>
                      <a:pt x="88" y="216"/>
                    </a:lnTo>
                    <a:lnTo>
                      <a:pt x="74" y="224"/>
                    </a:lnTo>
                    <a:lnTo>
                      <a:pt x="61" y="235"/>
                    </a:lnTo>
                    <a:lnTo>
                      <a:pt x="49" y="246"/>
                    </a:lnTo>
                    <a:lnTo>
                      <a:pt x="38" y="258"/>
                    </a:lnTo>
                    <a:lnTo>
                      <a:pt x="29" y="271"/>
                    </a:lnTo>
                    <a:lnTo>
                      <a:pt x="20" y="285"/>
                    </a:lnTo>
                    <a:lnTo>
                      <a:pt x="13" y="300"/>
                    </a:lnTo>
                    <a:lnTo>
                      <a:pt x="7" y="316"/>
                    </a:lnTo>
                    <a:lnTo>
                      <a:pt x="3" y="332"/>
                    </a:lnTo>
                    <a:lnTo>
                      <a:pt x="0" y="349"/>
                    </a:lnTo>
                    <a:lnTo>
                      <a:pt x="0" y="366"/>
                    </a:lnTo>
                    <a:lnTo>
                      <a:pt x="0" y="366"/>
                    </a:lnTo>
                    <a:lnTo>
                      <a:pt x="0" y="383"/>
                    </a:lnTo>
                    <a:lnTo>
                      <a:pt x="3" y="400"/>
                    </a:lnTo>
                    <a:lnTo>
                      <a:pt x="7" y="417"/>
                    </a:lnTo>
                    <a:lnTo>
                      <a:pt x="13" y="432"/>
                    </a:lnTo>
                    <a:lnTo>
                      <a:pt x="20" y="447"/>
                    </a:lnTo>
                    <a:lnTo>
                      <a:pt x="29" y="461"/>
                    </a:lnTo>
                    <a:lnTo>
                      <a:pt x="38" y="474"/>
                    </a:lnTo>
                    <a:lnTo>
                      <a:pt x="49" y="486"/>
                    </a:lnTo>
                    <a:lnTo>
                      <a:pt x="61" y="497"/>
                    </a:lnTo>
                    <a:lnTo>
                      <a:pt x="74" y="507"/>
                    </a:lnTo>
                    <a:lnTo>
                      <a:pt x="88" y="516"/>
                    </a:lnTo>
                    <a:lnTo>
                      <a:pt x="103" y="523"/>
                    </a:lnTo>
                    <a:lnTo>
                      <a:pt x="119" y="528"/>
                    </a:lnTo>
                    <a:lnTo>
                      <a:pt x="135" y="533"/>
                    </a:lnTo>
                    <a:lnTo>
                      <a:pt x="152" y="535"/>
                    </a:lnTo>
                    <a:lnTo>
                      <a:pt x="169" y="536"/>
                    </a:lnTo>
                    <a:lnTo>
                      <a:pt x="169" y="536"/>
                    </a:lnTo>
                    <a:lnTo>
                      <a:pt x="187" y="535"/>
                    </a:lnTo>
                    <a:lnTo>
                      <a:pt x="204" y="533"/>
                    </a:lnTo>
                    <a:lnTo>
                      <a:pt x="221" y="528"/>
                    </a:lnTo>
                    <a:lnTo>
                      <a:pt x="237" y="523"/>
                    </a:lnTo>
                    <a:lnTo>
                      <a:pt x="251" y="516"/>
                    </a:lnTo>
                    <a:lnTo>
                      <a:pt x="265" y="507"/>
                    </a:lnTo>
                    <a:lnTo>
                      <a:pt x="279" y="497"/>
                    </a:lnTo>
                    <a:lnTo>
                      <a:pt x="291" y="486"/>
                    </a:lnTo>
                    <a:lnTo>
                      <a:pt x="302" y="474"/>
                    </a:lnTo>
                    <a:lnTo>
                      <a:pt x="311" y="461"/>
                    </a:lnTo>
                    <a:lnTo>
                      <a:pt x="320" y="447"/>
                    </a:lnTo>
                    <a:lnTo>
                      <a:pt x="327" y="432"/>
                    </a:lnTo>
                    <a:lnTo>
                      <a:pt x="333" y="417"/>
                    </a:lnTo>
                    <a:lnTo>
                      <a:pt x="337" y="400"/>
                    </a:lnTo>
                    <a:lnTo>
                      <a:pt x="340" y="383"/>
                    </a:lnTo>
                    <a:lnTo>
                      <a:pt x="340" y="366"/>
                    </a:lnTo>
                    <a:lnTo>
                      <a:pt x="340" y="366"/>
                    </a:lnTo>
                    <a:lnTo>
                      <a:pt x="340" y="354"/>
                    </a:lnTo>
                    <a:lnTo>
                      <a:pt x="339" y="343"/>
                    </a:lnTo>
                    <a:lnTo>
                      <a:pt x="337" y="332"/>
                    </a:lnTo>
                    <a:lnTo>
                      <a:pt x="334" y="321"/>
                    </a:lnTo>
                    <a:lnTo>
                      <a:pt x="394" y="261"/>
                    </a:lnTo>
                    <a:lnTo>
                      <a:pt x="394" y="189"/>
                    </a:lnTo>
                    <a:lnTo>
                      <a:pt x="468" y="189"/>
                    </a:lnTo>
                    <a:lnTo>
                      <a:pt x="468" y="104"/>
                    </a:lnTo>
                    <a:lnTo>
                      <a:pt x="539" y="108"/>
                    </a:lnTo>
                    <a:lnTo>
                      <a:pt x="539" y="7"/>
                    </a:lnTo>
                    <a:lnTo>
                      <a:pt x="443"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Freeform 26">
                <a:extLst>
                  <a:ext uri="{FF2B5EF4-FFF2-40B4-BE49-F238E27FC236}">
                    <a16:creationId xmlns:a16="http://schemas.microsoft.com/office/drawing/2014/main" id="{673AF551-CC5D-45A1-A6AD-037758BEE57F}"/>
                  </a:ext>
                </a:extLst>
              </p:cNvPr>
              <p:cNvSpPr/>
              <p:nvPr/>
            </p:nvSpPr>
            <p:spPr bwMode="auto">
              <a:xfrm>
                <a:off x="4219575" y="5362575"/>
                <a:ext cx="184150" cy="184150"/>
              </a:xfrm>
              <a:custGeom>
                <a:avLst/>
                <a:gdLst>
                  <a:gd name="T0" fmla="*/ 116 w 116"/>
                  <a:gd name="T1" fmla="*/ 58 h 116"/>
                  <a:gd name="T2" fmla="*/ 116 w 116"/>
                  <a:gd name="T3" fmla="*/ 58 h 116"/>
                  <a:gd name="T4" fmla="*/ 116 w 116"/>
                  <a:gd name="T5" fmla="*/ 64 h 116"/>
                  <a:gd name="T6" fmla="*/ 115 w 116"/>
                  <a:gd name="T7" fmla="*/ 69 h 116"/>
                  <a:gd name="T8" fmla="*/ 111 w 116"/>
                  <a:gd name="T9" fmla="*/ 80 h 116"/>
                  <a:gd name="T10" fmla="*/ 106 w 116"/>
                  <a:gd name="T11" fmla="*/ 90 h 116"/>
                  <a:gd name="T12" fmla="*/ 99 w 116"/>
                  <a:gd name="T13" fmla="*/ 99 h 116"/>
                  <a:gd name="T14" fmla="*/ 90 w 116"/>
                  <a:gd name="T15" fmla="*/ 106 h 116"/>
                  <a:gd name="T16" fmla="*/ 81 w 116"/>
                  <a:gd name="T17" fmla="*/ 111 h 116"/>
                  <a:gd name="T18" fmla="*/ 70 w 116"/>
                  <a:gd name="T19" fmla="*/ 114 h 116"/>
                  <a:gd name="T20" fmla="*/ 64 w 116"/>
                  <a:gd name="T21" fmla="*/ 115 h 116"/>
                  <a:gd name="T22" fmla="*/ 58 w 116"/>
                  <a:gd name="T23" fmla="*/ 116 h 116"/>
                  <a:gd name="T24" fmla="*/ 58 w 116"/>
                  <a:gd name="T25" fmla="*/ 116 h 116"/>
                  <a:gd name="T26" fmla="*/ 52 w 116"/>
                  <a:gd name="T27" fmla="*/ 115 h 116"/>
                  <a:gd name="T28" fmla="*/ 46 w 116"/>
                  <a:gd name="T29" fmla="*/ 114 h 116"/>
                  <a:gd name="T30" fmla="*/ 36 w 116"/>
                  <a:gd name="T31" fmla="*/ 111 h 116"/>
                  <a:gd name="T32" fmla="*/ 26 w 116"/>
                  <a:gd name="T33" fmla="*/ 106 h 116"/>
                  <a:gd name="T34" fmla="*/ 17 w 116"/>
                  <a:gd name="T35" fmla="*/ 99 h 116"/>
                  <a:gd name="T36" fmla="*/ 10 w 116"/>
                  <a:gd name="T37" fmla="*/ 90 h 116"/>
                  <a:gd name="T38" fmla="*/ 5 w 116"/>
                  <a:gd name="T39" fmla="*/ 80 h 116"/>
                  <a:gd name="T40" fmla="*/ 1 w 116"/>
                  <a:gd name="T41" fmla="*/ 69 h 116"/>
                  <a:gd name="T42" fmla="*/ 1 w 116"/>
                  <a:gd name="T43" fmla="*/ 64 h 116"/>
                  <a:gd name="T44" fmla="*/ 0 w 116"/>
                  <a:gd name="T45" fmla="*/ 58 h 116"/>
                  <a:gd name="T46" fmla="*/ 0 w 116"/>
                  <a:gd name="T47" fmla="*/ 58 h 116"/>
                  <a:gd name="T48" fmla="*/ 1 w 116"/>
                  <a:gd name="T49" fmla="*/ 52 h 116"/>
                  <a:gd name="T50" fmla="*/ 1 w 116"/>
                  <a:gd name="T51" fmla="*/ 46 h 116"/>
                  <a:gd name="T52" fmla="*/ 5 w 116"/>
                  <a:gd name="T53" fmla="*/ 35 h 116"/>
                  <a:gd name="T54" fmla="*/ 10 w 116"/>
                  <a:gd name="T55" fmla="*/ 25 h 116"/>
                  <a:gd name="T56" fmla="*/ 17 w 116"/>
                  <a:gd name="T57" fmla="*/ 17 h 116"/>
                  <a:gd name="T58" fmla="*/ 26 w 116"/>
                  <a:gd name="T59" fmla="*/ 10 h 116"/>
                  <a:gd name="T60" fmla="*/ 36 w 116"/>
                  <a:gd name="T61" fmla="*/ 4 h 116"/>
                  <a:gd name="T62" fmla="*/ 46 w 116"/>
                  <a:gd name="T63" fmla="*/ 1 h 116"/>
                  <a:gd name="T64" fmla="*/ 52 w 116"/>
                  <a:gd name="T65" fmla="*/ 0 h 116"/>
                  <a:gd name="T66" fmla="*/ 58 w 116"/>
                  <a:gd name="T67" fmla="*/ 0 h 116"/>
                  <a:gd name="T68" fmla="*/ 58 w 116"/>
                  <a:gd name="T69" fmla="*/ 0 h 116"/>
                  <a:gd name="T70" fmla="*/ 64 w 116"/>
                  <a:gd name="T71" fmla="*/ 0 h 116"/>
                  <a:gd name="T72" fmla="*/ 70 w 116"/>
                  <a:gd name="T73" fmla="*/ 1 h 116"/>
                  <a:gd name="T74" fmla="*/ 81 w 116"/>
                  <a:gd name="T75" fmla="*/ 4 h 116"/>
                  <a:gd name="T76" fmla="*/ 90 w 116"/>
                  <a:gd name="T77" fmla="*/ 10 h 116"/>
                  <a:gd name="T78" fmla="*/ 99 w 116"/>
                  <a:gd name="T79" fmla="*/ 17 h 116"/>
                  <a:gd name="T80" fmla="*/ 106 w 116"/>
                  <a:gd name="T81" fmla="*/ 25 h 116"/>
                  <a:gd name="T82" fmla="*/ 111 w 116"/>
                  <a:gd name="T83" fmla="*/ 35 h 116"/>
                  <a:gd name="T84" fmla="*/ 115 w 116"/>
                  <a:gd name="T85" fmla="*/ 46 h 116"/>
                  <a:gd name="T86" fmla="*/ 116 w 116"/>
                  <a:gd name="T87" fmla="*/ 52 h 116"/>
                  <a:gd name="T88" fmla="*/ 116 w 116"/>
                  <a:gd name="T89" fmla="*/ 58 h 116"/>
                  <a:gd name="T90" fmla="*/ 116 w 116"/>
                  <a:gd name="T91" fmla="*/ 5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6">
                    <a:moveTo>
                      <a:pt x="116" y="58"/>
                    </a:moveTo>
                    <a:lnTo>
                      <a:pt x="116" y="58"/>
                    </a:lnTo>
                    <a:lnTo>
                      <a:pt x="116" y="64"/>
                    </a:lnTo>
                    <a:lnTo>
                      <a:pt x="115" y="69"/>
                    </a:lnTo>
                    <a:lnTo>
                      <a:pt x="111" y="80"/>
                    </a:lnTo>
                    <a:lnTo>
                      <a:pt x="106" y="90"/>
                    </a:lnTo>
                    <a:lnTo>
                      <a:pt x="99" y="99"/>
                    </a:lnTo>
                    <a:lnTo>
                      <a:pt x="90" y="106"/>
                    </a:lnTo>
                    <a:lnTo>
                      <a:pt x="81" y="111"/>
                    </a:lnTo>
                    <a:lnTo>
                      <a:pt x="70" y="114"/>
                    </a:lnTo>
                    <a:lnTo>
                      <a:pt x="64" y="115"/>
                    </a:lnTo>
                    <a:lnTo>
                      <a:pt x="58" y="116"/>
                    </a:lnTo>
                    <a:lnTo>
                      <a:pt x="58" y="116"/>
                    </a:lnTo>
                    <a:lnTo>
                      <a:pt x="52" y="115"/>
                    </a:lnTo>
                    <a:lnTo>
                      <a:pt x="46" y="114"/>
                    </a:lnTo>
                    <a:lnTo>
                      <a:pt x="36" y="111"/>
                    </a:lnTo>
                    <a:lnTo>
                      <a:pt x="26" y="106"/>
                    </a:lnTo>
                    <a:lnTo>
                      <a:pt x="17" y="99"/>
                    </a:lnTo>
                    <a:lnTo>
                      <a:pt x="10" y="90"/>
                    </a:lnTo>
                    <a:lnTo>
                      <a:pt x="5" y="80"/>
                    </a:lnTo>
                    <a:lnTo>
                      <a:pt x="1" y="69"/>
                    </a:lnTo>
                    <a:lnTo>
                      <a:pt x="1" y="64"/>
                    </a:lnTo>
                    <a:lnTo>
                      <a:pt x="0" y="58"/>
                    </a:lnTo>
                    <a:lnTo>
                      <a:pt x="0" y="58"/>
                    </a:lnTo>
                    <a:lnTo>
                      <a:pt x="1" y="52"/>
                    </a:lnTo>
                    <a:lnTo>
                      <a:pt x="1" y="46"/>
                    </a:lnTo>
                    <a:lnTo>
                      <a:pt x="5" y="35"/>
                    </a:lnTo>
                    <a:lnTo>
                      <a:pt x="10" y="25"/>
                    </a:lnTo>
                    <a:lnTo>
                      <a:pt x="17" y="17"/>
                    </a:lnTo>
                    <a:lnTo>
                      <a:pt x="26" y="10"/>
                    </a:lnTo>
                    <a:lnTo>
                      <a:pt x="36" y="4"/>
                    </a:lnTo>
                    <a:lnTo>
                      <a:pt x="46" y="1"/>
                    </a:lnTo>
                    <a:lnTo>
                      <a:pt x="52" y="0"/>
                    </a:lnTo>
                    <a:lnTo>
                      <a:pt x="58" y="0"/>
                    </a:lnTo>
                    <a:lnTo>
                      <a:pt x="58" y="0"/>
                    </a:lnTo>
                    <a:lnTo>
                      <a:pt x="64" y="0"/>
                    </a:lnTo>
                    <a:lnTo>
                      <a:pt x="70" y="1"/>
                    </a:lnTo>
                    <a:lnTo>
                      <a:pt x="81" y="4"/>
                    </a:lnTo>
                    <a:lnTo>
                      <a:pt x="90" y="10"/>
                    </a:lnTo>
                    <a:lnTo>
                      <a:pt x="99" y="17"/>
                    </a:lnTo>
                    <a:lnTo>
                      <a:pt x="106" y="25"/>
                    </a:lnTo>
                    <a:lnTo>
                      <a:pt x="111" y="35"/>
                    </a:lnTo>
                    <a:lnTo>
                      <a:pt x="115" y="46"/>
                    </a:lnTo>
                    <a:lnTo>
                      <a:pt x="116" y="52"/>
                    </a:lnTo>
                    <a:lnTo>
                      <a:pt x="116" y="58"/>
                    </a:lnTo>
                    <a:lnTo>
                      <a:pt x="116" y="5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Line 27">
                <a:extLst>
                  <a:ext uri="{FF2B5EF4-FFF2-40B4-BE49-F238E27FC236}">
                    <a16:creationId xmlns:a16="http://schemas.microsoft.com/office/drawing/2014/main" id="{93EC24B5-0407-40A0-8F2B-C8230DB51A91}"/>
                  </a:ext>
                </a:extLst>
              </p:cNvPr>
              <p:cNvSpPr>
                <a:spLocks noChangeShapeType="1"/>
              </p:cNvSpPr>
              <p:nvPr/>
            </p:nvSpPr>
            <p:spPr bwMode="auto">
              <a:xfrm flipH="1">
                <a:off x="4481513" y="4926013"/>
                <a:ext cx="303213" cy="274638"/>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63" name="组合 62">
            <a:extLst>
              <a:ext uri="{FF2B5EF4-FFF2-40B4-BE49-F238E27FC236}">
                <a16:creationId xmlns:a16="http://schemas.microsoft.com/office/drawing/2014/main" id="{51A08A7C-69E5-4FF5-9BE7-51F9B46B5724}"/>
              </a:ext>
            </a:extLst>
          </p:cNvPr>
          <p:cNvGrpSpPr/>
          <p:nvPr/>
        </p:nvGrpSpPr>
        <p:grpSpPr>
          <a:xfrm>
            <a:off x="3293256" y="3136475"/>
            <a:ext cx="624890" cy="612283"/>
            <a:chOff x="4293355" y="3074389"/>
            <a:chExt cx="440084" cy="440084"/>
          </a:xfrm>
        </p:grpSpPr>
        <p:sp>
          <p:nvSpPr>
            <p:cNvPr id="64" name="椭圆 63">
              <a:extLst>
                <a:ext uri="{FF2B5EF4-FFF2-40B4-BE49-F238E27FC236}">
                  <a16:creationId xmlns:a16="http://schemas.microsoft.com/office/drawing/2014/main" id="{624938AD-7918-4E2B-B9E9-90D923680B7B}"/>
                </a:ext>
              </a:extLst>
            </p:cNvPr>
            <p:cNvSpPr/>
            <p:nvPr/>
          </p:nvSpPr>
          <p:spPr>
            <a:xfrm>
              <a:off x="4293355" y="3074389"/>
              <a:ext cx="440084" cy="440084"/>
            </a:xfrm>
            <a:prstGeom prst="ellipse">
              <a:avLst/>
            </a:prstGeom>
            <a:solidFill>
              <a:schemeClr val="accent3"/>
            </a:solidFill>
            <a:ln w="1905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p>
          </p:txBody>
        </p:sp>
        <p:grpSp>
          <p:nvGrpSpPr>
            <p:cNvPr id="65" name="组合 64">
              <a:extLst>
                <a:ext uri="{FF2B5EF4-FFF2-40B4-BE49-F238E27FC236}">
                  <a16:creationId xmlns:a16="http://schemas.microsoft.com/office/drawing/2014/main" id="{8D306B6A-1544-4884-A63C-FE0F4A1BF24F}"/>
                </a:ext>
              </a:extLst>
            </p:cNvPr>
            <p:cNvGrpSpPr/>
            <p:nvPr/>
          </p:nvGrpSpPr>
          <p:grpSpPr>
            <a:xfrm>
              <a:off x="4437444" y="3184699"/>
              <a:ext cx="151907" cy="219466"/>
              <a:chOff x="6689725" y="4826000"/>
              <a:chExt cx="588963" cy="850901"/>
            </a:xfrm>
          </p:grpSpPr>
          <p:sp>
            <p:nvSpPr>
              <p:cNvPr id="66" name="Freeform 5">
                <a:extLst>
                  <a:ext uri="{FF2B5EF4-FFF2-40B4-BE49-F238E27FC236}">
                    <a16:creationId xmlns:a16="http://schemas.microsoft.com/office/drawing/2014/main" id="{D415E191-FD6A-40A5-A3E1-C648588F00FA}"/>
                  </a:ext>
                </a:extLst>
              </p:cNvPr>
              <p:cNvSpPr/>
              <p:nvPr/>
            </p:nvSpPr>
            <p:spPr bwMode="auto">
              <a:xfrm>
                <a:off x="6689725" y="4826000"/>
                <a:ext cx="588963" cy="706438"/>
              </a:xfrm>
              <a:custGeom>
                <a:avLst/>
                <a:gdLst>
                  <a:gd name="T0" fmla="*/ 101 w 371"/>
                  <a:gd name="T1" fmla="*/ 410 h 445"/>
                  <a:gd name="T2" fmla="*/ 101 w 371"/>
                  <a:gd name="T3" fmla="*/ 351 h 445"/>
                  <a:gd name="T4" fmla="*/ 80 w 371"/>
                  <a:gd name="T5" fmla="*/ 338 h 445"/>
                  <a:gd name="T6" fmla="*/ 60 w 371"/>
                  <a:gd name="T7" fmla="*/ 322 h 445"/>
                  <a:gd name="T8" fmla="*/ 43 w 371"/>
                  <a:gd name="T9" fmla="*/ 304 h 445"/>
                  <a:gd name="T10" fmla="*/ 28 w 371"/>
                  <a:gd name="T11" fmla="*/ 284 h 445"/>
                  <a:gd name="T12" fmla="*/ 16 w 371"/>
                  <a:gd name="T13" fmla="*/ 262 h 445"/>
                  <a:gd name="T14" fmla="*/ 7 w 371"/>
                  <a:gd name="T15" fmla="*/ 238 h 445"/>
                  <a:gd name="T16" fmla="*/ 2 w 371"/>
                  <a:gd name="T17" fmla="*/ 212 h 445"/>
                  <a:gd name="T18" fmla="*/ 0 w 371"/>
                  <a:gd name="T19" fmla="*/ 185 h 445"/>
                  <a:gd name="T20" fmla="*/ 1 w 371"/>
                  <a:gd name="T21" fmla="*/ 166 h 445"/>
                  <a:gd name="T22" fmla="*/ 8 w 371"/>
                  <a:gd name="T23" fmla="*/ 130 h 445"/>
                  <a:gd name="T24" fmla="*/ 22 w 371"/>
                  <a:gd name="T25" fmla="*/ 97 h 445"/>
                  <a:gd name="T26" fmla="*/ 42 w 371"/>
                  <a:gd name="T27" fmla="*/ 67 h 445"/>
                  <a:gd name="T28" fmla="*/ 67 w 371"/>
                  <a:gd name="T29" fmla="*/ 42 h 445"/>
                  <a:gd name="T30" fmla="*/ 97 w 371"/>
                  <a:gd name="T31" fmla="*/ 22 h 445"/>
                  <a:gd name="T32" fmla="*/ 130 w 371"/>
                  <a:gd name="T33" fmla="*/ 8 h 445"/>
                  <a:gd name="T34" fmla="*/ 166 w 371"/>
                  <a:gd name="T35" fmla="*/ 1 h 445"/>
                  <a:gd name="T36" fmla="*/ 186 w 371"/>
                  <a:gd name="T37" fmla="*/ 0 h 445"/>
                  <a:gd name="T38" fmla="*/ 224 w 371"/>
                  <a:gd name="T39" fmla="*/ 4 h 445"/>
                  <a:gd name="T40" fmla="*/ 258 w 371"/>
                  <a:gd name="T41" fmla="*/ 14 h 445"/>
                  <a:gd name="T42" fmla="*/ 290 w 371"/>
                  <a:gd name="T43" fmla="*/ 32 h 445"/>
                  <a:gd name="T44" fmla="*/ 317 w 371"/>
                  <a:gd name="T45" fmla="*/ 54 h 445"/>
                  <a:gd name="T46" fmla="*/ 340 w 371"/>
                  <a:gd name="T47" fmla="*/ 82 h 445"/>
                  <a:gd name="T48" fmla="*/ 357 w 371"/>
                  <a:gd name="T49" fmla="*/ 113 h 445"/>
                  <a:gd name="T50" fmla="*/ 368 w 371"/>
                  <a:gd name="T51" fmla="*/ 148 h 445"/>
                  <a:gd name="T52" fmla="*/ 371 w 371"/>
                  <a:gd name="T53" fmla="*/ 185 h 445"/>
                  <a:gd name="T54" fmla="*/ 371 w 371"/>
                  <a:gd name="T55" fmla="*/ 199 h 445"/>
                  <a:gd name="T56" fmla="*/ 367 w 371"/>
                  <a:gd name="T57" fmla="*/ 225 h 445"/>
                  <a:gd name="T58" fmla="*/ 360 w 371"/>
                  <a:gd name="T59" fmla="*/ 250 h 445"/>
                  <a:gd name="T60" fmla="*/ 349 w 371"/>
                  <a:gd name="T61" fmla="*/ 274 h 445"/>
                  <a:gd name="T62" fmla="*/ 336 w 371"/>
                  <a:gd name="T63" fmla="*/ 295 h 445"/>
                  <a:gd name="T64" fmla="*/ 320 w 371"/>
                  <a:gd name="T65" fmla="*/ 314 h 445"/>
                  <a:gd name="T66" fmla="*/ 301 w 371"/>
                  <a:gd name="T67" fmla="*/ 331 h 445"/>
                  <a:gd name="T68" fmla="*/ 280 w 371"/>
                  <a:gd name="T69" fmla="*/ 346 h 445"/>
                  <a:gd name="T70" fmla="*/ 269 w 371"/>
                  <a:gd name="T71" fmla="*/ 39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445">
                    <a:moveTo>
                      <a:pt x="260" y="445"/>
                    </a:moveTo>
                    <a:lnTo>
                      <a:pt x="101" y="410"/>
                    </a:lnTo>
                    <a:lnTo>
                      <a:pt x="101" y="351"/>
                    </a:lnTo>
                    <a:lnTo>
                      <a:pt x="101" y="351"/>
                    </a:lnTo>
                    <a:lnTo>
                      <a:pt x="90" y="345"/>
                    </a:lnTo>
                    <a:lnTo>
                      <a:pt x="80" y="338"/>
                    </a:lnTo>
                    <a:lnTo>
                      <a:pt x="70" y="331"/>
                    </a:lnTo>
                    <a:lnTo>
                      <a:pt x="60" y="322"/>
                    </a:lnTo>
                    <a:lnTo>
                      <a:pt x="51" y="314"/>
                    </a:lnTo>
                    <a:lnTo>
                      <a:pt x="43" y="304"/>
                    </a:lnTo>
                    <a:lnTo>
                      <a:pt x="35" y="294"/>
                    </a:lnTo>
                    <a:lnTo>
                      <a:pt x="28" y="284"/>
                    </a:lnTo>
                    <a:lnTo>
                      <a:pt x="22" y="273"/>
                    </a:lnTo>
                    <a:lnTo>
                      <a:pt x="16" y="262"/>
                    </a:lnTo>
                    <a:lnTo>
                      <a:pt x="11" y="250"/>
                    </a:lnTo>
                    <a:lnTo>
                      <a:pt x="7" y="238"/>
                    </a:lnTo>
                    <a:lnTo>
                      <a:pt x="4" y="224"/>
                    </a:lnTo>
                    <a:lnTo>
                      <a:pt x="2" y="212"/>
                    </a:lnTo>
                    <a:lnTo>
                      <a:pt x="1" y="198"/>
                    </a:lnTo>
                    <a:lnTo>
                      <a:pt x="0" y="185"/>
                    </a:lnTo>
                    <a:lnTo>
                      <a:pt x="0" y="185"/>
                    </a:lnTo>
                    <a:lnTo>
                      <a:pt x="1" y="166"/>
                    </a:lnTo>
                    <a:lnTo>
                      <a:pt x="4" y="148"/>
                    </a:lnTo>
                    <a:lnTo>
                      <a:pt x="8" y="130"/>
                    </a:lnTo>
                    <a:lnTo>
                      <a:pt x="15" y="113"/>
                    </a:lnTo>
                    <a:lnTo>
                      <a:pt x="22" y="97"/>
                    </a:lnTo>
                    <a:lnTo>
                      <a:pt x="32" y="82"/>
                    </a:lnTo>
                    <a:lnTo>
                      <a:pt x="42" y="67"/>
                    </a:lnTo>
                    <a:lnTo>
                      <a:pt x="54" y="54"/>
                    </a:lnTo>
                    <a:lnTo>
                      <a:pt x="67" y="42"/>
                    </a:lnTo>
                    <a:lnTo>
                      <a:pt x="82" y="32"/>
                    </a:lnTo>
                    <a:lnTo>
                      <a:pt x="97" y="22"/>
                    </a:lnTo>
                    <a:lnTo>
                      <a:pt x="113" y="14"/>
                    </a:lnTo>
                    <a:lnTo>
                      <a:pt x="130" y="8"/>
                    </a:lnTo>
                    <a:lnTo>
                      <a:pt x="148" y="4"/>
                    </a:lnTo>
                    <a:lnTo>
                      <a:pt x="166" y="1"/>
                    </a:lnTo>
                    <a:lnTo>
                      <a:pt x="186" y="0"/>
                    </a:lnTo>
                    <a:lnTo>
                      <a:pt x="186" y="0"/>
                    </a:lnTo>
                    <a:lnTo>
                      <a:pt x="205" y="1"/>
                    </a:lnTo>
                    <a:lnTo>
                      <a:pt x="224" y="4"/>
                    </a:lnTo>
                    <a:lnTo>
                      <a:pt x="241" y="8"/>
                    </a:lnTo>
                    <a:lnTo>
                      <a:pt x="258" y="14"/>
                    </a:lnTo>
                    <a:lnTo>
                      <a:pt x="274" y="22"/>
                    </a:lnTo>
                    <a:lnTo>
                      <a:pt x="290" y="32"/>
                    </a:lnTo>
                    <a:lnTo>
                      <a:pt x="304" y="42"/>
                    </a:lnTo>
                    <a:lnTo>
                      <a:pt x="317" y="54"/>
                    </a:lnTo>
                    <a:lnTo>
                      <a:pt x="329" y="67"/>
                    </a:lnTo>
                    <a:lnTo>
                      <a:pt x="340" y="82"/>
                    </a:lnTo>
                    <a:lnTo>
                      <a:pt x="349" y="97"/>
                    </a:lnTo>
                    <a:lnTo>
                      <a:pt x="357" y="113"/>
                    </a:lnTo>
                    <a:lnTo>
                      <a:pt x="363" y="130"/>
                    </a:lnTo>
                    <a:lnTo>
                      <a:pt x="368" y="148"/>
                    </a:lnTo>
                    <a:lnTo>
                      <a:pt x="370" y="166"/>
                    </a:lnTo>
                    <a:lnTo>
                      <a:pt x="371" y="185"/>
                    </a:lnTo>
                    <a:lnTo>
                      <a:pt x="371" y="185"/>
                    </a:lnTo>
                    <a:lnTo>
                      <a:pt x="371" y="199"/>
                    </a:lnTo>
                    <a:lnTo>
                      <a:pt x="369" y="212"/>
                    </a:lnTo>
                    <a:lnTo>
                      <a:pt x="367" y="225"/>
                    </a:lnTo>
                    <a:lnTo>
                      <a:pt x="364" y="238"/>
                    </a:lnTo>
                    <a:lnTo>
                      <a:pt x="360" y="250"/>
                    </a:lnTo>
                    <a:lnTo>
                      <a:pt x="355" y="262"/>
                    </a:lnTo>
                    <a:lnTo>
                      <a:pt x="349" y="274"/>
                    </a:lnTo>
                    <a:lnTo>
                      <a:pt x="343" y="285"/>
                    </a:lnTo>
                    <a:lnTo>
                      <a:pt x="336" y="295"/>
                    </a:lnTo>
                    <a:lnTo>
                      <a:pt x="328" y="305"/>
                    </a:lnTo>
                    <a:lnTo>
                      <a:pt x="320" y="314"/>
                    </a:lnTo>
                    <a:lnTo>
                      <a:pt x="311" y="323"/>
                    </a:lnTo>
                    <a:lnTo>
                      <a:pt x="301" y="331"/>
                    </a:lnTo>
                    <a:lnTo>
                      <a:pt x="291" y="339"/>
                    </a:lnTo>
                    <a:lnTo>
                      <a:pt x="280" y="346"/>
                    </a:lnTo>
                    <a:lnTo>
                      <a:pt x="269" y="352"/>
                    </a:lnTo>
                    <a:lnTo>
                      <a:pt x="269" y="394"/>
                    </a:lnTo>
                    <a:lnTo>
                      <a:pt x="176" y="37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lgn="just"/>
                <a:endParaRPr lang="zh-CN" altLang="en-US"/>
              </a:p>
            </p:txBody>
          </p:sp>
          <p:sp>
            <p:nvSpPr>
              <p:cNvPr id="67" name="Line 6">
                <a:extLst>
                  <a:ext uri="{FF2B5EF4-FFF2-40B4-BE49-F238E27FC236}">
                    <a16:creationId xmlns:a16="http://schemas.microsoft.com/office/drawing/2014/main" id="{E50281E5-92FB-4AE5-8CAC-7051913D88BE}"/>
                  </a:ext>
                </a:extLst>
              </p:cNvPr>
              <p:cNvSpPr>
                <a:spLocks noChangeShapeType="1"/>
              </p:cNvSpPr>
              <p:nvPr/>
            </p:nvSpPr>
            <p:spPr bwMode="auto">
              <a:xfrm flipH="1" flipV="1">
                <a:off x="6850063" y="5551488"/>
                <a:ext cx="252413" cy="555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gn="just"/>
                <a:endParaRPr lang="zh-CN" altLang="en-US"/>
              </a:p>
            </p:txBody>
          </p:sp>
          <p:sp>
            <p:nvSpPr>
              <p:cNvPr id="68" name="Line 7">
                <a:extLst>
                  <a:ext uri="{FF2B5EF4-FFF2-40B4-BE49-F238E27FC236}">
                    <a16:creationId xmlns:a16="http://schemas.microsoft.com/office/drawing/2014/main" id="{56543D39-D623-467B-A398-52694A3A5992}"/>
                  </a:ext>
                </a:extLst>
              </p:cNvPr>
              <p:cNvSpPr>
                <a:spLocks noChangeShapeType="1"/>
              </p:cNvSpPr>
              <p:nvPr/>
            </p:nvSpPr>
            <p:spPr bwMode="auto">
              <a:xfrm flipH="1" flipV="1">
                <a:off x="6870700" y="5630863"/>
                <a:ext cx="211138" cy="46038"/>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gn="just"/>
                <a:endParaRPr lang="zh-CN" altLang="en-US"/>
              </a:p>
            </p:txBody>
          </p:sp>
        </p:grpSp>
      </p:grpSp>
      <p:grpSp>
        <p:nvGrpSpPr>
          <p:cNvPr id="77" name="组合 76">
            <a:extLst>
              <a:ext uri="{FF2B5EF4-FFF2-40B4-BE49-F238E27FC236}">
                <a16:creationId xmlns:a16="http://schemas.microsoft.com/office/drawing/2014/main" id="{38389B11-6BCE-47A9-BE5E-8848D19CF7CA}"/>
              </a:ext>
            </a:extLst>
          </p:cNvPr>
          <p:cNvGrpSpPr/>
          <p:nvPr/>
        </p:nvGrpSpPr>
        <p:grpSpPr>
          <a:xfrm>
            <a:off x="2833647" y="4652194"/>
            <a:ext cx="612206" cy="612283"/>
            <a:chOff x="5380050" y="2166450"/>
            <a:chExt cx="440084" cy="440084"/>
          </a:xfrm>
        </p:grpSpPr>
        <p:sp>
          <p:nvSpPr>
            <p:cNvPr id="78" name="椭圆 77">
              <a:extLst>
                <a:ext uri="{FF2B5EF4-FFF2-40B4-BE49-F238E27FC236}">
                  <a16:creationId xmlns:a16="http://schemas.microsoft.com/office/drawing/2014/main" id="{E44D517D-FDDA-4511-ABCA-9367A2244756}"/>
                </a:ext>
              </a:extLst>
            </p:cNvPr>
            <p:cNvSpPr/>
            <p:nvPr/>
          </p:nvSpPr>
          <p:spPr>
            <a:xfrm>
              <a:off x="5380050" y="2166450"/>
              <a:ext cx="440084" cy="440084"/>
            </a:xfrm>
            <a:prstGeom prst="ellipse">
              <a:avLst/>
            </a:prstGeom>
            <a:solidFill>
              <a:schemeClr val="accent4"/>
            </a:solidFill>
            <a:ln w="190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a:extLst>
                <a:ext uri="{FF2B5EF4-FFF2-40B4-BE49-F238E27FC236}">
                  <a16:creationId xmlns:a16="http://schemas.microsoft.com/office/drawing/2014/main" id="{82B002CD-BA19-4173-9C60-B3EE96CB8D7C}"/>
                </a:ext>
              </a:extLst>
            </p:cNvPr>
            <p:cNvGrpSpPr/>
            <p:nvPr/>
          </p:nvGrpSpPr>
          <p:grpSpPr>
            <a:xfrm>
              <a:off x="5495477" y="2276760"/>
              <a:ext cx="209229" cy="219466"/>
              <a:chOff x="2847975" y="6135688"/>
              <a:chExt cx="811213" cy="850900"/>
            </a:xfrm>
          </p:grpSpPr>
          <p:sp>
            <p:nvSpPr>
              <p:cNvPr id="80" name="Freeform 8">
                <a:extLst>
                  <a:ext uri="{FF2B5EF4-FFF2-40B4-BE49-F238E27FC236}">
                    <a16:creationId xmlns:a16="http://schemas.microsoft.com/office/drawing/2014/main" id="{F109FFB2-D318-4C85-AFBF-5DFF82C81116}"/>
                  </a:ext>
                </a:extLst>
              </p:cNvPr>
              <p:cNvSpPr/>
              <p:nvPr/>
            </p:nvSpPr>
            <p:spPr bwMode="auto">
              <a:xfrm>
                <a:off x="2847975" y="6135688"/>
                <a:ext cx="811213" cy="463550"/>
              </a:xfrm>
              <a:custGeom>
                <a:avLst/>
                <a:gdLst>
                  <a:gd name="T0" fmla="*/ 245 w 511"/>
                  <a:gd name="T1" fmla="*/ 2 h 292"/>
                  <a:gd name="T2" fmla="*/ 10 w 511"/>
                  <a:gd name="T3" fmla="*/ 129 h 292"/>
                  <a:gd name="T4" fmla="*/ 10 w 511"/>
                  <a:gd name="T5" fmla="*/ 129 h 292"/>
                  <a:gd name="T6" fmla="*/ 6 w 511"/>
                  <a:gd name="T7" fmla="*/ 132 h 292"/>
                  <a:gd name="T8" fmla="*/ 2 w 511"/>
                  <a:gd name="T9" fmla="*/ 136 h 292"/>
                  <a:gd name="T10" fmla="*/ 0 w 511"/>
                  <a:gd name="T11" fmla="*/ 141 h 292"/>
                  <a:gd name="T12" fmla="*/ 0 w 511"/>
                  <a:gd name="T13" fmla="*/ 146 h 292"/>
                  <a:gd name="T14" fmla="*/ 0 w 511"/>
                  <a:gd name="T15" fmla="*/ 151 h 292"/>
                  <a:gd name="T16" fmla="*/ 2 w 511"/>
                  <a:gd name="T17" fmla="*/ 155 h 292"/>
                  <a:gd name="T18" fmla="*/ 6 w 511"/>
                  <a:gd name="T19" fmla="*/ 159 h 292"/>
                  <a:gd name="T20" fmla="*/ 10 w 511"/>
                  <a:gd name="T21" fmla="*/ 163 h 292"/>
                  <a:gd name="T22" fmla="*/ 245 w 511"/>
                  <a:gd name="T23" fmla="*/ 289 h 292"/>
                  <a:gd name="T24" fmla="*/ 245 w 511"/>
                  <a:gd name="T25" fmla="*/ 289 h 292"/>
                  <a:gd name="T26" fmla="*/ 250 w 511"/>
                  <a:gd name="T27" fmla="*/ 291 h 292"/>
                  <a:gd name="T28" fmla="*/ 256 w 511"/>
                  <a:gd name="T29" fmla="*/ 292 h 292"/>
                  <a:gd name="T30" fmla="*/ 261 w 511"/>
                  <a:gd name="T31" fmla="*/ 291 h 292"/>
                  <a:gd name="T32" fmla="*/ 267 w 511"/>
                  <a:gd name="T33" fmla="*/ 289 h 292"/>
                  <a:gd name="T34" fmla="*/ 500 w 511"/>
                  <a:gd name="T35" fmla="*/ 163 h 292"/>
                  <a:gd name="T36" fmla="*/ 500 w 511"/>
                  <a:gd name="T37" fmla="*/ 163 h 292"/>
                  <a:gd name="T38" fmla="*/ 505 w 511"/>
                  <a:gd name="T39" fmla="*/ 159 h 292"/>
                  <a:gd name="T40" fmla="*/ 508 w 511"/>
                  <a:gd name="T41" fmla="*/ 155 h 292"/>
                  <a:gd name="T42" fmla="*/ 510 w 511"/>
                  <a:gd name="T43" fmla="*/ 151 h 292"/>
                  <a:gd name="T44" fmla="*/ 511 w 511"/>
                  <a:gd name="T45" fmla="*/ 146 h 292"/>
                  <a:gd name="T46" fmla="*/ 510 w 511"/>
                  <a:gd name="T47" fmla="*/ 141 h 292"/>
                  <a:gd name="T48" fmla="*/ 508 w 511"/>
                  <a:gd name="T49" fmla="*/ 136 h 292"/>
                  <a:gd name="T50" fmla="*/ 505 w 511"/>
                  <a:gd name="T51" fmla="*/ 132 h 292"/>
                  <a:gd name="T52" fmla="*/ 500 w 511"/>
                  <a:gd name="T53" fmla="*/ 129 h 292"/>
                  <a:gd name="T54" fmla="*/ 267 w 511"/>
                  <a:gd name="T55" fmla="*/ 2 h 292"/>
                  <a:gd name="T56" fmla="*/ 267 w 511"/>
                  <a:gd name="T57" fmla="*/ 2 h 292"/>
                  <a:gd name="T58" fmla="*/ 261 w 511"/>
                  <a:gd name="T59" fmla="*/ 0 h 292"/>
                  <a:gd name="T60" fmla="*/ 256 w 511"/>
                  <a:gd name="T61" fmla="*/ 0 h 292"/>
                  <a:gd name="T62" fmla="*/ 250 w 511"/>
                  <a:gd name="T63" fmla="*/ 0 h 292"/>
                  <a:gd name="T64" fmla="*/ 245 w 511"/>
                  <a:gd name="T65" fmla="*/ 2 h 292"/>
                  <a:gd name="T66" fmla="*/ 245 w 511"/>
                  <a:gd name="T67" fmla="*/ 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1" h="292">
                    <a:moveTo>
                      <a:pt x="245" y="2"/>
                    </a:moveTo>
                    <a:lnTo>
                      <a:pt x="10" y="129"/>
                    </a:lnTo>
                    <a:lnTo>
                      <a:pt x="10" y="129"/>
                    </a:lnTo>
                    <a:lnTo>
                      <a:pt x="6" y="132"/>
                    </a:lnTo>
                    <a:lnTo>
                      <a:pt x="2" y="136"/>
                    </a:lnTo>
                    <a:lnTo>
                      <a:pt x="0" y="141"/>
                    </a:lnTo>
                    <a:lnTo>
                      <a:pt x="0" y="146"/>
                    </a:lnTo>
                    <a:lnTo>
                      <a:pt x="0" y="151"/>
                    </a:lnTo>
                    <a:lnTo>
                      <a:pt x="2" y="155"/>
                    </a:lnTo>
                    <a:lnTo>
                      <a:pt x="6" y="159"/>
                    </a:lnTo>
                    <a:lnTo>
                      <a:pt x="10" y="163"/>
                    </a:lnTo>
                    <a:lnTo>
                      <a:pt x="245" y="289"/>
                    </a:lnTo>
                    <a:lnTo>
                      <a:pt x="245" y="289"/>
                    </a:lnTo>
                    <a:lnTo>
                      <a:pt x="250" y="291"/>
                    </a:lnTo>
                    <a:lnTo>
                      <a:pt x="256" y="292"/>
                    </a:lnTo>
                    <a:lnTo>
                      <a:pt x="261" y="291"/>
                    </a:lnTo>
                    <a:lnTo>
                      <a:pt x="267" y="289"/>
                    </a:lnTo>
                    <a:lnTo>
                      <a:pt x="500" y="163"/>
                    </a:lnTo>
                    <a:lnTo>
                      <a:pt x="500" y="163"/>
                    </a:lnTo>
                    <a:lnTo>
                      <a:pt x="505" y="159"/>
                    </a:lnTo>
                    <a:lnTo>
                      <a:pt x="508" y="155"/>
                    </a:lnTo>
                    <a:lnTo>
                      <a:pt x="510" y="151"/>
                    </a:lnTo>
                    <a:lnTo>
                      <a:pt x="511" y="146"/>
                    </a:lnTo>
                    <a:lnTo>
                      <a:pt x="510" y="141"/>
                    </a:lnTo>
                    <a:lnTo>
                      <a:pt x="508" y="136"/>
                    </a:lnTo>
                    <a:lnTo>
                      <a:pt x="505" y="132"/>
                    </a:lnTo>
                    <a:lnTo>
                      <a:pt x="500" y="129"/>
                    </a:lnTo>
                    <a:lnTo>
                      <a:pt x="267" y="2"/>
                    </a:lnTo>
                    <a:lnTo>
                      <a:pt x="267" y="2"/>
                    </a:lnTo>
                    <a:lnTo>
                      <a:pt x="261" y="0"/>
                    </a:lnTo>
                    <a:lnTo>
                      <a:pt x="256" y="0"/>
                    </a:lnTo>
                    <a:lnTo>
                      <a:pt x="250" y="0"/>
                    </a:lnTo>
                    <a:lnTo>
                      <a:pt x="245" y="2"/>
                    </a:lnTo>
                    <a:lnTo>
                      <a:pt x="245" y="2"/>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Freeform 9">
                <a:extLst>
                  <a:ext uri="{FF2B5EF4-FFF2-40B4-BE49-F238E27FC236}">
                    <a16:creationId xmlns:a16="http://schemas.microsoft.com/office/drawing/2014/main" id="{1E8DD335-AD97-4B43-A167-A0CD58417A76}"/>
                  </a:ext>
                </a:extLst>
              </p:cNvPr>
              <p:cNvSpPr/>
              <p:nvPr/>
            </p:nvSpPr>
            <p:spPr bwMode="auto">
              <a:xfrm>
                <a:off x="2847975" y="6505575"/>
                <a:ext cx="811213" cy="295275"/>
              </a:xfrm>
              <a:custGeom>
                <a:avLst/>
                <a:gdLst>
                  <a:gd name="T0" fmla="*/ 51 w 511"/>
                  <a:gd name="T1" fmla="*/ 0 h 186"/>
                  <a:gd name="T2" fmla="*/ 10 w 511"/>
                  <a:gd name="T3" fmla="*/ 22 h 186"/>
                  <a:gd name="T4" fmla="*/ 10 w 511"/>
                  <a:gd name="T5" fmla="*/ 22 h 186"/>
                  <a:gd name="T6" fmla="*/ 6 w 511"/>
                  <a:gd name="T7" fmla="*/ 25 h 186"/>
                  <a:gd name="T8" fmla="*/ 2 w 511"/>
                  <a:gd name="T9" fmla="*/ 30 h 186"/>
                  <a:gd name="T10" fmla="*/ 0 w 511"/>
                  <a:gd name="T11" fmla="*/ 34 h 186"/>
                  <a:gd name="T12" fmla="*/ 0 w 511"/>
                  <a:gd name="T13" fmla="*/ 39 h 186"/>
                  <a:gd name="T14" fmla="*/ 0 w 511"/>
                  <a:gd name="T15" fmla="*/ 44 h 186"/>
                  <a:gd name="T16" fmla="*/ 2 w 511"/>
                  <a:gd name="T17" fmla="*/ 49 h 186"/>
                  <a:gd name="T18" fmla="*/ 6 w 511"/>
                  <a:gd name="T19" fmla="*/ 53 h 186"/>
                  <a:gd name="T20" fmla="*/ 10 w 511"/>
                  <a:gd name="T21" fmla="*/ 56 h 186"/>
                  <a:gd name="T22" fmla="*/ 245 w 511"/>
                  <a:gd name="T23" fmla="*/ 183 h 186"/>
                  <a:gd name="T24" fmla="*/ 245 w 511"/>
                  <a:gd name="T25" fmla="*/ 183 h 186"/>
                  <a:gd name="T26" fmla="*/ 250 w 511"/>
                  <a:gd name="T27" fmla="*/ 185 h 186"/>
                  <a:gd name="T28" fmla="*/ 256 w 511"/>
                  <a:gd name="T29" fmla="*/ 186 h 186"/>
                  <a:gd name="T30" fmla="*/ 261 w 511"/>
                  <a:gd name="T31" fmla="*/ 185 h 186"/>
                  <a:gd name="T32" fmla="*/ 267 w 511"/>
                  <a:gd name="T33" fmla="*/ 183 h 186"/>
                  <a:gd name="T34" fmla="*/ 500 w 511"/>
                  <a:gd name="T35" fmla="*/ 56 h 186"/>
                  <a:gd name="T36" fmla="*/ 500 w 511"/>
                  <a:gd name="T37" fmla="*/ 56 h 186"/>
                  <a:gd name="T38" fmla="*/ 505 w 511"/>
                  <a:gd name="T39" fmla="*/ 53 h 186"/>
                  <a:gd name="T40" fmla="*/ 508 w 511"/>
                  <a:gd name="T41" fmla="*/ 49 h 186"/>
                  <a:gd name="T42" fmla="*/ 510 w 511"/>
                  <a:gd name="T43" fmla="*/ 44 h 186"/>
                  <a:gd name="T44" fmla="*/ 511 w 511"/>
                  <a:gd name="T45" fmla="*/ 39 h 186"/>
                  <a:gd name="T46" fmla="*/ 510 w 511"/>
                  <a:gd name="T47" fmla="*/ 34 h 186"/>
                  <a:gd name="T48" fmla="*/ 508 w 511"/>
                  <a:gd name="T49" fmla="*/ 30 h 186"/>
                  <a:gd name="T50" fmla="*/ 505 w 511"/>
                  <a:gd name="T51" fmla="*/ 25 h 186"/>
                  <a:gd name="T52" fmla="*/ 500 w 511"/>
                  <a:gd name="T53" fmla="*/ 22 h 186"/>
                  <a:gd name="T54" fmla="*/ 459 w 511"/>
                  <a:gd name="T5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6">
                    <a:moveTo>
                      <a:pt x="51" y="0"/>
                    </a:moveTo>
                    <a:lnTo>
                      <a:pt x="10" y="22"/>
                    </a:lnTo>
                    <a:lnTo>
                      <a:pt x="10" y="22"/>
                    </a:lnTo>
                    <a:lnTo>
                      <a:pt x="6" y="25"/>
                    </a:lnTo>
                    <a:lnTo>
                      <a:pt x="2" y="30"/>
                    </a:lnTo>
                    <a:lnTo>
                      <a:pt x="0" y="34"/>
                    </a:lnTo>
                    <a:lnTo>
                      <a:pt x="0" y="39"/>
                    </a:lnTo>
                    <a:lnTo>
                      <a:pt x="0" y="44"/>
                    </a:lnTo>
                    <a:lnTo>
                      <a:pt x="2" y="49"/>
                    </a:lnTo>
                    <a:lnTo>
                      <a:pt x="6" y="53"/>
                    </a:lnTo>
                    <a:lnTo>
                      <a:pt x="10" y="56"/>
                    </a:lnTo>
                    <a:lnTo>
                      <a:pt x="245" y="183"/>
                    </a:lnTo>
                    <a:lnTo>
                      <a:pt x="245" y="183"/>
                    </a:lnTo>
                    <a:lnTo>
                      <a:pt x="250" y="185"/>
                    </a:lnTo>
                    <a:lnTo>
                      <a:pt x="256" y="186"/>
                    </a:lnTo>
                    <a:lnTo>
                      <a:pt x="261" y="185"/>
                    </a:lnTo>
                    <a:lnTo>
                      <a:pt x="267" y="183"/>
                    </a:lnTo>
                    <a:lnTo>
                      <a:pt x="500" y="56"/>
                    </a:lnTo>
                    <a:lnTo>
                      <a:pt x="500" y="56"/>
                    </a:lnTo>
                    <a:lnTo>
                      <a:pt x="505" y="53"/>
                    </a:lnTo>
                    <a:lnTo>
                      <a:pt x="508" y="49"/>
                    </a:lnTo>
                    <a:lnTo>
                      <a:pt x="510" y="44"/>
                    </a:lnTo>
                    <a:lnTo>
                      <a:pt x="511" y="39"/>
                    </a:lnTo>
                    <a:lnTo>
                      <a:pt x="510" y="34"/>
                    </a:lnTo>
                    <a:lnTo>
                      <a:pt x="508" y="30"/>
                    </a:lnTo>
                    <a:lnTo>
                      <a:pt x="505" y="25"/>
                    </a:lnTo>
                    <a:lnTo>
                      <a:pt x="500" y="22"/>
                    </a:lnTo>
                    <a:lnTo>
                      <a:pt x="459"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2" name="Freeform 10">
                <a:extLst>
                  <a:ext uri="{FF2B5EF4-FFF2-40B4-BE49-F238E27FC236}">
                    <a16:creationId xmlns:a16="http://schemas.microsoft.com/office/drawing/2014/main" id="{8ED52F5F-7526-4FB8-BC94-30402BB421B3}"/>
                  </a:ext>
                </a:extLst>
              </p:cNvPr>
              <p:cNvSpPr/>
              <p:nvPr/>
            </p:nvSpPr>
            <p:spPr bwMode="auto">
              <a:xfrm>
                <a:off x="2847975" y="6692900"/>
                <a:ext cx="811213" cy="293688"/>
              </a:xfrm>
              <a:custGeom>
                <a:avLst/>
                <a:gdLst>
                  <a:gd name="T0" fmla="*/ 51 w 511"/>
                  <a:gd name="T1" fmla="*/ 0 h 185"/>
                  <a:gd name="T2" fmla="*/ 10 w 511"/>
                  <a:gd name="T3" fmla="*/ 22 h 185"/>
                  <a:gd name="T4" fmla="*/ 10 w 511"/>
                  <a:gd name="T5" fmla="*/ 22 h 185"/>
                  <a:gd name="T6" fmla="*/ 6 w 511"/>
                  <a:gd name="T7" fmla="*/ 25 h 185"/>
                  <a:gd name="T8" fmla="*/ 2 w 511"/>
                  <a:gd name="T9" fmla="*/ 29 h 185"/>
                  <a:gd name="T10" fmla="*/ 0 w 511"/>
                  <a:gd name="T11" fmla="*/ 34 h 185"/>
                  <a:gd name="T12" fmla="*/ 0 w 511"/>
                  <a:gd name="T13" fmla="*/ 39 h 185"/>
                  <a:gd name="T14" fmla="*/ 0 w 511"/>
                  <a:gd name="T15" fmla="*/ 44 h 185"/>
                  <a:gd name="T16" fmla="*/ 2 w 511"/>
                  <a:gd name="T17" fmla="*/ 48 h 185"/>
                  <a:gd name="T18" fmla="*/ 6 w 511"/>
                  <a:gd name="T19" fmla="*/ 52 h 185"/>
                  <a:gd name="T20" fmla="*/ 10 w 511"/>
                  <a:gd name="T21" fmla="*/ 56 h 185"/>
                  <a:gd name="T22" fmla="*/ 245 w 511"/>
                  <a:gd name="T23" fmla="*/ 182 h 185"/>
                  <a:gd name="T24" fmla="*/ 245 w 511"/>
                  <a:gd name="T25" fmla="*/ 182 h 185"/>
                  <a:gd name="T26" fmla="*/ 250 w 511"/>
                  <a:gd name="T27" fmla="*/ 184 h 185"/>
                  <a:gd name="T28" fmla="*/ 256 w 511"/>
                  <a:gd name="T29" fmla="*/ 185 h 185"/>
                  <a:gd name="T30" fmla="*/ 261 w 511"/>
                  <a:gd name="T31" fmla="*/ 184 h 185"/>
                  <a:gd name="T32" fmla="*/ 267 w 511"/>
                  <a:gd name="T33" fmla="*/ 182 h 185"/>
                  <a:gd name="T34" fmla="*/ 500 w 511"/>
                  <a:gd name="T35" fmla="*/ 56 h 185"/>
                  <a:gd name="T36" fmla="*/ 500 w 511"/>
                  <a:gd name="T37" fmla="*/ 56 h 185"/>
                  <a:gd name="T38" fmla="*/ 505 w 511"/>
                  <a:gd name="T39" fmla="*/ 52 h 185"/>
                  <a:gd name="T40" fmla="*/ 508 w 511"/>
                  <a:gd name="T41" fmla="*/ 48 h 185"/>
                  <a:gd name="T42" fmla="*/ 510 w 511"/>
                  <a:gd name="T43" fmla="*/ 44 h 185"/>
                  <a:gd name="T44" fmla="*/ 511 w 511"/>
                  <a:gd name="T45" fmla="*/ 39 h 185"/>
                  <a:gd name="T46" fmla="*/ 510 w 511"/>
                  <a:gd name="T47" fmla="*/ 34 h 185"/>
                  <a:gd name="T48" fmla="*/ 508 w 511"/>
                  <a:gd name="T49" fmla="*/ 29 h 185"/>
                  <a:gd name="T50" fmla="*/ 505 w 511"/>
                  <a:gd name="T51" fmla="*/ 25 h 185"/>
                  <a:gd name="T52" fmla="*/ 500 w 511"/>
                  <a:gd name="T53" fmla="*/ 22 h 185"/>
                  <a:gd name="T54" fmla="*/ 459 w 511"/>
                  <a:gd name="T5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5">
                    <a:moveTo>
                      <a:pt x="51" y="0"/>
                    </a:moveTo>
                    <a:lnTo>
                      <a:pt x="10" y="22"/>
                    </a:lnTo>
                    <a:lnTo>
                      <a:pt x="10" y="22"/>
                    </a:lnTo>
                    <a:lnTo>
                      <a:pt x="6" y="25"/>
                    </a:lnTo>
                    <a:lnTo>
                      <a:pt x="2" y="29"/>
                    </a:lnTo>
                    <a:lnTo>
                      <a:pt x="0" y="34"/>
                    </a:lnTo>
                    <a:lnTo>
                      <a:pt x="0" y="39"/>
                    </a:lnTo>
                    <a:lnTo>
                      <a:pt x="0" y="44"/>
                    </a:lnTo>
                    <a:lnTo>
                      <a:pt x="2" y="48"/>
                    </a:lnTo>
                    <a:lnTo>
                      <a:pt x="6" y="52"/>
                    </a:lnTo>
                    <a:lnTo>
                      <a:pt x="10" y="56"/>
                    </a:lnTo>
                    <a:lnTo>
                      <a:pt x="245" y="182"/>
                    </a:lnTo>
                    <a:lnTo>
                      <a:pt x="245" y="182"/>
                    </a:lnTo>
                    <a:lnTo>
                      <a:pt x="250" y="184"/>
                    </a:lnTo>
                    <a:lnTo>
                      <a:pt x="256" y="185"/>
                    </a:lnTo>
                    <a:lnTo>
                      <a:pt x="261" y="184"/>
                    </a:lnTo>
                    <a:lnTo>
                      <a:pt x="267" y="182"/>
                    </a:lnTo>
                    <a:lnTo>
                      <a:pt x="500" y="56"/>
                    </a:lnTo>
                    <a:lnTo>
                      <a:pt x="500" y="56"/>
                    </a:lnTo>
                    <a:lnTo>
                      <a:pt x="505" y="52"/>
                    </a:lnTo>
                    <a:lnTo>
                      <a:pt x="508" y="48"/>
                    </a:lnTo>
                    <a:lnTo>
                      <a:pt x="510" y="44"/>
                    </a:lnTo>
                    <a:lnTo>
                      <a:pt x="511" y="39"/>
                    </a:lnTo>
                    <a:lnTo>
                      <a:pt x="510" y="34"/>
                    </a:lnTo>
                    <a:lnTo>
                      <a:pt x="508" y="29"/>
                    </a:lnTo>
                    <a:lnTo>
                      <a:pt x="505" y="25"/>
                    </a:lnTo>
                    <a:lnTo>
                      <a:pt x="500" y="22"/>
                    </a:lnTo>
                    <a:lnTo>
                      <a:pt x="459"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50" name="TextBox 73">
            <a:extLst>
              <a:ext uri="{FF2B5EF4-FFF2-40B4-BE49-F238E27FC236}">
                <a16:creationId xmlns:a16="http://schemas.microsoft.com/office/drawing/2014/main" id="{E75204AA-C708-4D86-8CC4-A47B61907D65}"/>
              </a:ext>
            </a:extLst>
          </p:cNvPr>
          <p:cNvSpPr txBox="1"/>
          <p:nvPr/>
        </p:nvSpPr>
        <p:spPr>
          <a:xfrm>
            <a:off x="4170840" y="3516526"/>
            <a:ext cx="7501207" cy="606384"/>
          </a:xfrm>
          <a:prstGeom prst="rect">
            <a:avLst/>
          </a:prstGeom>
          <a:noFill/>
        </p:spPr>
        <p:txBody>
          <a:bodyPr wrap="square" rtlCol="0">
            <a:spAutoFit/>
          </a:bodyPr>
          <a:lstStyle/>
          <a:p>
            <a:pPr algn="just">
              <a:lnSpc>
                <a:spcPct val="125000"/>
              </a:lnSpc>
            </a:pPr>
            <a:r>
              <a:rPr lang="zh-CN" altLang="zh-CN" sz="1400" dirty="0"/>
              <a:t>由于股市文本包含很多金融领域的术语，普适性的情感分析可能无法识别这类特殊情况，因此，应事先构建针对股票市场的情感词典，将其与开源工具结合，提高情感倾向分析的准确性。</a:t>
            </a:r>
            <a:endParaRPr lang="zh-CN" altLang="en-US" sz="1000" dirty="0"/>
          </a:p>
        </p:txBody>
      </p:sp>
      <p:sp>
        <p:nvSpPr>
          <p:cNvPr id="51" name="TextBox 73">
            <a:extLst>
              <a:ext uri="{FF2B5EF4-FFF2-40B4-BE49-F238E27FC236}">
                <a16:creationId xmlns:a16="http://schemas.microsoft.com/office/drawing/2014/main" id="{51BF0A68-BC25-4A1B-8F09-627E142879BA}"/>
              </a:ext>
            </a:extLst>
          </p:cNvPr>
          <p:cNvSpPr txBox="1"/>
          <p:nvPr/>
        </p:nvSpPr>
        <p:spPr>
          <a:xfrm>
            <a:off x="3634390" y="1882601"/>
            <a:ext cx="7348943" cy="875689"/>
          </a:xfrm>
          <a:prstGeom prst="rect">
            <a:avLst/>
          </a:prstGeom>
          <a:noFill/>
        </p:spPr>
        <p:txBody>
          <a:bodyPr wrap="square" rtlCol="0">
            <a:spAutoFit/>
          </a:bodyPr>
          <a:lstStyle/>
          <a:p>
            <a:pPr algn="just">
              <a:lnSpc>
                <a:spcPct val="125000"/>
              </a:lnSpc>
            </a:pPr>
            <a:r>
              <a:rPr lang="zh-CN" altLang="zh-CN" sz="1400" dirty="0"/>
              <a:t>股吧帖子涉及的话题数量非常广，投资者发表的帖子有的逻辑严谨，有的天马行空，若要实现准确的文本主题分类，还需尽可能利用文本挖掘或人工筛选方法预先构建主题词典，以便更具针对性的进行主题模型训练。</a:t>
            </a:r>
            <a:endParaRPr lang="zh-CN" altLang="en-US" sz="1000" dirty="0"/>
          </a:p>
        </p:txBody>
      </p:sp>
    </p:spTree>
    <p:extLst>
      <p:ext uri="{BB962C8B-B14F-4D97-AF65-F5344CB8AC3E}">
        <p14:creationId xmlns:p14="http://schemas.microsoft.com/office/powerpoint/2010/main" val="2279481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Scale>
                                      <p:cBhvr>
                                        <p:cTn id="7"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9"/>
                                        </p:tgtEl>
                                        <p:attrNameLst>
                                          <p:attrName>ppt_x</p:attrName>
                                          <p:attrName>ppt_y</p:attrName>
                                        </p:attrNameLst>
                                      </p:cBhvr>
                                    </p:animMotion>
                                    <p:animEffect transition="in" filter="fade">
                                      <p:cBhvr>
                                        <p:cTn id="9" dur="1000"/>
                                        <p:tgtEl>
                                          <p:spTgt spid="59"/>
                                        </p:tgtEl>
                                      </p:cBhvr>
                                    </p:animEffect>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p:cTn id="13" dur="300" fill="hold"/>
                                        <p:tgtEl>
                                          <p:spTgt spid="69"/>
                                        </p:tgtEl>
                                        <p:attrNameLst>
                                          <p:attrName>ppt_w</p:attrName>
                                        </p:attrNameLst>
                                      </p:cBhvr>
                                      <p:tavLst>
                                        <p:tav tm="0">
                                          <p:val>
                                            <p:fltVal val="0"/>
                                          </p:val>
                                        </p:tav>
                                        <p:tav tm="100000">
                                          <p:val>
                                            <p:strVal val="#ppt_w"/>
                                          </p:val>
                                        </p:tav>
                                      </p:tavLst>
                                    </p:anim>
                                    <p:anim calcmode="lin" valueType="num">
                                      <p:cBhvr>
                                        <p:cTn id="14" dur="300" fill="hold"/>
                                        <p:tgtEl>
                                          <p:spTgt spid="69"/>
                                        </p:tgtEl>
                                        <p:attrNameLst>
                                          <p:attrName>ppt_h</p:attrName>
                                        </p:attrNameLst>
                                      </p:cBhvr>
                                      <p:tavLst>
                                        <p:tav tm="0">
                                          <p:val>
                                            <p:fltVal val="0"/>
                                          </p:val>
                                        </p:tav>
                                        <p:tav tm="100000">
                                          <p:val>
                                            <p:strVal val="#ppt_h"/>
                                          </p:val>
                                        </p:tav>
                                      </p:tavLst>
                                    </p:anim>
                                    <p:anim calcmode="lin" valueType="num">
                                      <p:cBhvr>
                                        <p:cTn id="15" dur="300" fill="hold"/>
                                        <p:tgtEl>
                                          <p:spTgt spid="69"/>
                                        </p:tgtEl>
                                        <p:attrNameLst>
                                          <p:attrName>style.rotation</p:attrName>
                                        </p:attrNameLst>
                                      </p:cBhvr>
                                      <p:tavLst>
                                        <p:tav tm="0">
                                          <p:val>
                                            <p:fltVal val="90"/>
                                          </p:val>
                                        </p:tav>
                                        <p:tav tm="100000">
                                          <p:val>
                                            <p:fltVal val="0"/>
                                          </p:val>
                                        </p:tav>
                                      </p:tavLst>
                                    </p:anim>
                                    <p:animEffect transition="in" filter="fade">
                                      <p:cBhvr>
                                        <p:cTn id="16" dur="300"/>
                                        <p:tgtEl>
                                          <p:spTgt spid="69"/>
                                        </p:tgtEl>
                                      </p:cBhvr>
                                    </p:animEffect>
                                  </p:childTnLst>
                                </p:cTn>
                              </p:par>
                            </p:childTnLst>
                          </p:cTn>
                        </p:par>
                        <p:par>
                          <p:cTn id="17" fill="hold">
                            <p:stCondLst>
                              <p:cond delay="1300"/>
                            </p:stCondLst>
                            <p:childTnLst>
                              <p:par>
                                <p:cTn id="18" presetID="31" presetClass="entr" presetSubtype="0" fill="hold" grpId="0" nodeType="afterEffect">
                                  <p:stCondLst>
                                    <p:cond delay="0"/>
                                  </p:stCondLst>
                                  <p:childTnLst>
                                    <p:set>
                                      <p:cBhvr>
                                        <p:cTn id="19" dur="1" fill="hold">
                                          <p:stCondLst>
                                            <p:cond delay="0"/>
                                          </p:stCondLst>
                                        </p:cTn>
                                        <p:tgtEl>
                                          <p:spTgt spid="75"/>
                                        </p:tgtEl>
                                        <p:attrNameLst>
                                          <p:attrName>style.visibility</p:attrName>
                                        </p:attrNameLst>
                                      </p:cBhvr>
                                      <p:to>
                                        <p:strVal val="visible"/>
                                      </p:to>
                                    </p:set>
                                    <p:anim calcmode="lin" valueType="num">
                                      <p:cBhvr>
                                        <p:cTn id="20" dur="300" fill="hold"/>
                                        <p:tgtEl>
                                          <p:spTgt spid="75"/>
                                        </p:tgtEl>
                                        <p:attrNameLst>
                                          <p:attrName>ppt_w</p:attrName>
                                        </p:attrNameLst>
                                      </p:cBhvr>
                                      <p:tavLst>
                                        <p:tav tm="0">
                                          <p:val>
                                            <p:fltVal val="0"/>
                                          </p:val>
                                        </p:tav>
                                        <p:tav tm="100000">
                                          <p:val>
                                            <p:strVal val="#ppt_w"/>
                                          </p:val>
                                        </p:tav>
                                      </p:tavLst>
                                    </p:anim>
                                    <p:anim calcmode="lin" valueType="num">
                                      <p:cBhvr>
                                        <p:cTn id="21" dur="300" fill="hold"/>
                                        <p:tgtEl>
                                          <p:spTgt spid="75"/>
                                        </p:tgtEl>
                                        <p:attrNameLst>
                                          <p:attrName>ppt_h</p:attrName>
                                        </p:attrNameLst>
                                      </p:cBhvr>
                                      <p:tavLst>
                                        <p:tav tm="0">
                                          <p:val>
                                            <p:fltVal val="0"/>
                                          </p:val>
                                        </p:tav>
                                        <p:tav tm="100000">
                                          <p:val>
                                            <p:strVal val="#ppt_h"/>
                                          </p:val>
                                        </p:tav>
                                      </p:tavLst>
                                    </p:anim>
                                    <p:anim calcmode="lin" valueType="num">
                                      <p:cBhvr>
                                        <p:cTn id="22" dur="300" fill="hold"/>
                                        <p:tgtEl>
                                          <p:spTgt spid="75"/>
                                        </p:tgtEl>
                                        <p:attrNameLst>
                                          <p:attrName>style.rotation</p:attrName>
                                        </p:attrNameLst>
                                      </p:cBhvr>
                                      <p:tavLst>
                                        <p:tav tm="0">
                                          <p:val>
                                            <p:fltVal val="90"/>
                                          </p:val>
                                        </p:tav>
                                        <p:tav tm="100000">
                                          <p:val>
                                            <p:fltVal val="0"/>
                                          </p:val>
                                        </p:tav>
                                      </p:tavLst>
                                    </p:anim>
                                    <p:animEffect transition="in" filter="fade">
                                      <p:cBhvr>
                                        <p:cTn id="23" dur="300"/>
                                        <p:tgtEl>
                                          <p:spTgt spid="75"/>
                                        </p:tgtEl>
                                      </p:cBhvr>
                                    </p:animEffect>
                                  </p:childTnLst>
                                </p:cTn>
                              </p:par>
                            </p:childTnLst>
                          </p:cTn>
                        </p:par>
                        <p:par>
                          <p:cTn id="24" fill="hold">
                            <p:stCondLst>
                              <p:cond delay="1600"/>
                            </p:stCondLst>
                            <p:childTnLst>
                              <p:par>
                                <p:cTn id="25" presetID="31" presetClass="entr" presetSubtype="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300" fill="hold"/>
                                        <p:tgtEl>
                                          <p:spTgt spid="73"/>
                                        </p:tgtEl>
                                        <p:attrNameLst>
                                          <p:attrName>ppt_w</p:attrName>
                                        </p:attrNameLst>
                                      </p:cBhvr>
                                      <p:tavLst>
                                        <p:tav tm="0">
                                          <p:val>
                                            <p:fltVal val="0"/>
                                          </p:val>
                                        </p:tav>
                                        <p:tav tm="100000">
                                          <p:val>
                                            <p:strVal val="#ppt_w"/>
                                          </p:val>
                                        </p:tav>
                                      </p:tavLst>
                                    </p:anim>
                                    <p:anim calcmode="lin" valueType="num">
                                      <p:cBhvr>
                                        <p:cTn id="28" dur="300" fill="hold"/>
                                        <p:tgtEl>
                                          <p:spTgt spid="73"/>
                                        </p:tgtEl>
                                        <p:attrNameLst>
                                          <p:attrName>ppt_h</p:attrName>
                                        </p:attrNameLst>
                                      </p:cBhvr>
                                      <p:tavLst>
                                        <p:tav tm="0">
                                          <p:val>
                                            <p:fltVal val="0"/>
                                          </p:val>
                                        </p:tav>
                                        <p:tav tm="100000">
                                          <p:val>
                                            <p:strVal val="#ppt_h"/>
                                          </p:val>
                                        </p:tav>
                                      </p:tavLst>
                                    </p:anim>
                                    <p:anim calcmode="lin" valueType="num">
                                      <p:cBhvr>
                                        <p:cTn id="29" dur="300" fill="hold"/>
                                        <p:tgtEl>
                                          <p:spTgt spid="73"/>
                                        </p:tgtEl>
                                        <p:attrNameLst>
                                          <p:attrName>style.rotation</p:attrName>
                                        </p:attrNameLst>
                                      </p:cBhvr>
                                      <p:tavLst>
                                        <p:tav tm="0">
                                          <p:val>
                                            <p:fltVal val="90"/>
                                          </p:val>
                                        </p:tav>
                                        <p:tav tm="100000">
                                          <p:val>
                                            <p:fltVal val="0"/>
                                          </p:val>
                                        </p:tav>
                                      </p:tavLst>
                                    </p:anim>
                                    <p:animEffect transition="in" filter="fade">
                                      <p:cBhvr>
                                        <p:cTn id="30" dur="300"/>
                                        <p:tgtEl>
                                          <p:spTgt spid="73"/>
                                        </p:tgtEl>
                                      </p:cBhvr>
                                    </p:animEffect>
                                  </p:childTnLst>
                                </p:cTn>
                              </p:par>
                            </p:childTnLst>
                          </p:cTn>
                        </p:par>
                        <p:par>
                          <p:cTn id="31" fill="hold">
                            <p:stCondLst>
                              <p:cond delay="1900"/>
                            </p:stCondLst>
                            <p:childTnLst>
                              <p:par>
                                <p:cTn id="32" presetID="22" presetClass="entr" presetSubtype="1" fill="hold" grpId="0" nodeType="after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wipe(up)">
                                      <p:cBhvr>
                                        <p:cTn id="34" dur="500"/>
                                        <p:tgtEl>
                                          <p:spTgt spid="74"/>
                                        </p:tgtEl>
                                      </p:cBhvr>
                                    </p:animEffect>
                                  </p:childTnLst>
                                </p:cTn>
                              </p:par>
                            </p:childTnLst>
                          </p:cTn>
                        </p:par>
                        <p:par>
                          <p:cTn id="35" fill="hold">
                            <p:stCondLst>
                              <p:cond delay="2400"/>
                            </p:stCondLst>
                            <p:childTnLst>
                              <p:par>
                                <p:cTn id="36" presetID="53" presetClass="entr" presetSubtype="16" fill="hold" nodeType="after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p:cTn id="38" dur="300" fill="hold"/>
                                        <p:tgtEl>
                                          <p:spTgt spid="37"/>
                                        </p:tgtEl>
                                        <p:attrNameLst>
                                          <p:attrName>ppt_w</p:attrName>
                                        </p:attrNameLst>
                                      </p:cBhvr>
                                      <p:tavLst>
                                        <p:tav tm="0">
                                          <p:val>
                                            <p:fltVal val="0"/>
                                          </p:val>
                                        </p:tav>
                                        <p:tav tm="100000">
                                          <p:val>
                                            <p:strVal val="#ppt_w"/>
                                          </p:val>
                                        </p:tav>
                                      </p:tavLst>
                                    </p:anim>
                                    <p:anim calcmode="lin" valueType="num">
                                      <p:cBhvr>
                                        <p:cTn id="39" dur="300" fill="hold"/>
                                        <p:tgtEl>
                                          <p:spTgt spid="37"/>
                                        </p:tgtEl>
                                        <p:attrNameLst>
                                          <p:attrName>ppt_h</p:attrName>
                                        </p:attrNameLst>
                                      </p:cBhvr>
                                      <p:tavLst>
                                        <p:tav tm="0">
                                          <p:val>
                                            <p:fltVal val="0"/>
                                          </p:val>
                                        </p:tav>
                                        <p:tav tm="100000">
                                          <p:val>
                                            <p:strVal val="#ppt_h"/>
                                          </p:val>
                                        </p:tav>
                                      </p:tavLst>
                                    </p:anim>
                                    <p:animEffect transition="in" filter="fade">
                                      <p:cBhvr>
                                        <p:cTn id="40" dur="300"/>
                                        <p:tgtEl>
                                          <p:spTgt spid="37"/>
                                        </p:tgtEl>
                                      </p:cBhvr>
                                    </p:animEffect>
                                  </p:childTnLst>
                                </p:cTn>
                              </p:par>
                            </p:childTnLst>
                          </p:cTn>
                        </p:par>
                        <p:par>
                          <p:cTn id="41" fill="hold">
                            <p:stCondLst>
                              <p:cond delay="2700"/>
                            </p:stCondLst>
                            <p:childTnLst>
                              <p:par>
                                <p:cTn id="42" presetID="53" presetClass="entr" presetSubtype="16"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p:cTn id="44" dur="300" fill="hold"/>
                                        <p:tgtEl>
                                          <p:spTgt spid="63"/>
                                        </p:tgtEl>
                                        <p:attrNameLst>
                                          <p:attrName>ppt_w</p:attrName>
                                        </p:attrNameLst>
                                      </p:cBhvr>
                                      <p:tavLst>
                                        <p:tav tm="0">
                                          <p:val>
                                            <p:fltVal val="0"/>
                                          </p:val>
                                        </p:tav>
                                        <p:tav tm="100000">
                                          <p:val>
                                            <p:strVal val="#ppt_w"/>
                                          </p:val>
                                        </p:tav>
                                      </p:tavLst>
                                    </p:anim>
                                    <p:anim calcmode="lin" valueType="num">
                                      <p:cBhvr>
                                        <p:cTn id="45" dur="300" fill="hold"/>
                                        <p:tgtEl>
                                          <p:spTgt spid="63"/>
                                        </p:tgtEl>
                                        <p:attrNameLst>
                                          <p:attrName>ppt_h</p:attrName>
                                        </p:attrNameLst>
                                      </p:cBhvr>
                                      <p:tavLst>
                                        <p:tav tm="0">
                                          <p:val>
                                            <p:fltVal val="0"/>
                                          </p:val>
                                        </p:tav>
                                        <p:tav tm="100000">
                                          <p:val>
                                            <p:strVal val="#ppt_h"/>
                                          </p:val>
                                        </p:tav>
                                      </p:tavLst>
                                    </p:anim>
                                    <p:animEffect transition="in" filter="fade">
                                      <p:cBhvr>
                                        <p:cTn id="46" dur="300"/>
                                        <p:tgtEl>
                                          <p:spTgt spid="63"/>
                                        </p:tgtEl>
                                      </p:cBhvr>
                                    </p:animEffect>
                                  </p:childTnLst>
                                </p:cTn>
                              </p:par>
                            </p:childTnLst>
                          </p:cTn>
                        </p:par>
                        <p:par>
                          <p:cTn id="47" fill="hold">
                            <p:stCondLst>
                              <p:cond delay="3000"/>
                            </p:stCondLst>
                            <p:childTnLst>
                              <p:par>
                                <p:cTn id="48" presetID="53" presetClass="entr" presetSubtype="16" fill="hold" nodeType="afterEffect">
                                  <p:stCondLst>
                                    <p:cond delay="0"/>
                                  </p:stCondLst>
                                  <p:childTnLst>
                                    <p:set>
                                      <p:cBhvr>
                                        <p:cTn id="49" dur="1" fill="hold">
                                          <p:stCondLst>
                                            <p:cond delay="0"/>
                                          </p:stCondLst>
                                        </p:cTn>
                                        <p:tgtEl>
                                          <p:spTgt spid="77"/>
                                        </p:tgtEl>
                                        <p:attrNameLst>
                                          <p:attrName>style.visibility</p:attrName>
                                        </p:attrNameLst>
                                      </p:cBhvr>
                                      <p:to>
                                        <p:strVal val="visible"/>
                                      </p:to>
                                    </p:set>
                                    <p:anim calcmode="lin" valueType="num">
                                      <p:cBhvr>
                                        <p:cTn id="50" dur="300" fill="hold"/>
                                        <p:tgtEl>
                                          <p:spTgt spid="77"/>
                                        </p:tgtEl>
                                        <p:attrNameLst>
                                          <p:attrName>ppt_w</p:attrName>
                                        </p:attrNameLst>
                                      </p:cBhvr>
                                      <p:tavLst>
                                        <p:tav tm="0">
                                          <p:val>
                                            <p:fltVal val="0"/>
                                          </p:val>
                                        </p:tav>
                                        <p:tav tm="100000">
                                          <p:val>
                                            <p:strVal val="#ppt_w"/>
                                          </p:val>
                                        </p:tav>
                                      </p:tavLst>
                                    </p:anim>
                                    <p:anim calcmode="lin" valueType="num">
                                      <p:cBhvr>
                                        <p:cTn id="51" dur="300" fill="hold"/>
                                        <p:tgtEl>
                                          <p:spTgt spid="77"/>
                                        </p:tgtEl>
                                        <p:attrNameLst>
                                          <p:attrName>ppt_h</p:attrName>
                                        </p:attrNameLst>
                                      </p:cBhvr>
                                      <p:tavLst>
                                        <p:tav tm="0">
                                          <p:val>
                                            <p:fltVal val="0"/>
                                          </p:val>
                                        </p:tav>
                                        <p:tav tm="100000">
                                          <p:val>
                                            <p:strVal val="#ppt_h"/>
                                          </p:val>
                                        </p:tav>
                                      </p:tavLst>
                                    </p:anim>
                                    <p:animEffect transition="in" filter="fade">
                                      <p:cBhvr>
                                        <p:cTn id="52" dur="300"/>
                                        <p:tgtEl>
                                          <p:spTgt spid="77"/>
                                        </p:tgtEl>
                                      </p:cBhvr>
                                    </p:animEffect>
                                  </p:childTnLst>
                                </p:cTn>
                              </p:par>
                            </p:childTnLst>
                          </p:cTn>
                        </p:par>
                        <p:par>
                          <p:cTn id="53" fill="hold">
                            <p:stCondLst>
                              <p:cond delay="3300"/>
                            </p:stCondLst>
                            <p:childTnLst>
                              <p:par>
                                <p:cTn id="54" presetID="22" presetClass="entr" presetSubtype="1"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ipe(up)">
                                      <p:cBhvr>
                                        <p:cTn id="56" dur="500"/>
                                        <p:tgtEl>
                                          <p:spTgt spid="50"/>
                                        </p:tgtEl>
                                      </p:cBhvr>
                                    </p:animEffect>
                                  </p:childTnLst>
                                </p:cTn>
                              </p:par>
                            </p:childTnLst>
                          </p:cTn>
                        </p:par>
                        <p:par>
                          <p:cTn id="57" fill="hold">
                            <p:stCondLst>
                              <p:cond delay="3800"/>
                            </p:stCondLst>
                            <p:childTnLst>
                              <p:par>
                                <p:cTn id="58" presetID="22" presetClass="entr" presetSubtype="1"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wipe(up)">
                                      <p:cBhvr>
                                        <p:cTn id="6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3" grpId="0"/>
      <p:bldP spid="74" grpId="0"/>
      <p:bldP spid="75" grpId="0"/>
      <p:bldP spid="50" grpId="0"/>
      <p:bldP spid="5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a:spLocks noChangeArrowheads="1"/>
          </p:cNvSpPr>
          <p:nvPr/>
        </p:nvSpPr>
        <p:spPr bwMode="auto">
          <a:xfrm>
            <a:off x="5074139" y="2370354"/>
            <a:ext cx="68500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000" b="1" dirty="0">
                <a:solidFill>
                  <a:schemeClr val="tx2"/>
                </a:solidFill>
                <a:latin typeface="思源宋体 CN Heavy" panose="02020900000000000000" pitchFamily="18" charset="-122"/>
                <a:ea typeface="思源宋体 CN Heavy" panose="02020900000000000000" pitchFamily="18" charset="-122"/>
              </a:rPr>
              <a:t>谢谢大家</a:t>
            </a:r>
            <a:endParaRPr lang="zh-CN" altLang="en-US" sz="6600" dirty="0">
              <a:solidFill>
                <a:schemeClr val="tx2"/>
              </a:solidFill>
              <a:latin typeface="思源宋体 CN Heavy" panose="02020900000000000000" pitchFamily="18" charset="-122"/>
              <a:ea typeface="思源宋体 CN Heavy" panose="02020900000000000000" pitchFamily="18" charset="-122"/>
            </a:endParaRPr>
          </a:p>
        </p:txBody>
      </p:sp>
      <p:grpSp>
        <p:nvGrpSpPr>
          <p:cNvPr id="19" name="组合 22"/>
          <p:cNvGrpSpPr/>
          <p:nvPr/>
        </p:nvGrpSpPr>
        <p:grpSpPr bwMode="auto">
          <a:xfrm>
            <a:off x="5180861" y="4122493"/>
            <a:ext cx="1908014" cy="469900"/>
            <a:chOff x="354887" y="3764672"/>
            <a:chExt cx="1907807" cy="469872"/>
          </a:xfrm>
        </p:grpSpPr>
        <p:sp>
          <p:nvSpPr>
            <p:cNvPr id="20" name="圆角矩形 19"/>
            <p:cNvSpPr/>
            <p:nvPr/>
          </p:nvSpPr>
          <p:spPr>
            <a:xfrm>
              <a:off x="354887" y="3764672"/>
              <a:ext cx="1817490" cy="4698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latin typeface="思源宋体 CN Heavy" panose="02020900000000000000" pitchFamily="18" charset="-122"/>
                <a:ea typeface="思源宋体 CN Heavy" panose="02020900000000000000" pitchFamily="18" charset="-122"/>
              </a:endParaRPr>
            </a:p>
          </p:txBody>
        </p:sp>
        <p:grpSp>
          <p:nvGrpSpPr>
            <p:cNvPr id="21" name="组合 14"/>
            <p:cNvGrpSpPr/>
            <p:nvPr/>
          </p:nvGrpSpPr>
          <p:grpSpPr bwMode="auto">
            <a:xfrm>
              <a:off x="522348" y="3829833"/>
              <a:ext cx="1740346" cy="339551"/>
              <a:chOff x="4488675" y="3774995"/>
              <a:chExt cx="1736204" cy="339551"/>
            </a:xfrm>
          </p:grpSpPr>
          <p:sp>
            <p:nvSpPr>
              <p:cNvPr id="22" name="文本框 15"/>
              <p:cNvSpPr txBox="1">
                <a:spLocks noChangeArrowheads="1"/>
              </p:cNvSpPr>
              <p:nvPr/>
            </p:nvSpPr>
            <p:spPr bwMode="auto">
              <a:xfrm>
                <a:off x="4799051" y="3800393"/>
                <a:ext cx="1425828"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dirty="0">
                    <a:solidFill>
                      <a:schemeClr val="bg1"/>
                    </a:solidFill>
                    <a:latin typeface="思源宋体 CN Heavy" panose="02020900000000000000" pitchFamily="18" charset="-122"/>
                    <a:ea typeface="思源宋体 CN Heavy" panose="02020900000000000000" pitchFamily="18" charset="-122"/>
                  </a:rPr>
                  <a:t>答辩人：蒙劢</a:t>
                </a:r>
              </a:p>
            </p:txBody>
          </p:sp>
          <p:sp>
            <p:nvSpPr>
              <p:cNvPr id="23" name="Freeform 33"/>
              <p:cNvSpPr>
                <a:spLocks noEditPoints="1"/>
              </p:cNvSpPr>
              <p:nvPr/>
            </p:nvSpPr>
            <p:spPr bwMode="auto">
              <a:xfrm>
                <a:off x="4488675" y="3774995"/>
                <a:ext cx="257493" cy="339551"/>
              </a:xfrm>
              <a:custGeom>
                <a:avLst/>
                <a:gdLst>
                  <a:gd name="T0" fmla="*/ 214462 w 742"/>
                  <a:gd name="T1" fmla="*/ 80447 h 975"/>
                  <a:gd name="T2" fmla="*/ 214115 w 742"/>
                  <a:gd name="T3" fmla="*/ 87413 h 975"/>
                  <a:gd name="T4" fmla="*/ 215156 w 742"/>
                  <a:gd name="T5" fmla="*/ 94726 h 975"/>
                  <a:gd name="T6" fmla="*/ 202663 w 742"/>
                  <a:gd name="T7" fmla="*/ 123631 h 975"/>
                  <a:gd name="T8" fmla="*/ 207174 w 742"/>
                  <a:gd name="T9" fmla="*/ 91592 h 975"/>
                  <a:gd name="T10" fmla="*/ 206480 w 742"/>
                  <a:gd name="T11" fmla="*/ 83582 h 975"/>
                  <a:gd name="T12" fmla="*/ 208215 w 742"/>
                  <a:gd name="T13" fmla="*/ 78706 h 975"/>
                  <a:gd name="T14" fmla="*/ 210298 w 742"/>
                  <a:gd name="T15" fmla="*/ 32388 h 975"/>
                  <a:gd name="T16" fmla="*/ 213074 w 742"/>
                  <a:gd name="T17" fmla="*/ 39701 h 975"/>
                  <a:gd name="T18" fmla="*/ 235283 w 742"/>
                  <a:gd name="T19" fmla="*/ 58159 h 975"/>
                  <a:gd name="T20" fmla="*/ 213074 w 742"/>
                  <a:gd name="T21" fmla="*/ 78706 h 975"/>
                  <a:gd name="T22" fmla="*/ 147139 w 742"/>
                  <a:gd name="T23" fmla="*/ 1393 h 975"/>
                  <a:gd name="T24" fmla="*/ 205786 w 742"/>
                  <a:gd name="T25" fmla="*/ 35174 h 975"/>
                  <a:gd name="T26" fmla="*/ 178718 w 742"/>
                  <a:gd name="T27" fmla="*/ 64428 h 975"/>
                  <a:gd name="T28" fmla="*/ 75305 w 742"/>
                  <a:gd name="T29" fmla="*/ 81492 h 975"/>
                  <a:gd name="T30" fmla="*/ 106884 w 742"/>
                  <a:gd name="T31" fmla="*/ 34129 h 975"/>
                  <a:gd name="T32" fmla="*/ 169001 w 742"/>
                  <a:gd name="T33" fmla="*/ 40398 h 975"/>
                  <a:gd name="T34" fmla="*/ 104802 w 742"/>
                  <a:gd name="T35" fmla="*/ 31343 h 975"/>
                  <a:gd name="T36" fmla="*/ 19780 w 742"/>
                  <a:gd name="T37" fmla="*/ 22288 h 975"/>
                  <a:gd name="T38" fmla="*/ 91962 w 742"/>
                  <a:gd name="T39" fmla="*/ 103084 h 975"/>
                  <a:gd name="T40" fmla="*/ 157897 w 742"/>
                  <a:gd name="T41" fmla="*/ 90199 h 975"/>
                  <a:gd name="T42" fmla="*/ 164490 w 742"/>
                  <a:gd name="T43" fmla="*/ 94378 h 975"/>
                  <a:gd name="T44" fmla="*/ 166225 w 742"/>
                  <a:gd name="T45" fmla="*/ 109353 h 975"/>
                  <a:gd name="T46" fmla="*/ 170390 w 742"/>
                  <a:gd name="T47" fmla="*/ 108656 h 975"/>
                  <a:gd name="T48" fmla="*/ 179412 w 742"/>
                  <a:gd name="T49" fmla="*/ 124328 h 975"/>
                  <a:gd name="T50" fmla="*/ 169001 w 742"/>
                  <a:gd name="T51" fmla="*/ 145572 h 975"/>
                  <a:gd name="T52" fmla="*/ 115560 w 742"/>
                  <a:gd name="T53" fmla="*/ 181790 h 975"/>
                  <a:gd name="T54" fmla="*/ 87103 w 742"/>
                  <a:gd name="T55" fmla="*/ 144179 h 975"/>
                  <a:gd name="T56" fmla="*/ 82939 w 742"/>
                  <a:gd name="T57" fmla="*/ 104477 h 975"/>
                  <a:gd name="T58" fmla="*/ 91268 w 742"/>
                  <a:gd name="T59" fmla="*/ 111791 h 975"/>
                  <a:gd name="T60" fmla="*/ 182882 w 742"/>
                  <a:gd name="T61" fmla="*/ 86368 h 975"/>
                  <a:gd name="T62" fmla="*/ 187394 w 742"/>
                  <a:gd name="T63" fmla="*/ 125373 h 975"/>
                  <a:gd name="T64" fmla="*/ 146445 w 742"/>
                  <a:gd name="T65" fmla="*/ 188756 h 975"/>
                  <a:gd name="T66" fmla="*/ 81551 w 742"/>
                  <a:gd name="T67" fmla="*/ 151492 h 975"/>
                  <a:gd name="T68" fmla="*/ 74263 w 742"/>
                  <a:gd name="T69" fmla="*/ 100298 h 975"/>
                  <a:gd name="T70" fmla="*/ 182882 w 742"/>
                  <a:gd name="T71" fmla="*/ 86368 h 975"/>
                  <a:gd name="T72" fmla="*/ 13534 w 742"/>
                  <a:gd name="T73" fmla="*/ 231591 h 975"/>
                  <a:gd name="T74" fmla="*/ 117295 w 742"/>
                  <a:gd name="T75" fmla="*/ 250397 h 975"/>
                  <a:gd name="T76" fmla="*/ 111048 w 742"/>
                  <a:gd name="T77" fmla="*/ 207213 h 975"/>
                  <a:gd name="T78" fmla="*/ 147139 w 742"/>
                  <a:gd name="T79" fmla="*/ 200596 h 975"/>
                  <a:gd name="T80" fmla="*/ 137422 w 742"/>
                  <a:gd name="T81" fmla="*/ 224278 h 975"/>
                  <a:gd name="T82" fmla="*/ 170737 w 742"/>
                  <a:gd name="T83" fmla="*/ 192586 h 975"/>
                  <a:gd name="T84" fmla="*/ 257493 w 742"/>
                  <a:gd name="T85" fmla="*/ 254228 h 97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42" h="975">
                    <a:moveTo>
                      <a:pt x="614" y="226"/>
                    </a:moveTo>
                    <a:cubicBezTo>
                      <a:pt x="617" y="226"/>
                      <a:pt x="618" y="228"/>
                      <a:pt x="618" y="231"/>
                    </a:cubicBezTo>
                    <a:lnTo>
                      <a:pt x="619" y="241"/>
                    </a:lnTo>
                    <a:cubicBezTo>
                      <a:pt x="619" y="247"/>
                      <a:pt x="616" y="247"/>
                      <a:pt x="617" y="251"/>
                    </a:cubicBezTo>
                    <a:lnTo>
                      <a:pt x="617" y="263"/>
                    </a:lnTo>
                    <a:cubicBezTo>
                      <a:pt x="617" y="267"/>
                      <a:pt x="620" y="268"/>
                      <a:pt x="620" y="272"/>
                    </a:cubicBezTo>
                    <a:lnTo>
                      <a:pt x="630" y="355"/>
                    </a:lnTo>
                    <a:cubicBezTo>
                      <a:pt x="625" y="365"/>
                      <a:pt x="589" y="365"/>
                      <a:pt x="584" y="355"/>
                    </a:cubicBezTo>
                    <a:lnTo>
                      <a:pt x="594" y="272"/>
                    </a:lnTo>
                    <a:cubicBezTo>
                      <a:pt x="594" y="268"/>
                      <a:pt x="596" y="266"/>
                      <a:pt x="597" y="263"/>
                    </a:cubicBezTo>
                    <a:lnTo>
                      <a:pt x="597" y="251"/>
                    </a:lnTo>
                    <a:cubicBezTo>
                      <a:pt x="597" y="247"/>
                      <a:pt x="595" y="246"/>
                      <a:pt x="595" y="240"/>
                    </a:cubicBezTo>
                    <a:lnTo>
                      <a:pt x="596" y="231"/>
                    </a:lnTo>
                    <a:cubicBezTo>
                      <a:pt x="596" y="228"/>
                      <a:pt x="597" y="226"/>
                      <a:pt x="600" y="226"/>
                    </a:cubicBezTo>
                    <a:lnTo>
                      <a:pt x="600" y="93"/>
                    </a:lnTo>
                    <a:lnTo>
                      <a:pt x="606" y="93"/>
                    </a:lnTo>
                    <a:cubicBezTo>
                      <a:pt x="610" y="93"/>
                      <a:pt x="614" y="96"/>
                      <a:pt x="614" y="100"/>
                    </a:cubicBezTo>
                    <a:lnTo>
                      <a:pt x="614" y="114"/>
                    </a:lnTo>
                    <a:lnTo>
                      <a:pt x="680" y="157"/>
                    </a:lnTo>
                    <a:cubicBezTo>
                      <a:pt x="685" y="160"/>
                      <a:pt x="684" y="166"/>
                      <a:pt x="678" y="167"/>
                    </a:cubicBezTo>
                    <a:lnTo>
                      <a:pt x="614" y="174"/>
                    </a:lnTo>
                    <a:lnTo>
                      <a:pt x="614" y="226"/>
                    </a:lnTo>
                    <a:close/>
                    <a:moveTo>
                      <a:pt x="60" y="54"/>
                    </a:moveTo>
                    <a:lnTo>
                      <a:pt x="424" y="4"/>
                    </a:lnTo>
                    <a:cubicBezTo>
                      <a:pt x="439" y="2"/>
                      <a:pt x="444" y="0"/>
                      <a:pt x="459" y="10"/>
                    </a:cubicBezTo>
                    <a:lnTo>
                      <a:pt x="593" y="101"/>
                    </a:lnTo>
                    <a:lnTo>
                      <a:pt x="593" y="177"/>
                    </a:lnTo>
                    <a:lnTo>
                      <a:pt x="515" y="185"/>
                    </a:lnTo>
                    <a:lnTo>
                      <a:pt x="526" y="234"/>
                    </a:lnTo>
                    <a:cubicBezTo>
                      <a:pt x="424" y="210"/>
                      <a:pt x="319" y="210"/>
                      <a:pt x="217" y="234"/>
                    </a:cubicBezTo>
                    <a:lnTo>
                      <a:pt x="237" y="144"/>
                    </a:lnTo>
                    <a:cubicBezTo>
                      <a:pt x="245" y="112"/>
                      <a:pt x="275" y="103"/>
                      <a:pt x="308" y="98"/>
                    </a:cubicBezTo>
                    <a:cubicBezTo>
                      <a:pt x="350" y="93"/>
                      <a:pt x="393" y="93"/>
                      <a:pt x="435" y="98"/>
                    </a:cubicBezTo>
                    <a:cubicBezTo>
                      <a:pt x="455" y="101"/>
                      <a:pt x="474" y="106"/>
                      <a:pt x="487" y="116"/>
                    </a:cubicBezTo>
                    <a:cubicBezTo>
                      <a:pt x="471" y="99"/>
                      <a:pt x="455" y="94"/>
                      <a:pt x="426" y="91"/>
                    </a:cubicBezTo>
                    <a:cubicBezTo>
                      <a:pt x="382" y="85"/>
                      <a:pt x="347" y="84"/>
                      <a:pt x="302" y="90"/>
                    </a:cubicBezTo>
                    <a:cubicBezTo>
                      <a:pt x="236" y="98"/>
                      <a:pt x="228" y="123"/>
                      <a:pt x="217" y="168"/>
                    </a:cubicBezTo>
                    <a:lnTo>
                      <a:pt x="57" y="64"/>
                    </a:lnTo>
                    <a:cubicBezTo>
                      <a:pt x="51" y="60"/>
                      <a:pt x="52" y="55"/>
                      <a:pt x="60" y="54"/>
                    </a:cubicBezTo>
                    <a:close/>
                    <a:moveTo>
                      <a:pt x="265" y="296"/>
                    </a:moveTo>
                    <a:cubicBezTo>
                      <a:pt x="265" y="284"/>
                      <a:pt x="269" y="284"/>
                      <a:pt x="279" y="287"/>
                    </a:cubicBezTo>
                    <a:cubicBezTo>
                      <a:pt x="306" y="294"/>
                      <a:pt x="427" y="272"/>
                      <a:pt x="455" y="259"/>
                    </a:cubicBezTo>
                    <a:cubicBezTo>
                      <a:pt x="460" y="257"/>
                      <a:pt x="465" y="255"/>
                      <a:pt x="469" y="261"/>
                    </a:cubicBezTo>
                    <a:cubicBezTo>
                      <a:pt x="472" y="263"/>
                      <a:pt x="473" y="267"/>
                      <a:pt x="474" y="271"/>
                    </a:cubicBezTo>
                    <a:cubicBezTo>
                      <a:pt x="477" y="282"/>
                      <a:pt x="477" y="297"/>
                      <a:pt x="478" y="308"/>
                    </a:cubicBezTo>
                    <a:cubicBezTo>
                      <a:pt x="478" y="310"/>
                      <a:pt x="479" y="313"/>
                      <a:pt x="479" y="314"/>
                    </a:cubicBezTo>
                    <a:cubicBezTo>
                      <a:pt x="480" y="322"/>
                      <a:pt x="482" y="323"/>
                      <a:pt x="485" y="321"/>
                    </a:cubicBezTo>
                    <a:cubicBezTo>
                      <a:pt x="488" y="319"/>
                      <a:pt x="489" y="316"/>
                      <a:pt x="491" y="312"/>
                    </a:cubicBezTo>
                    <a:cubicBezTo>
                      <a:pt x="495" y="304"/>
                      <a:pt x="499" y="300"/>
                      <a:pt x="504" y="300"/>
                    </a:cubicBezTo>
                    <a:cubicBezTo>
                      <a:pt x="514" y="300"/>
                      <a:pt x="520" y="325"/>
                      <a:pt x="517" y="357"/>
                    </a:cubicBezTo>
                    <a:cubicBezTo>
                      <a:pt x="513" y="389"/>
                      <a:pt x="502" y="414"/>
                      <a:pt x="492" y="414"/>
                    </a:cubicBezTo>
                    <a:cubicBezTo>
                      <a:pt x="489" y="414"/>
                      <a:pt x="488" y="415"/>
                      <a:pt x="487" y="418"/>
                    </a:cubicBezTo>
                    <a:cubicBezTo>
                      <a:pt x="478" y="463"/>
                      <a:pt x="448" y="501"/>
                      <a:pt x="413" y="521"/>
                    </a:cubicBezTo>
                    <a:cubicBezTo>
                      <a:pt x="383" y="538"/>
                      <a:pt x="365" y="538"/>
                      <a:pt x="333" y="522"/>
                    </a:cubicBezTo>
                    <a:cubicBezTo>
                      <a:pt x="296" y="504"/>
                      <a:pt x="265" y="464"/>
                      <a:pt x="256" y="418"/>
                    </a:cubicBezTo>
                    <a:cubicBezTo>
                      <a:pt x="255" y="415"/>
                      <a:pt x="254" y="414"/>
                      <a:pt x="251" y="414"/>
                    </a:cubicBezTo>
                    <a:cubicBezTo>
                      <a:pt x="241" y="414"/>
                      <a:pt x="230" y="389"/>
                      <a:pt x="226" y="357"/>
                    </a:cubicBezTo>
                    <a:cubicBezTo>
                      <a:pt x="223" y="325"/>
                      <a:pt x="229" y="300"/>
                      <a:pt x="239" y="300"/>
                    </a:cubicBezTo>
                    <a:cubicBezTo>
                      <a:pt x="244" y="300"/>
                      <a:pt x="249" y="306"/>
                      <a:pt x="254" y="316"/>
                    </a:cubicBezTo>
                    <a:cubicBezTo>
                      <a:pt x="256" y="320"/>
                      <a:pt x="261" y="326"/>
                      <a:pt x="263" y="321"/>
                    </a:cubicBezTo>
                    <a:cubicBezTo>
                      <a:pt x="265" y="318"/>
                      <a:pt x="265" y="300"/>
                      <a:pt x="265" y="296"/>
                    </a:cubicBezTo>
                    <a:close/>
                    <a:moveTo>
                      <a:pt x="527" y="248"/>
                    </a:moveTo>
                    <a:cubicBezTo>
                      <a:pt x="529" y="261"/>
                      <a:pt x="529" y="275"/>
                      <a:pt x="529" y="288"/>
                    </a:cubicBezTo>
                    <a:cubicBezTo>
                      <a:pt x="542" y="306"/>
                      <a:pt x="542" y="340"/>
                      <a:pt x="540" y="360"/>
                    </a:cubicBezTo>
                    <a:cubicBezTo>
                      <a:pt x="538" y="382"/>
                      <a:pt x="530" y="422"/>
                      <a:pt x="508" y="435"/>
                    </a:cubicBezTo>
                    <a:cubicBezTo>
                      <a:pt x="498" y="478"/>
                      <a:pt x="463" y="518"/>
                      <a:pt x="422" y="542"/>
                    </a:cubicBezTo>
                    <a:cubicBezTo>
                      <a:pt x="391" y="561"/>
                      <a:pt x="356" y="563"/>
                      <a:pt x="323" y="544"/>
                    </a:cubicBezTo>
                    <a:cubicBezTo>
                      <a:pt x="281" y="521"/>
                      <a:pt x="246" y="479"/>
                      <a:pt x="235" y="435"/>
                    </a:cubicBezTo>
                    <a:cubicBezTo>
                      <a:pt x="213" y="422"/>
                      <a:pt x="205" y="382"/>
                      <a:pt x="203" y="360"/>
                    </a:cubicBezTo>
                    <a:cubicBezTo>
                      <a:pt x="201" y="340"/>
                      <a:pt x="201" y="306"/>
                      <a:pt x="214" y="288"/>
                    </a:cubicBezTo>
                    <a:cubicBezTo>
                      <a:pt x="214" y="275"/>
                      <a:pt x="214" y="262"/>
                      <a:pt x="215" y="248"/>
                    </a:cubicBezTo>
                    <a:cubicBezTo>
                      <a:pt x="318" y="224"/>
                      <a:pt x="424" y="224"/>
                      <a:pt x="527" y="248"/>
                    </a:cubicBezTo>
                    <a:close/>
                    <a:moveTo>
                      <a:pt x="0" y="730"/>
                    </a:moveTo>
                    <a:cubicBezTo>
                      <a:pt x="10" y="707"/>
                      <a:pt x="23" y="686"/>
                      <a:pt x="39" y="665"/>
                    </a:cubicBezTo>
                    <a:cubicBezTo>
                      <a:pt x="112" y="573"/>
                      <a:pt x="186" y="603"/>
                      <a:pt x="252" y="554"/>
                    </a:cubicBezTo>
                    <a:cubicBezTo>
                      <a:pt x="276" y="615"/>
                      <a:pt x="294" y="664"/>
                      <a:pt x="338" y="719"/>
                    </a:cubicBezTo>
                    <a:lnTo>
                      <a:pt x="347" y="644"/>
                    </a:lnTo>
                    <a:lnTo>
                      <a:pt x="320" y="595"/>
                    </a:lnTo>
                    <a:cubicBezTo>
                      <a:pt x="317" y="590"/>
                      <a:pt x="316" y="581"/>
                      <a:pt x="319" y="576"/>
                    </a:cubicBezTo>
                    <a:cubicBezTo>
                      <a:pt x="346" y="589"/>
                      <a:pt x="397" y="589"/>
                      <a:pt x="424" y="576"/>
                    </a:cubicBezTo>
                    <a:cubicBezTo>
                      <a:pt x="426" y="582"/>
                      <a:pt x="426" y="589"/>
                      <a:pt x="424" y="594"/>
                    </a:cubicBezTo>
                    <a:lnTo>
                      <a:pt x="396" y="644"/>
                    </a:lnTo>
                    <a:lnTo>
                      <a:pt x="405" y="719"/>
                    </a:lnTo>
                    <a:cubicBezTo>
                      <a:pt x="449" y="664"/>
                      <a:pt x="467" y="615"/>
                      <a:pt x="492" y="553"/>
                    </a:cubicBezTo>
                    <a:cubicBezTo>
                      <a:pt x="554" y="598"/>
                      <a:pt x="632" y="574"/>
                      <a:pt x="704" y="665"/>
                    </a:cubicBezTo>
                    <a:cubicBezTo>
                      <a:pt x="720" y="686"/>
                      <a:pt x="733" y="707"/>
                      <a:pt x="742" y="730"/>
                    </a:cubicBezTo>
                    <a:cubicBezTo>
                      <a:pt x="524" y="971"/>
                      <a:pt x="219" y="975"/>
                      <a:pt x="0" y="73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思源宋体 CN Heavy" panose="02020900000000000000" pitchFamily="18" charset="-122"/>
                  <a:ea typeface="思源宋体 CN Heavy" panose="02020900000000000000" pitchFamily="18" charset="-122"/>
                </a:endParaRPr>
              </a:p>
            </p:txBody>
          </p:sp>
        </p:grpSp>
      </p:grpSp>
      <p:grpSp>
        <p:nvGrpSpPr>
          <p:cNvPr id="24" name="组合 21"/>
          <p:cNvGrpSpPr/>
          <p:nvPr/>
        </p:nvGrpSpPr>
        <p:grpSpPr bwMode="auto">
          <a:xfrm>
            <a:off x="7988863" y="4122493"/>
            <a:ext cx="1817973" cy="469900"/>
            <a:chOff x="2705903" y="3808153"/>
            <a:chExt cx="1817776" cy="469872"/>
          </a:xfrm>
        </p:grpSpPr>
        <p:sp>
          <p:nvSpPr>
            <p:cNvPr id="25" name="圆角矩形 24"/>
            <p:cNvSpPr/>
            <p:nvPr/>
          </p:nvSpPr>
          <p:spPr>
            <a:xfrm>
              <a:off x="2706188" y="3808153"/>
              <a:ext cx="1817491" cy="4698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latin typeface="思源宋体 CN Heavy" panose="02020900000000000000" pitchFamily="18" charset="-122"/>
                <a:ea typeface="思源宋体 CN Heavy" panose="02020900000000000000" pitchFamily="18" charset="-122"/>
              </a:endParaRPr>
            </a:p>
          </p:txBody>
        </p:sp>
        <p:grpSp>
          <p:nvGrpSpPr>
            <p:cNvPr id="26" name="组合 18"/>
            <p:cNvGrpSpPr/>
            <p:nvPr/>
          </p:nvGrpSpPr>
          <p:grpSpPr bwMode="auto">
            <a:xfrm>
              <a:off x="2870521" y="3889200"/>
              <a:ext cx="1653158" cy="307777"/>
              <a:chOff x="718649" y="3774995"/>
              <a:chExt cx="1653158" cy="307777"/>
            </a:xfrm>
          </p:grpSpPr>
          <p:sp>
            <p:nvSpPr>
              <p:cNvPr id="27" name="Freeform 26"/>
              <p:cNvSpPr>
                <a:spLocks noEditPoints="1"/>
              </p:cNvSpPr>
              <p:nvPr/>
            </p:nvSpPr>
            <p:spPr bwMode="auto">
              <a:xfrm>
                <a:off x="718649" y="3774995"/>
                <a:ext cx="266362" cy="307777"/>
              </a:xfrm>
              <a:custGeom>
                <a:avLst/>
                <a:gdLst>
                  <a:gd name="T0" fmla="*/ 266362 w 1137"/>
                  <a:gd name="T1" fmla="*/ 278710 h 1313"/>
                  <a:gd name="T2" fmla="*/ 187882 w 1137"/>
                  <a:gd name="T3" fmla="*/ 182135 h 1313"/>
                  <a:gd name="T4" fmla="*/ 153445 w 1137"/>
                  <a:gd name="T5" fmla="*/ 291837 h 1313"/>
                  <a:gd name="T6" fmla="*/ 142435 w 1137"/>
                  <a:gd name="T7" fmla="*/ 224562 h 1313"/>
                  <a:gd name="T8" fmla="*/ 123927 w 1137"/>
                  <a:gd name="T9" fmla="*/ 224562 h 1313"/>
                  <a:gd name="T10" fmla="*/ 112917 w 1137"/>
                  <a:gd name="T11" fmla="*/ 291837 h 1313"/>
                  <a:gd name="T12" fmla="*/ 78480 w 1137"/>
                  <a:gd name="T13" fmla="*/ 182135 h 1313"/>
                  <a:gd name="T14" fmla="*/ 0 w 1137"/>
                  <a:gd name="T15" fmla="*/ 278710 h 1313"/>
                  <a:gd name="T16" fmla="*/ 0 w 1137"/>
                  <a:gd name="T17" fmla="*/ 280117 h 1313"/>
                  <a:gd name="T18" fmla="*/ 0 w 1137"/>
                  <a:gd name="T19" fmla="*/ 280820 h 1313"/>
                  <a:gd name="T20" fmla="*/ 133064 w 1137"/>
                  <a:gd name="T21" fmla="*/ 305199 h 1313"/>
                  <a:gd name="T22" fmla="*/ 266362 w 1137"/>
                  <a:gd name="T23" fmla="*/ 280820 h 1313"/>
                  <a:gd name="T24" fmla="*/ 266362 w 1137"/>
                  <a:gd name="T25" fmla="*/ 280117 h 1313"/>
                  <a:gd name="T26" fmla="*/ 266362 w 1137"/>
                  <a:gd name="T27" fmla="*/ 278710 h 1313"/>
                  <a:gd name="T28" fmla="*/ 140092 w 1137"/>
                  <a:gd name="T29" fmla="*/ 190808 h 1313"/>
                  <a:gd name="T30" fmla="*/ 126270 w 1137"/>
                  <a:gd name="T31" fmla="*/ 190808 h 1313"/>
                  <a:gd name="T32" fmla="*/ 122522 w 1137"/>
                  <a:gd name="T33" fmla="*/ 192449 h 1313"/>
                  <a:gd name="T34" fmla="*/ 117134 w 1137"/>
                  <a:gd name="T35" fmla="*/ 197605 h 1313"/>
                  <a:gd name="T36" fmla="*/ 116197 w 1137"/>
                  <a:gd name="T37" fmla="*/ 204169 h 1313"/>
                  <a:gd name="T38" fmla="*/ 122990 w 1137"/>
                  <a:gd name="T39" fmla="*/ 215420 h 1313"/>
                  <a:gd name="T40" fmla="*/ 127441 w 1137"/>
                  <a:gd name="T41" fmla="*/ 217999 h 1313"/>
                  <a:gd name="T42" fmla="*/ 138921 w 1137"/>
                  <a:gd name="T43" fmla="*/ 217999 h 1313"/>
                  <a:gd name="T44" fmla="*/ 143372 w 1137"/>
                  <a:gd name="T45" fmla="*/ 215420 h 1313"/>
                  <a:gd name="T46" fmla="*/ 150165 w 1137"/>
                  <a:gd name="T47" fmla="*/ 204169 h 1313"/>
                  <a:gd name="T48" fmla="*/ 149228 w 1137"/>
                  <a:gd name="T49" fmla="*/ 197605 h 1313"/>
                  <a:gd name="T50" fmla="*/ 143840 w 1137"/>
                  <a:gd name="T51" fmla="*/ 192449 h 1313"/>
                  <a:gd name="T52" fmla="*/ 140092 w 1137"/>
                  <a:gd name="T53" fmla="*/ 190808 h 1313"/>
                  <a:gd name="T54" fmla="*/ 133064 w 1137"/>
                  <a:gd name="T55" fmla="*/ 164085 h 1313"/>
                  <a:gd name="T56" fmla="*/ 192568 w 1137"/>
                  <a:gd name="T57" fmla="*/ 76417 h 1313"/>
                  <a:gd name="T58" fmla="*/ 133064 w 1137"/>
                  <a:gd name="T59" fmla="*/ 0 h 1313"/>
                  <a:gd name="T60" fmla="*/ 73794 w 1137"/>
                  <a:gd name="T61" fmla="*/ 76417 h 1313"/>
                  <a:gd name="T62" fmla="*/ 133064 w 1137"/>
                  <a:gd name="T63" fmla="*/ 164085 h 13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37" h="1313">
                    <a:moveTo>
                      <a:pt x="1137" y="1189"/>
                    </a:moveTo>
                    <a:cubicBezTo>
                      <a:pt x="1137" y="1017"/>
                      <a:pt x="1000" y="853"/>
                      <a:pt x="802" y="777"/>
                    </a:cubicBezTo>
                    <a:lnTo>
                      <a:pt x="655" y="1245"/>
                    </a:lnTo>
                    <a:lnTo>
                      <a:pt x="608" y="958"/>
                    </a:lnTo>
                    <a:lnTo>
                      <a:pt x="529" y="958"/>
                    </a:lnTo>
                    <a:lnTo>
                      <a:pt x="482" y="1245"/>
                    </a:lnTo>
                    <a:lnTo>
                      <a:pt x="335" y="777"/>
                    </a:lnTo>
                    <a:cubicBezTo>
                      <a:pt x="138" y="853"/>
                      <a:pt x="0" y="1017"/>
                      <a:pt x="0" y="1189"/>
                    </a:cubicBezTo>
                    <a:cubicBezTo>
                      <a:pt x="0" y="1191"/>
                      <a:pt x="0" y="1193"/>
                      <a:pt x="0" y="1195"/>
                    </a:cubicBezTo>
                    <a:cubicBezTo>
                      <a:pt x="0" y="1196"/>
                      <a:pt x="0" y="1197"/>
                      <a:pt x="0" y="1198"/>
                    </a:cubicBezTo>
                    <a:cubicBezTo>
                      <a:pt x="0" y="1313"/>
                      <a:pt x="119" y="1302"/>
                      <a:pt x="568" y="1302"/>
                    </a:cubicBezTo>
                    <a:cubicBezTo>
                      <a:pt x="1047" y="1302"/>
                      <a:pt x="1137" y="1313"/>
                      <a:pt x="1137" y="1198"/>
                    </a:cubicBezTo>
                    <a:cubicBezTo>
                      <a:pt x="1137" y="1197"/>
                      <a:pt x="1137" y="1196"/>
                      <a:pt x="1137" y="1195"/>
                    </a:cubicBezTo>
                    <a:cubicBezTo>
                      <a:pt x="1137" y="1193"/>
                      <a:pt x="1137" y="1191"/>
                      <a:pt x="1137" y="1189"/>
                    </a:cubicBezTo>
                    <a:close/>
                    <a:moveTo>
                      <a:pt x="598" y="814"/>
                    </a:moveTo>
                    <a:lnTo>
                      <a:pt x="539" y="814"/>
                    </a:lnTo>
                    <a:cubicBezTo>
                      <a:pt x="533" y="814"/>
                      <a:pt x="527" y="816"/>
                      <a:pt x="523" y="821"/>
                    </a:cubicBezTo>
                    <a:lnTo>
                      <a:pt x="500" y="843"/>
                    </a:lnTo>
                    <a:cubicBezTo>
                      <a:pt x="493" y="851"/>
                      <a:pt x="491" y="862"/>
                      <a:pt x="496" y="871"/>
                    </a:cubicBezTo>
                    <a:lnTo>
                      <a:pt x="525" y="919"/>
                    </a:lnTo>
                    <a:cubicBezTo>
                      <a:pt x="529" y="926"/>
                      <a:pt x="536" y="930"/>
                      <a:pt x="544" y="930"/>
                    </a:cubicBezTo>
                    <a:lnTo>
                      <a:pt x="593" y="930"/>
                    </a:lnTo>
                    <a:cubicBezTo>
                      <a:pt x="601" y="930"/>
                      <a:pt x="608" y="926"/>
                      <a:pt x="612" y="919"/>
                    </a:cubicBezTo>
                    <a:lnTo>
                      <a:pt x="641" y="871"/>
                    </a:lnTo>
                    <a:cubicBezTo>
                      <a:pt x="646" y="862"/>
                      <a:pt x="644" y="851"/>
                      <a:pt x="637" y="843"/>
                    </a:cubicBezTo>
                    <a:lnTo>
                      <a:pt x="614" y="821"/>
                    </a:lnTo>
                    <a:cubicBezTo>
                      <a:pt x="610" y="816"/>
                      <a:pt x="604" y="814"/>
                      <a:pt x="598" y="814"/>
                    </a:cubicBezTo>
                    <a:close/>
                    <a:moveTo>
                      <a:pt x="568" y="700"/>
                    </a:moveTo>
                    <a:cubicBezTo>
                      <a:pt x="708" y="700"/>
                      <a:pt x="822" y="506"/>
                      <a:pt x="822" y="326"/>
                    </a:cubicBezTo>
                    <a:cubicBezTo>
                      <a:pt x="822" y="146"/>
                      <a:pt x="708" y="0"/>
                      <a:pt x="568" y="0"/>
                    </a:cubicBezTo>
                    <a:cubicBezTo>
                      <a:pt x="429" y="0"/>
                      <a:pt x="315" y="146"/>
                      <a:pt x="315" y="326"/>
                    </a:cubicBezTo>
                    <a:cubicBezTo>
                      <a:pt x="315" y="506"/>
                      <a:pt x="429" y="700"/>
                      <a:pt x="568" y="70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思源宋体 CN Heavy" panose="02020900000000000000" pitchFamily="18" charset="-122"/>
                  <a:ea typeface="思源宋体 CN Heavy" panose="02020900000000000000" pitchFamily="18" charset="-122"/>
                </a:endParaRPr>
              </a:p>
            </p:txBody>
          </p:sp>
          <p:sp>
            <p:nvSpPr>
              <p:cNvPr id="28" name="文本框 20"/>
              <p:cNvSpPr txBox="1">
                <a:spLocks noChangeArrowheads="1"/>
              </p:cNvSpPr>
              <p:nvPr/>
            </p:nvSpPr>
            <p:spPr bwMode="auto">
              <a:xfrm>
                <a:off x="1035513" y="3783384"/>
                <a:ext cx="1336294" cy="27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dirty="0">
                    <a:solidFill>
                      <a:schemeClr val="bg1"/>
                    </a:solidFill>
                    <a:latin typeface="思源宋体 CN Heavy" panose="02020900000000000000" pitchFamily="18" charset="-122"/>
                    <a:ea typeface="思源宋体 CN Heavy" panose="02020900000000000000" pitchFamily="18" charset="-122"/>
                  </a:rPr>
                  <a:t>导师：张科</a:t>
                </a:r>
              </a:p>
            </p:txBody>
          </p:sp>
        </p:grpSp>
      </p:grpSp>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394" y="1961417"/>
            <a:ext cx="4527292" cy="3487897"/>
          </a:xfrm>
          <a:prstGeom prst="rect">
            <a:avLst/>
          </a:prstGeom>
        </p:spPr>
      </p:pic>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050" y="254236"/>
            <a:ext cx="1704975" cy="723900"/>
          </a:xfrm>
          <a:prstGeom prst="rect">
            <a:avLst/>
          </a:prstGeom>
        </p:spPr>
      </p:pic>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200" y="108423"/>
            <a:ext cx="834850" cy="10155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65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15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6"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down)">
                                      <p:cBhvr>
                                        <p:cTn id="24" dur="319">
                                          <p:stCondLst>
                                            <p:cond delay="0"/>
                                          </p:stCondLst>
                                        </p:cTn>
                                        <p:tgtEl>
                                          <p:spTgt spid="35"/>
                                        </p:tgtEl>
                                      </p:cBhvr>
                                    </p:animEffect>
                                    <p:anim calcmode="lin" valueType="num">
                                      <p:cBhvr>
                                        <p:cTn id="25" dur="100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26" dur="365"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27" dur="365" tmFilter="0, 0; 0.125,0.2665; 0.25,0.4; 0.375,0.465; 0.5,0.5;  0.625,0.535; 0.75,0.6; 0.875,0.7335; 1,1">
                                          <p:stCondLst>
                                            <p:cond delay="365"/>
                                          </p:stCondLst>
                                        </p:cTn>
                                        <p:tgtEl>
                                          <p:spTgt spid="35"/>
                                        </p:tgtEl>
                                        <p:attrNameLst>
                                          <p:attrName>ppt_y</p:attrName>
                                        </p:attrNameLst>
                                      </p:cBhvr>
                                      <p:tavLst>
                                        <p:tav tm="0" fmla="#ppt_y-sin(pi*$)/9">
                                          <p:val>
                                            <p:fltVal val="0"/>
                                          </p:val>
                                        </p:tav>
                                        <p:tav tm="100000">
                                          <p:val>
                                            <p:fltVal val="1"/>
                                          </p:val>
                                        </p:tav>
                                      </p:tavLst>
                                    </p:anim>
                                    <p:anim calcmode="lin" valueType="num">
                                      <p:cBhvr>
                                        <p:cTn id="28" dur="183" tmFilter="0, 0; 0.125,0.2665; 0.25,0.4; 0.375,0.465; 0.5,0.5;  0.625,0.535; 0.75,0.6; 0.875,0.7335; 1,1">
                                          <p:stCondLst>
                                            <p:cond delay="728"/>
                                          </p:stCondLst>
                                        </p:cTn>
                                        <p:tgtEl>
                                          <p:spTgt spid="35"/>
                                        </p:tgtEl>
                                        <p:attrNameLst>
                                          <p:attrName>ppt_y</p:attrName>
                                        </p:attrNameLst>
                                      </p:cBhvr>
                                      <p:tavLst>
                                        <p:tav tm="0" fmla="#ppt_y-sin(pi*$)/27">
                                          <p:val>
                                            <p:fltVal val="0"/>
                                          </p:val>
                                        </p:tav>
                                        <p:tav tm="100000">
                                          <p:val>
                                            <p:fltVal val="1"/>
                                          </p:val>
                                        </p:tav>
                                      </p:tavLst>
                                    </p:anim>
                                    <p:anim calcmode="lin" valueType="num">
                                      <p:cBhvr>
                                        <p:cTn id="29" dur="90" tmFilter="0, 0; 0.125,0.2665; 0.25,0.4; 0.375,0.465; 0.5,0.5;  0.625,0.535; 0.75,0.6; 0.875,0.7335; 1,1">
                                          <p:stCondLst>
                                            <p:cond delay="911"/>
                                          </p:stCondLst>
                                        </p:cTn>
                                        <p:tgtEl>
                                          <p:spTgt spid="35"/>
                                        </p:tgtEl>
                                        <p:attrNameLst>
                                          <p:attrName>ppt_y</p:attrName>
                                        </p:attrNameLst>
                                      </p:cBhvr>
                                      <p:tavLst>
                                        <p:tav tm="0" fmla="#ppt_y-sin(pi*$)/81">
                                          <p:val>
                                            <p:fltVal val="0"/>
                                          </p:val>
                                        </p:tav>
                                        <p:tav tm="100000">
                                          <p:val>
                                            <p:fltVal val="1"/>
                                          </p:val>
                                        </p:tav>
                                      </p:tavLst>
                                    </p:anim>
                                    <p:animScale>
                                      <p:cBhvr>
                                        <p:cTn id="30" dur="14">
                                          <p:stCondLst>
                                            <p:cond delay="357"/>
                                          </p:stCondLst>
                                        </p:cTn>
                                        <p:tgtEl>
                                          <p:spTgt spid="35"/>
                                        </p:tgtEl>
                                      </p:cBhvr>
                                      <p:to x="100000" y="60000"/>
                                    </p:animScale>
                                    <p:animScale>
                                      <p:cBhvr>
                                        <p:cTn id="31" dur="91" decel="50000">
                                          <p:stCondLst>
                                            <p:cond delay="372"/>
                                          </p:stCondLst>
                                        </p:cTn>
                                        <p:tgtEl>
                                          <p:spTgt spid="35"/>
                                        </p:tgtEl>
                                      </p:cBhvr>
                                      <p:to x="100000" y="100000"/>
                                    </p:animScale>
                                    <p:animScale>
                                      <p:cBhvr>
                                        <p:cTn id="32" dur="14">
                                          <p:stCondLst>
                                            <p:cond delay="722"/>
                                          </p:stCondLst>
                                        </p:cTn>
                                        <p:tgtEl>
                                          <p:spTgt spid="35"/>
                                        </p:tgtEl>
                                      </p:cBhvr>
                                      <p:to x="100000" y="80000"/>
                                    </p:animScale>
                                    <p:animScale>
                                      <p:cBhvr>
                                        <p:cTn id="33" dur="91" decel="50000">
                                          <p:stCondLst>
                                            <p:cond delay="736"/>
                                          </p:stCondLst>
                                        </p:cTn>
                                        <p:tgtEl>
                                          <p:spTgt spid="35"/>
                                        </p:tgtEl>
                                      </p:cBhvr>
                                      <p:to x="100000" y="100000"/>
                                    </p:animScale>
                                    <p:animScale>
                                      <p:cBhvr>
                                        <p:cTn id="34" dur="14">
                                          <p:stCondLst>
                                            <p:cond delay="903"/>
                                          </p:stCondLst>
                                        </p:cTn>
                                        <p:tgtEl>
                                          <p:spTgt spid="35"/>
                                        </p:tgtEl>
                                      </p:cBhvr>
                                      <p:to x="100000" y="90000"/>
                                    </p:animScale>
                                    <p:animScale>
                                      <p:cBhvr>
                                        <p:cTn id="35" dur="91" decel="50000">
                                          <p:stCondLst>
                                            <p:cond delay="917"/>
                                          </p:stCondLst>
                                        </p:cTn>
                                        <p:tgtEl>
                                          <p:spTgt spid="35"/>
                                        </p:tgtEl>
                                      </p:cBhvr>
                                      <p:to x="100000" y="100000"/>
                                    </p:animScale>
                                    <p:animScale>
                                      <p:cBhvr>
                                        <p:cTn id="36" dur="14">
                                          <p:stCondLst>
                                            <p:cond delay="994"/>
                                          </p:stCondLst>
                                        </p:cTn>
                                        <p:tgtEl>
                                          <p:spTgt spid="35"/>
                                        </p:tgtEl>
                                      </p:cBhvr>
                                      <p:to x="100000" y="95000"/>
                                    </p:animScale>
                                    <p:animScale>
                                      <p:cBhvr>
                                        <p:cTn id="37" dur="91" decel="50000">
                                          <p:stCondLst>
                                            <p:cond delay="1009"/>
                                          </p:stCondLst>
                                        </p:cTn>
                                        <p:tgtEl>
                                          <p:spTgt spid="3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 name="组合 137"/>
          <p:cNvGrpSpPr/>
          <p:nvPr/>
        </p:nvGrpSpPr>
        <p:grpSpPr>
          <a:xfrm rot="380340">
            <a:off x="6030162" y="1531395"/>
            <a:ext cx="5578942" cy="4336576"/>
            <a:chOff x="4137095" y="958361"/>
            <a:chExt cx="4184751" cy="3252432"/>
          </a:xfrm>
        </p:grpSpPr>
        <p:cxnSp>
          <p:nvCxnSpPr>
            <p:cNvPr id="139" name="直接连接符 138"/>
            <p:cNvCxnSpPr/>
            <p:nvPr/>
          </p:nvCxnSpPr>
          <p:spPr>
            <a:xfrm flipH="1">
              <a:off x="4142956" y="958361"/>
              <a:ext cx="2590560" cy="3241131"/>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4159974" y="3704237"/>
              <a:ext cx="4161872" cy="50655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4137095" y="2819400"/>
              <a:ext cx="2597080" cy="1385952"/>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42" name="组合 141"/>
          <p:cNvGrpSpPr/>
          <p:nvPr/>
        </p:nvGrpSpPr>
        <p:grpSpPr>
          <a:xfrm rot="20248117">
            <a:off x="5521892" y="5395654"/>
            <a:ext cx="455143" cy="439044"/>
            <a:chOff x="3137469" y="3407569"/>
            <a:chExt cx="362928" cy="350044"/>
          </a:xfrm>
          <a:solidFill>
            <a:schemeClr val="bg1">
              <a:lumMod val="75000"/>
            </a:schemeClr>
          </a:solidFill>
        </p:grpSpPr>
        <p:sp>
          <p:nvSpPr>
            <p:cNvPr id="143" name="圆角矩形 142"/>
            <p:cNvSpPr/>
            <p:nvPr/>
          </p:nvSpPr>
          <p:spPr>
            <a:xfrm>
              <a:off x="3137469" y="3460059"/>
              <a:ext cx="360000" cy="180000"/>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梯形 143"/>
            <p:cNvSpPr/>
            <p:nvPr/>
          </p:nvSpPr>
          <p:spPr>
            <a:xfrm rot="16200000">
              <a:off x="3313854" y="3506005"/>
              <a:ext cx="284980" cy="88107"/>
            </a:xfrm>
            <a:prstGeom prst="trapezoid">
              <a:avLst>
                <a:gd name="adj" fmla="val 59458"/>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a:off x="3363851" y="3460058"/>
              <a:ext cx="46376" cy="180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3230369" y="3644552"/>
              <a:ext cx="50994" cy="11306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7" name="组合 146"/>
          <p:cNvGrpSpPr/>
          <p:nvPr/>
        </p:nvGrpSpPr>
        <p:grpSpPr>
          <a:xfrm>
            <a:off x="9517394" y="1730533"/>
            <a:ext cx="2094662" cy="3653368"/>
            <a:chOff x="7058060" y="1287813"/>
            <a:chExt cx="1571201" cy="2740026"/>
          </a:xfrm>
        </p:grpSpPr>
        <p:sp>
          <p:nvSpPr>
            <p:cNvPr id="148" name="饼形 3"/>
            <p:cNvSpPr/>
            <p:nvPr/>
          </p:nvSpPr>
          <p:spPr>
            <a:xfrm rot="380340" flipH="1">
              <a:off x="7058060" y="1287813"/>
              <a:ext cx="1571201" cy="2740026"/>
            </a:xfrm>
            <a:custGeom>
              <a:avLst/>
              <a:gdLst>
                <a:gd name="connsiteX0" fmla="*/ 87711 w 1277741"/>
                <a:gd name="connsiteY0" fmla="*/ 961171 h 1276710"/>
                <a:gd name="connsiteX1" fmla="*/ 84709 w 1277741"/>
                <a:gd name="connsiteY1" fmla="*/ 320711 h 1276710"/>
                <a:gd name="connsiteX2" fmla="*/ 638871 w 1277741"/>
                <a:gd name="connsiteY2" fmla="*/ 0 h 1276710"/>
                <a:gd name="connsiteX3" fmla="*/ 638871 w 1277741"/>
                <a:gd name="connsiteY3" fmla="*/ 638355 h 1276710"/>
                <a:gd name="connsiteX4" fmla="*/ 87711 w 1277741"/>
                <a:gd name="connsiteY4" fmla="*/ 961171 h 1276710"/>
                <a:gd name="connsiteX0-1" fmla="*/ 0 w 551160"/>
                <a:gd name="connsiteY0-2" fmla="*/ 961171 h 961171"/>
                <a:gd name="connsiteX1-3" fmla="*/ 551160 w 551160"/>
                <a:gd name="connsiteY1-4" fmla="*/ 0 h 961171"/>
                <a:gd name="connsiteX2-5" fmla="*/ 551160 w 551160"/>
                <a:gd name="connsiteY2-6" fmla="*/ 638355 h 961171"/>
                <a:gd name="connsiteX3-7" fmla="*/ 0 w 551160"/>
                <a:gd name="connsiteY3-8" fmla="*/ 961171 h 961171"/>
                <a:gd name="connsiteX0-9" fmla="*/ 0 w 551160"/>
                <a:gd name="connsiteY0-10" fmla="*/ 961171 h 961171"/>
                <a:gd name="connsiteX1-11" fmla="*/ 551160 w 551160"/>
                <a:gd name="connsiteY1-12" fmla="*/ 0 h 961171"/>
                <a:gd name="connsiteX2-13" fmla="*/ 551160 w 551160"/>
                <a:gd name="connsiteY2-14" fmla="*/ 638355 h 961171"/>
                <a:gd name="connsiteX3-15" fmla="*/ 0 w 551160"/>
                <a:gd name="connsiteY3-16" fmla="*/ 961171 h 961171"/>
              </a:gdLst>
              <a:ahLst/>
              <a:cxnLst>
                <a:cxn ang="0">
                  <a:pos x="connsiteX0-1" y="connsiteY0-2"/>
                </a:cxn>
                <a:cxn ang="0">
                  <a:pos x="connsiteX1-3" y="connsiteY1-4"/>
                </a:cxn>
                <a:cxn ang="0">
                  <a:pos x="connsiteX2-5" y="connsiteY2-6"/>
                </a:cxn>
                <a:cxn ang="0">
                  <a:pos x="connsiteX3-7" y="connsiteY3-8"/>
                </a:cxn>
              </a:cxnLst>
              <a:rect l="l" t="t" r="r" b="b"/>
              <a:pathLst>
                <a:path w="551160" h="961171">
                  <a:moveTo>
                    <a:pt x="0" y="961171"/>
                  </a:moveTo>
                  <a:cubicBezTo>
                    <a:pt x="0" y="854779"/>
                    <a:pt x="66394" y="325266"/>
                    <a:pt x="551160" y="0"/>
                  </a:cubicBezTo>
                  <a:lnTo>
                    <a:pt x="551160" y="638355"/>
                  </a:lnTo>
                  <a:lnTo>
                    <a:pt x="0" y="961171"/>
                  </a:lnTo>
                  <a:close/>
                </a:path>
              </a:pathLst>
            </a:custGeom>
            <a:solidFill>
              <a:schemeClr val="accent5"/>
            </a:solid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49" name="组合 148"/>
            <p:cNvGrpSpPr/>
            <p:nvPr/>
          </p:nvGrpSpPr>
          <p:grpSpPr>
            <a:xfrm>
              <a:off x="7789278" y="2531671"/>
              <a:ext cx="223152" cy="219466"/>
              <a:chOff x="5294313" y="6135688"/>
              <a:chExt cx="865188" cy="850900"/>
            </a:xfrm>
          </p:grpSpPr>
          <p:sp>
            <p:nvSpPr>
              <p:cNvPr id="150" name="Freeform 28"/>
              <p:cNvSpPr/>
              <p:nvPr/>
            </p:nvSpPr>
            <p:spPr bwMode="auto">
              <a:xfrm>
                <a:off x="5495925" y="6199188"/>
                <a:ext cx="463550" cy="544513"/>
              </a:xfrm>
              <a:custGeom>
                <a:avLst/>
                <a:gdLst>
                  <a:gd name="T0" fmla="*/ 292 w 292"/>
                  <a:gd name="T1" fmla="*/ 0 h 343"/>
                  <a:gd name="T2" fmla="*/ 292 w 292"/>
                  <a:gd name="T3" fmla="*/ 0 h 343"/>
                  <a:gd name="T4" fmla="*/ 292 w 292"/>
                  <a:gd name="T5" fmla="*/ 170 h 343"/>
                  <a:gd name="T6" fmla="*/ 292 w 292"/>
                  <a:gd name="T7" fmla="*/ 170 h 343"/>
                  <a:gd name="T8" fmla="*/ 291 w 292"/>
                  <a:gd name="T9" fmla="*/ 177 h 343"/>
                  <a:gd name="T10" fmla="*/ 290 w 292"/>
                  <a:gd name="T11" fmla="*/ 186 h 343"/>
                  <a:gd name="T12" fmla="*/ 287 w 292"/>
                  <a:gd name="T13" fmla="*/ 195 h 343"/>
                  <a:gd name="T14" fmla="*/ 283 w 292"/>
                  <a:gd name="T15" fmla="*/ 206 h 343"/>
                  <a:gd name="T16" fmla="*/ 278 w 292"/>
                  <a:gd name="T17" fmla="*/ 217 h 343"/>
                  <a:gd name="T18" fmla="*/ 272 w 292"/>
                  <a:gd name="T19" fmla="*/ 229 h 343"/>
                  <a:gd name="T20" fmla="*/ 264 w 292"/>
                  <a:gd name="T21" fmla="*/ 242 h 343"/>
                  <a:gd name="T22" fmla="*/ 256 w 292"/>
                  <a:gd name="T23" fmla="*/ 255 h 343"/>
                  <a:gd name="T24" fmla="*/ 246 w 292"/>
                  <a:gd name="T25" fmla="*/ 267 h 343"/>
                  <a:gd name="T26" fmla="*/ 235 w 292"/>
                  <a:gd name="T27" fmla="*/ 281 h 343"/>
                  <a:gd name="T28" fmla="*/ 223 w 292"/>
                  <a:gd name="T29" fmla="*/ 293 h 343"/>
                  <a:gd name="T30" fmla="*/ 210 w 292"/>
                  <a:gd name="T31" fmla="*/ 305 h 343"/>
                  <a:gd name="T32" fmla="*/ 196 w 292"/>
                  <a:gd name="T33" fmla="*/ 316 h 343"/>
                  <a:gd name="T34" fmla="*/ 180 w 292"/>
                  <a:gd name="T35" fmla="*/ 326 h 343"/>
                  <a:gd name="T36" fmla="*/ 164 w 292"/>
                  <a:gd name="T37" fmla="*/ 335 h 343"/>
                  <a:gd name="T38" fmla="*/ 146 w 292"/>
                  <a:gd name="T39" fmla="*/ 343 h 343"/>
                  <a:gd name="T40" fmla="*/ 146 w 292"/>
                  <a:gd name="T41" fmla="*/ 343 h 343"/>
                  <a:gd name="T42" fmla="*/ 129 w 292"/>
                  <a:gd name="T43" fmla="*/ 335 h 343"/>
                  <a:gd name="T44" fmla="*/ 111 w 292"/>
                  <a:gd name="T45" fmla="*/ 326 h 343"/>
                  <a:gd name="T46" fmla="*/ 96 w 292"/>
                  <a:gd name="T47" fmla="*/ 316 h 343"/>
                  <a:gd name="T48" fmla="*/ 82 w 292"/>
                  <a:gd name="T49" fmla="*/ 305 h 343"/>
                  <a:gd name="T50" fmla="*/ 69 w 292"/>
                  <a:gd name="T51" fmla="*/ 293 h 343"/>
                  <a:gd name="T52" fmla="*/ 57 w 292"/>
                  <a:gd name="T53" fmla="*/ 281 h 343"/>
                  <a:gd name="T54" fmla="*/ 46 w 292"/>
                  <a:gd name="T55" fmla="*/ 267 h 343"/>
                  <a:gd name="T56" fmla="*/ 36 w 292"/>
                  <a:gd name="T57" fmla="*/ 255 h 343"/>
                  <a:gd name="T58" fmla="*/ 28 w 292"/>
                  <a:gd name="T59" fmla="*/ 242 h 343"/>
                  <a:gd name="T60" fmla="*/ 20 w 292"/>
                  <a:gd name="T61" fmla="*/ 229 h 343"/>
                  <a:gd name="T62" fmla="*/ 14 w 292"/>
                  <a:gd name="T63" fmla="*/ 217 h 343"/>
                  <a:gd name="T64" fmla="*/ 9 w 292"/>
                  <a:gd name="T65" fmla="*/ 206 h 343"/>
                  <a:gd name="T66" fmla="*/ 5 w 292"/>
                  <a:gd name="T67" fmla="*/ 195 h 343"/>
                  <a:gd name="T68" fmla="*/ 2 w 292"/>
                  <a:gd name="T69" fmla="*/ 186 h 343"/>
                  <a:gd name="T70" fmla="*/ 0 w 292"/>
                  <a:gd name="T71" fmla="*/ 177 h 343"/>
                  <a:gd name="T72" fmla="*/ 0 w 292"/>
                  <a:gd name="T73" fmla="*/ 170 h 343"/>
                  <a:gd name="T74" fmla="*/ 0 w 292"/>
                  <a:gd name="T75" fmla="*/ 170 h 343"/>
                  <a:gd name="T76" fmla="*/ 0 w 292"/>
                  <a:gd name="T77"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343">
                    <a:moveTo>
                      <a:pt x="292" y="0"/>
                    </a:moveTo>
                    <a:lnTo>
                      <a:pt x="292" y="0"/>
                    </a:lnTo>
                    <a:lnTo>
                      <a:pt x="292" y="170"/>
                    </a:lnTo>
                    <a:lnTo>
                      <a:pt x="292" y="170"/>
                    </a:lnTo>
                    <a:lnTo>
                      <a:pt x="291" y="177"/>
                    </a:lnTo>
                    <a:lnTo>
                      <a:pt x="290" y="186"/>
                    </a:lnTo>
                    <a:lnTo>
                      <a:pt x="287" y="195"/>
                    </a:lnTo>
                    <a:lnTo>
                      <a:pt x="283" y="206"/>
                    </a:lnTo>
                    <a:lnTo>
                      <a:pt x="278" y="217"/>
                    </a:lnTo>
                    <a:lnTo>
                      <a:pt x="272" y="229"/>
                    </a:lnTo>
                    <a:lnTo>
                      <a:pt x="264" y="242"/>
                    </a:lnTo>
                    <a:lnTo>
                      <a:pt x="256" y="255"/>
                    </a:lnTo>
                    <a:lnTo>
                      <a:pt x="246" y="267"/>
                    </a:lnTo>
                    <a:lnTo>
                      <a:pt x="235" y="281"/>
                    </a:lnTo>
                    <a:lnTo>
                      <a:pt x="223" y="293"/>
                    </a:lnTo>
                    <a:lnTo>
                      <a:pt x="210" y="305"/>
                    </a:lnTo>
                    <a:lnTo>
                      <a:pt x="196" y="316"/>
                    </a:lnTo>
                    <a:lnTo>
                      <a:pt x="180" y="326"/>
                    </a:lnTo>
                    <a:lnTo>
                      <a:pt x="164" y="335"/>
                    </a:lnTo>
                    <a:lnTo>
                      <a:pt x="146" y="343"/>
                    </a:lnTo>
                    <a:lnTo>
                      <a:pt x="146" y="343"/>
                    </a:lnTo>
                    <a:lnTo>
                      <a:pt x="129" y="335"/>
                    </a:lnTo>
                    <a:lnTo>
                      <a:pt x="111" y="326"/>
                    </a:lnTo>
                    <a:lnTo>
                      <a:pt x="96" y="316"/>
                    </a:lnTo>
                    <a:lnTo>
                      <a:pt x="82" y="305"/>
                    </a:lnTo>
                    <a:lnTo>
                      <a:pt x="69" y="293"/>
                    </a:lnTo>
                    <a:lnTo>
                      <a:pt x="57" y="281"/>
                    </a:lnTo>
                    <a:lnTo>
                      <a:pt x="46" y="267"/>
                    </a:lnTo>
                    <a:lnTo>
                      <a:pt x="36" y="255"/>
                    </a:lnTo>
                    <a:lnTo>
                      <a:pt x="28" y="242"/>
                    </a:lnTo>
                    <a:lnTo>
                      <a:pt x="20" y="229"/>
                    </a:lnTo>
                    <a:lnTo>
                      <a:pt x="14" y="217"/>
                    </a:lnTo>
                    <a:lnTo>
                      <a:pt x="9" y="206"/>
                    </a:lnTo>
                    <a:lnTo>
                      <a:pt x="5" y="195"/>
                    </a:lnTo>
                    <a:lnTo>
                      <a:pt x="2" y="186"/>
                    </a:lnTo>
                    <a:lnTo>
                      <a:pt x="0" y="177"/>
                    </a:lnTo>
                    <a:lnTo>
                      <a:pt x="0" y="170"/>
                    </a:lnTo>
                    <a:lnTo>
                      <a:pt x="0" y="170"/>
                    </a:lnTo>
                    <a:lnTo>
                      <a:pt x="0"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1" name="Freeform 29"/>
              <p:cNvSpPr/>
              <p:nvPr/>
            </p:nvSpPr>
            <p:spPr bwMode="auto">
              <a:xfrm>
                <a:off x="5294313" y="6199188"/>
                <a:ext cx="865188" cy="334963"/>
              </a:xfrm>
              <a:custGeom>
                <a:avLst/>
                <a:gdLst>
                  <a:gd name="T0" fmla="*/ 447 w 545"/>
                  <a:gd name="T1" fmla="*/ 211 h 211"/>
                  <a:gd name="T2" fmla="*/ 447 w 545"/>
                  <a:gd name="T3" fmla="*/ 211 h 211"/>
                  <a:gd name="T4" fmla="*/ 462 w 545"/>
                  <a:gd name="T5" fmla="*/ 200 h 211"/>
                  <a:gd name="T6" fmla="*/ 478 w 545"/>
                  <a:gd name="T7" fmla="*/ 187 h 211"/>
                  <a:gd name="T8" fmla="*/ 496 w 545"/>
                  <a:gd name="T9" fmla="*/ 170 h 211"/>
                  <a:gd name="T10" fmla="*/ 505 w 545"/>
                  <a:gd name="T11" fmla="*/ 160 h 211"/>
                  <a:gd name="T12" fmla="*/ 514 w 545"/>
                  <a:gd name="T13" fmla="*/ 150 h 211"/>
                  <a:gd name="T14" fmla="*/ 523 w 545"/>
                  <a:gd name="T15" fmla="*/ 138 h 211"/>
                  <a:gd name="T16" fmla="*/ 530 w 545"/>
                  <a:gd name="T17" fmla="*/ 126 h 211"/>
                  <a:gd name="T18" fmla="*/ 536 w 545"/>
                  <a:gd name="T19" fmla="*/ 114 h 211"/>
                  <a:gd name="T20" fmla="*/ 541 w 545"/>
                  <a:gd name="T21" fmla="*/ 101 h 211"/>
                  <a:gd name="T22" fmla="*/ 544 w 545"/>
                  <a:gd name="T23" fmla="*/ 87 h 211"/>
                  <a:gd name="T24" fmla="*/ 545 w 545"/>
                  <a:gd name="T25" fmla="*/ 74 h 211"/>
                  <a:gd name="T26" fmla="*/ 545 w 545"/>
                  <a:gd name="T27" fmla="*/ 74 h 211"/>
                  <a:gd name="T28" fmla="*/ 544 w 545"/>
                  <a:gd name="T29" fmla="*/ 60 h 211"/>
                  <a:gd name="T30" fmla="*/ 541 w 545"/>
                  <a:gd name="T31" fmla="*/ 49 h 211"/>
                  <a:gd name="T32" fmla="*/ 536 w 545"/>
                  <a:gd name="T33" fmla="*/ 39 h 211"/>
                  <a:gd name="T34" fmla="*/ 530 w 545"/>
                  <a:gd name="T35" fmla="*/ 30 h 211"/>
                  <a:gd name="T36" fmla="*/ 522 w 545"/>
                  <a:gd name="T37" fmla="*/ 23 h 211"/>
                  <a:gd name="T38" fmla="*/ 512 w 545"/>
                  <a:gd name="T39" fmla="*/ 17 h 211"/>
                  <a:gd name="T40" fmla="*/ 502 w 545"/>
                  <a:gd name="T41" fmla="*/ 12 h 211"/>
                  <a:gd name="T42" fmla="*/ 491 w 545"/>
                  <a:gd name="T43" fmla="*/ 9 h 211"/>
                  <a:gd name="T44" fmla="*/ 479 w 545"/>
                  <a:gd name="T45" fmla="*/ 6 h 211"/>
                  <a:gd name="T46" fmla="*/ 467 w 545"/>
                  <a:gd name="T47" fmla="*/ 3 h 211"/>
                  <a:gd name="T48" fmla="*/ 442 w 545"/>
                  <a:gd name="T49" fmla="*/ 1 h 211"/>
                  <a:gd name="T50" fmla="*/ 418 w 545"/>
                  <a:gd name="T51" fmla="*/ 0 h 211"/>
                  <a:gd name="T52" fmla="*/ 395 w 545"/>
                  <a:gd name="T53" fmla="*/ 0 h 211"/>
                  <a:gd name="T54" fmla="*/ 395 w 545"/>
                  <a:gd name="T55" fmla="*/ 0 h 211"/>
                  <a:gd name="T56" fmla="*/ 273 w 545"/>
                  <a:gd name="T57" fmla="*/ 0 h 211"/>
                  <a:gd name="T58" fmla="*/ 273 w 545"/>
                  <a:gd name="T59" fmla="*/ 0 h 211"/>
                  <a:gd name="T60" fmla="*/ 150 w 545"/>
                  <a:gd name="T61" fmla="*/ 0 h 211"/>
                  <a:gd name="T62" fmla="*/ 150 w 545"/>
                  <a:gd name="T63" fmla="*/ 0 h 211"/>
                  <a:gd name="T64" fmla="*/ 128 w 545"/>
                  <a:gd name="T65" fmla="*/ 0 h 211"/>
                  <a:gd name="T66" fmla="*/ 104 w 545"/>
                  <a:gd name="T67" fmla="*/ 1 h 211"/>
                  <a:gd name="T68" fmla="*/ 79 w 545"/>
                  <a:gd name="T69" fmla="*/ 3 h 211"/>
                  <a:gd name="T70" fmla="*/ 67 w 545"/>
                  <a:gd name="T71" fmla="*/ 6 h 211"/>
                  <a:gd name="T72" fmla="*/ 55 w 545"/>
                  <a:gd name="T73" fmla="*/ 9 h 211"/>
                  <a:gd name="T74" fmla="*/ 44 w 545"/>
                  <a:gd name="T75" fmla="*/ 12 h 211"/>
                  <a:gd name="T76" fmla="*/ 33 w 545"/>
                  <a:gd name="T77" fmla="*/ 17 h 211"/>
                  <a:gd name="T78" fmla="*/ 24 w 545"/>
                  <a:gd name="T79" fmla="*/ 23 h 211"/>
                  <a:gd name="T80" fmla="*/ 16 w 545"/>
                  <a:gd name="T81" fmla="*/ 30 h 211"/>
                  <a:gd name="T82" fmla="*/ 9 w 545"/>
                  <a:gd name="T83" fmla="*/ 39 h 211"/>
                  <a:gd name="T84" fmla="*/ 4 w 545"/>
                  <a:gd name="T85" fmla="*/ 49 h 211"/>
                  <a:gd name="T86" fmla="*/ 1 w 545"/>
                  <a:gd name="T87" fmla="*/ 60 h 211"/>
                  <a:gd name="T88" fmla="*/ 0 w 545"/>
                  <a:gd name="T89" fmla="*/ 74 h 211"/>
                  <a:gd name="T90" fmla="*/ 0 w 545"/>
                  <a:gd name="T91" fmla="*/ 74 h 211"/>
                  <a:gd name="T92" fmla="*/ 1 w 545"/>
                  <a:gd name="T93" fmla="*/ 87 h 211"/>
                  <a:gd name="T94" fmla="*/ 5 w 545"/>
                  <a:gd name="T95" fmla="*/ 101 h 211"/>
                  <a:gd name="T96" fmla="*/ 9 w 545"/>
                  <a:gd name="T97" fmla="*/ 114 h 211"/>
                  <a:gd name="T98" fmla="*/ 16 w 545"/>
                  <a:gd name="T99" fmla="*/ 126 h 211"/>
                  <a:gd name="T100" fmla="*/ 23 w 545"/>
                  <a:gd name="T101" fmla="*/ 138 h 211"/>
                  <a:gd name="T102" fmla="*/ 32 w 545"/>
                  <a:gd name="T103" fmla="*/ 150 h 211"/>
                  <a:gd name="T104" fmla="*/ 40 w 545"/>
                  <a:gd name="T105" fmla="*/ 160 h 211"/>
                  <a:gd name="T106" fmla="*/ 50 w 545"/>
                  <a:gd name="T107" fmla="*/ 170 h 211"/>
                  <a:gd name="T108" fmla="*/ 68 w 545"/>
                  <a:gd name="T109" fmla="*/ 187 h 211"/>
                  <a:gd name="T110" fmla="*/ 84 w 545"/>
                  <a:gd name="T111" fmla="*/ 200 h 211"/>
                  <a:gd name="T112" fmla="*/ 99 w 545"/>
                  <a:gd name="T113"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5" h="211">
                    <a:moveTo>
                      <a:pt x="447" y="211"/>
                    </a:moveTo>
                    <a:lnTo>
                      <a:pt x="447" y="211"/>
                    </a:lnTo>
                    <a:lnTo>
                      <a:pt x="462" y="200"/>
                    </a:lnTo>
                    <a:lnTo>
                      <a:pt x="478" y="187"/>
                    </a:lnTo>
                    <a:lnTo>
                      <a:pt x="496" y="170"/>
                    </a:lnTo>
                    <a:lnTo>
                      <a:pt x="505" y="160"/>
                    </a:lnTo>
                    <a:lnTo>
                      <a:pt x="514" y="150"/>
                    </a:lnTo>
                    <a:lnTo>
                      <a:pt x="523" y="138"/>
                    </a:lnTo>
                    <a:lnTo>
                      <a:pt x="530" y="126"/>
                    </a:lnTo>
                    <a:lnTo>
                      <a:pt x="536" y="114"/>
                    </a:lnTo>
                    <a:lnTo>
                      <a:pt x="541" y="101"/>
                    </a:lnTo>
                    <a:lnTo>
                      <a:pt x="544" y="87"/>
                    </a:lnTo>
                    <a:lnTo>
                      <a:pt x="545" y="74"/>
                    </a:lnTo>
                    <a:lnTo>
                      <a:pt x="545" y="74"/>
                    </a:lnTo>
                    <a:lnTo>
                      <a:pt x="544" y="60"/>
                    </a:lnTo>
                    <a:lnTo>
                      <a:pt x="541" y="49"/>
                    </a:lnTo>
                    <a:lnTo>
                      <a:pt x="536" y="39"/>
                    </a:lnTo>
                    <a:lnTo>
                      <a:pt x="530" y="30"/>
                    </a:lnTo>
                    <a:lnTo>
                      <a:pt x="522" y="23"/>
                    </a:lnTo>
                    <a:lnTo>
                      <a:pt x="512" y="17"/>
                    </a:lnTo>
                    <a:lnTo>
                      <a:pt x="502" y="12"/>
                    </a:lnTo>
                    <a:lnTo>
                      <a:pt x="491" y="9"/>
                    </a:lnTo>
                    <a:lnTo>
                      <a:pt x="479" y="6"/>
                    </a:lnTo>
                    <a:lnTo>
                      <a:pt x="467" y="3"/>
                    </a:lnTo>
                    <a:lnTo>
                      <a:pt x="442" y="1"/>
                    </a:lnTo>
                    <a:lnTo>
                      <a:pt x="418" y="0"/>
                    </a:lnTo>
                    <a:lnTo>
                      <a:pt x="395" y="0"/>
                    </a:lnTo>
                    <a:lnTo>
                      <a:pt x="395" y="0"/>
                    </a:lnTo>
                    <a:lnTo>
                      <a:pt x="273" y="0"/>
                    </a:lnTo>
                    <a:lnTo>
                      <a:pt x="273" y="0"/>
                    </a:lnTo>
                    <a:lnTo>
                      <a:pt x="150" y="0"/>
                    </a:lnTo>
                    <a:lnTo>
                      <a:pt x="150" y="0"/>
                    </a:lnTo>
                    <a:lnTo>
                      <a:pt x="128" y="0"/>
                    </a:lnTo>
                    <a:lnTo>
                      <a:pt x="104" y="1"/>
                    </a:lnTo>
                    <a:lnTo>
                      <a:pt x="79" y="3"/>
                    </a:lnTo>
                    <a:lnTo>
                      <a:pt x="67" y="6"/>
                    </a:lnTo>
                    <a:lnTo>
                      <a:pt x="55" y="9"/>
                    </a:lnTo>
                    <a:lnTo>
                      <a:pt x="44" y="12"/>
                    </a:lnTo>
                    <a:lnTo>
                      <a:pt x="33" y="17"/>
                    </a:lnTo>
                    <a:lnTo>
                      <a:pt x="24" y="23"/>
                    </a:lnTo>
                    <a:lnTo>
                      <a:pt x="16" y="30"/>
                    </a:lnTo>
                    <a:lnTo>
                      <a:pt x="9" y="39"/>
                    </a:lnTo>
                    <a:lnTo>
                      <a:pt x="4" y="49"/>
                    </a:lnTo>
                    <a:lnTo>
                      <a:pt x="1" y="60"/>
                    </a:lnTo>
                    <a:lnTo>
                      <a:pt x="0" y="74"/>
                    </a:lnTo>
                    <a:lnTo>
                      <a:pt x="0" y="74"/>
                    </a:lnTo>
                    <a:lnTo>
                      <a:pt x="1" y="87"/>
                    </a:lnTo>
                    <a:lnTo>
                      <a:pt x="5" y="101"/>
                    </a:lnTo>
                    <a:lnTo>
                      <a:pt x="9" y="114"/>
                    </a:lnTo>
                    <a:lnTo>
                      <a:pt x="16" y="126"/>
                    </a:lnTo>
                    <a:lnTo>
                      <a:pt x="23" y="138"/>
                    </a:lnTo>
                    <a:lnTo>
                      <a:pt x="32" y="150"/>
                    </a:lnTo>
                    <a:lnTo>
                      <a:pt x="40" y="160"/>
                    </a:lnTo>
                    <a:lnTo>
                      <a:pt x="50" y="170"/>
                    </a:lnTo>
                    <a:lnTo>
                      <a:pt x="68" y="187"/>
                    </a:lnTo>
                    <a:lnTo>
                      <a:pt x="84" y="200"/>
                    </a:lnTo>
                    <a:lnTo>
                      <a:pt x="99" y="21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2" name="Line 30"/>
              <p:cNvSpPr>
                <a:spLocks noChangeShapeType="1"/>
              </p:cNvSpPr>
              <p:nvPr/>
            </p:nvSpPr>
            <p:spPr bwMode="auto">
              <a:xfrm>
                <a:off x="5495925" y="6135688"/>
                <a:ext cx="463550"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3" name="Line 31"/>
              <p:cNvSpPr>
                <a:spLocks noChangeShapeType="1"/>
              </p:cNvSpPr>
              <p:nvPr/>
            </p:nvSpPr>
            <p:spPr bwMode="auto">
              <a:xfrm>
                <a:off x="5727700" y="6743700"/>
                <a:ext cx="0" cy="9207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4" name="Freeform 32"/>
              <p:cNvSpPr/>
              <p:nvPr/>
            </p:nvSpPr>
            <p:spPr bwMode="auto">
              <a:xfrm>
                <a:off x="5549900" y="6878638"/>
                <a:ext cx="355600" cy="107950"/>
              </a:xfrm>
              <a:custGeom>
                <a:avLst/>
                <a:gdLst>
                  <a:gd name="T0" fmla="*/ 0 w 224"/>
                  <a:gd name="T1" fmla="*/ 68 h 68"/>
                  <a:gd name="T2" fmla="*/ 0 w 224"/>
                  <a:gd name="T3" fmla="*/ 32 h 68"/>
                  <a:gd name="T4" fmla="*/ 0 w 224"/>
                  <a:gd name="T5" fmla="*/ 32 h 68"/>
                  <a:gd name="T6" fmla="*/ 0 w 224"/>
                  <a:gd name="T7" fmla="*/ 25 h 68"/>
                  <a:gd name="T8" fmla="*/ 2 w 224"/>
                  <a:gd name="T9" fmla="*/ 19 h 68"/>
                  <a:gd name="T10" fmla="*/ 5 w 224"/>
                  <a:gd name="T11" fmla="*/ 14 h 68"/>
                  <a:gd name="T12" fmla="*/ 9 w 224"/>
                  <a:gd name="T13" fmla="*/ 10 h 68"/>
                  <a:gd name="T14" fmla="*/ 13 w 224"/>
                  <a:gd name="T15" fmla="*/ 6 h 68"/>
                  <a:gd name="T16" fmla="*/ 19 w 224"/>
                  <a:gd name="T17" fmla="*/ 3 h 68"/>
                  <a:gd name="T18" fmla="*/ 24 w 224"/>
                  <a:gd name="T19" fmla="*/ 1 h 68"/>
                  <a:gd name="T20" fmla="*/ 31 w 224"/>
                  <a:gd name="T21" fmla="*/ 0 h 68"/>
                  <a:gd name="T22" fmla="*/ 193 w 224"/>
                  <a:gd name="T23" fmla="*/ 0 h 68"/>
                  <a:gd name="T24" fmla="*/ 193 w 224"/>
                  <a:gd name="T25" fmla="*/ 0 h 68"/>
                  <a:gd name="T26" fmla="*/ 199 w 224"/>
                  <a:gd name="T27" fmla="*/ 1 h 68"/>
                  <a:gd name="T28" fmla="*/ 205 w 224"/>
                  <a:gd name="T29" fmla="*/ 3 h 68"/>
                  <a:gd name="T30" fmla="*/ 210 w 224"/>
                  <a:gd name="T31" fmla="*/ 6 h 68"/>
                  <a:gd name="T32" fmla="*/ 215 w 224"/>
                  <a:gd name="T33" fmla="*/ 10 h 68"/>
                  <a:gd name="T34" fmla="*/ 219 w 224"/>
                  <a:gd name="T35" fmla="*/ 14 h 68"/>
                  <a:gd name="T36" fmla="*/ 222 w 224"/>
                  <a:gd name="T37" fmla="*/ 19 h 68"/>
                  <a:gd name="T38" fmla="*/ 224 w 224"/>
                  <a:gd name="T39" fmla="*/ 25 h 68"/>
                  <a:gd name="T40" fmla="*/ 224 w 224"/>
                  <a:gd name="T41" fmla="*/ 32 h 68"/>
                  <a:gd name="T42" fmla="*/ 224 w 224"/>
                  <a:gd name="T43" fmla="*/ 68 h 68"/>
                  <a:gd name="T44" fmla="*/ 0 w 224"/>
                  <a:gd name="T4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68">
                    <a:moveTo>
                      <a:pt x="0" y="68"/>
                    </a:moveTo>
                    <a:lnTo>
                      <a:pt x="0" y="32"/>
                    </a:lnTo>
                    <a:lnTo>
                      <a:pt x="0" y="32"/>
                    </a:lnTo>
                    <a:lnTo>
                      <a:pt x="0" y="25"/>
                    </a:lnTo>
                    <a:lnTo>
                      <a:pt x="2" y="19"/>
                    </a:lnTo>
                    <a:lnTo>
                      <a:pt x="5" y="14"/>
                    </a:lnTo>
                    <a:lnTo>
                      <a:pt x="9" y="10"/>
                    </a:lnTo>
                    <a:lnTo>
                      <a:pt x="13" y="6"/>
                    </a:lnTo>
                    <a:lnTo>
                      <a:pt x="19" y="3"/>
                    </a:lnTo>
                    <a:lnTo>
                      <a:pt x="24" y="1"/>
                    </a:lnTo>
                    <a:lnTo>
                      <a:pt x="31" y="0"/>
                    </a:lnTo>
                    <a:lnTo>
                      <a:pt x="193" y="0"/>
                    </a:lnTo>
                    <a:lnTo>
                      <a:pt x="193" y="0"/>
                    </a:lnTo>
                    <a:lnTo>
                      <a:pt x="199" y="1"/>
                    </a:lnTo>
                    <a:lnTo>
                      <a:pt x="205" y="3"/>
                    </a:lnTo>
                    <a:lnTo>
                      <a:pt x="210" y="6"/>
                    </a:lnTo>
                    <a:lnTo>
                      <a:pt x="215" y="10"/>
                    </a:lnTo>
                    <a:lnTo>
                      <a:pt x="219" y="14"/>
                    </a:lnTo>
                    <a:lnTo>
                      <a:pt x="222" y="19"/>
                    </a:lnTo>
                    <a:lnTo>
                      <a:pt x="224" y="25"/>
                    </a:lnTo>
                    <a:lnTo>
                      <a:pt x="224" y="32"/>
                    </a:lnTo>
                    <a:lnTo>
                      <a:pt x="224" y="68"/>
                    </a:lnTo>
                    <a:lnTo>
                      <a:pt x="0" y="6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55" name="组合 154"/>
          <p:cNvGrpSpPr/>
          <p:nvPr/>
        </p:nvGrpSpPr>
        <p:grpSpPr>
          <a:xfrm>
            <a:off x="8998478" y="2250393"/>
            <a:ext cx="1810431" cy="3157632"/>
            <a:chOff x="6668822" y="1677708"/>
            <a:chExt cx="1358000" cy="2368224"/>
          </a:xfrm>
        </p:grpSpPr>
        <p:sp>
          <p:nvSpPr>
            <p:cNvPr id="156" name="饼形 3"/>
            <p:cNvSpPr/>
            <p:nvPr/>
          </p:nvSpPr>
          <p:spPr>
            <a:xfrm rot="380340" flipH="1">
              <a:off x="6668822" y="1677708"/>
              <a:ext cx="1358000" cy="2368224"/>
            </a:xfrm>
            <a:custGeom>
              <a:avLst/>
              <a:gdLst>
                <a:gd name="connsiteX0" fmla="*/ 87711 w 1277741"/>
                <a:gd name="connsiteY0" fmla="*/ 961171 h 1276710"/>
                <a:gd name="connsiteX1" fmla="*/ 84709 w 1277741"/>
                <a:gd name="connsiteY1" fmla="*/ 320711 h 1276710"/>
                <a:gd name="connsiteX2" fmla="*/ 638871 w 1277741"/>
                <a:gd name="connsiteY2" fmla="*/ 0 h 1276710"/>
                <a:gd name="connsiteX3" fmla="*/ 638871 w 1277741"/>
                <a:gd name="connsiteY3" fmla="*/ 638355 h 1276710"/>
                <a:gd name="connsiteX4" fmla="*/ 87711 w 1277741"/>
                <a:gd name="connsiteY4" fmla="*/ 961171 h 1276710"/>
                <a:gd name="connsiteX0-1" fmla="*/ 0 w 551160"/>
                <a:gd name="connsiteY0-2" fmla="*/ 961171 h 961171"/>
                <a:gd name="connsiteX1-3" fmla="*/ 551160 w 551160"/>
                <a:gd name="connsiteY1-4" fmla="*/ 0 h 961171"/>
                <a:gd name="connsiteX2-5" fmla="*/ 551160 w 551160"/>
                <a:gd name="connsiteY2-6" fmla="*/ 638355 h 961171"/>
                <a:gd name="connsiteX3-7" fmla="*/ 0 w 551160"/>
                <a:gd name="connsiteY3-8" fmla="*/ 961171 h 961171"/>
                <a:gd name="connsiteX0-9" fmla="*/ 0 w 551160"/>
                <a:gd name="connsiteY0-10" fmla="*/ 961171 h 961171"/>
                <a:gd name="connsiteX1-11" fmla="*/ 551160 w 551160"/>
                <a:gd name="connsiteY1-12" fmla="*/ 0 h 961171"/>
                <a:gd name="connsiteX2-13" fmla="*/ 551160 w 551160"/>
                <a:gd name="connsiteY2-14" fmla="*/ 638355 h 961171"/>
                <a:gd name="connsiteX3-15" fmla="*/ 0 w 551160"/>
                <a:gd name="connsiteY3-16" fmla="*/ 961171 h 961171"/>
              </a:gdLst>
              <a:ahLst/>
              <a:cxnLst>
                <a:cxn ang="0">
                  <a:pos x="connsiteX0-1" y="connsiteY0-2"/>
                </a:cxn>
                <a:cxn ang="0">
                  <a:pos x="connsiteX1-3" y="connsiteY1-4"/>
                </a:cxn>
                <a:cxn ang="0">
                  <a:pos x="connsiteX2-5" y="connsiteY2-6"/>
                </a:cxn>
                <a:cxn ang="0">
                  <a:pos x="connsiteX3-7" y="connsiteY3-8"/>
                </a:cxn>
              </a:cxnLst>
              <a:rect l="l" t="t" r="r" b="b"/>
              <a:pathLst>
                <a:path w="551160" h="961171">
                  <a:moveTo>
                    <a:pt x="0" y="961171"/>
                  </a:moveTo>
                  <a:cubicBezTo>
                    <a:pt x="0" y="854779"/>
                    <a:pt x="66394" y="325266"/>
                    <a:pt x="551160" y="0"/>
                  </a:cubicBezTo>
                  <a:lnTo>
                    <a:pt x="551160" y="638355"/>
                  </a:lnTo>
                  <a:lnTo>
                    <a:pt x="0" y="961171"/>
                  </a:lnTo>
                  <a:close/>
                </a:path>
              </a:pathLst>
            </a:custGeom>
            <a:solidFill>
              <a:schemeClr val="accent4"/>
            </a:solidFill>
            <a:ln w="190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57" name="组合 156"/>
            <p:cNvGrpSpPr/>
            <p:nvPr/>
          </p:nvGrpSpPr>
          <p:grpSpPr>
            <a:xfrm>
              <a:off x="7213155" y="2778306"/>
              <a:ext cx="209229" cy="219466"/>
              <a:chOff x="2847975" y="6135688"/>
              <a:chExt cx="811213" cy="850900"/>
            </a:xfrm>
          </p:grpSpPr>
          <p:sp>
            <p:nvSpPr>
              <p:cNvPr id="158" name="Freeform 8"/>
              <p:cNvSpPr/>
              <p:nvPr/>
            </p:nvSpPr>
            <p:spPr bwMode="auto">
              <a:xfrm>
                <a:off x="2847975" y="6135688"/>
                <a:ext cx="811213" cy="463550"/>
              </a:xfrm>
              <a:custGeom>
                <a:avLst/>
                <a:gdLst>
                  <a:gd name="T0" fmla="*/ 245 w 511"/>
                  <a:gd name="T1" fmla="*/ 2 h 292"/>
                  <a:gd name="T2" fmla="*/ 10 w 511"/>
                  <a:gd name="T3" fmla="*/ 129 h 292"/>
                  <a:gd name="T4" fmla="*/ 10 w 511"/>
                  <a:gd name="T5" fmla="*/ 129 h 292"/>
                  <a:gd name="T6" fmla="*/ 6 w 511"/>
                  <a:gd name="T7" fmla="*/ 132 h 292"/>
                  <a:gd name="T8" fmla="*/ 2 w 511"/>
                  <a:gd name="T9" fmla="*/ 136 h 292"/>
                  <a:gd name="T10" fmla="*/ 0 w 511"/>
                  <a:gd name="T11" fmla="*/ 141 h 292"/>
                  <a:gd name="T12" fmla="*/ 0 w 511"/>
                  <a:gd name="T13" fmla="*/ 146 h 292"/>
                  <a:gd name="T14" fmla="*/ 0 w 511"/>
                  <a:gd name="T15" fmla="*/ 151 h 292"/>
                  <a:gd name="T16" fmla="*/ 2 w 511"/>
                  <a:gd name="T17" fmla="*/ 155 h 292"/>
                  <a:gd name="T18" fmla="*/ 6 w 511"/>
                  <a:gd name="T19" fmla="*/ 159 h 292"/>
                  <a:gd name="T20" fmla="*/ 10 w 511"/>
                  <a:gd name="T21" fmla="*/ 163 h 292"/>
                  <a:gd name="T22" fmla="*/ 245 w 511"/>
                  <a:gd name="T23" fmla="*/ 289 h 292"/>
                  <a:gd name="T24" fmla="*/ 245 w 511"/>
                  <a:gd name="T25" fmla="*/ 289 h 292"/>
                  <a:gd name="T26" fmla="*/ 250 w 511"/>
                  <a:gd name="T27" fmla="*/ 291 h 292"/>
                  <a:gd name="T28" fmla="*/ 256 w 511"/>
                  <a:gd name="T29" fmla="*/ 292 h 292"/>
                  <a:gd name="T30" fmla="*/ 261 w 511"/>
                  <a:gd name="T31" fmla="*/ 291 h 292"/>
                  <a:gd name="T32" fmla="*/ 267 w 511"/>
                  <a:gd name="T33" fmla="*/ 289 h 292"/>
                  <a:gd name="T34" fmla="*/ 500 w 511"/>
                  <a:gd name="T35" fmla="*/ 163 h 292"/>
                  <a:gd name="T36" fmla="*/ 500 w 511"/>
                  <a:gd name="T37" fmla="*/ 163 h 292"/>
                  <a:gd name="T38" fmla="*/ 505 w 511"/>
                  <a:gd name="T39" fmla="*/ 159 h 292"/>
                  <a:gd name="T40" fmla="*/ 508 w 511"/>
                  <a:gd name="T41" fmla="*/ 155 h 292"/>
                  <a:gd name="T42" fmla="*/ 510 w 511"/>
                  <a:gd name="T43" fmla="*/ 151 h 292"/>
                  <a:gd name="T44" fmla="*/ 511 w 511"/>
                  <a:gd name="T45" fmla="*/ 146 h 292"/>
                  <a:gd name="T46" fmla="*/ 510 w 511"/>
                  <a:gd name="T47" fmla="*/ 141 h 292"/>
                  <a:gd name="T48" fmla="*/ 508 w 511"/>
                  <a:gd name="T49" fmla="*/ 136 h 292"/>
                  <a:gd name="T50" fmla="*/ 505 w 511"/>
                  <a:gd name="T51" fmla="*/ 132 h 292"/>
                  <a:gd name="T52" fmla="*/ 500 w 511"/>
                  <a:gd name="T53" fmla="*/ 129 h 292"/>
                  <a:gd name="T54" fmla="*/ 267 w 511"/>
                  <a:gd name="T55" fmla="*/ 2 h 292"/>
                  <a:gd name="T56" fmla="*/ 267 w 511"/>
                  <a:gd name="T57" fmla="*/ 2 h 292"/>
                  <a:gd name="T58" fmla="*/ 261 w 511"/>
                  <a:gd name="T59" fmla="*/ 0 h 292"/>
                  <a:gd name="T60" fmla="*/ 256 w 511"/>
                  <a:gd name="T61" fmla="*/ 0 h 292"/>
                  <a:gd name="T62" fmla="*/ 250 w 511"/>
                  <a:gd name="T63" fmla="*/ 0 h 292"/>
                  <a:gd name="T64" fmla="*/ 245 w 511"/>
                  <a:gd name="T65" fmla="*/ 2 h 292"/>
                  <a:gd name="T66" fmla="*/ 245 w 511"/>
                  <a:gd name="T67" fmla="*/ 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1" h="292">
                    <a:moveTo>
                      <a:pt x="245" y="2"/>
                    </a:moveTo>
                    <a:lnTo>
                      <a:pt x="10" y="129"/>
                    </a:lnTo>
                    <a:lnTo>
                      <a:pt x="10" y="129"/>
                    </a:lnTo>
                    <a:lnTo>
                      <a:pt x="6" y="132"/>
                    </a:lnTo>
                    <a:lnTo>
                      <a:pt x="2" y="136"/>
                    </a:lnTo>
                    <a:lnTo>
                      <a:pt x="0" y="141"/>
                    </a:lnTo>
                    <a:lnTo>
                      <a:pt x="0" y="146"/>
                    </a:lnTo>
                    <a:lnTo>
                      <a:pt x="0" y="151"/>
                    </a:lnTo>
                    <a:lnTo>
                      <a:pt x="2" y="155"/>
                    </a:lnTo>
                    <a:lnTo>
                      <a:pt x="6" y="159"/>
                    </a:lnTo>
                    <a:lnTo>
                      <a:pt x="10" y="163"/>
                    </a:lnTo>
                    <a:lnTo>
                      <a:pt x="245" y="289"/>
                    </a:lnTo>
                    <a:lnTo>
                      <a:pt x="245" y="289"/>
                    </a:lnTo>
                    <a:lnTo>
                      <a:pt x="250" y="291"/>
                    </a:lnTo>
                    <a:lnTo>
                      <a:pt x="256" y="292"/>
                    </a:lnTo>
                    <a:lnTo>
                      <a:pt x="261" y="291"/>
                    </a:lnTo>
                    <a:lnTo>
                      <a:pt x="267" y="289"/>
                    </a:lnTo>
                    <a:lnTo>
                      <a:pt x="500" y="163"/>
                    </a:lnTo>
                    <a:lnTo>
                      <a:pt x="500" y="163"/>
                    </a:lnTo>
                    <a:lnTo>
                      <a:pt x="505" y="159"/>
                    </a:lnTo>
                    <a:lnTo>
                      <a:pt x="508" y="155"/>
                    </a:lnTo>
                    <a:lnTo>
                      <a:pt x="510" y="151"/>
                    </a:lnTo>
                    <a:lnTo>
                      <a:pt x="511" y="146"/>
                    </a:lnTo>
                    <a:lnTo>
                      <a:pt x="510" y="141"/>
                    </a:lnTo>
                    <a:lnTo>
                      <a:pt x="508" y="136"/>
                    </a:lnTo>
                    <a:lnTo>
                      <a:pt x="505" y="132"/>
                    </a:lnTo>
                    <a:lnTo>
                      <a:pt x="500" y="129"/>
                    </a:lnTo>
                    <a:lnTo>
                      <a:pt x="267" y="2"/>
                    </a:lnTo>
                    <a:lnTo>
                      <a:pt x="267" y="2"/>
                    </a:lnTo>
                    <a:lnTo>
                      <a:pt x="261" y="0"/>
                    </a:lnTo>
                    <a:lnTo>
                      <a:pt x="256" y="0"/>
                    </a:lnTo>
                    <a:lnTo>
                      <a:pt x="250" y="0"/>
                    </a:lnTo>
                    <a:lnTo>
                      <a:pt x="245" y="2"/>
                    </a:lnTo>
                    <a:lnTo>
                      <a:pt x="245" y="2"/>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9" name="Freeform 9"/>
              <p:cNvSpPr/>
              <p:nvPr/>
            </p:nvSpPr>
            <p:spPr bwMode="auto">
              <a:xfrm>
                <a:off x="2847975" y="6505575"/>
                <a:ext cx="811213" cy="295275"/>
              </a:xfrm>
              <a:custGeom>
                <a:avLst/>
                <a:gdLst>
                  <a:gd name="T0" fmla="*/ 51 w 511"/>
                  <a:gd name="T1" fmla="*/ 0 h 186"/>
                  <a:gd name="T2" fmla="*/ 10 w 511"/>
                  <a:gd name="T3" fmla="*/ 22 h 186"/>
                  <a:gd name="T4" fmla="*/ 10 w 511"/>
                  <a:gd name="T5" fmla="*/ 22 h 186"/>
                  <a:gd name="T6" fmla="*/ 6 w 511"/>
                  <a:gd name="T7" fmla="*/ 25 h 186"/>
                  <a:gd name="T8" fmla="*/ 2 w 511"/>
                  <a:gd name="T9" fmla="*/ 30 h 186"/>
                  <a:gd name="T10" fmla="*/ 0 w 511"/>
                  <a:gd name="T11" fmla="*/ 34 h 186"/>
                  <a:gd name="T12" fmla="*/ 0 w 511"/>
                  <a:gd name="T13" fmla="*/ 39 h 186"/>
                  <a:gd name="T14" fmla="*/ 0 w 511"/>
                  <a:gd name="T15" fmla="*/ 44 h 186"/>
                  <a:gd name="T16" fmla="*/ 2 w 511"/>
                  <a:gd name="T17" fmla="*/ 49 h 186"/>
                  <a:gd name="T18" fmla="*/ 6 w 511"/>
                  <a:gd name="T19" fmla="*/ 53 h 186"/>
                  <a:gd name="T20" fmla="*/ 10 w 511"/>
                  <a:gd name="T21" fmla="*/ 56 h 186"/>
                  <a:gd name="T22" fmla="*/ 245 w 511"/>
                  <a:gd name="T23" fmla="*/ 183 h 186"/>
                  <a:gd name="T24" fmla="*/ 245 w 511"/>
                  <a:gd name="T25" fmla="*/ 183 h 186"/>
                  <a:gd name="T26" fmla="*/ 250 w 511"/>
                  <a:gd name="T27" fmla="*/ 185 h 186"/>
                  <a:gd name="T28" fmla="*/ 256 w 511"/>
                  <a:gd name="T29" fmla="*/ 186 h 186"/>
                  <a:gd name="T30" fmla="*/ 261 w 511"/>
                  <a:gd name="T31" fmla="*/ 185 h 186"/>
                  <a:gd name="T32" fmla="*/ 267 w 511"/>
                  <a:gd name="T33" fmla="*/ 183 h 186"/>
                  <a:gd name="T34" fmla="*/ 500 w 511"/>
                  <a:gd name="T35" fmla="*/ 56 h 186"/>
                  <a:gd name="T36" fmla="*/ 500 w 511"/>
                  <a:gd name="T37" fmla="*/ 56 h 186"/>
                  <a:gd name="T38" fmla="*/ 505 w 511"/>
                  <a:gd name="T39" fmla="*/ 53 h 186"/>
                  <a:gd name="T40" fmla="*/ 508 w 511"/>
                  <a:gd name="T41" fmla="*/ 49 h 186"/>
                  <a:gd name="T42" fmla="*/ 510 w 511"/>
                  <a:gd name="T43" fmla="*/ 44 h 186"/>
                  <a:gd name="T44" fmla="*/ 511 w 511"/>
                  <a:gd name="T45" fmla="*/ 39 h 186"/>
                  <a:gd name="T46" fmla="*/ 510 w 511"/>
                  <a:gd name="T47" fmla="*/ 34 h 186"/>
                  <a:gd name="T48" fmla="*/ 508 w 511"/>
                  <a:gd name="T49" fmla="*/ 30 h 186"/>
                  <a:gd name="T50" fmla="*/ 505 w 511"/>
                  <a:gd name="T51" fmla="*/ 25 h 186"/>
                  <a:gd name="T52" fmla="*/ 500 w 511"/>
                  <a:gd name="T53" fmla="*/ 22 h 186"/>
                  <a:gd name="T54" fmla="*/ 459 w 511"/>
                  <a:gd name="T5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6">
                    <a:moveTo>
                      <a:pt x="51" y="0"/>
                    </a:moveTo>
                    <a:lnTo>
                      <a:pt x="10" y="22"/>
                    </a:lnTo>
                    <a:lnTo>
                      <a:pt x="10" y="22"/>
                    </a:lnTo>
                    <a:lnTo>
                      <a:pt x="6" y="25"/>
                    </a:lnTo>
                    <a:lnTo>
                      <a:pt x="2" y="30"/>
                    </a:lnTo>
                    <a:lnTo>
                      <a:pt x="0" y="34"/>
                    </a:lnTo>
                    <a:lnTo>
                      <a:pt x="0" y="39"/>
                    </a:lnTo>
                    <a:lnTo>
                      <a:pt x="0" y="44"/>
                    </a:lnTo>
                    <a:lnTo>
                      <a:pt x="2" y="49"/>
                    </a:lnTo>
                    <a:lnTo>
                      <a:pt x="6" y="53"/>
                    </a:lnTo>
                    <a:lnTo>
                      <a:pt x="10" y="56"/>
                    </a:lnTo>
                    <a:lnTo>
                      <a:pt x="245" y="183"/>
                    </a:lnTo>
                    <a:lnTo>
                      <a:pt x="245" y="183"/>
                    </a:lnTo>
                    <a:lnTo>
                      <a:pt x="250" y="185"/>
                    </a:lnTo>
                    <a:lnTo>
                      <a:pt x="256" y="186"/>
                    </a:lnTo>
                    <a:lnTo>
                      <a:pt x="261" y="185"/>
                    </a:lnTo>
                    <a:lnTo>
                      <a:pt x="267" y="183"/>
                    </a:lnTo>
                    <a:lnTo>
                      <a:pt x="500" y="56"/>
                    </a:lnTo>
                    <a:lnTo>
                      <a:pt x="500" y="56"/>
                    </a:lnTo>
                    <a:lnTo>
                      <a:pt x="505" y="53"/>
                    </a:lnTo>
                    <a:lnTo>
                      <a:pt x="508" y="49"/>
                    </a:lnTo>
                    <a:lnTo>
                      <a:pt x="510" y="44"/>
                    </a:lnTo>
                    <a:lnTo>
                      <a:pt x="511" y="39"/>
                    </a:lnTo>
                    <a:lnTo>
                      <a:pt x="510" y="34"/>
                    </a:lnTo>
                    <a:lnTo>
                      <a:pt x="508" y="30"/>
                    </a:lnTo>
                    <a:lnTo>
                      <a:pt x="505" y="25"/>
                    </a:lnTo>
                    <a:lnTo>
                      <a:pt x="500" y="22"/>
                    </a:lnTo>
                    <a:lnTo>
                      <a:pt x="459"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0" name="Freeform 10"/>
              <p:cNvSpPr/>
              <p:nvPr/>
            </p:nvSpPr>
            <p:spPr bwMode="auto">
              <a:xfrm>
                <a:off x="2847975" y="6692900"/>
                <a:ext cx="811213" cy="293688"/>
              </a:xfrm>
              <a:custGeom>
                <a:avLst/>
                <a:gdLst>
                  <a:gd name="T0" fmla="*/ 51 w 511"/>
                  <a:gd name="T1" fmla="*/ 0 h 185"/>
                  <a:gd name="T2" fmla="*/ 10 w 511"/>
                  <a:gd name="T3" fmla="*/ 22 h 185"/>
                  <a:gd name="T4" fmla="*/ 10 w 511"/>
                  <a:gd name="T5" fmla="*/ 22 h 185"/>
                  <a:gd name="T6" fmla="*/ 6 w 511"/>
                  <a:gd name="T7" fmla="*/ 25 h 185"/>
                  <a:gd name="T8" fmla="*/ 2 w 511"/>
                  <a:gd name="T9" fmla="*/ 29 h 185"/>
                  <a:gd name="T10" fmla="*/ 0 w 511"/>
                  <a:gd name="T11" fmla="*/ 34 h 185"/>
                  <a:gd name="T12" fmla="*/ 0 w 511"/>
                  <a:gd name="T13" fmla="*/ 39 h 185"/>
                  <a:gd name="T14" fmla="*/ 0 w 511"/>
                  <a:gd name="T15" fmla="*/ 44 h 185"/>
                  <a:gd name="T16" fmla="*/ 2 w 511"/>
                  <a:gd name="T17" fmla="*/ 48 h 185"/>
                  <a:gd name="T18" fmla="*/ 6 w 511"/>
                  <a:gd name="T19" fmla="*/ 52 h 185"/>
                  <a:gd name="T20" fmla="*/ 10 w 511"/>
                  <a:gd name="T21" fmla="*/ 56 h 185"/>
                  <a:gd name="T22" fmla="*/ 245 w 511"/>
                  <a:gd name="T23" fmla="*/ 182 h 185"/>
                  <a:gd name="T24" fmla="*/ 245 w 511"/>
                  <a:gd name="T25" fmla="*/ 182 h 185"/>
                  <a:gd name="T26" fmla="*/ 250 w 511"/>
                  <a:gd name="T27" fmla="*/ 184 h 185"/>
                  <a:gd name="T28" fmla="*/ 256 w 511"/>
                  <a:gd name="T29" fmla="*/ 185 h 185"/>
                  <a:gd name="T30" fmla="*/ 261 w 511"/>
                  <a:gd name="T31" fmla="*/ 184 h 185"/>
                  <a:gd name="T32" fmla="*/ 267 w 511"/>
                  <a:gd name="T33" fmla="*/ 182 h 185"/>
                  <a:gd name="T34" fmla="*/ 500 w 511"/>
                  <a:gd name="T35" fmla="*/ 56 h 185"/>
                  <a:gd name="T36" fmla="*/ 500 w 511"/>
                  <a:gd name="T37" fmla="*/ 56 h 185"/>
                  <a:gd name="T38" fmla="*/ 505 w 511"/>
                  <a:gd name="T39" fmla="*/ 52 h 185"/>
                  <a:gd name="T40" fmla="*/ 508 w 511"/>
                  <a:gd name="T41" fmla="*/ 48 h 185"/>
                  <a:gd name="T42" fmla="*/ 510 w 511"/>
                  <a:gd name="T43" fmla="*/ 44 h 185"/>
                  <a:gd name="T44" fmla="*/ 511 w 511"/>
                  <a:gd name="T45" fmla="*/ 39 h 185"/>
                  <a:gd name="T46" fmla="*/ 510 w 511"/>
                  <a:gd name="T47" fmla="*/ 34 h 185"/>
                  <a:gd name="T48" fmla="*/ 508 w 511"/>
                  <a:gd name="T49" fmla="*/ 29 h 185"/>
                  <a:gd name="T50" fmla="*/ 505 w 511"/>
                  <a:gd name="T51" fmla="*/ 25 h 185"/>
                  <a:gd name="T52" fmla="*/ 500 w 511"/>
                  <a:gd name="T53" fmla="*/ 22 h 185"/>
                  <a:gd name="T54" fmla="*/ 459 w 511"/>
                  <a:gd name="T5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5">
                    <a:moveTo>
                      <a:pt x="51" y="0"/>
                    </a:moveTo>
                    <a:lnTo>
                      <a:pt x="10" y="22"/>
                    </a:lnTo>
                    <a:lnTo>
                      <a:pt x="10" y="22"/>
                    </a:lnTo>
                    <a:lnTo>
                      <a:pt x="6" y="25"/>
                    </a:lnTo>
                    <a:lnTo>
                      <a:pt x="2" y="29"/>
                    </a:lnTo>
                    <a:lnTo>
                      <a:pt x="0" y="34"/>
                    </a:lnTo>
                    <a:lnTo>
                      <a:pt x="0" y="39"/>
                    </a:lnTo>
                    <a:lnTo>
                      <a:pt x="0" y="44"/>
                    </a:lnTo>
                    <a:lnTo>
                      <a:pt x="2" y="48"/>
                    </a:lnTo>
                    <a:lnTo>
                      <a:pt x="6" y="52"/>
                    </a:lnTo>
                    <a:lnTo>
                      <a:pt x="10" y="56"/>
                    </a:lnTo>
                    <a:lnTo>
                      <a:pt x="245" y="182"/>
                    </a:lnTo>
                    <a:lnTo>
                      <a:pt x="245" y="182"/>
                    </a:lnTo>
                    <a:lnTo>
                      <a:pt x="250" y="184"/>
                    </a:lnTo>
                    <a:lnTo>
                      <a:pt x="256" y="185"/>
                    </a:lnTo>
                    <a:lnTo>
                      <a:pt x="261" y="184"/>
                    </a:lnTo>
                    <a:lnTo>
                      <a:pt x="267" y="182"/>
                    </a:lnTo>
                    <a:lnTo>
                      <a:pt x="500" y="56"/>
                    </a:lnTo>
                    <a:lnTo>
                      <a:pt x="500" y="56"/>
                    </a:lnTo>
                    <a:lnTo>
                      <a:pt x="505" y="52"/>
                    </a:lnTo>
                    <a:lnTo>
                      <a:pt x="508" y="48"/>
                    </a:lnTo>
                    <a:lnTo>
                      <a:pt x="510" y="44"/>
                    </a:lnTo>
                    <a:lnTo>
                      <a:pt x="511" y="39"/>
                    </a:lnTo>
                    <a:lnTo>
                      <a:pt x="510" y="34"/>
                    </a:lnTo>
                    <a:lnTo>
                      <a:pt x="508" y="29"/>
                    </a:lnTo>
                    <a:lnTo>
                      <a:pt x="505" y="25"/>
                    </a:lnTo>
                    <a:lnTo>
                      <a:pt x="500" y="22"/>
                    </a:lnTo>
                    <a:lnTo>
                      <a:pt x="459"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161" name="内容占位符 2"/>
          <p:cNvSpPr txBox="1"/>
          <p:nvPr/>
        </p:nvSpPr>
        <p:spPr>
          <a:xfrm>
            <a:off x="1456548" y="1423486"/>
            <a:ext cx="2947011" cy="978972"/>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t>在此输入您的文字标题</a:t>
            </a:r>
            <a:endParaRPr lang="en-US" altLang="zh-CN" sz="1300" dirty="0"/>
          </a:p>
          <a:p>
            <a:pPr marL="0" indent="0">
              <a:lnSpc>
                <a:spcPct val="130000"/>
              </a:lnSpc>
              <a:spcBef>
                <a:spcPts val="0"/>
              </a:spcBef>
              <a:spcAft>
                <a:spcPts val="800"/>
              </a:spcAft>
              <a:buNone/>
            </a:pPr>
            <a:r>
              <a:rPr lang="zh-CN" altLang="en-US" sz="1100" dirty="0"/>
              <a:t>在此输入您的图表说明文字，在此输入您的图表说明文字，在此输入您的图表说明文字</a:t>
            </a:r>
          </a:p>
        </p:txBody>
      </p:sp>
      <p:grpSp>
        <p:nvGrpSpPr>
          <p:cNvPr id="162" name="组合 161"/>
          <p:cNvGrpSpPr/>
          <p:nvPr/>
        </p:nvGrpSpPr>
        <p:grpSpPr>
          <a:xfrm>
            <a:off x="8444363" y="2829786"/>
            <a:ext cx="1491688" cy="2601703"/>
            <a:chOff x="6253182" y="2112251"/>
            <a:chExt cx="1118912" cy="1951277"/>
          </a:xfrm>
        </p:grpSpPr>
        <p:sp>
          <p:nvSpPr>
            <p:cNvPr id="163" name="饼形 3"/>
            <p:cNvSpPr/>
            <p:nvPr/>
          </p:nvSpPr>
          <p:spPr>
            <a:xfrm rot="380340" flipH="1">
              <a:off x="6253182" y="2112251"/>
              <a:ext cx="1118912" cy="1951277"/>
            </a:xfrm>
            <a:custGeom>
              <a:avLst/>
              <a:gdLst>
                <a:gd name="connsiteX0" fmla="*/ 87711 w 1277741"/>
                <a:gd name="connsiteY0" fmla="*/ 961171 h 1276710"/>
                <a:gd name="connsiteX1" fmla="*/ 84709 w 1277741"/>
                <a:gd name="connsiteY1" fmla="*/ 320711 h 1276710"/>
                <a:gd name="connsiteX2" fmla="*/ 638871 w 1277741"/>
                <a:gd name="connsiteY2" fmla="*/ 0 h 1276710"/>
                <a:gd name="connsiteX3" fmla="*/ 638871 w 1277741"/>
                <a:gd name="connsiteY3" fmla="*/ 638355 h 1276710"/>
                <a:gd name="connsiteX4" fmla="*/ 87711 w 1277741"/>
                <a:gd name="connsiteY4" fmla="*/ 961171 h 1276710"/>
                <a:gd name="connsiteX0-1" fmla="*/ 0 w 551160"/>
                <a:gd name="connsiteY0-2" fmla="*/ 961171 h 961171"/>
                <a:gd name="connsiteX1-3" fmla="*/ 551160 w 551160"/>
                <a:gd name="connsiteY1-4" fmla="*/ 0 h 961171"/>
                <a:gd name="connsiteX2-5" fmla="*/ 551160 w 551160"/>
                <a:gd name="connsiteY2-6" fmla="*/ 638355 h 961171"/>
                <a:gd name="connsiteX3-7" fmla="*/ 0 w 551160"/>
                <a:gd name="connsiteY3-8" fmla="*/ 961171 h 961171"/>
                <a:gd name="connsiteX0-9" fmla="*/ 0 w 551160"/>
                <a:gd name="connsiteY0-10" fmla="*/ 961171 h 961171"/>
                <a:gd name="connsiteX1-11" fmla="*/ 551160 w 551160"/>
                <a:gd name="connsiteY1-12" fmla="*/ 0 h 961171"/>
                <a:gd name="connsiteX2-13" fmla="*/ 551160 w 551160"/>
                <a:gd name="connsiteY2-14" fmla="*/ 638355 h 961171"/>
                <a:gd name="connsiteX3-15" fmla="*/ 0 w 551160"/>
                <a:gd name="connsiteY3-16" fmla="*/ 961171 h 961171"/>
              </a:gdLst>
              <a:ahLst/>
              <a:cxnLst>
                <a:cxn ang="0">
                  <a:pos x="connsiteX0-1" y="connsiteY0-2"/>
                </a:cxn>
                <a:cxn ang="0">
                  <a:pos x="connsiteX1-3" y="connsiteY1-4"/>
                </a:cxn>
                <a:cxn ang="0">
                  <a:pos x="connsiteX2-5" y="connsiteY2-6"/>
                </a:cxn>
                <a:cxn ang="0">
                  <a:pos x="connsiteX3-7" y="connsiteY3-8"/>
                </a:cxn>
              </a:cxnLst>
              <a:rect l="l" t="t" r="r" b="b"/>
              <a:pathLst>
                <a:path w="551160" h="961171">
                  <a:moveTo>
                    <a:pt x="0" y="961171"/>
                  </a:moveTo>
                  <a:cubicBezTo>
                    <a:pt x="0" y="854779"/>
                    <a:pt x="66394" y="325266"/>
                    <a:pt x="551160" y="0"/>
                  </a:cubicBezTo>
                  <a:lnTo>
                    <a:pt x="551160" y="638355"/>
                  </a:lnTo>
                  <a:lnTo>
                    <a:pt x="0" y="961171"/>
                  </a:lnTo>
                  <a:close/>
                </a:path>
              </a:pathLst>
            </a:custGeom>
            <a:solidFill>
              <a:schemeClr val="accent3"/>
            </a:solidFill>
            <a:ln w="1905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64" name="组合 163"/>
            <p:cNvGrpSpPr/>
            <p:nvPr/>
          </p:nvGrpSpPr>
          <p:grpSpPr>
            <a:xfrm>
              <a:off x="6670823" y="3017763"/>
              <a:ext cx="151907" cy="219466"/>
              <a:chOff x="6689725" y="4826000"/>
              <a:chExt cx="588963" cy="850901"/>
            </a:xfrm>
          </p:grpSpPr>
          <p:sp>
            <p:nvSpPr>
              <p:cNvPr id="165" name="Freeform 5"/>
              <p:cNvSpPr/>
              <p:nvPr/>
            </p:nvSpPr>
            <p:spPr bwMode="auto">
              <a:xfrm>
                <a:off x="6689725" y="4826000"/>
                <a:ext cx="588963" cy="706438"/>
              </a:xfrm>
              <a:custGeom>
                <a:avLst/>
                <a:gdLst>
                  <a:gd name="T0" fmla="*/ 101 w 371"/>
                  <a:gd name="T1" fmla="*/ 410 h 445"/>
                  <a:gd name="T2" fmla="*/ 101 w 371"/>
                  <a:gd name="T3" fmla="*/ 351 h 445"/>
                  <a:gd name="T4" fmla="*/ 80 w 371"/>
                  <a:gd name="T5" fmla="*/ 338 h 445"/>
                  <a:gd name="T6" fmla="*/ 60 w 371"/>
                  <a:gd name="T7" fmla="*/ 322 h 445"/>
                  <a:gd name="T8" fmla="*/ 43 w 371"/>
                  <a:gd name="T9" fmla="*/ 304 h 445"/>
                  <a:gd name="T10" fmla="*/ 28 w 371"/>
                  <a:gd name="T11" fmla="*/ 284 h 445"/>
                  <a:gd name="T12" fmla="*/ 16 w 371"/>
                  <a:gd name="T13" fmla="*/ 262 h 445"/>
                  <a:gd name="T14" fmla="*/ 7 w 371"/>
                  <a:gd name="T15" fmla="*/ 238 h 445"/>
                  <a:gd name="T16" fmla="*/ 2 w 371"/>
                  <a:gd name="T17" fmla="*/ 212 h 445"/>
                  <a:gd name="T18" fmla="*/ 0 w 371"/>
                  <a:gd name="T19" fmla="*/ 185 h 445"/>
                  <a:gd name="T20" fmla="*/ 1 w 371"/>
                  <a:gd name="T21" fmla="*/ 166 h 445"/>
                  <a:gd name="T22" fmla="*/ 8 w 371"/>
                  <a:gd name="T23" fmla="*/ 130 h 445"/>
                  <a:gd name="T24" fmla="*/ 22 w 371"/>
                  <a:gd name="T25" fmla="*/ 97 h 445"/>
                  <a:gd name="T26" fmla="*/ 42 w 371"/>
                  <a:gd name="T27" fmla="*/ 67 h 445"/>
                  <a:gd name="T28" fmla="*/ 67 w 371"/>
                  <a:gd name="T29" fmla="*/ 42 h 445"/>
                  <a:gd name="T30" fmla="*/ 97 w 371"/>
                  <a:gd name="T31" fmla="*/ 22 h 445"/>
                  <a:gd name="T32" fmla="*/ 130 w 371"/>
                  <a:gd name="T33" fmla="*/ 8 h 445"/>
                  <a:gd name="T34" fmla="*/ 166 w 371"/>
                  <a:gd name="T35" fmla="*/ 1 h 445"/>
                  <a:gd name="T36" fmla="*/ 186 w 371"/>
                  <a:gd name="T37" fmla="*/ 0 h 445"/>
                  <a:gd name="T38" fmla="*/ 224 w 371"/>
                  <a:gd name="T39" fmla="*/ 4 h 445"/>
                  <a:gd name="T40" fmla="*/ 258 w 371"/>
                  <a:gd name="T41" fmla="*/ 14 h 445"/>
                  <a:gd name="T42" fmla="*/ 290 w 371"/>
                  <a:gd name="T43" fmla="*/ 32 h 445"/>
                  <a:gd name="T44" fmla="*/ 317 w 371"/>
                  <a:gd name="T45" fmla="*/ 54 h 445"/>
                  <a:gd name="T46" fmla="*/ 340 w 371"/>
                  <a:gd name="T47" fmla="*/ 82 h 445"/>
                  <a:gd name="T48" fmla="*/ 357 w 371"/>
                  <a:gd name="T49" fmla="*/ 113 h 445"/>
                  <a:gd name="T50" fmla="*/ 368 w 371"/>
                  <a:gd name="T51" fmla="*/ 148 h 445"/>
                  <a:gd name="T52" fmla="*/ 371 w 371"/>
                  <a:gd name="T53" fmla="*/ 185 h 445"/>
                  <a:gd name="T54" fmla="*/ 371 w 371"/>
                  <a:gd name="T55" fmla="*/ 199 h 445"/>
                  <a:gd name="T56" fmla="*/ 367 w 371"/>
                  <a:gd name="T57" fmla="*/ 225 h 445"/>
                  <a:gd name="T58" fmla="*/ 360 w 371"/>
                  <a:gd name="T59" fmla="*/ 250 h 445"/>
                  <a:gd name="T60" fmla="*/ 349 w 371"/>
                  <a:gd name="T61" fmla="*/ 274 h 445"/>
                  <a:gd name="T62" fmla="*/ 336 w 371"/>
                  <a:gd name="T63" fmla="*/ 295 h 445"/>
                  <a:gd name="T64" fmla="*/ 320 w 371"/>
                  <a:gd name="T65" fmla="*/ 314 h 445"/>
                  <a:gd name="T66" fmla="*/ 301 w 371"/>
                  <a:gd name="T67" fmla="*/ 331 h 445"/>
                  <a:gd name="T68" fmla="*/ 280 w 371"/>
                  <a:gd name="T69" fmla="*/ 346 h 445"/>
                  <a:gd name="T70" fmla="*/ 269 w 371"/>
                  <a:gd name="T71" fmla="*/ 39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445">
                    <a:moveTo>
                      <a:pt x="260" y="445"/>
                    </a:moveTo>
                    <a:lnTo>
                      <a:pt x="101" y="410"/>
                    </a:lnTo>
                    <a:lnTo>
                      <a:pt x="101" y="351"/>
                    </a:lnTo>
                    <a:lnTo>
                      <a:pt x="101" y="351"/>
                    </a:lnTo>
                    <a:lnTo>
                      <a:pt x="90" y="345"/>
                    </a:lnTo>
                    <a:lnTo>
                      <a:pt x="80" y="338"/>
                    </a:lnTo>
                    <a:lnTo>
                      <a:pt x="70" y="331"/>
                    </a:lnTo>
                    <a:lnTo>
                      <a:pt x="60" y="322"/>
                    </a:lnTo>
                    <a:lnTo>
                      <a:pt x="51" y="314"/>
                    </a:lnTo>
                    <a:lnTo>
                      <a:pt x="43" y="304"/>
                    </a:lnTo>
                    <a:lnTo>
                      <a:pt x="35" y="294"/>
                    </a:lnTo>
                    <a:lnTo>
                      <a:pt x="28" y="284"/>
                    </a:lnTo>
                    <a:lnTo>
                      <a:pt x="22" y="273"/>
                    </a:lnTo>
                    <a:lnTo>
                      <a:pt x="16" y="262"/>
                    </a:lnTo>
                    <a:lnTo>
                      <a:pt x="11" y="250"/>
                    </a:lnTo>
                    <a:lnTo>
                      <a:pt x="7" y="238"/>
                    </a:lnTo>
                    <a:lnTo>
                      <a:pt x="4" y="224"/>
                    </a:lnTo>
                    <a:lnTo>
                      <a:pt x="2" y="212"/>
                    </a:lnTo>
                    <a:lnTo>
                      <a:pt x="1" y="198"/>
                    </a:lnTo>
                    <a:lnTo>
                      <a:pt x="0" y="185"/>
                    </a:lnTo>
                    <a:lnTo>
                      <a:pt x="0" y="185"/>
                    </a:lnTo>
                    <a:lnTo>
                      <a:pt x="1" y="166"/>
                    </a:lnTo>
                    <a:lnTo>
                      <a:pt x="4" y="148"/>
                    </a:lnTo>
                    <a:lnTo>
                      <a:pt x="8" y="130"/>
                    </a:lnTo>
                    <a:lnTo>
                      <a:pt x="15" y="113"/>
                    </a:lnTo>
                    <a:lnTo>
                      <a:pt x="22" y="97"/>
                    </a:lnTo>
                    <a:lnTo>
                      <a:pt x="32" y="82"/>
                    </a:lnTo>
                    <a:lnTo>
                      <a:pt x="42" y="67"/>
                    </a:lnTo>
                    <a:lnTo>
                      <a:pt x="54" y="54"/>
                    </a:lnTo>
                    <a:lnTo>
                      <a:pt x="67" y="42"/>
                    </a:lnTo>
                    <a:lnTo>
                      <a:pt x="82" y="32"/>
                    </a:lnTo>
                    <a:lnTo>
                      <a:pt x="97" y="22"/>
                    </a:lnTo>
                    <a:lnTo>
                      <a:pt x="113" y="14"/>
                    </a:lnTo>
                    <a:lnTo>
                      <a:pt x="130" y="8"/>
                    </a:lnTo>
                    <a:lnTo>
                      <a:pt x="148" y="4"/>
                    </a:lnTo>
                    <a:lnTo>
                      <a:pt x="166" y="1"/>
                    </a:lnTo>
                    <a:lnTo>
                      <a:pt x="186" y="0"/>
                    </a:lnTo>
                    <a:lnTo>
                      <a:pt x="186" y="0"/>
                    </a:lnTo>
                    <a:lnTo>
                      <a:pt x="205" y="1"/>
                    </a:lnTo>
                    <a:lnTo>
                      <a:pt x="224" y="4"/>
                    </a:lnTo>
                    <a:lnTo>
                      <a:pt x="241" y="8"/>
                    </a:lnTo>
                    <a:lnTo>
                      <a:pt x="258" y="14"/>
                    </a:lnTo>
                    <a:lnTo>
                      <a:pt x="274" y="22"/>
                    </a:lnTo>
                    <a:lnTo>
                      <a:pt x="290" y="32"/>
                    </a:lnTo>
                    <a:lnTo>
                      <a:pt x="304" y="42"/>
                    </a:lnTo>
                    <a:lnTo>
                      <a:pt x="317" y="54"/>
                    </a:lnTo>
                    <a:lnTo>
                      <a:pt x="329" y="67"/>
                    </a:lnTo>
                    <a:lnTo>
                      <a:pt x="340" y="82"/>
                    </a:lnTo>
                    <a:lnTo>
                      <a:pt x="349" y="97"/>
                    </a:lnTo>
                    <a:lnTo>
                      <a:pt x="357" y="113"/>
                    </a:lnTo>
                    <a:lnTo>
                      <a:pt x="363" y="130"/>
                    </a:lnTo>
                    <a:lnTo>
                      <a:pt x="368" y="148"/>
                    </a:lnTo>
                    <a:lnTo>
                      <a:pt x="370" y="166"/>
                    </a:lnTo>
                    <a:lnTo>
                      <a:pt x="371" y="185"/>
                    </a:lnTo>
                    <a:lnTo>
                      <a:pt x="371" y="185"/>
                    </a:lnTo>
                    <a:lnTo>
                      <a:pt x="371" y="199"/>
                    </a:lnTo>
                    <a:lnTo>
                      <a:pt x="369" y="212"/>
                    </a:lnTo>
                    <a:lnTo>
                      <a:pt x="367" y="225"/>
                    </a:lnTo>
                    <a:lnTo>
                      <a:pt x="364" y="238"/>
                    </a:lnTo>
                    <a:lnTo>
                      <a:pt x="360" y="250"/>
                    </a:lnTo>
                    <a:lnTo>
                      <a:pt x="355" y="262"/>
                    </a:lnTo>
                    <a:lnTo>
                      <a:pt x="349" y="274"/>
                    </a:lnTo>
                    <a:lnTo>
                      <a:pt x="343" y="285"/>
                    </a:lnTo>
                    <a:lnTo>
                      <a:pt x="336" y="295"/>
                    </a:lnTo>
                    <a:lnTo>
                      <a:pt x="328" y="305"/>
                    </a:lnTo>
                    <a:lnTo>
                      <a:pt x="320" y="314"/>
                    </a:lnTo>
                    <a:lnTo>
                      <a:pt x="311" y="323"/>
                    </a:lnTo>
                    <a:lnTo>
                      <a:pt x="301" y="331"/>
                    </a:lnTo>
                    <a:lnTo>
                      <a:pt x="291" y="339"/>
                    </a:lnTo>
                    <a:lnTo>
                      <a:pt x="280" y="346"/>
                    </a:lnTo>
                    <a:lnTo>
                      <a:pt x="269" y="352"/>
                    </a:lnTo>
                    <a:lnTo>
                      <a:pt x="269" y="394"/>
                    </a:lnTo>
                    <a:lnTo>
                      <a:pt x="176" y="37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6" name="Line 6"/>
              <p:cNvSpPr>
                <a:spLocks noChangeShapeType="1"/>
              </p:cNvSpPr>
              <p:nvPr/>
            </p:nvSpPr>
            <p:spPr bwMode="auto">
              <a:xfrm flipH="1" flipV="1">
                <a:off x="6850063" y="5551488"/>
                <a:ext cx="252413" cy="555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7" name="Line 7"/>
              <p:cNvSpPr>
                <a:spLocks noChangeShapeType="1"/>
              </p:cNvSpPr>
              <p:nvPr/>
            </p:nvSpPr>
            <p:spPr bwMode="auto">
              <a:xfrm flipH="1" flipV="1">
                <a:off x="6870700" y="5630863"/>
                <a:ext cx="211138" cy="46038"/>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168" name="组合 167"/>
          <p:cNvGrpSpPr/>
          <p:nvPr/>
        </p:nvGrpSpPr>
        <p:grpSpPr>
          <a:xfrm>
            <a:off x="7913208" y="3371474"/>
            <a:ext cx="1196710" cy="2087219"/>
            <a:chOff x="5854764" y="2518518"/>
            <a:chExt cx="897649" cy="1565414"/>
          </a:xfrm>
        </p:grpSpPr>
        <p:sp>
          <p:nvSpPr>
            <p:cNvPr id="169" name="饼形 3"/>
            <p:cNvSpPr/>
            <p:nvPr/>
          </p:nvSpPr>
          <p:spPr>
            <a:xfrm rot="380340" flipH="1">
              <a:off x="5854764" y="2518518"/>
              <a:ext cx="897649" cy="1565414"/>
            </a:xfrm>
            <a:custGeom>
              <a:avLst/>
              <a:gdLst>
                <a:gd name="connsiteX0" fmla="*/ 87711 w 1277741"/>
                <a:gd name="connsiteY0" fmla="*/ 961171 h 1276710"/>
                <a:gd name="connsiteX1" fmla="*/ 84709 w 1277741"/>
                <a:gd name="connsiteY1" fmla="*/ 320711 h 1276710"/>
                <a:gd name="connsiteX2" fmla="*/ 638871 w 1277741"/>
                <a:gd name="connsiteY2" fmla="*/ 0 h 1276710"/>
                <a:gd name="connsiteX3" fmla="*/ 638871 w 1277741"/>
                <a:gd name="connsiteY3" fmla="*/ 638355 h 1276710"/>
                <a:gd name="connsiteX4" fmla="*/ 87711 w 1277741"/>
                <a:gd name="connsiteY4" fmla="*/ 961171 h 1276710"/>
                <a:gd name="connsiteX0-1" fmla="*/ 0 w 551160"/>
                <a:gd name="connsiteY0-2" fmla="*/ 961171 h 961171"/>
                <a:gd name="connsiteX1-3" fmla="*/ 551160 w 551160"/>
                <a:gd name="connsiteY1-4" fmla="*/ 0 h 961171"/>
                <a:gd name="connsiteX2-5" fmla="*/ 551160 w 551160"/>
                <a:gd name="connsiteY2-6" fmla="*/ 638355 h 961171"/>
                <a:gd name="connsiteX3-7" fmla="*/ 0 w 551160"/>
                <a:gd name="connsiteY3-8" fmla="*/ 961171 h 961171"/>
                <a:gd name="connsiteX0-9" fmla="*/ 0 w 551160"/>
                <a:gd name="connsiteY0-10" fmla="*/ 961171 h 961171"/>
                <a:gd name="connsiteX1-11" fmla="*/ 551160 w 551160"/>
                <a:gd name="connsiteY1-12" fmla="*/ 0 h 961171"/>
                <a:gd name="connsiteX2-13" fmla="*/ 551160 w 551160"/>
                <a:gd name="connsiteY2-14" fmla="*/ 638355 h 961171"/>
                <a:gd name="connsiteX3-15" fmla="*/ 0 w 551160"/>
                <a:gd name="connsiteY3-16" fmla="*/ 961171 h 961171"/>
              </a:gdLst>
              <a:ahLst/>
              <a:cxnLst>
                <a:cxn ang="0">
                  <a:pos x="connsiteX0-1" y="connsiteY0-2"/>
                </a:cxn>
                <a:cxn ang="0">
                  <a:pos x="connsiteX1-3" y="connsiteY1-4"/>
                </a:cxn>
                <a:cxn ang="0">
                  <a:pos x="connsiteX2-5" y="connsiteY2-6"/>
                </a:cxn>
                <a:cxn ang="0">
                  <a:pos x="connsiteX3-7" y="connsiteY3-8"/>
                </a:cxn>
              </a:cxnLst>
              <a:rect l="l" t="t" r="r" b="b"/>
              <a:pathLst>
                <a:path w="551160" h="961171">
                  <a:moveTo>
                    <a:pt x="0" y="961171"/>
                  </a:moveTo>
                  <a:cubicBezTo>
                    <a:pt x="0" y="854779"/>
                    <a:pt x="66394" y="325266"/>
                    <a:pt x="551160" y="0"/>
                  </a:cubicBezTo>
                  <a:lnTo>
                    <a:pt x="551160" y="638355"/>
                  </a:lnTo>
                  <a:lnTo>
                    <a:pt x="0" y="961171"/>
                  </a:lnTo>
                  <a:close/>
                </a:path>
              </a:pathLst>
            </a:custGeom>
            <a:solidFill>
              <a:schemeClr val="accent2"/>
            </a:solid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70" name="组合 169"/>
            <p:cNvGrpSpPr/>
            <p:nvPr/>
          </p:nvGrpSpPr>
          <p:grpSpPr>
            <a:xfrm>
              <a:off x="6105878" y="3224460"/>
              <a:ext cx="219875" cy="219466"/>
              <a:chOff x="4064000" y="6135688"/>
              <a:chExt cx="852488" cy="850900"/>
            </a:xfrm>
          </p:grpSpPr>
          <p:sp>
            <p:nvSpPr>
              <p:cNvPr id="171" name="Freeform 11"/>
              <p:cNvSpPr/>
              <p:nvPr/>
            </p:nvSpPr>
            <p:spPr bwMode="auto">
              <a:xfrm>
                <a:off x="4064000" y="6135688"/>
                <a:ext cx="852488" cy="850900"/>
              </a:xfrm>
              <a:custGeom>
                <a:avLst/>
                <a:gdLst>
                  <a:gd name="T0" fmla="*/ 529 w 537"/>
                  <a:gd name="T1" fmla="*/ 80 h 536"/>
                  <a:gd name="T2" fmla="*/ 456 w 537"/>
                  <a:gd name="T3" fmla="*/ 7 h 536"/>
                  <a:gd name="T4" fmla="*/ 456 w 537"/>
                  <a:gd name="T5" fmla="*/ 7 h 536"/>
                  <a:gd name="T6" fmla="*/ 452 w 537"/>
                  <a:gd name="T7" fmla="*/ 3 h 536"/>
                  <a:gd name="T8" fmla="*/ 447 w 537"/>
                  <a:gd name="T9" fmla="*/ 1 h 536"/>
                  <a:gd name="T10" fmla="*/ 442 w 537"/>
                  <a:gd name="T11" fmla="*/ 0 h 536"/>
                  <a:gd name="T12" fmla="*/ 437 w 537"/>
                  <a:gd name="T13" fmla="*/ 0 h 536"/>
                  <a:gd name="T14" fmla="*/ 432 w 537"/>
                  <a:gd name="T15" fmla="*/ 0 h 536"/>
                  <a:gd name="T16" fmla="*/ 427 w 537"/>
                  <a:gd name="T17" fmla="*/ 2 h 536"/>
                  <a:gd name="T18" fmla="*/ 422 w 537"/>
                  <a:gd name="T19" fmla="*/ 5 h 536"/>
                  <a:gd name="T20" fmla="*/ 417 w 537"/>
                  <a:gd name="T21" fmla="*/ 8 h 536"/>
                  <a:gd name="T22" fmla="*/ 367 w 537"/>
                  <a:gd name="T23" fmla="*/ 59 h 536"/>
                  <a:gd name="T24" fmla="*/ 43 w 537"/>
                  <a:gd name="T25" fmla="*/ 383 h 536"/>
                  <a:gd name="T26" fmla="*/ 0 w 537"/>
                  <a:gd name="T27" fmla="*/ 536 h 536"/>
                  <a:gd name="T28" fmla="*/ 153 w 537"/>
                  <a:gd name="T29" fmla="*/ 494 h 536"/>
                  <a:gd name="T30" fmla="*/ 478 w 537"/>
                  <a:gd name="T31" fmla="*/ 169 h 536"/>
                  <a:gd name="T32" fmla="*/ 528 w 537"/>
                  <a:gd name="T33" fmla="*/ 119 h 536"/>
                  <a:gd name="T34" fmla="*/ 528 w 537"/>
                  <a:gd name="T35" fmla="*/ 119 h 536"/>
                  <a:gd name="T36" fmla="*/ 531 w 537"/>
                  <a:gd name="T37" fmla="*/ 115 h 536"/>
                  <a:gd name="T38" fmla="*/ 534 w 537"/>
                  <a:gd name="T39" fmla="*/ 110 h 536"/>
                  <a:gd name="T40" fmla="*/ 536 w 537"/>
                  <a:gd name="T41" fmla="*/ 105 h 536"/>
                  <a:gd name="T42" fmla="*/ 537 w 537"/>
                  <a:gd name="T43" fmla="*/ 99 h 536"/>
                  <a:gd name="T44" fmla="*/ 536 w 537"/>
                  <a:gd name="T45" fmla="*/ 94 h 536"/>
                  <a:gd name="T46" fmla="*/ 535 w 537"/>
                  <a:gd name="T47" fmla="*/ 89 h 536"/>
                  <a:gd name="T48" fmla="*/ 533 w 537"/>
                  <a:gd name="T49" fmla="*/ 85 h 536"/>
                  <a:gd name="T50" fmla="*/ 529 w 537"/>
                  <a:gd name="T51" fmla="*/ 80 h 536"/>
                  <a:gd name="T52" fmla="*/ 529 w 537"/>
                  <a:gd name="T53" fmla="*/ 8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7" h="536">
                    <a:moveTo>
                      <a:pt x="529" y="80"/>
                    </a:moveTo>
                    <a:lnTo>
                      <a:pt x="456" y="7"/>
                    </a:lnTo>
                    <a:lnTo>
                      <a:pt x="456" y="7"/>
                    </a:lnTo>
                    <a:lnTo>
                      <a:pt x="452" y="3"/>
                    </a:lnTo>
                    <a:lnTo>
                      <a:pt x="447" y="1"/>
                    </a:lnTo>
                    <a:lnTo>
                      <a:pt x="442" y="0"/>
                    </a:lnTo>
                    <a:lnTo>
                      <a:pt x="437" y="0"/>
                    </a:lnTo>
                    <a:lnTo>
                      <a:pt x="432" y="0"/>
                    </a:lnTo>
                    <a:lnTo>
                      <a:pt x="427" y="2"/>
                    </a:lnTo>
                    <a:lnTo>
                      <a:pt x="422" y="5"/>
                    </a:lnTo>
                    <a:lnTo>
                      <a:pt x="417" y="8"/>
                    </a:lnTo>
                    <a:lnTo>
                      <a:pt x="367" y="59"/>
                    </a:lnTo>
                    <a:lnTo>
                      <a:pt x="43" y="383"/>
                    </a:lnTo>
                    <a:lnTo>
                      <a:pt x="0" y="536"/>
                    </a:lnTo>
                    <a:lnTo>
                      <a:pt x="153" y="494"/>
                    </a:lnTo>
                    <a:lnTo>
                      <a:pt x="478" y="169"/>
                    </a:lnTo>
                    <a:lnTo>
                      <a:pt x="528" y="119"/>
                    </a:lnTo>
                    <a:lnTo>
                      <a:pt x="528" y="119"/>
                    </a:lnTo>
                    <a:lnTo>
                      <a:pt x="531" y="115"/>
                    </a:lnTo>
                    <a:lnTo>
                      <a:pt x="534" y="110"/>
                    </a:lnTo>
                    <a:lnTo>
                      <a:pt x="536" y="105"/>
                    </a:lnTo>
                    <a:lnTo>
                      <a:pt x="537" y="99"/>
                    </a:lnTo>
                    <a:lnTo>
                      <a:pt x="536" y="94"/>
                    </a:lnTo>
                    <a:lnTo>
                      <a:pt x="535" y="89"/>
                    </a:lnTo>
                    <a:lnTo>
                      <a:pt x="533" y="85"/>
                    </a:lnTo>
                    <a:lnTo>
                      <a:pt x="529" y="80"/>
                    </a:lnTo>
                    <a:lnTo>
                      <a:pt x="529" y="8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2" name="Line 12"/>
              <p:cNvSpPr>
                <a:spLocks noChangeShapeType="1"/>
              </p:cNvSpPr>
              <p:nvPr/>
            </p:nvSpPr>
            <p:spPr bwMode="auto">
              <a:xfrm>
                <a:off x="4646613" y="6229350"/>
                <a:ext cx="176213" cy="1746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3" name="Line 13"/>
              <p:cNvSpPr>
                <a:spLocks noChangeShapeType="1"/>
              </p:cNvSpPr>
              <p:nvPr/>
            </p:nvSpPr>
            <p:spPr bwMode="auto">
              <a:xfrm flipH="1">
                <a:off x="4210050" y="6272213"/>
                <a:ext cx="479425" cy="48101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4" name="Line 14"/>
              <p:cNvSpPr>
                <a:spLocks noChangeShapeType="1"/>
              </p:cNvSpPr>
              <p:nvPr/>
            </p:nvSpPr>
            <p:spPr bwMode="auto">
              <a:xfrm flipH="1">
                <a:off x="4297363" y="6361113"/>
                <a:ext cx="481013" cy="4794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5" name="Freeform 15"/>
              <p:cNvSpPr/>
              <p:nvPr/>
            </p:nvSpPr>
            <p:spPr bwMode="auto">
              <a:xfrm>
                <a:off x="4132263" y="6743700"/>
                <a:ext cx="174625" cy="176213"/>
              </a:xfrm>
              <a:custGeom>
                <a:avLst/>
                <a:gdLst>
                  <a:gd name="T0" fmla="*/ 0 w 110"/>
                  <a:gd name="T1" fmla="*/ 0 h 111"/>
                  <a:gd name="T2" fmla="*/ 49 w 110"/>
                  <a:gd name="T3" fmla="*/ 6 h 111"/>
                  <a:gd name="T4" fmla="*/ 55 w 110"/>
                  <a:gd name="T5" fmla="*/ 55 h 111"/>
                  <a:gd name="T6" fmla="*/ 104 w 110"/>
                  <a:gd name="T7" fmla="*/ 61 h 111"/>
                  <a:gd name="T8" fmla="*/ 110 w 110"/>
                  <a:gd name="T9" fmla="*/ 111 h 111"/>
                </a:gdLst>
                <a:ahLst/>
                <a:cxnLst>
                  <a:cxn ang="0">
                    <a:pos x="T0" y="T1"/>
                  </a:cxn>
                  <a:cxn ang="0">
                    <a:pos x="T2" y="T3"/>
                  </a:cxn>
                  <a:cxn ang="0">
                    <a:pos x="T4" y="T5"/>
                  </a:cxn>
                  <a:cxn ang="0">
                    <a:pos x="T6" y="T7"/>
                  </a:cxn>
                  <a:cxn ang="0">
                    <a:pos x="T8" y="T9"/>
                  </a:cxn>
                </a:cxnLst>
                <a:rect l="0" t="0" r="r" b="b"/>
                <a:pathLst>
                  <a:path w="110" h="111">
                    <a:moveTo>
                      <a:pt x="0" y="0"/>
                    </a:moveTo>
                    <a:lnTo>
                      <a:pt x="49" y="6"/>
                    </a:lnTo>
                    <a:lnTo>
                      <a:pt x="55" y="55"/>
                    </a:lnTo>
                    <a:lnTo>
                      <a:pt x="104" y="61"/>
                    </a:lnTo>
                    <a:lnTo>
                      <a:pt x="110" y="11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6" name="Line 16"/>
              <p:cNvSpPr>
                <a:spLocks noChangeShapeType="1"/>
              </p:cNvSpPr>
              <p:nvPr/>
            </p:nvSpPr>
            <p:spPr bwMode="auto">
              <a:xfrm flipV="1">
                <a:off x="4149725" y="6269038"/>
                <a:ext cx="117475" cy="1190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7" name="Line 17"/>
              <p:cNvSpPr>
                <a:spLocks noChangeShapeType="1"/>
              </p:cNvSpPr>
              <p:nvPr/>
            </p:nvSpPr>
            <p:spPr bwMode="auto">
              <a:xfrm flipV="1">
                <a:off x="4214813" y="6370638"/>
                <a:ext cx="82550" cy="825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8" name="Line 18"/>
              <p:cNvSpPr>
                <a:spLocks noChangeShapeType="1"/>
              </p:cNvSpPr>
              <p:nvPr/>
            </p:nvSpPr>
            <p:spPr bwMode="auto">
              <a:xfrm flipV="1">
                <a:off x="4662488" y="6783388"/>
                <a:ext cx="119063" cy="1190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9" name="Line 19"/>
              <p:cNvSpPr>
                <a:spLocks noChangeShapeType="1"/>
              </p:cNvSpPr>
              <p:nvPr/>
            </p:nvSpPr>
            <p:spPr bwMode="auto">
              <a:xfrm flipV="1">
                <a:off x="4597400" y="6753225"/>
                <a:ext cx="82550" cy="825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0" name="Freeform 20"/>
              <p:cNvSpPr/>
              <p:nvPr/>
            </p:nvSpPr>
            <p:spPr bwMode="auto">
              <a:xfrm>
                <a:off x="4084638" y="6157913"/>
                <a:ext cx="369888" cy="368300"/>
              </a:xfrm>
              <a:custGeom>
                <a:avLst/>
                <a:gdLst>
                  <a:gd name="T0" fmla="*/ 233 w 233"/>
                  <a:gd name="T1" fmla="*/ 128 h 232"/>
                  <a:gd name="T2" fmla="*/ 111 w 233"/>
                  <a:gd name="T3" fmla="*/ 7 h 232"/>
                  <a:gd name="T4" fmla="*/ 111 w 233"/>
                  <a:gd name="T5" fmla="*/ 7 h 232"/>
                  <a:gd name="T6" fmla="*/ 107 w 233"/>
                  <a:gd name="T7" fmla="*/ 4 h 232"/>
                  <a:gd name="T8" fmla="*/ 103 w 233"/>
                  <a:gd name="T9" fmla="*/ 2 h 232"/>
                  <a:gd name="T10" fmla="*/ 98 w 233"/>
                  <a:gd name="T11" fmla="*/ 0 h 232"/>
                  <a:gd name="T12" fmla="*/ 94 w 233"/>
                  <a:gd name="T13" fmla="*/ 0 h 232"/>
                  <a:gd name="T14" fmla="*/ 89 w 233"/>
                  <a:gd name="T15" fmla="*/ 0 h 232"/>
                  <a:gd name="T16" fmla="*/ 84 w 233"/>
                  <a:gd name="T17" fmla="*/ 2 h 232"/>
                  <a:gd name="T18" fmla="*/ 80 w 233"/>
                  <a:gd name="T19" fmla="*/ 4 h 232"/>
                  <a:gd name="T20" fmla="*/ 76 w 233"/>
                  <a:gd name="T21" fmla="*/ 7 h 232"/>
                  <a:gd name="T22" fmla="*/ 7 w 233"/>
                  <a:gd name="T23" fmla="*/ 77 h 232"/>
                  <a:gd name="T24" fmla="*/ 7 w 233"/>
                  <a:gd name="T25" fmla="*/ 77 h 232"/>
                  <a:gd name="T26" fmla="*/ 4 w 233"/>
                  <a:gd name="T27" fmla="*/ 80 h 232"/>
                  <a:gd name="T28" fmla="*/ 2 w 233"/>
                  <a:gd name="T29" fmla="*/ 85 h 232"/>
                  <a:gd name="T30" fmla="*/ 0 w 233"/>
                  <a:gd name="T31" fmla="*/ 89 h 232"/>
                  <a:gd name="T32" fmla="*/ 0 w 233"/>
                  <a:gd name="T33" fmla="*/ 94 h 232"/>
                  <a:gd name="T34" fmla="*/ 0 w 233"/>
                  <a:gd name="T35" fmla="*/ 99 h 232"/>
                  <a:gd name="T36" fmla="*/ 2 w 233"/>
                  <a:gd name="T37" fmla="*/ 103 h 232"/>
                  <a:gd name="T38" fmla="*/ 4 w 233"/>
                  <a:gd name="T39" fmla="*/ 107 h 232"/>
                  <a:gd name="T40" fmla="*/ 7 w 233"/>
                  <a:gd name="T41" fmla="*/ 111 h 232"/>
                  <a:gd name="T42" fmla="*/ 128 w 233"/>
                  <a:gd name="T4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 h="232">
                    <a:moveTo>
                      <a:pt x="233" y="128"/>
                    </a:moveTo>
                    <a:lnTo>
                      <a:pt x="111" y="7"/>
                    </a:lnTo>
                    <a:lnTo>
                      <a:pt x="111" y="7"/>
                    </a:lnTo>
                    <a:lnTo>
                      <a:pt x="107" y="4"/>
                    </a:lnTo>
                    <a:lnTo>
                      <a:pt x="103" y="2"/>
                    </a:lnTo>
                    <a:lnTo>
                      <a:pt x="98" y="0"/>
                    </a:lnTo>
                    <a:lnTo>
                      <a:pt x="94" y="0"/>
                    </a:lnTo>
                    <a:lnTo>
                      <a:pt x="89" y="0"/>
                    </a:lnTo>
                    <a:lnTo>
                      <a:pt x="84" y="2"/>
                    </a:lnTo>
                    <a:lnTo>
                      <a:pt x="80" y="4"/>
                    </a:lnTo>
                    <a:lnTo>
                      <a:pt x="76" y="7"/>
                    </a:lnTo>
                    <a:lnTo>
                      <a:pt x="7" y="77"/>
                    </a:lnTo>
                    <a:lnTo>
                      <a:pt x="7" y="77"/>
                    </a:lnTo>
                    <a:lnTo>
                      <a:pt x="4" y="80"/>
                    </a:lnTo>
                    <a:lnTo>
                      <a:pt x="2" y="85"/>
                    </a:lnTo>
                    <a:lnTo>
                      <a:pt x="0" y="89"/>
                    </a:lnTo>
                    <a:lnTo>
                      <a:pt x="0" y="94"/>
                    </a:lnTo>
                    <a:lnTo>
                      <a:pt x="0" y="99"/>
                    </a:lnTo>
                    <a:lnTo>
                      <a:pt x="2" y="103"/>
                    </a:lnTo>
                    <a:lnTo>
                      <a:pt x="4" y="107"/>
                    </a:lnTo>
                    <a:lnTo>
                      <a:pt x="7" y="111"/>
                    </a:lnTo>
                    <a:lnTo>
                      <a:pt x="128" y="232"/>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1" name="Freeform 21"/>
              <p:cNvSpPr/>
              <p:nvPr/>
            </p:nvSpPr>
            <p:spPr bwMode="auto">
              <a:xfrm>
                <a:off x="4524375" y="6596063"/>
                <a:ext cx="368300" cy="369888"/>
              </a:xfrm>
              <a:custGeom>
                <a:avLst/>
                <a:gdLst>
                  <a:gd name="T0" fmla="*/ 0 w 232"/>
                  <a:gd name="T1" fmla="*/ 106 h 233"/>
                  <a:gd name="T2" fmla="*/ 121 w 232"/>
                  <a:gd name="T3" fmla="*/ 226 h 233"/>
                  <a:gd name="T4" fmla="*/ 121 w 232"/>
                  <a:gd name="T5" fmla="*/ 226 h 233"/>
                  <a:gd name="T6" fmla="*/ 125 w 232"/>
                  <a:gd name="T7" fmla="*/ 229 h 233"/>
                  <a:gd name="T8" fmla="*/ 129 w 232"/>
                  <a:gd name="T9" fmla="*/ 232 h 233"/>
                  <a:gd name="T10" fmla="*/ 134 w 232"/>
                  <a:gd name="T11" fmla="*/ 233 h 233"/>
                  <a:gd name="T12" fmla="*/ 138 w 232"/>
                  <a:gd name="T13" fmla="*/ 233 h 233"/>
                  <a:gd name="T14" fmla="*/ 143 w 232"/>
                  <a:gd name="T15" fmla="*/ 233 h 233"/>
                  <a:gd name="T16" fmla="*/ 148 w 232"/>
                  <a:gd name="T17" fmla="*/ 232 h 233"/>
                  <a:gd name="T18" fmla="*/ 152 w 232"/>
                  <a:gd name="T19" fmla="*/ 229 h 233"/>
                  <a:gd name="T20" fmla="*/ 156 w 232"/>
                  <a:gd name="T21" fmla="*/ 226 h 233"/>
                  <a:gd name="T22" fmla="*/ 225 w 232"/>
                  <a:gd name="T23" fmla="*/ 157 h 233"/>
                  <a:gd name="T24" fmla="*/ 225 w 232"/>
                  <a:gd name="T25" fmla="*/ 157 h 233"/>
                  <a:gd name="T26" fmla="*/ 228 w 232"/>
                  <a:gd name="T27" fmla="*/ 153 h 233"/>
                  <a:gd name="T28" fmla="*/ 230 w 232"/>
                  <a:gd name="T29" fmla="*/ 149 h 233"/>
                  <a:gd name="T30" fmla="*/ 232 w 232"/>
                  <a:gd name="T31" fmla="*/ 144 h 233"/>
                  <a:gd name="T32" fmla="*/ 232 w 232"/>
                  <a:gd name="T33" fmla="*/ 140 h 233"/>
                  <a:gd name="T34" fmla="*/ 232 w 232"/>
                  <a:gd name="T35" fmla="*/ 135 h 233"/>
                  <a:gd name="T36" fmla="*/ 230 w 232"/>
                  <a:gd name="T37" fmla="*/ 130 h 233"/>
                  <a:gd name="T38" fmla="*/ 228 w 232"/>
                  <a:gd name="T39" fmla="*/ 126 h 233"/>
                  <a:gd name="T40" fmla="*/ 225 w 232"/>
                  <a:gd name="T41" fmla="*/ 122 h 233"/>
                  <a:gd name="T42" fmla="*/ 104 w 232"/>
                  <a:gd name="T43"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2" h="233">
                    <a:moveTo>
                      <a:pt x="0" y="106"/>
                    </a:moveTo>
                    <a:lnTo>
                      <a:pt x="121" y="226"/>
                    </a:lnTo>
                    <a:lnTo>
                      <a:pt x="121" y="226"/>
                    </a:lnTo>
                    <a:lnTo>
                      <a:pt x="125" y="229"/>
                    </a:lnTo>
                    <a:lnTo>
                      <a:pt x="129" y="232"/>
                    </a:lnTo>
                    <a:lnTo>
                      <a:pt x="134" y="233"/>
                    </a:lnTo>
                    <a:lnTo>
                      <a:pt x="138" y="233"/>
                    </a:lnTo>
                    <a:lnTo>
                      <a:pt x="143" y="233"/>
                    </a:lnTo>
                    <a:lnTo>
                      <a:pt x="148" y="232"/>
                    </a:lnTo>
                    <a:lnTo>
                      <a:pt x="152" y="229"/>
                    </a:lnTo>
                    <a:lnTo>
                      <a:pt x="156" y="226"/>
                    </a:lnTo>
                    <a:lnTo>
                      <a:pt x="225" y="157"/>
                    </a:lnTo>
                    <a:lnTo>
                      <a:pt x="225" y="157"/>
                    </a:lnTo>
                    <a:lnTo>
                      <a:pt x="228" y="153"/>
                    </a:lnTo>
                    <a:lnTo>
                      <a:pt x="230" y="149"/>
                    </a:lnTo>
                    <a:lnTo>
                      <a:pt x="232" y="144"/>
                    </a:lnTo>
                    <a:lnTo>
                      <a:pt x="232" y="140"/>
                    </a:lnTo>
                    <a:lnTo>
                      <a:pt x="232" y="135"/>
                    </a:lnTo>
                    <a:lnTo>
                      <a:pt x="230" y="130"/>
                    </a:lnTo>
                    <a:lnTo>
                      <a:pt x="228" y="126"/>
                    </a:lnTo>
                    <a:lnTo>
                      <a:pt x="225" y="122"/>
                    </a:lnTo>
                    <a:lnTo>
                      <a:pt x="104"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82" name="组合 181"/>
          <p:cNvGrpSpPr/>
          <p:nvPr/>
        </p:nvGrpSpPr>
        <p:grpSpPr>
          <a:xfrm>
            <a:off x="7405989" y="3909275"/>
            <a:ext cx="904266" cy="1577160"/>
            <a:chOff x="5474300" y="2921869"/>
            <a:chExt cx="678288" cy="1182870"/>
          </a:xfrm>
        </p:grpSpPr>
        <p:sp>
          <p:nvSpPr>
            <p:cNvPr id="183" name="饼形 3"/>
            <p:cNvSpPr/>
            <p:nvPr/>
          </p:nvSpPr>
          <p:spPr>
            <a:xfrm rot="380340" flipH="1">
              <a:off x="5474300" y="2921869"/>
              <a:ext cx="678288" cy="1182870"/>
            </a:xfrm>
            <a:custGeom>
              <a:avLst/>
              <a:gdLst>
                <a:gd name="connsiteX0" fmla="*/ 87711 w 1277741"/>
                <a:gd name="connsiteY0" fmla="*/ 961171 h 1276710"/>
                <a:gd name="connsiteX1" fmla="*/ 84709 w 1277741"/>
                <a:gd name="connsiteY1" fmla="*/ 320711 h 1276710"/>
                <a:gd name="connsiteX2" fmla="*/ 638871 w 1277741"/>
                <a:gd name="connsiteY2" fmla="*/ 0 h 1276710"/>
                <a:gd name="connsiteX3" fmla="*/ 638871 w 1277741"/>
                <a:gd name="connsiteY3" fmla="*/ 638355 h 1276710"/>
                <a:gd name="connsiteX4" fmla="*/ 87711 w 1277741"/>
                <a:gd name="connsiteY4" fmla="*/ 961171 h 1276710"/>
                <a:gd name="connsiteX0-1" fmla="*/ 0 w 551160"/>
                <a:gd name="connsiteY0-2" fmla="*/ 961171 h 961171"/>
                <a:gd name="connsiteX1-3" fmla="*/ 551160 w 551160"/>
                <a:gd name="connsiteY1-4" fmla="*/ 0 h 961171"/>
                <a:gd name="connsiteX2-5" fmla="*/ 551160 w 551160"/>
                <a:gd name="connsiteY2-6" fmla="*/ 638355 h 961171"/>
                <a:gd name="connsiteX3-7" fmla="*/ 0 w 551160"/>
                <a:gd name="connsiteY3-8" fmla="*/ 961171 h 961171"/>
                <a:gd name="connsiteX0-9" fmla="*/ 0 w 551160"/>
                <a:gd name="connsiteY0-10" fmla="*/ 961171 h 961171"/>
                <a:gd name="connsiteX1-11" fmla="*/ 551160 w 551160"/>
                <a:gd name="connsiteY1-12" fmla="*/ 0 h 961171"/>
                <a:gd name="connsiteX2-13" fmla="*/ 551160 w 551160"/>
                <a:gd name="connsiteY2-14" fmla="*/ 638355 h 961171"/>
                <a:gd name="connsiteX3-15" fmla="*/ 0 w 551160"/>
                <a:gd name="connsiteY3-16" fmla="*/ 961171 h 961171"/>
              </a:gdLst>
              <a:ahLst/>
              <a:cxnLst>
                <a:cxn ang="0">
                  <a:pos x="connsiteX0-1" y="connsiteY0-2"/>
                </a:cxn>
                <a:cxn ang="0">
                  <a:pos x="connsiteX1-3" y="connsiteY1-4"/>
                </a:cxn>
                <a:cxn ang="0">
                  <a:pos x="connsiteX2-5" y="connsiteY2-6"/>
                </a:cxn>
                <a:cxn ang="0">
                  <a:pos x="connsiteX3-7" y="connsiteY3-8"/>
                </a:cxn>
              </a:cxnLst>
              <a:rect l="l" t="t" r="r" b="b"/>
              <a:pathLst>
                <a:path w="551160" h="961171">
                  <a:moveTo>
                    <a:pt x="0" y="961171"/>
                  </a:moveTo>
                  <a:cubicBezTo>
                    <a:pt x="0" y="854779"/>
                    <a:pt x="66394" y="325266"/>
                    <a:pt x="551160" y="0"/>
                  </a:cubicBezTo>
                  <a:lnTo>
                    <a:pt x="551160" y="638355"/>
                  </a:lnTo>
                  <a:lnTo>
                    <a:pt x="0" y="961171"/>
                  </a:lnTo>
                  <a:close/>
                </a:path>
              </a:pathLst>
            </a:custGeom>
            <a:solidFill>
              <a:schemeClr val="accent1"/>
            </a:solid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84" name="组合 183"/>
            <p:cNvGrpSpPr/>
            <p:nvPr/>
          </p:nvGrpSpPr>
          <p:grpSpPr>
            <a:xfrm>
              <a:off x="5574703" y="3440000"/>
              <a:ext cx="220694" cy="219466"/>
              <a:chOff x="4083050" y="4826000"/>
              <a:chExt cx="855663" cy="850900"/>
            </a:xfrm>
          </p:grpSpPr>
          <p:sp>
            <p:nvSpPr>
              <p:cNvPr id="185" name="Freeform 25"/>
              <p:cNvSpPr/>
              <p:nvPr/>
            </p:nvSpPr>
            <p:spPr bwMode="auto">
              <a:xfrm>
                <a:off x="4083050" y="4826000"/>
                <a:ext cx="855663" cy="850900"/>
              </a:xfrm>
              <a:custGeom>
                <a:avLst/>
                <a:gdLst>
                  <a:gd name="T0" fmla="*/ 217 w 539"/>
                  <a:gd name="T1" fmla="*/ 202 h 536"/>
                  <a:gd name="T2" fmla="*/ 206 w 539"/>
                  <a:gd name="T3" fmla="*/ 199 h 536"/>
                  <a:gd name="T4" fmla="*/ 182 w 539"/>
                  <a:gd name="T5" fmla="*/ 196 h 536"/>
                  <a:gd name="T6" fmla="*/ 169 w 539"/>
                  <a:gd name="T7" fmla="*/ 195 h 536"/>
                  <a:gd name="T8" fmla="*/ 135 w 539"/>
                  <a:gd name="T9" fmla="*/ 199 h 536"/>
                  <a:gd name="T10" fmla="*/ 103 w 539"/>
                  <a:gd name="T11" fmla="*/ 209 h 536"/>
                  <a:gd name="T12" fmla="*/ 74 w 539"/>
                  <a:gd name="T13" fmla="*/ 224 h 536"/>
                  <a:gd name="T14" fmla="*/ 49 w 539"/>
                  <a:gd name="T15" fmla="*/ 246 h 536"/>
                  <a:gd name="T16" fmla="*/ 29 w 539"/>
                  <a:gd name="T17" fmla="*/ 271 h 536"/>
                  <a:gd name="T18" fmla="*/ 13 w 539"/>
                  <a:gd name="T19" fmla="*/ 300 h 536"/>
                  <a:gd name="T20" fmla="*/ 3 w 539"/>
                  <a:gd name="T21" fmla="*/ 332 h 536"/>
                  <a:gd name="T22" fmla="*/ 0 w 539"/>
                  <a:gd name="T23" fmla="*/ 366 h 536"/>
                  <a:gd name="T24" fmla="*/ 0 w 539"/>
                  <a:gd name="T25" fmla="*/ 383 h 536"/>
                  <a:gd name="T26" fmla="*/ 7 w 539"/>
                  <a:gd name="T27" fmla="*/ 417 h 536"/>
                  <a:gd name="T28" fmla="*/ 20 w 539"/>
                  <a:gd name="T29" fmla="*/ 447 h 536"/>
                  <a:gd name="T30" fmla="*/ 38 w 539"/>
                  <a:gd name="T31" fmla="*/ 474 h 536"/>
                  <a:gd name="T32" fmla="*/ 61 w 539"/>
                  <a:gd name="T33" fmla="*/ 497 h 536"/>
                  <a:gd name="T34" fmla="*/ 88 w 539"/>
                  <a:gd name="T35" fmla="*/ 516 h 536"/>
                  <a:gd name="T36" fmla="*/ 119 w 539"/>
                  <a:gd name="T37" fmla="*/ 528 h 536"/>
                  <a:gd name="T38" fmla="*/ 152 w 539"/>
                  <a:gd name="T39" fmla="*/ 535 h 536"/>
                  <a:gd name="T40" fmla="*/ 169 w 539"/>
                  <a:gd name="T41" fmla="*/ 536 h 536"/>
                  <a:gd name="T42" fmla="*/ 204 w 539"/>
                  <a:gd name="T43" fmla="*/ 533 h 536"/>
                  <a:gd name="T44" fmla="*/ 237 w 539"/>
                  <a:gd name="T45" fmla="*/ 523 h 536"/>
                  <a:gd name="T46" fmla="*/ 265 w 539"/>
                  <a:gd name="T47" fmla="*/ 507 h 536"/>
                  <a:gd name="T48" fmla="*/ 291 w 539"/>
                  <a:gd name="T49" fmla="*/ 486 h 536"/>
                  <a:gd name="T50" fmla="*/ 311 w 539"/>
                  <a:gd name="T51" fmla="*/ 461 h 536"/>
                  <a:gd name="T52" fmla="*/ 327 w 539"/>
                  <a:gd name="T53" fmla="*/ 432 h 536"/>
                  <a:gd name="T54" fmla="*/ 337 w 539"/>
                  <a:gd name="T55" fmla="*/ 400 h 536"/>
                  <a:gd name="T56" fmla="*/ 340 w 539"/>
                  <a:gd name="T57" fmla="*/ 366 h 536"/>
                  <a:gd name="T58" fmla="*/ 340 w 539"/>
                  <a:gd name="T59" fmla="*/ 354 h 536"/>
                  <a:gd name="T60" fmla="*/ 337 w 539"/>
                  <a:gd name="T61" fmla="*/ 332 h 536"/>
                  <a:gd name="T62" fmla="*/ 394 w 539"/>
                  <a:gd name="T63" fmla="*/ 261 h 536"/>
                  <a:gd name="T64" fmla="*/ 468 w 539"/>
                  <a:gd name="T65" fmla="*/ 189 h 536"/>
                  <a:gd name="T66" fmla="*/ 539 w 539"/>
                  <a:gd name="T67" fmla="*/ 108 h 536"/>
                  <a:gd name="T68" fmla="*/ 443 w 539"/>
                  <a:gd name="T6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9" h="536">
                    <a:moveTo>
                      <a:pt x="443" y="0"/>
                    </a:moveTo>
                    <a:lnTo>
                      <a:pt x="217" y="202"/>
                    </a:lnTo>
                    <a:lnTo>
                      <a:pt x="217" y="202"/>
                    </a:lnTo>
                    <a:lnTo>
                      <a:pt x="206" y="199"/>
                    </a:lnTo>
                    <a:lnTo>
                      <a:pt x="194" y="197"/>
                    </a:lnTo>
                    <a:lnTo>
                      <a:pt x="182" y="196"/>
                    </a:lnTo>
                    <a:lnTo>
                      <a:pt x="169" y="195"/>
                    </a:lnTo>
                    <a:lnTo>
                      <a:pt x="169" y="195"/>
                    </a:lnTo>
                    <a:lnTo>
                      <a:pt x="152" y="196"/>
                    </a:lnTo>
                    <a:lnTo>
                      <a:pt x="135" y="199"/>
                    </a:lnTo>
                    <a:lnTo>
                      <a:pt x="119" y="203"/>
                    </a:lnTo>
                    <a:lnTo>
                      <a:pt x="103" y="209"/>
                    </a:lnTo>
                    <a:lnTo>
                      <a:pt x="88" y="216"/>
                    </a:lnTo>
                    <a:lnTo>
                      <a:pt x="74" y="224"/>
                    </a:lnTo>
                    <a:lnTo>
                      <a:pt x="61" y="235"/>
                    </a:lnTo>
                    <a:lnTo>
                      <a:pt x="49" y="246"/>
                    </a:lnTo>
                    <a:lnTo>
                      <a:pt x="38" y="258"/>
                    </a:lnTo>
                    <a:lnTo>
                      <a:pt x="29" y="271"/>
                    </a:lnTo>
                    <a:lnTo>
                      <a:pt x="20" y="285"/>
                    </a:lnTo>
                    <a:lnTo>
                      <a:pt x="13" y="300"/>
                    </a:lnTo>
                    <a:lnTo>
                      <a:pt x="7" y="316"/>
                    </a:lnTo>
                    <a:lnTo>
                      <a:pt x="3" y="332"/>
                    </a:lnTo>
                    <a:lnTo>
                      <a:pt x="0" y="349"/>
                    </a:lnTo>
                    <a:lnTo>
                      <a:pt x="0" y="366"/>
                    </a:lnTo>
                    <a:lnTo>
                      <a:pt x="0" y="366"/>
                    </a:lnTo>
                    <a:lnTo>
                      <a:pt x="0" y="383"/>
                    </a:lnTo>
                    <a:lnTo>
                      <a:pt x="3" y="400"/>
                    </a:lnTo>
                    <a:lnTo>
                      <a:pt x="7" y="417"/>
                    </a:lnTo>
                    <a:lnTo>
                      <a:pt x="13" y="432"/>
                    </a:lnTo>
                    <a:lnTo>
                      <a:pt x="20" y="447"/>
                    </a:lnTo>
                    <a:lnTo>
                      <a:pt x="29" y="461"/>
                    </a:lnTo>
                    <a:lnTo>
                      <a:pt x="38" y="474"/>
                    </a:lnTo>
                    <a:lnTo>
                      <a:pt x="49" y="486"/>
                    </a:lnTo>
                    <a:lnTo>
                      <a:pt x="61" y="497"/>
                    </a:lnTo>
                    <a:lnTo>
                      <a:pt x="74" y="507"/>
                    </a:lnTo>
                    <a:lnTo>
                      <a:pt x="88" y="516"/>
                    </a:lnTo>
                    <a:lnTo>
                      <a:pt x="103" y="523"/>
                    </a:lnTo>
                    <a:lnTo>
                      <a:pt x="119" y="528"/>
                    </a:lnTo>
                    <a:lnTo>
                      <a:pt x="135" y="533"/>
                    </a:lnTo>
                    <a:lnTo>
                      <a:pt x="152" y="535"/>
                    </a:lnTo>
                    <a:lnTo>
                      <a:pt x="169" y="536"/>
                    </a:lnTo>
                    <a:lnTo>
                      <a:pt x="169" y="536"/>
                    </a:lnTo>
                    <a:lnTo>
                      <a:pt x="187" y="535"/>
                    </a:lnTo>
                    <a:lnTo>
                      <a:pt x="204" y="533"/>
                    </a:lnTo>
                    <a:lnTo>
                      <a:pt x="221" y="528"/>
                    </a:lnTo>
                    <a:lnTo>
                      <a:pt x="237" y="523"/>
                    </a:lnTo>
                    <a:lnTo>
                      <a:pt x="251" y="516"/>
                    </a:lnTo>
                    <a:lnTo>
                      <a:pt x="265" y="507"/>
                    </a:lnTo>
                    <a:lnTo>
                      <a:pt x="279" y="497"/>
                    </a:lnTo>
                    <a:lnTo>
                      <a:pt x="291" y="486"/>
                    </a:lnTo>
                    <a:lnTo>
                      <a:pt x="302" y="474"/>
                    </a:lnTo>
                    <a:lnTo>
                      <a:pt x="311" y="461"/>
                    </a:lnTo>
                    <a:lnTo>
                      <a:pt x="320" y="447"/>
                    </a:lnTo>
                    <a:lnTo>
                      <a:pt x="327" y="432"/>
                    </a:lnTo>
                    <a:lnTo>
                      <a:pt x="333" y="417"/>
                    </a:lnTo>
                    <a:lnTo>
                      <a:pt x="337" y="400"/>
                    </a:lnTo>
                    <a:lnTo>
                      <a:pt x="340" y="383"/>
                    </a:lnTo>
                    <a:lnTo>
                      <a:pt x="340" y="366"/>
                    </a:lnTo>
                    <a:lnTo>
                      <a:pt x="340" y="366"/>
                    </a:lnTo>
                    <a:lnTo>
                      <a:pt x="340" y="354"/>
                    </a:lnTo>
                    <a:lnTo>
                      <a:pt x="339" y="343"/>
                    </a:lnTo>
                    <a:lnTo>
                      <a:pt x="337" y="332"/>
                    </a:lnTo>
                    <a:lnTo>
                      <a:pt x="334" y="321"/>
                    </a:lnTo>
                    <a:lnTo>
                      <a:pt x="394" y="261"/>
                    </a:lnTo>
                    <a:lnTo>
                      <a:pt x="394" y="189"/>
                    </a:lnTo>
                    <a:lnTo>
                      <a:pt x="468" y="189"/>
                    </a:lnTo>
                    <a:lnTo>
                      <a:pt x="468" y="104"/>
                    </a:lnTo>
                    <a:lnTo>
                      <a:pt x="539" y="108"/>
                    </a:lnTo>
                    <a:lnTo>
                      <a:pt x="539" y="7"/>
                    </a:lnTo>
                    <a:lnTo>
                      <a:pt x="443"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6" name="Freeform 26"/>
              <p:cNvSpPr/>
              <p:nvPr/>
            </p:nvSpPr>
            <p:spPr bwMode="auto">
              <a:xfrm>
                <a:off x="4219575" y="5362575"/>
                <a:ext cx="184150" cy="184150"/>
              </a:xfrm>
              <a:custGeom>
                <a:avLst/>
                <a:gdLst>
                  <a:gd name="T0" fmla="*/ 116 w 116"/>
                  <a:gd name="T1" fmla="*/ 58 h 116"/>
                  <a:gd name="T2" fmla="*/ 116 w 116"/>
                  <a:gd name="T3" fmla="*/ 58 h 116"/>
                  <a:gd name="T4" fmla="*/ 116 w 116"/>
                  <a:gd name="T5" fmla="*/ 64 h 116"/>
                  <a:gd name="T6" fmla="*/ 115 w 116"/>
                  <a:gd name="T7" fmla="*/ 69 h 116"/>
                  <a:gd name="T8" fmla="*/ 111 w 116"/>
                  <a:gd name="T9" fmla="*/ 80 h 116"/>
                  <a:gd name="T10" fmla="*/ 106 w 116"/>
                  <a:gd name="T11" fmla="*/ 90 h 116"/>
                  <a:gd name="T12" fmla="*/ 99 w 116"/>
                  <a:gd name="T13" fmla="*/ 99 h 116"/>
                  <a:gd name="T14" fmla="*/ 90 w 116"/>
                  <a:gd name="T15" fmla="*/ 106 h 116"/>
                  <a:gd name="T16" fmla="*/ 81 w 116"/>
                  <a:gd name="T17" fmla="*/ 111 h 116"/>
                  <a:gd name="T18" fmla="*/ 70 w 116"/>
                  <a:gd name="T19" fmla="*/ 114 h 116"/>
                  <a:gd name="T20" fmla="*/ 64 w 116"/>
                  <a:gd name="T21" fmla="*/ 115 h 116"/>
                  <a:gd name="T22" fmla="*/ 58 w 116"/>
                  <a:gd name="T23" fmla="*/ 116 h 116"/>
                  <a:gd name="T24" fmla="*/ 58 w 116"/>
                  <a:gd name="T25" fmla="*/ 116 h 116"/>
                  <a:gd name="T26" fmla="*/ 52 w 116"/>
                  <a:gd name="T27" fmla="*/ 115 h 116"/>
                  <a:gd name="T28" fmla="*/ 46 w 116"/>
                  <a:gd name="T29" fmla="*/ 114 h 116"/>
                  <a:gd name="T30" fmla="*/ 36 w 116"/>
                  <a:gd name="T31" fmla="*/ 111 h 116"/>
                  <a:gd name="T32" fmla="*/ 26 w 116"/>
                  <a:gd name="T33" fmla="*/ 106 h 116"/>
                  <a:gd name="T34" fmla="*/ 17 w 116"/>
                  <a:gd name="T35" fmla="*/ 99 h 116"/>
                  <a:gd name="T36" fmla="*/ 10 w 116"/>
                  <a:gd name="T37" fmla="*/ 90 h 116"/>
                  <a:gd name="T38" fmla="*/ 5 w 116"/>
                  <a:gd name="T39" fmla="*/ 80 h 116"/>
                  <a:gd name="T40" fmla="*/ 1 w 116"/>
                  <a:gd name="T41" fmla="*/ 69 h 116"/>
                  <a:gd name="T42" fmla="*/ 1 w 116"/>
                  <a:gd name="T43" fmla="*/ 64 h 116"/>
                  <a:gd name="T44" fmla="*/ 0 w 116"/>
                  <a:gd name="T45" fmla="*/ 58 h 116"/>
                  <a:gd name="T46" fmla="*/ 0 w 116"/>
                  <a:gd name="T47" fmla="*/ 58 h 116"/>
                  <a:gd name="T48" fmla="*/ 1 w 116"/>
                  <a:gd name="T49" fmla="*/ 52 h 116"/>
                  <a:gd name="T50" fmla="*/ 1 w 116"/>
                  <a:gd name="T51" fmla="*/ 46 h 116"/>
                  <a:gd name="T52" fmla="*/ 5 w 116"/>
                  <a:gd name="T53" fmla="*/ 35 h 116"/>
                  <a:gd name="T54" fmla="*/ 10 w 116"/>
                  <a:gd name="T55" fmla="*/ 25 h 116"/>
                  <a:gd name="T56" fmla="*/ 17 w 116"/>
                  <a:gd name="T57" fmla="*/ 17 h 116"/>
                  <a:gd name="T58" fmla="*/ 26 w 116"/>
                  <a:gd name="T59" fmla="*/ 10 h 116"/>
                  <a:gd name="T60" fmla="*/ 36 w 116"/>
                  <a:gd name="T61" fmla="*/ 4 h 116"/>
                  <a:gd name="T62" fmla="*/ 46 w 116"/>
                  <a:gd name="T63" fmla="*/ 1 h 116"/>
                  <a:gd name="T64" fmla="*/ 52 w 116"/>
                  <a:gd name="T65" fmla="*/ 0 h 116"/>
                  <a:gd name="T66" fmla="*/ 58 w 116"/>
                  <a:gd name="T67" fmla="*/ 0 h 116"/>
                  <a:gd name="T68" fmla="*/ 58 w 116"/>
                  <a:gd name="T69" fmla="*/ 0 h 116"/>
                  <a:gd name="T70" fmla="*/ 64 w 116"/>
                  <a:gd name="T71" fmla="*/ 0 h 116"/>
                  <a:gd name="T72" fmla="*/ 70 w 116"/>
                  <a:gd name="T73" fmla="*/ 1 h 116"/>
                  <a:gd name="T74" fmla="*/ 81 w 116"/>
                  <a:gd name="T75" fmla="*/ 4 h 116"/>
                  <a:gd name="T76" fmla="*/ 90 w 116"/>
                  <a:gd name="T77" fmla="*/ 10 h 116"/>
                  <a:gd name="T78" fmla="*/ 99 w 116"/>
                  <a:gd name="T79" fmla="*/ 17 h 116"/>
                  <a:gd name="T80" fmla="*/ 106 w 116"/>
                  <a:gd name="T81" fmla="*/ 25 h 116"/>
                  <a:gd name="T82" fmla="*/ 111 w 116"/>
                  <a:gd name="T83" fmla="*/ 35 h 116"/>
                  <a:gd name="T84" fmla="*/ 115 w 116"/>
                  <a:gd name="T85" fmla="*/ 46 h 116"/>
                  <a:gd name="T86" fmla="*/ 116 w 116"/>
                  <a:gd name="T87" fmla="*/ 52 h 116"/>
                  <a:gd name="T88" fmla="*/ 116 w 116"/>
                  <a:gd name="T89" fmla="*/ 58 h 116"/>
                  <a:gd name="T90" fmla="*/ 116 w 116"/>
                  <a:gd name="T91" fmla="*/ 5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6">
                    <a:moveTo>
                      <a:pt x="116" y="58"/>
                    </a:moveTo>
                    <a:lnTo>
                      <a:pt x="116" y="58"/>
                    </a:lnTo>
                    <a:lnTo>
                      <a:pt x="116" y="64"/>
                    </a:lnTo>
                    <a:lnTo>
                      <a:pt x="115" y="69"/>
                    </a:lnTo>
                    <a:lnTo>
                      <a:pt x="111" y="80"/>
                    </a:lnTo>
                    <a:lnTo>
                      <a:pt x="106" y="90"/>
                    </a:lnTo>
                    <a:lnTo>
                      <a:pt x="99" y="99"/>
                    </a:lnTo>
                    <a:lnTo>
                      <a:pt x="90" y="106"/>
                    </a:lnTo>
                    <a:lnTo>
                      <a:pt x="81" y="111"/>
                    </a:lnTo>
                    <a:lnTo>
                      <a:pt x="70" y="114"/>
                    </a:lnTo>
                    <a:lnTo>
                      <a:pt x="64" y="115"/>
                    </a:lnTo>
                    <a:lnTo>
                      <a:pt x="58" y="116"/>
                    </a:lnTo>
                    <a:lnTo>
                      <a:pt x="58" y="116"/>
                    </a:lnTo>
                    <a:lnTo>
                      <a:pt x="52" y="115"/>
                    </a:lnTo>
                    <a:lnTo>
                      <a:pt x="46" y="114"/>
                    </a:lnTo>
                    <a:lnTo>
                      <a:pt x="36" y="111"/>
                    </a:lnTo>
                    <a:lnTo>
                      <a:pt x="26" y="106"/>
                    </a:lnTo>
                    <a:lnTo>
                      <a:pt x="17" y="99"/>
                    </a:lnTo>
                    <a:lnTo>
                      <a:pt x="10" y="90"/>
                    </a:lnTo>
                    <a:lnTo>
                      <a:pt x="5" y="80"/>
                    </a:lnTo>
                    <a:lnTo>
                      <a:pt x="1" y="69"/>
                    </a:lnTo>
                    <a:lnTo>
                      <a:pt x="1" y="64"/>
                    </a:lnTo>
                    <a:lnTo>
                      <a:pt x="0" y="58"/>
                    </a:lnTo>
                    <a:lnTo>
                      <a:pt x="0" y="58"/>
                    </a:lnTo>
                    <a:lnTo>
                      <a:pt x="1" y="52"/>
                    </a:lnTo>
                    <a:lnTo>
                      <a:pt x="1" y="46"/>
                    </a:lnTo>
                    <a:lnTo>
                      <a:pt x="5" y="35"/>
                    </a:lnTo>
                    <a:lnTo>
                      <a:pt x="10" y="25"/>
                    </a:lnTo>
                    <a:lnTo>
                      <a:pt x="17" y="17"/>
                    </a:lnTo>
                    <a:lnTo>
                      <a:pt x="26" y="10"/>
                    </a:lnTo>
                    <a:lnTo>
                      <a:pt x="36" y="4"/>
                    </a:lnTo>
                    <a:lnTo>
                      <a:pt x="46" y="1"/>
                    </a:lnTo>
                    <a:lnTo>
                      <a:pt x="52" y="0"/>
                    </a:lnTo>
                    <a:lnTo>
                      <a:pt x="58" y="0"/>
                    </a:lnTo>
                    <a:lnTo>
                      <a:pt x="58" y="0"/>
                    </a:lnTo>
                    <a:lnTo>
                      <a:pt x="64" y="0"/>
                    </a:lnTo>
                    <a:lnTo>
                      <a:pt x="70" y="1"/>
                    </a:lnTo>
                    <a:lnTo>
                      <a:pt x="81" y="4"/>
                    </a:lnTo>
                    <a:lnTo>
                      <a:pt x="90" y="10"/>
                    </a:lnTo>
                    <a:lnTo>
                      <a:pt x="99" y="17"/>
                    </a:lnTo>
                    <a:lnTo>
                      <a:pt x="106" y="25"/>
                    </a:lnTo>
                    <a:lnTo>
                      <a:pt x="111" y="35"/>
                    </a:lnTo>
                    <a:lnTo>
                      <a:pt x="115" y="46"/>
                    </a:lnTo>
                    <a:lnTo>
                      <a:pt x="116" y="52"/>
                    </a:lnTo>
                    <a:lnTo>
                      <a:pt x="116" y="58"/>
                    </a:lnTo>
                    <a:lnTo>
                      <a:pt x="116" y="5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7" name="Line 27"/>
              <p:cNvSpPr>
                <a:spLocks noChangeShapeType="1"/>
              </p:cNvSpPr>
              <p:nvPr/>
            </p:nvSpPr>
            <p:spPr bwMode="auto">
              <a:xfrm flipH="1">
                <a:off x="4481513" y="4926013"/>
                <a:ext cx="303213" cy="274638"/>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188" name="组合 187"/>
          <p:cNvGrpSpPr/>
          <p:nvPr/>
        </p:nvGrpSpPr>
        <p:grpSpPr>
          <a:xfrm>
            <a:off x="882940" y="2657812"/>
            <a:ext cx="612206" cy="612283"/>
            <a:chOff x="4293355" y="3074389"/>
            <a:chExt cx="440084" cy="440084"/>
          </a:xfrm>
        </p:grpSpPr>
        <p:sp>
          <p:nvSpPr>
            <p:cNvPr id="189" name="椭圆 188"/>
            <p:cNvSpPr/>
            <p:nvPr/>
          </p:nvSpPr>
          <p:spPr>
            <a:xfrm>
              <a:off x="4293355" y="3074389"/>
              <a:ext cx="440084" cy="440084"/>
            </a:xfrm>
            <a:prstGeom prst="ellipse">
              <a:avLst/>
            </a:prstGeom>
            <a:solidFill>
              <a:schemeClr val="accent3"/>
            </a:solidFill>
            <a:ln w="1905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0" name="组合 189"/>
            <p:cNvGrpSpPr/>
            <p:nvPr/>
          </p:nvGrpSpPr>
          <p:grpSpPr>
            <a:xfrm>
              <a:off x="4437444" y="3184699"/>
              <a:ext cx="151907" cy="219466"/>
              <a:chOff x="6689725" y="4826000"/>
              <a:chExt cx="588963" cy="850901"/>
            </a:xfrm>
          </p:grpSpPr>
          <p:sp>
            <p:nvSpPr>
              <p:cNvPr id="191" name="Freeform 5"/>
              <p:cNvSpPr/>
              <p:nvPr/>
            </p:nvSpPr>
            <p:spPr bwMode="auto">
              <a:xfrm>
                <a:off x="6689725" y="4826000"/>
                <a:ext cx="588963" cy="706438"/>
              </a:xfrm>
              <a:custGeom>
                <a:avLst/>
                <a:gdLst>
                  <a:gd name="T0" fmla="*/ 101 w 371"/>
                  <a:gd name="T1" fmla="*/ 410 h 445"/>
                  <a:gd name="T2" fmla="*/ 101 w 371"/>
                  <a:gd name="T3" fmla="*/ 351 h 445"/>
                  <a:gd name="T4" fmla="*/ 80 w 371"/>
                  <a:gd name="T5" fmla="*/ 338 h 445"/>
                  <a:gd name="T6" fmla="*/ 60 w 371"/>
                  <a:gd name="T7" fmla="*/ 322 h 445"/>
                  <a:gd name="T8" fmla="*/ 43 w 371"/>
                  <a:gd name="T9" fmla="*/ 304 h 445"/>
                  <a:gd name="T10" fmla="*/ 28 w 371"/>
                  <a:gd name="T11" fmla="*/ 284 h 445"/>
                  <a:gd name="T12" fmla="*/ 16 w 371"/>
                  <a:gd name="T13" fmla="*/ 262 h 445"/>
                  <a:gd name="T14" fmla="*/ 7 w 371"/>
                  <a:gd name="T15" fmla="*/ 238 h 445"/>
                  <a:gd name="T16" fmla="*/ 2 w 371"/>
                  <a:gd name="T17" fmla="*/ 212 h 445"/>
                  <a:gd name="T18" fmla="*/ 0 w 371"/>
                  <a:gd name="T19" fmla="*/ 185 h 445"/>
                  <a:gd name="T20" fmla="*/ 1 w 371"/>
                  <a:gd name="T21" fmla="*/ 166 h 445"/>
                  <a:gd name="T22" fmla="*/ 8 w 371"/>
                  <a:gd name="T23" fmla="*/ 130 h 445"/>
                  <a:gd name="T24" fmla="*/ 22 w 371"/>
                  <a:gd name="T25" fmla="*/ 97 h 445"/>
                  <a:gd name="T26" fmla="*/ 42 w 371"/>
                  <a:gd name="T27" fmla="*/ 67 h 445"/>
                  <a:gd name="T28" fmla="*/ 67 w 371"/>
                  <a:gd name="T29" fmla="*/ 42 h 445"/>
                  <a:gd name="T30" fmla="*/ 97 w 371"/>
                  <a:gd name="T31" fmla="*/ 22 h 445"/>
                  <a:gd name="T32" fmla="*/ 130 w 371"/>
                  <a:gd name="T33" fmla="*/ 8 h 445"/>
                  <a:gd name="T34" fmla="*/ 166 w 371"/>
                  <a:gd name="T35" fmla="*/ 1 h 445"/>
                  <a:gd name="T36" fmla="*/ 186 w 371"/>
                  <a:gd name="T37" fmla="*/ 0 h 445"/>
                  <a:gd name="T38" fmla="*/ 224 w 371"/>
                  <a:gd name="T39" fmla="*/ 4 h 445"/>
                  <a:gd name="T40" fmla="*/ 258 w 371"/>
                  <a:gd name="T41" fmla="*/ 14 h 445"/>
                  <a:gd name="T42" fmla="*/ 290 w 371"/>
                  <a:gd name="T43" fmla="*/ 32 h 445"/>
                  <a:gd name="T44" fmla="*/ 317 w 371"/>
                  <a:gd name="T45" fmla="*/ 54 h 445"/>
                  <a:gd name="T46" fmla="*/ 340 w 371"/>
                  <a:gd name="T47" fmla="*/ 82 h 445"/>
                  <a:gd name="T48" fmla="*/ 357 w 371"/>
                  <a:gd name="T49" fmla="*/ 113 h 445"/>
                  <a:gd name="T50" fmla="*/ 368 w 371"/>
                  <a:gd name="T51" fmla="*/ 148 h 445"/>
                  <a:gd name="T52" fmla="*/ 371 w 371"/>
                  <a:gd name="T53" fmla="*/ 185 h 445"/>
                  <a:gd name="T54" fmla="*/ 371 w 371"/>
                  <a:gd name="T55" fmla="*/ 199 h 445"/>
                  <a:gd name="T56" fmla="*/ 367 w 371"/>
                  <a:gd name="T57" fmla="*/ 225 h 445"/>
                  <a:gd name="T58" fmla="*/ 360 w 371"/>
                  <a:gd name="T59" fmla="*/ 250 h 445"/>
                  <a:gd name="T60" fmla="*/ 349 w 371"/>
                  <a:gd name="T61" fmla="*/ 274 h 445"/>
                  <a:gd name="T62" fmla="*/ 336 w 371"/>
                  <a:gd name="T63" fmla="*/ 295 h 445"/>
                  <a:gd name="T64" fmla="*/ 320 w 371"/>
                  <a:gd name="T65" fmla="*/ 314 h 445"/>
                  <a:gd name="T66" fmla="*/ 301 w 371"/>
                  <a:gd name="T67" fmla="*/ 331 h 445"/>
                  <a:gd name="T68" fmla="*/ 280 w 371"/>
                  <a:gd name="T69" fmla="*/ 346 h 445"/>
                  <a:gd name="T70" fmla="*/ 269 w 371"/>
                  <a:gd name="T71" fmla="*/ 39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445">
                    <a:moveTo>
                      <a:pt x="260" y="445"/>
                    </a:moveTo>
                    <a:lnTo>
                      <a:pt x="101" y="410"/>
                    </a:lnTo>
                    <a:lnTo>
                      <a:pt x="101" y="351"/>
                    </a:lnTo>
                    <a:lnTo>
                      <a:pt x="101" y="351"/>
                    </a:lnTo>
                    <a:lnTo>
                      <a:pt x="90" y="345"/>
                    </a:lnTo>
                    <a:lnTo>
                      <a:pt x="80" y="338"/>
                    </a:lnTo>
                    <a:lnTo>
                      <a:pt x="70" y="331"/>
                    </a:lnTo>
                    <a:lnTo>
                      <a:pt x="60" y="322"/>
                    </a:lnTo>
                    <a:lnTo>
                      <a:pt x="51" y="314"/>
                    </a:lnTo>
                    <a:lnTo>
                      <a:pt x="43" y="304"/>
                    </a:lnTo>
                    <a:lnTo>
                      <a:pt x="35" y="294"/>
                    </a:lnTo>
                    <a:lnTo>
                      <a:pt x="28" y="284"/>
                    </a:lnTo>
                    <a:lnTo>
                      <a:pt x="22" y="273"/>
                    </a:lnTo>
                    <a:lnTo>
                      <a:pt x="16" y="262"/>
                    </a:lnTo>
                    <a:lnTo>
                      <a:pt x="11" y="250"/>
                    </a:lnTo>
                    <a:lnTo>
                      <a:pt x="7" y="238"/>
                    </a:lnTo>
                    <a:lnTo>
                      <a:pt x="4" y="224"/>
                    </a:lnTo>
                    <a:lnTo>
                      <a:pt x="2" y="212"/>
                    </a:lnTo>
                    <a:lnTo>
                      <a:pt x="1" y="198"/>
                    </a:lnTo>
                    <a:lnTo>
                      <a:pt x="0" y="185"/>
                    </a:lnTo>
                    <a:lnTo>
                      <a:pt x="0" y="185"/>
                    </a:lnTo>
                    <a:lnTo>
                      <a:pt x="1" y="166"/>
                    </a:lnTo>
                    <a:lnTo>
                      <a:pt x="4" y="148"/>
                    </a:lnTo>
                    <a:lnTo>
                      <a:pt x="8" y="130"/>
                    </a:lnTo>
                    <a:lnTo>
                      <a:pt x="15" y="113"/>
                    </a:lnTo>
                    <a:lnTo>
                      <a:pt x="22" y="97"/>
                    </a:lnTo>
                    <a:lnTo>
                      <a:pt x="32" y="82"/>
                    </a:lnTo>
                    <a:lnTo>
                      <a:pt x="42" y="67"/>
                    </a:lnTo>
                    <a:lnTo>
                      <a:pt x="54" y="54"/>
                    </a:lnTo>
                    <a:lnTo>
                      <a:pt x="67" y="42"/>
                    </a:lnTo>
                    <a:lnTo>
                      <a:pt x="82" y="32"/>
                    </a:lnTo>
                    <a:lnTo>
                      <a:pt x="97" y="22"/>
                    </a:lnTo>
                    <a:lnTo>
                      <a:pt x="113" y="14"/>
                    </a:lnTo>
                    <a:lnTo>
                      <a:pt x="130" y="8"/>
                    </a:lnTo>
                    <a:lnTo>
                      <a:pt x="148" y="4"/>
                    </a:lnTo>
                    <a:lnTo>
                      <a:pt x="166" y="1"/>
                    </a:lnTo>
                    <a:lnTo>
                      <a:pt x="186" y="0"/>
                    </a:lnTo>
                    <a:lnTo>
                      <a:pt x="186" y="0"/>
                    </a:lnTo>
                    <a:lnTo>
                      <a:pt x="205" y="1"/>
                    </a:lnTo>
                    <a:lnTo>
                      <a:pt x="224" y="4"/>
                    </a:lnTo>
                    <a:lnTo>
                      <a:pt x="241" y="8"/>
                    </a:lnTo>
                    <a:lnTo>
                      <a:pt x="258" y="14"/>
                    </a:lnTo>
                    <a:lnTo>
                      <a:pt x="274" y="22"/>
                    </a:lnTo>
                    <a:lnTo>
                      <a:pt x="290" y="32"/>
                    </a:lnTo>
                    <a:lnTo>
                      <a:pt x="304" y="42"/>
                    </a:lnTo>
                    <a:lnTo>
                      <a:pt x="317" y="54"/>
                    </a:lnTo>
                    <a:lnTo>
                      <a:pt x="329" y="67"/>
                    </a:lnTo>
                    <a:lnTo>
                      <a:pt x="340" y="82"/>
                    </a:lnTo>
                    <a:lnTo>
                      <a:pt x="349" y="97"/>
                    </a:lnTo>
                    <a:lnTo>
                      <a:pt x="357" y="113"/>
                    </a:lnTo>
                    <a:lnTo>
                      <a:pt x="363" y="130"/>
                    </a:lnTo>
                    <a:lnTo>
                      <a:pt x="368" y="148"/>
                    </a:lnTo>
                    <a:lnTo>
                      <a:pt x="370" y="166"/>
                    </a:lnTo>
                    <a:lnTo>
                      <a:pt x="371" y="185"/>
                    </a:lnTo>
                    <a:lnTo>
                      <a:pt x="371" y="185"/>
                    </a:lnTo>
                    <a:lnTo>
                      <a:pt x="371" y="199"/>
                    </a:lnTo>
                    <a:lnTo>
                      <a:pt x="369" y="212"/>
                    </a:lnTo>
                    <a:lnTo>
                      <a:pt x="367" y="225"/>
                    </a:lnTo>
                    <a:lnTo>
                      <a:pt x="364" y="238"/>
                    </a:lnTo>
                    <a:lnTo>
                      <a:pt x="360" y="250"/>
                    </a:lnTo>
                    <a:lnTo>
                      <a:pt x="355" y="262"/>
                    </a:lnTo>
                    <a:lnTo>
                      <a:pt x="349" y="274"/>
                    </a:lnTo>
                    <a:lnTo>
                      <a:pt x="343" y="285"/>
                    </a:lnTo>
                    <a:lnTo>
                      <a:pt x="336" y="295"/>
                    </a:lnTo>
                    <a:lnTo>
                      <a:pt x="328" y="305"/>
                    </a:lnTo>
                    <a:lnTo>
                      <a:pt x="320" y="314"/>
                    </a:lnTo>
                    <a:lnTo>
                      <a:pt x="311" y="323"/>
                    </a:lnTo>
                    <a:lnTo>
                      <a:pt x="301" y="331"/>
                    </a:lnTo>
                    <a:lnTo>
                      <a:pt x="291" y="339"/>
                    </a:lnTo>
                    <a:lnTo>
                      <a:pt x="280" y="346"/>
                    </a:lnTo>
                    <a:lnTo>
                      <a:pt x="269" y="352"/>
                    </a:lnTo>
                    <a:lnTo>
                      <a:pt x="269" y="394"/>
                    </a:lnTo>
                    <a:lnTo>
                      <a:pt x="176" y="37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2" name="Line 6"/>
              <p:cNvSpPr>
                <a:spLocks noChangeShapeType="1"/>
              </p:cNvSpPr>
              <p:nvPr/>
            </p:nvSpPr>
            <p:spPr bwMode="auto">
              <a:xfrm flipH="1" flipV="1">
                <a:off x="6850063" y="5551488"/>
                <a:ext cx="252413" cy="555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3" name="Line 7"/>
              <p:cNvSpPr>
                <a:spLocks noChangeShapeType="1"/>
              </p:cNvSpPr>
              <p:nvPr/>
            </p:nvSpPr>
            <p:spPr bwMode="auto">
              <a:xfrm flipH="1" flipV="1">
                <a:off x="6870700" y="5630863"/>
                <a:ext cx="211138" cy="46038"/>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194" name="组合 193"/>
          <p:cNvGrpSpPr/>
          <p:nvPr/>
        </p:nvGrpSpPr>
        <p:grpSpPr>
          <a:xfrm>
            <a:off x="882940" y="3795568"/>
            <a:ext cx="612206" cy="612283"/>
            <a:chOff x="5380050" y="2166450"/>
            <a:chExt cx="440084" cy="440084"/>
          </a:xfrm>
        </p:grpSpPr>
        <p:sp>
          <p:nvSpPr>
            <p:cNvPr id="195" name="椭圆 194"/>
            <p:cNvSpPr/>
            <p:nvPr/>
          </p:nvSpPr>
          <p:spPr>
            <a:xfrm>
              <a:off x="5380050" y="2166450"/>
              <a:ext cx="440084" cy="440084"/>
            </a:xfrm>
            <a:prstGeom prst="ellipse">
              <a:avLst/>
            </a:prstGeom>
            <a:solidFill>
              <a:schemeClr val="accent4"/>
            </a:solidFill>
            <a:ln w="190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6" name="组合 195"/>
            <p:cNvGrpSpPr/>
            <p:nvPr/>
          </p:nvGrpSpPr>
          <p:grpSpPr>
            <a:xfrm>
              <a:off x="5495477" y="2276760"/>
              <a:ext cx="209229" cy="219466"/>
              <a:chOff x="2847975" y="6135688"/>
              <a:chExt cx="811213" cy="850900"/>
            </a:xfrm>
          </p:grpSpPr>
          <p:sp>
            <p:nvSpPr>
              <p:cNvPr id="197" name="Freeform 8"/>
              <p:cNvSpPr/>
              <p:nvPr/>
            </p:nvSpPr>
            <p:spPr bwMode="auto">
              <a:xfrm>
                <a:off x="2847975" y="6135688"/>
                <a:ext cx="811213" cy="463550"/>
              </a:xfrm>
              <a:custGeom>
                <a:avLst/>
                <a:gdLst>
                  <a:gd name="T0" fmla="*/ 245 w 511"/>
                  <a:gd name="T1" fmla="*/ 2 h 292"/>
                  <a:gd name="T2" fmla="*/ 10 w 511"/>
                  <a:gd name="T3" fmla="*/ 129 h 292"/>
                  <a:gd name="T4" fmla="*/ 10 w 511"/>
                  <a:gd name="T5" fmla="*/ 129 h 292"/>
                  <a:gd name="T6" fmla="*/ 6 w 511"/>
                  <a:gd name="T7" fmla="*/ 132 h 292"/>
                  <a:gd name="T8" fmla="*/ 2 w 511"/>
                  <a:gd name="T9" fmla="*/ 136 h 292"/>
                  <a:gd name="T10" fmla="*/ 0 w 511"/>
                  <a:gd name="T11" fmla="*/ 141 h 292"/>
                  <a:gd name="T12" fmla="*/ 0 w 511"/>
                  <a:gd name="T13" fmla="*/ 146 h 292"/>
                  <a:gd name="T14" fmla="*/ 0 w 511"/>
                  <a:gd name="T15" fmla="*/ 151 h 292"/>
                  <a:gd name="T16" fmla="*/ 2 w 511"/>
                  <a:gd name="T17" fmla="*/ 155 h 292"/>
                  <a:gd name="T18" fmla="*/ 6 w 511"/>
                  <a:gd name="T19" fmla="*/ 159 h 292"/>
                  <a:gd name="T20" fmla="*/ 10 w 511"/>
                  <a:gd name="T21" fmla="*/ 163 h 292"/>
                  <a:gd name="T22" fmla="*/ 245 w 511"/>
                  <a:gd name="T23" fmla="*/ 289 h 292"/>
                  <a:gd name="T24" fmla="*/ 245 w 511"/>
                  <a:gd name="T25" fmla="*/ 289 h 292"/>
                  <a:gd name="T26" fmla="*/ 250 w 511"/>
                  <a:gd name="T27" fmla="*/ 291 h 292"/>
                  <a:gd name="T28" fmla="*/ 256 w 511"/>
                  <a:gd name="T29" fmla="*/ 292 h 292"/>
                  <a:gd name="T30" fmla="*/ 261 w 511"/>
                  <a:gd name="T31" fmla="*/ 291 h 292"/>
                  <a:gd name="T32" fmla="*/ 267 w 511"/>
                  <a:gd name="T33" fmla="*/ 289 h 292"/>
                  <a:gd name="T34" fmla="*/ 500 w 511"/>
                  <a:gd name="T35" fmla="*/ 163 h 292"/>
                  <a:gd name="T36" fmla="*/ 500 w 511"/>
                  <a:gd name="T37" fmla="*/ 163 h 292"/>
                  <a:gd name="T38" fmla="*/ 505 w 511"/>
                  <a:gd name="T39" fmla="*/ 159 h 292"/>
                  <a:gd name="T40" fmla="*/ 508 w 511"/>
                  <a:gd name="T41" fmla="*/ 155 h 292"/>
                  <a:gd name="T42" fmla="*/ 510 w 511"/>
                  <a:gd name="T43" fmla="*/ 151 h 292"/>
                  <a:gd name="T44" fmla="*/ 511 w 511"/>
                  <a:gd name="T45" fmla="*/ 146 h 292"/>
                  <a:gd name="T46" fmla="*/ 510 w 511"/>
                  <a:gd name="T47" fmla="*/ 141 h 292"/>
                  <a:gd name="T48" fmla="*/ 508 w 511"/>
                  <a:gd name="T49" fmla="*/ 136 h 292"/>
                  <a:gd name="T50" fmla="*/ 505 w 511"/>
                  <a:gd name="T51" fmla="*/ 132 h 292"/>
                  <a:gd name="T52" fmla="*/ 500 w 511"/>
                  <a:gd name="T53" fmla="*/ 129 h 292"/>
                  <a:gd name="T54" fmla="*/ 267 w 511"/>
                  <a:gd name="T55" fmla="*/ 2 h 292"/>
                  <a:gd name="T56" fmla="*/ 267 w 511"/>
                  <a:gd name="T57" fmla="*/ 2 h 292"/>
                  <a:gd name="T58" fmla="*/ 261 w 511"/>
                  <a:gd name="T59" fmla="*/ 0 h 292"/>
                  <a:gd name="T60" fmla="*/ 256 w 511"/>
                  <a:gd name="T61" fmla="*/ 0 h 292"/>
                  <a:gd name="T62" fmla="*/ 250 w 511"/>
                  <a:gd name="T63" fmla="*/ 0 h 292"/>
                  <a:gd name="T64" fmla="*/ 245 w 511"/>
                  <a:gd name="T65" fmla="*/ 2 h 292"/>
                  <a:gd name="T66" fmla="*/ 245 w 511"/>
                  <a:gd name="T67" fmla="*/ 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1" h="292">
                    <a:moveTo>
                      <a:pt x="245" y="2"/>
                    </a:moveTo>
                    <a:lnTo>
                      <a:pt x="10" y="129"/>
                    </a:lnTo>
                    <a:lnTo>
                      <a:pt x="10" y="129"/>
                    </a:lnTo>
                    <a:lnTo>
                      <a:pt x="6" y="132"/>
                    </a:lnTo>
                    <a:lnTo>
                      <a:pt x="2" y="136"/>
                    </a:lnTo>
                    <a:lnTo>
                      <a:pt x="0" y="141"/>
                    </a:lnTo>
                    <a:lnTo>
                      <a:pt x="0" y="146"/>
                    </a:lnTo>
                    <a:lnTo>
                      <a:pt x="0" y="151"/>
                    </a:lnTo>
                    <a:lnTo>
                      <a:pt x="2" y="155"/>
                    </a:lnTo>
                    <a:lnTo>
                      <a:pt x="6" y="159"/>
                    </a:lnTo>
                    <a:lnTo>
                      <a:pt x="10" y="163"/>
                    </a:lnTo>
                    <a:lnTo>
                      <a:pt x="245" y="289"/>
                    </a:lnTo>
                    <a:lnTo>
                      <a:pt x="245" y="289"/>
                    </a:lnTo>
                    <a:lnTo>
                      <a:pt x="250" y="291"/>
                    </a:lnTo>
                    <a:lnTo>
                      <a:pt x="256" y="292"/>
                    </a:lnTo>
                    <a:lnTo>
                      <a:pt x="261" y="291"/>
                    </a:lnTo>
                    <a:lnTo>
                      <a:pt x="267" y="289"/>
                    </a:lnTo>
                    <a:lnTo>
                      <a:pt x="500" y="163"/>
                    </a:lnTo>
                    <a:lnTo>
                      <a:pt x="500" y="163"/>
                    </a:lnTo>
                    <a:lnTo>
                      <a:pt x="505" y="159"/>
                    </a:lnTo>
                    <a:lnTo>
                      <a:pt x="508" y="155"/>
                    </a:lnTo>
                    <a:lnTo>
                      <a:pt x="510" y="151"/>
                    </a:lnTo>
                    <a:lnTo>
                      <a:pt x="511" y="146"/>
                    </a:lnTo>
                    <a:lnTo>
                      <a:pt x="510" y="141"/>
                    </a:lnTo>
                    <a:lnTo>
                      <a:pt x="508" y="136"/>
                    </a:lnTo>
                    <a:lnTo>
                      <a:pt x="505" y="132"/>
                    </a:lnTo>
                    <a:lnTo>
                      <a:pt x="500" y="129"/>
                    </a:lnTo>
                    <a:lnTo>
                      <a:pt x="267" y="2"/>
                    </a:lnTo>
                    <a:lnTo>
                      <a:pt x="267" y="2"/>
                    </a:lnTo>
                    <a:lnTo>
                      <a:pt x="261" y="0"/>
                    </a:lnTo>
                    <a:lnTo>
                      <a:pt x="256" y="0"/>
                    </a:lnTo>
                    <a:lnTo>
                      <a:pt x="250" y="0"/>
                    </a:lnTo>
                    <a:lnTo>
                      <a:pt x="245" y="2"/>
                    </a:lnTo>
                    <a:lnTo>
                      <a:pt x="245" y="2"/>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8" name="Freeform 9"/>
              <p:cNvSpPr/>
              <p:nvPr/>
            </p:nvSpPr>
            <p:spPr bwMode="auto">
              <a:xfrm>
                <a:off x="2847975" y="6505575"/>
                <a:ext cx="811213" cy="295275"/>
              </a:xfrm>
              <a:custGeom>
                <a:avLst/>
                <a:gdLst>
                  <a:gd name="T0" fmla="*/ 51 w 511"/>
                  <a:gd name="T1" fmla="*/ 0 h 186"/>
                  <a:gd name="T2" fmla="*/ 10 w 511"/>
                  <a:gd name="T3" fmla="*/ 22 h 186"/>
                  <a:gd name="T4" fmla="*/ 10 w 511"/>
                  <a:gd name="T5" fmla="*/ 22 h 186"/>
                  <a:gd name="T6" fmla="*/ 6 w 511"/>
                  <a:gd name="T7" fmla="*/ 25 h 186"/>
                  <a:gd name="T8" fmla="*/ 2 w 511"/>
                  <a:gd name="T9" fmla="*/ 30 h 186"/>
                  <a:gd name="T10" fmla="*/ 0 w 511"/>
                  <a:gd name="T11" fmla="*/ 34 h 186"/>
                  <a:gd name="T12" fmla="*/ 0 w 511"/>
                  <a:gd name="T13" fmla="*/ 39 h 186"/>
                  <a:gd name="T14" fmla="*/ 0 w 511"/>
                  <a:gd name="T15" fmla="*/ 44 h 186"/>
                  <a:gd name="T16" fmla="*/ 2 w 511"/>
                  <a:gd name="T17" fmla="*/ 49 h 186"/>
                  <a:gd name="T18" fmla="*/ 6 w 511"/>
                  <a:gd name="T19" fmla="*/ 53 h 186"/>
                  <a:gd name="T20" fmla="*/ 10 w 511"/>
                  <a:gd name="T21" fmla="*/ 56 h 186"/>
                  <a:gd name="T22" fmla="*/ 245 w 511"/>
                  <a:gd name="T23" fmla="*/ 183 h 186"/>
                  <a:gd name="T24" fmla="*/ 245 w 511"/>
                  <a:gd name="T25" fmla="*/ 183 h 186"/>
                  <a:gd name="T26" fmla="*/ 250 w 511"/>
                  <a:gd name="T27" fmla="*/ 185 h 186"/>
                  <a:gd name="T28" fmla="*/ 256 w 511"/>
                  <a:gd name="T29" fmla="*/ 186 h 186"/>
                  <a:gd name="T30" fmla="*/ 261 w 511"/>
                  <a:gd name="T31" fmla="*/ 185 h 186"/>
                  <a:gd name="T32" fmla="*/ 267 w 511"/>
                  <a:gd name="T33" fmla="*/ 183 h 186"/>
                  <a:gd name="T34" fmla="*/ 500 w 511"/>
                  <a:gd name="T35" fmla="*/ 56 h 186"/>
                  <a:gd name="T36" fmla="*/ 500 w 511"/>
                  <a:gd name="T37" fmla="*/ 56 h 186"/>
                  <a:gd name="T38" fmla="*/ 505 w 511"/>
                  <a:gd name="T39" fmla="*/ 53 h 186"/>
                  <a:gd name="T40" fmla="*/ 508 w 511"/>
                  <a:gd name="T41" fmla="*/ 49 h 186"/>
                  <a:gd name="T42" fmla="*/ 510 w 511"/>
                  <a:gd name="T43" fmla="*/ 44 h 186"/>
                  <a:gd name="T44" fmla="*/ 511 w 511"/>
                  <a:gd name="T45" fmla="*/ 39 h 186"/>
                  <a:gd name="T46" fmla="*/ 510 w 511"/>
                  <a:gd name="T47" fmla="*/ 34 h 186"/>
                  <a:gd name="T48" fmla="*/ 508 w 511"/>
                  <a:gd name="T49" fmla="*/ 30 h 186"/>
                  <a:gd name="T50" fmla="*/ 505 w 511"/>
                  <a:gd name="T51" fmla="*/ 25 h 186"/>
                  <a:gd name="T52" fmla="*/ 500 w 511"/>
                  <a:gd name="T53" fmla="*/ 22 h 186"/>
                  <a:gd name="T54" fmla="*/ 459 w 511"/>
                  <a:gd name="T5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6">
                    <a:moveTo>
                      <a:pt x="51" y="0"/>
                    </a:moveTo>
                    <a:lnTo>
                      <a:pt x="10" y="22"/>
                    </a:lnTo>
                    <a:lnTo>
                      <a:pt x="10" y="22"/>
                    </a:lnTo>
                    <a:lnTo>
                      <a:pt x="6" y="25"/>
                    </a:lnTo>
                    <a:lnTo>
                      <a:pt x="2" y="30"/>
                    </a:lnTo>
                    <a:lnTo>
                      <a:pt x="0" y="34"/>
                    </a:lnTo>
                    <a:lnTo>
                      <a:pt x="0" y="39"/>
                    </a:lnTo>
                    <a:lnTo>
                      <a:pt x="0" y="44"/>
                    </a:lnTo>
                    <a:lnTo>
                      <a:pt x="2" y="49"/>
                    </a:lnTo>
                    <a:lnTo>
                      <a:pt x="6" y="53"/>
                    </a:lnTo>
                    <a:lnTo>
                      <a:pt x="10" y="56"/>
                    </a:lnTo>
                    <a:lnTo>
                      <a:pt x="245" y="183"/>
                    </a:lnTo>
                    <a:lnTo>
                      <a:pt x="245" y="183"/>
                    </a:lnTo>
                    <a:lnTo>
                      <a:pt x="250" y="185"/>
                    </a:lnTo>
                    <a:lnTo>
                      <a:pt x="256" y="186"/>
                    </a:lnTo>
                    <a:lnTo>
                      <a:pt x="261" y="185"/>
                    </a:lnTo>
                    <a:lnTo>
                      <a:pt x="267" y="183"/>
                    </a:lnTo>
                    <a:lnTo>
                      <a:pt x="500" y="56"/>
                    </a:lnTo>
                    <a:lnTo>
                      <a:pt x="500" y="56"/>
                    </a:lnTo>
                    <a:lnTo>
                      <a:pt x="505" y="53"/>
                    </a:lnTo>
                    <a:lnTo>
                      <a:pt x="508" y="49"/>
                    </a:lnTo>
                    <a:lnTo>
                      <a:pt x="510" y="44"/>
                    </a:lnTo>
                    <a:lnTo>
                      <a:pt x="511" y="39"/>
                    </a:lnTo>
                    <a:lnTo>
                      <a:pt x="510" y="34"/>
                    </a:lnTo>
                    <a:lnTo>
                      <a:pt x="508" y="30"/>
                    </a:lnTo>
                    <a:lnTo>
                      <a:pt x="505" y="25"/>
                    </a:lnTo>
                    <a:lnTo>
                      <a:pt x="500" y="22"/>
                    </a:lnTo>
                    <a:lnTo>
                      <a:pt x="459"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9" name="Freeform 10"/>
              <p:cNvSpPr/>
              <p:nvPr/>
            </p:nvSpPr>
            <p:spPr bwMode="auto">
              <a:xfrm>
                <a:off x="2847975" y="6692900"/>
                <a:ext cx="811213" cy="293688"/>
              </a:xfrm>
              <a:custGeom>
                <a:avLst/>
                <a:gdLst>
                  <a:gd name="T0" fmla="*/ 51 w 511"/>
                  <a:gd name="T1" fmla="*/ 0 h 185"/>
                  <a:gd name="T2" fmla="*/ 10 w 511"/>
                  <a:gd name="T3" fmla="*/ 22 h 185"/>
                  <a:gd name="T4" fmla="*/ 10 w 511"/>
                  <a:gd name="T5" fmla="*/ 22 h 185"/>
                  <a:gd name="T6" fmla="*/ 6 w 511"/>
                  <a:gd name="T7" fmla="*/ 25 h 185"/>
                  <a:gd name="T8" fmla="*/ 2 w 511"/>
                  <a:gd name="T9" fmla="*/ 29 h 185"/>
                  <a:gd name="T10" fmla="*/ 0 w 511"/>
                  <a:gd name="T11" fmla="*/ 34 h 185"/>
                  <a:gd name="T12" fmla="*/ 0 w 511"/>
                  <a:gd name="T13" fmla="*/ 39 h 185"/>
                  <a:gd name="T14" fmla="*/ 0 w 511"/>
                  <a:gd name="T15" fmla="*/ 44 h 185"/>
                  <a:gd name="T16" fmla="*/ 2 w 511"/>
                  <a:gd name="T17" fmla="*/ 48 h 185"/>
                  <a:gd name="T18" fmla="*/ 6 w 511"/>
                  <a:gd name="T19" fmla="*/ 52 h 185"/>
                  <a:gd name="T20" fmla="*/ 10 w 511"/>
                  <a:gd name="T21" fmla="*/ 56 h 185"/>
                  <a:gd name="T22" fmla="*/ 245 w 511"/>
                  <a:gd name="T23" fmla="*/ 182 h 185"/>
                  <a:gd name="T24" fmla="*/ 245 w 511"/>
                  <a:gd name="T25" fmla="*/ 182 h 185"/>
                  <a:gd name="T26" fmla="*/ 250 w 511"/>
                  <a:gd name="T27" fmla="*/ 184 h 185"/>
                  <a:gd name="T28" fmla="*/ 256 w 511"/>
                  <a:gd name="T29" fmla="*/ 185 h 185"/>
                  <a:gd name="T30" fmla="*/ 261 w 511"/>
                  <a:gd name="T31" fmla="*/ 184 h 185"/>
                  <a:gd name="T32" fmla="*/ 267 w 511"/>
                  <a:gd name="T33" fmla="*/ 182 h 185"/>
                  <a:gd name="T34" fmla="*/ 500 w 511"/>
                  <a:gd name="T35" fmla="*/ 56 h 185"/>
                  <a:gd name="T36" fmla="*/ 500 w 511"/>
                  <a:gd name="T37" fmla="*/ 56 h 185"/>
                  <a:gd name="T38" fmla="*/ 505 w 511"/>
                  <a:gd name="T39" fmla="*/ 52 h 185"/>
                  <a:gd name="T40" fmla="*/ 508 w 511"/>
                  <a:gd name="T41" fmla="*/ 48 h 185"/>
                  <a:gd name="T42" fmla="*/ 510 w 511"/>
                  <a:gd name="T43" fmla="*/ 44 h 185"/>
                  <a:gd name="T44" fmla="*/ 511 w 511"/>
                  <a:gd name="T45" fmla="*/ 39 h 185"/>
                  <a:gd name="T46" fmla="*/ 510 w 511"/>
                  <a:gd name="T47" fmla="*/ 34 h 185"/>
                  <a:gd name="T48" fmla="*/ 508 w 511"/>
                  <a:gd name="T49" fmla="*/ 29 h 185"/>
                  <a:gd name="T50" fmla="*/ 505 w 511"/>
                  <a:gd name="T51" fmla="*/ 25 h 185"/>
                  <a:gd name="T52" fmla="*/ 500 w 511"/>
                  <a:gd name="T53" fmla="*/ 22 h 185"/>
                  <a:gd name="T54" fmla="*/ 459 w 511"/>
                  <a:gd name="T5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5">
                    <a:moveTo>
                      <a:pt x="51" y="0"/>
                    </a:moveTo>
                    <a:lnTo>
                      <a:pt x="10" y="22"/>
                    </a:lnTo>
                    <a:lnTo>
                      <a:pt x="10" y="22"/>
                    </a:lnTo>
                    <a:lnTo>
                      <a:pt x="6" y="25"/>
                    </a:lnTo>
                    <a:lnTo>
                      <a:pt x="2" y="29"/>
                    </a:lnTo>
                    <a:lnTo>
                      <a:pt x="0" y="34"/>
                    </a:lnTo>
                    <a:lnTo>
                      <a:pt x="0" y="39"/>
                    </a:lnTo>
                    <a:lnTo>
                      <a:pt x="0" y="44"/>
                    </a:lnTo>
                    <a:lnTo>
                      <a:pt x="2" y="48"/>
                    </a:lnTo>
                    <a:lnTo>
                      <a:pt x="6" y="52"/>
                    </a:lnTo>
                    <a:lnTo>
                      <a:pt x="10" y="56"/>
                    </a:lnTo>
                    <a:lnTo>
                      <a:pt x="245" y="182"/>
                    </a:lnTo>
                    <a:lnTo>
                      <a:pt x="245" y="182"/>
                    </a:lnTo>
                    <a:lnTo>
                      <a:pt x="250" y="184"/>
                    </a:lnTo>
                    <a:lnTo>
                      <a:pt x="256" y="185"/>
                    </a:lnTo>
                    <a:lnTo>
                      <a:pt x="261" y="184"/>
                    </a:lnTo>
                    <a:lnTo>
                      <a:pt x="267" y="182"/>
                    </a:lnTo>
                    <a:lnTo>
                      <a:pt x="500" y="56"/>
                    </a:lnTo>
                    <a:lnTo>
                      <a:pt x="500" y="56"/>
                    </a:lnTo>
                    <a:lnTo>
                      <a:pt x="505" y="52"/>
                    </a:lnTo>
                    <a:lnTo>
                      <a:pt x="508" y="48"/>
                    </a:lnTo>
                    <a:lnTo>
                      <a:pt x="510" y="44"/>
                    </a:lnTo>
                    <a:lnTo>
                      <a:pt x="511" y="39"/>
                    </a:lnTo>
                    <a:lnTo>
                      <a:pt x="510" y="34"/>
                    </a:lnTo>
                    <a:lnTo>
                      <a:pt x="508" y="29"/>
                    </a:lnTo>
                    <a:lnTo>
                      <a:pt x="505" y="25"/>
                    </a:lnTo>
                    <a:lnTo>
                      <a:pt x="500" y="22"/>
                    </a:lnTo>
                    <a:lnTo>
                      <a:pt x="459"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200" name="组合 199"/>
          <p:cNvGrpSpPr/>
          <p:nvPr/>
        </p:nvGrpSpPr>
        <p:grpSpPr>
          <a:xfrm>
            <a:off x="4968243" y="1526357"/>
            <a:ext cx="612206" cy="612283"/>
            <a:chOff x="3225712" y="2624053"/>
            <a:chExt cx="440084" cy="440084"/>
          </a:xfrm>
        </p:grpSpPr>
        <p:sp>
          <p:nvSpPr>
            <p:cNvPr id="201" name="椭圆 200"/>
            <p:cNvSpPr/>
            <p:nvPr/>
          </p:nvSpPr>
          <p:spPr>
            <a:xfrm>
              <a:off x="3225712" y="2624053"/>
              <a:ext cx="440084" cy="440084"/>
            </a:xfrm>
            <a:prstGeom prst="ellipse">
              <a:avLst/>
            </a:prstGeom>
            <a:solidFill>
              <a:schemeClr val="accent2"/>
            </a:solid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2" name="组合 201"/>
            <p:cNvGrpSpPr/>
            <p:nvPr/>
          </p:nvGrpSpPr>
          <p:grpSpPr>
            <a:xfrm>
              <a:off x="3335817" y="2734363"/>
              <a:ext cx="219875" cy="219466"/>
              <a:chOff x="4064000" y="6135688"/>
              <a:chExt cx="852488" cy="850900"/>
            </a:xfrm>
          </p:grpSpPr>
          <p:sp>
            <p:nvSpPr>
              <p:cNvPr id="203" name="Freeform 11"/>
              <p:cNvSpPr/>
              <p:nvPr/>
            </p:nvSpPr>
            <p:spPr bwMode="auto">
              <a:xfrm>
                <a:off x="4064000" y="6135688"/>
                <a:ext cx="852488" cy="850900"/>
              </a:xfrm>
              <a:custGeom>
                <a:avLst/>
                <a:gdLst>
                  <a:gd name="T0" fmla="*/ 529 w 537"/>
                  <a:gd name="T1" fmla="*/ 80 h 536"/>
                  <a:gd name="T2" fmla="*/ 456 w 537"/>
                  <a:gd name="T3" fmla="*/ 7 h 536"/>
                  <a:gd name="T4" fmla="*/ 456 w 537"/>
                  <a:gd name="T5" fmla="*/ 7 h 536"/>
                  <a:gd name="T6" fmla="*/ 452 w 537"/>
                  <a:gd name="T7" fmla="*/ 3 h 536"/>
                  <a:gd name="T8" fmla="*/ 447 w 537"/>
                  <a:gd name="T9" fmla="*/ 1 h 536"/>
                  <a:gd name="T10" fmla="*/ 442 w 537"/>
                  <a:gd name="T11" fmla="*/ 0 h 536"/>
                  <a:gd name="T12" fmla="*/ 437 w 537"/>
                  <a:gd name="T13" fmla="*/ 0 h 536"/>
                  <a:gd name="T14" fmla="*/ 432 w 537"/>
                  <a:gd name="T15" fmla="*/ 0 h 536"/>
                  <a:gd name="T16" fmla="*/ 427 w 537"/>
                  <a:gd name="T17" fmla="*/ 2 h 536"/>
                  <a:gd name="T18" fmla="*/ 422 w 537"/>
                  <a:gd name="T19" fmla="*/ 5 h 536"/>
                  <a:gd name="T20" fmla="*/ 417 w 537"/>
                  <a:gd name="T21" fmla="*/ 8 h 536"/>
                  <a:gd name="T22" fmla="*/ 367 w 537"/>
                  <a:gd name="T23" fmla="*/ 59 h 536"/>
                  <a:gd name="T24" fmla="*/ 43 w 537"/>
                  <a:gd name="T25" fmla="*/ 383 h 536"/>
                  <a:gd name="T26" fmla="*/ 0 w 537"/>
                  <a:gd name="T27" fmla="*/ 536 h 536"/>
                  <a:gd name="T28" fmla="*/ 153 w 537"/>
                  <a:gd name="T29" fmla="*/ 494 h 536"/>
                  <a:gd name="T30" fmla="*/ 478 w 537"/>
                  <a:gd name="T31" fmla="*/ 169 h 536"/>
                  <a:gd name="T32" fmla="*/ 528 w 537"/>
                  <a:gd name="T33" fmla="*/ 119 h 536"/>
                  <a:gd name="T34" fmla="*/ 528 w 537"/>
                  <a:gd name="T35" fmla="*/ 119 h 536"/>
                  <a:gd name="T36" fmla="*/ 531 w 537"/>
                  <a:gd name="T37" fmla="*/ 115 h 536"/>
                  <a:gd name="T38" fmla="*/ 534 w 537"/>
                  <a:gd name="T39" fmla="*/ 110 h 536"/>
                  <a:gd name="T40" fmla="*/ 536 w 537"/>
                  <a:gd name="T41" fmla="*/ 105 h 536"/>
                  <a:gd name="T42" fmla="*/ 537 w 537"/>
                  <a:gd name="T43" fmla="*/ 99 h 536"/>
                  <a:gd name="T44" fmla="*/ 536 w 537"/>
                  <a:gd name="T45" fmla="*/ 94 h 536"/>
                  <a:gd name="T46" fmla="*/ 535 w 537"/>
                  <a:gd name="T47" fmla="*/ 89 h 536"/>
                  <a:gd name="T48" fmla="*/ 533 w 537"/>
                  <a:gd name="T49" fmla="*/ 85 h 536"/>
                  <a:gd name="T50" fmla="*/ 529 w 537"/>
                  <a:gd name="T51" fmla="*/ 80 h 536"/>
                  <a:gd name="T52" fmla="*/ 529 w 537"/>
                  <a:gd name="T53" fmla="*/ 8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7" h="536">
                    <a:moveTo>
                      <a:pt x="529" y="80"/>
                    </a:moveTo>
                    <a:lnTo>
                      <a:pt x="456" y="7"/>
                    </a:lnTo>
                    <a:lnTo>
                      <a:pt x="456" y="7"/>
                    </a:lnTo>
                    <a:lnTo>
                      <a:pt x="452" y="3"/>
                    </a:lnTo>
                    <a:lnTo>
                      <a:pt x="447" y="1"/>
                    </a:lnTo>
                    <a:lnTo>
                      <a:pt x="442" y="0"/>
                    </a:lnTo>
                    <a:lnTo>
                      <a:pt x="437" y="0"/>
                    </a:lnTo>
                    <a:lnTo>
                      <a:pt x="432" y="0"/>
                    </a:lnTo>
                    <a:lnTo>
                      <a:pt x="427" y="2"/>
                    </a:lnTo>
                    <a:lnTo>
                      <a:pt x="422" y="5"/>
                    </a:lnTo>
                    <a:lnTo>
                      <a:pt x="417" y="8"/>
                    </a:lnTo>
                    <a:lnTo>
                      <a:pt x="367" y="59"/>
                    </a:lnTo>
                    <a:lnTo>
                      <a:pt x="43" y="383"/>
                    </a:lnTo>
                    <a:lnTo>
                      <a:pt x="0" y="536"/>
                    </a:lnTo>
                    <a:lnTo>
                      <a:pt x="153" y="494"/>
                    </a:lnTo>
                    <a:lnTo>
                      <a:pt x="478" y="169"/>
                    </a:lnTo>
                    <a:lnTo>
                      <a:pt x="528" y="119"/>
                    </a:lnTo>
                    <a:lnTo>
                      <a:pt x="528" y="119"/>
                    </a:lnTo>
                    <a:lnTo>
                      <a:pt x="531" y="115"/>
                    </a:lnTo>
                    <a:lnTo>
                      <a:pt x="534" y="110"/>
                    </a:lnTo>
                    <a:lnTo>
                      <a:pt x="536" y="105"/>
                    </a:lnTo>
                    <a:lnTo>
                      <a:pt x="537" y="99"/>
                    </a:lnTo>
                    <a:lnTo>
                      <a:pt x="536" y="94"/>
                    </a:lnTo>
                    <a:lnTo>
                      <a:pt x="535" y="89"/>
                    </a:lnTo>
                    <a:lnTo>
                      <a:pt x="533" y="85"/>
                    </a:lnTo>
                    <a:lnTo>
                      <a:pt x="529" y="80"/>
                    </a:lnTo>
                    <a:lnTo>
                      <a:pt x="529" y="8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4" name="Line 12"/>
              <p:cNvSpPr>
                <a:spLocks noChangeShapeType="1"/>
              </p:cNvSpPr>
              <p:nvPr/>
            </p:nvSpPr>
            <p:spPr bwMode="auto">
              <a:xfrm>
                <a:off x="4646613" y="6229350"/>
                <a:ext cx="176213" cy="1746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5" name="Line 13"/>
              <p:cNvSpPr>
                <a:spLocks noChangeShapeType="1"/>
              </p:cNvSpPr>
              <p:nvPr/>
            </p:nvSpPr>
            <p:spPr bwMode="auto">
              <a:xfrm flipH="1">
                <a:off x="4210050" y="6272213"/>
                <a:ext cx="479425" cy="48101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6" name="Line 14"/>
              <p:cNvSpPr>
                <a:spLocks noChangeShapeType="1"/>
              </p:cNvSpPr>
              <p:nvPr/>
            </p:nvSpPr>
            <p:spPr bwMode="auto">
              <a:xfrm flipH="1">
                <a:off x="4297363" y="6361113"/>
                <a:ext cx="481013" cy="4794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7" name="Freeform 15"/>
              <p:cNvSpPr/>
              <p:nvPr/>
            </p:nvSpPr>
            <p:spPr bwMode="auto">
              <a:xfrm>
                <a:off x="4132263" y="6743700"/>
                <a:ext cx="174625" cy="176213"/>
              </a:xfrm>
              <a:custGeom>
                <a:avLst/>
                <a:gdLst>
                  <a:gd name="T0" fmla="*/ 0 w 110"/>
                  <a:gd name="T1" fmla="*/ 0 h 111"/>
                  <a:gd name="T2" fmla="*/ 49 w 110"/>
                  <a:gd name="T3" fmla="*/ 6 h 111"/>
                  <a:gd name="T4" fmla="*/ 55 w 110"/>
                  <a:gd name="T5" fmla="*/ 55 h 111"/>
                  <a:gd name="T6" fmla="*/ 104 w 110"/>
                  <a:gd name="T7" fmla="*/ 61 h 111"/>
                  <a:gd name="T8" fmla="*/ 110 w 110"/>
                  <a:gd name="T9" fmla="*/ 111 h 111"/>
                </a:gdLst>
                <a:ahLst/>
                <a:cxnLst>
                  <a:cxn ang="0">
                    <a:pos x="T0" y="T1"/>
                  </a:cxn>
                  <a:cxn ang="0">
                    <a:pos x="T2" y="T3"/>
                  </a:cxn>
                  <a:cxn ang="0">
                    <a:pos x="T4" y="T5"/>
                  </a:cxn>
                  <a:cxn ang="0">
                    <a:pos x="T6" y="T7"/>
                  </a:cxn>
                  <a:cxn ang="0">
                    <a:pos x="T8" y="T9"/>
                  </a:cxn>
                </a:cxnLst>
                <a:rect l="0" t="0" r="r" b="b"/>
                <a:pathLst>
                  <a:path w="110" h="111">
                    <a:moveTo>
                      <a:pt x="0" y="0"/>
                    </a:moveTo>
                    <a:lnTo>
                      <a:pt x="49" y="6"/>
                    </a:lnTo>
                    <a:lnTo>
                      <a:pt x="55" y="55"/>
                    </a:lnTo>
                    <a:lnTo>
                      <a:pt x="104" y="61"/>
                    </a:lnTo>
                    <a:lnTo>
                      <a:pt x="110" y="11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8" name="Line 16"/>
              <p:cNvSpPr>
                <a:spLocks noChangeShapeType="1"/>
              </p:cNvSpPr>
              <p:nvPr/>
            </p:nvSpPr>
            <p:spPr bwMode="auto">
              <a:xfrm flipV="1">
                <a:off x="4149725" y="6269038"/>
                <a:ext cx="117475" cy="1190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9" name="Line 17"/>
              <p:cNvSpPr>
                <a:spLocks noChangeShapeType="1"/>
              </p:cNvSpPr>
              <p:nvPr/>
            </p:nvSpPr>
            <p:spPr bwMode="auto">
              <a:xfrm flipV="1">
                <a:off x="4214813" y="6370638"/>
                <a:ext cx="82550" cy="825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0" name="Line 18"/>
              <p:cNvSpPr>
                <a:spLocks noChangeShapeType="1"/>
              </p:cNvSpPr>
              <p:nvPr/>
            </p:nvSpPr>
            <p:spPr bwMode="auto">
              <a:xfrm flipV="1">
                <a:off x="4662488" y="6783388"/>
                <a:ext cx="119063" cy="1190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1" name="Line 19"/>
              <p:cNvSpPr>
                <a:spLocks noChangeShapeType="1"/>
              </p:cNvSpPr>
              <p:nvPr/>
            </p:nvSpPr>
            <p:spPr bwMode="auto">
              <a:xfrm flipV="1">
                <a:off x="4597400" y="6753225"/>
                <a:ext cx="82550" cy="825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2" name="Freeform 20"/>
              <p:cNvSpPr/>
              <p:nvPr/>
            </p:nvSpPr>
            <p:spPr bwMode="auto">
              <a:xfrm>
                <a:off x="4084638" y="6157913"/>
                <a:ext cx="369888" cy="368300"/>
              </a:xfrm>
              <a:custGeom>
                <a:avLst/>
                <a:gdLst>
                  <a:gd name="T0" fmla="*/ 233 w 233"/>
                  <a:gd name="T1" fmla="*/ 128 h 232"/>
                  <a:gd name="T2" fmla="*/ 111 w 233"/>
                  <a:gd name="T3" fmla="*/ 7 h 232"/>
                  <a:gd name="T4" fmla="*/ 111 w 233"/>
                  <a:gd name="T5" fmla="*/ 7 h 232"/>
                  <a:gd name="T6" fmla="*/ 107 w 233"/>
                  <a:gd name="T7" fmla="*/ 4 h 232"/>
                  <a:gd name="T8" fmla="*/ 103 w 233"/>
                  <a:gd name="T9" fmla="*/ 2 h 232"/>
                  <a:gd name="T10" fmla="*/ 98 w 233"/>
                  <a:gd name="T11" fmla="*/ 0 h 232"/>
                  <a:gd name="T12" fmla="*/ 94 w 233"/>
                  <a:gd name="T13" fmla="*/ 0 h 232"/>
                  <a:gd name="T14" fmla="*/ 89 w 233"/>
                  <a:gd name="T15" fmla="*/ 0 h 232"/>
                  <a:gd name="T16" fmla="*/ 84 w 233"/>
                  <a:gd name="T17" fmla="*/ 2 h 232"/>
                  <a:gd name="T18" fmla="*/ 80 w 233"/>
                  <a:gd name="T19" fmla="*/ 4 h 232"/>
                  <a:gd name="T20" fmla="*/ 76 w 233"/>
                  <a:gd name="T21" fmla="*/ 7 h 232"/>
                  <a:gd name="T22" fmla="*/ 7 w 233"/>
                  <a:gd name="T23" fmla="*/ 77 h 232"/>
                  <a:gd name="T24" fmla="*/ 7 w 233"/>
                  <a:gd name="T25" fmla="*/ 77 h 232"/>
                  <a:gd name="T26" fmla="*/ 4 w 233"/>
                  <a:gd name="T27" fmla="*/ 80 h 232"/>
                  <a:gd name="T28" fmla="*/ 2 w 233"/>
                  <a:gd name="T29" fmla="*/ 85 h 232"/>
                  <a:gd name="T30" fmla="*/ 0 w 233"/>
                  <a:gd name="T31" fmla="*/ 89 h 232"/>
                  <a:gd name="T32" fmla="*/ 0 w 233"/>
                  <a:gd name="T33" fmla="*/ 94 h 232"/>
                  <a:gd name="T34" fmla="*/ 0 w 233"/>
                  <a:gd name="T35" fmla="*/ 99 h 232"/>
                  <a:gd name="T36" fmla="*/ 2 w 233"/>
                  <a:gd name="T37" fmla="*/ 103 h 232"/>
                  <a:gd name="T38" fmla="*/ 4 w 233"/>
                  <a:gd name="T39" fmla="*/ 107 h 232"/>
                  <a:gd name="T40" fmla="*/ 7 w 233"/>
                  <a:gd name="T41" fmla="*/ 111 h 232"/>
                  <a:gd name="T42" fmla="*/ 128 w 233"/>
                  <a:gd name="T4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 h="232">
                    <a:moveTo>
                      <a:pt x="233" y="128"/>
                    </a:moveTo>
                    <a:lnTo>
                      <a:pt x="111" y="7"/>
                    </a:lnTo>
                    <a:lnTo>
                      <a:pt x="111" y="7"/>
                    </a:lnTo>
                    <a:lnTo>
                      <a:pt x="107" y="4"/>
                    </a:lnTo>
                    <a:lnTo>
                      <a:pt x="103" y="2"/>
                    </a:lnTo>
                    <a:lnTo>
                      <a:pt x="98" y="0"/>
                    </a:lnTo>
                    <a:lnTo>
                      <a:pt x="94" y="0"/>
                    </a:lnTo>
                    <a:lnTo>
                      <a:pt x="89" y="0"/>
                    </a:lnTo>
                    <a:lnTo>
                      <a:pt x="84" y="2"/>
                    </a:lnTo>
                    <a:lnTo>
                      <a:pt x="80" y="4"/>
                    </a:lnTo>
                    <a:lnTo>
                      <a:pt x="76" y="7"/>
                    </a:lnTo>
                    <a:lnTo>
                      <a:pt x="7" y="77"/>
                    </a:lnTo>
                    <a:lnTo>
                      <a:pt x="7" y="77"/>
                    </a:lnTo>
                    <a:lnTo>
                      <a:pt x="4" y="80"/>
                    </a:lnTo>
                    <a:lnTo>
                      <a:pt x="2" y="85"/>
                    </a:lnTo>
                    <a:lnTo>
                      <a:pt x="0" y="89"/>
                    </a:lnTo>
                    <a:lnTo>
                      <a:pt x="0" y="94"/>
                    </a:lnTo>
                    <a:lnTo>
                      <a:pt x="0" y="99"/>
                    </a:lnTo>
                    <a:lnTo>
                      <a:pt x="2" y="103"/>
                    </a:lnTo>
                    <a:lnTo>
                      <a:pt x="4" y="107"/>
                    </a:lnTo>
                    <a:lnTo>
                      <a:pt x="7" y="111"/>
                    </a:lnTo>
                    <a:lnTo>
                      <a:pt x="128" y="232"/>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3" name="Freeform 21"/>
              <p:cNvSpPr/>
              <p:nvPr/>
            </p:nvSpPr>
            <p:spPr bwMode="auto">
              <a:xfrm>
                <a:off x="4524375" y="6596063"/>
                <a:ext cx="368300" cy="369888"/>
              </a:xfrm>
              <a:custGeom>
                <a:avLst/>
                <a:gdLst>
                  <a:gd name="T0" fmla="*/ 0 w 232"/>
                  <a:gd name="T1" fmla="*/ 106 h 233"/>
                  <a:gd name="T2" fmla="*/ 121 w 232"/>
                  <a:gd name="T3" fmla="*/ 226 h 233"/>
                  <a:gd name="T4" fmla="*/ 121 w 232"/>
                  <a:gd name="T5" fmla="*/ 226 h 233"/>
                  <a:gd name="T6" fmla="*/ 125 w 232"/>
                  <a:gd name="T7" fmla="*/ 229 h 233"/>
                  <a:gd name="T8" fmla="*/ 129 w 232"/>
                  <a:gd name="T9" fmla="*/ 232 h 233"/>
                  <a:gd name="T10" fmla="*/ 134 w 232"/>
                  <a:gd name="T11" fmla="*/ 233 h 233"/>
                  <a:gd name="T12" fmla="*/ 138 w 232"/>
                  <a:gd name="T13" fmla="*/ 233 h 233"/>
                  <a:gd name="T14" fmla="*/ 143 w 232"/>
                  <a:gd name="T15" fmla="*/ 233 h 233"/>
                  <a:gd name="T16" fmla="*/ 148 w 232"/>
                  <a:gd name="T17" fmla="*/ 232 h 233"/>
                  <a:gd name="T18" fmla="*/ 152 w 232"/>
                  <a:gd name="T19" fmla="*/ 229 h 233"/>
                  <a:gd name="T20" fmla="*/ 156 w 232"/>
                  <a:gd name="T21" fmla="*/ 226 h 233"/>
                  <a:gd name="T22" fmla="*/ 225 w 232"/>
                  <a:gd name="T23" fmla="*/ 157 h 233"/>
                  <a:gd name="T24" fmla="*/ 225 w 232"/>
                  <a:gd name="T25" fmla="*/ 157 h 233"/>
                  <a:gd name="T26" fmla="*/ 228 w 232"/>
                  <a:gd name="T27" fmla="*/ 153 h 233"/>
                  <a:gd name="T28" fmla="*/ 230 w 232"/>
                  <a:gd name="T29" fmla="*/ 149 h 233"/>
                  <a:gd name="T30" fmla="*/ 232 w 232"/>
                  <a:gd name="T31" fmla="*/ 144 h 233"/>
                  <a:gd name="T32" fmla="*/ 232 w 232"/>
                  <a:gd name="T33" fmla="*/ 140 h 233"/>
                  <a:gd name="T34" fmla="*/ 232 w 232"/>
                  <a:gd name="T35" fmla="*/ 135 h 233"/>
                  <a:gd name="T36" fmla="*/ 230 w 232"/>
                  <a:gd name="T37" fmla="*/ 130 h 233"/>
                  <a:gd name="T38" fmla="*/ 228 w 232"/>
                  <a:gd name="T39" fmla="*/ 126 h 233"/>
                  <a:gd name="T40" fmla="*/ 225 w 232"/>
                  <a:gd name="T41" fmla="*/ 122 h 233"/>
                  <a:gd name="T42" fmla="*/ 104 w 232"/>
                  <a:gd name="T43"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2" h="233">
                    <a:moveTo>
                      <a:pt x="0" y="106"/>
                    </a:moveTo>
                    <a:lnTo>
                      <a:pt x="121" y="226"/>
                    </a:lnTo>
                    <a:lnTo>
                      <a:pt x="121" y="226"/>
                    </a:lnTo>
                    <a:lnTo>
                      <a:pt x="125" y="229"/>
                    </a:lnTo>
                    <a:lnTo>
                      <a:pt x="129" y="232"/>
                    </a:lnTo>
                    <a:lnTo>
                      <a:pt x="134" y="233"/>
                    </a:lnTo>
                    <a:lnTo>
                      <a:pt x="138" y="233"/>
                    </a:lnTo>
                    <a:lnTo>
                      <a:pt x="143" y="233"/>
                    </a:lnTo>
                    <a:lnTo>
                      <a:pt x="148" y="232"/>
                    </a:lnTo>
                    <a:lnTo>
                      <a:pt x="152" y="229"/>
                    </a:lnTo>
                    <a:lnTo>
                      <a:pt x="156" y="226"/>
                    </a:lnTo>
                    <a:lnTo>
                      <a:pt x="225" y="157"/>
                    </a:lnTo>
                    <a:lnTo>
                      <a:pt x="225" y="157"/>
                    </a:lnTo>
                    <a:lnTo>
                      <a:pt x="228" y="153"/>
                    </a:lnTo>
                    <a:lnTo>
                      <a:pt x="230" y="149"/>
                    </a:lnTo>
                    <a:lnTo>
                      <a:pt x="232" y="144"/>
                    </a:lnTo>
                    <a:lnTo>
                      <a:pt x="232" y="140"/>
                    </a:lnTo>
                    <a:lnTo>
                      <a:pt x="232" y="135"/>
                    </a:lnTo>
                    <a:lnTo>
                      <a:pt x="230" y="130"/>
                    </a:lnTo>
                    <a:lnTo>
                      <a:pt x="228" y="126"/>
                    </a:lnTo>
                    <a:lnTo>
                      <a:pt x="225" y="122"/>
                    </a:lnTo>
                    <a:lnTo>
                      <a:pt x="104"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214" name="组合 213"/>
          <p:cNvGrpSpPr/>
          <p:nvPr/>
        </p:nvGrpSpPr>
        <p:grpSpPr>
          <a:xfrm>
            <a:off x="882940" y="1526357"/>
            <a:ext cx="612206" cy="612283"/>
            <a:chOff x="2139017" y="3437940"/>
            <a:chExt cx="440084" cy="440084"/>
          </a:xfrm>
        </p:grpSpPr>
        <p:sp>
          <p:nvSpPr>
            <p:cNvPr id="215" name="椭圆 214"/>
            <p:cNvSpPr/>
            <p:nvPr/>
          </p:nvSpPr>
          <p:spPr>
            <a:xfrm>
              <a:off x="2139017" y="3437940"/>
              <a:ext cx="440084" cy="440084"/>
            </a:xfrm>
            <a:prstGeom prst="ellipse">
              <a:avLst/>
            </a:prstGeom>
            <a:solidFill>
              <a:schemeClr val="accent1"/>
            </a:solid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6" name="组合 215"/>
            <p:cNvGrpSpPr/>
            <p:nvPr/>
          </p:nvGrpSpPr>
          <p:grpSpPr>
            <a:xfrm>
              <a:off x="2248713" y="3548250"/>
              <a:ext cx="220694" cy="219466"/>
              <a:chOff x="4083050" y="4826000"/>
              <a:chExt cx="855663" cy="850900"/>
            </a:xfrm>
          </p:grpSpPr>
          <p:sp>
            <p:nvSpPr>
              <p:cNvPr id="217" name="Freeform 25"/>
              <p:cNvSpPr/>
              <p:nvPr/>
            </p:nvSpPr>
            <p:spPr bwMode="auto">
              <a:xfrm>
                <a:off x="4083050" y="4826000"/>
                <a:ext cx="855663" cy="850900"/>
              </a:xfrm>
              <a:custGeom>
                <a:avLst/>
                <a:gdLst>
                  <a:gd name="T0" fmla="*/ 217 w 539"/>
                  <a:gd name="T1" fmla="*/ 202 h 536"/>
                  <a:gd name="T2" fmla="*/ 206 w 539"/>
                  <a:gd name="T3" fmla="*/ 199 h 536"/>
                  <a:gd name="T4" fmla="*/ 182 w 539"/>
                  <a:gd name="T5" fmla="*/ 196 h 536"/>
                  <a:gd name="T6" fmla="*/ 169 w 539"/>
                  <a:gd name="T7" fmla="*/ 195 h 536"/>
                  <a:gd name="T8" fmla="*/ 135 w 539"/>
                  <a:gd name="T9" fmla="*/ 199 h 536"/>
                  <a:gd name="T10" fmla="*/ 103 w 539"/>
                  <a:gd name="T11" fmla="*/ 209 h 536"/>
                  <a:gd name="T12" fmla="*/ 74 w 539"/>
                  <a:gd name="T13" fmla="*/ 224 h 536"/>
                  <a:gd name="T14" fmla="*/ 49 w 539"/>
                  <a:gd name="T15" fmla="*/ 246 h 536"/>
                  <a:gd name="T16" fmla="*/ 29 w 539"/>
                  <a:gd name="T17" fmla="*/ 271 h 536"/>
                  <a:gd name="T18" fmla="*/ 13 w 539"/>
                  <a:gd name="T19" fmla="*/ 300 h 536"/>
                  <a:gd name="T20" fmla="*/ 3 w 539"/>
                  <a:gd name="T21" fmla="*/ 332 h 536"/>
                  <a:gd name="T22" fmla="*/ 0 w 539"/>
                  <a:gd name="T23" fmla="*/ 366 h 536"/>
                  <a:gd name="T24" fmla="*/ 0 w 539"/>
                  <a:gd name="T25" fmla="*/ 383 h 536"/>
                  <a:gd name="T26" fmla="*/ 7 w 539"/>
                  <a:gd name="T27" fmla="*/ 417 h 536"/>
                  <a:gd name="T28" fmla="*/ 20 w 539"/>
                  <a:gd name="T29" fmla="*/ 447 h 536"/>
                  <a:gd name="T30" fmla="*/ 38 w 539"/>
                  <a:gd name="T31" fmla="*/ 474 h 536"/>
                  <a:gd name="T32" fmla="*/ 61 w 539"/>
                  <a:gd name="T33" fmla="*/ 497 h 536"/>
                  <a:gd name="T34" fmla="*/ 88 w 539"/>
                  <a:gd name="T35" fmla="*/ 516 h 536"/>
                  <a:gd name="T36" fmla="*/ 119 w 539"/>
                  <a:gd name="T37" fmla="*/ 528 h 536"/>
                  <a:gd name="T38" fmla="*/ 152 w 539"/>
                  <a:gd name="T39" fmla="*/ 535 h 536"/>
                  <a:gd name="T40" fmla="*/ 169 w 539"/>
                  <a:gd name="T41" fmla="*/ 536 h 536"/>
                  <a:gd name="T42" fmla="*/ 204 w 539"/>
                  <a:gd name="T43" fmla="*/ 533 h 536"/>
                  <a:gd name="T44" fmla="*/ 237 w 539"/>
                  <a:gd name="T45" fmla="*/ 523 h 536"/>
                  <a:gd name="T46" fmla="*/ 265 w 539"/>
                  <a:gd name="T47" fmla="*/ 507 h 536"/>
                  <a:gd name="T48" fmla="*/ 291 w 539"/>
                  <a:gd name="T49" fmla="*/ 486 h 536"/>
                  <a:gd name="T50" fmla="*/ 311 w 539"/>
                  <a:gd name="T51" fmla="*/ 461 h 536"/>
                  <a:gd name="T52" fmla="*/ 327 w 539"/>
                  <a:gd name="T53" fmla="*/ 432 h 536"/>
                  <a:gd name="T54" fmla="*/ 337 w 539"/>
                  <a:gd name="T55" fmla="*/ 400 h 536"/>
                  <a:gd name="T56" fmla="*/ 340 w 539"/>
                  <a:gd name="T57" fmla="*/ 366 h 536"/>
                  <a:gd name="T58" fmla="*/ 340 w 539"/>
                  <a:gd name="T59" fmla="*/ 354 h 536"/>
                  <a:gd name="T60" fmla="*/ 337 w 539"/>
                  <a:gd name="T61" fmla="*/ 332 h 536"/>
                  <a:gd name="T62" fmla="*/ 394 w 539"/>
                  <a:gd name="T63" fmla="*/ 261 h 536"/>
                  <a:gd name="T64" fmla="*/ 468 w 539"/>
                  <a:gd name="T65" fmla="*/ 189 h 536"/>
                  <a:gd name="T66" fmla="*/ 539 w 539"/>
                  <a:gd name="T67" fmla="*/ 108 h 536"/>
                  <a:gd name="T68" fmla="*/ 443 w 539"/>
                  <a:gd name="T6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9" h="536">
                    <a:moveTo>
                      <a:pt x="443" y="0"/>
                    </a:moveTo>
                    <a:lnTo>
                      <a:pt x="217" y="202"/>
                    </a:lnTo>
                    <a:lnTo>
                      <a:pt x="217" y="202"/>
                    </a:lnTo>
                    <a:lnTo>
                      <a:pt x="206" y="199"/>
                    </a:lnTo>
                    <a:lnTo>
                      <a:pt x="194" y="197"/>
                    </a:lnTo>
                    <a:lnTo>
                      <a:pt x="182" y="196"/>
                    </a:lnTo>
                    <a:lnTo>
                      <a:pt x="169" y="195"/>
                    </a:lnTo>
                    <a:lnTo>
                      <a:pt x="169" y="195"/>
                    </a:lnTo>
                    <a:lnTo>
                      <a:pt x="152" y="196"/>
                    </a:lnTo>
                    <a:lnTo>
                      <a:pt x="135" y="199"/>
                    </a:lnTo>
                    <a:lnTo>
                      <a:pt x="119" y="203"/>
                    </a:lnTo>
                    <a:lnTo>
                      <a:pt x="103" y="209"/>
                    </a:lnTo>
                    <a:lnTo>
                      <a:pt x="88" y="216"/>
                    </a:lnTo>
                    <a:lnTo>
                      <a:pt x="74" y="224"/>
                    </a:lnTo>
                    <a:lnTo>
                      <a:pt x="61" y="235"/>
                    </a:lnTo>
                    <a:lnTo>
                      <a:pt x="49" y="246"/>
                    </a:lnTo>
                    <a:lnTo>
                      <a:pt x="38" y="258"/>
                    </a:lnTo>
                    <a:lnTo>
                      <a:pt x="29" y="271"/>
                    </a:lnTo>
                    <a:lnTo>
                      <a:pt x="20" y="285"/>
                    </a:lnTo>
                    <a:lnTo>
                      <a:pt x="13" y="300"/>
                    </a:lnTo>
                    <a:lnTo>
                      <a:pt x="7" y="316"/>
                    </a:lnTo>
                    <a:lnTo>
                      <a:pt x="3" y="332"/>
                    </a:lnTo>
                    <a:lnTo>
                      <a:pt x="0" y="349"/>
                    </a:lnTo>
                    <a:lnTo>
                      <a:pt x="0" y="366"/>
                    </a:lnTo>
                    <a:lnTo>
                      <a:pt x="0" y="366"/>
                    </a:lnTo>
                    <a:lnTo>
                      <a:pt x="0" y="383"/>
                    </a:lnTo>
                    <a:lnTo>
                      <a:pt x="3" y="400"/>
                    </a:lnTo>
                    <a:lnTo>
                      <a:pt x="7" y="417"/>
                    </a:lnTo>
                    <a:lnTo>
                      <a:pt x="13" y="432"/>
                    </a:lnTo>
                    <a:lnTo>
                      <a:pt x="20" y="447"/>
                    </a:lnTo>
                    <a:lnTo>
                      <a:pt x="29" y="461"/>
                    </a:lnTo>
                    <a:lnTo>
                      <a:pt x="38" y="474"/>
                    </a:lnTo>
                    <a:lnTo>
                      <a:pt x="49" y="486"/>
                    </a:lnTo>
                    <a:lnTo>
                      <a:pt x="61" y="497"/>
                    </a:lnTo>
                    <a:lnTo>
                      <a:pt x="74" y="507"/>
                    </a:lnTo>
                    <a:lnTo>
                      <a:pt x="88" y="516"/>
                    </a:lnTo>
                    <a:lnTo>
                      <a:pt x="103" y="523"/>
                    </a:lnTo>
                    <a:lnTo>
                      <a:pt x="119" y="528"/>
                    </a:lnTo>
                    <a:lnTo>
                      <a:pt x="135" y="533"/>
                    </a:lnTo>
                    <a:lnTo>
                      <a:pt x="152" y="535"/>
                    </a:lnTo>
                    <a:lnTo>
                      <a:pt x="169" y="536"/>
                    </a:lnTo>
                    <a:lnTo>
                      <a:pt x="169" y="536"/>
                    </a:lnTo>
                    <a:lnTo>
                      <a:pt x="187" y="535"/>
                    </a:lnTo>
                    <a:lnTo>
                      <a:pt x="204" y="533"/>
                    </a:lnTo>
                    <a:lnTo>
                      <a:pt x="221" y="528"/>
                    </a:lnTo>
                    <a:lnTo>
                      <a:pt x="237" y="523"/>
                    </a:lnTo>
                    <a:lnTo>
                      <a:pt x="251" y="516"/>
                    </a:lnTo>
                    <a:lnTo>
                      <a:pt x="265" y="507"/>
                    </a:lnTo>
                    <a:lnTo>
                      <a:pt x="279" y="497"/>
                    </a:lnTo>
                    <a:lnTo>
                      <a:pt x="291" y="486"/>
                    </a:lnTo>
                    <a:lnTo>
                      <a:pt x="302" y="474"/>
                    </a:lnTo>
                    <a:lnTo>
                      <a:pt x="311" y="461"/>
                    </a:lnTo>
                    <a:lnTo>
                      <a:pt x="320" y="447"/>
                    </a:lnTo>
                    <a:lnTo>
                      <a:pt x="327" y="432"/>
                    </a:lnTo>
                    <a:lnTo>
                      <a:pt x="333" y="417"/>
                    </a:lnTo>
                    <a:lnTo>
                      <a:pt x="337" y="400"/>
                    </a:lnTo>
                    <a:lnTo>
                      <a:pt x="340" y="383"/>
                    </a:lnTo>
                    <a:lnTo>
                      <a:pt x="340" y="366"/>
                    </a:lnTo>
                    <a:lnTo>
                      <a:pt x="340" y="366"/>
                    </a:lnTo>
                    <a:lnTo>
                      <a:pt x="340" y="354"/>
                    </a:lnTo>
                    <a:lnTo>
                      <a:pt x="339" y="343"/>
                    </a:lnTo>
                    <a:lnTo>
                      <a:pt x="337" y="332"/>
                    </a:lnTo>
                    <a:lnTo>
                      <a:pt x="334" y="321"/>
                    </a:lnTo>
                    <a:lnTo>
                      <a:pt x="394" y="261"/>
                    </a:lnTo>
                    <a:lnTo>
                      <a:pt x="394" y="189"/>
                    </a:lnTo>
                    <a:lnTo>
                      <a:pt x="468" y="189"/>
                    </a:lnTo>
                    <a:lnTo>
                      <a:pt x="468" y="104"/>
                    </a:lnTo>
                    <a:lnTo>
                      <a:pt x="539" y="108"/>
                    </a:lnTo>
                    <a:lnTo>
                      <a:pt x="539" y="7"/>
                    </a:lnTo>
                    <a:lnTo>
                      <a:pt x="443"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8" name="Freeform 26"/>
              <p:cNvSpPr/>
              <p:nvPr/>
            </p:nvSpPr>
            <p:spPr bwMode="auto">
              <a:xfrm>
                <a:off x="4219575" y="5362575"/>
                <a:ext cx="184150" cy="184150"/>
              </a:xfrm>
              <a:custGeom>
                <a:avLst/>
                <a:gdLst>
                  <a:gd name="T0" fmla="*/ 116 w 116"/>
                  <a:gd name="T1" fmla="*/ 58 h 116"/>
                  <a:gd name="T2" fmla="*/ 116 w 116"/>
                  <a:gd name="T3" fmla="*/ 58 h 116"/>
                  <a:gd name="T4" fmla="*/ 116 w 116"/>
                  <a:gd name="T5" fmla="*/ 64 h 116"/>
                  <a:gd name="T6" fmla="*/ 115 w 116"/>
                  <a:gd name="T7" fmla="*/ 69 h 116"/>
                  <a:gd name="T8" fmla="*/ 111 w 116"/>
                  <a:gd name="T9" fmla="*/ 80 h 116"/>
                  <a:gd name="T10" fmla="*/ 106 w 116"/>
                  <a:gd name="T11" fmla="*/ 90 h 116"/>
                  <a:gd name="T12" fmla="*/ 99 w 116"/>
                  <a:gd name="T13" fmla="*/ 99 h 116"/>
                  <a:gd name="T14" fmla="*/ 90 w 116"/>
                  <a:gd name="T15" fmla="*/ 106 h 116"/>
                  <a:gd name="T16" fmla="*/ 81 w 116"/>
                  <a:gd name="T17" fmla="*/ 111 h 116"/>
                  <a:gd name="T18" fmla="*/ 70 w 116"/>
                  <a:gd name="T19" fmla="*/ 114 h 116"/>
                  <a:gd name="T20" fmla="*/ 64 w 116"/>
                  <a:gd name="T21" fmla="*/ 115 h 116"/>
                  <a:gd name="T22" fmla="*/ 58 w 116"/>
                  <a:gd name="T23" fmla="*/ 116 h 116"/>
                  <a:gd name="T24" fmla="*/ 58 w 116"/>
                  <a:gd name="T25" fmla="*/ 116 h 116"/>
                  <a:gd name="T26" fmla="*/ 52 w 116"/>
                  <a:gd name="T27" fmla="*/ 115 h 116"/>
                  <a:gd name="T28" fmla="*/ 46 w 116"/>
                  <a:gd name="T29" fmla="*/ 114 h 116"/>
                  <a:gd name="T30" fmla="*/ 36 w 116"/>
                  <a:gd name="T31" fmla="*/ 111 h 116"/>
                  <a:gd name="T32" fmla="*/ 26 w 116"/>
                  <a:gd name="T33" fmla="*/ 106 h 116"/>
                  <a:gd name="T34" fmla="*/ 17 w 116"/>
                  <a:gd name="T35" fmla="*/ 99 h 116"/>
                  <a:gd name="T36" fmla="*/ 10 w 116"/>
                  <a:gd name="T37" fmla="*/ 90 h 116"/>
                  <a:gd name="T38" fmla="*/ 5 w 116"/>
                  <a:gd name="T39" fmla="*/ 80 h 116"/>
                  <a:gd name="T40" fmla="*/ 1 w 116"/>
                  <a:gd name="T41" fmla="*/ 69 h 116"/>
                  <a:gd name="T42" fmla="*/ 1 w 116"/>
                  <a:gd name="T43" fmla="*/ 64 h 116"/>
                  <a:gd name="T44" fmla="*/ 0 w 116"/>
                  <a:gd name="T45" fmla="*/ 58 h 116"/>
                  <a:gd name="T46" fmla="*/ 0 w 116"/>
                  <a:gd name="T47" fmla="*/ 58 h 116"/>
                  <a:gd name="T48" fmla="*/ 1 w 116"/>
                  <a:gd name="T49" fmla="*/ 52 h 116"/>
                  <a:gd name="T50" fmla="*/ 1 w 116"/>
                  <a:gd name="T51" fmla="*/ 46 h 116"/>
                  <a:gd name="T52" fmla="*/ 5 w 116"/>
                  <a:gd name="T53" fmla="*/ 35 h 116"/>
                  <a:gd name="T54" fmla="*/ 10 w 116"/>
                  <a:gd name="T55" fmla="*/ 25 h 116"/>
                  <a:gd name="T56" fmla="*/ 17 w 116"/>
                  <a:gd name="T57" fmla="*/ 17 h 116"/>
                  <a:gd name="T58" fmla="*/ 26 w 116"/>
                  <a:gd name="T59" fmla="*/ 10 h 116"/>
                  <a:gd name="T60" fmla="*/ 36 w 116"/>
                  <a:gd name="T61" fmla="*/ 4 h 116"/>
                  <a:gd name="T62" fmla="*/ 46 w 116"/>
                  <a:gd name="T63" fmla="*/ 1 h 116"/>
                  <a:gd name="T64" fmla="*/ 52 w 116"/>
                  <a:gd name="T65" fmla="*/ 0 h 116"/>
                  <a:gd name="T66" fmla="*/ 58 w 116"/>
                  <a:gd name="T67" fmla="*/ 0 h 116"/>
                  <a:gd name="T68" fmla="*/ 58 w 116"/>
                  <a:gd name="T69" fmla="*/ 0 h 116"/>
                  <a:gd name="T70" fmla="*/ 64 w 116"/>
                  <a:gd name="T71" fmla="*/ 0 h 116"/>
                  <a:gd name="T72" fmla="*/ 70 w 116"/>
                  <a:gd name="T73" fmla="*/ 1 h 116"/>
                  <a:gd name="T74" fmla="*/ 81 w 116"/>
                  <a:gd name="T75" fmla="*/ 4 h 116"/>
                  <a:gd name="T76" fmla="*/ 90 w 116"/>
                  <a:gd name="T77" fmla="*/ 10 h 116"/>
                  <a:gd name="T78" fmla="*/ 99 w 116"/>
                  <a:gd name="T79" fmla="*/ 17 h 116"/>
                  <a:gd name="T80" fmla="*/ 106 w 116"/>
                  <a:gd name="T81" fmla="*/ 25 h 116"/>
                  <a:gd name="T82" fmla="*/ 111 w 116"/>
                  <a:gd name="T83" fmla="*/ 35 h 116"/>
                  <a:gd name="T84" fmla="*/ 115 w 116"/>
                  <a:gd name="T85" fmla="*/ 46 h 116"/>
                  <a:gd name="T86" fmla="*/ 116 w 116"/>
                  <a:gd name="T87" fmla="*/ 52 h 116"/>
                  <a:gd name="T88" fmla="*/ 116 w 116"/>
                  <a:gd name="T89" fmla="*/ 58 h 116"/>
                  <a:gd name="T90" fmla="*/ 116 w 116"/>
                  <a:gd name="T91" fmla="*/ 5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6">
                    <a:moveTo>
                      <a:pt x="116" y="58"/>
                    </a:moveTo>
                    <a:lnTo>
                      <a:pt x="116" y="58"/>
                    </a:lnTo>
                    <a:lnTo>
                      <a:pt x="116" y="64"/>
                    </a:lnTo>
                    <a:lnTo>
                      <a:pt x="115" y="69"/>
                    </a:lnTo>
                    <a:lnTo>
                      <a:pt x="111" y="80"/>
                    </a:lnTo>
                    <a:lnTo>
                      <a:pt x="106" y="90"/>
                    </a:lnTo>
                    <a:lnTo>
                      <a:pt x="99" y="99"/>
                    </a:lnTo>
                    <a:lnTo>
                      <a:pt x="90" y="106"/>
                    </a:lnTo>
                    <a:lnTo>
                      <a:pt x="81" y="111"/>
                    </a:lnTo>
                    <a:lnTo>
                      <a:pt x="70" y="114"/>
                    </a:lnTo>
                    <a:lnTo>
                      <a:pt x="64" y="115"/>
                    </a:lnTo>
                    <a:lnTo>
                      <a:pt x="58" y="116"/>
                    </a:lnTo>
                    <a:lnTo>
                      <a:pt x="58" y="116"/>
                    </a:lnTo>
                    <a:lnTo>
                      <a:pt x="52" y="115"/>
                    </a:lnTo>
                    <a:lnTo>
                      <a:pt x="46" y="114"/>
                    </a:lnTo>
                    <a:lnTo>
                      <a:pt x="36" y="111"/>
                    </a:lnTo>
                    <a:lnTo>
                      <a:pt x="26" y="106"/>
                    </a:lnTo>
                    <a:lnTo>
                      <a:pt x="17" y="99"/>
                    </a:lnTo>
                    <a:lnTo>
                      <a:pt x="10" y="90"/>
                    </a:lnTo>
                    <a:lnTo>
                      <a:pt x="5" y="80"/>
                    </a:lnTo>
                    <a:lnTo>
                      <a:pt x="1" y="69"/>
                    </a:lnTo>
                    <a:lnTo>
                      <a:pt x="1" y="64"/>
                    </a:lnTo>
                    <a:lnTo>
                      <a:pt x="0" y="58"/>
                    </a:lnTo>
                    <a:lnTo>
                      <a:pt x="0" y="58"/>
                    </a:lnTo>
                    <a:lnTo>
                      <a:pt x="1" y="52"/>
                    </a:lnTo>
                    <a:lnTo>
                      <a:pt x="1" y="46"/>
                    </a:lnTo>
                    <a:lnTo>
                      <a:pt x="5" y="35"/>
                    </a:lnTo>
                    <a:lnTo>
                      <a:pt x="10" y="25"/>
                    </a:lnTo>
                    <a:lnTo>
                      <a:pt x="17" y="17"/>
                    </a:lnTo>
                    <a:lnTo>
                      <a:pt x="26" y="10"/>
                    </a:lnTo>
                    <a:lnTo>
                      <a:pt x="36" y="4"/>
                    </a:lnTo>
                    <a:lnTo>
                      <a:pt x="46" y="1"/>
                    </a:lnTo>
                    <a:lnTo>
                      <a:pt x="52" y="0"/>
                    </a:lnTo>
                    <a:lnTo>
                      <a:pt x="58" y="0"/>
                    </a:lnTo>
                    <a:lnTo>
                      <a:pt x="58" y="0"/>
                    </a:lnTo>
                    <a:lnTo>
                      <a:pt x="64" y="0"/>
                    </a:lnTo>
                    <a:lnTo>
                      <a:pt x="70" y="1"/>
                    </a:lnTo>
                    <a:lnTo>
                      <a:pt x="81" y="4"/>
                    </a:lnTo>
                    <a:lnTo>
                      <a:pt x="90" y="10"/>
                    </a:lnTo>
                    <a:lnTo>
                      <a:pt x="99" y="17"/>
                    </a:lnTo>
                    <a:lnTo>
                      <a:pt x="106" y="25"/>
                    </a:lnTo>
                    <a:lnTo>
                      <a:pt x="111" y="35"/>
                    </a:lnTo>
                    <a:lnTo>
                      <a:pt x="115" y="46"/>
                    </a:lnTo>
                    <a:lnTo>
                      <a:pt x="116" y="52"/>
                    </a:lnTo>
                    <a:lnTo>
                      <a:pt x="116" y="58"/>
                    </a:lnTo>
                    <a:lnTo>
                      <a:pt x="116" y="5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9" name="Line 27"/>
              <p:cNvSpPr>
                <a:spLocks noChangeShapeType="1"/>
              </p:cNvSpPr>
              <p:nvPr/>
            </p:nvSpPr>
            <p:spPr bwMode="auto">
              <a:xfrm flipH="1">
                <a:off x="4481513" y="4926013"/>
                <a:ext cx="303213" cy="274638"/>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220" name="组合 219"/>
          <p:cNvGrpSpPr/>
          <p:nvPr/>
        </p:nvGrpSpPr>
        <p:grpSpPr>
          <a:xfrm>
            <a:off x="878866" y="4944728"/>
            <a:ext cx="612206" cy="612283"/>
            <a:chOff x="6438167" y="2632898"/>
            <a:chExt cx="440084" cy="440084"/>
          </a:xfrm>
        </p:grpSpPr>
        <p:sp>
          <p:nvSpPr>
            <p:cNvPr id="221" name="椭圆 220"/>
            <p:cNvSpPr/>
            <p:nvPr/>
          </p:nvSpPr>
          <p:spPr>
            <a:xfrm>
              <a:off x="6438167" y="2632898"/>
              <a:ext cx="440084" cy="440084"/>
            </a:xfrm>
            <a:prstGeom prst="ellipse">
              <a:avLst/>
            </a:prstGeom>
            <a:solidFill>
              <a:schemeClr val="accent5"/>
            </a:solid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2" name="组合 221"/>
            <p:cNvGrpSpPr/>
            <p:nvPr/>
          </p:nvGrpSpPr>
          <p:grpSpPr>
            <a:xfrm>
              <a:off x="6546634" y="2743208"/>
              <a:ext cx="223152" cy="219466"/>
              <a:chOff x="5294313" y="6135688"/>
              <a:chExt cx="865188" cy="850900"/>
            </a:xfrm>
          </p:grpSpPr>
          <p:sp>
            <p:nvSpPr>
              <p:cNvPr id="223" name="Freeform 28"/>
              <p:cNvSpPr/>
              <p:nvPr/>
            </p:nvSpPr>
            <p:spPr bwMode="auto">
              <a:xfrm>
                <a:off x="5495925" y="6199188"/>
                <a:ext cx="463550" cy="544513"/>
              </a:xfrm>
              <a:custGeom>
                <a:avLst/>
                <a:gdLst>
                  <a:gd name="T0" fmla="*/ 292 w 292"/>
                  <a:gd name="T1" fmla="*/ 0 h 343"/>
                  <a:gd name="T2" fmla="*/ 292 w 292"/>
                  <a:gd name="T3" fmla="*/ 0 h 343"/>
                  <a:gd name="T4" fmla="*/ 292 w 292"/>
                  <a:gd name="T5" fmla="*/ 170 h 343"/>
                  <a:gd name="T6" fmla="*/ 292 w 292"/>
                  <a:gd name="T7" fmla="*/ 170 h 343"/>
                  <a:gd name="T8" fmla="*/ 291 w 292"/>
                  <a:gd name="T9" fmla="*/ 177 h 343"/>
                  <a:gd name="T10" fmla="*/ 290 w 292"/>
                  <a:gd name="T11" fmla="*/ 186 h 343"/>
                  <a:gd name="T12" fmla="*/ 287 w 292"/>
                  <a:gd name="T13" fmla="*/ 195 h 343"/>
                  <a:gd name="T14" fmla="*/ 283 w 292"/>
                  <a:gd name="T15" fmla="*/ 206 h 343"/>
                  <a:gd name="T16" fmla="*/ 278 w 292"/>
                  <a:gd name="T17" fmla="*/ 217 h 343"/>
                  <a:gd name="T18" fmla="*/ 272 w 292"/>
                  <a:gd name="T19" fmla="*/ 229 h 343"/>
                  <a:gd name="T20" fmla="*/ 264 w 292"/>
                  <a:gd name="T21" fmla="*/ 242 h 343"/>
                  <a:gd name="T22" fmla="*/ 256 w 292"/>
                  <a:gd name="T23" fmla="*/ 255 h 343"/>
                  <a:gd name="T24" fmla="*/ 246 w 292"/>
                  <a:gd name="T25" fmla="*/ 267 h 343"/>
                  <a:gd name="T26" fmla="*/ 235 w 292"/>
                  <a:gd name="T27" fmla="*/ 281 h 343"/>
                  <a:gd name="T28" fmla="*/ 223 w 292"/>
                  <a:gd name="T29" fmla="*/ 293 h 343"/>
                  <a:gd name="T30" fmla="*/ 210 w 292"/>
                  <a:gd name="T31" fmla="*/ 305 h 343"/>
                  <a:gd name="T32" fmla="*/ 196 w 292"/>
                  <a:gd name="T33" fmla="*/ 316 h 343"/>
                  <a:gd name="T34" fmla="*/ 180 w 292"/>
                  <a:gd name="T35" fmla="*/ 326 h 343"/>
                  <a:gd name="T36" fmla="*/ 164 w 292"/>
                  <a:gd name="T37" fmla="*/ 335 h 343"/>
                  <a:gd name="T38" fmla="*/ 146 w 292"/>
                  <a:gd name="T39" fmla="*/ 343 h 343"/>
                  <a:gd name="T40" fmla="*/ 146 w 292"/>
                  <a:gd name="T41" fmla="*/ 343 h 343"/>
                  <a:gd name="T42" fmla="*/ 129 w 292"/>
                  <a:gd name="T43" fmla="*/ 335 h 343"/>
                  <a:gd name="T44" fmla="*/ 111 w 292"/>
                  <a:gd name="T45" fmla="*/ 326 h 343"/>
                  <a:gd name="T46" fmla="*/ 96 w 292"/>
                  <a:gd name="T47" fmla="*/ 316 h 343"/>
                  <a:gd name="T48" fmla="*/ 82 w 292"/>
                  <a:gd name="T49" fmla="*/ 305 h 343"/>
                  <a:gd name="T50" fmla="*/ 69 w 292"/>
                  <a:gd name="T51" fmla="*/ 293 h 343"/>
                  <a:gd name="T52" fmla="*/ 57 w 292"/>
                  <a:gd name="T53" fmla="*/ 281 h 343"/>
                  <a:gd name="T54" fmla="*/ 46 w 292"/>
                  <a:gd name="T55" fmla="*/ 267 h 343"/>
                  <a:gd name="T56" fmla="*/ 36 w 292"/>
                  <a:gd name="T57" fmla="*/ 255 h 343"/>
                  <a:gd name="T58" fmla="*/ 28 w 292"/>
                  <a:gd name="T59" fmla="*/ 242 h 343"/>
                  <a:gd name="T60" fmla="*/ 20 w 292"/>
                  <a:gd name="T61" fmla="*/ 229 h 343"/>
                  <a:gd name="T62" fmla="*/ 14 w 292"/>
                  <a:gd name="T63" fmla="*/ 217 h 343"/>
                  <a:gd name="T64" fmla="*/ 9 w 292"/>
                  <a:gd name="T65" fmla="*/ 206 h 343"/>
                  <a:gd name="T66" fmla="*/ 5 w 292"/>
                  <a:gd name="T67" fmla="*/ 195 h 343"/>
                  <a:gd name="T68" fmla="*/ 2 w 292"/>
                  <a:gd name="T69" fmla="*/ 186 h 343"/>
                  <a:gd name="T70" fmla="*/ 0 w 292"/>
                  <a:gd name="T71" fmla="*/ 177 h 343"/>
                  <a:gd name="T72" fmla="*/ 0 w 292"/>
                  <a:gd name="T73" fmla="*/ 170 h 343"/>
                  <a:gd name="T74" fmla="*/ 0 w 292"/>
                  <a:gd name="T75" fmla="*/ 170 h 343"/>
                  <a:gd name="T76" fmla="*/ 0 w 292"/>
                  <a:gd name="T77"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343">
                    <a:moveTo>
                      <a:pt x="292" y="0"/>
                    </a:moveTo>
                    <a:lnTo>
                      <a:pt x="292" y="0"/>
                    </a:lnTo>
                    <a:lnTo>
                      <a:pt x="292" y="170"/>
                    </a:lnTo>
                    <a:lnTo>
                      <a:pt x="292" y="170"/>
                    </a:lnTo>
                    <a:lnTo>
                      <a:pt x="291" y="177"/>
                    </a:lnTo>
                    <a:lnTo>
                      <a:pt x="290" y="186"/>
                    </a:lnTo>
                    <a:lnTo>
                      <a:pt x="287" y="195"/>
                    </a:lnTo>
                    <a:lnTo>
                      <a:pt x="283" y="206"/>
                    </a:lnTo>
                    <a:lnTo>
                      <a:pt x="278" y="217"/>
                    </a:lnTo>
                    <a:lnTo>
                      <a:pt x="272" y="229"/>
                    </a:lnTo>
                    <a:lnTo>
                      <a:pt x="264" y="242"/>
                    </a:lnTo>
                    <a:lnTo>
                      <a:pt x="256" y="255"/>
                    </a:lnTo>
                    <a:lnTo>
                      <a:pt x="246" y="267"/>
                    </a:lnTo>
                    <a:lnTo>
                      <a:pt x="235" y="281"/>
                    </a:lnTo>
                    <a:lnTo>
                      <a:pt x="223" y="293"/>
                    </a:lnTo>
                    <a:lnTo>
                      <a:pt x="210" y="305"/>
                    </a:lnTo>
                    <a:lnTo>
                      <a:pt x="196" y="316"/>
                    </a:lnTo>
                    <a:lnTo>
                      <a:pt x="180" y="326"/>
                    </a:lnTo>
                    <a:lnTo>
                      <a:pt x="164" y="335"/>
                    </a:lnTo>
                    <a:lnTo>
                      <a:pt x="146" y="343"/>
                    </a:lnTo>
                    <a:lnTo>
                      <a:pt x="146" y="343"/>
                    </a:lnTo>
                    <a:lnTo>
                      <a:pt x="129" y="335"/>
                    </a:lnTo>
                    <a:lnTo>
                      <a:pt x="111" y="326"/>
                    </a:lnTo>
                    <a:lnTo>
                      <a:pt x="96" y="316"/>
                    </a:lnTo>
                    <a:lnTo>
                      <a:pt x="82" y="305"/>
                    </a:lnTo>
                    <a:lnTo>
                      <a:pt x="69" y="293"/>
                    </a:lnTo>
                    <a:lnTo>
                      <a:pt x="57" y="281"/>
                    </a:lnTo>
                    <a:lnTo>
                      <a:pt x="46" y="267"/>
                    </a:lnTo>
                    <a:lnTo>
                      <a:pt x="36" y="255"/>
                    </a:lnTo>
                    <a:lnTo>
                      <a:pt x="28" y="242"/>
                    </a:lnTo>
                    <a:lnTo>
                      <a:pt x="20" y="229"/>
                    </a:lnTo>
                    <a:lnTo>
                      <a:pt x="14" y="217"/>
                    </a:lnTo>
                    <a:lnTo>
                      <a:pt x="9" y="206"/>
                    </a:lnTo>
                    <a:lnTo>
                      <a:pt x="5" y="195"/>
                    </a:lnTo>
                    <a:lnTo>
                      <a:pt x="2" y="186"/>
                    </a:lnTo>
                    <a:lnTo>
                      <a:pt x="0" y="177"/>
                    </a:lnTo>
                    <a:lnTo>
                      <a:pt x="0" y="170"/>
                    </a:lnTo>
                    <a:lnTo>
                      <a:pt x="0" y="170"/>
                    </a:lnTo>
                    <a:lnTo>
                      <a:pt x="0"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4" name="Freeform 29"/>
              <p:cNvSpPr/>
              <p:nvPr/>
            </p:nvSpPr>
            <p:spPr bwMode="auto">
              <a:xfrm>
                <a:off x="5294313" y="6199188"/>
                <a:ext cx="865188" cy="334963"/>
              </a:xfrm>
              <a:custGeom>
                <a:avLst/>
                <a:gdLst>
                  <a:gd name="T0" fmla="*/ 447 w 545"/>
                  <a:gd name="T1" fmla="*/ 211 h 211"/>
                  <a:gd name="T2" fmla="*/ 447 w 545"/>
                  <a:gd name="T3" fmla="*/ 211 h 211"/>
                  <a:gd name="T4" fmla="*/ 462 w 545"/>
                  <a:gd name="T5" fmla="*/ 200 h 211"/>
                  <a:gd name="T6" fmla="*/ 478 w 545"/>
                  <a:gd name="T7" fmla="*/ 187 h 211"/>
                  <a:gd name="T8" fmla="*/ 496 w 545"/>
                  <a:gd name="T9" fmla="*/ 170 h 211"/>
                  <a:gd name="T10" fmla="*/ 505 w 545"/>
                  <a:gd name="T11" fmla="*/ 160 h 211"/>
                  <a:gd name="T12" fmla="*/ 514 w 545"/>
                  <a:gd name="T13" fmla="*/ 150 h 211"/>
                  <a:gd name="T14" fmla="*/ 523 w 545"/>
                  <a:gd name="T15" fmla="*/ 138 h 211"/>
                  <a:gd name="T16" fmla="*/ 530 w 545"/>
                  <a:gd name="T17" fmla="*/ 126 h 211"/>
                  <a:gd name="T18" fmla="*/ 536 w 545"/>
                  <a:gd name="T19" fmla="*/ 114 h 211"/>
                  <a:gd name="T20" fmla="*/ 541 w 545"/>
                  <a:gd name="T21" fmla="*/ 101 h 211"/>
                  <a:gd name="T22" fmla="*/ 544 w 545"/>
                  <a:gd name="T23" fmla="*/ 87 h 211"/>
                  <a:gd name="T24" fmla="*/ 545 w 545"/>
                  <a:gd name="T25" fmla="*/ 74 h 211"/>
                  <a:gd name="T26" fmla="*/ 545 w 545"/>
                  <a:gd name="T27" fmla="*/ 74 h 211"/>
                  <a:gd name="T28" fmla="*/ 544 w 545"/>
                  <a:gd name="T29" fmla="*/ 60 h 211"/>
                  <a:gd name="T30" fmla="*/ 541 w 545"/>
                  <a:gd name="T31" fmla="*/ 49 h 211"/>
                  <a:gd name="T32" fmla="*/ 536 w 545"/>
                  <a:gd name="T33" fmla="*/ 39 h 211"/>
                  <a:gd name="T34" fmla="*/ 530 w 545"/>
                  <a:gd name="T35" fmla="*/ 30 h 211"/>
                  <a:gd name="T36" fmla="*/ 522 w 545"/>
                  <a:gd name="T37" fmla="*/ 23 h 211"/>
                  <a:gd name="T38" fmla="*/ 512 w 545"/>
                  <a:gd name="T39" fmla="*/ 17 h 211"/>
                  <a:gd name="T40" fmla="*/ 502 w 545"/>
                  <a:gd name="T41" fmla="*/ 12 h 211"/>
                  <a:gd name="T42" fmla="*/ 491 w 545"/>
                  <a:gd name="T43" fmla="*/ 9 h 211"/>
                  <a:gd name="T44" fmla="*/ 479 w 545"/>
                  <a:gd name="T45" fmla="*/ 6 h 211"/>
                  <a:gd name="T46" fmla="*/ 467 w 545"/>
                  <a:gd name="T47" fmla="*/ 3 h 211"/>
                  <a:gd name="T48" fmla="*/ 442 w 545"/>
                  <a:gd name="T49" fmla="*/ 1 h 211"/>
                  <a:gd name="T50" fmla="*/ 418 w 545"/>
                  <a:gd name="T51" fmla="*/ 0 h 211"/>
                  <a:gd name="T52" fmla="*/ 395 w 545"/>
                  <a:gd name="T53" fmla="*/ 0 h 211"/>
                  <a:gd name="T54" fmla="*/ 395 w 545"/>
                  <a:gd name="T55" fmla="*/ 0 h 211"/>
                  <a:gd name="T56" fmla="*/ 273 w 545"/>
                  <a:gd name="T57" fmla="*/ 0 h 211"/>
                  <a:gd name="T58" fmla="*/ 273 w 545"/>
                  <a:gd name="T59" fmla="*/ 0 h 211"/>
                  <a:gd name="T60" fmla="*/ 150 w 545"/>
                  <a:gd name="T61" fmla="*/ 0 h 211"/>
                  <a:gd name="T62" fmla="*/ 150 w 545"/>
                  <a:gd name="T63" fmla="*/ 0 h 211"/>
                  <a:gd name="T64" fmla="*/ 128 w 545"/>
                  <a:gd name="T65" fmla="*/ 0 h 211"/>
                  <a:gd name="T66" fmla="*/ 104 w 545"/>
                  <a:gd name="T67" fmla="*/ 1 h 211"/>
                  <a:gd name="T68" fmla="*/ 79 w 545"/>
                  <a:gd name="T69" fmla="*/ 3 h 211"/>
                  <a:gd name="T70" fmla="*/ 67 w 545"/>
                  <a:gd name="T71" fmla="*/ 6 h 211"/>
                  <a:gd name="T72" fmla="*/ 55 w 545"/>
                  <a:gd name="T73" fmla="*/ 9 h 211"/>
                  <a:gd name="T74" fmla="*/ 44 w 545"/>
                  <a:gd name="T75" fmla="*/ 12 h 211"/>
                  <a:gd name="T76" fmla="*/ 33 w 545"/>
                  <a:gd name="T77" fmla="*/ 17 h 211"/>
                  <a:gd name="T78" fmla="*/ 24 w 545"/>
                  <a:gd name="T79" fmla="*/ 23 h 211"/>
                  <a:gd name="T80" fmla="*/ 16 w 545"/>
                  <a:gd name="T81" fmla="*/ 30 h 211"/>
                  <a:gd name="T82" fmla="*/ 9 w 545"/>
                  <a:gd name="T83" fmla="*/ 39 h 211"/>
                  <a:gd name="T84" fmla="*/ 4 w 545"/>
                  <a:gd name="T85" fmla="*/ 49 h 211"/>
                  <a:gd name="T86" fmla="*/ 1 w 545"/>
                  <a:gd name="T87" fmla="*/ 60 h 211"/>
                  <a:gd name="T88" fmla="*/ 0 w 545"/>
                  <a:gd name="T89" fmla="*/ 74 h 211"/>
                  <a:gd name="T90" fmla="*/ 0 w 545"/>
                  <a:gd name="T91" fmla="*/ 74 h 211"/>
                  <a:gd name="T92" fmla="*/ 1 w 545"/>
                  <a:gd name="T93" fmla="*/ 87 h 211"/>
                  <a:gd name="T94" fmla="*/ 5 w 545"/>
                  <a:gd name="T95" fmla="*/ 101 h 211"/>
                  <a:gd name="T96" fmla="*/ 9 w 545"/>
                  <a:gd name="T97" fmla="*/ 114 h 211"/>
                  <a:gd name="T98" fmla="*/ 16 w 545"/>
                  <a:gd name="T99" fmla="*/ 126 h 211"/>
                  <a:gd name="T100" fmla="*/ 23 w 545"/>
                  <a:gd name="T101" fmla="*/ 138 h 211"/>
                  <a:gd name="T102" fmla="*/ 32 w 545"/>
                  <a:gd name="T103" fmla="*/ 150 h 211"/>
                  <a:gd name="T104" fmla="*/ 40 w 545"/>
                  <a:gd name="T105" fmla="*/ 160 h 211"/>
                  <a:gd name="T106" fmla="*/ 50 w 545"/>
                  <a:gd name="T107" fmla="*/ 170 h 211"/>
                  <a:gd name="T108" fmla="*/ 68 w 545"/>
                  <a:gd name="T109" fmla="*/ 187 h 211"/>
                  <a:gd name="T110" fmla="*/ 84 w 545"/>
                  <a:gd name="T111" fmla="*/ 200 h 211"/>
                  <a:gd name="T112" fmla="*/ 99 w 545"/>
                  <a:gd name="T113"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5" h="211">
                    <a:moveTo>
                      <a:pt x="447" y="211"/>
                    </a:moveTo>
                    <a:lnTo>
                      <a:pt x="447" y="211"/>
                    </a:lnTo>
                    <a:lnTo>
                      <a:pt x="462" y="200"/>
                    </a:lnTo>
                    <a:lnTo>
                      <a:pt x="478" y="187"/>
                    </a:lnTo>
                    <a:lnTo>
                      <a:pt x="496" y="170"/>
                    </a:lnTo>
                    <a:lnTo>
                      <a:pt x="505" y="160"/>
                    </a:lnTo>
                    <a:lnTo>
                      <a:pt x="514" y="150"/>
                    </a:lnTo>
                    <a:lnTo>
                      <a:pt x="523" y="138"/>
                    </a:lnTo>
                    <a:lnTo>
                      <a:pt x="530" y="126"/>
                    </a:lnTo>
                    <a:lnTo>
                      <a:pt x="536" y="114"/>
                    </a:lnTo>
                    <a:lnTo>
                      <a:pt x="541" y="101"/>
                    </a:lnTo>
                    <a:lnTo>
                      <a:pt x="544" y="87"/>
                    </a:lnTo>
                    <a:lnTo>
                      <a:pt x="545" y="74"/>
                    </a:lnTo>
                    <a:lnTo>
                      <a:pt x="545" y="74"/>
                    </a:lnTo>
                    <a:lnTo>
                      <a:pt x="544" y="60"/>
                    </a:lnTo>
                    <a:lnTo>
                      <a:pt x="541" y="49"/>
                    </a:lnTo>
                    <a:lnTo>
                      <a:pt x="536" y="39"/>
                    </a:lnTo>
                    <a:lnTo>
                      <a:pt x="530" y="30"/>
                    </a:lnTo>
                    <a:lnTo>
                      <a:pt x="522" y="23"/>
                    </a:lnTo>
                    <a:lnTo>
                      <a:pt x="512" y="17"/>
                    </a:lnTo>
                    <a:lnTo>
                      <a:pt x="502" y="12"/>
                    </a:lnTo>
                    <a:lnTo>
                      <a:pt x="491" y="9"/>
                    </a:lnTo>
                    <a:lnTo>
                      <a:pt x="479" y="6"/>
                    </a:lnTo>
                    <a:lnTo>
                      <a:pt x="467" y="3"/>
                    </a:lnTo>
                    <a:lnTo>
                      <a:pt x="442" y="1"/>
                    </a:lnTo>
                    <a:lnTo>
                      <a:pt x="418" y="0"/>
                    </a:lnTo>
                    <a:lnTo>
                      <a:pt x="395" y="0"/>
                    </a:lnTo>
                    <a:lnTo>
                      <a:pt x="395" y="0"/>
                    </a:lnTo>
                    <a:lnTo>
                      <a:pt x="273" y="0"/>
                    </a:lnTo>
                    <a:lnTo>
                      <a:pt x="273" y="0"/>
                    </a:lnTo>
                    <a:lnTo>
                      <a:pt x="150" y="0"/>
                    </a:lnTo>
                    <a:lnTo>
                      <a:pt x="150" y="0"/>
                    </a:lnTo>
                    <a:lnTo>
                      <a:pt x="128" y="0"/>
                    </a:lnTo>
                    <a:lnTo>
                      <a:pt x="104" y="1"/>
                    </a:lnTo>
                    <a:lnTo>
                      <a:pt x="79" y="3"/>
                    </a:lnTo>
                    <a:lnTo>
                      <a:pt x="67" y="6"/>
                    </a:lnTo>
                    <a:lnTo>
                      <a:pt x="55" y="9"/>
                    </a:lnTo>
                    <a:lnTo>
                      <a:pt x="44" y="12"/>
                    </a:lnTo>
                    <a:lnTo>
                      <a:pt x="33" y="17"/>
                    </a:lnTo>
                    <a:lnTo>
                      <a:pt x="24" y="23"/>
                    </a:lnTo>
                    <a:lnTo>
                      <a:pt x="16" y="30"/>
                    </a:lnTo>
                    <a:lnTo>
                      <a:pt x="9" y="39"/>
                    </a:lnTo>
                    <a:lnTo>
                      <a:pt x="4" y="49"/>
                    </a:lnTo>
                    <a:lnTo>
                      <a:pt x="1" y="60"/>
                    </a:lnTo>
                    <a:lnTo>
                      <a:pt x="0" y="74"/>
                    </a:lnTo>
                    <a:lnTo>
                      <a:pt x="0" y="74"/>
                    </a:lnTo>
                    <a:lnTo>
                      <a:pt x="1" y="87"/>
                    </a:lnTo>
                    <a:lnTo>
                      <a:pt x="5" y="101"/>
                    </a:lnTo>
                    <a:lnTo>
                      <a:pt x="9" y="114"/>
                    </a:lnTo>
                    <a:lnTo>
                      <a:pt x="16" y="126"/>
                    </a:lnTo>
                    <a:lnTo>
                      <a:pt x="23" y="138"/>
                    </a:lnTo>
                    <a:lnTo>
                      <a:pt x="32" y="150"/>
                    </a:lnTo>
                    <a:lnTo>
                      <a:pt x="40" y="160"/>
                    </a:lnTo>
                    <a:lnTo>
                      <a:pt x="50" y="170"/>
                    </a:lnTo>
                    <a:lnTo>
                      <a:pt x="68" y="187"/>
                    </a:lnTo>
                    <a:lnTo>
                      <a:pt x="84" y="200"/>
                    </a:lnTo>
                    <a:lnTo>
                      <a:pt x="99" y="21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5" name="Line 30"/>
              <p:cNvSpPr>
                <a:spLocks noChangeShapeType="1"/>
              </p:cNvSpPr>
              <p:nvPr/>
            </p:nvSpPr>
            <p:spPr bwMode="auto">
              <a:xfrm>
                <a:off x="5495925" y="6135688"/>
                <a:ext cx="463550"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6" name="Line 31"/>
              <p:cNvSpPr>
                <a:spLocks noChangeShapeType="1"/>
              </p:cNvSpPr>
              <p:nvPr/>
            </p:nvSpPr>
            <p:spPr bwMode="auto">
              <a:xfrm>
                <a:off x="5727700" y="6743700"/>
                <a:ext cx="0" cy="9207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7" name="Freeform 32"/>
              <p:cNvSpPr/>
              <p:nvPr/>
            </p:nvSpPr>
            <p:spPr bwMode="auto">
              <a:xfrm>
                <a:off x="5549900" y="6878638"/>
                <a:ext cx="355600" cy="107950"/>
              </a:xfrm>
              <a:custGeom>
                <a:avLst/>
                <a:gdLst>
                  <a:gd name="T0" fmla="*/ 0 w 224"/>
                  <a:gd name="T1" fmla="*/ 68 h 68"/>
                  <a:gd name="T2" fmla="*/ 0 w 224"/>
                  <a:gd name="T3" fmla="*/ 32 h 68"/>
                  <a:gd name="T4" fmla="*/ 0 w 224"/>
                  <a:gd name="T5" fmla="*/ 32 h 68"/>
                  <a:gd name="T6" fmla="*/ 0 w 224"/>
                  <a:gd name="T7" fmla="*/ 25 h 68"/>
                  <a:gd name="T8" fmla="*/ 2 w 224"/>
                  <a:gd name="T9" fmla="*/ 19 h 68"/>
                  <a:gd name="T10" fmla="*/ 5 w 224"/>
                  <a:gd name="T11" fmla="*/ 14 h 68"/>
                  <a:gd name="T12" fmla="*/ 9 w 224"/>
                  <a:gd name="T13" fmla="*/ 10 h 68"/>
                  <a:gd name="T14" fmla="*/ 13 w 224"/>
                  <a:gd name="T15" fmla="*/ 6 h 68"/>
                  <a:gd name="T16" fmla="*/ 19 w 224"/>
                  <a:gd name="T17" fmla="*/ 3 h 68"/>
                  <a:gd name="T18" fmla="*/ 24 w 224"/>
                  <a:gd name="T19" fmla="*/ 1 h 68"/>
                  <a:gd name="T20" fmla="*/ 31 w 224"/>
                  <a:gd name="T21" fmla="*/ 0 h 68"/>
                  <a:gd name="T22" fmla="*/ 193 w 224"/>
                  <a:gd name="T23" fmla="*/ 0 h 68"/>
                  <a:gd name="T24" fmla="*/ 193 w 224"/>
                  <a:gd name="T25" fmla="*/ 0 h 68"/>
                  <a:gd name="T26" fmla="*/ 199 w 224"/>
                  <a:gd name="T27" fmla="*/ 1 h 68"/>
                  <a:gd name="T28" fmla="*/ 205 w 224"/>
                  <a:gd name="T29" fmla="*/ 3 h 68"/>
                  <a:gd name="T30" fmla="*/ 210 w 224"/>
                  <a:gd name="T31" fmla="*/ 6 h 68"/>
                  <a:gd name="T32" fmla="*/ 215 w 224"/>
                  <a:gd name="T33" fmla="*/ 10 h 68"/>
                  <a:gd name="T34" fmla="*/ 219 w 224"/>
                  <a:gd name="T35" fmla="*/ 14 h 68"/>
                  <a:gd name="T36" fmla="*/ 222 w 224"/>
                  <a:gd name="T37" fmla="*/ 19 h 68"/>
                  <a:gd name="T38" fmla="*/ 224 w 224"/>
                  <a:gd name="T39" fmla="*/ 25 h 68"/>
                  <a:gd name="T40" fmla="*/ 224 w 224"/>
                  <a:gd name="T41" fmla="*/ 32 h 68"/>
                  <a:gd name="T42" fmla="*/ 224 w 224"/>
                  <a:gd name="T43" fmla="*/ 68 h 68"/>
                  <a:gd name="T44" fmla="*/ 0 w 224"/>
                  <a:gd name="T4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68">
                    <a:moveTo>
                      <a:pt x="0" y="68"/>
                    </a:moveTo>
                    <a:lnTo>
                      <a:pt x="0" y="32"/>
                    </a:lnTo>
                    <a:lnTo>
                      <a:pt x="0" y="32"/>
                    </a:lnTo>
                    <a:lnTo>
                      <a:pt x="0" y="25"/>
                    </a:lnTo>
                    <a:lnTo>
                      <a:pt x="2" y="19"/>
                    </a:lnTo>
                    <a:lnTo>
                      <a:pt x="5" y="14"/>
                    </a:lnTo>
                    <a:lnTo>
                      <a:pt x="9" y="10"/>
                    </a:lnTo>
                    <a:lnTo>
                      <a:pt x="13" y="6"/>
                    </a:lnTo>
                    <a:lnTo>
                      <a:pt x="19" y="3"/>
                    </a:lnTo>
                    <a:lnTo>
                      <a:pt x="24" y="1"/>
                    </a:lnTo>
                    <a:lnTo>
                      <a:pt x="31" y="0"/>
                    </a:lnTo>
                    <a:lnTo>
                      <a:pt x="193" y="0"/>
                    </a:lnTo>
                    <a:lnTo>
                      <a:pt x="193" y="0"/>
                    </a:lnTo>
                    <a:lnTo>
                      <a:pt x="199" y="1"/>
                    </a:lnTo>
                    <a:lnTo>
                      <a:pt x="205" y="3"/>
                    </a:lnTo>
                    <a:lnTo>
                      <a:pt x="210" y="6"/>
                    </a:lnTo>
                    <a:lnTo>
                      <a:pt x="215" y="10"/>
                    </a:lnTo>
                    <a:lnTo>
                      <a:pt x="219" y="14"/>
                    </a:lnTo>
                    <a:lnTo>
                      <a:pt x="222" y="19"/>
                    </a:lnTo>
                    <a:lnTo>
                      <a:pt x="224" y="25"/>
                    </a:lnTo>
                    <a:lnTo>
                      <a:pt x="224" y="32"/>
                    </a:lnTo>
                    <a:lnTo>
                      <a:pt x="224" y="68"/>
                    </a:lnTo>
                    <a:lnTo>
                      <a:pt x="0" y="6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228" name="内容占位符 2"/>
          <p:cNvSpPr txBox="1"/>
          <p:nvPr/>
        </p:nvSpPr>
        <p:spPr>
          <a:xfrm>
            <a:off x="1452474" y="4846802"/>
            <a:ext cx="2947011" cy="978972"/>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t>在此输入您的文字标题</a:t>
            </a:r>
            <a:endParaRPr lang="en-US" altLang="zh-CN" sz="1300" dirty="0"/>
          </a:p>
          <a:p>
            <a:pPr marL="0" indent="0">
              <a:lnSpc>
                <a:spcPct val="130000"/>
              </a:lnSpc>
              <a:spcBef>
                <a:spcPts val="0"/>
              </a:spcBef>
              <a:spcAft>
                <a:spcPts val="800"/>
              </a:spcAft>
              <a:buNone/>
            </a:pPr>
            <a:r>
              <a:rPr lang="zh-CN" altLang="en-US" sz="1100" dirty="0"/>
              <a:t>在此输入您的图表说明文字，在此输入您的图表说明文字，在此输入您的图表说明文字</a:t>
            </a:r>
          </a:p>
        </p:txBody>
      </p:sp>
      <p:sp>
        <p:nvSpPr>
          <p:cNvPr id="229" name="内容占位符 2"/>
          <p:cNvSpPr txBox="1"/>
          <p:nvPr/>
        </p:nvSpPr>
        <p:spPr>
          <a:xfrm>
            <a:off x="1456548" y="3696405"/>
            <a:ext cx="2947011" cy="978972"/>
          </a:xfrm>
          <a:prstGeom prst="rect">
            <a:avLst/>
          </a:prstGeom>
        </p:spPr>
        <p:txBody>
          <a:bodyPr vert="horz" lIns="121908" tIns="60954" rIns="121908" bIns="60954" rtlCol="0" anchor="t">
            <a:normAutofit fontScale="92500" lnSpcReduction="20000"/>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t>在此输入您的文字标题</a:t>
            </a:r>
            <a:endParaRPr lang="en-US" altLang="zh-CN" sz="1300" dirty="0"/>
          </a:p>
          <a:p>
            <a:pPr marL="0" indent="0">
              <a:lnSpc>
                <a:spcPct val="130000"/>
              </a:lnSpc>
              <a:spcBef>
                <a:spcPts val="0"/>
              </a:spcBef>
              <a:spcAft>
                <a:spcPts val="800"/>
              </a:spcAft>
              <a:buNone/>
            </a:pPr>
            <a:r>
              <a:rPr lang="zh-CN" altLang="en-US" sz="1100" dirty="0"/>
              <a:t>在亮亮图文旗舰店</a:t>
            </a:r>
          </a:p>
          <a:p>
            <a:pPr marL="0" indent="0">
              <a:lnSpc>
                <a:spcPct val="130000"/>
              </a:lnSpc>
              <a:spcBef>
                <a:spcPts val="0"/>
              </a:spcBef>
              <a:spcAft>
                <a:spcPts val="800"/>
              </a:spcAft>
              <a:buNone/>
            </a:pPr>
            <a:r>
              <a:rPr lang="en-US" altLang="zh-CN" sz="1100" dirty="0"/>
              <a:t>https://liangliangtuwen.tmall.com</a:t>
            </a:r>
          </a:p>
          <a:p>
            <a:pPr marL="0" indent="0">
              <a:lnSpc>
                <a:spcPct val="130000"/>
              </a:lnSpc>
              <a:spcBef>
                <a:spcPts val="0"/>
              </a:spcBef>
              <a:spcAft>
                <a:spcPts val="800"/>
              </a:spcAft>
              <a:buNone/>
            </a:pPr>
            <a:endParaRPr lang="zh-CN" altLang="en-US" sz="1100" dirty="0"/>
          </a:p>
        </p:txBody>
      </p:sp>
      <p:sp>
        <p:nvSpPr>
          <p:cNvPr id="230" name="内容占位符 2"/>
          <p:cNvSpPr txBox="1"/>
          <p:nvPr/>
        </p:nvSpPr>
        <p:spPr>
          <a:xfrm>
            <a:off x="1456548" y="2557413"/>
            <a:ext cx="2947011" cy="978972"/>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t>在此输入您的文字标题</a:t>
            </a:r>
            <a:endParaRPr lang="en-US" altLang="zh-CN" sz="1300" dirty="0"/>
          </a:p>
          <a:p>
            <a:pPr marL="0" indent="0">
              <a:lnSpc>
                <a:spcPct val="130000"/>
              </a:lnSpc>
              <a:spcBef>
                <a:spcPts val="0"/>
              </a:spcBef>
              <a:spcAft>
                <a:spcPts val="800"/>
              </a:spcAft>
              <a:buNone/>
            </a:pPr>
            <a:r>
              <a:rPr lang="zh-CN" altLang="en-US" sz="1100" dirty="0"/>
              <a:t>在此输入您的图表说明文字，在此输入您的图表说明文字，在此输入您的图表说明文字</a:t>
            </a:r>
          </a:p>
        </p:txBody>
      </p:sp>
      <p:sp>
        <p:nvSpPr>
          <p:cNvPr id="231" name="内容占位符 2"/>
          <p:cNvSpPr txBox="1"/>
          <p:nvPr/>
        </p:nvSpPr>
        <p:spPr>
          <a:xfrm>
            <a:off x="5541851" y="1423486"/>
            <a:ext cx="2947011" cy="978972"/>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t>在此输入您的文字标题</a:t>
            </a:r>
            <a:endParaRPr lang="en-US" altLang="zh-CN" sz="1300" dirty="0"/>
          </a:p>
          <a:p>
            <a:pPr marL="0" indent="0">
              <a:lnSpc>
                <a:spcPct val="130000"/>
              </a:lnSpc>
              <a:spcBef>
                <a:spcPts val="0"/>
              </a:spcBef>
              <a:spcAft>
                <a:spcPts val="800"/>
              </a:spcAft>
              <a:buNone/>
            </a:pPr>
            <a:r>
              <a:rPr lang="zh-CN" altLang="en-US" sz="1100" dirty="0"/>
              <a:t>在此输入您的图表说明文字，在此输入您的图表说明文字，在此输入您的图表说明文字</a:t>
            </a:r>
          </a:p>
        </p:txBody>
      </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p:cTn id="7" dur="300" fill="hold"/>
                                        <p:tgtEl>
                                          <p:spTgt spid="142"/>
                                        </p:tgtEl>
                                        <p:attrNameLst>
                                          <p:attrName>ppt_w</p:attrName>
                                        </p:attrNameLst>
                                      </p:cBhvr>
                                      <p:tavLst>
                                        <p:tav tm="0">
                                          <p:val>
                                            <p:fltVal val="0"/>
                                          </p:val>
                                        </p:tav>
                                        <p:tav tm="100000">
                                          <p:val>
                                            <p:strVal val="#ppt_w"/>
                                          </p:val>
                                        </p:tav>
                                      </p:tavLst>
                                    </p:anim>
                                    <p:anim calcmode="lin" valueType="num">
                                      <p:cBhvr>
                                        <p:cTn id="8" dur="300" fill="hold"/>
                                        <p:tgtEl>
                                          <p:spTgt spid="142"/>
                                        </p:tgtEl>
                                        <p:attrNameLst>
                                          <p:attrName>ppt_h</p:attrName>
                                        </p:attrNameLst>
                                      </p:cBhvr>
                                      <p:tavLst>
                                        <p:tav tm="0">
                                          <p:val>
                                            <p:fltVal val="0"/>
                                          </p:val>
                                        </p:tav>
                                        <p:tav tm="100000">
                                          <p:val>
                                            <p:strVal val="#ppt_h"/>
                                          </p:val>
                                        </p:tav>
                                      </p:tavLst>
                                    </p:anim>
                                    <p:animEffect transition="in" filter="fade">
                                      <p:cBhvr>
                                        <p:cTn id="9" dur="300"/>
                                        <p:tgtEl>
                                          <p:spTgt spid="14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38"/>
                                        </p:tgtEl>
                                        <p:attrNameLst>
                                          <p:attrName>style.visibility</p:attrName>
                                        </p:attrNameLst>
                                      </p:cBhvr>
                                      <p:to>
                                        <p:strVal val="visible"/>
                                      </p:to>
                                    </p:set>
                                    <p:animEffect transition="in" filter="wipe(left)">
                                      <p:cBhvr>
                                        <p:cTn id="13" dur="300"/>
                                        <p:tgtEl>
                                          <p:spTgt spid="13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82"/>
                                        </p:tgtEl>
                                        <p:attrNameLst>
                                          <p:attrName>style.visibility</p:attrName>
                                        </p:attrNameLst>
                                      </p:cBhvr>
                                      <p:to>
                                        <p:strVal val="visible"/>
                                      </p:to>
                                    </p:set>
                                    <p:anim calcmode="lin" valueType="num">
                                      <p:cBhvr>
                                        <p:cTn id="17" dur="300" fill="hold"/>
                                        <p:tgtEl>
                                          <p:spTgt spid="182"/>
                                        </p:tgtEl>
                                        <p:attrNameLst>
                                          <p:attrName>ppt_w</p:attrName>
                                        </p:attrNameLst>
                                      </p:cBhvr>
                                      <p:tavLst>
                                        <p:tav tm="0">
                                          <p:val>
                                            <p:fltVal val="0"/>
                                          </p:val>
                                        </p:tav>
                                        <p:tav tm="100000">
                                          <p:val>
                                            <p:strVal val="#ppt_w"/>
                                          </p:val>
                                        </p:tav>
                                      </p:tavLst>
                                    </p:anim>
                                    <p:anim calcmode="lin" valueType="num">
                                      <p:cBhvr>
                                        <p:cTn id="18" dur="300" fill="hold"/>
                                        <p:tgtEl>
                                          <p:spTgt spid="182"/>
                                        </p:tgtEl>
                                        <p:attrNameLst>
                                          <p:attrName>ppt_h</p:attrName>
                                        </p:attrNameLst>
                                      </p:cBhvr>
                                      <p:tavLst>
                                        <p:tav tm="0">
                                          <p:val>
                                            <p:fltVal val="0"/>
                                          </p:val>
                                        </p:tav>
                                        <p:tav tm="100000">
                                          <p:val>
                                            <p:strVal val="#ppt_h"/>
                                          </p:val>
                                        </p:tav>
                                      </p:tavLst>
                                    </p:anim>
                                    <p:animEffect transition="in" filter="fade">
                                      <p:cBhvr>
                                        <p:cTn id="19" dur="300"/>
                                        <p:tgtEl>
                                          <p:spTgt spid="182"/>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68"/>
                                        </p:tgtEl>
                                        <p:attrNameLst>
                                          <p:attrName>style.visibility</p:attrName>
                                        </p:attrNameLst>
                                      </p:cBhvr>
                                      <p:to>
                                        <p:strVal val="visible"/>
                                      </p:to>
                                    </p:set>
                                    <p:anim calcmode="lin" valueType="num">
                                      <p:cBhvr>
                                        <p:cTn id="23" dur="300" fill="hold"/>
                                        <p:tgtEl>
                                          <p:spTgt spid="168"/>
                                        </p:tgtEl>
                                        <p:attrNameLst>
                                          <p:attrName>ppt_w</p:attrName>
                                        </p:attrNameLst>
                                      </p:cBhvr>
                                      <p:tavLst>
                                        <p:tav tm="0">
                                          <p:val>
                                            <p:fltVal val="0"/>
                                          </p:val>
                                        </p:tav>
                                        <p:tav tm="100000">
                                          <p:val>
                                            <p:strVal val="#ppt_w"/>
                                          </p:val>
                                        </p:tav>
                                      </p:tavLst>
                                    </p:anim>
                                    <p:anim calcmode="lin" valueType="num">
                                      <p:cBhvr>
                                        <p:cTn id="24" dur="300" fill="hold"/>
                                        <p:tgtEl>
                                          <p:spTgt spid="168"/>
                                        </p:tgtEl>
                                        <p:attrNameLst>
                                          <p:attrName>ppt_h</p:attrName>
                                        </p:attrNameLst>
                                      </p:cBhvr>
                                      <p:tavLst>
                                        <p:tav tm="0">
                                          <p:val>
                                            <p:fltVal val="0"/>
                                          </p:val>
                                        </p:tav>
                                        <p:tav tm="100000">
                                          <p:val>
                                            <p:strVal val="#ppt_h"/>
                                          </p:val>
                                        </p:tav>
                                      </p:tavLst>
                                    </p:anim>
                                    <p:animEffect transition="in" filter="fade">
                                      <p:cBhvr>
                                        <p:cTn id="25" dur="300"/>
                                        <p:tgtEl>
                                          <p:spTgt spid="168"/>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162"/>
                                        </p:tgtEl>
                                        <p:attrNameLst>
                                          <p:attrName>style.visibility</p:attrName>
                                        </p:attrNameLst>
                                      </p:cBhvr>
                                      <p:to>
                                        <p:strVal val="visible"/>
                                      </p:to>
                                    </p:set>
                                    <p:anim calcmode="lin" valueType="num">
                                      <p:cBhvr>
                                        <p:cTn id="29" dur="300" fill="hold"/>
                                        <p:tgtEl>
                                          <p:spTgt spid="162"/>
                                        </p:tgtEl>
                                        <p:attrNameLst>
                                          <p:attrName>ppt_w</p:attrName>
                                        </p:attrNameLst>
                                      </p:cBhvr>
                                      <p:tavLst>
                                        <p:tav tm="0">
                                          <p:val>
                                            <p:fltVal val="0"/>
                                          </p:val>
                                        </p:tav>
                                        <p:tav tm="100000">
                                          <p:val>
                                            <p:strVal val="#ppt_w"/>
                                          </p:val>
                                        </p:tav>
                                      </p:tavLst>
                                    </p:anim>
                                    <p:anim calcmode="lin" valueType="num">
                                      <p:cBhvr>
                                        <p:cTn id="30" dur="300" fill="hold"/>
                                        <p:tgtEl>
                                          <p:spTgt spid="162"/>
                                        </p:tgtEl>
                                        <p:attrNameLst>
                                          <p:attrName>ppt_h</p:attrName>
                                        </p:attrNameLst>
                                      </p:cBhvr>
                                      <p:tavLst>
                                        <p:tav tm="0">
                                          <p:val>
                                            <p:fltVal val="0"/>
                                          </p:val>
                                        </p:tav>
                                        <p:tav tm="100000">
                                          <p:val>
                                            <p:strVal val="#ppt_h"/>
                                          </p:val>
                                        </p:tav>
                                      </p:tavLst>
                                    </p:anim>
                                    <p:animEffect transition="in" filter="fade">
                                      <p:cBhvr>
                                        <p:cTn id="31" dur="300"/>
                                        <p:tgtEl>
                                          <p:spTgt spid="162"/>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155"/>
                                        </p:tgtEl>
                                        <p:attrNameLst>
                                          <p:attrName>style.visibility</p:attrName>
                                        </p:attrNameLst>
                                      </p:cBhvr>
                                      <p:to>
                                        <p:strVal val="visible"/>
                                      </p:to>
                                    </p:set>
                                    <p:anim calcmode="lin" valueType="num">
                                      <p:cBhvr>
                                        <p:cTn id="35" dur="300" fill="hold"/>
                                        <p:tgtEl>
                                          <p:spTgt spid="155"/>
                                        </p:tgtEl>
                                        <p:attrNameLst>
                                          <p:attrName>ppt_w</p:attrName>
                                        </p:attrNameLst>
                                      </p:cBhvr>
                                      <p:tavLst>
                                        <p:tav tm="0">
                                          <p:val>
                                            <p:fltVal val="0"/>
                                          </p:val>
                                        </p:tav>
                                        <p:tav tm="100000">
                                          <p:val>
                                            <p:strVal val="#ppt_w"/>
                                          </p:val>
                                        </p:tav>
                                      </p:tavLst>
                                    </p:anim>
                                    <p:anim calcmode="lin" valueType="num">
                                      <p:cBhvr>
                                        <p:cTn id="36" dur="300" fill="hold"/>
                                        <p:tgtEl>
                                          <p:spTgt spid="155"/>
                                        </p:tgtEl>
                                        <p:attrNameLst>
                                          <p:attrName>ppt_h</p:attrName>
                                        </p:attrNameLst>
                                      </p:cBhvr>
                                      <p:tavLst>
                                        <p:tav tm="0">
                                          <p:val>
                                            <p:fltVal val="0"/>
                                          </p:val>
                                        </p:tav>
                                        <p:tav tm="100000">
                                          <p:val>
                                            <p:strVal val="#ppt_h"/>
                                          </p:val>
                                        </p:tav>
                                      </p:tavLst>
                                    </p:anim>
                                    <p:animEffect transition="in" filter="fade">
                                      <p:cBhvr>
                                        <p:cTn id="37" dur="300"/>
                                        <p:tgtEl>
                                          <p:spTgt spid="155"/>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147"/>
                                        </p:tgtEl>
                                        <p:attrNameLst>
                                          <p:attrName>style.visibility</p:attrName>
                                        </p:attrNameLst>
                                      </p:cBhvr>
                                      <p:to>
                                        <p:strVal val="visible"/>
                                      </p:to>
                                    </p:set>
                                    <p:anim calcmode="lin" valueType="num">
                                      <p:cBhvr>
                                        <p:cTn id="41" dur="300" fill="hold"/>
                                        <p:tgtEl>
                                          <p:spTgt spid="147"/>
                                        </p:tgtEl>
                                        <p:attrNameLst>
                                          <p:attrName>ppt_w</p:attrName>
                                        </p:attrNameLst>
                                      </p:cBhvr>
                                      <p:tavLst>
                                        <p:tav tm="0">
                                          <p:val>
                                            <p:fltVal val="0"/>
                                          </p:val>
                                        </p:tav>
                                        <p:tav tm="100000">
                                          <p:val>
                                            <p:strVal val="#ppt_w"/>
                                          </p:val>
                                        </p:tav>
                                      </p:tavLst>
                                    </p:anim>
                                    <p:anim calcmode="lin" valueType="num">
                                      <p:cBhvr>
                                        <p:cTn id="42" dur="300" fill="hold"/>
                                        <p:tgtEl>
                                          <p:spTgt spid="147"/>
                                        </p:tgtEl>
                                        <p:attrNameLst>
                                          <p:attrName>ppt_h</p:attrName>
                                        </p:attrNameLst>
                                      </p:cBhvr>
                                      <p:tavLst>
                                        <p:tav tm="0">
                                          <p:val>
                                            <p:fltVal val="0"/>
                                          </p:val>
                                        </p:tav>
                                        <p:tav tm="100000">
                                          <p:val>
                                            <p:strVal val="#ppt_h"/>
                                          </p:val>
                                        </p:tav>
                                      </p:tavLst>
                                    </p:anim>
                                    <p:animEffect transition="in" filter="fade">
                                      <p:cBhvr>
                                        <p:cTn id="43" dur="300"/>
                                        <p:tgtEl>
                                          <p:spTgt spid="147"/>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214"/>
                                        </p:tgtEl>
                                        <p:attrNameLst>
                                          <p:attrName>style.visibility</p:attrName>
                                        </p:attrNameLst>
                                      </p:cBhvr>
                                      <p:to>
                                        <p:strVal val="visible"/>
                                      </p:to>
                                    </p:set>
                                    <p:anim calcmode="lin" valueType="num">
                                      <p:cBhvr>
                                        <p:cTn id="47" dur="300" fill="hold"/>
                                        <p:tgtEl>
                                          <p:spTgt spid="214"/>
                                        </p:tgtEl>
                                        <p:attrNameLst>
                                          <p:attrName>ppt_w</p:attrName>
                                        </p:attrNameLst>
                                      </p:cBhvr>
                                      <p:tavLst>
                                        <p:tav tm="0">
                                          <p:val>
                                            <p:fltVal val="0"/>
                                          </p:val>
                                        </p:tav>
                                        <p:tav tm="100000">
                                          <p:val>
                                            <p:strVal val="#ppt_w"/>
                                          </p:val>
                                        </p:tav>
                                      </p:tavLst>
                                    </p:anim>
                                    <p:anim calcmode="lin" valueType="num">
                                      <p:cBhvr>
                                        <p:cTn id="48" dur="300" fill="hold"/>
                                        <p:tgtEl>
                                          <p:spTgt spid="214"/>
                                        </p:tgtEl>
                                        <p:attrNameLst>
                                          <p:attrName>ppt_h</p:attrName>
                                        </p:attrNameLst>
                                      </p:cBhvr>
                                      <p:tavLst>
                                        <p:tav tm="0">
                                          <p:val>
                                            <p:fltVal val="0"/>
                                          </p:val>
                                        </p:tav>
                                        <p:tav tm="100000">
                                          <p:val>
                                            <p:strVal val="#ppt_h"/>
                                          </p:val>
                                        </p:tav>
                                      </p:tavLst>
                                    </p:anim>
                                    <p:animEffect transition="in" filter="fade">
                                      <p:cBhvr>
                                        <p:cTn id="49" dur="300"/>
                                        <p:tgtEl>
                                          <p:spTgt spid="214"/>
                                        </p:tgtEl>
                                      </p:cBhvr>
                                    </p:animEffect>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61"/>
                                        </p:tgtEl>
                                        <p:attrNameLst>
                                          <p:attrName>style.visibility</p:attrName>
                                        </p:attrNameLst>
                                      </p:cBhvr>
                                      <p:to>
                                        <p:strVal val="visible"/>
                                      </p:to>
                                    </p:set>
                                    <p:animEffect transition="in" filter="fade">
                                      <p:cBhvr>
                                        <p:cTn id="53" dur="300"/>
                                        <p:tgtEl>
                                          <p:spTgt spid="161"/>
                                        </p:tgtEl>
                                      </p:cBhvr>
                                    </p:animEffect>
                                  </p:childTnLst>
                                </p:cTn>
                              </p:par>
                            </p:childTnLst>
                          </p:cTn>
                        </p:par>
                        <p:par>
                          <p:cTn id="54" fill="hold">
                            <p:stCondLst>
                              <p:cond delay="4500"/>
                            </p:stCondLst>
                            <p:childTnLst>
                              <p:par>
                                <p:cTn id="55" presetID="53" presetClass="entr" presetSubtype="16" fill="hold" nodeType="afterEffect">
                                  <p:stCondLst>
                                    <p:cond delay="0"/>
                                  </p:stCondLst>
                                  <p:childTnLst>
                                    <p:set>
                                      <p:cBhvr>
                                        <p:cTn id="56" dur="1" fill="hold">
                                          <p:stCondLst>
                                            <p:cond delay="0"/>
                                          </p:stCondLst>
                                        </p:cTn>
                                        <p:tgtEl>
                                          <p:spTgt spid="200"/>
                                        </p:tgtEl>
                                        <p:attrNameLst>
                                          <p:attrName>style.visibility</p:attrName>
                                        </p:attrNameLst>
                                      </p:cBhvr>
                                      <p:to>
                                        <p:strVal val="visible"/>
                                      </p:to>
                                    </p:set>
                                    <p:anim calcmode="lin" valueType="num">
                                      <p:cBhvr>
                                        <p:cTn id="57" dur="300" fill="hold"/>
                                        <p:tgtEl>
                                          <p:spTgt spid="200"/>
                                        </p:tgtEl>
                                        <p:attrNameLst>
                                          <p:attrName>ppt_w</p:attrName>
                                        </p:attrNameLst>
                                      </p:cBhvr>
                                      <p:tavLst>
                                        <p:tav tm="0">
                                          <p:val>
                                            <p:fltVal val="0"/>
                                          </p:val>
                                        </p:tav>
                                        <p:tav tm="100000">
                                          <p:val>
                                            <p:strVal val="#ppt_w"/>
                                          </p:val>
                                        </p:tav>
                                      </p:tavLst>
                                    </p:anim>
                                    <p:anim calcmode="lin" valueType="num">
                                      <p:cBhvr>
                                        <p:cTn id="58" dur="300" fill="hold"/>
                                        <p:tgtEl>
                                          <p:spTgt spid="200"/>
                                        </p:tgtEl>
                                        <p:attrNameLst>
                                          <p:attrName>ppt_h</p:attrName>
                                        </p:attrNameLst>
                                      </p:cBhvr>
                                      <p:tavLst>
                                        <p:tav tm="0">
                                          <p:val>
                                            <p:fltVal val="0"/>
                                          </p:val>
                                        </p:tav>
                                        <p:tav tm="100000">
                                          <p:val>
                                            <p:strVal val="#ppt_h"/>
                                          </p:val>
                                        </p:tav>
                                      </p:tavLst>
                                    </p:anim>
                                    <p:animEffect transition="in" filter="fade">
                                      <p:cBhvr>
                                        <p:cTn id="59" dur="300"/>
                                        <p:tgtEl>
                                          <p:spTgt spid="200"/>
                                        </p:tgtEl>
                                      </p:cBhvr>
                                    </p:animEffect>
                                  </p:childTnLst>
                                </p:cTn>
                              </p:par>
                            </p:childTnLst>
                          </p:cTn>
                        </p:par>
                        <p:par>
                          <p:cTn id="60" fill="hold">
                            <p:stCondLst>
                              <p:cond delay="5000"/>
                            </p:stCondLst>
                            <p:childTnLst>
                              <p:par>
                                <p:cTn id="61" presetID="10" presetClass="entr" presetSubtype="0" fill="hold" grpId="0" nodeType="afterEffect">
                                  <p:stCondLst>
                                    <p:cond delay="0"/>
                                  </p:stCondLst>
                                  <p:childTnLst>
                                    <p:set>
                                      <p:cBhvr>
                                        <p:cTn id="62" dur="1" fill="hold">
                                          <p:stCondLst>
                                            <p:cond delay="0"/>
                                          </p:stCondLst>
                                        </p:cTn>
                                        <p:tgtEl>
                                          <p:spTgt spid="231"/>
                                        </p:tgtEl>
                                        <p:attrNameLst>
                                          <p:attrName>style.visibility</p:attrName>
                                        </p:attrNameLst>
                                      </p:cBhvr>
                                      <p:to>
                                        <p:strVal val="visible"/>
                                      </p:to>
                                    </p:set>
                                    <p:animEffect transition="in" filter="fade">
                                      <p:cBhvr>
                                        <p:cTn id="63" dur="300"/>
                                        <p:tgtEl>
                                          <p:spTgt spid="231"/>
                                        </p:tgtEl>
                                      </p:cBhvr>
                                    </p:animEffect>
                                  </p:childTnLst>
                                </p:cTn>
                              </p:par>
                            </p:childTnLst>
                          </p:cTn>
                        </p:par>
                        <p:par>
                          <p:cTn id="64" fill="hold">
                            <p:stCondLst>
                              <p:cond delay="5500"/>
                            </p:stCondLst>
                            <p:childTnLst>
                              <p:par>
                                <p:cTn id="65" presetID="53" presetClass="entr" presetSubtype="16" fill="hold" nodeType="afterEffect">
                                  <p:stCondLst>
                                    <p:cond delay="0"/>
                                  </p:stCondLst>
                                  <p:childTnLst>
                                    <p:set>
                                      <p:cBhvr>
                                        <p:cTn id="66" dur="1" fill="hold">
                                          <p:stCondLst>
                                            <p:cond delay="0"/>
                                          </p:stCondLst>
                                        </p:cTn>
                                        <p:tgtEl>
                                          <p:spTgt spid="188"/>
                                        </p:tgtEl>
                                        <p:attrNameLst>
                                          <p:attrName>style.visibility</p:attrName>
                                        </p:attrNameLst>
                                      </p:cBhvr>
                                      <p:to>
                                        <p:strVal val="visible"/>
                                      </p:to>
                                    </p:set>
                                    <p:anim calcmode="lin" valueType="num">
                                      <p:cBhvr>
                                        <p:cTn id="67" dur="300" fill="hold"/>
                                        <p:tgtEl>
                                          <p:spTgt spid="188"/>
                                        </p:tgtEl>
                                        <p:attrNameLst>
                                          <p:attrName>ppt_w</p:attrName>
                                        </p:attrNameLst>
                                      </p:cBhvr>
                                      <p:tavLst>
                                        <p:tav tm="0">
                                          <p:val>
                                            <p:fltVal val="0"/>
                                          </p:val>
                                        </p:tav>
                                        <p:tav tm="100000">
                                          <p:val>
                                            <p:strVal val="#ppt_w"/>
                                          </p:val>
                                        </p:tav>
                                      </p:tavLst>
                                    </p:anim>
                                    <p:anim calcmode="lin" valueType="num">
                                      <p:cBhvr>
                                        <p:cTn id="68" dur="300" fill="hold"/>
                                        <p:tgtEl>
                                          <p:spTgt spid="188"/>
                                        </p:tgtEl>
                                        <p:attrNameLst>
                                          <p:attrName>ppt_h</p:attrName>
                                        </p:attrNameLst>
                                      </p:cBhvr>
                                      <p:tavLst>
                                        <p:tav tm="0">
                                          <p:val>
                                            <p:fltVal val="0"/>
                                          </p:val>
                                        </p:tav>
                                        <p:tav tm="100000">
                                          <p:val>
                                            <p:strVal val="#ppt_h"/>
                                          </p:val>
                                        </p:tav>
                                      </p:tavLst>
                                    </p:anim>
                                    <p:animEffect transition="in" filter="fade">
                                      <p:cBhvr>
                                        <p:cTn id="69" dur="300"/>
                                        <p:tgtEl>
                                          <p:spTgt spid="188"/>
                                        </p:tgtEl>
                                      </p:cBhvr>
                                    </p:animEffect>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30"/>
                                        </p:tgtEl>
                                        <p:attrNameLst>
                                          <p:attrName>style.visibility</p:attrName>
                                        </p:attrNameLst>
                                      </p:cBhvr>
                                      <p:to>
                                        <p:strVal val="visible"/>
                                      </p:to>
                                    </p:set>
                                    <p:animEffect transition="in" filter="fade">
                                      <p:cBhvr>
                                        <p:cTn id="73" dur="300"/>
                                        <p:tgtEl>
                                          <p:spTgt spid="230"/>
                                        </p:tgtEl>
                                      </p:cBhvr>
                                    </p:animEffect>
                                  </p:childTnLst>
                                </p:cTn>
                              </p:par>
                            </p:childTnLst>
                          </p:cTn>
                        </p:par>
                        <p:par>
                          <p:cTn id="74" fill="hold">
                            <p:stCondLst>
                              <p:cond delay="6500"/>
                            </p:stCondLst>
                            <p:childTnLst>
                              <p:par>
                                <p:cTn id="75" presetID="53" presetClass="entr" presetSubtype="16" fill="hold" nodeType="afterEffect">
                                  <p:stCondLst>
                                    <p:cond delay="0"/>
                                  </p:stCondLst>
                                  <p:childTnLst>
                                    <p:set>
                                      <p:cBhvr>
                                        <p:cTn id="76" dur="1" fill="hold">
                                          <p:stCondLst>
                                            <p:cond delay="0"/>
                                          </p:stCondLst>
                                        </p:cTn>
                                        <p:tgtEl>
                                          <p:spTgt spid="194"/>
                                        </p:tgtEl>
                                        <p:attrNameLst>
                                          <p:attrName>style.visibility</p:attrName>
                                        </p:attrNameLst>
                                      </p:cBhvr>
                                      <p:to>
                                        <p:strVal val="visible"/>
                                      </p:to>
                                    </p:set>
                                    <p:anim calcmode="lin" valueType="num">
                                      <p:cBhvr>
                                        <p:cTn id="77" dur="300" fill="hold"/>
                                        <p:tgtEl>
                                          <p:spTgt spid="194"/>
                                        </p:tgtEl>
                                        <p:attrNameLst>
                                          <p:attrName>ppt_w</p:attrName>
                                        </p:attrNameLst>
                                      </p:cBhvr>
                                      <p:tavLst>
                                        <p:tav tm="0">
                                          <p:val>
                                            <p:fltVal val="0"/>
                                          </p:val>
                                        </p:tav>
                                        <p:tav tm="100000">
                                          <p:val>
                                            <p:strVal val="#ppt_w"/>
                                          </p:val>
                                        </p:tav>
                                      </p:tavLst>
                                    </p:anim>
                                    <p:anim calcmode="lin" valueType="num">
                                      <p:cBhvr>
                                        <p:cTn id="78" dur="300" fill="hold"/>
                                        <p:tgtEl>
                                          <p:spTgt spid="194"/>
                                        </p:tgtEl>
                                        <p:attrNameLst>
                                          <p:attrName>ppt_h</p:attrName>
                                        </p:attrNameLst>
                                      </p:cBhvr>
                                      <p:tavLst>
                                        <p:tav tm="0">
                                          <p:val>
                                            <p:fltVal val="0"/>
                                          </p:val>
                                        </p:tav>
                                        <p:tav tm="100000">
                                          <p:val>
                                            <p:strVal val="#ppt_h"/>
                                          </p:val>
                                        </p:tav>
                                      </p:tavLst>
                                    </p:anim>
                                    <p:animEffect transition="in" filter="fade">
                                      <p:cBhvr>
                                        <p:cTn id="79" dur="300"/>
                                        <p:tgtEl>
                                          <p:spTgt spid="194"/>
                                        </p:tgtEl>
                                      </p:cBhvr>
                                    </p:animEffect>
                                  </p:childTnLst>
                                </p:cTn>
                              </p:par>
                            </p:childTnLst>
                          </p:cTn>
                        </p:par>
                        <p:par>
                          <p:cTn id="80" fill="hold">
                            <p:stCondLst>
                              <p:cond delay="7000"/>
                            </p:stCondLst>
                            <p:childTnLst>
                              <p:par>
                                <p:cTn id="81" presetID="10" presetClass="entr" presetSubtype="0" fill="hold" grpId="0" nodeType="afterEffect">
                                  <p:stCondLst>
                                    <p:cond delay="0"/>
                                  </p:stCondLst>
                                  <p:childTnLst>
                                    <p:set>
                                      <p:cBhvr>
                                        <p:cTn id="82" dur="1" fill="hold">
                                          <p:stCondLst>
                                            <p:cond delay="0"/>
                                          </p:stCondLst>
                                        </p:cTn>
                                        <p:tgtEl>
                                          <p:spTgt spid="229"/>
                                        </p:tgtEl>
                                        <p:attrNameLst>
                                          <p:attrName>style.visibility</p:attrName>
                                        </p:attrNameLst>
                                      </p:cBhvr>
                                      <p:to>
                                        <p:strVal val="visible"/>
                                      </p:to>
                                    </p:set>
                                    <p:animEffect transition="in" filter="fade">
                                      <p:cBhvr>
                                        <p:cTn id="83" dur="300"/>
                                        <p:tgtEl>
                                          <p:spTgt spid="229"/>
                                        </p:tgtEl>
                                      </p:cBhvr>
                                    </p:animEffect>
                                  </p:childTnLst>
                                </p:cTn>
                              </p:par>
                            </p:childTnLst>
                          </p:cTn>
                        </p:par>
                        <p:par>
                          <p:cTn id="84" fill="hold">
                            <p:stCondLst>
                              <p:cond delay="7500"/>
                            </p:stCondLst>
                            <p:childTnLst>
                              <p:par>
                                <p:cTn id="85" presetID="53" presetClass="entr" presetSubtype="16" fill="hold" nodeType="afterEffect">
                                  <p:stCondLst>
                                    <p:cond delay="0"/>
                                  </p:stCondLst>
                                  <p:childTnLst>
                                    <p:set>
                                      <p:cBhvr>
                                        <p:cTn id="86" dur="1" fill="hold">
                                          <p:stCondLst>
                                            <p:cond delay="0"/>
                                          </p:stCondLst>
                                        </p:cTn>
                                        <p:tgtEl>
                                          <p:spTgt spid="220"/>
                                        </p:tgtEl>
                                        <p:attrNameLst>
                                          <p:attrName>style.visibility</p:attrName>
                                        </p:attrNameLst>
                                      </p:cBhvr>
                                      <p:to>
                                        <p:strVal val="visible"/>
                                      </p:to>
                                    </p:set>
                                    <p:anim calcmode="lin" valueType="num">
                                      <p:cBhvr>
                                        <p:cTn id="87" dur="300" fill="hold"/>
                                        <p:tgtEl>
                                          <p:spTgt spid="220"/>
                                        </p:tgtEl>
                                        <p:attrNameLst>
                                          <p:attrName>ppt_w</p:attrName>
                                        </p:attrNameLst>
                                      </p:cBhvr>
                                      <p:tavLst>
                                        <p:tav tm="0">
                                          <p:val>
                                            <p:fltVal val="0"/>
                                          </p:val>
                                        </p:tav>
                                        <p:tav tm="100000">
                                          <p:val>
                                            <p:strVal val="#ppt_w"/>
                                          </p:val>
                                        </p:tav>
                                      </p:tavLst>
                                    </p:anim>
                                    <p:anim calcmode="lin" valueType="num">
                                      <p:cBhvr>
                                        <p:cTn id="88" dur="300" fill="hold"/>
                                        <p:tgtEl>
                                          <p:spTgt spid="220"/>
                                        </p:tgtEl>
                                        <p:attrNameLst>
                                          <p:attrName>ppt_h</p:attrName>
                                        </p:attrNameLst>
                                      </p:cBhvr>
                                      <p:tavLst>
                                        <p:tav tm="0">
                                          <p:val>
                                            <p:fltVal val="0"/>
                                          </p:val>
                                        </p:tav>
                                        <p:tav tm="100000">
                                          <p:val>
                                            <p:strVal val="#ppt_h"/>
                                          </p:val>
                                        </p:tav>
                                      </p:tavLst>
                                    </p:anim>
                                    <p:animEffect transition="in" filter="fade">
                                      <p:cBhvr>
                                        <p:cTn id="89" dur="300"/>
                                        <p:tgtEl>
                                          <p:spTgt spid="220"/>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228"/>
                                        </p:tgtEl>
                                        <p:attrNameLst>
                                          <p:attrName>style.visibility</p:attrName>
                                        </p:attrNameLst>
                                      </p:cBhvr>
                                      <p:to>
                                        <p:strVal val="visible"/>
                                      </p:to>
                                    </p:set>
                                    <p:animEffect transition="in" filter="fade">
                                      <p:cBhvr>
                                        <p:cTn id="93" dur="3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228" grpId="0"/>
      <p:bldP spid="229" grpId="0"/>
      <p:bldP spid="230" grpId="0"/>
      <p:bldP spid="2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2943153" y="1945408"/>
            <a:ext cx="1867863" cy="1866715"/>
            <a:chOff x="5305425" y="2638424"/>
            <a:chExt cx="1579563" cy="1577975"/>
          </a:xfrm>
          <a:solidFill>
            <a:schemeClr val="accent1">
              <a:alpha val="60000"/>
            </a:schemeClr>
          </a:solidFill>
        </p:grpSpPr>
        <p:sp>
          <p:nvSpPr>
            <p:cNvPr id="49"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grp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0"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51" name="组合 50"/>
          <p:cNvGrpSpPr/>
          <p:nvPr/>
        </p:nvGrpSpPr>
        <p:grpSpPr>
          <a:xfrm>
            <a:off x="4097430" y="3098335"/>
            <a:ext cx="2344685" cy="2341845"/>
            <a:chOff x="5102225" y="2441575"/>
            <a:chExt cx="1982788" cy="1979613"/>
          </a:xfrm>
          <a:solidFill>
            <a:schemeClr val="accent2">
              <a:alpha val="60000"/>
            </a:schemeClr>
          </a:solidFill>
        </p:grpSpPr>
        <p:sp>
          <p:nvSpPr>
            <p:cNvPr id="52"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grp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3"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54" name="组合 53"/>
          <p:cNvGrpSpPr/>
          <p:nvPr/>
        </p:nvGrpSpPr>
        <p:grpSpPr>
          <a:xfrm>
            <a:off x="6131402" y="2639600"/>
            <a:ext cx="1537467" cy="1560603"/>
            <a:chOff x="5803900" y="2852738"/>
            <a:chExt cx="1300163" cy="1319212"/>
          </a:xfrm>
          <a:solidFill>
            <a:schemeClr val="accent3">
              <a:alpha val="60000"/>
            </a:schemeClr>
          </a:solidFill>
        </p:grpSpPr>
        <p:sp>
          <p:nvSpPr>
            <p:cNvPr id="55"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grp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6"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57" name="组合 56"/>
          <p:cNvGrpSpPr/>
          <p:nvPr/>
        </p:nvGrpSpPr>
        <p:grpSpPr>
          <a:xfrm>
            <a:off x="7471743" y="2931302"/>
            <a:ext cx="1867863" cy="1866715"/>
            <a:chOff x="5305425" y="2638425"/>
            <a:chExt cx="1579563" cy="1577975"/>
          </a:xfrm>
          <a:solidFill>
            <a:schemeClr val="accent4">
              <a:alpha val="60000"/>
            </a:schemeClr>
          </a:solidFill>
        </p:grpSpPr>
        <p:sp>
          <p:nvSpPr>
            <p:cNvPr id="58"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grp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9"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sp>
        <p:nvSpPr>
          <p:cNvPr id="60" name="TextBox 51"/>
          <p:cNvSpPr txBox="1"/>
          <p:nvPr/>
        </p:nvSpPr>
        <p:spPr>
          <a:xfrm>
            <a:off x="65720" y="2614748"/>
            <a:ext cx="2677173" cy="846194"/>
          </a:xfrm>
          <a:prstGeom prst="rect">
            <a:avLst/>
          </a:prstGeom>
          <a:noFill/>
        </p:spPr>
        <p:txBody>
          <a:bodyPr wrap="square" rtlCol="0" anchor="ctr">
            <a:spAutoFit/>
          </a:bodyPr>
          <a:lstStyle/>
          <a:p>
            <a:pPr algn="just">
              <a:lnSpc>
                <a:spcPct val="120000"/>
              </a:lnSpc>
              <a:spcBef>
                <a:spcPct val="0"/>
              </a:spcBef>
              <a:buNone/>
            </a:pPr>
            <a:r>
              <a:rPr lang="zh-CN" altLang="zh-CN" sz="1400" dirty="0"/>
              <a:t>使用经主题分类的情绪指标能提取出海量股票文本中的价值信息，与股票超额收益率正相关</a:t>
            </a:r>
            <a:endParaRPr lang="zh-CN" altLang="en-US" sz="1100" dirty="0">
              <a:solidFill>
                <a:schemeClr val="tx1">
                  <a:lumMod val="65000"/>
                  <a:lumOff val="35000"/>
                </a:schemeClr>
              </a:solidFill>
              <a:latin typeface="思源宋体 CN" panose="02020400000000000000" pitchFamily="18" charset="-122"/>
              <a:ea typeface="思源宋体 CN" panose="02020400000000000000" pitchFamily="18" charset="-122"/>
              <a:sym typeface="微软雅黑" panose="020B0503020204020204" pitchFamily="34" charset="-122"/>
            </a:endParaRPr>
          </a:p>
        </p:txBody>
      </p:sp>
      <p:sp>
        <p:nvSpPr>
          <p:cNvPr id="61" name="矩形 60"/>
          <p:cNvSpPr/>
          <p:nvPr/>
        </p:nvSpPr>
        <p:spPr>
          <a:xfrm>
            <a:off x="3068800" y="1392943"/>
            <a:ext cx="1598271" cy="369332"/>
          </a:xfrm>
          <a:prstGeom prst="rect">
            <a:avLst/>
          </a:prstGeom>
        </p:spPr>
        <p:txBody>
          <a:bodyPr wrap="square">
            <a:spAutoFit/>
          </a:bodyPr>
          <a:lstStyle/>
          <a:p>
            <a:pPr algn="ctr"/>
            <a:r>
              <a:rPr lang="zh-CN" altLang="en-US" b="1" dirty="0">
                <a:solidFill>
                  <a:schemeClr val="tx1">
                    <a:lumMod val="65000"/>
                    <a:lumOff val="35000"/>
                  </a:schemeClr>
                </a:solidFill>
                <a:latin typeface="+mn-ea"/>
                <a:cs typeface="华文黑体" pitchFamily="2" charset="-122"/>
              </a:rPr>
              <a:t>价值信息</a:t>
            </a:r>
            <a:endParaRPr lang="en-US" altLang="zh-CN" b="1" dirty="0">
              <a:solidFill>
                <a:schemeClr val="tx1">
                  <a:lumMod val="65000"/>
                  <a:lumOff val="35000"/>
                </a:schemeClr>
              </a:solidFill>
              <a:latin typeface="+mn-ea"/>
              <a:cs typeface="华文黑体" pitchFamily="2" charset="-122"/>
            </a:endParaRPr>
          </a:p>
        </p:txBody>
      </p:sp>
      <p:sp>
        <p:nvSpPr>
          <p:cNvPr id="70" name="矩形 69"/>
          <p:cNvSpPr/>
          <p:nvPr/>
        </p:nvSpPr>
        <p:spPr>
          <a:xfrm>
            <a:off x="4454601" y="5542472"/>
            <a:ext cx="1598271" cy="369332"/>
          </a:xfrm>
          <a:prstGeom prst="rect">
            <a:avLst/>
          </a:prstGeom>
        </p:spPr>
        <p:txBody>
          <a:bodyPr wrap="square">
            <a:spAutoFit/>
          </a:bodyPr>
          <a:lstStyle/>
          <a:p>
            <a:pPr algn="ctr"/>
            <a:r>
              <a:rPr lang="zh-CN" altLang="zh-CN" b="1" dirty="0">
                <a:solidFill>
                  <a:schemeClr val="tx1">
                    <a:lumMod val="65000"/>
                    <a:lumOff val="35000"/>
                  </a:schemeClr>
                </a:solidFill>
                <a:latin typeface="+mn-ea"/>
                <a:cs typeface="华文黑体" pitchFamily="2" charset="-122"/>
              </a:rPr>
              <a:t>程度和持续性</a:t>
            </a:r>
            <a:endParaRPr lang="en-US" altLang="zh-CN" b="1" dirty="0">
              <a:solidFill>
                <a:schemeClr val="tx1">
                  <a:lumMod val="65000"/>
                  <a:lumOff val="35000"/>
                </a:schemeClr>
              </a:solidFill>
              <a:latin typeface="+mn-ea"/>
              <a:cs typeface="华文黑体" pitchFamily="2" charset="-122"/>
            </a:endParaRPr>
          </a:p>
        </p:txBody>
      </p:sp>
      <p:sp>
        <p:nvSpPr>
          <p:cNvPr id="71" name="TextBox 55"/>
          <p:cNvSpPr txBox="1"/>
          <p:nvPr/>
        </p:nvSpPr>
        <p:spPr>
          <a:xfrm>
            <a:off x="8103182" y="1945407"/>
            <a:ext cx="1751333" cy="846001"/>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rPr>
              <a:t>针对回归模型中使用的参数，进行敏感性分析</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sym typeface="微软雅黑" panose="020B0503020204020204" pitchFamily="34" charset="-122"/>
            </a:endParaRPr>
          </a:p>
        </p:txBody>
      </p:sp>
      <p:sp>
        <p:nvSpPr>
          <p:cNvPr id="72" name="矩形 71"/>
          <p:cNvSpPr/>
          <p:nvPr/>
        </p:nvSpPr>
        <p:spPr>
          <a:xfrm>
            <a:off x="5932252" y="2065958"/>
            <a:ext cx="1867863" cy="369332"/>
          </a:xfrm>
          <a:prstGeom prst="rect">
            <a:avLst/>
          </a:prstGeom>
        </p:spPr>
        <p:txBody>
          <a:bodyPr wrap="square">
            <a:spAutoFit/>
          </a:bodyPr>
          <a:lstStyle/>
          <a:p>
            <a:pPr algn="ctr"/>
            <a:r>
              <a:rPr lang="zh-CN" altLang="en-US" b="1" dirty="0">
                <a:solidFill>
                  <a:schemeClr val="tx1">
                    <a:lumMod val="65000"/>
                    <a:lumOff val="35000"/>
                  </a:schemeClr>
                </a:solidFill>
                <a:latin typeface="思源宋体 CN" panose="02020400000000000000" pitchFamily="18" charset="-122"/>
                <a:ea typeface="思源宋体 CN" panose="02020400000000000000" pitchFamily="18" charset="-122"/>
                <a:cs typeface="华文黑体" pitchFamily="2" charset="-122"/>
              </a:rPr>
              <a:t>参数敏感性分析</a:t>
            </a:r>
            <a:endParaRPr lang="en-US" altLang="zh-CN" b="1" dirty="0">
              <a:solidFill>
                <a:schemeClr val="tx1">
                  <a:lumMod val="65000"/>
                  <a:lumOff val="35000"/>
                </a:schemeClr>
              </a:solidFill>
              <a:latin typeface="思源宋体 CN" panose="02020400000000000000" pitchFamily="18" charset="-122"/>
              <a:ea typeface="思源宋体 CN" panose="02020400000000000000" pitchFamily="18" charset="-122"/>
              <a:cs typeface="华文黑体" pitchFamily="2" charset="-122"/>
            </a:endParaRPr>
          </a:p>
        </p:txBody>
      </p:sp>
      <p:sp>
        <p:nvSpPr>
          <p:cNvPr id="73" name="TextBox 57"/>
          <p:cNvSpPr txBox="1"/>
          <p:nvPr/>
        </p:nvSpPr>
        <p:spPr>
          <a:xfrm>
            <a:off x="9561506" y="4175408"/>
            <a:ext cx="1670027" cy="587469"/>
          </a:xfrm>
          <a:prstGeom prst="rect">
            <a:avLst/>
          </a:prstGeom>
          <a:noFill/>
        </p:spPr>
        <p:txBody>
          <a:bodyPr wrap="square" rtlCol="0" anchor="ctr">
            <a:spAutoFit/>
          </a:bodyPr>
          <a:lstStyle/>
          <a:p>
            <a:pPr>
              <a:lnSpc>
                <a:spcPct val="120000"/>
              </a:lnSpc>
              <a:spcBef>
                <a:spcPct val="0"/>
              </a:spcBef>
              <a:buNone/>
            </a:pPr>
            <a:r>
              <a:rPr lang="zh-CN" altLang="en-US" sz="1400" dirty="0">
                <a:solidFill>
                  <a:schemeClr val="tx1">
                    <a:lumMod val="65000"/>
                    <a:lumOff val="35000"/>
                  </a:schemeClr>
                </a:solidFill>
                <a:latin typeface="思源宋体 CN" panose="02020400000000000000" pitchFamily="18" charset="-122"/>
                <a:ea typeface="思源宋体 CN" panose="02020400000000000000" pitchFamily="18" charset="-122"/>
                <a:sym typeface="微软雅黑" panose="020B0503020204020204" pitchFamily="34" charset="-122"/>
              </a:rPr>
              <a:t>一些细分小章节和内容的撰写</a:t>
            </a:r>
          </a:p>
        </p:txBody>
      </p:sp>
      <p:sp>
        <p:nvSpPr>
          <p:cNvPr id="74" name="矩形 73"/>
          <p:cNvSpPr/>
          <p:nvPr/>
        </p:nvSpPr>
        <p:spPr>
          <a:xfrm>
            <a:off x="7575798" y="4910072"/>
            <a:ext cx="1598271" cy="369332"/>
          </a:xfrm>
          <a:prstGeom prst="rect">
            <a:avLst/>
          </a:prstGeom>
        </p:spPr>
        <p:txBody>
          <a:bodyPr wrap="square">
            <a:spAutoFit/>
          </a:bodyPr>
          <a:lstStyle/>
          <a:p>
            <a:pPr algn="ctr"/>
            <a:r>
              <a:rPr lang="zh-CN" altLang="en-US" b="1" dirty="0">
                <a:solidFill>
                  <a:schemeClr val="tx1">
                    <a:lumMod val="65000"/>
                    <a:lumOff val="35000"/>
                  </a:schemeClr>
                </a:solidFill>
                <a:latin typeface="思源宋体 CN" panose="02020400000000000000" pitchFamily="18" charset="-122"/>
                <a:ea typeface="思源宋体 CN" panose="02020400000000000000" pitchFamily="18" charset="-122"/>
                <a:cs typeface="华文黑体" pitchFamily="2" charset="-122"/>
              </a:rPr>
              <a:t>完善整体结构</a:t>
            </a:r>
            <a:endParaRPr lang="en-US" altLang="zh-CN" b="1" dirty="0">
              <a:solidFill>
                <a:schemeClr val="tx1">
                  <a:lumMod val="65000"/>
                  <a:lumOff val="35000"/>
                </a:schemeClr>
              </a:solidFill>
              <a:latin typeface="思源宋体 CN" panose="02020400000000000000" pitchFamily="18" charset="-122"/>
              <a:ea typeface="思源宋体 CN" panose="02020400000000000000" pitchFamily="18" charset="-122"/>
              <a:cs typeface="华文黑体" pitchFamily="2" charset="-122"/>
            </a:endParaRPr>
          </a:p>
        </p:txBody>
      </p:sp>
      <p:cxnSp>
        <p:nvCxnSpPr>
          <p:cNvPr id="75" name="肘形连接符 74"/>
          <p:cNvCxnSpPr/>
          <p:nvPr/>
        </p:nvCxnSpPr>
        <p:spPr>
          <a:xfrm rot="10800000" flipV="1">
            <a:off x="1555841" y="2681024"/>
            <a:ext cx="1530275" cy="834621"/>
          </a:xfrm>
          <a:prstGeom prst="bentConnector3">
            <a:avLst>
              <a:gd name="adj1" fmla="val 20581"/>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6" name="肘形连接符 75"/>
          <p:cNvCxnSpPr>
            <a:cxnSpLocks/>
          </p:cNvCxnSpPr>
          <p:nvPr/>
        </p:nvCxnSpPr>
        <p:spPr>
          <a:xfrm rot="10800000">
            <a:off x="2205504" y="4338453"/>
            <a:ext cx="2218051" cy="587660"/>
          </a:xfrm>
          <a:prstGeom prst="bentConnector3">
            <a:avLst>
              <a:gd name="adj1" fmla="val 30196"/>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7" name="肘形连接符 76"/>
          <p:cNvCxnSpPr/>
          <p:nvPr/>
        </p:nvCxnSpPr>
        <p:spPr>
          <a:xfrm rot="10800000" flipV="1">
            <a:off x="8668812" y="4106771"/>
            <a:ext cx="2423282" cy="640975"/>
          </a:xfrm>
          <a:prstGeom prst="bentConnector3">
            <a:avLst>
              <a:gd name="adj1" fmla="val 66889"/>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8" name="肘形连接符 77"/>
          <p:cNvCxnSpPr/>
          <p:nvPr/>
        </p:nvCxnSpPr>
        <p:spPr>
          <a:xfrm rot="10800000" flipV="1">
            <a:off x="7447166" y="1878819"/>
            <a:ext cx="2267043" cy="997559"/>
          </a:xfrm>
          <a:prstGeom prst="bentConnector3">
            <a:avLst>
              <a:gd name="adj1" fmla="val 74673"/>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a:t>总结</a:t>
            </a:r>
          </a:p>
        </p:txBody>
      </p:sp>
      <p:sp>
        <p:nvSpPr>
          <p:cNvPr id="7" name="矩形 6">
            <a:extLst>
              <a:ext uri="{FF2B5EF4-FFF2-40B4-BE49-F238E27FC236}">
                <a16:creationId xmlns:a16="http://schemas.microsoft.com/office/drawing/2014/main" id="{E2FC3323-5247-4D84-9E3A-AB515B04F8FA}"/>
              </a:ext>
            </a:extLst>
          </p:cNvPr>
          <p:cNvSpPr/>
          <p:nvPr/>
        </p:nvSpPr>
        <p:spPr>
          <a:xfrm>
            <a:off x="390167" y="4426971"/>
            <a:ext cx="3272118" cy="1145122"/>
          </a:xfrm>
          <a:prstGeom prst="rect">
            <a:avLst/>
          </a:prstGeom>
        </p:spPr>
        <p:txBody>
          <a:bodyPr wrap="square">
            <a:spAutoFit/>
          </a:bodyPr>
          <a:lstStyle/>
          <a:p>
            <a:pPr algn="just">
              <a:lnSpc>
                <a:spcPct val="125000"/>
              </a:lnSpc>
            </a:pPr>
            <a:r>
              <a:rPr lang="zh-CN" altLang="zh-CN" sz="1400" dirty="0">
                <a:latin typeface="思源宋体 CN" panose="02020400000000000000" pitchFamily="18" charset="-122"/>
                <a:ea typeface="思源宋体 CN" panose="02020400000000000000" pitchFamily="18" charset="-122"/>
                <a:cs typeface="Times New Roman" panose="02020603050405020304" pitchFamily="18" charset="0"/>
              </a:rPr>
              <a:t>不同主题情绪对股票超额收益影响的程度和持续性不同，行情类信息影响短期收益，公司发展类信息影响长期收益，而公司红利信息对二者都有影响</a:t>
            </a:r>
            <a:endParaRPr lang="zh-CN" altLang="en-US" sz="1400" dirty="0">
              <a:latin typeface="思源宋体 CN" panose="02020400000000000000" pitchFamily="18" charset="-122"/>
              <a:ea typeface="思源宋体 CN" panose="02020400000000000000" pitchFamily="18" charset="-122"/>
            </a:endParaRPr>
          </a:p>
        </p:txBody>
      </p:sp>
    </p:spTree>
    <p:extLst>
      <p:ext uri="{BB962C8B-B14F-4D97-AF65-F5344CB8AC3E}">
        <p14:creationId xmlns:p14="http://schemas.microsoft.com/office/powerpoint/2010/main" val="499684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0-#ppt_h/2"/>
                                          </p:val>
                                        </p:tav>
                                        <p:tav tm="100000">
                                          <p:val>
                                            <p:strVal val="#ppt_y"/>
                                          </p:val>
                                        </p:tav>
                                      </p:tavLst>
                                    </p:anim>
                                  </p:childTnLst>
                                </p:cTn>
                              </p:par>
                              <p:par>
                                <p:cTn id="9" presetID="8" presetClass="emph" presetSubtype="0" repeatCount="indefinite" fill="hold" nodeType="withEffect">
                                  <p:stCondLst>
                                    <p:cond delay="0"/>
                                  </p:stCondLst>
                                  <p:childTnLst>
                                    <p:animRot by="-86400000">
                                      <p:cBhvr>
                                        <p:cTn id="10" dur="8000" fill="hold"/>
                                        <p:tgtEl>
                                          <p:spTgt spid="48"/>
                                        </p:tgtEl>
                                        <p:attrNameLst>
                                          <p:attrName>r</p:attrName>
                                        </p:attrNameLst>
                                      </p:cBhvr>
                                    </p:animRot>
                                  </p:childTnLst>
                                </p:cTn>
                              </p:par>
                              <p:par>
                                <p:cTn id="11" presetID="22" presetClass="entr" presetSubtype="2" fill="hold" nodeType="withEffect">
                                  <p:stCondLst>
                                    <p:cond delay="500"/>
                                  </p:stCondLst>
                                  <p:childTnLst>
                                    <p:set>
                                      <p:cBhvr>
                                        <p:cTn id="12" dur="1" fill="hold">
                                          <p:stCondLst>
                                            <p:cond delay="0"/>
                                          </p:stCondLst>
                                        </p:cTn>
                                        <p:tgtEl>
                                          <p:spTgt spid="75"/>
                                        </p:tgtEl>
                                        <p:attrNameLst>
                                          <p:attrName>style.visibility</p:attrName>
                                        </p:attrNameLst>
                                      </p:cBhvr>
                                      <p:to>
                                        <p:strVal val="visible"/>
                                      </p:to>
                                    </p:set>
                                    <p:animEffect transition="in" filter="wipe(right)">
                                      <p:cBhvr>
                                        <p:cTn id="13" dur="500"/>
                                        <p:tgtEl>
                                          <p:spTgt spid="75"/>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60"/>
                                        </p:tgtEl>
                                        <p:attrNameLst>
                                          <p:attrName>style.visibility</p:attrName>
                                        </p:attrNameLst>
                                      </p:cBhvr>
                                      <p:to>
                                        <p:strVal val="visible"/>
                                      </p:to>
                                    </p:set>
                                    <p:anim calcmode="lin" valueType="num">
                                      <p:cBhvr>
                                        <p:cTn id="16" dur="500" fill="hold"/>
                                        <p:tgtEl>
                                          <p:spTgt spid="60"/>
                                        </p:tgtEl>
                                        <p:attrNameLst>
                                          <p:attrName>ppt_w</p:attrName>
                                        </p:attrNameLst>
                                      </p:cBhvr>
                                      <p:tavLst>
                                        <p:tav tm="0">
                                          <p:val>
                                            <p:fltVal val="0"/>
                                          </p:val>
                                        </p:tav>
                                        <p:tav tm="100000">
                                          <p:val>
                                            <p:strVal val="#ppt_w"/>
                                          </p:val>
                                        </p:tav>
                                      </p:tavLst>
                                    </p:anim>
                                    <p:anim calcmode="lin" valueType="num">
                                      <p:cBhvr>
                                        <p:cTn id="17" dur="500" fill="hold"/>
                                        <p:tgtEl>
                                          <p:spTgt spid="60"/>
                                        </p:tgtEl>
                                        <p:attrNameLst>
                                          <p:attrName>ppt_h</p:attrName>
                                        </p:attrNameLst>
                                      </p:cBhvr>
                                      <p:tavLst>
                                        <p:tav tm="0">
                                          <p:val>
                                            <p:fltVal val="0"/>
                                          </p:val>
                                        </p:tav>
                                        <p:tav tm="100000">
                                          <p:val>
                                            <p:strVal val="#ppt_h"/>
                                          </p:val>
                                        </p:tav>
                                      </p:tavLst>
                                    </p:anim>
                                    <p:animEffect transition="in" filter="fade">
                                      <p:cBhvr>
                                        <p:cTn id="18" dur="500"/>
                                        <p:tgtEl>
                                          <p:spTgt spid="60"/>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2" presetClass="entr" presetSubtype="1" decel="100000" fill="hold" nodeType="with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fill="hold"/>
                                        <p:tgtEl>
                                          <p:spTgt spid="51"/>
                                        </p:tgtEl>
                                        <p:attrNameLst>
                                          <p:attrName>ppt_x</p:attrName>
                                        </p:attrNameLst>
                                      </p:cBhvr>
                                      <p:tavLst>
                                        <p:tav tm="0">
                                          <p:val>
                                            <p:strVal val="#ppt_x"/>
                                          </p:val>
                                        </p:tav>
                                        <p:tav tm="100000">
                                          <p:val>
                                            <p:strVal val="#ppt_x"/>
                                          </p:val>
                                        </p:tav>
                                      </p:tavLst>
                                    </p:anim>
                                    <p:anim calcmode="lin" valueType="num">
                                      <p:cBhvr additive="base">
                                        <p:cTn id="25" dur="500" fill="hold"/>
                                        <p:tgtEl>
                                          <p:spTgt spid="51"/>
                                        </p:tgtEl>
                                        <p:attrNameLst>
                                          <p:attrName>ppt_y</p:attrName>
                                        </p:attrNameLst>
                                      </p:cBhvr>
                                      <p:tavLst>
                                        <p:tav tm="0">
                                          <p:val>
                                            <p:strVal val="0-#ppt_h/2"/>
                                          </p:val>
                                        </p:tav>
                                        <p:tav tm="100000">
                                          <p:val>
                                            <p:strVal val="#ppt_y"/>
                                          </p:val>
                                        </p:tav>
                                      </p:tavLst>
                                    </p:anim>
                                  </p:childTnLst>
                                </p:cTn>
                              </p:par>
                              <p:par>
                                <p:cTn id="26" presetID="8" presetClass="emph" presetSubtype="0" repeatCount="indefinite" fill="hold" nodeType="withEffect">
                                  <p:stCondLst>
                                    <p:cond delay="500"/>
                                  </p:stCondLst>
                                  <p:childTnLst>
                                    <p:animRot by="76680000">
                                      <p:cBhvr>
                                        <p:cTn id="27" dur="7500" fill="hold"/>
                                        <p:tgtEl>
                                          <p:spTgt spid="51"/>
                                        </p:tgtEl>
                                        <p:attrNameLst>
                                          <p:attrName>r</p:attrName>
                                        </p:attrNameLst>
                                      </p:cBhvr>
                                    </p:animRot>
                                  </p:childTnLst>
                                </p:cTn>
                              </p:par>
                              <p:par>
                                <p:cTn id="28" presetID="22" presetClass="entr" presetSubtype="2" fill="hold" nodeType="withEffect">
                                  <p:stCondLst>
                                    <p:cond delay="1000"/>
                                  </p:stCondLst>
                                  <p:childTnLst>
                                    <p:set>
                                      <p:cBhvr>
                                        <p:cTn id="29" dur="1" fill="hold">
                                          <p:stCondLst>
                                            <p:cond delay="0"/>
                                          </p:stCondLst>
                                        </p:cTn>
                                        <p:tgtEl>
                                          <p:spTgt spid="76"/>
                                        </p:tgtEl>
                                        <p:attrNameLst>
                                          <p:attrName>style.visibility</p:attrName>
                                        </p:attrNameLst>
                                      </p:cBhvr>
                                      <p:to>
                                        <p:strVal val="visible"/>
                                      </p:to>
                                    </p:set>
                                    <p:animEffect transition="in" filter="wipe(right)">
                                      <p:cBhvr>
                                        <p:cTn id="30" dur="500"/>
                                        <p:tgtEl>
                                          <p:spTgt spid="76"/>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500"/>
                                        <p:tgtEl>
                                          <p:spTgt spid="70"/>
                                        </p:tgtEl>
                                      </p:cBhvr>
                                    </p:animEffect>
                                  </p:childTnLst>
                                </p:cTn>
                              </p:par>
                              <p:par>
                                <p:cTn id="34" presetID="2" presetClass="entr" presetSubtype="1" decel="100000" fill="hold" nodeType="withEffect">
                                  <p:stCondLst>
                                    <p:cond delay="1000"/>
                                  </p:stCondLst>
                                  <p:childTnLst>
                                    <p:set>
                                      <p:cBhvr>
                                        <p:cTn id="35" dur="1" fill="hold">
                                          <p:stCondLst>
                                            <p:cond delay="0"/>
                                          </p:stCondLst>
                                        </p:cTn>
                                        <p:tgtEl>
                                          <p:spTgt spid="54"/>
                                        </p:tgtEl>
                                        <p:attrNameLst>
                                          <p:attrName>style.visibility</p:attrName>
                                        </p:attrNameLst>
                                      </p:cBhvr>
                                      <p:to>
                                        <p:strVal val="visible"/>
                                      </p:to>
                                    </p:set>
                                    <p:anim calcmode="lin" valueType="num">
                                      <p:cBhvr additive="base">
                                        <p:cTn id="36" dur="500" fill="hold"/>
                                        <p:tgtEl>
                                          <p:spTgt spid="54"/>
                                        </p:tgtEl>
                                        <p:attrNameLst>
                                          <p:attrName>ppt_x</p:attrName>
                                        </p:attrNameLst>
                                      </p:cBhvr>
                                      <p:tavLst>
                                        <p:tav tm="0">
                                          <p:val>
                                            <p:strVal val="#ppt_x"/>
                                          </p:val>
                                        </p:tav>
                                        <p:tav tm="100000">
                                          <p:val>
                                            <p:strVal val="#ppt_x"/>
                                          </p:val>
                                        </p:tav>
                                      </p:tavLst>
                                    </p:anim>
                                    <p:anim calcmode="lin" valueType="num">
                                      <p:cBhvr additive="base">
                                        <p:cTn id="37" dur="500" fill="hold"/>
                                        <p:tgtEl>
                                          <p:spTgt spid="54"/>
                                        </p:tgtEl>
                                        <p:attrNameLst>
                                          <p:attrName>ppt_y</p:attrName>
                                        </p:attrNameLst>
                                      </p:cBhvr>
                                      <p:tavLst>
                                        <p:tav tm="0">
                                          <p:val>
                                            <p:strVal val="0-#ppt_h/2"/>
                                          </p:val>
                                        </p:tav>
                                        <p:tav tm="100000">
                                          <p:val>
                                            <p:strVal val="#ppt_y"/>
                                          </p:val>
                                        </p:tav>
                                      </p:tavLst>
                                    </p:anim>
                                  </p:childTnLst>
                                </p:cTn>
                              </p:par>
                              <p:par>
                                <p:cTn id="38" presetID="8" presetClass="emph" presetSubtype="0" repeatCount="indefinite" fill="hold" nodeType="withEffect">
                                  <p:stCondLst>
                                    <p:cond delay="1000"/>
                                  </p:stCondLst>
                                  <p:childTnLst>
                                    <p:animRot by="-108000000">
                                      <p:cBhvr>
                                        <p:cTn id="39" dur="7000" fill="hold"/>
                                        <p:tgtEl>
                                          <p:spTgt spid="54"/>
                                        </p:tgtEl>
                                        <p:attrNameLst>
                                          <p:attrName>r</p:attrName>
                                        </p:attrNameLst>
                                      </p:cBhvr>
                                    </p:animRot>
                                  </p:childTnLst>
                                </p:cTn>
                              </p:par>
                              <p:par>
                                <p:cTn id="40" presetID="22" presetClass="entr" presetSubtype="8" fill="hold" nodeType="withEffect">
                                  <p:stCondLst>
                                    <p:cond delay="1500"/>
                                  </p:stCondLst>
                                  <p:childTnLst>
                                    <p:set>
                                      <p:cBhvr>
                                        <p:cTn id="41" dur="1" fill="hold">
                                          <p:stCondLst>
                                            <p:cond delay="0"/>
                                          </p:stCondLst>
                                        </p:cTn>
                                        <p:tgtEl>
                                          <p:spTgt spid="78"/>
                                        </p:tgtEl>
                                        <p:attrNameLst>
                                          <p:attrName>style.visibility</p:attrName>
                                        </p:attrNameLst>
                                      </p:cBhvr>
                                      <p:to>
                                        <p:strVal val="visible"/>
                                      </p:to>
                                    </p:set>
                                    <p:animEffect transition="in" filter="wipe(left)">
                                      <p:cBhvr>
                                        <p:cTn id="42" dur="500"/>
                                        <p:tgtEl>
                                          <p:spTgt spid="78"/>
                                        </p:tgtEl>
                                      </p:cBhvr>
                                    </p:animEffect>
                                  </p:childTnLst>
                                </p:cTn>
                              </p:par>
                              <p:par>
                                <p:cTn id="43" presetID="53" presetClass="entr" presetSubtype="16" fill="hold" grpId="0" nodeType="withEffect">
                                  <p:stCondLst>
                                    <p:cond delay="1500"/>
                                  </p:stCondLst>
                                  <p:childTnLst>
                                    <p:set>
                                      <p:cBhvr>
                                        <p:cTn id="44" dur="1" fill="hold">
                                          <p:stCondLst>
                                            <p:cond delay="0"/>
                                          </p:stCondLst>
                                        </p:cTn>
                                        <p:tgtEl>
                                          <p:spTgt spid="71"/>
                                        </p:tgtEl>
                                        <p:attrNameLst>
                                          <p:attrName>style.visibility</p:attrName>
                                        </p:attrNameLst>
                                      </p:cBhvr>
                                      <p:to>
                                        <p:strVal val="visible"/>
                                      </p:to>
                                    </p:set>
                                    <p:anim calcmode="lin" valueType="num">
                                      <p:cBhvr>
                                        <p:cTn id="45" dur="500" fill="hold"/>
                                        <p:tgtEl>
                                          <p:spTgt spid="71"/>
                                        </p:tgtEl>
                                        <p:attrNameLst>
                                          <p:attrName>ppt_w</p:attrName>
                                        </p:attrNameLst>
                                      </p:cBhvr>
                                      <p:tavLst>
                                        <p:tav tm="0">
                                          <p:val>
                                            <p:fltVal val="0"/>
                                          </p:val>
                                        </p:tav>
                                        <p:tav tm="100000">
                                          <p:val>
                                            <p:strVal val="#ppt_w"/>
                                          </p:val>
                                        </p:tav>
                                      </p:tavLst>
                                    </p:anim>
                                    <p:anim calcmode="lin" valueType="num">
                                      <p:cBhvr>
                                        <p:cTn id="46" dur="500" fill="hold"/>
                                        <p:tgtEl>
                                          <p:spTgt spid="71"/>
                                        </p:tgtEl>
                                        <p:attrNameLst>
                                          <p:attrName>ppt_h</p:attrName>
                                        </p:attrNameLst>
                                      </p:cBhvr>
                                      <p:tavLst>
                                        <p:tav tm="0">
                                          <p:val>
                                            <p:fltVal val="0"/>
                                          </p:val>
                                        </p:tav>
                                        <p:tav tm="100000">
                                          <p:val>
                                            <p:strVal val="#ppt_h"/>
                                          </p:val>
                                        </p:tav>
                                      </p:tavLst>
                                    </p:anim>
                                    <p:animEffect transition="in" filter="fade">
                                      <p:cBhvr>
                                        <p:cTn id="47" dur="500"/>
                                        <p:tgtEl>
                                          <p:spTgt spid="71"/>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72"/>
                                        </p:tgtEl>
                                        <p:attrNameLst>
                                          <p:attrName>style.visibility</p:attrName>
                                        </p:attrNameLst>
                                      </p:cBhvr>
                                      <p:to>
                                        <p:strVal val="visible"/>
                                      </p:to>
                                    </p:set>
                                    <p:animEffect transition="in" filter="fade">
                                      <p:cBhvr>
                                        <p:cTn id="50" dur="500"/>
                                        <p:tgtEl>
                                          <p:spTgt spid="72"/>
                                        </p:tgtEl>
                                      </p:cBhvr>
                                    </p:animEffect>
                                  </p:childTnLst>
                                </p:cTn>
                              </p:par>
                              <p:par>
                                <p:cTn id="51" presetID="2" presetClass="entr" presetSubtype="1" decel="100000" fill="hold" nodeType="withEffect">
                                  <p:stCondLst>
                                    <p:cond delay="1500"/>
                                  </p:stCondLst>
                                  <p:childTnLst>
                                    <p:set>
                                      <p:cBhvr>
                                        <p:cTn id="52" dur="1" fill="hold">
                                          <p:stCondLst>
                                            <p:cond delay="0"/>
                                          </p:stCondLst>
                                        </p:cTn>
                                        <p:tgtEl>
                                          <p:spTgt spid="57"/>
                                        </p:tgtEl>
                                        <p:attrNameLst>
                                          <p:attrName>style.visibility</p:attrName>
                                        </p:attrNameLst>
                                      </p:cBhvr>
                                      <p:to>
                                        <p:strVal val="visible"/>
                                      </p:to>
                                    </p:set>
                                    <p:anim calcmode="lin" valueType="num">
                                      <p:cBhvr additive="base">
                                        <p:cTn id="53" dur="500" fill="hold"/>
                                        <p:tgtEl>
                                          <p:spTgt spid="57"/>
                                        </p:tgtEl>
                                        <p:attrNameLst>
                                          <p:attrName>ppt_x</p:attrName>
                                        </p:attrNameLst>
                                      </p:cBhvr>
                                      <p:tavLst>
                                        <p:tav tm="0">
                                          <p:val>
                                            <p:strVal val="#ppt_x"/>
                                          </p:val>
                                        </p:tav>
                                        <p:tav tm="100000">
                                          <p:val>
                                            <p:strVal val="#ppt_x"/>
                                          </p:val>
                                        </p:tav>
                                      </p:tavLst>
                                    </p:anim>
                                    <p:anim calcmode="lin" valueType="num">
                                      <p:cBhvr additive="base">
                                        <p:cTn id="54" dur="500" fill="hold"/>
                                        <p:tgtEl>
                                          <p:spTgt spid="57"/>
                                        </p:tgtEl>
                                        <p:attrNameLst>
                                          <p:attrName>ppt_y</p:attrName>
                                        </p:attrNameLst>
                                      </p:cBhvr>
                                      <p:tavLst>
                                        <p:tav tm="0">
                                          <p:val>
                                            <p:strVal val="0-#ppt_h/2"/>
                                          </p:val>
                                        </p:tav>
                                        <p:tav tm="100000">
                                          <p:val>
                                            <p:strVal val="#ppt_y"/>
                                          </p:val>
                                        </p:tav>
                                      </p:tavLst>
                                    </p:anim>
                                  </p:childTnLst>
                                </p:cTn>
                              </p:par>
                              <p:par>
                                <p:cTn id="55" presetID="8" presetClass="emph" presetSubtype="0" repeatCount="indefinite" fill="hold" nodeType="withEffect">
                                  <p:stCondLst>
                                    <p:cond delay="1500"/>
                                  </p:stCondLst>
                                  <p:childTnLst>
                                    <p:animRot by="86400000">
                                      <p:cBhvr>
                                        <p:cTn id="56" dur="6500" fill="hold"/>
                                        <p:tgtEl>
                                          <p:spTgt spid="57"/>
                                        </p:tgtEl>
                                        <p:attrNameLst>
                                          <p:attrName>r</p:attrName>
                                        </p:attrNameLst>
                                      </p:cBhvr>
                                    </p:animRot>
                                  </p:childTnLst>
                                </p:cTn>
                              </p:par>
                              <p:par>
                                <p:cTn id="57" presetID="22" presetClass="entr" presetSubtype="8" fill="hold" nodeType="withEffect">
                                  <p:stCondLst>
                                    <p:cond delay="2000"/>
                                  </p:stCondLst>
                                  <p:childTnLst>
                                    <p:set>
                                      <p:cBhvr>
                                        <p:cTn id="58" dur="1" fill="hold">
                                          <p:stCondLst>
                                            <p:cond delay="0"/>
                                          </p:stCondLst>
                                        </p:cTn>
                                        <p:tgtEl>
                                          <p:spTgt spid="77"/>
                                        </p:tgtEl>
                                        <p:attrNameLst>
                                          <p:attrName>style.visibility</p:attrName>
                                        </p:attrNameLst>
                                      </p:cBhvr>
                                      <p:to>
                                        <p:strVal val="visible"/>
                                      </p:to>
                                    </p:set>
                                    <p:animEffect transition="in" filter="wipe(left)">
                                      <p:cBhvr>
                                        <p:cTn id="59" dur="500"/>
                                        <p:tgtEl>
                                          <p:spTgt spid="77"/>
                                        </p:tgtEl>
                                      </p:cBhvr>
                                    </p:animEffect>
                                  </p:childTnLst>
                                </p:cTn>
                              </p:par>
                              <p:par>
                                <p:cTn id="60" presetID="53" presetClass="entr" presetSubtype="16" fill="hold" grpId="0" nodeType="withEffect">
                                  <p:stCondLst>
                                    <p:cond delay="2000"/>
                                  </p:stCondLst>
                                  <p:childTnLst>
                                    <p:set>
                                      <p:cBhvr>
                                        <p:cTn id="61" dur="1" fill="hold">
                                          <p:stCondLst>
                                            <p:cond delay="0"/>
                                          </p:stCondLst>
                                        </p:cTn>
                                        <p:tgtEl>
                                          <p:spTgt spid="73"/>
                                        </p:tgtEl>
                                        <p:attrNameLst>
                                          <p:attrName>style.visibility</p:attrName>
                                        </p:attrNameLst>
                                      </p:cBhvr>
                                      <p:to>
                                        <p:strVal val="visible"/>
                                      </p:to>
                                    </p:set>
                                    <p:anim calcmode="lin" valueType="num">
                                      <p:cBhvr>
                                        <p:cTn id="62" dur="500" fill="hold"/>
                                        <p:tgtEl>
                                          <p:spTgt spid="73"/>
                                        </p:tgtEl>
                                        <p:attrNameLst>
                                          <p:attrName>ppt_w</p:attrName>
                                        </p:attrNameLst>
                                      </p:cBhvr>
                                      <p:tavLst>
                                        <p:tav tm="0">
                                          <p:val>
                                            <p:fltVal val="0"/>
                                          </p:val>
                                        </p:tav>
                                        <p:tav tm="100000">
                                          <p:val>
                                            <p:strVal val="#ppt_w"/>
                                          </p:val>
                                        </p:tav>
                                      </p:tavLst>
                                    </p:anim>
                                    <p:anim calcmode="lin" valueType="num">
                                      <p:cBhvr>
                                        <p:cTn id="63" dur="500" fill="hold"/>
                                        <p:tgtEl>
                                          <p:spTgt spid="73"/>
                                        </p:tgtEl>
                                        <p:attrNameLst>
                                          <p:attrName>ppt_h</p:attrName>
                                        </p:attrNameLst>
                                      </p:cBhvr>
                                      <p:tavLst>
                                        <p:tav tm="0">
                                          <p:val>
                                            <p:fltVal val="0"/>
                                          </p:val>
                                        </p:tav>
                                        <p:tav tm="100000">
                                          <p:val>
                                            <p:strVal val="#ppt_h"/>
                                          </p:val>
                                        </p:tav>
                                      </p:tavLst>
                                    </p:anim>
                                    <p:animEffect transition="in" filter="fade">
                                      <p:cBhvr>
                                        <p:cTn id="64" dur="500"/>
                                        <p:tgtEl>
                                          <p:spTgt spid="73"/>
                                        </p:tgtEl>
                                      </p:cBhvr>
                                    </p:animEffect>
                                  </p:childTnLst>
                                </p:cTn>
                              </p:par>
                              <p:par>
                                <p:cTn id="65" presetID="10" presetClass="entr" presetSubtype="0" fill="hold" grpId="0" nodeType="withEffect">
                                  <p:stCondLst>
                                    <p:cond delay="150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70" grpId="0"/>
      <p:bldP spid="71" grpId="0"/>
      <p:bldP spid="72" grpId="0"/>
      <p:bldP spid="73" grpId="0"/>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46"/>
          <p:cNvSpPr txBox="1">
            <a:spLocks noChangeArrowheads="1"/>
          </p:cNvSpPr>
          <p:nvPr/>
        </p:nvSpPr>
        <p:spPr bwMode="auto">
          <a:xfrm>
            <a:off x="5698837" y="1847863"/>
            <a:ext cx="13147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9600" dirty="0">
                <a:ln w="76200">
                  <a:noFill/>
                  <a:miter lim="800000"/>
                </a:ln>
                <a:solidFill>
                  <a:schemeClr val="tx2"/>
                </a:solidFill>
                <a:latin typeface="Impact" panose="020B0806030902050204" pitchFamily="34" charset="0"/>
              </a:rPr>
              <a:t>01</a:t>
            </a:r>
            <a:endParaRPr lang="zh-CN" altLang="en-US" sz="9600" dirty="0">
              <a:ln w="76200">
                <a:noFill/>
                <a:miter lim="800000"/>
              </a:ln>
              <a:solidFill>
                <a:schemeClr val="tx2"/>
              </a:solidFill>
              <a:latin typeface="Impact" panose="020B0806030902050204" pitchFamily="34" charset="0"/>
            </a:endParaRPr>
          </a:p>
        </p:txBody>
      </p:sp>
      <p:grpSp>
        <p:nvGrpSpPr>
          <p:cNvPr id="15" name="组合 14"/>
          <p:cNvGrpSpPr/>
          <p:nvPr/>
        </p:nvGrpSpPr>
        <p:grpSpPr bwMode="auto">
          <a:xfrm>
            <a:off x="7390838" y="2128351"/>
            <a:ext cx="3688000" cy="923330"/>
            <a:chOff x="6040513" y="2250800"/>
            <a:chExt cx="2766116" cy="692721"/>
          </a:xfrm>
        </p:grpSpPr>
        <p:sp>
          <p:nvSpPr>
            <p:cNvPr id="16" name="文本框 15"/>
            <p:cNvSpPr txBox="1">
              <a:spLocks noChangeArrowheads="1"/>
            </p:cNvSpPr>
            <p:nvPr/>
          </p:nvSpPr>
          <p:spPr bwMode="auto">
            <a:xfrm>
              <a:off x="6040513" y="2735705"/>
              <a:ext cx="2766116" cy="2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1200" dirty="0">
                  <a:latin typeface="思源宋体 CN ExtraLight" panose="02020200000000000000" pitchFamily="18" charset="-122"/>
                  <a:ea typeface="思源宋体 CN ExtraLight" panose="02020200000000000000" pitchFamily="18" charset="-122"/>
                </a:rPr>
                <a:t>“</a:t>
              </a:r>
              <a:r>
                <a:rPr lang="zh-CN" altLang="zh-CN" sz="1200" dirty="0">
                  <a:latin typeface="思源宋体 CN ExtraLight" panose="02020200000000000000" pitchFamily="18" charset="-122"/>
                  <a:ea typeface="思源宋体 CN ExtraLight" panose="02020200000000000000" pitchFamily="18" charset="-122"/>
                </a:rPr>
                <a:t>市场价格的波动受到理性和人性行为共同影响</a:t>
              </a:r>
              <a:r>
                <a:rPr lang="zh-CN" altLang="en-US" sz="1200" dirty="0">
                  <a:latin typeface="思源宋体 CN ExtraLight" panose="02020200000000000000" pitchFamily="18" charset="-122"/>
                  <a:ea typeface="思源宋体 CN ExtraLight" panose="02020200000000000000" pitchFamily="18" charset="-122"/>
                </a:rPr>
                <a:t>”</a:t>
              </a:r>
              <a:endParaRPr lang="zh-CN" altLang="en-US" sz="700" dirty="0">
                <a:solidFill>
                  <a:schemeClr val="tx1">
                    <a:lumMod val="50000"/>
                    <a:lumOff val="50000"/>
                  </a:schemeClr>
                </a:solidFill>
                <a:latin typeface="思源宋体 CN ExtraLight" panose="02020200000000000000" pitchFamily="18" charset="-122"/>
                <a:ea typeface="思源宋体 CN ExtraLight" panose="02020200000000000000" pitchFamily="18" charset="-122"/>
                <a:cs typeface="Arial" panose="020B0604020202020204" pitchFamily="34" charset="0"/>
              </a:endParaRPr>
            </a:p>
          </p:txBody>
        </p:sp>
        <p:sp>
          <p:nvSpPr>
            <p:cNvPr id="17" name="矩形 16"/>
            <p:cNvSpPr/>
            <p:nvPr/>
          </p:nvSpPr>
          <p:spPr>
            <a:xfrm>
              <a:off x="6040513" y="2250800"/>
              <a:ext cx="2562347" cy="484905"/>
            </a:xfrm>
            <a:prstGeom prst="rect">
              <a:avLst/>
            </a:prstGeom>
          </p:spPr>
          <p:txBody>
            <a:bodyPr wrap="none">
              <a:spAutoFit/>
            </a:bodyPr>
            <a:lstStyle/>
            <a:p>
              <a:r>
                <a:rPr lang="zh-CN" altLang="en-US" sz="3600" b="1" dirty="0">
                  <a:solidFill>
                    <a:schemeClr val="accent1"/>
                  </a:solidFill>
                </a:rPr>
                <a:t>选题背景及意义</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485" y="2270235"/>
            <a:ext cx="5222352" cy="40233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471"/>
          <p:cNvSpPr>
            <a:spLocks noEditPoints="1"/>
          </p:cNvSpPr>
          <p:nvPr/>
        </p:nvSpPr>
        <p:spPr bwMode="auto">
          <a:xfrm>
            <a:off x="6653595" y="3847164"/>
            <a:ext cx="966858" cy="738967"/>
          </a:xfrm>
          <a:custGeom>
            <a:avLst/>
            <a:gdLst>
              <a:gd name="T0" fmla="*/ 103 w 106"/>
              <a:gd name="T1" fmla="*/ 44 h 81"/>
              <a:gd name="T2" fmla="*/ 85 w 106"/>
              <a:gd name="T3" fmla="*/ 26 h 81"/>
              <a:gd name="T4" fmla="*/ 66 w 106"/>
              <a:gd name="T5" fmla="*/ 7 h 81"/>
              <a:gd name="T6" fmla="*/ 47 w 106"/>
              <a:gd name="T7" fmla="*/ 26 h 81"/>
              <a:gd name="T8" fmla="*/ 29 w 106"/>
              <a:gd name="T9" fmla="*/ 44 h 81"/>
              <a:gd name="T10" fmla="*/ 4 w 106"/>
              <a:gd name="T11" fmla="*/ 44 h 81"/>
              <a:gd name="T12" fmla="*/ 4 w 106"/>
              <a:gd name="T13" fmla="*/ 81 h 81"/>
              <a:gd name="T14" fmla="*/ 66 w 106"/>
              <a:gd name="T15" fmla="*/ 81 h 81"/>
              <a:gd name="T16" fmla="*/ 66 w 106"/>
              <a:gd name="T17" fmla="*/ 53 h 81"/>
              <a:gd name="T18" fmla="*/ 84 w 106"/>
              <a:gd name="T19" fmla="*/ 53 h 81"/>
              <a:gd name="T20" fmla="*/ 84 w 106"/>
              <a:gd name="T21" fmla="*/ 81 h 81"/>
              <a:gd name="T22" fmla="*/ 103 w 106"/>
              <a:gd name="T23" fmla="*/ 81 h 81"/>
              <a:gd name="T24" fmla="*/ 103 w 106"/>
              <a:gd name="T25" fmla="*/ 44 h 81"/>
              <a:gd name="T26" fmla="*/ 25 w 106"/>
              <a:gd name="T27" fmla="*/ 66 h 81"/>
              <a:gd name="T28" fmla="*/ 11 w 106"/>
              <a:gd name="T29" fmla="*/ 66 h 81"/>
              <a:gd name="T30" fmla="*/ 11 w 106"/>
              <a:gd name="T31" fmla="*/ 52 h 81"/>
              <a:gd name="T32" fmla="*/ 25 w 106"/>
              <a:gd name="T33" fmla="*/ 52 h 81"/>
              <a:gd name="T34" fmla="*/ 25 w 106"/>
              <a:gd name="T35" fmla="*/ 66 h 81"/>
              <a:gd name="T36" fmla="*/ 47 w 106"/>
              <a:gd name="T37" fmla="*/ 66 h 81"/>
              <a:gd name="T38" fmla="*/ 33 w 106"/>
              <a:gd name="T39" fmla="*/ 66 h 81"/>
              <a:gd name="T40" fmla="*/ 33 w 106"/>
              <a:gd name="T41" fmla="*/ 52 h 81"/>
              <a:gd name="T42" fmla="*/ 47 w 106"/>
              <a:gd name="T43" fmla="*/ 52 h 81"/>
              <a:gd name="T44" fmla="*/ 47 w 106"/>
              <a:gd name="T45" fmla="*/ 66 h 81"/>
              <a:gd name="T46" fmla="*/ 63 w 106"/>
              <a:gd name="T47" fmla="*/ 38 h 81"/>
              <a:gd name="T48" fmla="*/ 56 w 106"/>
              <a:gd name="T49" fmla="*/ 31 h 81"/>
              <a:gd name="T50" fmla="*/ 63 w 106"/>
              <a:gd name="T51" fmla="*/ 25 h 81"/>
              <a:gd name="T52" fmla="*/ 70 w 106"/>
              <a:gd name="T53" fmla="*/ 31 h 81"/>
              <a:gd name="T54" fmla="*/ 63 w 106"/>
              <a:gd name="T55" fmla="*/ 38 h 81"/>
              <a:gd name="T56" fmla="*/ 106 w 106"/>
              <a:gd name="T57" fmla="*/ 40 h 81"/>
              <a:gd name="T58" fmla="*/ 104 w 106"/>
              <a:gd name="T59" fmla="*/ 42 h 81"/>
              <a:gd name="T60" fmla="*/ 66 w 106"/>
              <a:gd name="T61" fmla="*/ 3 h 81"/>
              <a:gd name="T62" fmla="*/ 28 w 106"/>
              <a:gd name="T63" fmla="*/ 41 h 81"/>
              <a:gd name="T64" fmla="*/ 28 w 106"/>
              <a:gd name="T65" fmla="*/ 42 h 81"/>
              <a:gd name="T66" fmla="*/ 0 w 106"/>
              <a:gd name="T67" fmla="*/ 42 h 81"/>
              <a:gd name="T68" fmla="*/ 21 w 106"/>
              <a:gd name="T69" fmla="*/ 20 h 81"/>
              <a:gd name="T70" fmla="*/ 47 w 106"/>
              <a:gd name="T71" fmla="*/ 20 h 81"/>
              <a:gd name="T72" fmla="*/ 66 w 106"/>
              <a:gd name="T73" fmla="*/ 0 h 81"/>
              <a:gd name="T74" fmla="*/ 87 w 106"/>
              <a:gd name="T75" fmla="*/ 21 h 81"/>
              <a:gd name="T76" fmla="*/ 87 w 106"/>
              <a:gd name="T77" fmla="*/ 9 h 81"/>
              <a:gd name="T78" fmla="*/ 95 w 106"/>
              <a:gd name="T79" fmla="*/ 9 h 81"/>
              <a:gd name="T80" fmla="*/ 95 w 106"/>
              <a:gd name="T81" fmla="*/ 30 h 81"/>
              <a:gd name="T82" fmla="*/ 106 w 106"/>
              <a:gd name="T8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 h="81">
                <a:moveTo>
                  <a:pt x="103" y="44"/>
                </a:moveTo>
                <a:cubicBezTo>
                  <a:pt x="85" y="26"/>
                  <a:pt x="85" y="26"/>
                  <a:pt x="85" y="26"/>
                </a:cubicBezTo>
                <a:cubicBezTo>
                  <a:pt x="66" y="7"/>
                  <a:pt x="66" y="7"/>
                  <a:pt x="66" y="7"/>
                </a:cubicBezTo>
                <a:cubicBezTo>
                  <a:pt x="47" y="26"/>
                  <a:pt x="47" y="26"/>
                  <a:pt x="47" y="26"/>
                </a:cubicBezTo>
                <a:cubicBezTo>
                  <a:pt x="29" y="44"/>
                  <a:pt x="29" y="44"/>
                  <a:pt x="29" y="44"/>
                </a:cubicBezTo>
                <a:cubicBezTo>
                  <a:pt x="4" y="44"/>
                  <a:pt x="4" y="44"/>
                  <a:pt x="4" y="44"/>
                </a:cubicBezTo>
                <a:cubicBezTo>
                  <a:pt x="4" y="81"/>
                  <a:pt x="4" y="81"/>
                  <a:pt x="4" y="81"/>
                </a:cubicBezTo>
                <a:cubicBezTo>
                  <a:pt x="66" y="81"/>
                  <a:pt x="66" y="81"/>
                  <a:pt x="66" y="81"/>
                </a:cubicBezTo>
                <a:cubicBezTo>
                  <a:pt x="66" y="53"/>
                  <a:pt x="66" y="53"/>
                  <a:pt x="66" y="53"/>
                </a:cubicBezTo>
                <a:cubicBezTo>
                  <a:pt x="84" y="53"/>
                  <a:pt x="84" y="53"/>
                  <a:pt x="84" y="53"/>
                </a:cubicBezTo>
                <a:cubicBezTo>
                  <a:pt x="84" y="81"/>
                  <a:pt x="84" y="81"/>
                  <a:pt x="84" y="81"/>
                </a:cubicBezTo>
                <a:cubicBezTo>
                  <a:pt x="103" y="81"/>
                  <a:pt x="103" y="81"/>
                  <a:pt x="103" y="81"/>
                </a:cubicBezTo>
                <a:cubicBezTo>
                  <a:pt x="103" y="44"/>
                  <a:pt x="103" y="44"/>
                  <a:pt x="103" y="44"/>
                </a:cubicBezTo>
                <a:close/>
                <a:moveTo>
                  <a:pt x="25" y="66"/>
                </a:moveTo>
                <a:cubicBezTo>
                  <a:pt x="11" y="66"/>
                  <a:pt x="11" y="66"/>
                  <a:pt x="11" y="66"/>
                </a:cubicBezTo>
                <a:cubicBezTo>
                  <a:pt x="11" y="52"/>
                  <a:pt x="11" y="52"/>
                  <a:pt x="11" y="52"/>
                </a:cubicBezTo>
                <a:cubicBezTo>
                  <a:pt x="25" y="52"/>
                  <a:pt x="25" y="52"/>
                  <a:pt x="25" y="52"/>
                </a:cubicBezTo>
                <a:lnTo>
                  <a:pt x="25" y="66"/>
                </a:lnTo>
                <a:close/>
                <a:moveTo>
                  <a:pt x="47" y="66"/>
                </a:moveTo>
                <a:cubicBezTo>
                  <a:pt x="33" y="66"/>
                  <a:pt x="33" y="66"/>
                  <a:pt x="33" y="66"/>
                </a:cubicBezTo>
                <a:cubicBezTo>
                  <a:pt x="33" y="52"/>
                  <a:pt x="33" y="52"/>
                  <a:pt x="33" y="52"/>
                </a:cubicBezTo>
                <a:cubicBezTo>
                  <a:pt x="47" y="52"/>
                  <a:pt x="47" y="52"/>
                  <a:pt x="47" y="52"/>
                </a:cubicBezTo>
                <a:lnTo>
                  <a:pt x="47" y="66"/>
                </a:lnTo>
                <a:close/>
                <a:moveTo>
                  <a:pt x="63" y="38"/>
                </a:moveTo>
                <a:cubicBezTo>
                  <a:pt x="59" y="38"/>
                  <a:pt x="56" y="35"/>
                  <a:pt x="56" y="31"/>
                </a:cubicBezTo>
                <a:cubicBezTo>
                  <a:pt x="56" y="28"/>
                  <a:pt x="59" y="25"/>
                  <a:pt x="63" y="25"/>
                </a:cubicBezTo>
                <a:cubicBezTo>
                  <a:pt x="67" y="25"/>
                  <a:pt x="70" y="28"/>
                  <a:pt x="70" y="31"/>
                </a:cubicBezTo>
                <a:cubicBezTo>
                  <a:pt x="70" y="35"/>
                  <a:pt x="67" y="38"/>
                  <a:pt x="63" y="38"/>
                </a:cubicBezTo>
                <a:close/>
                <a:moveTo>
                  <a:pt x="106" y="40"/>
                </a:moveTo>
                <a:cubicBezTo>
                  <a:pt x="104" y="42"/>
                  <a:pt x="104" y="42"/>
                  <a:pt x="104" y="42"/>
                </a:cubicBezTo>
                <a:cubicBezTo>
                  <a:pt x="66" y="3"/>
                  <a:pt x="66" y="3"/>
                  <a:pt x="66" y="3"/>
                </a:cubicBezTo>
                <a:cubicBezTo>
                  <a:pt x="28" y="41"/>
                  <a:pt x="28" y="41"/>
                  <a:pt x="28" y="41"/>
                </a:cubicBezTo>
                <a:cubicBezTo>
                  <a:pt x="28" y="42"/>
                  <a:pt x="28" y="42"/>
                  <a:pt x="28" y="42"/>
                </a:cubicBezTo>
                <a:cubicBezTo>
                  <a:pt x="0" y="42"/>
                  <a:pt x="0" y="42"/>
                  <a:pt x="0" y="42"/>
                </a:cubicBezTo>
                <a:cubicBezTo>
                  <a:pt x="21" y="20"/>
                  <a:pt x="21" y="20"/>
                  <a:pt x="21" y="20"/>
                </a:cubicBezTo>
                <a:cubicBezTo>
                  <a:pt x="47" y="20"/>
                  <a:pt x="47" y="20"/>
                  <a:pt x="47" y="20"/>
                </a:cubicBezTo>
                <a:cubicBezTo>
                  <a:pt x="66" y="0"/>
                  <a:pt x="66" y="0"/>
                  <a:pt x="66" y="0"/>
                </a:cubicBezTo>
                <a:cubicBezTo>
                  <a:pt x="87" y="21"/>
                  <a:pt x="87" y="21"/>
                  <a:pt x="87" y="21"/>
                </a:cubicBezTo>
                <a:cubicBezTo>
                  <a:pt x="87" y="9"/>
                  <a:pt x="87" y="9"/>
                  <a:pt x="87" y="9"/>
                </a:cubicBezTo>
                <a:cubicBezTo>
                  <a:pt x="95" y="9"/>
                  <a:pt x="95" y="9"/>
                  <a:pt x="95" y="9"/>
                </a:cubicBezTo>
                <a:cubicBezTo>
                  <a:pt x="95" y="30"/>
                  <a:pt x="95" y="30"/>
                  <a:pt x="95" y="30"/>
                </a:cubicBezTo>
                <a:lnTo>
                  <a:pt x="106" y="40"/>
                </a:lnTo>
                <a:close/>
              </a:path>
            </a:pathLst>
          </a:custGeom>
          <a:solidFill>
            <a:schemeClr val="accent4"/>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4" name="Freeform 476"/>
          <p:cNvSpPr>
            <a:spLocks noEditPoints="1"/>
          </p:cNvSpPr>
          <p:nvPr/>
        </p:nvSpPr>
        <p:spPr bwMode="auto">
          <a:xfrm>
            <a:off x="1611643" y="1542907"/>
            <a:ext cx="1040934" cy="754547"/>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chemeClr val="accent2"/>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5" name="Oval 493"/>
          <p:cNvSpPr>
            <a:spLocks noChangeArrowheads="1"/>
          </p:cNvSpPr>
          <p:nvPr/>
        </p:nvSpPr>
        <p:spPr bwMode="auto">
          <a:xfrm>
            <a:off x="1611644" y="3923447"/>
            <a:ext cx="730119" cy="662682"/>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chemeClr val="accent1"/>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6" name="Freeform 497"/>
          <p:cNvSpPr>
            <a:spLocks noEditPoints="1"/>
          </p:cNvSpPr>
          <p:nvPr/>
        </p:nvSpPr>
        <p:spPr bwMode="auto">
          <a:xfrm>
            <a:off x="6653596" y="1542908"/>
            <a:ext cx="563616" cy="777833"/>
          </a:xfrm>
          <a:custGeom>
            <a:avLst/>
            <a:gdLst>
              <a:gd name="T0" fmla="*/ 125 w 128"/>
              <a:gd name="T1" fmla="*/ 83 h 177"/>
              <a:gd name="T2" fmla="*/ 64 w 128"/>
              <a:gd name="T3" fmla="*/ 177 h 177"/>
              <a:gd name="T4" fmla="*/ 0 w 128"/>
              <a:gd name="T5" fmla="*/ 71 h 177"/>
              <a:gd name="T6" fmla="*/ 0 w 128"/>
              <a:gd name="T7" fmla="*/ 70 h 177"/>
              <a:gd name="T8" fmla="*/ 0 w 128"/>
              <a:gd name="T9" fmla="*/ 64 h 177"/>
              <a:gd name="T10" fmla="*/ 64 w 128"/>
              <a:gd name="T11" fmla="*/ 0 h 177"/>
              <a:gd name="T12" fmla="*/ 128 w 128"/>
              <a:gd name="T13" fmla="*/ 64 h 177"/>
              <a:gd name="T14" fmla="*/ 127 w 128"/>
              <a:gd name="T15" fmla="*/ 68 h 177"/>
              <a:gd name="T16" fmla="*/ 125 w 128"/>
              <a:gd name="T17" fmla="*/ 83 h 177"/>
              <a:gd name="T18" fmla="*/ 64 w 128"/>
              <a:gd name="T19" fmla="*/ 20 h 177"/>
              <a:gd name="T20" fmla="*/ 22 w 128"/>
              <a:gd name="T21" fmla="*/ 62 h 177"/>
              <a:gd name="T22" fmla="*/ 64 w 128"/>
              <a:gd name="T23" fmla="*/ 104 h 177"/>
              <a:gd name="T24" fmla="*/ 106 w 128"/>
              <a:gd name="T25" fmla="*/ 62 h 177"/>
              <a:gd name="T26" fmla="*/ 64 w 128"/>
              <a:gd name="T27" fmla="*/ 20 h 177"/>
              <a:gd name="T28" fmla="*/ 64 w 128"/>
              <a:gd name="T29" fmla="*/ 40 h 177"/>
              <a:gd name="T30" fmla="*/ 44 w 128"/>
              <a:gd name="T31" fmla="*/ 60 h 177"/>
              <a:gd name="T32" fmla="*/ 64 w 128"/>
              <a:gd name="T33" fmla="*/ 80 h 177"/>
              <a:gd name="T34" fmla="*/ 84 w 128"/>
              <a:gd name="T35" fmla="*/ 60 h 177"/>
              <a:gd name="T36" fmla="*/ 64 w 128"/>
              <a:gd name="T37"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177">
                <a:moveTo>
                  <a:pt x="125" y="83"/>
                </a:moveTo>
                <a:cubicBezTo>
                  <a:pt x="120" y="104"/>
                  <a:pt x="105" y="138"/>
                  <a:pt x="64" y="177"/>
                </a:cubicBezTo>
                <a:cubicBezTo>
                  <a:pt x="64" y="177"/>
                  <a:pt x="5" y="122"/>
                  <a:pt x="0" y="71"/>
                </a:cubicBezTo>
                <a:cubicBezTo>
                  <a:pt x="0" y="71"/>
                  <a:pt x="0" y="70"/>
                  <a:pt x="0" y="70"/>
                </a:cubicBezTo>
                <a:cubicBezTo>
                  <a:pt x="0" y="68"/>
                  <a:pt x="0" y="66"/>
                  <a:pt x="0" y="64"/>
                </a:cubicBezTo>
                <a:cubicBezTo>
                  <a:pt x="0" y="29"/>
                  <a:pt x="28" y="0"/>
                  <a:pt x="64" y="0"/>
                </a:cubicBezTo>
                <a:cubicBezTo>
                  <a:pt x="99" y="0"/>
                  <a:pt x="128" y="29"/>
                  <a:pt x="128" y="64"/>
                </a:cubicBezTo>
                <a:cubicBezTo>
                  <a:pt x="128" y="64"/>
                  <a:pt x="128" y="65"/>
                  <a:pt x="127" y="68"/>
                </a:cubicBezTo>
                <a:cubicBezTo>
                  <a:pt x="127" y="73"/>
                  <a:pt x="126" y="78"/>
                  <a:pt x="125" y="83"/>
                </a:cubicBezTo>
                <a:close/>
                <a:moveTo>
                  <a:pt x="64" y="20"/>
                </a:moveTo>
                <a:cubicBezTo>
                  <a:pt x="40" y="20"/>
                  <a:pt x="22" y="39"/>
                  <a:pt x="22" y="62"/>
                </a:cubicBezTo>
                <a:cubicBezTo>
                  <a:pt x="22" y="85"/>
                  <a:pt x="40" y="104"/>
                  <a:pt x="64" y="104"/>
                </a:cubicBezTo>
                <a:cubicBezTo>
                  <a:pt x="87" y="104"/>
                  <a:pt x="106" y="85"/>
                  <a:pt x="106" y="62"/>
                </a:cubicBezTo>
                <a:cubicBezTo>
                  <a:pt x="106" y="39"/>
                  <a:pt x="87" y="20"/>
                  <a:pt x="64" y="20"/>
                </a:cubicBezTo>
                <a:close/>
                <a:moveTo>
                  <a:pt x="64" y="40"/>
                </a:moveTo>
                <a:cubicBezTo>
                  <a:pt x="53" y="40"/>
                  <a:pt x="44" y="49"/>
                  <a:pt x="44" y="60"/>
                </a:cubicBezTo>
                <a:cubicBezTo>
                  <a:pt x="44" y="71"/>
                  <a:pt x="53" y="80"/>
                  <a:pt x="64" y="80"/>
                </a:cubicBezTo>
                <a:cubicBezTo>
                  <a:pt x="75" y="80"/>
                  <a:pt x="84" y="71"/>
                  <a:pt x="84" y="60"/>
                </a:cubicBezTo>
                <a:cubicBezTo>
                  <a:pt x="84" y="49"/>
                  <a:pt x="75" y="40"/>
                  <a:pt x="64" y="40"/>
                </a:cubicBezTo>
                <a:close/>
              </a:path>
            </a:pathLst>
          </a:custGeom>
          <a:solidFill>
            <a:schemeClr val="accent3"/>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cxnSp>
        <p:nvCxnSpPr>
          <p:cNvPr id="57" name="直接连接符 56"/>
          <p:cNvCxnSpPr/>
          <p:nvPr/>
        </p:nvCxnSpPr>
        <p:spPr>
          <a:xfrm>
            <a:off x="1611643" y="2389686"/>
            <a:ext cx="403042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653595" y="2389686"/>
            <a:ext cx="403042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611643" y="4745124"/>
            <a:ext cx="403042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653595" y="4745124"/>
            <a:ext cx="403042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TextBox 498"/>
          <p:cNvSpPr txBox="1"/>
          <p:nvPr/>
        </p:nvSpPr>
        <p:spPr>
          <a:xfrm>
            <a:off x="4223794" y="1958822"/>
            <a:ext cx="1569047" cy="369332"/>
          </a:xfrm>
          <a:prstGeom prst="rect">
            <a:avLst/>
          </a:prstGeom>
          <a:noFill/>
        </p:spPr>
        <p:txBody>
          <a:bodyPr wrap="none" rtlCol="0" anchor="ctr">
            <a:spAutoFit/>
          </a:bodyPr>
          <a:lstStyle/>
          <a:p>
            <a:pPr lvl="0" algn="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UKIJ Qolyazma" pitchFamily="18" charset="0"/>
              </a:rPr>
              <a:t>点击添加内容</a:t>
            </a:r>
          </a:p>
        </p:txBody>
      </p:sp>
      <p:sp>
        <p:nvSpPr>
          <p:cNvPr id="69" name="TextBox 499"/>
          <p:cNvSpPr txBox="1"/>
          <p:nvPr/>
        </p:nvSpPr>
        <p:spPr>
          <a:xfrm>
            <a:off x="9236553" y="1958822"/>
            <a:ext cx="1569047" cy="369332"/>
          </a:xfrm>
          <a:prstGeom prst="rect">
            <a:avLst/>
          </a:prstGeom>
          <a:noFill/>
        </p:spPr>
        <p:txBody>
          <a:bodyPr wrap="none" rtlCol="0" anchor="ctr">
            <a:spAutoFit/>
          </a:bodyPr>
          <a:lstStyle/>
          <a:p>
            <a:pPr lvl="0" algn="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UKIJ Qolyazma" pitchFamily="18" charset="0"/>
              </a:rPr>
              <a:t>点击添加内容</a:t>
            </a:r>
          </a:p>
        </p:txBody>
      </p:sp>
      <p:sp>
        <p:nvSpPr>
          <p:cNvPr id="70" name="TextBox 500"/>
          <p:cNvSpPr txBox="1"/>
          <p:nvPr/>
        </p:nvSpPr>
        <p:spPr>
          <a:xfrm>
            <a:off x="4223794" y="4283804"/>
            <a:ext cx="1569047" cy="369332"/>
          </a:xfrm>
          <a:prstGeom prst="rect">
            <a:avLst/>
          </a:prstGeom>
          <a:noFill/>
        </p:spPr>
        <p:txBody>
          <a:bodyPr wrap="none" rtlCol="0" anchor="ctr">
            <a:spAutoFit/>
          </a:bodyPr>
          <a:lstStyle/>
          <a:p>
            <a:pPr lvl="0" algn="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UKIJ Qolyazma" pitchFamily="18" charset="0"/>
              </a:rPr>
              <a:t>点击添加内容</a:t>
            </a:r>
          </a:p>
        </p:txBody>
      </p:sp>
      <p:sp>
        <p:nvSpPr>
          <p:cNvPr id="71" name="TextBox 501"/>
          <p:cNvSpPr txBox="1"/>
          <p:nvPr/>
        </p:nvSpPr>
        <p:spPr>
          <a:xfrm>
            <a:off x="9236553" y="4283804"/>
            <a:ext cx="1569047" cy="369332"/>
          </a:xfrm>
          <a:prstGeom prst="rect">
            <a:avLst/>
          </a:prstGeom>
          <a:noFill/>
        </p:spPr>
        <p:txBody>
          <a:bodyPr wrap="none" rtlCol="0" anchor="ctr">
            <a:spAutoFit/>
          </a:bodyPr>
          <a:lstStyle/>
          <a:p>
            <a:pPr lvl="0" algn="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UKIJ Qolyazma" pitchFamily="18" charset="0"/>
              </a:rPr>
              <a:t>点击添加内容</a:t>
            </a:r>
          </a:p>
        </p:txBody>
      </p:sp>
      <p:sp>
        <p:nvSpPr>
          <p:cNvPr id="72" name="TextBox 503"/>
          <p:cNvSpPr txBox="1"/>
          <p:nvPr/>
        </p:nvSpPr>
        <p:spPr>
          <a:xfrm>
            <a:off x="1486469" y="2479736"/>
            <a:ext cx="4294491" cy="1137684"/>
          </a:xfrm>
          <a:prstGeom prst="rect">
            <a:avLst/>
          </a:prstGeom>
          <a:noFill/>
        </p:spPr>
        <p:txBody>
          <a:bodyPr wrap="square" rtlCol="0">
            <a:spAutoFit/>
          </a:bodyPr>
          <a:lstStyle/>
          <a:p>
            <a:pPr>
              <a:lnSpc>
                <a:spcPct val="130000"/>
              </a:lnSpc>
            </a:pPr>
            <a:r>
              <a:rPr lang="zh-CN" altLang="zh-CN" dirty="0"/>
              <a:t>使用经主题分类的情绪指标能提取出海量股票文本中的价值信息，与股票超额收益率正相关；</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3" name="TextBox 504"/>
          <p:cNvSpPr txBox="1"/>
          <p:nvPr/>
        </p:nvSpPr>
        <p:spPr>
          <a:xfrm>
            <a:off x="6552038" y="2479736"/>
            <a:ext cx="4294491" cy="932563"/>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65000"/>
                    <a:lumOff val="35000"/>
                  </a:schemeClr>
                </a:solidFill>
              </a:rPr>
              <a:t>您的内容打在这里，或者通过复制您的文本后，在此框中选择粘贴，并选择只保留文字</a:t>
            </a:r>
            <a:r>
              <a:rPr lang="zh-CN" altLang="en-US" dirty="0">
                <a:solidFill>
                  <a:schemeClr val="tx1">
                    <a:lumMod val="65000"/>
                    <a:lumOff val="35000"/>
                  </a:schemeClr>
                </a:solidFill>
                <a:sym typeface="微软雅黑" panose="020B0503020204020204" pitchFamily="34" charset="-122"/>
              </a:rPr>
              <a:t>，在此录入上述图表的描述说明。</a:t>
            </a:r>
            <a:endParaRPr lang="zh-CN" altLang="en-US" dirty="0">
              <a:solidFill>
                <a:schemeClr val="tx1">
                  <a:lumMod val="65000"/>
                  <a:lumOff val="35000"/>
                </a:schemeClr>
              </a:solidFill>
            </a:endParaRPr>
          </a:p>
        </p:txBody>
      </p:sp>
      <p:sp>
        <p:nvSpPr>
          <p:cNvPr id="74" name="TextBox 505"/>
          <p:cNvSpPr txBox="1"/>
          <p:nvPr/>
        </p:nvSpPr>
        <p:spPr>
          <a:xfrm>
            <a:off x="1486469" y="4845600"/>
            <a:ext cx="4294491" cy="932563"/>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65000"/>
                    <a:lumOff val="35000"/>
                  </a:schemeClr>
                </a:solidFill>
              </a:rPr>
              <a:t>您的内容打在这里，或者通过复制您的文本后，在此框中选择粘贴，并选择只保留文字</a:t>
            </a:r>
            <a:r>
              <a:rPr lang="zh-CN" altLang="en-US" dirty="0">
                <a:solidFill>
                  <a:schemeClr val="tx1">
                    <a:lumMod val="65000"/>
                    <a:lumOff val="35000"/>
                  </a:schemeClr>
                </a:solidFill>
                <a:sym typeface="微软雅黑" panose="020B0503020204020204" pitchFamily="34" charset="-122"/>
              </a:rPr>
              <a:t>，在此录入上述图表的描述说明。</a:t>
            </a:r>
            <a:endParaRPr lang="zh-CN" altLang="en-US" dirty="0">
              <a:solidFill>
                <a:schemeClr val="tx1">
                  <a:lumMod val="65000"/>
                  <a:lumOff val="35000"/>
                </a:schemeClr>
              </a:solidFill>
            </a:endParaRPr>
          </a:p>
        </p:txBody>
      </p:sp>
      <p:sp>
        <p:nvSpPr>
          <p:cNvPr id="75" name="TextBox 506"/>
          <p:cNvSpPr txBox="1"/>
          <p:nvPr/>
        </p:nvSpPr>
        <p:spPr>
          <a:xfrm>
            <a:off x="6552038" y="4845600"/>
            <a:ext cx="4294491" cy="932563"/>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65000"/>
                    <a:lumOff val="35000"/>
                  </a:schemeClr>
                </a:solidFill>
              </a:rPr>
              <a:t>您的内容打在这里，或者通过复制您的文本后，在此框中选择粘贴，并选择只保留文字</a:t>
            </a:r>
            <a:r>
              <a:rPr lang="zh-CN" altLang="en-US" dirty="0">
                <a:solidFill>
                  <a:schemeClr val="tx1">
                    <a:lumMod val="65000"/>
                    <a:lumOff val="35000"/>
                  </a:schemeClr>
                </a:solidFill>
                <a:sym typeface="微软雅黑" panose="020B0503020204020204" pitchFamily="34" charset="-122"/>
              </a:rPr>
              <a:t>，在此录入上述图表的描述说明。</a:t>
            </a:r>
            <a:endParaRPr lang="zh-CN" altLang="en-US" dirty="0">
              <a:solidFill>
                <a:schemeClr val="tx1">
                  <a:lumMod val="65000"/>
                  <a:lumOff val="35000"/>
                </a:schemeClr>
              </a:solidFill>
            </a:endParaRPr>
          </a:p>
        </p:txBody>
      </p:sp>
      <p:sp>
        <p:nvSpPr>
          <p:cNvPr id="2" name="标题 1"/>
          <p:cNvSpPr>
            <a:spLocks noGrp="1"/>
          </p:cNvSpPr>
          <p:nvPr>
            <p:ph type="title"/>
          </p:nvPr>
        </p:nvSpPr>
        <p:spPr/>
        <p:txBody>
          <a:bodyPr/>
          <a:lstStyle/>
          <a:p>
            <a:r>
              <a:rPr lang="zh-CN" altLang="en-US" dirty="0"/>
              <a:t>总结</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1+#ppt_w/2"/>
                                          </p:val>
                                        </p:tav>
                                        <p:tav tm="100000">
                                          <p:val>
                                            <p:strVal val="#ppt_x"/>
                                          </p:val>
                                        </p:tav>
                                      </p:tavLst>
                                    </p:anim>
                                    <p:anim calcmode="lin" valueType="num">
                                      <p:cBhvr additive="base">
                                        <p:cTn id="8" dur="75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1+#ppt_w/2"/>
                                          </p:val>
                                        </p:tav>
                                        <p:tav tm="100000">
                                          <p:val>
                                            <p:strVal val="#ppt_x"/>
                                          </p:val>
                                        </p:tav>
                                      </p:tavLst>
                                    </p:anim>
                                    <p:anim calcmode="lin" valueType="num">
                                      <p:cBhvr additive="base">
                                        <p:cTn id="12" dur="500" fill="hold"/>
                                        <p:tgtEl>
                                          <p:spTgt spid="5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750" fill="hold"/>
                                        <p:tgtEl>
                                          <p:spTgt spid="55"/>
                                        </p:tgtEl>
                                        <p:attrNameLst>
                                          <p:attrName>ppt_x</p:attrName>
                                        </p:attrNameLst>
                                      </p:cBhvr>
                                      <p:tavLst>
                                        <p:tav tm="0">
                                          <p:val>
                                            <p:strVal val="1+#ppt_w/2"/>
                                          </p:val>
                                        </p:tav>
                                        <p:tav tm="100000">
                                          <p:val>
                                            <p:strVal val="#ppt_x"/>
                                          </p:val>
                                        </p:tav>
                                      </p:tavLst>
                                    </p:anim>
                                    <p:anim calcmode="lin" valueType="num">
                                      <p:cBhvr additive="base">
                                        <p:cTn id="16" dur="750" fill="hold"/>
                                        <p:tgtEl>
                                          <p:spTgt spid="5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1+#ppt_w/2"/>
                                          </p:val>
                                        </p:tav>
                                        <p:tav tm="100000">
                                          <p:val>
                                            <p:strVal val="#ppt_x"/>
                                          </p:val>
                                        </p:tav>
                                      </p:tavLst>
                                    </p:anim>
                                    <p:anim calcmode="lin" valueType="num">
                                      <p:cBhvr additive="base">
                                        <p:cTn id="20" dur="500" fill="hold"/>
                                        <p:tgtEl>
                                          <p:spTgt spid="53"/>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left)">
                                      <p:cBhvr>
                                        <p:cTn id="24" dur="500"/>
                                        <p:tgtEl>
                                          <p:spTgt spid="57"/>
                                        </p:tgtEl>
                                      </p:cBhvr>
                                    </p:animEffect>
                                  </p:childTnLst>
                                </p:cTn>
                              </p:par>
                              <p:par>
                                <p:cTn id="25" presetID="22" presetClass="entr" presetSubtype="8"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500"/>
                                        <p:tgtEl>
                                          <p:spTgt spid="58"/>
                                        </p:tgtEl>
                                      </p:cBhvr>
                                    </p:animEffect>
                                  </p:childTnLst>
                                </p:cTn>
                              </p:par>
                              <p:par>
                                <p:cTn id="28" presetID="22" presetClass="entr" presetSubtype="8" fill="hold"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500"/>
                                        <p:tgtEl>
                                          <p:spTgt spid="59"/>
                                        </p:tgtEl>
                                      </p:cBhvr>
                                    </p:animEffect>
                                  </p:childTnLst>
                                </p:cTn>
                              </p:par>
                              <p:par>
                                <p:cTn id="31" presetID="22" presetClass="entr" presetSubtype="8" fill="hold"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childTnLst>
                          </p:cTn>
                        </p:par>
                        <p:par>
                          <p:cTn id="34" fill="hold">
                            <p:stCondLst>
                              <p:cond delay="1500"/>
                            </p:stCondLst>
                            <p:childTnLst>
                              <p:par>
                                <p:cTn id="35" presetID="12" presetClass="entr" presetSubtype="4" fill="hold" grpId="0" nodeType="afterEffect">
                                  <p:stCondLst>
                                    <p:cond delay="0"/>
                                  </p:stCondLst>
                                  <p:iterate type="lt">
                                    <p:tmPct val="50000"/>
                                  </p:iterate>
                                  <p:childTnLst>
                                    <p:set>
                                      <p:cBhvr>
                                        <p:cTn id="36" dur="1" fill="hold">
                                          <p:stCondLst>
                                            <p:cond delay="0"/>
                                          </p:stCondLst>
                                        </p:cTn>
                                        <p:tgtEl>
                                          <p:spTgt spid="61"/>
                                        </p:tgtEl>
                                        <p:attrNameLst>
                                          <p:attrName>style.visibility</p:attrName>
                                        </p:attrNameLst>
                                      </p:cBhvr>
                                      <p:to>
                                        <p:strVal val="visible"/>
                                      </p:to>
                                    </p:set>
                                    <p:anim calcmode="lin" valueType="num">
                                      <p:cBhvr additive="base">
                                        <p:cTn id="37" dur="300"/>
                                        <p:tgtEl>
                                          <p:spTgt spid="61"/>
                                        </p:tgtEl>
                                        <p:attrNameLst>
                                          <p:attrName>ppt_y</p:attrName>
                                        </p:attrNameLst>
                                      </p:cBhvr>
                                      <p:tavLst>
                                        <p:tav tm="0">
                                          <p:val>
                                            <p:strVal val="#ppt_y+#ppt_h*1.125000"/>
                                          </p:val>
                                        </p:tav>
                                        <p:tav tm="100000">
                                          <p:val>
                                            <p:strVal val="#ppt_y"/>
                                          </p:val>
                                        </p:tav>
                                      </p:tavLst>
                                    </p:anim>
                                    <p:animEffect transition="in" filter="wipe(up)">
                                      <p:cBhvr>
                                        <p:cTn id="38" dur="300"/>
                                        <p:tgtEl>
                                          <p:spTgt spid="61"/>
                                        </p:tgtEl>
                                      </p:cBhvr>
                                    </p:animEffect>
                                  </p:childTnLst>
                                </p:cTn>
                              </p:par>
                              <p:par>
                                <p:cTn id="39" presetID="12" presetClass="entr" presetSubtype="4" fill="hold" grpId="0" nodeType="withEffect">
                                  <p:stCondLst>
                                    <p:cond delay="0"/>
                                  </p:stCondLst>
                                  <p:iterate type="lt">
                                    <p:tmPct val="50000"/>
                                  </p:iterate>
                                  <p:childTnLst>
                                    <p:set>
                                      <p:cBhvr>
                                        <p:cTn id="40" dur="1" fill="hold">
                                          <p:stCondLst>
                                            <p:cond delay="0"/>
                                          </p:stCondLst>
                                        </p:cTn>
                                        <p:tgtEl>
                                          <p:spTgt spid="69"/>
                                        </p:tgtEl>
                                        <p:attrNameLst>
                                          <p:attrName>style.visibility</p:attrName>
                                        </p:attrNameLst>
                                      </p:cBhvr>
                                      <p:to>
                                        <p:strVal val="visible"/>
                                      </p:to>
                                    </p:set>
                                    <p:anim calcmode="lin" valueType="num">
                                      <p:cBhvr additive="base">
                                        <p:cTn id="41" dur="300"/>
                                        <p:tgtEl>
                                          <p:spTgt spid="69"/>
                                        </p:tgtEl>
                                        <p:attrNameLst>
                                          <p:attrName>ppt_y</p:attrName>
                                        </p:attrNameLst>
                                      </p:cBhvr>
                                      <p:tavLst>
                                        <p:tav tm="0">
                                          <p:val>
                                            <p:strVal val="#ppt_y+#ppt_h*1.125000"/>
                                          </p:val>
                                        </p:tav>
                                        <p:tav tm="100000">
                                          <p:val>
                                            <p:strVal val="#ppt_y"/>
                                          </p:val>
                                        </p:tav>
                                      </p:tavLst>
                                    </p:anim>
                                    <p:animEffect transition="in" filter="wipe(up)">
                                      <p:cBhvr>
                                        <p:cTn id="42" dur="300"/>
                                        <p:tgtEl>
                                          <p:spTgt spid="69"/>
                                        </p:tgtEl>
                                      </p:cBhvr>
                                    </p:animEffect>
                                  </p:childTnLst>
                                </p:cTn>
                              </p:par>
                              <p:par>
                                <p:cTn id="43" presetID="12" presetClass="entr" presetSubtype="4" fill="hold" grpId="0" nodeType="withEffect">
                                  <p:stCondLst>
                                    <p:cond delay="0"/>
                                  </p:stCondLst>
                                  <p:iterate type="lt">
                                    <p:tmPct val="50000"/>
                                  </p:iterate>
                                  <p:childTnLst>
                                    <p:set>
                                      <p:cBhvr>
                                        <p:cTn id="44" dur="1" fill="hold">
                                          <p:stCondLst>
                                            <p:cond delay="0"/>
                                          </p:stCondLst>
                                        </p:cTn>
                                        <p:tgtEl>
                                          <p:spTgt spid="70"/>
                                        </p:tgtEl>
                                        <p:attrNameLst>
                                          <p:attrName>style.visibility</p:attrName>
                                        </p:attrNameLst>
                                      </p:cBhvr>
                                      <p:to>
                                        <p:strVal val="visible"/>
                                      </p:to>
                                    </p:set>
                                    <p:anim calcmode="lin" valueType="num">
                                      <p:cBhvr additive="base">
                                        <p:cTn id="45" dur="300"/>
                                        <p:tgtEl>
                                          <p:spTgt spid="70"/>
                                        </p:tgtEl>
                                        <p:attrNameLst>
                                          <p:attrName>ppt_y</p:attrName>
                                        </p:attrNameLst>
                                      </p:cBhvr>
                                      <p:tavLst>
                                        <p:tav tm="0">
                                          <p:val>
                                            <p:strVal val="#ppt_y+#ppt_h*1.125000"/>
                                          </p:val>
                                        </p:tav>
                                        <p:tav tm="100000">
                                          <p:val>
                                            <p:strVal val="#ppt_y"/>
                                          </p:val>
                                        </p:tav>
                                      </p:tavLst>
                                    </p:anim>
                                    <p:animEffect transition="in" filter="wipe(up)">
                                      <p:cBhvr>
                                        <p:cTn id="46" dur="300"/>
                                        <p:tgtEl>
                                          <p:spTgt spid="70"/>
                                        </p:tgtEl>
                                      </p:cBhvr>
                                    </p:animEffect>
                                  </p:childTnLst>
                                </p:cTn>
                              </p:par>
                              <p:par>
                                <p:cTn id="47" presetID="12" presetClass="entr" presetSubtype="4" fill="hold" grpId="0" nodeType="withEffect">
                                  <p:stCondLst>
                                    <p:cond delay="0"/>
                                  </p:stCondLst>
                                  <p:iterate type="lt">
                                    <p:tmPct val="50000"/>
                                  </p:iterate>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300"/>
                                        <p:tgtEl>
                                          <p:spTgt spid="71"/>
                                        </p:tgtEl>
                                        <p:attrNameLst>
                                          <p:attrName>ppt_y</p:attrName>
                                        </p:attrNameLst>
                                      </p:cBhvr>
                                      <p:tavLst>
                                        <p:tav tm="0">
                                          <p:val>
                                            <p:strVal val="#ppt_y+#ppt_h*1.125000"/>
                                          </p:val>
                                        </p:tav>
                                        <p:tav tm="100000">
                                          <p:val>
                                            <p:strVal val="#ppt_y"/>
                                          </p:val>
                                        </p:tav>
                                      </p:tavLst>
                                    </p:anim>
                                    <p:animEffect transition="in" filter="wipe(up)">
                                      <p:cBhvr>
                                        <p:cTn id="50" dur="300"/>
                                        <p:tgtEl>
                                          <p:spTgt spid="71"/>
                                        </p:tgtEl>
                                      </p:cBhvr>
                                    </p:animEffect>
                                  </p:childTnLst>
                                </p:cTn>
                              </p:par>
                              <p:par>
                                <p:cTn id="51" presetID="10" presetClass="entr" presetSubtype="0" fill="hold" grpId="0" nodeType="withEffect">
                                  <p:stCondLst>
                                    <p:cond delay="1000"/>
                                  </p:stCondLst>
                                  <p:iterate type="lt">
                                    <p:tmPct val="10000"/>
                                  </p:iterate>
                                  <p:childTnLst>
                                    <p:set>
                                      <p:cBhvr>
                                        <p:cTn id="52" dur="1" fill="hold">
                                          <p:stCondLst>
                                            <p:cond delay="0"/>
                                          </p:stCondLst>
                                        </p:cTn>
                                        <p:tgtEl>
                                          <p:spTgt spid="72"/>
                                        </p:tgtEl>
                                        <p:attrNameLst>
                                          <p:attrName>style.visibility</p:attrName>
                                        </p:attrNameLst>
                                      </p:cBhvr>
                                      <p:to>
                                        <p:strVal val="visible"/>
                                      </p:to>
                                    </p:set>
                                    <p:animEffect transition="in" filter="fade">
                                      <p:cBhvr>
                                        <p:cTn id="53" dur="100"/>
                                        <p:tgtEl>
                                          <p:spTgt spid="72"/>
                                        </p:tgtEl>
                                      </p:cBhvr>
                                    </p:animEffect>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73"/>
                                        </p:tgtEl>
                                        <p:attrNameLst>
                                          <p:attrName>style.visibility</p:attrName>
                                        </p:attrNameLst>
                                      </p:cBhvr>
                                      <p:to>
                                        <p:strVal val="visible"/>
                                      </p:to>
                                    </p:set>
                                    <p:animEffect transition="in" filter="fade">
                                      <p:cBhvr>
                                        <p:cTn id="56" dur="100"/>
                                        <p:tgtEl>
                                          <p:spTgt spid="73"/>
                                        </p:tgtEl>
                                      </p:cBhvr>
                                    </p:animEffect>
                                  </p:childTnLst>
                                </p:cTn>
                              </p:par>
                              <p:par>
                                <p:cTn id="57" presetID="10" presetClass="entr" presetSubtype="0" fill="hold" grpId="0" nodeType="withEffect">
                                  <p:stCondLst>
                                    <p:cond delay="1000"/>
                                  </p:stCondLst>
                                  <p:iterate type="lt">
                                    <p:tmPct val="10000"/>
                                  </p:iterate>
                                  <p:childTnLst>
                                    <p:set>
                                      <p:cBhvr>
                                        <p:cTn id="58" dur="1" fill="hold">
                                          <p:stCondLst>
                                            <p:cond delay="0"/>
                                          </p:stCondLst>
                                        </p:cTn>
                                        <p:tgtEl>
                                          <p:spTgt spid="74"/>
                                        </p:tgtEl>
                                        <p:attrNameLst>
                                          <p:attrName>style.visibility</p:attrName>
                                        </p:attrNameLst>
                                      </p:cBhvr>
                                      <p:to>
                                        <p:strVal val="visible"/>
                                      </p:to>
                                    </p:set>
                                    <p:animEffect transition="in" filter="fade">
                                      <p:cBhvr>
                                        <p:cTn id="59" dur="100"/>
                                        <p:tgtEl>
                                          <p:spTgt spid="74"/>
                                        </p:tgtEl>
                                      </p:cBhvr>
                                    </p:animEffect>
                                  </p:childTnLst>
                                </p:cTn>
                              </p:par>
                              <p:par>
                                <p:cTn id="60" presetID="10" presetClass="entr" presetSubtype="0" fill="hold" grpId="0" nodeType="withEffect">
                                  <p:stCondLst>
                                    <p:cond delay="1000"/>
                                  </p:stCondLst>
                                  <p:iterate type="lt">
                                    <p:tmPct val="10000"/>
                                  </p:iterate>
                                  <p:childTnLst>
                                    <p:set>
                                      <p:cBhvr>
                                        <p:cTn id="61" dur="1" fill="hold">
                                          <p:stCondLst>
                                            <p:cond delay="0"/>
                                          </p:stCondLst>
                                        </p:cTn>
                                        <p:tgtEl>
                                          <p:spTgt spid="75"/>
                                        </p:tgtEl>
                                        <p:attrNameLst>
                                          <p:attrName>style.visibility</p:attrName>
                                        </p:attrNameLst>
                                      </p:cBhvr>
                                      <p:to>
                                        <p:strVal val="visible"/>
                                      </p:to>
                                    </p:set>
                                    <p:animEffect transition="in" filter="fade">
                                      <p:cBhvr>
                                        <p:cTn id="62" dur="1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61" grpId="0"/>
      <p:bldP spid="69" grpId="0"/>
      <p:bldP spid="70" grpId="0"/>
      <p:bldP spid="71" grpId="0"/>
      <p:bldP spid="72" grpId="0"/>
      <p:bldP spid="73" grpId="0"/>
      <p:bldP spid="74" grpId="0"/>
      <p:bldP spid="7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燕尾形 30"/>
          <p:cNvSpPr/>
          <p:nvPr/>
        </p:nvSpPr>
        <p:spPr>
          <a:xfrm>
            <a:off x="610316" y="3378006"/>
            <a:ext cx="986153" cy="548585"/>
          </a:xfrm>
          <a:prstGeom prst="chevron">
            <a:avLst>
              <a:gd name="adj" fmla="val 25176"/>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1300" dirty="0">
                <a:solidFill>
                  <a:schemeClr val="bg1"/>
                </a:solidFill>
                <a:latin typeface="微软雅黑" panose="020B0503020204020204" pitchFamily="34" charset="-122"/>
                <a:ea typeface="微软雅黑" panose="020B0503020204020204" pitchFamily="34" charset="-122"/>
              </a:rPr>
              <a:t>3.15</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32" name="燕尾形 31"/>
          <p:cNvSpPr/>
          <p:nvPr/>
        </p:nvSpPr>
        <p:spPr>
          <a:xfrm>
            <a:off x="1516810" y="3378006"/>
            <a:ext cx="986153" cy="548585"/>
          </a:xfrm>
          <a:prstGeom prst="chevron">
            <a:avLst>
              <a:gd name="adj" fmla="val 25176"/>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1300" dirty="0">
                <a:solidFill>
                  <a:schemeClr val="bg1"/>
                </a:solidFill>
                <a:latin typeface="微软雅黑" panose="020B0503020204020204" pitchFamily="34" charset="-122"/>
                <a:ea typeface="微软雅黑" panose="020B0503020204020204" pitchFamily="34" charset="-122"/>
              </a:rPr>
              <a:t>3.20</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33" name="燕尾形 32"/>
          <p:cNvSpPr/>
          <p:nvPr/>
        </p:nvSpPr>
        <p:spPr>
          <a:xfrm>
            <a:off x="2423304" y="3378006"/>
            <a:ext cx="986153" cy="548585"/>
          </a:xfrm>
          <a:prstGeom prst="chevron">
            <a:avLst>
              <a:gd name="adj" fmla="val 25176"/>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1300" dirty="0">
                <a:solidFill>
                  <a:schemeClr val="bg1"/>
                </a:solidFill>
                <a:latin typeface="微软雅黑" panose="020B0503020204020204" pitchFamily="34" charset="-122"/>
                <a:ea typeface="微软雅黑" panose="020B0503020204020204" pitchFamily="34" charset="-122"/>
              </a:rPr>
              <a:t>3.31</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34" name="燕尾形 33"/>
          <p:cNvSpPr/>
          <p:nvPr/>
        </p:nvSpPr>
        <p:spPr>
          <a:xfrm>
            <a:off x="3329798" y="3378006"/>
            <a:ext cx="986153" cy="548585"/>
          </a:xfrm>
          <a:prstGeom prst="chevron">
            <a:avLst>
              <a:gd name="adj" fmla="val 25176"/>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1300" dirty="0">
                <a:solidFill>
                  <a:schemeClr val="bg1"/>
                </a:solidFill>
                <a:latin typeface="微软雅黑" panose="020B0503020204020204" pitchFamily="34" charset="-122"/>
                <a:ea typeface="微软雅黑" panose="020B0503020204020204" pitchFamily="34" charset="-122"/>
              </a:rPr>
              <a:t>4.5</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35" name="燕尾形 34"/>
          <p:cNvSpPr/>
          <p:nvPr/>
        </p:nvSpPr>
        <p:spPr>
          <a:xfrm>
            <a:off x="4236292" y="3378006"/>
            <a:ext cx="986153" cy="548585"/>
          </a:xfrm>
          <a:prstGeom prst="chevron">
            <a:avLst>
              <a:gd name="adj" fmla="val 25176"/>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1300" dirty="0">
                <a:solidFill>
                  <a:schemeClr val="bg1"/>
                </a:solidFill>
                <a:latin typeface="微软雅黑" panose="020B0503020204020204" pitchFamily="34" charset="-122"/>
                <a:ea typeface="微软雅黑" panose="020B0503020204020204" pitchFamily="34" charset="-122"/>
              </a:rPr>
              <a:t>4.7</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36" name="燕尾形 35"/>
          <p:cNvSpPr/>
          <p:nvPr/>
        </p:nvSpPr>
        <p:spPr>
          <a:xfrm>
            <a:off x="5142786" y="3378006"/>
            <a:ext cx="986153" cy="548585"/>
          </a:xfrm>
          <a:prstGeom prst="chevron">
            <a:avLst>
              <a:gd name="adj" fmla="val 25176"/>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1300" dirty="0">
                <a:solidFill>
                  <a:schemeClr val="bg1"/>
                </a:solidFill>
                <a:latin typeface="微软雅黑" panose="020B0503020204020204" pitchFamily="34" charset="-122"/>
                <a:ea typeface="微软雅黑" panose="020B0503020204020204" pitchFamily="34" charset="-122"/>
              </a:rPr>
              <a:t>4.12</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37" name="燕尾形 36"/>
          <p:cNvSpPr/>
          <p:nvPr/>
        </p:nvSpPr>
        <p:spPr>
          <a:xfrm>
            <a:off x="6049280" y="3378006"/>
            <a:ext cx="986153" cy="548585"/>
          </a:xfrm>
          <a:prstGeom prst="chevron">
            <a:avLst>
              <a:gd name="adj" fmla="val 25176"/>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1300" dirty="0">
                <a:solidFill>
                  <a:schemeClr val="bg1"/>
                </a:solidFill>
                <a:latin typeface="微软雅黑" panose="020B0503020204020204" pitchFamily="34" charset="-122"/>
                <a:ea typeface="微软雅黑" panose="020B0503020204020204" pitchFamily="34" charset="-122"/>
              </a:rPr>
              <a:t>4.15</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50" name="燕尾形 49"/>
          <p:cNvSpPr/>
          <p:nvPr/>
        </p:nvSpPr>
        <p:spPr>
          <a:xfrm>
            <a:off x="6955774" y="3378006"/>
            <a:ext cx="986153" cy="548585"/>
          </a:xfrm>
          <a:prstGeom prst="chevron">
            <a:avLst>
              <a:gd name="adj" fmla="val 25176"/>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1300" dirty="0">
                <a:solidFill>
                  <a:schemeClr val="bg1"/>
                </a:solidFill>
                <a:latin typeface="微软雅黑" panose="020B0503020204020204" pitchFamily="34" charset="-122"/>
                <a:ea typeface="微软雅黑" panose="020B0503020204020204" pitchFamily="34" charset="-122"/>
              </a:rPr>
              <a:t>4.19</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51" name="燕尾形 50"/>
          <p:cNvSpPr/>
          <p:nvPr/>
        </p:nvSpPr>
        <p:spPr>
          <a:xfrm>
            <a:off x="7862268" y="3378006"/>
            <a:ext cx="986153" cy="548585"/>
          </a:xfrm>
          <a:prstGeom prst="chevron">
            <a:avLst>
              <a:gd name="adj" fmla="val 25176"/>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1300" dirty="0">
                <a:solidFill>
                  <a:schemeClr val="bg1"/>
                </a:solidFill>
                <a:latin typeface="微软雅黑" panose="020B0503020204020204" pitchFamily="34" charset="-122"/>
                <a:ea typeface="微软雅黑" panose="020B0503020204020204" pitchFamily="34" charset="-122"/>
              </a:rPr>
              <a:t>4.26</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52" name="燕尾形 51"/>
          <p:cNvSpPr/>
          <p:nvPr/>
        </p:nvSpPr>
        <p:spPr>
          <a:xfrm>
            <a:off x="8768762" y="3378006"/>
            <a:ext cx="986153" cy="548585"/>
          </a:xfrm>
          <a:prstGeom prst="chevron">
            <a:avLst>
              <a:gd name="adj" fmla="val 25176"/>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1300" dirty="0">
                <a:solidFill>
                  <a:schemeClr val="bg1"/>
                </a:solidFill>
                <a:latin typeface="微软雅黑" panose="020B0503020204020204" pitchFamily="34" charset="-122"/>
                <a:ea typeface="微软雅黑" panose="020B0503020204020204" pitchFamily="34" charset="-122"/>
              </a:rPr>
              <a:t>5.10</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53" name="燕尾形 52"/>
          <p:cNvSpPr/>
          <p:nvPr/>
        </p:nvSpPr>
        <p:spPr>
          <a:xfrm>
            <a:off x="9675256" y="3378006"/>
            <a:ext cx="986153" cy="548585"/>
          </a:xfrm>
          <a:prstGeom prst="chevron">
            <a:avLst>
              <a:gd name="adj" fmla="val 25176"/>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1300" dirty="0">
                <a:solidFill>
                  <a:schemeClr val="bg1"/>
                </a:solidFill>
                <a:latin typeface="微软雅黑" panose="020B0503020204020204" pitchFamily="34" charset="-122"/>
                <a:ea typeface="微软雅黑" panose="020B0503020204020204" pitchFamily="34" charset="-122"/>
              </a:rPr>
              <a:t>5.15</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54" name="燕尾形 53"/>
          <p:cNvSpPr/>
          <p:nvPr/>
        </p:nvSpPr>
        <p:spPr>
          <a:xfrm>
            <a:off x="10581745" y="3378006"/>
            <a:ext cx="986153" cy="548585"/>
          </a:xfrm>
          <a:prstGeom prst="chevron">
            <a:avLst>
              <a:gd name="adj" fmla="val 25176"/>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1300" dirty="0">
                <a:solidFill>
                  <a:schemeClr val="bg1"/>
                </a:solidFill>
                <a:latin typeface="微软雅黑" panose="020B0503020204020204" pitchFamily="34" charset="-122"/>
                <a:ea typeface="微软雅黑" panose="020B0503020204020204" pitchFamily="34" charset="-122"/>
              </a:rPr>
              <a:t>5.20</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a:off x="550918" y="2100025"/>
            <a:ext cx="1823763" cy="876895"/>
          </a:xfrm>
          <a:prstGeom prst="rect">
            <a:avLst/>
          </a:prstGeom>
        </p:spPr>
        <p:txBody>
          <a:bodyPr wrap="square" lIns="121908" tIns="60954" rIns="121908" bIns="60954">
            <a:spAutoFit/>
          </a:bodyPr>
          <a:lstStyle/>
          <a:p>
            <a:pPr algn="ctr">
              <a:lnSpc>
                <a:spcPct val="120000"/>
              </a:lnSpc>
              <a:spcAft>
                <a:spcPts val="800"/>
              </a:spcAft>
            </a:pPr>
            <a:r>
              <a:rPr lang="zh-CN" altLang="zh-CN" sz="1400" dirty="0"/>
              <a:t>完成外文文献翻译和初步文献综述工作，提交开题报告</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610316" y="3025629"/>
            <a:ext cx="1727775" cy="124001"/>
            <a:chOff x="457200" y="2199370"/>
            <a:chExt cx="1332000" cy="93001"/>
          </a:xfrm>
          <a:solidFill>
            <a:schemeClr val="accent3"/>
          </a:solidFill>
        </p:grpSpPr>
        <p:sp>
          <p:nvSpPr>
            <p:cNvPr id="57" name="圆角矩形 56"/>
            <p:cNvSpPr/>
            <p:nvPr/>
          </p:nvSpPr>
          <p:spPr>
            <a:xfrm>
              <a:off x="457200" y="2199370"/>
              <a:ext cx="13320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64" name="直角三角形 63"/>
            <p:cNvSpPr/>
            <p:nvPr/>
          </p:nvSpPr>
          <p:spPr>
            <a:xfrm rot="18900000">
              <a:off x="724229" y="2215327"/>
              <a:ext cx="77044" cy="7704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65" name="组合 64"/>
          <p:cNvGrpSpPr/>
          <p:nvPr/>
        </p:nvGrpSpPr>
        <p:grpSpPr>
          <a:xfrm>
            <a:off x="2423304" y="3025629"/>
            <a:ext cx="1727775" cy="124001"/>
            <a:chOff x="457200" y="2199370"/>
            <a:chExt cx="1332000" cy="93001"/>
          </a:xfrm>
          <a:solidFill>
            <a:schemeClr val="accent3"/>
          </a:solidFill>
        </p:grpSpPr>
        <p:sp>
          <p:nvSpPr>
            <p:cNvPr id="66" name="圆角矩形 65"/>
            <p:cNvSpPr/>
            <p:nvPr/>
          </p:nvSpPr>
          <p:spPr>
            <a:xfrm>
              <a:off x="457200" y="2199370"/>
              <a:ext cx="13320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67" name="直角三角形 66"/>
            <p:cNvSpPr/>
            <p:nvPr/>
          </p:nvSpPr>
          <p:spPr>
            <a:xfrm rot="18900000">
              <a:off x="724229" y="2215327"/>
              <a:ext cx="77044" cy="7704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68" name="组合 67"/>
          <p:cNvGrpSpPr/>
          <p:nvPr/>
        </p:nvGrpSpPr>
        <p:grpSpPr>
          <a:xfrm>
            <a:off x="4236292" y="3025629"/>
            <a:ext cx="1727775" cy="124001"/>
            <a:chOff x="457200" y="2199370"/>
            <a:chExt cx="1332000" cy="93001"/>
          </a:xfrm>
          <a:solidFill>
            <a:schemeClr val="accent3"/>
          </a:solidFill>
        </p:grpSpPr>
        <p:sp>
          <p:nvSpPr>
            <p:cNvPr id="69" name="圆角矩形 68"/>
            <p:cNvSpPr/>
            <p:nvPr/>
          </p:nvSpPr>
          <p:spPr>
            <a:xfrm>
              <a:off x="457200" y="2199370"/>
              <a:ext cx="13320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70" name="直角三角形 69"/>
            <p:cNvSpPr/>
            <p:nvPr/>
          </p:nvSpPr>
          <p:spPr>
            <a:xfrm rot="18900000">
              <a:off x="724229" y="2215327"/>
              <a:ext cx="77044" cy="7704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71" name="组合 70"/>
          <p:cNvGrpSpPr/>
          <p:nvPr/>
        </p:nvGrpSpPr>
        <p:grpSpPr>
          <a:xfrm>
            <a:off x="6049280" y="3025629"/>
            <a:ext cx="1727775" cy="124001"/>
            <a:chOff x="457200" y="2199370"/>
            <a:chExt cx="1332000" cy="93001"/>
          </a:xfrm>
          <a:solidFill>
            <a:schemeClr val="accent3"/>
          </a:solidFill>
        </p:grpSpPr>
        <p:sp>
          <p:nvSpPr>
            <p:cNvPr id="72" name="圆角矩形 71"/>
            <p:cNvSpPr/>
            <p:nvPr/>
          </p:nvSpPr>
          <p:spPr>
            <a:xfrm>
              <a:off x="457200" y="2199370"/>
              <a:ext cx="13320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73" name="直角三角形 72"/>
            <p:cNvSpPr/>
            <p:nvPr/>
          </p:nvSpPr>
          <p:spPr>
            <a:xfrm rot="18900000">
              <a:off x="724229" y="2215327"/>
              <a:ext cx="77044" cy="7704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74" name="组合 73"/>
          <p:cNvGrpSpPr/>
          <p:nvPr/>
        </p:nvGrpSpPr>
        <p:grpSpPr>
          <a:xfrm>
            <a:off x="7862268" y="3025629"/>
            <a:ext cx="1727775" cy="124001"/>
            <a:chOff x="457200" y="2199370"/>
            <a:chExt cx="1332000" cy="93001"/>
          </a:xfrm>
          <a:solidFill>
            <a:schemeClr val="accent3"/>
          </a:solidFill>
        </p:grpSpPr>
        <p:sp>
          <p:nvSpPr>
            <p:cNvPr id="75" name="圆角矩形 74"/>
            <p:cNvSpPr/>
            <p:nvPr/>
          </p:nvSpPr>
          <p:spPr>
            <a:xfrm>
              <a:off x="457200" y="2199370"/>
              <a:ext cx="13320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76" name="直角三角形 75"/>
            <p:cNvSpPr/>
            <p:nvPr/>
          </p:nvSpPr>
          <p:spPr>
            <a:xfrm rot="18900000">
              <a:off x="724229" y="2215327"/>
              <a:ext cx="77044" cy="7704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77" name="组合 76"/>
          <p:cNvGrpSpPr/>
          <p:nvPr/>
        </p:nvGrpSpPr>
        <p:grpSpPr>
          <a:xfrm>
            <a:off x="9675256" y="3025629"/>
            <a:ext cx="1727775" cy="124001"/>
            <a:chOff x="457200" y="2199370"/>
            <a:chExt cx="1332000" cy="93001"/>
          </a:xfrm>
          <a:solidFill>
            <a:schemeClr val="accent3"/>
          </a:solidFill>
        </p:grpSpPr>
        <p:sp>
          <p:nvSpPr>
            <p:cNvPr id="78" name="圆角矩形 77"/>
            <p:cNvSpPr/>
            <p:nvPr/>
          </p:nvSpPr>
          <p:spPr>
            <a:xfrm>
              <a:off x="457200" y="2199370"/>
              <a:ext cx="13320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79" name="直角三角形 78"/>
            <p:cNvSpPr/>
            <p:nvPr/>
          </p:nvSpPr>
          <p:spPr>
            <a:xfrm rot="18900000">
              <a:off x="724229" y="2215327"/>
              <a:ext cx="77044" cy="7704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80" name="组合 79"/>
          <p:cNvGrpSpPr/>
          <p:nvPr/>
        </p:nvGrpSpPr>
        <p:grpSpPr>
          <a:xfrm rot="10800000">
            <a:off x="610316" y="4123775"/>
            <a:ext cx="1727775" cy="124001"/>
            <a:chOff x="457200" y="2199370"/>
            <a:chExt cx="1332000" cy="93001"/>
          </a:xfrm>
          <a:solidFill>
            <a:schemeClr val="accent1"/>
          </a:solidFill>
        </p:grpSpPr>
        <p:sp>
          <p:nvSpPr>
            <p:cNvPr id="81" name="圆角矩形 80"/>
            <p:cNvSpPr/>
            <p:nvPr/>
          </p:nvSpPr>
          <p:spPr>
            <a:xfrm>
              <a:off x="457200" y="2199370"/>
              <a:ext cx="13320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82" name="直角三角形 81"/>
            <p:cNvSpPr/>
            <p:nvPr/>
          </p:nvSpPr>
          <p:spPr>
            <a:xfrm rot="18900000">
              <a:off x="724229" y="2215327"/>
              <a:ext cx="77044" cy="7704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83" name="组合 82"/>
          <p:cNvGrpSpPr/>
          <p:nvPr/>
        </p:nvGrpSpPr>
        <p:grpSpPr>
          <a:xfrm rot="10800000">
            <a:off x="2423304" y="4123775"/>
            <a:ext cx="1727775" cy="124001"/>
            <a:chOff x="457200" y="2199370"/>
            <a:chExt cx="1332000" cy="93001"/>
          </a:xfrm>
          <a:solidFill>
            <a:schemeClr val="accent1"/>
          </a:solidFill>
        </p:grpSpPr>
        <p:sp>
          <p:nvSpPr>
            <p:cNvPr id="84" name="圆角矩形 83"/>
            <p:cNvSpPr/>
            <p:nvPr/>
          </p:nvSpPr>
          <p:spPr>
            <a:xfrm>
              <a:off x="457200" y="2199370"/>
              <a:ext cx="13320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85" name="直角三角形 84"/>
            <p:cNvSpPr/>
            <p:nvPr/>
          </p:nvSpPr>
          <p:spPr>
            <a:xfrm rot="18900000">
              <a:off x="724229" y="2215327"/>
              <a:ext cx="77044" cy="7704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86" name="组合 85"/>
          <p:cNvGrpSpPr/>
          <p:nvPr/>
        </p:nvGrpSpPr>
        <p:grpSpPr>
          <a:xfrm rot="10800000">
            <a:off x="4236292" y="4123775"/>
            <a:ext cx="1727775" cy="124001"/>
            <a:chOff x="457200" y="2199370"/>
            <a:chExt cx="1332000" cy="93001"/>
          </a:xfrm>
          <a:solidFill>
            <a:schemeClr val="accent1"/>
          </a:solidFill>
        </p:grpSpPr>
        <p:sp>
          <p:nvSpPr>
            <p:cNvPr id="87" name="圆角矩形 86"/>
            <p:cNvSpPr/>
            <p:nvPr/>
          </p:nvSpPr>
          <p:spPr>
            <a:xfrm>
              <a:off x="457200" y="2199370"/>
              <a:ext cx="13320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88" name="直角三角形 87"/>
            <p:cNvSpPr/>
            <p:nvPr/>
          </p:nvSpPr>
          <p:spPr>
            <a:xfrm rot="18900000">
              <a:off x="724229" y="2215327"/>
              <a:ext cx="77044" cy="7704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89" name="组合 88"/>
          <p:cNvGrpSpPr/>
          <p:nvPr/>
        </p:nvGrpSpPr>
        <p:grpSpPr>
          <a:xfrm rot="10800000">
            <a:off x="6049280" y="4123775"/>
            <a:ext cx="1727775" cy="124001"/>
            <a:chOff x="457200" y="2199370"/>
            <a:chExt cx="1332000" cy="93001"/>
          </a:xfrm>
          <a:solidFill>
            <a:schemeClr val="accent1"/>
          </a:solidFill>
        </p:grpSpPr>
        <p:sp>
          <p:nvSpPr>
            <p:cNvPr id="99" name="圆角矩形 98"/>
            <p:cNvSpPr/>
            <p:nvPr/>
          </p:nvSpPr>
          <p:spPr>
            <a:xfrm>
              <a:off x="457200" y="2199370"/>
              <a:ext cx="13320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00" name="直角三角形 99"/>
            <p:cNvSpPr/>
            <p:nvPr/>
          </p:nvSpPr>
          <p:spPr>
            <a:xfrm rot="18900000">
              <a:off x="724229" y="2215327"/>
              <a:ext cx="77044" cy="7704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101" name="组合 100"/>
          <p:cNvGrpSpPr/>
          <p:nvPr/>
        </p:nvGrpSpPr>
        <p:grpSpPr>
          <a:xfrm rot="10800000">
            <a:off x="7862268" y="4123775"/>
            <a:ext cx="1727775" cy="124001"/>
            <a:chOff x="457200" y="2199370"/>
            <a:chExt cx="1332000" cy="93001"/>
          </a:xfrm>
          <a:solidFill>
            <a:schemeClr val="accent1"/>
          </a:solidFill>
        </p:grpSpPr>
        <p:sp>
          <p:nvSpPr>
            <p:cNvPr id="102" name="圆角矩形 101"/>
            <p:cNvSpPr/>
            <p:nvPr/>
          </p:nvSpPr>
          <p:spPr>
            <a:xfrm>
              <a:off x="457200" y="2199370"/>
              <a:ext cx="13320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03" name="直角三角形 102"/>
            <p:cNvSpPr/>
            <p:nvPr/>
          </p:nvSpPr>
          <p:spPr>
            <a:xfrm rot="18900000">
              <a:off x="724229" y="2215327"/>
              <a:ext cx="77044" cy="7704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104" name="组合 103"/>
          <p:cNvGrpSpPr/>
          <p:nvPr/>
        </p:nvGrpSpPr>
        <p:grpSpPr>
          <a:xfrm rot="10800000">
            <a:off x="9675256" y="4123775"/>
            <a:ext cx="1727775" cy="124001"/>
            <a:chOff x="457200" y="2199370"/>
            <a:chExt cx="1332000" cy="93001"/>
          </a:xfrm>
          <a:solidFill>
            <a:schemeClr val="accent1"/>
          </a:solidFill>
        </p:grpSpPr>
        <p:sp>
          <p:nvSpPr>
            <p:cNvPr id="105" name="圆角矩形 104"/>
            <p:cNvSpPr/>
            <p:nvPr/>
          </p:nvSpPr>
          <p:spPr>
            <a:xfrm>
              <a:off x="457200" y="2199370"/>
              <a:ext cx="13320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06" name="直角三角形 105"/>
            <p:cNvSpPr/>
            <p:nvPr/>
          </p:nvSpPr>
          <p:spPr>
            <a:xfrm rot="18900000">
              <a:off x="724229" y="2215327"/>
              <a:ext cx="77044" cy="7704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sp>
        <p:nvSpPr>
          <p:cNvPr id="107" name="矩形 106"/>
          <p:cNvSpPr/>
          <p:nvPr/>
        </p:nvSpPr>
        <p:spPr>
          <a:xfrm>
            <a:off x="2374682" y="1836243"/>
            <a:ext cx="1823763" cy="1135427"/>
          </a:xfrm>
          <a:prstGeom prst="rect">
            <a:avLst/>
          </a:prstGeom>
        </p:spPr>
        <p:txBody>
          <a:bodyPr wrap="square" lIns="121908" tIns="60954" rIns="121908" bIns="60954">
            <a:spAutoFit/>
          </a:bodyPr>
          <a:lstStyle/>
          <a:p>
            <a:pPr algn="ctr">
              <a:lnSpc>
                <a:spcPct val="120000"/>
              </a:lnSpc>
              <a:spcAft>
                <a:spcPts val="800"/>
              </a:spcAft>
            </a:pPr>
            <a:r>
              <a:rPr lang="zh-CN" altLang="zh-CN" sz="1400" dirty="0"/>
              <a:t>收集论文所需的完整数据，进行一定的数据清洗，同时撰写完整文献综述</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8" name="矩形 107"/>
          <p:cNvSpPr/>
          <p:nvPr/>
        </p:nvSpPr>
        <p:spPr>
          <a:xfrm>
            <a:off x="4181379" y="2353308"/>
            <a:ext cx="1823763" cy="618362"/>
          </a:xfrm>
          <a:prstGeom prst="rect">
            <a:avLst/>
          </a:prstGeom>
        </p:spPr>
        <p:txBody>
          <a:bodyPr wrap="square" lIns="121908" tIns="60954" rIns="121908" bIns="60954">
            <a:spAutoFit/>
          </a:bodyPr>
          <a:lstStyle/>
          <a:p>
            <a:pPr algn="ctr">
              <a:lnSpc>
                <a:spcPct val="120000"/>
              </a:lnSpc>
              <a:spcAft>
                <a:spcPts val="800"/>
              </a:spcAft>
            </a:pPr>
            <a:r>
              <a:rPr lang="zh-CN" altLang="zh-CN" sz="1400" dirty="0"/>
              <a:t>撰写文章所用模型与方法的理论基础</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9" name="矩形 108"/>
          <p:cNvSpPr/>
          <p:nvPr/>
        </p:nvSpPr>
        <p:spPr>
          <a:xfrm>
            <a:off x="5988076" y="2600455"/>
            <a:ext cx="1823763" cy="359830"/>
          </a:xfrm>
          <a:prstGeom prst="rect">
            <a:avLst/>
          </a:prstGeom>
        </p:spPr>
        <p:txBody>
          <a:bodyPr wrap="square" lIns="121908" tIns="60954" rIns="121908" bIns="60954">
            <a:spAutoFit/>
          </a:bodyPr>
          <a:lstStyle/>
          <a:p>
            <a:pPr algn="ctr">
              <a:lnSpc>
                <a:spcPct val="120000"/>
              </a:lnSpc>
              <a:spcAft>
                <a:spcPts val="800"/>
              </a:spcAft>
            </a:pPr>
            <a:r>
              <a:rPr lang="zh-CN" altLang="zh-CN" sz="1400" dirty="0"/>
              <a:t>撰写实证分析部分</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0" name="矩形 109"/>
          <p:cNvSpPr/>
          <p:nvPr/>
        </p:nvSpPr>
        <p:spPr>
          <a:xfrm>
            <a:off x="7766280" y="2090622"/>
            <a:ext cx="1823763" cy="876895"/>
          </a:xfrm>
          <a:prstGeom prst="rect">
            <a:avLst/>
          </a:prstGeom>
        </p:spPr>
        <p:txBody>
          <a:bodyPr wrap="square" lIns="121908" tIns="60954" rIns="121908" bIns="60954">
            <a:spAutoFit/>
          </a:bodyPr>
          <a:lstStyle/>
          <a:p>
            <a:pPr algn="ctr">
              <a:lnSpc>
                <a:spcPct val="120000"/>
              </a:lnSpc>
              <a:spcAft>
                <a:spcPts val="800"/>
              </a:spcAft>
            </a:pPr>
            <a:r>
              <a:rPr lang="zh-CN" altLang="en-US" sz="1400" dirty="0"/>
              <a:t>修改、</a:t>
            </a:r>
            <a:r>
              <a:rPr lang="zh-CN" altLang="zh-CN" sz="1400" dirty="0"/>
              <a:t>完善实证模型，拓宽实证研究角度</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1" name="矩形 110"/>
          <p:cNvSpPr/>
          <p:nvPr/>
        </p:nvSpPr>
        <p:spPr>
          <a:xfrm>
            <a:off x="9601472" y="2353308"/>
            <a:ext cx="1823763" cy="618362"/>
          </a:xfrm>
          <a:prstGeom prst="rect">
            <a:avLst/>
          </a:prstGeom>
        </p:spPr>
        <p:txBody>
          <a:bodyPr wrap="square" lIns="121908" tIns="60954" rIns="121908" bIns="60954">
            <a:spAutoFit/>
          </a:bodyPr>
          <a:lstStyle/>
          <a:p>
            <a:pPr algn="ctr">
              <a:lnSpc>
                <a:spcPct val="120000"/>
              </a:lnSpc>
              <a:spcAft>
                <a:spcPts val="800"/>
              </a:spcAft>
            </a:pPr>
            <a:r>
              <a:rPr lang="zh-CN" altLang="zh-CN" sz="1400" dirty="0"/>
              <a:t>全面完善论文，查漏补缺</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2" name="矩形 111"/>
          <p:cNvSpPr/>
          <p:nvPr/>
        </p:nvSpPr>
        <p:spPr>
          <a:xfrm>
            <a:off x="567986" y="4287570"/>
            <a:ext cx="1823763" cy="1135427"/>
          </a:xfrm>
          <a:prstGeom prst="rect">
            <a:avLst/>
          </a:prstGeom>
        </p:spPr>
        <p:txBody>
          <a:bodyPr wrap="square" lIns="121908" tIns="60954" rIns="121908" bIns="60954">
            <a:spAutoFit/>
          </a:bodyPr>
          <a:lstStyle/>
          <a:p>
            <a:pPr algn="ctr">
              <a:lnSpc>
                <a:spcPct val="120000"/>
              </a:lnSpc>
              <a:spcAft>
                <a:spcPts val="800"/>
              </a:spcAft>
            </a:pPr>
            <a:r>
              <a:rPr lang="zh-CN" altLang="zh-CN" sz="1400" dirty="0"/>
              <a:t>完成论文引言部分撰写，包括研究背景、意义、内容、方法和创新之处</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3" name="矩形 112"/>
          <p:cNvSpPr/>
          <p:nvPr/>
        </p:nvSpPr>
        <p:spPr>
          <a:xfrm>
            <a:off x="2374683" y="4287570"/>
            <a:ext cx="1823763" cy="1135427"/>
          </a:xfrm>
          <a:prstGeom prst="rect">
            <a:avLst/>
          </a:prstGeom>
        </p:spPr>
        <p:txBody>
          <a:bodyPr wrap="square" lIns="121908" tIns="60954" rIns="121908" bIns="60954">
            <a:spAutoFit/>
          </a:bodyPr>
          <a:lstStyle/>
          <a:p>
            <a:pPr algn="ctr">
              <a:lnSpc>
                <a:spcPct val="120000"/>
              </a:lnSpc>
              <a:spcAft>
                <a:spcPts val="800"/>
              </a:spcAft>
            </a:pPr>
            <a:r>
              <a:rPr lang="zh-CN" altLang="zh-CN" sz="1400" dirty="0"/>
              <a:t>通过阅读文献和查找资料，整理文章所用模型的理论基础及方法论</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4" name="矩形 113"/>
          <p:cNvSpPr/>
          <p:nvPr/>
        </p:nvSpPr>
        <p:spPr>
          <a:xfrm>
            <a:off x="4181380" y="4287570"/>
            <a:ext cx="1823763" cy="876895"/>
          </a:xfrm>
          <a:prstGeom prst="rect">
            <a:avLst/>
          </a:prstGeom>
        </p:spPr>
        <p:txBody>
          <a:bodyPr wrap="square" lIns="121908" tIns="60954" rIns="121908" bIns="60954">
            <a:spAutoFit/>
          </a:bodyPr>
          <a:lstStyle/>
          <a:p>
            <a:pPr algn="ctr">
              <a:lnSpc>
                <a:spcPct val="120000"/>
              </a:lnSpc>
              <a:spcAft>
                <a:spcPts val="800"/>
              </a:spcAft>
            </a:pPr>
            <a:r>
              <a:rPr lang="zh-CN" altLang="zh-CN" sz="1400" dirty="0"/>
              <a:t>建立回归模型，利用收集到的数据进行初步实证分析</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5" name="矩形 114"/>
          <p:cNvSpPr/>
          <p:nvPr/>
        </p:nvSpPr>
        <p:spPr>
          <a:xfrm>
            <a:off x="5988077" y="4287570"/>
            <a:ext cx="1823763" cy="618362"/>
          </a:xfrm>
          <a:prstGeom prst="rect">
            <a:avLst/>
          </a:prstGeom>
        </p:spPr>
        <p:txBody>
          <a:bodyPr wrap="square" lIns="121908" tIns="60954" rIns="121908" bIns="60954">
            <a:spAutoFit/>
          </a:bodyPr>
          <a:lstStyle/>
          <a:p>
            <a:pPr algn="ctr">
              <a:lnSpc>
                <a:spcPct val="120000"/>
              </a:lnSpc>
              <a:spcAft>
                <a:spcPts val="800"/>
              </a:spcAft>
            </a:pPr>
            <a:r>
              <a:rPr lang="zh-CN" altLang="zh-CN" sz="1400" dirty="0"/>
              <a:t>完成论文初稿，提交指导老师审核</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6" name="矩形 115"/>
          <p:cNvSpPr/>
          <p:nvPr/>
        </p:nvSpPr>
        <p:spPr>
          <a:xfrm>
            <a:off x="7794773" y="4287570"/>
            <a:ext cx="1823763" cy="1135427"/>
          </a:xfrm>
          <a:prstGeom prst="rect">
            <a:avLst/>
          </a:prstGeom>
        </p:spPr>
        <p:txBody>
          <a:bodyPr wrap="square" lIns="121908" tIns="60954" rIns="121908" bIns="60954">
            <a:spAutoFit/>
          </a:bodyPr>
          <a:lstStyle/>
          <a:p>
            <a:pPr algn="ctr">
              <a:lnSpc>
                <a:spcPct val="120000"/>
              </a:lnSpc>
              <a:spcAft>
                <a:spcPts val="800"/>
              </a:spcAft>
            </a:pPr>
            <a:r>
              <a:rPr lang="zh-CN" altLang="zh-CN" sz="1400" dirty="0"/>
              <a:t>根据指导老师意见修改初稿，完善文献综述和实证分析内容，提交二稿</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7" name="矩形 116"/>
          <p:cNvSpPr/>
          <p:nvPr/>
        </p:nvSpPr>
        <p:spPr>
          <a:xfrm>
            <a:off x="9601472" y="4287570"/>
            <a:ext cx="1823763" cy="359830"/>
          </a:xfrm>
          <a:prstGeom prst="rect">
            <a:avLst/>
          </a:prstGeom>
        </p:spPr>
        <p:txBody>
          <a:bodyPr wrap="square" lIns="121908" tIns="60954" rIns="121908" bIns="60954">
            <a:spAutoFit/>
          </a:bodyPr>
          <a:lstStyle/>
          <a:p>
            <a:pPr algn="ctr">
              <a:lnSpc>
                <a:spcPct val="120000"/>
              </a:lnSpc>
              <a:spcAft>
                <a:spcPts val="800"/>
              </a:spcAft>
            </a:pPr>
            <a:r>
              <a:rPr lang="zh-CN" altLang="zh-CN" sz="1400" dirty="0"/>
              <a:t>提交终稿</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进度安排</a:t>
            </a:r>
          </a:p>
        </p:txBody>
      </p:sp>
      <p:cxnSp>
        <p:nvCxnSpPr>
          <p:cNvPr id="17" name="直接连接符 16">
            <a:extLst>
              <a:ext uri="{FF2B5EF4-FFF2-40B4-BE49-F238E27FC236}">
                <a16:creationId xmlns:a16="http://schemas.microsoft.com/office/drawing/2014/main" id="{26558253-921B-48A7-B109-F853E517CBCE}"/>
              </a:ext>
            </a:extLst>
          </p:cNvPr>
          <p:cNvCxnSpPr>
            <a:cxnSpLocks/>
          </p:cNvCxnSpPr>
          <p:nvPr/>
        </p:nvCxnSpPr>
        <p:spPr>
          <a:xfrm>
            <a:off x="8848421" y="1658471"/>
            <a:ext cx="0" cy="439270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0" name="矩形 89">
            <a:extLst>
              <a:ext uri="{FF2B5EF4-FFF2-40B4-BE49-F238E27FC236}">
                <a16:creationId xmlns:a16="http://schemas.microsoft.com/office/drawing/2014/main" id="{7D2005EE-4302-464F-8567-5771A8AC161B}"/>
              </a:ext>
            </a:extLst>
          </p:cNvPr>
          <p:cNvSpPr/>
          <p:nvPr/>
        </p:nvSpPr>
        <p:spPr>
          <a:xfrm>
            <a:off x="7035433" y="1240750"/>
            <a:ext cx="1823763" cy="393685"/>
          </a:xfrm>
          <a:prstGeom prst="rect">
            <a:avLst/>
          </a:prstGeom>
        </p:spPr>
        <p:txBody>
          <a:bodyPr wrap="square" lIns="121908" tIns="60954" rIns="121908" bIns="60954">
            <a:spAutoFit/>
          </a:bodyPr>
          <a:lstStyle/>
          <a:p>
            <a:pPr algn="ctr">
              <a:lnSpc>
                <a:spcPct val="120000"/>
              </a:lnSpc>
              <a:spcAft>
                <a:spcPts val="800"/>
              </a:spcAft>
            </a:pPr>
            <a:r>
              <a:rPr lang="zh-CN" altLang="en-US" sz="1600" dirty="0"/>
              <a:t>当前进度</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箭头: 右 19">
            <a:extLst>
              <a:ext uri="{FF2B5EF4-FFF2-40B4-BE49-F238E27FC236}">
                <a16:creationId xmlns:a16="http://schemas.microsoft.com/office/drawing/2014/main" id="{0CD5247E-432D-4E88-9396-A0393B95F90B}"/>
              </a:ext>
            </a:extLst>
          </p:cNvPr>
          <p:cNvSpPr/>
          <p:nvPr/>
        </p:nvSpPr>
        <p:spPr>
          <a:xfrm rot="1772243">
            <a:off x="8399743" y="1414034"/>
            <a:ext cx="423798" cy="358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300" fill="hold"/>
                                        <p:tgtEl>
                                          <p:spTgt spid="31"/>
                                        </p:tgtEl>
                                        <p:attrNameLst>
                                          <p:attrName>ppt_x</p:attrName>
                                        </p:attrNameLst>
                                      </p:cBhvr>
                                      <p:tavLst>
                                        <p:tav tm="0">
                                          <p:val>
                                            <p:strVal val="0-#ppt_w/2"/>
                                          </p:val>
                                        </p:tav>
                                        <p:tav tm="100000">
                                          <p:val>
                                            <p:strVal val="#ppt_x"/>
                                          </p:val>
                                        </p:tav>
                                      </p:tavLst>
                                    </p:anim>
                                    <p:anim calcmode="lin" valueType="num">
                                      <p:cBhvr additive="base">
                                        <p:cTn id="8" dur="3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300" fill="hold"/>
                                        <p:tgtEl>
                                          <p:spTgt spid="32"/>
                                        </p:tgtEl>
                                        <p:attrNameLst>
                                          <p:attrName>ppt_x</p:attrName>
                                        </p:attrNameLst>
                                      </p:cBhvr>
                                      <p:tavLst>
                                        <p:tav tm="0">
                                          <p:val>
                                            <p:strVal val="0-#ppt_w/2"/>
                                          </p:val>
                                        </p:tav>
                                        <p:tav tm="100000">
                                          <p:val>
                                            <p:strVal val="#ppt_x"/>
                                          </p:val>
                                        </p:tav>
                                      </p:tavLst>
                                    </p:anim>
                                    <p:anim calcmode="lin" valueType="num">
                                      <p:cBhvr additive="base">
                                        <p:cTn id="13" dur="300" fill="hold"/>
                                        <p:tgtEl>
                                          <p:spTgt spid="3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300" fill="hold"/>
                                        <p:tgtEl>
                                          <p:spTgt spid="33"/>
                                        </p:tgtEl>
                                        <p:attrNameLst>
                                          <p:attrName>ppt_x</p:attrName>
                                        </p:attrNameLst>
                                      </p:cBhvr>
                                      <p:tavLst>
                                        <p:tav tm="0">
                                          <p:val>
                                            <p:strVal val="0-#ppt_w/2"/>
                                          </p:val>
                                        </p:tav>
                                        <p:tav tm="100000">
                                          <p:val>
                                            <p:strVal val="#ppt_x"/>
                                          </p:val>
                                        </p:tav>
                                      </p:tavLst>
                                    </p:anim>
                                    <p:anim calcmode="lin" valueType="num">
                                      <p:cBhvr additive="base">
                                        <p:cTn id="18" dur="300" fill="hold"/>
                                        <p:tgtEl>
                                          <p:spTgt spid="3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300" fill="hold"/>
                                        <p:tgtEl>
                                          <p:spTgt spid="34"/>
                                        </p:tgtEl>
                                        <p:attrNameLst>
                                          <p:attrName>ppt_x</p:attrName>
                                        </p:attrNameLst>
                                      </p:cBhvr>
                                      <p:tavLst>
                                        <p:tav tm="0">
                                          <p:val>
                                            <p:strVal val="0-#ppt_w/2"/>
                                          </p:val>
                                        </p:tav>
                                        <p:tav tm="100000">
                                          <p:val>
                                            <p:strVal val="#ppt_x"/>
                                          </p:val>
                                        </p:tav>
                                      </p:tavLst>
                                    </p:anim>
                                    <p:anim calcmode="lin" valueType="num">
                                      <p:cBhvr additive="base">
                                        <p:cTn id="23" dur="300" fill="hold"/>
                                        <p:tgtEl>
                                          <p:spTgt spid="3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300" fill="hold"/>
                                        <p:tgtEl>
                                          <p:spTgt spid="35"/>
                                        </p:tgtEl>
                                        <p:attrNameLst>
                                          <p:attrName>ppt_x</p:attrName>
                                        </p:attrNameLst>
                                      </p:cBhvr>
                                      <p:tavLst>
                                        <p:tav tm="0">
                                          <p:val>
                                            <p:strVal val="0-#ppt_w/2"/>
                                          </p:val>
                                        </p:tav>
                                        <p:tav tm="100000">
                                          <p:val>
                                            <p:strVal val="#ppt_x"/>
                                          </p:val>
                                        </p:tav>
                                      </p:tavLst>
                                    </p:anim>
                                    <p:anim calcmode="lin" valueType="num">
                                      <p:cBhvr additive="base">
                                        <p:cTn id="28" dur="300" fill="hold"/>
                                        <p:tgtEl>
                                          <p:spTgt spid="3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300" fill="hold"/>
                                        <p:tgtEl>
                                          <p:spTgt spid="36"/>
                                        </p:tgtEl>
                                        <p:attrNameLst>
                                          <p:attrName>ppt_x</p:attrName>
                                        </p:attrNameLst>
                                      </p:cBhvr>
                                      <p:tavLst>
                                        <p:tav tm="0">
                                          <p:val>
                                            <p:strVal val="0-#ppt_w/2"/>
                                          </p:val>
                                        </p:tav>
                                        <p:tav tm="100000">
                                          <p:val>
                                            <p:strVal val="#ppt_x"/>
                                          </p:val>
                                        </p:tav>
                                      </p:tavLst>
                                    </p:anim>
                                    <p:anim calcmode="lin" valueType="num">
                                      <p:cBhvr additive="base">
                                        <p:cTn id="33" dur="300" fill="hold"/>
                                        <p:tgtEl>
                                          <p:spTgt spid="3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300" fill="hold"/>
                                        <p:tgtEl>
                                          <p:spTgt spid="37"/>
                                        </p:tgtEl>
                                        <p:attrNameLst>
                                          <p:attrName>ppt_x</p:attrName>
                                        </p:attrNameLst>
                                      </p:cBhvr>
                                      <p:tavLst>
                                        <p:tav tm="0">
                                          <p:val>
                                            <p:strVal val="0-#ppt_w/2"/>
                                          </p:val>
                                        </p:tav>
                                        <p:tav tm="100000">
                                          <p:val>
                                            <p:strVal val="#ppt_x"/>
                                          </p:val>
                                        </p:tav>
                                      </p:tavLst>
                                    </p:anim>
                                    <p:anim calcmode="lin" valueType="num">
                                      <p:cBhvr additive="base">
                                        <p:cTn id="38" dur="300" fill="hold"/>
                                        <p:tgtEl>
                                          <p:spTgt spid="3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300" fill="hold"/>
                                        <p:tgtEl>
                                          <p:spTgt spid="50"/>
                                        </p:tgtEl>
                                        <p:attrNameLst>
                                          <p:attrName>ppt_x</p:attrName>
                                        </p:attrNameLst>
                                      </p:cBhvr>
                                      <p:tavLst>
                                        <p:tav tm="0">
                                          <p:val>
                                            <p:strVal val="0-#ppt_w/2"/>
                                          </p:val>
                                        </p:tav>
                                        <p:tav tm="100000">
                                          <p:val>
                                            <p:strVal val="#ppt_x"/>
                                          </p:val>
                                        </p:tav>
                                      </p:tavLst>
                                    </p:anim>
                                    <p:anim calcmode="lin" valueType="num">
                                      <p:cBhvr additive="base">
                                        <p:cTn id="43" dur="300" fill="hold"/>
                                        <p:tgtEl>
                                          <p:spTgt spid="50"/>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300" fill="hold"/>
                                        <p:tgtEl>
                                          <p:spTgt spid="51"/>
                                        </p:tgtEl>
                                        <p:attrNameLst>
                                          <p:attrName>ppt_x</p:attrName>
                                        </p:attrNameLst>
                                      </p:cBhvr>
                                      <p:tavLst>
                                        <p:tav tm="0">
                                          <p:val>
                                            <p:strVal val="0-#ppt_w/2"/>
                                          </p:val>
                                        </p:tav>
                                        <p:tav tm="100000">
                                          <p:val>
                                            <p:strVal val="#ppt_x"/>
                                          </p:val>
                                        </p:tav>
                                      </p:tavLst>
                                    </p:anim>
                                    <p:anim calcmode="lin" valueType="num">
                                      <p:cBhvr additive="base">
                                        <p:cTn id="48" dur="300" fill="hold"/>
                                        <p:tgtEl>
                                          <p:spTgt spid="5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300" fill="hold"/>
                                        <p:tgtEl>
                                          <p:spTgt spid="52"/>
                                        </p:tgtEl>
                                        <p:attrNameLst>
                                          <p:attrName>ppt_x</p:attrName>
                                        </p:attrNameLst>
                                      </p:cBhvr>
                                      <p:tavLst>
                                        <p:tav tm="0">
                                          <p:val>
                                            <p:strVal val="0-#ppt_w/2"/>
                                          </p:val>
                                        </p:tav>
                                        <p:tav tm="100000">
                                          <p:val>
                                            <p:strVal val="#ppt_x"/>
                                          </p:val>
                                        </p:tav>
                                      </p:tavLst>
                                    </p:anim>
                                    <p:anim calcmode="lin" valueType="num">
                                      <p:cBhvr additive="base">
                                        <p:cTn id="53" dur="300" fill="hold"/>
                                        <p:tgtEl>
                                          <p:spTgt spid="52"/>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additive="base">
                                        <p:cTn id="57" dur="300" fill="hold"/>
                                        <p:tgtEl>
                                          <p:spTgt spid="53"/>
                                        </p:tgtEl>
                                        <p:attrNameLst>
                                          <p:attrName>ppt_x</p:attrName>
                                        </p:attrNameLst>
                                      </p:cBhvr>
                                      <p:tavLst>
                                        <p:tav tm="0">
                                          <p:val>
                                            <p:strVal val="0-#ppt_w/2"/>
                                          </p:val>
                                        </p:tav>
                                        <p:tav tm="100000">
                                          <p:val>
                                            <p:strVal val="#ppt_x"/>
                                          </p:val>
                                        </p:tav>
                                      </p:tavLst>
                                    </p:anim>
                                    <p:anim calcmode="lin" valueType="num">
                                      <p:cBhvr additive="base">
                                        <p:cTn id="58" dur="300" fill="hold"/>
                                        <p:tgtEl>
                                          <p:spTgt spid="53"/>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8" fill="hold" grpId="0" nodeType="after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additive="base">
                                        <p:cTn id="62" dur="300" fill="hold"/>
                                        <p:tgtEl>
                                          <p:spTgt spid="54"/>
                                        </p:tgtEl>
                                        <p:attrNameLst>
                                          <p:attrName>ppt_x</p:attrName>
                                        </p:attrNameLst>
                                      </p:cBhvr>
                                      <p:tavLst>
                                        <p:tav tm="0">
                                          <p:val>
                                            <p:strVal val="0-#ppt_w/2"/>
                                          </p:val>
                                        </p:tav>
                                        <p:tav tm="100000">
                                          <p:val>
                                            <p:strVal val="#ppt_x"/>
                                          </p:val>
                                        </p:tav>
                                      </p:tavLst>
                                    </p:anim>
                                    <p:anim calcmode="lin" valueType="num">
                                      <p:cBhvr additive="base">
                                        <p:cTn id="63" dur="300" fill="hold"/>
                                        <p:tgtEl>
                                          <p:spTgt spid="54"/>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7" presetClass="entr" presetSubtype="0" fill="hold" nodeType="after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250"/>
                                        <p:tgtEl>
                                          <p:spTgt spid="56"/>
                                        </p:tgtEl>
                                      </p:cBhvr>
                                    </p:animEffect>
                                    <p:anim calcmode="lin" valueType="num">
                                      <p:cBhvr>
                                        <p:cTn id="68" dur="250" fill="hold"/>
                                        <p:tgtEl>
                                          <p:spTgt spid="56"/>
                                        </p:tgtEl>
                                        <p:attrNameLst>
                                          <p:attrName>ppt_x</p:attrName>
                                        </p:attrNameLst>
                                      </p:cBhvr>
                                      <p:tavLst>
                                        <p:tav tm="0">
                                          <p:val>
                                            <p:strVal val="#ppt_x"/>
                                          </p:val>
                                        </p:tav>
                                        <p:tav tm="100000">
                                          <p:val>
                                            <p:strVal val="#ppt_x"/>
                                          </p:val>
                                        </p:tav>
                                      </p:tavLst>
                                    </p:anim>
                                    <p:anim calcmode="lin" valueType="num">
                                      <p:cBhvr>
                                        <p:cTn id="69" dur="250" fill="hold"/>
                                        <p:tgtEl>
                                          <p:spTgt spid="56"/>
                                        </p:tgtEl>
                                        <p:attrNameLst>
                                          <p:attrName>ppt_y</p:attrName>
                                        </p:attrNameLst>
                                      </p:cBhvr>
                                      <p:tavLst>
                                        <p:tav tm="0">
                                          <p:val>
                                            <p:strVal val="#ppt_y-.1"/>
                                          </p:val>
                                        </p:tav>
                                        <p:tav tm="100000">
                                          <p:val>
                                            <p:strVal val="#ppt_y"/>
                                          </p:val>
                                        </p:tav>
                                      </p:tavLst>
                                    </p:anim>
                                  </p:childTnLst>
                                </p:cTn>
                              </p:par>
                            </p:childTnLst>
                          </p:cTn>
                        </p:par>
                        <p:par>
                          <p:cTn id="70" fill="hold">
                            <p:stCondLst>
                              <p:cond delay="6500"/>
                            </p:stCondLst>
                            <p:childTnLst>
                              <p:par>
                                <p:cTn id="71" presetID="47"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250"/>
                                        <p:tgtEl>
                                          <p:spTgt spid="55"/>
                                        </p:tgtEl>
                                      </p:cBhvr>
                                    </p:animEffect>
                                    <p:anim calcmode="lin" valueType="num">
                                      <p:cBhvr>
                                        <p:cTn id="74" dur="250" fill="hold"/>
                                        <p:tgtEl>
                                          <p:spTgt spid="55"/>
                                        </p:tgtEl>
                                        <p:attrNameLst>
                                          <p:attrName>ppt_x</p:attrName>
                                        </p:attrNameLst>
                                      </p:cBhvr>
                                      <p:tavLst>
                                        <p:tav tm="0">
                                          <p:val>
                                            <p:strVal val="#ppt_x"/>
                                          </p:val>
                                        </p:tav>
                                        <p:tav tm="100000">
                                          <p:val>
                                            <p:strVal val="#ppt_x"/>
                                          </p:val>
                                        </p:tav>
                                      </p:tavLst>
                                    </p:anim>
                                    <p:anim calcmode="lin" valueType="num">
                                      <p:cBhvr>
                                        <p:cTn id="75" dur="250" fill="hold"/>
                                        <p:tgtEl>
                                          <p:spTgt spid="55"/>
                                        </p:tgtEl>
                                        <p:attrNameLst>
                                          <p:attrName>ppt_y</p:attrName>
                                        </p:attrNameLst>
                                      </p:cBhvr>
                                      <p:tavLst>
                                        <p:tav tm="0">
                                          <p:val>
                                            <p:strVal val="#ppt_y-.1"/>
                                          </p:val>
                                        </p:tav>
                                        <p:tav tm="100000">
                                          <p:val>
                                            <p:strVal val="#ppt_y"/>
                                          </p:val>
                                        </p:tav>
                                      </p:tavLst>
                                    </p:anim>
                                  </p:childTnLst>
                                </p:cTn>
                              </p:par>
                            </p:childTnLst>
                          </p:cTn>
                        </p:par>
                        <p:par>
                          <p:cTn id="76" fill="hold">
                            <p:stCondLst>
                              <p:cond delay="7000"/>
                            </p:stCondLst>
                            <p:childTnLst>
                              <p:par>
                                <p:cTn id="77" presetID="42" presetClass="entr" presetSubtype="0" fill="hold" nodeType="afterEffect">
                                  <p:stCondLst>
                                    <p:cond delay="0"/>
                                  </p:stCondLst>
                                  <p:childTnLst>
                                    <p:set>
                                      <p:cBhvr>
                                        <p:cTn id="78" dur="1" fill="hold">
                                          <p:stCondLst>
                                            <p:cond delay="0"/>
                                          </p:stCondLst>
                                        </p:cTn>
                                        <p:tgtEl>
                                          <p:spTgt spid="80"/>
                                        </p:tgtEl>
                                        <p:attrNameLst>
                                          <p:attrName>style.visibility</p:attrName>
                                        </p:attrNameLst>
                                      </p:cBhvr>
                                      <p:to>
                                        <p:strVal val="visible"/>
                                      </p:to>
                                    </p:set>
                                    <p:animEffect transition="in" filter="fade">
                                      <p:cBhvr>
                                        <p:cTn id="79" dur="250"/>
                                        <p:tgtEl>
                                          <p:spTgt spid="80"/>
                                        </p:tgtEl>
                                      </p:cBhvr>
                                    </p:animEffect>
                                    <p:anim calcmode="lin" valueType="num">
                                      <p:cBhvr>
                                        <p:cTn id="80" dur="250" fill="hold"/>
                                        <p:tgtEl>
                                          <p:spTgt spid="80"/>
                                        </p:tgtEl>
                                        <p:attrNameLst>
                                          <p:attrName>ppt_x</p:attrName>
                                        </p:attrNameLst>
                                      </p:cBhvr>
                                      <p:tavLst>
                                        <p:tav tm="0">
                                          <p:val>
                                            <p:strVal val="#ppt_x"/>
                                          </p:val>
                                        </p:tav>
                                        <p:tav tm="100000">
                                          <p:val>
                                            <p:strVal val="#ppt_x"/>
                                          </p:val>
                                        </p:tav>
                                      </p:tavLst>
                                    </p:anim>
                                    <p:anim calcmode="lin" valueType="num">
                                      <p:cBhvr>
                                        <p:cTn id="81" dur="250" fill="hold"/>
                                        <p:tgtEl>
                                          <p:spTgt spid="80"/>
                                        </p:tgtEl>
                                        <p:attrNameLst>
                                          <p:attrName>ppt_y</p:attrName>
                                        </p:attrNameLst>
                                      </p:cBhvr>
                                      <p:tavLst>
                                        <p:tav tm="0">
                                          <p:val>
                                            <p:strVal val="#ppt_y+.1"/>
                                          </p:val>
                                        </p:tav>
                                        <p:tav tm="100000">
                                          <p:val>
                                            <p:strVal val="#ppt_y"/>
                                          </p:val>
                                        </p:tav>
                                      </p:tavLst>
                                    </p:anim>
                                  </p:childTnLst>
                                </p:cTn>
                              </p:par>
                            </p:childTnLst>
                          </p:cTn>
                        </p:par>
                        <p:par>
                          <p:cTn id="82" fill="hold">
                            <p:stCondLst>
                              <p:cond delay="7500"/>
                            </p:stCondLst>
                            <p:childTnLst>
                              <p:par>
                                <p:cTn id="83" presetID="42" presetClass="entr" presetSubtype="0" fill="hold" grpId="0" nodeType="afterEffect">
                                  <p:stCondLst>
                                    <p:cond delay="0"/>
                                  </p:stCondLst>
                                  <p:childTnLst>
                                    <p:set>
                                      <p:cBhvr>
                                        <p:cTn id="84" dur="1" fill="hold">
                                          <p:stCondLst>
                                            <p:cond delay="0"/>
                                          </p:stCondLst>
                                        </p:cTn>
                                        <p:tgtEl>
                                          <p:spTgt spid="112"/>
                                        </p:tgtEl>
                                        <p:attrNameLst>
                                          <p:attrName>style.visibility</p:attrName>
                                        </p:attrNameLst>
                                      </p:cBhvr>
                                      <p:to>
                                        <p:strVal val="visible"/>
                                      </p:to>
                                    </p:set>
                                    <p:animEffect transition="in" filter="fade">
                                      <p:cBhvr>
                                        <p:cTn id="85" dur="250"/>
                                        <p:tgtEl>
                                          <p:spTgt spid="112"/>
                                        </p:tgtEl>
                                      </p:cBhvr>
                                    </p:animEffect>
                                    <p:anim calcmode="lin" valueType="num">
                                      <p:cBhvr>
                                        <p:cTn id="86" dur="250" fill="hold"/>
                                        <p:tgtEl>
                                          <p:spTgt spid="112"/>
                                        </p:tgtEl>
                                        <p:attrNameLst>
                                          <p:attrName>ppt_x</p:attrName>
                                        </p:attrNameLst>
                                      </p:cBhvr>
                                      <p:tavLst>
                                        <p:tav tm="0">
                                          <p:val>
                                            <p:strVal val="#ppt_x"/>
                                          </p:val>
                                        </p:tav>
                                        <p:tav tm="100000">
                                          <p:val>
                                            <p:strVal val="#ppt_x"/>
                                          </p:val>
                                        </p:tav>
                                      </p:tavLst>
                                    </p:anim>
                                    <p:anim calcmode="lin" valueType="num">
                                      <p:cBhvr>
                                        <p:cTn id="87" dur="250" fill="hold"/>
                                        <p:tgtEl>
                                          <p:spTgt spid="112"/>
                                        </p:tgtEl>
                                        <p:attrNameLst>
                                          <p:attrName>ppt_y</p:attrName>
                                        </p:attrNameLst>
                                      </p:cBhvr>
                                      <p:tavLst>
                                        <p:tav tm="0">
                                          <p:val>
                                            <p:strVal val="#ppt_y+.1"/>
                                          </p:val>
                                        </p:tav>
                                        <p:tav tm="100000">
                                          <p:val>
                                            <p:strVal val="#ppt_y"/>
                                          </p:val>
                                        </p:tav>
                                      </p:tavLst>
                                    </p:anim>
                                  </p:childTnLst>
                                </p:cTn>
                              </p:par>
                            </p:childTnLst>
                          </p:cTn>
                        </p:par>
                        <p:par>
                          <p:cTn id="88" fill="hold">
                            <p:stCondLst>
                              <p:cond delay="8000"/>
                            </p:stCondLst>
                            <p:childTnLst>
                              <p:par>
                                <p:cTn id="89" presetID="47" presetClass="entr" presetSubtype="0" fill="hold"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fade">
                                      <p:cBhvr>
                                        <p:cTn id="91" dur="250"/>
                                        <p:tgtEl>
                                          <p:spTgt spid="65"/>
                                        </p:tgtEl>
                                      </p:cBhvr>
                                    </p:animEffect>
                                    <p:anim calcmode="lin" valueType="num">
                                      <p:cBhvr>
                                        <p:cTn id="92" dur="250" fill="hold"/>
                                        <p:tgtEl>
                                          <p:spTgt spid="65"/>
                                        </p:tgtEl>
                                        <p:attrNameLst>
                                          <p:attrName>ppt_x</p:attrName>
                                        </p:attrNameLst>
                                      </p:cBhvr>
                                      <p:tavLst>
                                        <p:tav tm="0">
                                          <p:val>
                                            <p:strVal val="#ppt_x"/>
                                          </p:val>
                                        </p:tav>
                                        <p:tav tm="100000">
                                          <p:val>
                                            <p:strVal val="#ppt_x"/>
                                          </p:val>
                                        </p:tav>
                                      </p:tavLst>
                                    </p:anim>
                                    <p:anim calcmode="lin" valueType="num">
                                      <p:cBhvr>
                                        <p:cTn id="93" dur="250" fill="hold"/>
                                        <p:tgtEl>
                                          <p:spTgt spid="65"/>
                                        </p:tgtEl>
                                        <p:attrNameLst>
                                          <p:attrName>ppt_y</p:attrName>
                                        </p:attrNameLst>
                                      </p:cBhvr>
                                      <p:tavLst>
                                        <p:tav tm="0">
                                          <p:val>
                                            <p:strVal val="#ppt_y-.1"/>
                                          </p:val>
                                        </p:tav>
                                        <p:tav tm="100000">
                                          <p:val>
                                            <p:strVal val="#ppt_y"/>
                                          </p:val>
                                        </p:tav>
                                      </p:tavLst>
                                    </p:anim>
                                  </p:childTnLst>
                                </p:cTn>
                              </p:par>
                            </p:childTnLst>
                          </p:cTn>
                        </p:par>
                        <p:par>
                          <p:cTn id="94" fill="hold">
                            <p:stCondLst>
                              <p:cond delay="8500"/>
                            </p:stCondLst>
                            <p:childTnLst>
                              <p:par>
                                <p:cTn id="95" presetID="47" presetClass="entr" presetSubtype="0" fill="hold" grpId="0" nodeType="afterEffect">
                                  <p:stCondLst>
                                    <p:cond delay="0"/>
                                  </p:stCondLst>
                                  <p:childTnLst>
                                    <p:set>
                                      <p:cBhvr>
                                        <p:cTn id="96" dur="1" fill="hold">
                                          <p:stCondLst>
                                            <p:cond delay="0"/>
                                          </p:stCondLst>
                                        </p:cTn>
                                        <p:tgtEl>
                                          <p:spTgt spid="107"/>
                                        </p:tgtEl>
                                        <p:attrNameLst>
                                          <p:attrName>style.visibility</p:attrName>
                                        </p:attrNameLst>
                                      </p:cBhvr>
                                      <p:to>
                                        <p:strVal val="visible"/>
                                      </p:to>
                                    </p:set>
                                    <p:animEffect transition="in" filter="fade">
                                      <p:cBhvr>
                                        <p:cTn id="97" dur="250"/>
                                        <p:tgtEl>
                                          <p:spTgt spid="107"/>
                                        </p:tgtEl>
                                      </p:cBhvr>
                                    </p:animEffect>
                                    <p:anim calcmode="lin" valueType="num">
                                      <p:cBhvr>
                                        <p:cTn id="98" dur="250" fill="hold"/>
                                        <p:tgtEl>
                                          <p:spTgt spid="107"/>
                                        </p:tgtEl>
                                        <p:attrNameLst>
                                          <p:attrName>ppt_x</p:attrName>
                                        </p:attrNameLst>
                                      </p:cBhvr>
                                      <p:tavLst>
                                        <p:tav tm="0">
                                          <p:val>
                                            <p:strVal val="#ppt_x"/>
                                          </p:val>
                                        </p:tav>
                                        <p:tav tm="100000">
                                          <p:val>
                                            <p:strVal val="#ppt_x"/>
                                          </p:val>
                                        </p:tav>
                                      </p:tavLst>
                                    </p:anim>
                                    <p:anim calcmode="lin" valueType="num">
                                      <p:cBhvr>
                                        <p:cTn id="99" dur="250" fill="hold"/>
                                        <p:tgtEl>
                                          <p:spTgt spid="107"/>
                                        </p:tgtEl>
                                        <p:attrNameLst>
                                          <p:attrName>ppt_y</p:attrName>
                                        </p:attrNameLst>
                                      </p:cBhvr>
                                      <p:tavLst>
                                        <p:tav tm="0">
                                          <p:val>
                                            <p:strVal val="#ppt_y-.1"/>
                                          </p:val>
                                        </p:tav>
                                        <p:tav tm="100000">
                                          <p:val>
                                            <p:strVal val="#ppt_y"/>
                                          </p:val>
                                        </p:tav>
                                      </p:tavLst>
                                    </p:anim>
                                  </p:childTnLst>
                                </p:cTn>
                              </p:par>
                            </p:childTnLst>
                          </p:cTn>
                        </p:par>
                        <p:par>
                          <p:cTn id="100" fill="hold">
                            <p:stCondLst>
                              <p:cond delay="9000"/>
                            </p:stCondLst>
                            <p:childTnLst>
                              <p:par>
                                <p:cTn id="101" presetID="42" presetClass="entr" presetSubtype="0" fill="hold" nodeType="afterEffect">
                                  <p:stCondLst>
                                    <p:cond delay="0"/>
                                  </p:stCondLst>
                                  <p:childTnLst>
                                    <p:set>
                                      <p:cBhvr>
                                        <p:cTn id="102" dur="1" fill="hold">
                                          <p:stCondLst>
                                            <p:cond delay="0"/>
                                          </p:stCondLst>
                                        </p:cTn>
                                        <p:tgtEl>
                                          <p:spTgt spid="83"/>
                                        </p:tgtEl>
                                        <p:attrNameLst>
                                          <p:attrName>style.visibility</p:attrName>
                                        </p:attrNameLst>
                                      </p:cBhvr>
                                      <p:to>
                                        <p:strVal val="visible"/>
                                      </p:to>
                                    </p:set>
                                    <p:animEffect transition="in" filter="fade">
                                      <p:cBhvr>
                                        <p:cTn id="103" dur="250"/>
                                        <p:tgtEl>
                                          <p:spTgt spid="83"/>
                                        </p:tgtEl>
                                      </p:cBhvr>
                                    </p:animEffect>
                                    <p:anim calcmode="lin" valueType="num">
                                      <p:cBhvr>
                                        <p:cTn id="104" dur="250" fill="hold"/>
                                        <p:tgtEl>
                                          <p:spTgt spid="83"/>
                                        </p:tgtEl>
                                        <p:attrNameLst>
                                          <p:attrName>ppt_x</p:attrName>
                                        </p:attrNameLst>
                                      </p:cBhvr>
                                      <p:tavLst>
                                        <p:tav tm="0">
                                          <p:val>
                                            <p:strVal val="#ppt_x"/>
                                          </p:val>
                                        </p:tav>
                                        <p:tav tm="100000">
                                          <p:val>
                                            <p:strVal val="#ppt_x"/>
                                          </p:val>
                                        </p:tav>
                                      </p:tavLst>
                                    </p:anim>
                                    <p:anim calcmode="lin" valueType="num">
                                      <p:cBhvr>
                                        <p:cTn id="105" dur="250" fill="hold"/>
                                        <p:tgtEl>
                                          <p:spTgt spid="83"/>
                                        </p:tgtEl>
                                        <p:attrNameLst>
                                          <p:attrName>ppt_y</p:attrName>
                                        </p:attrNameLst>
                                      </p:cBhvr>
                                      <p:tavLst>
                                        <p:tav tm="0">
                                          <p:val>
                                            <p:strVal val="#ppt_y+.1"/>
                                          </p:val>
                                        </p:tav>
                                        <p:tav tm="100000">
                                          <p:val>
                                            <p:strVal val="#ppt_y"/>
                                          </p:val>
                                        </p:tav>
                                      </p:tavLst>
                                    </p:anim>
                                  </p:childTnLst>
                                </p:cTn>
                              </p:par>
                            </p:childTnLst>
                          </p:cTn>
                        </p:par>
                        <p:par>
                          <p:cTn id="106" fill="hold">
                            <p:stCondLst>
                              <p:cond delay="9500"/>
                            </p:stCondLst>
                            <p:childTnLst>
                              <p:par>
                                <p:cTn id="107" presetID="42" presetClass="entr" presetSubtype="0" fill="hold" grpId="0" nodeType="afterEffect">
                                  <p:stCondLst>
                                    <p:cond delay="0"/>
                                  </p:stCondLst>
                                  <p:childTnLst>
                                    <p:set>
                                      <p:cBhvr>
                                        <p:cTn id="108" dur="1" fill="hold">
                                          <p:stCondLst>
                                            <p:cond delay="0"/>
                                          </p:stCondLst>
                                        </p:cTn>
                                        <p:tgtEl>
                                          <p:spTgt spid="113"/>
                                        </p:tgtEl>
                                        <p:attrNameLst>
                                          <p:attrName>style.visibility</p:attrName>
                                        </p:attrNameLst>
                                      </p:cBhvr>
                                      <p:to>
                                        <p:strVal val="visible"/>
                                      </p:to>
                                    </p:set>
                                    <p:animEffect transition="in" filter="fade">
                                      <p:cBhvr>
                                        <p:cTn id="109" dur="250"/>
                                        <p:tgtEl>
                                          <p:spTgt spid="113"/>
                                        </p:tgtEl>
                                      </p:cBhvr>
                                    </p:animEffect>
                                    <p:anim calcmode="lin" valueType="num">
                                      <p:cBhvr>
                                        <p:cTn id="110" dur="250" fill="hold"/>
                                        <p:tgtEl>
                                          <p:spTgt spid="113"/>
                                        </p:tgtEl>
                                        <p:attrNameLst>
                                          <p:attrName>ppt_x</p:attrName>
                                        </p:attrNameLst>
                                      </p:cBhvr>
                                      <p:tavLst>
                                        <p:tav tm="0">
                                          <p:val>
                                            <p:strVal val="#ppt_x"/>
                                          </p:val>
                                        </p:tav>
                                        <p:tav tm="100000">
                                          <p:val>
                                            <p:strVal val="#ppt_x"/>
                                          </p:val>
                                        </p:tav>
                                      </p:tavLst>
                                    </p:anim>
                                    <p:anim calcmode="lin" valueType="num">
                                      <p:cBhvr>
                                        <p:cTn id="111" dur="250" fill="hold"/>
                                        <p:tgtEl>
                                          <p:spTgt spid="113"/>
                                        </p:tgtEl>
                                        <p:attrNameLst>
                                          <p:attrName>ppt_y</p:attrName>
                                        </p:attrNameLst>
                                      </p:cBhvr>
                                      <p:tavLst>
                                        <p:tav tm="0">
                                          <p:val>
                                            <p:strVal val="#ppt_y+.1"/>
                                          </p:val>
                                        </p:tav>
                                        <p:tav tm="100000">
                                          <p:val>
                                            <p:strVal val="#ppt_y"/>
                                          </p:val>
                                        </p:tav>
                                      </p:tavLst>
                                    </p:anim>
                                  </p:childTnLst>
                                </p:cTn>
                              </p:par>
                            </p:childTnLst>
                          </p:cTn>
                        </p:par>
                        <p:par>
                          <p:cTn id="112" fill="hold">
                            <p:stCondLst>
                              <p:cond delay="10000"/>
                            </p:stCondLst>
                            <p:childTnLst>
                              <p:par>
                                <p:cTn id="113" presetID="47" presetClass="entr" presetSubtype="0" fill="hold" nodeType="after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250"/>
                                        <p:tgtEl>
                                          <p:spTgt spid="68"/>
                                        </p:tgtEl>
                                      </p:cBhvr>
                                    </p:animEffect>
                                    <p:anim calcmode="lin" valueType="num">
                                      <p:cBhvr>
                                        <p:cTn id="116" dur="250" fill="hold"/>
                                        <p:tgtEl>
                                          <p:spTgt spid="68"/>
                                        </p:tgtEl>
                                        <p:attrNameLst>
                                          <p:attrName>ppt_x</p:attrName>
                                        </p:attrNameLst>
                                      </p:cBhvr>
                                      <p:tavLst>
                                        <p:tav tm="0">
                                          <p:val>
                                            <p:strVal val="#ppt_x"/>
                                          </p:val>
                                        </p:tav>
                                        <p:tav tm="100000">
                                          <p:val>
                                            <p:strVal val="#ppt_x"/>
                                          </p:val>
                                        </p:tav>
                                      </p:tavLst>
                                    </p:anim>
                                    <p:anim calcmode="lin" valueType="num">
                                      <p:cBhvr>
                                        <p:cTn id="117" dur="250" fill="hold"/>
                                        <p:tgtEl>
                                          <p:spTgt spid="68"/>
                                        </p:tgtEl>
                                        <p:attrNameLst>
                                          <p:attrName>ppt_y</p:attrName>
                                        </p:attrNameLst>
                                      </p:cBhvr>
                                      <p:tavLst>
                                        <p:tav tm="0">
                                          <p:val>
                                            <p:strVal val="#ppt_y-.1"/>
                                          </p:val>
                                        </p:tav>
                                        <p:tav tm="100000">
                                          <p:val>
                                            <p:strVal val="#ppt_y"/>
                                          </p:val>
                                        </p:tav>
                                      </p:tavLst>
                                    </p:anim>
                                  </p:childTnLst>
                                </p:cTn>
                              </p:par>
                            </p:childTnLst>
                          </p:cTn>
                        </p:par>
                        <p:par>
                          <p:cTn id="118" fill="hold">
                            <p:stCondLst>
                              <p:cond delay="10500"/>
                            </p:stCondLst>
                            <p:childTnLst>
                              <p:par>
                                <p:cTn id="119" presetID="47" presetClass="entr" presetSubtype="0" fill="hold" grpId="0" nodeType="afterEffect">
                                  <p:stCondLst>
                                    <p:cond delay="0"/>
                                  </p:stCondLst>
                                  <p:childTnLst>
                                    <p:set>
                                      <p:cBhvr>
                                        <p:cTn id="120" dur="1" fill="hold">
                                          <p:stCondLst>
                                            <p:cond delay="0"/>
                                          </p:stCondLst>
                                        </p:cTn>
                                        <p:tgtEl>
                                          <p:spTgt spid="108"/>
                                        </p:tgtEl>
                                        <p:attrNameLst>
                                          <p:attrName>style.visibility</p:attrName>
                                        </p:attrNameLst>
                                      </p:cBhvr>
                                      <p:to>
                                        <p:strVal val="visible"/>
                                      </p:to>
                                    </p:set>
                                    <p:animEffect transition="in" filter="fade">
                                      <p:cBhvr>
                                        <p:cTn id="121" dur="250"/>
                                        <p:tgtEl>
                                          <p:spTgt spid="108"/>
                                        </p:tgtEl>
                                      </p:cBhvr>
                                    </p:animEffect>
                                    <p:anim calcmode="lin" valueType="num">
                                      <p:cBhvr>
                                        <p:cTn id="122" dur="250" fill="hold"/>
                                        <p:tgtEl>
                                          <p:spTgt spid="108"/>
                                        </p:tgtEl>
                                        <p:attrNameLst>
                                          <p:attrName>ppt_x</p:attrName>
                                        </p:attrNameLst>
                                      </p:cBhvr>
                                      <p:tavLst>
                                        <p:tav tm="0">
                                          <p:val>
                                            <p:strVal val="#ppt_x"/>
                                          </p:val>
                                        </p:tav>
                                        <p:tav tm="100000">
                                          <p:val>
                                            <p:strVal val="#ppt_x"/>
                                          </p:val>
                                        </p:tav>
                                      </p:tavLst>
                                    </p:anim>
                                    <p:anim calcmode="lin" valueType="num">
                                      <p:cBhvr>
                                        <p:cTn id="123" dur="250" fill="hold"/>
                                        <p:tgtEl>
                                          <p:spTgt spid="108"/>
                                        </p:tgtEl>
                                        <p:attrNameLst>
                                          <p:attrName>ppt_y</p:attrName>
                                        </p:attrNameLst>
                                      </p:cBhvr>
                                      <p:tavLst>
                                        <p:tav tm="0">
                                          <p:val>
                                            <p:strVal val="#ppt_y-.1"/>
                                          </p:val>
                                        </p:tav>
                                        <p:tav tm="100000">
                                          <p:val>
                                            <p:strVal val="#ppt_y"/>
                                          </p:val>
                                        </p:tav>
                                      </p:tavLst>
                                    </p:anim>
                                  </p:childTnLst>
                                </p:cTn>
                              </p:par>
                            </p:childTnLst>
                          </p:cTn>
                        </p:par>
                        <p:par>
                          <p:cTn id="124" fill="hold">
                            <p:stCondLst>
                              <p:cond delay="11000"/>
                            </p:stCondLst>
                            <p:childTnLst>
                              <p:par>
                                <p:cTn id="125" presetID="42" presetClass="entr" presetSubtype="0" fill="hold" nodeType="after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fade">
                                      <p:cBhvr>
                                        <p:cTn id="127" dur="250"/>
                                        <p:tgtEl>
                                          <p:spTgt spid="86"/>
                                        </p:tgtEl>
                                      </p:cBhvr>
                                    </p:animEffect>
                                    <p:anim calcmode="lin" valueType="num">
                                      <p:cBhvr>
                                        <p:cTn id="128" dur="250" fill="hold"/>
                                        <p:tgtEl>
                                          <p:spTgt spid="86"/>
                                        </p:tgtEl>
                                        <p:attrNameLst>
                                          <p:attrName>ppt_x</p:attrName>
                                        </p:attrNameLst>
                                      </p:cBhvr>
                                      <p:tavLst>
                                        <p:tav tm="0">
                                          <p:val>
                                            <p:strVal val="#ppt_x"/>
                                          </p:val>
                                        </p:tav>
                                        <p:tav tm="100000">
                                          <p:val>
                                            <p:strVal val="#ppt_x"/>
                                          </p:val>
                                        </p:tav>
                                      </p:tavLst>
                                    </p:anim>
                                    <p:anim calcmode="lin" valueType="num">
                                      <p:cBhvr>
                                        <p:cTn id="129" dur="250" fill="hold"/>
                                        <p:tgtEl>
                                          <p:spTgt spid="86"/>
                                        </p:tgtEl>
                                        <p:attrNameLst>
                                          <p:attrName>ppt_y</p:attrName>
                                        </p:attrNameLst>
                                      </p:cBhvr>
                                      <p:tavLst>
                                        <p:tav tm="0">
                                          <p:val>
                                            <p:strVal val="#ppt_y+.1"/>
                                          </p:val>
                                        </p:tav>
                                        <p:tav tm="100000">
                                          <p:val>
                                            <p:strVal val="#ppt_y"/>
                                          </p:val>
                                        </p:tav>
                                      </p:tavLst>
                                    </p:anim>
                                  </p:childTnLst>
                                </p:cTn>
                              </p:par>
                            </p:childTnLst>
                          </p:cTn>
                        </p:par>
                        <p:par>
                          <p:cTn id="130" fill="hold">
                            <p:stCondLst>
                              <p:cond delay="11500"/>
                            </p:stCondLst>
                            <p:childTnLst>
                              <p:par>
                                <p:cTn id="131" presetID="42" presetClass="entr" presetSubtype="0" fill="hold" grpId="0" nodeType="afterEffect">
                                  <p:stCondLst>
                                    <p:cond delay="0"/>
                                  </p:stCondLst>
                                  <p:childTnLst>
                                    <p:set>
                                      <p:cBhvr>
                                        <p:cTn id="132" dur="1" fill="hold">
                                          <p:stCondLst>
                                            <p:cond delay="0"/>
                                          </p:stCondLst>
                                        </p:cTn>
                                        <p:tgtEl>
                                          <p:spTgt spid="114"/>
                                        </p:tgtEl>
                                        <p:attrNameLst>
                                          <p:attrName>style.visibility</p:attrName>
                                        </p:attrNameLst>
                                      </p:cBhvr>
                                      <p:to>
                                        <p:strVal val="visible"/>
                                      </p:to>
                                    </p:set>
                                    <p:animEffect transition="in" filter="fade">
                                      <p:cBhvr>
                                        <p:cTn id="133" dur="250"/>
                                        <p:tgtEl>
                                          <p:spTgt spid="114"/>
                                        </p:tgtEl>
                                      </p:cBhvr>
                                    </p:animEffect>
                                    <p:anim calcmode="lin" valueType="num">
                                      <p:cBhvr>
                                        <p:cTn id="134" dur="250" fill="hold"/>
                                        <p:tgtEl>
                                          <p:spTgt spid="114"/>
                                        </p:tgtEl>
                                        <p:attrNameLst>
                                          <p:attrName>ppt_x</p:attrName>
                                        </p:attrNameLst>
                                      </p:cBhvr>
                                      <p:tavLst>
                                        <p:tav tm="0">
                                          <p:val>
                                            <p:strVal val="#ppt_x"/>
                                          </p:val>
                                        </p:tav>
                                        <p:tav tm="100000">
                                          <p:val>
                                            <p:strVal val="#ppt_x"/>
                                          </p:val>
                                        </p:tav>
                                      </p:tavLst>
                                    </p:anim>
                                    <p:anim calcmode="lin" valueType="num">
                                      <p:cBhvr>
                                        <p:cTn id="135" dur="250" fill="hold"/>
                                        <p:tgtEl>
                                          <p:spTgt spid="114"/>
                                        </p:tgtEl>
                                        <p:attrNameLst>
                                          <p:attrName>ppt_y</p:attrName>
                                        </p:attrNameLst>
                                      </p:cBhvr>
                                      <p:tavLst>
                                        <p:tav tm="0">
                                          <p:val>
                                            <p:strVal val="#ppt_y+.1"/>
                                          </p:val>
                                        </p:tav>
                                        <p:tav tm="100000">
                                          <p:val>
                                            <p:strVal val="#ppt_y"/>
                                          </p:val>
                                        </p:tav>
                                      </p:tavLst>
                                    </p:anim>
                                  </p:childTnLst>
                                </p:cTn>
                              </p:par>
                            </p:childTnLst>
                          </p:cTn>
                        </p:par>
                        <p:par>
                          <p:cTn id="136" fill="hold">
                            <p:stCondLst>
                              <p:cond delay="12000"/>
                            </p:stCondLst>
                            <p:childTnLst>
                              <p:par>
                                <p:cTn id="137" presetID="47" presetClass="entr" presetSubtype="0" fill="hold" nodeType="after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fade">
                                      <p:cBhvr>
                                        <p:cTn id="139" dur="250"/>
                                        <p:tgtEl>
                                          <p:spTgt spid="71"/>
                                        </p:tgtEl>
                                      </p:cBhvr>
                                    </p:animEffect>
                                    <p:anim calcmode="lin" valueType="num">
                                      <p:cBhvr>
                                        <p:cTn id="140" dur="250" fill="hold"/>
                                        <p:tgtEl>
                                          <p:spTgt spid="71"/>
                                        </p:tgtEl>
                                        <p:attrNameLst>
                                          <p:attrName>ppt_x</p:attrName>
                                        </p:attrNameLst>
                                      </p:cBhvr>
                                      <p:tavLst>
                                        <p:tav tm="0">
                                          <p:val>
                                            <p:strVal val="#ppt_x"/>
                                          </p:val>
                                        </p:tav>
                                        <p:tav tm="100000">
                                          <p:val>
                                            <p:strVal val="#ppt_x"/>
                                          </p:val>
                                        </p:tav>
                                      </p:tavLst>
                                    </p:anim>
                                    <p:anim calcmode="lin" valueType="num">
                                      <p:cBhvr>
                                        <p:cTn id="141" dur="250" fill="hold"/>
                                        <p:tgtEl>
                                          <p:spTgt spid="71"/>
                                        </p:tgtEl>
                                        <p:attrNameLst>
                                          <p:attrName>ppt_y</p:attrName>
                                        </p:attrNameLst>
                                      </p:cBhvr>
                                      <p:tavLst>
                                        <p:tav tm="0">
                                          <p:val>
                                            <p:strVal val="#ppt_y-.1"/>
                                          </p:val>
                                        </p:tav>
                                        <p:tav tm="100000">
                                          <p:val>
                                            <p:strVal val="#ppt_y"/>
                                          </p:val>
                                        </p:tav>
                                      </p:tavLst>
                                    </p:anim>
                                  </p:childTnLst>
                                </p:cTn>
                              </p:par>
                            </p:childTnLst>
                          </p:cTn>
                        </p:par>
                        <p:par>
                          <p:cTn id="142" fill="hold">
                            <p:stCondLst>
                              <p:cond delay="12500"/>
                            </p:stCondLst>
                            <p:childTnLst>
                              <p:par>
                                <p:cTn id="143" presetID="47" presetClass="entr" presetSubtype="0" fill="hold" grpId="0" nodeType="afterEffect">
                                  <p:stCondLst>
                                    <p:cond delay="0"/>
                                  </p:stCondLst>
                                  <p:childTnLst>
                                    <p:set>
                                      <p:cBhvr>
                                        <p:cTn id="144" dur="1" fill="hold">
                                          <p:stCondLst>
                                            <p:cond delay="0"/>
                                          </p:stCondLst>
                                        </p:cTn>
                                        <p:tgtEl>
                                          <p:spTgt spid="109"/>
                                        </p:tgtEl>
                                        <p:attrNameLst>
                                          <p:attrName>style.visibility</p:attrName>
                                        </p:attrNameLst>
                                      </p:cBhvr>
                                      <p:to>
                                        <p:strVal val="visible"/>
                                      </p:to>
                                    </p:set>
                                    <p:animEffect transition="in" filter="fade">
                                      <p:cBhvr>
                                        <p:cTn id="145" dur="250"/>
                                        <p:tgtEl>
                                          <p:spTgt spid="109"/>
                                        </p:tgtEl>
                                      </p:cBhvr>
                                    </p:animEffect>
                                    <p:anim calcmode="lin" valueType="num">
                                      <p:cBhvr>
                                        <p:cTn id="146" dur="250" fill="hold"/>
                                        <p:tgtEl>
                                          <p:spTgt spid="109"/>
                                        </p:tgtEl>
                                        <p:attrNameLst>
                                          <p:attrName>ppt_x</p:attrName>
                                        </p:attrNameLst>
                                      </p:cBhvr>
                                      <p:tavLst>
                                        <p:tav tm="0">
                                          <p:val>
                                            <p:strVal val="#ppt_x"/>
                                          </p:val>
                                        </p:tav>
                                        <p:tav tm="100000">
                                          <p:val>
                                            <p:strVal val="#ppt_x"/>
                                          </p:val>
                                        </p:tav>
                                      </p:tavLst>
                                    </p:anim>
                                    <p:anim calcmode="lin" valueType="num">
                                      <p:cBhvr>
                                        <p:cTn id="147" dur="250" fill="hold"/>
                                        <p:tgtEl>
                                          <p:spTgt spid="109"/>
                                        </p:tgtEl>
                                        <p:attrNameLst>
                                          <p:attrName>ppt_y</p:attrName>
                                        </p:attrNameLst>
                                      </p:cBhvr>
                                      <p:tavLst>
                                        <p:tav tm="0">
                                          <p:val>
                                            <p:strVal val="#ppt_y-.1"/>
                                          </p:val>
                                        </p:tav>
                                        <p:tav tm="100000">
                                          <p:val>
                                            <p:strVal val="#ppt_y"/>
                                          </p:val>
                                        </p:tav>
                                      </p:tavLst>
                                    </p:anim>
                                  </p:childTnLst>
                                </p:cTn>
                              </p:par>
                            </p:childTnLst>
                          </p:cTn>
                        </p:par>
                        <p:par>
                          <p:cTn id="148" fill="hold">
                            <p:stCondLst>
                              <p:cond delay="13000"/>
                            </p:stCondLst>
                            <p:childTnLst>
                              <p:par>
                                <p:cTn id="149" presetID="42" presetClass="entr" presetSubtype="0" fill="hold" nodeType="afterEffect">
                                  <p:stCondLst>
                                    <p:cond delay="0"/>
                                  </p:stCondLst>
                                  <p:childTnLst>
                                    <p:set>
                                      <p:cBhvr>
                                        <p:cTn id="150" dur="1" fill="hold">
                                          <p:stCondLst>
                                            <p:cond delay="0"/>
                                          </p:stCondLst>
                                        </p:cTn>
                                        <p:tgtEl>
                                          <p:spTgt spid="89"/>
                                        </p:tgtEl>
                                        <p:attrNameLst>
                                          <p:attrName>style.visibility</p:attrName>
                                        </p:attrNameLst>
                                      </p:cBhvr>
                                      <p:to>
                                        <p:strVal val="visible"/>
                                      </p:to>
                                    </p:set>
                                    <p:animEffect transition="in" filter="fade">
                                      <p:cBhvr>
                                        <p:cTn id="151" dur="250"/>
                                        <p:tgtEl>
                                          <p:spTgt spid="89"/>
                                        </p:tgtEl>
                                      </p:cBhvr>
                                    </p:animEffect>
                                    <p:anim calcmode="lin" valueType="num">
                                      <p:cBhvr>
                                        <p:cTn id="152" dur="250" fill="hold"/>
                                        <p:tgtEl>
                                          <p:spTgt spid="89"/>
                                        </p:tgtEl>
                                        <p:attrNameLst>
                                          <p:attrName>ppt_x</p:attrName>
                                        </p:attrNameLst>
                                      </p:cBhvr>
                                      <p:tavLst>
                                        <p:tav tm="0">
                                          <p:val>
                                            <p:strVal val="#ppt_x"/>
                                          </p:val>
                                        </p:tav>
                                        <p:tav tm="100000">
                                          <p:val>
                                            <p:strVal val="#ppt_x"/>
                                          </p:val>
                                        </p:tav>
                                      </p:tavLst>
                                    </p:anim>
                                    <p:anim calcmode="lin" valueType="num">
                                      <p:cBhvr>
                                        <p:cTn id="153" dur="250" fill="hold"/>
                                        <p:tgtEl>
                                          <p:spTgt spid="89"/>
                                        </p:tgtEl>
                                        <p:attrNameLst>
                                          <p:attrName>ppt_y</p:attrName>
                                        </p:attrNameLst>
                                      </p:cBhvr>
                                      <p:tavLst>
                                        <p:tav tm="0">
                                          <p:val>
                                            <p:strVal val="#ppt_y+.1"/>
                                          </p:val>
                                        </p:tav>
                                        <p:tav tm="100000">
                                          <p:val>
                                            <p:strVal val="#ppt_y"/>
                                          </p:val>
                                        </p:tav>
                                      </p:tavLst>
                                    </p:anim>
                                  </p:childTnLst>
                                </p:cTn>
                              </p:par>
                            </p:childTnLst>
                          </p:cTn>
                        </p:par>
                        <p:par>
                          <p:cTn id="154" fill="hold">
                            <p:stCondLst>
                              <p:cond delay="13500"/>
                            </p:stCondLst>
                            <p:childTnLst>
                              <p:par>
                                <p:cTn id="155" presetID="42" presetClass="entr" presetSubtype="0" fill="hold" grpId="0" nodeType="afterEffect">
                                  <p:stCondLst>
                                    <p:cond delay="0"/>
                                  </p:stCondLst>
                                  <p:childTnLst>
                                    <p:set>
                                      <p:cBhvr>
                                        <p:cTn id="156" dur="1" fill="hold">
                                          <p:stCondLst>
                                            <p:cond delay="0"/>
                                          </p:stCondLst>
                                        </p:cTn>
                                        <p:tgtEl>
                                          <p:spTgt spid="115"/>
                                        </p:tgtEl>
                                        <p:attrNameLst>
                                          <p:attrName>style.visibility</p:attrName>
                                        </p:attrNameLst>
                                      </p:cBhvr>
                                      <p:to>
                                        <p:strVal val="visible"/>
                                      </p:to>
                                    </p:set>
                                    <p:animEffect transition="in" filter="fade">
                                      <p:cBhvr>
                                        <p:cTn id="157" dur="250"/>
                                        <p:tgtEl>
                                          <p:spTgt spid="115"/>
                                        </p:tgtEl>
                                      </p:cBhvr>
                                    </p:animEffect>
                                    <p:anim calcmode="lin" valueType="num">
                                      <p:cBhvr>
                                        <p:cTn id="158" dur="250" fill="hold"/>
                                        <p:tgtEl>
                                          <p:spTgt spid="115"/>
                                        </p:tgtEl>
                                        <p:attrNameLst>
                                          <p:attrName>ppt_x</p:attrName>
                                        </p:attrNameLst>
                                      </p:cBhvr>
                                      <p:tavLst>
                                        <p:tav tm="0">
                                          <p:val>
                                            <p:strVal val="#ppt_x"/>
                                          </p:val>
                                        </p:tav>
                                        <p:tav tm="100000">
                                          <p:val>
                                            <p:strVal val="#ppt_x"/>
                                          </p:val>
                                        </p:tav>
                                      </p:tavLst>
                                    </p:anim>
                                    <p:anim calcmode="lin" valueType="num">
                                      <p:cBhvr>
                                        <p:cTn id="159" dur="250" fill="hold"/>
                                        <p:tgtEl>
                                          <p:spTgt spid="115"/>
                                        </p:tgtEl>
                                        <p:attrNameLst>
                                          <p:attrName>ppt_y</p:attrName>
                                        </p:attrNameLst>
                                      </p:cBhvr>
                                      <p:tavLst>
                                        <p:tav tm="0">
                                          <p:val>
                                            <p:strVal val="#ppt_y+.1"/>
                                          </p:val>
                                        </p:tav>
                                        <p:tav tm="100000">
                                          <p:val>
                                            <p:strVal val="#ppt_y"/>
                                          </p:val>
                                        </p:tav>
                                      </p:tavLst>
                                    </p:anim>
                                  </p:childTnLst>
                                </p:cTn>
                              </p:par>
                            </p:childTnLst>
                          </p:cTn>
                        </p:par>
                        <p:par>
                          <p:cTn id="160" fill="hold">
                            <p:stCondLst>
                              <p:cond delay="14000"/>
                            </p:stCondLst>
                            <p:childTnLst>
                              <p:par>
                                <p:cTn id="161" presetID="47" presetClass="entr" presetSubtype="0" fill="hold" nodeType="afterEffect">
                                  <p:stCondLst>
                                    <p:cond delay="0"/>
                                  </p:stCondLst>
                                  <p:childTnLst>
                                    <p:set>
                                      <p:cBhvr>
                                        <p:cTn id="162" dur="1" fill="hold">
                                          <p:stCondLst>
                                            <p:cond delay="0"/>
                                          </p:stCondLst>
                                        </p:cTn>
                                        <p:tgtEl>
                                          <p:spTgt spid="74"/>
                                        </p:tgtEl>
                                        <p:attrNameLst>
                                          <p:attrName>style.visibility</p:attrName>
                                        </p:attrNameLst>
                                      </p:cBhvr>
                                      <p:to>
                                        <p:strVal val="visible"/>
                                      </p:to>
                                    </p:set>
                                    <p:animEffect transition="in" filter="fade">
                                      <p:cBhvr>
                                        <p:cTn id="163" dur="250"/>
                                        <p:tgtEl>
                                          <p:spTgt spid="74"/>
                                        </p:tgtEl>
                                      </p:cBhvr>
                                    </p:animEffect>
                                    <p:anim calcmode="lin" valueType="num">
                                      <p:cBhvr>
                                        <p:cTn id="164" dur="250" fill="hold"/>
                                        <p:tgtEl>
                                          <p:spTgt spid="74"/>
                                        </p:tgtEl>
                                        <p:attrNameLst>
                                          <p:attrName>ppt_x</p:attrName>
                                        </p:attrNameLst>
                                      </p:cBhvr>
                                      <p:tavLst>
                                        <p:tav tm="0">
                                          <p:val>
                                            <p:strVal val="#ppt_x"/>
                                          </p:val>
                                        </p:tav>
                                        <p:tav tm="100000">
                                          <p:val>
                                            <p:strVal val="#ppt_x"/>
                                          </p:val>
                                        </p:tav>
                                      </p:tavLst>
                                    </p:anim>
                                    <p:anim calcmode="lin" valueType="num">
                                      <p:cBhvr>
                                        <p:cTn id="165" dur="250" fill="hold"/>
                                        <p:tgtEl>
                                          <p:spTgt spid="74"/>
                                        </p:tgtEl>
                                        <p:attrNameLst>
                                          <p:attrName>ppt_y</p:attrName>
                                        </p:attrNameLst>
                                      </p:cBhvr>
                                      <p:tavLst>
                                        <p:tav tm="0">
                                          <p:val>
                                            <p:strVal val="#ppt_y-.1"/>
                                          </p:val>
                                        </p:tav>
                                        <p:tav tm="100000">
                                          <p:val>
                                            <p:strVal val="#ppt_y"/>
                                          </p:val>
                                        </p:tav>
                                      </p:tavLst>
                                    </p:anim>
                                  </p:childTnLst>
                                </p:cTn>
                              </p:par>
                            </p:childTnLst>
                          </p:cTn>
                        </p:par>
                        <p:par>
                          <p:cTn id="166" fill="hold">
                            <p:stCondLst>
                              <p:cond delay="14500"/>
                            </p:stCondLst>
                            <p:childTnLst>
                              <p:par>
                                <p:cTn id="167" presetID="47" presetClass="entr" presetSubtype="0" fill="hold" grpId="0" nodeType="afterEffect">
                                  <p:stCondLst>
                                    <p:cond delay="0"/>
                                  </p:stCondLst>
                                  <p:childTnLst>
                                    <p:set>
                                      <p:cBhvr>
                                        <p:cTn id="168" dur="1" fill="hold">
                                          <p:stCondLst>
                                            <p:cond delay="0"/>
                                          </p:stCondLst>
                                        </p:cTn>
                                        <p:tgtEl>
                                          <p:spTgt spid="110"/>
                                        </p:tgtEl>
                                        <p:attrNameLst>
                                          <p:attrName>style.visibility</p:attrName>
                                        </p:attrNameLst>
                                      </p:cBhvr>
                                      <p:to>
                                        <p:strVal val="visible"/>
                                      </p:to>
                                    </p:set>
                                    <p:animEffect transition="in" filter="fade">
                                      <p:cBhvr>
                                        <p:cTn id="169" dur="250"/>
                                        <p:tgtEl>
                                          <p:spTgt spid="110"/>
                                        </p:tgtEl>
                                      </p:cBhvr>
                                    </p:animEffect>
                                    <p:anim calcmode="lin" valueType="num">
                                      <p:cBhvr>
                                        <p:cTn id="170" dur="250" fill="hold"/>
                                        <p:tgtEl>
                                          <p:spTgt spid="110"/>
                                        </p:tgtEl>
                                        <p:attrNameLst>
                                          <p:attrName>ppt_x</p:attrName>
                                        </p:attrNameLst>
                                      </p:cBhvr>
                                      <p:tavLst>
                                        <p:tav tm="0">
                                          <p:val>
                                            <p:strVal val="#ppt_x"/>
                                          </p:val>
                                        </p:tav>
                                        <p:tav tm="100000">
                                          <p:val>
                                            <p:strVal val="#ppt_x"/>
                                          </p:val>
                                        </p:tav>
                                      </p:tavLst>
                                    </p:anim>
                                    <p:anim calcmode="lin" valueType="num">
                                      <p:cBhvr>
                                        <p:cTn id="171" dur="250" fill="hold"/>
                                        <p:tgtEl>
                                          <p:spTgt spid="110"/>
                                        </p:tgtEl>
                                        <p:attrNameLst>
                                          <p:attrName>ppt_y</p:attrName>
                                        </p:attrNameLst>
                                      </p:cBhvr>
                                      <p:tavLst>
                                        <p:tav tm="0">
                                          <p:val>
                                            <p:strVal val="#ppt_y-.1"/>
                                          </p:val>
                                        </p:tav>
                                        <p:tav tm="100000">
                                          <p:val>
                                            <p:strVal val="#ppt_y"/>
                                          </p:val>
                                        </p:tav>
                                      </p:tavLst>
                                    </p:anim>
                                  </p:childTnLst>
                                </p:cTn>
                              </p:par>
                            </p:childTnLst>
                          </p:cTn>
                        </p:par>
                        <p:par>
                          <p:cTn id="172" fill="hold">
                            <p:stCondLst>
                              <p:cond delay="15000"/>
                            </p:stCondLst>
                            <p:childTnLst>
                              <p:par>
                                <p:cTn id="173" presetID="42" presetClass="entr" presetSubtype="0" fill="hold" nodeType="afterEffect">
                                  <p:stCondLst>
                                    <p:cond delay="0"/>
                                  </p:stCondLst>
                                  <p:childTnLst>
                                    <p:set>
                                      <p:cBhvr>
                                        <p:cTn id="174" dur="1" fill="hold">
                                          <p:stCondLst>
                                            <p:cond delay="0"/>
                                          </p:stCondLst>
                                        </p:cTn>
                                        <p:tgtEl>
                                          <p:spTgt spid="101"/>
                                        </p:tgtEl>
                                        <p:attrNameLst>
                                          <p:attrName>style.visibility</p:attrName>
                                        </p:attrNameLst>
                                      </p:cBhvr>
                                      <p:to>
                                        <p:strVal val="visible"/>
                                      </p:to>
                                    </p:set>
                                    <p:animEffect transition="in" filter="fade">
                                      <p:cBhvr>
                                        <p:cTn id="175" dur="250"/>
                                        <p:tgtEl>
                                          <p:spTgt spid="101"/>
                                        </p:tgtEl>
                                      </p:cBhvr>
                                    </p:animEffect>
                                    <p:anim calcmode="lin" valueType="num">
                                      <p:cBhvr>
                                        <p:cTn id="176" dur="250" fill="hold"/>
                                        <p:tgtEl>
                                          <p:spTgt spid="101"/>
                                        </p:tgtEl>
                                        <p:attrNameLst>
                                          <p:attrName>ppt_x</p:attrName>
                                        </p:attrNameLst>
                                      </p:cBhvr>
                                      <p:tavLst>
                                        <p:tav tm="0">
                                          <p:val>
                                            <p:strVal val="#ppt_x"/>
                                          </p:val>
                                        </p:tav>
                                        <p:tav tm="100000">
                                          <p:val>
                                            <p:strVal val="#ppt_x"/>
                                          </p:val>
                                        </p:tav>
                                      </p:tavLst>
                                    </p:anim>
                                    <p:anim calcmode="lin" valueType="num">
                                      <p:cBhvr>
                                        <p:cTn id="177" dur="250" fill="hold"/>
                                        <p:tgtEl>
                                          <p:spTgt spid="101"/>
                                        </p:tgtEl>
                                        <p:attrNameLst>
                                          <p:attrName>ppt_y</p:attrName>
                                        </p:attrNameLst>
                                      </p:cBhvr>
                                      <p:tavLst>
                                        <p:tav tm="0">
                                          <p:val>
                                            <p:strVal val="#ppt_y+.1"/>
                                          </p:val>
                                        </p:tav>
                                        <p:tav tm="100000">
                                          <p:val>
                                            <p:strVal val="#ppt_y"/>
                                          </p:val>
                                        </p:tav>
                                      </p:tavLst>
                                    </p:anim>
                                  </p:childTnLst>
                                </p:cTn>
                              </p:par>
                            </p:childTnLst>
                          </p:cTn>
                        </p:par>
                        <p:par>
                          <p:cTn id="178" fill="hold">
                            <p:stCondLst>
                              <p:cond delay="15500"/>
                            </p:stCondLst>
                            <p:childTnLst>
                              <p:par>
                                <p:cTn id="179" presetID="42" presetClass="entr" presetSubtype="0" fill="hold" grpId="0" nodeType="afterEffect">
                                  <p:stCondLst>
                                    <p:cond delay="0"/>
                                  </p:stCondLst>
                                  <p:childTnLst>
                                    <p:set>
                                      <p:cBhvr>
                                        <p:cTn id="180" dur="1" fill="hold">
                                          <p:stCondLst>
                                            <p:cond delay="0"/>
                                          </p:stCondLst>
                                        </p:cTn>
                                        <p:tgtEl>
                                          <p:spTgt spid="116"/>
                                        </p:tgtEl>
                                        <p:attrNameLst>
                                          <p:attrName>style.visibility</p:attrName>
                                        </p:attrNameLst>
                                      </p:cBhvr>
                                      <p:to>
                                        <p:strVal val="visible"/>
                                      </p:to>
                                    </p:set>
                                    <p:animEffect transition="in" filter="fade">
                                      <p:cBhvr>
                                        <p:cTn id="181" dur="250"/>
                                        <p:tgtEl>
                                          <p:spTgt spid="116"/>
                                        </p:tgtEl>
                                      </p:cBhvr>
                                    </p:animEffect>
                                    <p:anim calcmode="lin" valueType="num">
                                      <p:cBhvr>
                                        <p:cTn id="182" dur="250" fill="hold"/>
                                        <p:tgtEl>
                                          <p:spTgt spid="116"/>
                                        </p:tgtEl>
                                        <p:attrNameLst>
                                          <p:attrName>ppt_x</p:attrName>
                                        </p:attrNameLst>
                                      </p:cBhvr>
                                      <p:tavLst>
                                        <p:tav tm="0">
                                          <p:val>
                                            <p:strVal val="#ppt_x"/>
                                          </p:val>
                                        </p:tav>
                                        <p:tav tm="100000">
                                          <p:val>
                                            <p:strVal val="#ppt_x"/>
                                          </p:val>
                                        </p:tav>
                                      </p:tavLst>
                                    </p:anim>
                                    <p:anim calcmode="lin" valueType="num">
                                      <p:cBhvr>
                                        <p:cTn id="183" dur="250" fill="hold"/>
                                        <p:tgtEl>
                                          <p:spTgt spid="116"/>
                                        </p:tgtEl>
                                        <p:attrNameLst>
                                          <p:attrName>ppt_y</p:attrName>
                                        </p:attrNameLst>
                                      </p:cBhvr>
                                      <p:tavLst>
                                        <p:tav tm="0">
                                          <p:val>
                                            <p:strVal val="#ppt_y+.1"/>
                                          </p:val>
                                        </p:tav>
                                        <p:tav tm="100000">
                                          <p:val>
                                            <p:strVal val="#ppt_y"/>
                                          </p:val>
                                        </p:tav>
                                      </p:tavLst>
                                    </p:anim>
                                  </p:childTnLst>
                                </p:cTn>
                              </p:par>
                            </p:childTnLst>
                          </p:cTn>
                        </p:par>
                        <p:par>
                          <p:cTn id="184" fill="hold">
                            <p:stCondLst>
                              <p:cond delay="16000"/>
                            </p:stCondLst>
                            <p:childTnLst>
                              <p:par>
                                <p:cTn id="185" presetID="47" presetClass="entr" presetSubtype="0" fill="hold" nodeType="afterEffect">
                                  <p:stCondLst>
                                    <p:cond delay="0"/>
                                  </p:stCondLst>
                                  <p:childTnLst>
                                    <p:set>
                                      <p:cBhvr>
                                        <p:cTn id="186" dur="1" fill="hold">
                                          <p:stCondLst>
                                            <p:cond delay="0"/>
                                          </p:stCondLst>
                                        </p:cTn>
                                        <p:tgtEl>
                                          <p:spTgt spid="77"/>
                                        </p:tgtEl>
                                        <p:attrNameLst>
                                          <p:attrName>style.visibility</p:attrName>
                                        </p:attrNameLst>
                                      </p:cBhvr>
                                      <p:to>
                                        <p:strVal val="visible"/>
                                      </p:to>
                                    </p:set>
                                    <p:animEffect transition="in" filter="fade">
                                      <p:cBhvr>
                                        <p:cTn id="187" dur="250"/>
                                        <p:tgtEl>
                                          <p:spTgt spid="77"/>
                                        </p:tgtEl>
                                      </p:cBhvr>
                                    </p:animEffect>
                                    <p:anim calcmode="lin" valueType="num">
                                      <p:cBhvr>
                                        <p:cTn id="188" dur="250" fill="hold"/>
                                        <p:tgtEl>
                                          <p:spTgt spid="77"/>
                                        </p:tgtEl>
                                        <p:attrNameLst>
                                          <p:attrName>ppt_x</p:attrName>
                                        </p:attrNameLst>
                                      </p:cBhvr>
                                      <p:tavLst>
                                        <p:tav tm="0">
                                          <p:val>
                                            <p:strVal val="#ppt_x"/>
                                          </p:val>
                                        </p:tav>
                                        <p:tav tm="100000">
                                          <p:val>
                                            <p:strVal val="#ppt_x"/>
                                          </p:val>
                                        </p:tav>
                                      </p:tavLst>
                                    </p:anim>
                                    <p:anim calcmode="lin" valueType="num">
                                      <p:cBhvr>
                                        <p:cTn id="189" dur="250" fill="hold"/>
                                        <p:tgtEl>
                                          <p:spTgt spid="77"/>
                                        </p:tgtEl>
                                        <p:attrNameLst>
                                          <p:attrName>ppt_y</p:attrName>
                                        </p:attrNameLst>
                                      </p:cBhvr>
                                      <p:tavLst>
                                        <p:tav tm="0">
                                          <p:val>
                                            <p:strVal val="#ppt_y-.1"/>
                                          </p:val>
                                        </p:tav>
                                        <p:tav tm="100000">
                                          <p:val>
                                            <p:strVal val="#ppt_y"/>
                                          </p:val>
                                        </p:tav>
                                      </p:tavLst>
                                    </p:anim>
                                  </p:childTnLst>
                                </p:cTn>
                              </p:par>
                            </p:childTnLst>
                          </p:cTn>
                        </p:par>
                        <p:par>
                          <p:cTn id="190" fill="hold">
                            <p:stCondLst>
                              <p:cond delay="16500"/>
                            </p:stCondLst>
                            <p:childTnLst>
                              <p:par>
                                <p:cTn id="191" presetID="47" presetClass="entr" presetSubtype="0" fill="hold" grpId="0" nodeType="afterEffect">
                                  <p:stCondLst>
                                    <p:cond delay="0"/>
                                  </p:stCondLst>
                                  <p:childTnLst>
                                    <p:set>
                                      <p:cBhvr>
                                        <p:cTn id="192" dur="1" fill="hold">
                                          <p:stCondLst>
                                            <p:cond delay="0"/>
                                          </p:stCondLst>
                                        </p:cTn>
                                        <p:tgtEl>
                                          <p:spTgt spid="111"/>
                                        </p:tgtEl>
                                        <p:attrNameLst>
                                          <p:attrName>style.visibility</p:attrName>
                                        </p:attrNameLst>
                                      </p:cBhvr>
                                      <p:to>
                                        <p:strVal val="visible"/>
                                      </p:to>
                                    </p:set>
                                    <p:animEffect transition="in" filter="fade">
                                      <p:cBhvr>
                                        <p:cTn id="193" dur="250"/>
                                        <p:tgtEl>
                                          <p:spTgt spid="111"/>
                                        </p:tgtEl>
                                      </p:cBhvr>
                                    </p:animEffect>
                                    <p:anim calcmode="lin" valueType="num">
                                      <p:cBhvr>
                                        <p:cTn id="194" dur="250" fill="hold"/>
                                        <p:tgtEl>
                                          <p:spTgt spid="111"/>
                                        </p:tgtEl>
                                        <p:attrNameLst>
                                          <p:attrName>ppt_x</p:attrName>
                                        </p:attrNameLst>
                                      </p:cBhvr>
                                      <p:tavLst>
                                        <p:tav tm="0">
                                          <p:val>
                                            <p:strVal val="#ppt_x"/>
                                          </p:val>
                                        </p:tav>
                                        <p:tav tm="100000">
                                          <p:val>
                                            <p:strVal val="#ppt_x"/>
                                          </p:val>
                                        </p:tav>
                                      </p:tavLst>
                                    </p:anim>
                                    <p:anim calcmode="lin" valueType="num">
                                      <p:cBhvr>
                                        <p:cTn id="195" dur="250" fill="hold"/>
                                        <p:tgtEl>
                                          <p:spTgt spid="111"/>
                                        </p:tgtEl>
                                        <p:attrNameLst>
                                          <p:attrName>ppt_y</p:attrName>
                                        </p:attrNameLst>
                                      </p:cBhvr>
                                      <p:tavLst>
                                        <p:tav tm="0">
                                          <p:val>
                                            <p:strVal val="#ppt_y-.1"/>
                                          </p:val>
                                        </p:tav>
                                        <p:tav tm="100000">
                                          <p:val>
                                            <p:strVal val="#ppt_y"/>
                                          </p:val>
                                        </p:tav>
                                      </p:tavLst>
                                    </p:anim>
                                  </p:childTnLst>
                                </p:cTn>
                              </p:par>
                            </p:childTnLst>
                          </p:cTn>
                        </p:par>
                        <p:par>
                          <p:cTn id="196" fill="hold">
                            <p:stCondLst>
                              <p:cond delay="17000"/>
                            </p:stCondLst>
                            <p:childTnLst>
                              <p:par>
                                <p:cTn id="197" presetID="42" presetClass="entr" presetSubtype="0" fill="hold" nodeType="afterEffect">
                                  <p:stCondLst>
                                    <p:cond delay="0"/>
                                  </p:stCondLst>
                                  <p:childTnLst>
                                    <p:set>
                                      <p:cBhvr>
                                        <p:cTn id="198" dur="1" fill="hold">
                                          <p:stCondLst>
                                            <p:cond delay="0"/>
                                          </p:stCondLst>
                                        </p:cTn>
                                        <p:tgtEl>
                                          <p:spTgt spid="104"/>
                                        </p:tgtEl>
                                        <p:attrNameLst>
                                          <p:attrName>style.visibility</p:attrName>
                                        </p:attrNameLst>
                                      </p:cBhvr>
                                      <p:to>
                                        <p:strVal val="visible"/>
                                      </p:to>
                                    </p:set>
                                    <p:animEffect transition="in" filter="fade">
                                      <p:cBhvr>
                                        <p:cTn id="199" dur="250"/>
                                        <p:tgtEl>
                                          <p:spTgt spid="104"/>
                                        </p:tgtEl>
                                      </p:cBhvr>
                                    </p:animEffect>
                                    <p:anim calcmode="lin" valueType="num">
                                      <p:cBhvr>
                                        <p:cTn id="200" dur="250" fill="hold"/>
                                        <p:tgtEl>
                                          <p:spTgt spid="104"/>
                                        </p:tgtEl>
                                        <p:attrNameLst>
                                          <p:attrName>ppt_x</p:attrName>
                                        </p:attrNameLst>
                                      </p:cBhvr>
                                      <p:tavLst>
                                        <p:tav tm="0">
                                          <p:val>
                                            <p:strVal val="#ppt_x"/>
                                          </p:val>
                                        </p:tav>
                                        <p:tav tm="100000">
                                          <p:val>
                                            <p:strVal val="#ppt_x"/>
                                          </p:val>
                                        </p:tav>
                                      </p:tavLst>
                                    </p:anim>
                                    <p:anim calcmode="lin" valueType="num">
                                      <p:cBhvr>
                                        <p:cTn id="201" dur="250" fill="hold"/>
                                        <p:tgtEl>
                                          <p:spTgt spid="104"/>
                                        </p:tgtEl>
                                        <p:attrNameLst>
                                          <p:attrName>ppt_y</p:attrName>
                                        </p:attrNameLst>
                                      </p:cBhvr>
                                      <p:tavLst>
                                        <p:tav tm="0">
                                          <p:val>
                                            <p:strVal val="#ppt_y+.1"/>
                                          </p:val>
                                        </p:tav>
                                        <p:tav tm="100000">
                                          <p:val>
                                            <p:strVal val="#ppt_y"/>
                                          </p:val>
                                        </p:tav>
                                      </p:tavLst>
                                    </p:anim>
                                  </p:childTnLst>
                                </p:cTn>
                              </p:par>
                            </p:childTnLst>
                          </p:cTn>
                        </p:par>
                        <p:par>
                          <p:cTn id="202" fill="hold">
                            <p:stCondLst>
                              <p:cond delay="17500"/>
                            </p:stCondLst>
                            <p:childTnLst>
                              <p:par>
                                <p:cTn id="203" presetID="42" presetClass="entr" presetSubtype="0" fill="hold" grpId="0" nodeType="afterEffect">
                                  <p:stCondLst>
                                    <p:cond delay="0"/>
                                  </p:stCondLst>
                                  <p:childTnLst>
                                    <p:set>
                                      <p:cBhvr>
                                        <p:cTn id="204" dur="1" fill="hold">
                                          <p:stCondLst>
                                            <p:cond delay="0"/>
                                          </p:stCondLst>
                                        </p:cTn>
                                        <p:tgtEl>
                                          <p:spTgt spid="117"/>
                                        </p:tgtEl>
                                        <p:attrNameLst>
                                          <p:attrName>style.visibility</p:attrName>
                                        </p:attrNameLst>
                                      </p:cBhvr>
                                      <p:to>
                                        <p:strVal val="visible"/>
                                      </p:to>
                                    </p:set>
                                    <p:animEffect transition="in" filter="fade">
                                      <p:cBhvr>
                                        <p:cTn id="205" dur="250"/>
                                        <p:tgtEl>
                                          <p:spTgt spid="117"/>
                                        </p:tgtEl>
                                      </p:cBhvr>
                                    </p:animEffect>
                                    <p:anim calcmode="lin" valueType="num">
                                      <p:cBhvr>
                                        <p:cTn id="206" dur="250" fill="hold"/>
                                        <p:tgtEl>
                                          <p:spTgt spid="117"/>
                                        </p:tgtEl>
                                        <p:attrNameLst>
                                          <p:attrName>ppt_x</p:attrName>
                                        </p:attrNameLst>
                                      </p:cBhvr>
                                      <p:tavLst>
                                        <p:tav tm="0">
                                          <p:val>
                                            <p:strVal val="#ppt_x"/>
                                          </p:val>
                                        </p:tav>
                                        <p:tav tm="100000">
                                          <p:val>
                                            <p:strVal val="#ppt_x"/>
                                          </p:val>
                                        </p:tav>
                                      </p:tavLst>
                                    </p:anim>
                                    <p:anim calcmode="lin" valueType="num">
                                      <p:cBhvr>
                                        <p:cTn id="207" dur="250" fill="hold"/>
                                        <p:tgtEl>
                                          <p:spTgt spid="117"/>
                                        </p:tgtEl>
                                        <p:attrNameLst>
                                          <p:attrName>ppt_y</p:attrName>
                                        </p:attrNameLst>
                                      </p:cBhvr>
                                      <p:tavLst>
                                        <p:tav tm="0">
                                          <p:val>
                                            <p:strVal val="#ppt_y+.1"/>
                                          </p:val>
                                        </p:tav>
                                        <p:tav tm="100000">
                                          <p:val>
                                            <p:strVal val="#ppt_y"/>
                                          </p:val>
                                        </p:tav>
                                      </p:tavLst>
                                    </p:anim>
                                  </p:childTnLst>
                                </p:cTn>
                              </p:par>
                            </p:childTnLst>
                          </p:cTn>
                        </p:par>
                        <p:par>
                          <p:cTn id="208" fill="hold">
                            <p:stCondLst>
                              <p:cond delay="17750"/>
                            </p:stCondLst>
                            <p:childTnLst>
                              <p:par>
                                <p:cTn id="209" presetID="47" presetClass="entr" presetSubtype="0" fill="hold" grpId="0" nodeType="afterEffect">
                                  <p:stCondLst>
                                    <p:cond delay="0"/>
                                  </p:stCondLst>
                                  <p:childTnLst>
                                    <p:set>
                                      <p:cBhvr>
                                        <p:cTn id="210" dur="1" fill="hold">
                                          <p:stCondLst>
                                            <p:cond delay="0"/>
                                          </p:stCondLst>
                                        </p:cTn>
                                        <p:tgtEl>
                                          <p:spTgt spid="90"/>
                                        </p:tgtEl>
                                        <p:attrNameLst>
                                          <p:attrName>style.visibility</p:attrName>
                                        </p:attrNameLst>
                                      </p:cBhvr>
                                      <p:to>
                                        <p:strVal val="visible"/>
                                      </p:to>
                                    </p:set>
                                    <p:animEffect transition="in" filter="fade">
                                      <p:cBhvr>
                                        <p:cTn id="211" dur="250"/>
                                        <p:tgtEl>
                                          <p:spTgt spid="90"/>
                                        </p:tgtEl>
                                      </p:cBhvr>
                                    </p:animEffect>
                                    <p:anim calcmode="lin" valueType="num">
                                      <p:cBhvr>
                                        <p:cTn id="212" dur="250" fill="hold"/>
                                        <p:tgtEl>
                                          <p:spTgt spid="90"/>
                                        </p:tgtEl>
                                        <p:attrNameLst>
                                          <p:attrName>ppt_x</p:attrName>
                                        </p:attrNameLst>
                                      </p:cBhvr>
                                      <p:tavLst>
                                        <p:tav tm="0">
                                          <p:val>
                                            <p:strVal val="#ppt_x"/>
                                          </p:val>
                                        </p:tav>
                                        <p:tav tm="100000">
                                          <p:val>
                                            <p:strVal val="#ppt_x"/>
                                          </p:val>
                                        </p:tav>
                                      </p:tavLst>
                                    </p:anim>
                                    <p:anim calcmode="lin" valueType="num">
                                      <p:cBhvr>
                                        <p:cTn id="213" dur="25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50" grpId="0" animBg="1"/>
      <p:bldP spid="51" grpId="0" animBg="1"/>
      <p:bldP spid="52" grpId="0" animBg="1"/>
      <p:bldP spid="53" grpId="0" animBg="1"/>
      <p:bldP spid="54" grpId="0" animBg="1"/>
      <p:bldP spid="55" grpId="0"/>
      <p:bldP spid="107" grpId="0"/>
      <p:bldP spid="108" grpId="0"/>
      <p:bldP spid="109" grpId="0"/>
      <p:bldP spid="110" grpId="0"/>
      <p:bldP spid="111" grpId="0"/>
      <p:bldP spid="112" grpId="0"/>
      <p:bldP spid="113" grpId="0"/>
      <p:bldP spid="114" grpId="0"/>
      <p:bldP spid="115" grpId="0"/>
      <p:bldP spid="116" grpId="0"/>
      <p:bldP spid="117" grpId="0"/>
      <p:bldP spid="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6"/>
          <p:cNvSpPr/>
          <p:nvPr/>
        </p:nvSpPr>
        <p:spPr bwMode="auto">
          <a:xfrm>
            <a:off x="8639063" y="2532034"/>
            <a:ext cx="1011197" cy="1708624"/>
          </a:xfrm>
          <a:custGeom>
            <a:avLst/>
            <a:gdLst>
              <a:gd name="T0" fmla="*/ 283 w 283"/>
              <a:gd name="T1" fmla="*/ 97 h 478"/>
              <a:gd name="T2" fmla="*/ 212 w 283"/>
              <a:gd name="T3" fmla="*/ 50 h 478"/>
              <a:gd name="T4" fmla="*/ 142 w 283"/>
              <a:gd name="T5" fmla="*/ 0 h 478"/>
              <a:gd name="T6" fmla="*/ 71 w 283"/>
              <a:gd name="T7" fmla="*/ 50 h 478"/>
              <a:gd name="T8" fmla="*/ 0 w 283"/>
              <a:gd name="T9" fmla="*/ 97 h 478"/>
              <a:gd name="T10" fmla="*/ 42 w 283"/>
              <a:gd name="T11" fmla="*/ 97 h 478"/>
              <a:gd name="T12" fmla="*/ 42 w 283"/>
              <a:gd name="T13" fmla="*/ 478 h 478"/>
              <a:gd name="T14" fmla="*/ 243 w 283"/>
              <a:gd name="T15" fmla="*/ 478 h 478"/>
              <a:gd name="T16" fmla="*/ 243 w 283"/>
              <a:gd name="T17" fmla="*/ 97 h 478"/>
              <a:gd name="T18" fmla="*/ 283 w 283"/>
              <a:gd name="T19" fmla="*/ 9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478">
                <a:moveTo>
                  <a:pt x="283" y="97"/>
                </a:moveTo>
                <a:lnTo>
                  <a:pt x="212" y="50"/>
                </a:lnTo>
                <a:lnTo>
                  <a:pt x="142" y="0"/>
                </a:lnTo>
                <a:lnTo>
                  <a:pt x="71" y="50"/>
                </a:lnTo>
                <a:lnTo>
                  <a:pt x="0" y="97"/>
                </a:lnTo>
                <a:lnTo>
                  <a:pt x="42" y="97"/>
                </a:lnTo>
                <a:lnTo>
                  <a:pt x="42" y="478"/>
                </a:lnTo>
                <a:lnTo>
                  <a:pt x="243" y="478"/>
                </a:lnTo>
                <a:lnTo>
                  <a:pt x="243" y="97"/>
                </a:lnTo>
                <a:lnTo>
                  <a:pt x="283" y="9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3" name="Freeform 7"/>
          <p:cNvSpPr/>
          <p:nvPr/>
        </p:nvSpPr>
        <p:spPr bwMode="auto">
          <a:xfrm>
            <a:off x="6067303" y="3547199"/>
            <a:ext cx="1014770" cy="693458"/>
          </a:xfrm>
          <a:custGeom>
            <a:avLst/>
            <a:gdLst>
              <a:gd name="T0" fmla="*/ 284 w 284"/>
              <a:gd name="T1" fmla="*/ 97 h 194"/>
              <a:gd name="T2" fmla="*/ 213 w 284"/>
              <a:gd name="T3" fmla="*/ 50 h 194"/>
              <a:gd name="T4" fmla="*/ 142 w 284"/>
              <a:gd name="T5" fmla="*/ 0 h 194"/>
              <a:gd name="T6" fmla="*/ 71 w 284"/>
              <a:gd name="T7" fmla="*/ 50 h 194"/>
              <a:gd name="T8" fmla="*/ 0 w 284"/>
              <a:gd name="T9" fmla="*/ 97 h 194"/>
              <a:gd name="T10" fmla="*/ 40 w 284"/>
              <a:gd name="T11" fmla="*/ 97 h 194"/>
              <a:gd name="T12" fmla="*/ 40 w 284"/>
              <a:gd name="T13" fmla="*/ 194 h 194"/>
              <a:gd name="T14" fmla="*/ 241 w 284"/>
              <a:gd name="T15" fmla="*/ 194 h 194"/>
              <a:gd name="T16" fmla="*/ 241 w 284"/>
              <a:gd name="T17" fmla="*/ 97 h 194"/>
              <a:gd name="T18" fmla="*/ 284 w 284"/>
              <a:gd name="T19"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194">
                <a:moveTo>
                  <a:pt x="284" y="97"/>
                </a:moveTo>
                <a:lnTo>
                  <a:pt x="213" y="50"/>
                </a:lnTo>
                <a:lnTo>
                  <a:pt x="142" y="0"/>
                </a:lnTo>
                <a:lnTo>
                  <a:pt x="71" y="50"/>
                </a:lnTo>
                <a:lnTo>
                  <a:pt x="0" y="97"/>
                </a:lnTo>
                <a:lnTo>
                  <a:pt x="40" y="97"/>
                </a:lnTo>
                <a:lnTo>
                  <a:pt x="40" y="194"/>
                </a:lnTo>
                <a:lnTo>
                  <a:pt x="241" y="194"/>
                </a:lnTo>
                <a:lnTo>
                  <a:pt x="241" y="97"/>
                </a:lnTo>
                <a:lnTo>
                  <a:pt x="284" y="97"/>
                </a:lnTo>
                <a:close/>
              </a:path>
            </a:pathLst>
          </a:custGeom>
          <a:solidFill>
            <a:schemeClr val="accent4"/>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134" name="Oval 8"/>
          <p:cNvSpPr>
            <a:spLocks noChangeArrowheads="1"/>
          </p:cNvSpPr>
          <p:nvPr/>
        </p:nvSpPr>
        <p:spPr bwMode="auto">
          <a:xfrm>
            <a:off x="1682497" y="1923926"/>
            <a:ext cx="1840163" cy="1833732"/>
          </a:xfrm>
          <a:prstGeom prst="ellipse">
            <a:avLst/>
          </a:prstGeom>
          <a:solidFill>
            <a:schemeClr val="accent4"/>
          </a:solidFill>
          <a:ln>
            <a:noFill/>
          </a:ln>
        </p:spPr>
        <p:txBody>
          <a:bodyPr vert="horz" wrap="square" lIns="91440" tIns="45720" rIns="91440" bIns="45720" numCol="1" anchor="t" anchorCtr="0" compatLnSpc="1"/>
          <a:lstStyle/>
          <a:p>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135" name="Oval 9"/>
          <p:cNvSpPr>
            <a:spLocks noChangeArrowheads="1"/>
          </p:cNvSpPr>
          <p:nvPr/>
        </p:nvSpPr>
        <p:spPr bwMode="auto">
          <a:xfrm>
            <a:off x="3051007" y="1830988"/>
            <a:ext cx="2286805" cy="2280548"/>
          </a:xfrm>
          <a:prstGeom prst="ellipse">
            <a:avLst/>
          </a:prstGeom>
          <a:solidFill>
            <a:schemeClr val="accent3"/>
          </a:solidFill>
          <a:ln>
            <a:noFill/>
          </a:ln>
        </p:spPr>
        <p:txBody>
          <a:bodyPr vert="horz" wrap="square" lIns="91440" tIns="45720" rIns="91440" bIns="45720" numCol="1" anchor="t" anchorCtr="0" compatLnSpc="1"/>
          <a:lstStyle/>
          <a:p>
            <a:pPr algn="r"/>
            <a:r>
              <a:rPr lang="zh-CN" altLang="en-US" sz="2400" dirty="0">
                <a:solidFill>
                  <a:schemeClr val="bg1"/>
                </a:solidFill>
                <a:latin typeface="微软雅黑" panose="020B0503020204020204" pitchFamily="34" charset="-122"/>
                <a:ea typeface="微软雅黑" panose="020B0503020204020204" pitchFamily="34" charset="-122"/>
              </a:rPr>
              <a:t>添加标题</a:t>
            </a:r>
          </a:p>
        </p:txBody>
      </p:sp>
      <p:sp>
        <p:nvSpPr>
          <p:cNvPr id="137" name="Freeform 15"/>
          <p:cNvSpPr/>
          <p:nvPr/>
        </p:nvSpPr>
        <p:spPr bwMode="auto">
          <a:xfrm>
            <a:off x="7346902" y="3146574"/>
            <a:ext cx="1014770" cy="1094084"/>
          </a:xfrm>
          <a:custGeom>
            <a:avLst/>
            <a:gdLst>
              <a:gd name="T0" fmla="*/ 283 w 283"/>
              <a:gd name="T1" fmla="*/ 97 h 305"/>
              <a:gd name="T2" fmla="*/ 213 w 283"/>
              <a:gd name="T3" fmla="*/ 49 h 305"/>
              <a:gd name="T4" fmla="*/ 142 w 283"/>
              <a:gd name="T5" fmla="*/ 0 h 305"/>
              <a:gd name="T6" fmla="*/ 71 w 283"/>
              <a:gd name="T7" fmla="*/ 49 h 305"/>
              <a:gd name="T8" fmla="*/ 0 w 283"/>
              <a:gd name="T9" fmla="*/ 97 h 305"/>
              <a:gd name="T10" fmla="*/ 41 w 283"/>
              <a:gd name="T11" fmla="*/ 97 h 305"/>
              <a:gd name="T12" fmla="*/ 41 w 283"/>
              <a:gd name="T13" fmla="*/ 305 h 305"/>
              <a:gd name="T14" fmla="*/ 241 w 283"/>
              <a:gd name="T15" fmla="*/ 305 h 305"/>
              <a:gd name="T16" fmla="*/ 241 w 283"/>
              <a:gd name="T17" fmla="*/ 97 h 305"/>
              <a:gd name="T18" fmla="*/ 283 w 283"/>
              <a:gd name="T19" fmla="*/ 9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05">
                <a:moveTo>
                  <a:pt x="283" y="97"/>
                </a:moveTo>
                <a:lnTo>
                  <a:pt x="213" y="49"/>
                </a:lnTo>
                <a:lnTo>
                  <a:pt x="142" y="0"/>
                </a:lnTo>
                <a:lnTo>
                  <a:pt x="71" y="49"/>
                </a:lnTo>
                <a:lnTo>
                  <a:pt x="0" y="97"/>
                </a:lnTo>
                <a:lnTo>
                  <a:pt x="41" y="97"/>
                </a:lnTo>
                <a:lnTo>
                  <a:pt x="41" y="305"/>
                </a:lnTo>
                <a:lnTo>
                  <a:pt x="241" y="305"/>
                </a:lnTo>
                <a:lnTo>
                  <a:pt x="241" y="97"/>
                </a:lnTo>
                <a:lnTo>
                  <a:pt x="283" y="97"/>
                </a:lnTo>
                <a:close/>
              </a:path>
            </a:pathLst>
          </a:custGeom>
          <a:solidFill>
            <a:schemeClr val="accent1">
              <a:alpha val="72157"/>
            </a:schemeClr>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138" name="TextBox 14"/>
          <p:cNvSpPr txBox="1"/>
          <p:nvPr/>
        </p:nvSpPr>
        <p:spPr>
          <a:xfrm>
            <a:off x="6274769" y="3060423"/>
            <a:ext cx="556346" cy="523220"/>
          </a:xfrm>
          <a:prstGeom prst="rect">
            <a:avLst/>
          </a:prstGeom>
          <a:noFill/>
        </p:spPr>
        <p:txBody>
          <a:bodyPr wrap="none" rtlCol="0" anchor="ctr">
            <a:spAutoFit/>
          </a:bodyPr>
          <a:lstStyle/>
          <a:p>
            <a:pPr lvl="0" algn="ctr"/>
            <a:r>
              <a:rPr lang="en-US" altLang="zh-CN" sz="2800" dirty="0">
                <a:solidFill>
                  <a:schemeClr val="tx1">
                    <a:lumMod val="65000"/>
                    <a:lumOff val="35000"/>
                  </a:schemeClr>
                </a:solidFill>
                <a:latin typeface="Impact MT Std" pitchFamily="34" charset="0"/>
                <a:ea typeface="UKIJ Qolyazma" pitchFamily="18" charset="0"/>
                <a:cs typeface="Arial" panose="020B0604020202020204" pitchFamily="34" charset="0"/>
              </a:rPr>
              <a:t>20</a:t>
            </a:r>
            <a:endParaRPr lang="zh-CN" altLang="en-US" dirty="0">
              <a:solidFill>
                <a:schemeClr val="tx1">
                  <a:lumMod val="65000"/>
                  <a:lumOff val="35000"/>
                </a:schemeClr>
              </a:solidFill>
              <a:latin typeface="Impact MT Std" pitchFamily="34" charset="0"/>
              <a:cs typeface="Arial" panose="020B0604020202020204" pitchFamily="34" charset="0"/>
            </a:endParaRPr>
          </a:p>
        </p:txBody>
      </p:sp>
      <p:sp>
        <p:nvSpPr>
          <p:cNvPr id="139" name="TextBox 18"/>
          <p:cNvSpPr txBox="1"/>
          <p:nvPr/>
        </p:nvSpPr>
        <p:spPr>
          <a:xfrm>
            <a:off x="7561694" y="2564755"/>
            <a:ext cx="585189" cy="523220"/>
          </a:xfrm>
          <a:prstGeom prst="rect">
            <a:avLst/>
          </a:prstGeom>
          <a:noFill/>
        </p:spPr>
        <p:txBody>
          <a:bodyPr wrap="none" rtlCol="0" anchor="ctr">
            <a:spAutoFit/>
          </a:bodyPr>
          <a:lstStyle/>
          <a:p>
            <a:pPr lvl="0" algn="ctr"/>
            <a:r>
              <a:rPr lang="en-US" altLang="zh-CN" sz="2800">
                <a:solidFill>
                  <a:schemeClr val="tx1">
                    <a:lumMod val="65000"/>
                    <a:lumOff val="35000"/>
                  </a:schemeClr>
                </a:solidFill>
                <a:latin typeface="Impact MT Std" pitchFamily="34" charset="0"/>
                <a:ea typeface="UKIJ Qolyazma" pitchFamily="18" charset="0"/>
                <a:cs typeface="Arial" panose="020B0604020202020204" pitchFamily="34" charset="0"/>
              </a:rPr>
              <a:t>50</a:t>
            </a:r>
            <a:endParaRPr lang="zh-CN" altLang="en-US">
              <a:solidFill>
                <a:schemeClr val="tx1">
                  <a:lumMod val="65000"/>
                  <a:lumOff val="35000"/>
                </a:schemeClr>
              </a:solidFill>
              <a:latin typeface="Impact MT Std" pitchFamily="34" charset="0"/>
              <a:cs typeface="Arial" panose="020B0604020202020204" pitchFamily="34" charset="0"/>
            </a:endParaRPr>
          </a:p>
        </p:txBody>
      </p:sp>
      <p:sp>
        <p:nvSpPr>
          <p:cNvPr id="140" name="TextBox 19"/>
          <p:cNvSpPr txBox="1"/>
          <p:nvPr/>
        </p:nvSpPr>
        <p:spPr>
          <a:xfrm>
            <a:off x="8852067" y="1972386"/>
            <a:ext cx="585189" cy="523220"/>
          </a:xfrm>
          <a:prstGeom prst="rect">
            <a:avLst/>
          </a:prstGeom>
          <a:noFill/>
        </p:spPr>
        <p:txBody>
          <a:bodyPr wrap="none" rtlCol="0" anchor="ctr">
            <a:spAutoFit/>
          </a:bodyPr>
          <a:lstStyle/>
          <a:p>
            <a:pPr lvl="0" algn="ctr"/>
            <a:r>
              <a:rPr lang="en-US" altLang="zh-CN" sz="2800">
                <a:solidFill>
                  <a:schemeClr val="tx1">
                    <a:lumMod val="65000"/>
                    <a:lumOff val="35000"/>
                  </a:schemeClr>
                </a:solidFill>
                <a:latin typeface="Impact MT Std" pitchFamily="34" charset="0"/>
                <a:ea typeface="UKIJ Qolyazma" pitchFamily="18" charset="0"/>
                <a:cs typeface="Arial" panose="020B0604020202020204" pitchFamily="34" charset="0"/>
              </a:rPr>
              <a:t>80</a:t>
            </a:r>
            <a:endParaRPr lang="zh-CN" altLang="en-US">
              <a:solidFill>
                <a:schemeClr val="tx1">
                  <a:lumMod val="65000"/>
                  <a:lumOff val="35000"/>
                </a:schemeClr>
              </a:solidFill>
              <a:latin typeface="Impact MT Std" pitchFamily="34" charset="0"/>
              <a:cs typeface="Arial" panose="020B0604020202020204" pitchFamily="34" charset="0"/>
            </a:endParaRPr>
          </a:p>
        </p:txBody>
      </p:sp>
      <p:cxnSp>
        <p:nvCxnSpPr>
          <p:cNvPr id="141" name="直接连接符 140"/>
          <p:cNvCxnSpPr/>
          <p:nvPr/>
        </p:nvCxnSpPr>
        <p:spPr>
          <a:xfrm>
            <a:off x="3287061" y="3223361"/>
            <a:ext cx="2399796" cy="1017296"/>
          </a:xfrm>
          <a:prstGeom prst="line">
            <a:avLst/>
          </a:prstGeom>
          <a:ln>
            <a:solidFill>
              <a:schemeClr val="bg1">
                <a:lumMod val="50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5686856" y="4240657"/>
            <a:ext cx="4251322" cy="0"/>
          </a:xfrm>
          <a:prstGeom prst="line">
            <a:avLst/>
          </a:prstGeom>
          <a:ln>
            <a:solidFill>
              <a:schemeClr val="bg1">
                <a:lumMod val="50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TextBox 29"/>
          <p:cNvSpPr txBox="1"/>
          <p:nvPr/>
        </p:nvSpPr>
        <p:spPr>
          <a:xfrm flipH="1">
            <a:off x="5686857" y="4602699"/>
            <a:ext cx="2785819"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defRPr/>
            </a:pPr>
            <a:r>
              <a:rPr lang="zh-CN" altLang="en-US" sz="1800" dirty="0">
                <a:solidFill>
                  <a:schemeClr val="tx1">
                    <a:lumMod val="65000"/>
                    <a:lumOff val="35000"/>
                  </a:schemeClr>
                </a:solidFill>
                <a:latin typeface="Arial Rounded MT Bold" panose="020F0704030504030204" pitchFamily="34" charset="0"/>
                <a:cs typeface="Times New Roman" panose="02020603050405020304" pitchFamily="18" charset="0"/>
              </a:rPr>
              <a:t>点击添加标题</a:t>
            </a:r>
          </a:p>
        </p:txBody>
      </p:sp>
      <p:sp>
        <p:nvSpPr>
          <p:cNvPr id="144" name="TextBox 30"/>
          <p:cNvSpPr txBox="1"/>
          <p:nvPr/>
        </p:nvSpPr>
        <p:spPr>
          <a:xfrm>
            <a:off x="5686855" y="4941170"/>
            <a:ext cx="4600332" cy="932563"/>
          </a:xfrm>
          <a:prstGeom prst="rect">
            <a:avLst/>
          </a:prstGeom>
          <a:noFill/>
        </p:spPr>
        <p:txBody>
          <a:bodyPr wrap="square" rtlCol="0">
            <a:spAutoFit/>
          </a:bodyPr>
          <a:lstStyle/>
          <a:p>
            <a:pPr>
              <a:lnSpc>
                <a:spcPct val="13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a:t>
            </a:r>
          </a:p>
        </p:txBody>
      </p:sp>
      <p:sp>
        <p:nvSpPr>
          <p:cNvPr id="136" name="Oval 10"/>
          <p:cNvSpPr>
            <a:spLocks noChangeArrowheads="1"/>
          </p:cNvSpPr>
          <p:nvPr/>
        </p:nvSpPr>
        <p:spPr bwMode="auto">
          <a:xfrm>
            <a:off x="2257772" y="3049904"/>
            <a:ext cx="1915199" cy="1923095"/>
          </a:xfrm>
          <a:prstGeom prst="ellipse">
            <a:avLst/>
          </a:prstGeom>
          <a:solidFill>
            <a:schemeClr val="accent1">
              <a:alpha val="72157"/>
            </a:schemeClr>
          </a:solidFill>
          <a:ln>
            <a:noFill/>
          </a:ln>
        </p:spPr>
        <p:txBody>
          <a:bodyPr vert="horz" wrap="square" lIns="91440" tIns="45720" rIns="91440" bIns="45720" numCol="1" anchor="ctr" anchorCtr="0" compatLnSpc="1"/>
          <a:lstStyle/>
          <a:p>
            <a:pPr algn="ctr"/>
            <a:r>
              <a:rPr lang="zh-CN" altLang="en-US" sz="2000">
                <a:solidFill>
                  <a:schemeClr val="bg1"/>
                </a:solidFill>
                <a:latin typeface="微软雅黑" panose="020B0503020204020204" pitchFamily="34" charset="-122"/>
                <a:ea typeface="微软雅黑" panose="020B0503020204020204" pitchFamily="34" charset="-122"/>
              </a:rPr>
              <a:t>添加标题</a:t>
            </a:r>
          </a:p>
        </p:txBody>
      </p:sp>
      <p:sp>
        <p:nvSpPr>
          <p:cNvPr id="2" name="标题 1"/>
          <p:cNvSpPr>
            <a:spLocks noGrp="1"/>
          </p:cNvSpPr>
          <p:nvPr>
            <p:ph type="title"/>
          </p:nvPr>
        </p:nvSpPr>
        <p:spPr/>
        <p:txBody>
          <a:bodyPr/>
          <a:lstStyle/>
          <a:p>
            <a:r>
              <a:rPr lang="zh-CN" altLang="en-US" dirty="0"/>
              <a:t>单击此处添加标题</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350" fill="hold"/>
                                        <p:tgtEl>
                                          <p:spTgt spid="134"/>
                                        </p:tgtEl>
                                        <p:attrNameLst>
                                          <p:attrName>ppt_x</p:attrName>
                                        </p:attrNameLst>
                                      </p:cBhvr>
                                      <p:tavLst>
                                        <p:tav tm="0">
                                          <p:val>
                                            <p:strVal val="0-#ppt_w/2"/>
                                          </p:val>
                                        </p:tav>
                                        <p:tav tm="100000">
                                          <p:val>
                                            <p:strVal val="#ppt_x"/>
                                          </p:val>
                                        </p:tav>
                                      </p:tavLst>
                                    </p:anim>
                                    <p:anim calcmode="lin" valueType="num">
                                      <p:cBhvr additive="base">
                                        <p:cTn id="8" dur="350" fill="hold"/>
                                        <p:tgtEl>
                                          <p:spTgt spid="13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136"/>
                                        </p:tgtEl>
                                        <p:attrNameLst>
                                          <p:attrName>style.visibility</p:attrName>
                                        </p:attrNameLst>
                                      </p:cBhvr>
                                      <p:to>
                                        <p:strVal val="visible"/>
                                      </p:to>
                                    </p:set>
                                    <p:anim calcmode="lin" valueType="num">
                                      <p:cBhvr additive="base">
                                        <p:cTn id="11" dur="400" fill="hold"/>
                                        <p:tgtEl>
                                          <p:spTgt spid="136"/>
                                        </p:tgtEl>
                                        <p:attrNameLst>
                                          <p:attrName>ppt_x</p:attrName>
                                        </p:attrNameLst>
                                      </p:cBhvr>
                                      <p:tavLst>
                                        <p:tav tm="0">
                                          <p:val>
                                            <p:strVal val="#ppt_x"/>
                                          </p:val>
                                        </p:tav>
                                        <p:tav tm="100000">
                                          <p:val>
                                            <p:strVal val="#ppt_x"/>
                                          </p:val>
                                        </p:tav>
                                      </p:tavLst>
                                    </p:anim>
                                    <p:anim calcmode="lin" valueType="num">
                                      <p:cBhvr additive="base">
                                        <p:cTn id="12" dur="400" fill="hold"/>
                                        <p:tgtEl>
                                          <p:spTgt spid="136"/>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135"/>
                                        </p:tgtEl>
                                        <p:attrNameLst>
                                          <p:attrName>style.visibility</p:attrName>
                                        </p:attrNameLst>
                                      </p:cBhvr>
                                      <p:to>
                                        <p:strVal val="visible"/>
                                      </p:to>
                                    </p:set>
                                    <p:anim calcmode="lin" valueType="num">
                                      <p:cBhvr additive="base">
                                        <p:cTn id="15" dur="400" fill="hold"/>
                                        <p:tgtEl>
                                          <p:spTgt spid="135"/>
                                        </p:tgtEl>
                                        <p:attrNameLst>
                                          <p:attrName>ppt_x</p:attrName>
                                        </p:attrNameLst>
                                      </p:cBhvr>
                                      <p:tavLst>
                                        <p:tav tm="0">
                                          <p:val>
                                            <p:strVal val="1+#ppt_w/2"/>
                                          </p:val>
                                        </p:tav>
                                        <p:tav tm="100000">
                                          <p:val>
                                            <p:strVal val="#ppt_x"/>
                                          </p:val>
                                        </p:tav>
                                      </p:tavLst>
                                    </p:anim>
                                    <p:anim calcmode="lin" valueType="num">
                                      <p:cBhvr additive="base">
                                        <p:cTn id="16" dur="400" fill="hold"/>
                                        <p:tgtEl>
                                          <p:spTgt spid="135"/>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wipe(left)">
                                      <p:cBhvr>
                                        <p:cTn id="20" dur="400"/>
                                        <p:tgtEl>
                                          <p:spTgt spid="141"/>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42"/>
                                        </p:tgtEl>
                                        <p:attrNameLst>
                                          <p:attrName>style.visibility</p:attrName>
                                        </p:attrNameLst>
                                      </p:cBhvr>
                                      <p:to>
                                        <p:strVal val="visible"/>
                                      </p:to>
                                    </p:set>
                                    <p:animEffect transition="in" filter="wipe(left)">
                                      <p:cBhvr>
                                        <p:cTn id="24" dur="350"/>
                                        <p:tgtEl>
                                          <p:spTgt spid="142"/>
                                        </p:tgtEl>
                                      </p:cBhvr>
                                    </p:animEffect>
                                  </p:childTnLst>
                                </p:cTn>
                              </p:par>
                            </p:childTnLst>
                          </p:cTn>
                        </p:par>
                        <p:par>
                          <p:cTn id="25" fill="hold">
                            <p:stCondLst>
                              <p:cond delay="1500"/>
                            </p:stCondLst>
                            <p:childTnLst>
                              <p:par>
                                <p:cTn id="26" presetID="2" presetClass="entr" presetSubtype="4" decel="100000" fill="hold" grpId="0" nodeType="afterEffect">
                                  <p:stCondLst>
                                    <p:cond delay="250"/>
                                  </p:stCondLst>
                                  <p:childTnLst>
                                    <p:set>
                                      <p:cBhvr>
                                        <p:cTn id="27" dur="1" fill="hold">
                                          <p:stCondLst>
                                            <p:cond delay="0"/>
                                          </p:stCondLst>
                                        </p:cTn>
                                        <p:tgtEl>
                                          <p:spTgt spid="133"/>
                                        </p:tgtEl>
                                        <p:attrNameLst>
                                          <p:attrName>style.visibility</p:attrName>
                                        </p:attrNameLst>
                                      </p:cBhvr>
                                      <p:to>
                                        <p:strVal val="visible"/>
                                      </p:to>
                                    </p:set>
                                    <p:anim calcmode="lin" valueType="num">
                                      <p:cBhvr additive="base">
                                        <p:cTn id="28" dur="500" fill="hold"/>
                                        <p:tgtEl>
                                          <p:spTgt spid="133"/>
                                        </p:tgtEl>
                                        <p:attrNameLst>
                                          <p:attrName>ppt_x</p:attrName>
                                        </p:attrNameLst>
                                      </p:cBhvr>
                                      <p:tavLst>
                                        <p:tav tm="0">
                                          <p:val>
                                            <p:strVal val="#ppt_x"/>
                                          </p:val>
                                        </p:tav>
                                        <p:tav tm="100000">
                                          <p:val>
                                            <p:strVal val="#ppt_x"/>
                                          </p:val>
                                        </p:tav>
                                      </p:tavLst>
                                    </p:anim>
                                    <p:anim calcmode="lin" valueType="num">
                                      <p:cBhvr additive="base">
                                        <p:cTn id="29" dur="500" fill="hold"/>
                                        <p:tgtEl>
                                          <p:spTgt spid="133"/>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750"/>
                                  </p:stCondLst>
                                  <p:childTnLst>
                                    <p:set>
                                      <p:cBhvr>
                                        <p:cTn id="35" dur="1" fill="hold">
                                          <p:stCondLst>
                                            <p:cond delay="0"/>
                                          </p:stCondLst>
                                        </p:cTn>
                                        <p:tgtEl>
                                          <p:spTgt spid="132"/>
                                        </p:tgtEl>
                                        <p:attrNameLst>
                                          <p:attrName>style.visibility</p:attrName>
                                        </p:attrNameLst>
                                      </p:cBhvr>
                                      <p:to>
                                        <p:strVal val="visible"/>
                                      </p:to>
                                    </p:set>
                                    <p:anim calcmode="lin" valueType="num">
                                      <p:cBhvr additive="base">
                                        <p:cTn id="36" dur="500" fill="hold"/>
                                        <p:tgtEl>
                                          <p:spTgt spid="132"/>
                                        </p:tgtEl>
                                        <p:attrNameLst>
                                          <p:attrName>ppt_x</p:attrName>
                                        </p:attrNameLst>
                                      </p:cBhvr>
                                      <p:tavLst>
                                        <p:tav tm="0">
                                          <p:val>
                                            <p:strVal val="#ppt_x"/>
                                          </p:val>
                                        </p:tav>
                                        <p:tav tm="100000">
                                          <p:val>
                                            <p:strVal val="#ppt_x"/>
                                          </p:val>
                                        </p:tav>
                                      </p:tavLst>
                                    </p:anim>
                                    <p:anim calcmode="lin" valueType="num">
                                      <p:cBhvr additive="base">
                                        <p:cTn id="37" dur="500" fill="hold"/>
                                        <p:tgtEl>
                                          <p:spTgt spid="132"/>
                                        </p:tgtEl>
                                        <p:attrNameLst>
                                          <p:attrName>ppt_y</p:attrName>
                                        </p:attrNameLst>
                                      </p:cBhvr>
                                      <p:tavLst>
                                        <p:tav tm="0">
                                          <p:val>
                                            <p:strVal val="1+#ppt_h/2"/>
                                          </p:val>
                                        </p:tav>
                                        <p:tav tm="100000">
                                          <p:val>
                                            <p:strVal val="#ppt_y"/>
                                          </p:val>
                                        </p:tav>
                                      </p:tavLst>
                                    </p:anim>
                                  </p:childTnLst>
                                </p:cTn>
                              </p:par>
                            </p:childTnLst>
                          </p:cTn>
                        </p:par>
                        <p:par>
                          <p:cTn id="38" fill="hold">
                            <p:stCondLst>
                              <p:cond delay="2250"/>
                            </p:stCondLst>
                            <p:childTnLst>
                              <p:par>
                                <p:cTn id="39" presetID="10" presetClass="entr" presetSubtype="0" fill="hold" grpId="0" nodeType="afterEffect">
                                  <p:stCondLst>
                                    <p:cond delay="0"/>
                                  </p:stCondLst>
                                  <p:childTnLst>
                                    <p:set>
                                      <p:cBhvr>
                                        <p:cTn id="40" dur="1" fill="hold">
                                          <p:stCondLst>
                                            <p:cond delay="0"/>
                                          </p:stCondLst>
                                        </p:cTn>
                                        <p:tgtEl>
                                          <p:spTgt spid="138"/>
                                        </p:tgtEl>
                                        <p:attrNameLst>
                                          <p:attrName>style.visibility</p:attrName>
                                        </p:attrNameLst>
                                      </p:cBhvr>
                                      <p:to>
                                        <p:strVal val="visible"/>
                                      </p:to>
                                    </p:set>
                                    <p:animEffect transition="in" filter="fade">
                                      <p:cBhvr>
                                        <p:cTn id="41" dur="500"/>
                                        <p:tgtEl>
                                          <p:spTgt spid="13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fade">
                                      <p:cBhvr>
                                        <p:cTn id="44" dur="500"/>
                                        <p:tgtEl>
                                          <p:spTgt spid="13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0"/>
                                        </p:tgtEl>
                                        <p:attrNameLst>
                                          <p:attrName>style.visibility</p:attrName>
                                        </p:attrNameLst>
                                      </p:cBhvr>
                                      <p:to>
                                        <p:strVal val="visible"/>
                                      </p:to>
                                    </p:set>
                                    <p:animEffect transition="in" filter="fade">
                                      <p:cBhvr>
                                        <p:cTn id="47" dur="500"/>
                                        <p:tgtEl>
                                          <p:spTgt spid="140"/>
                                        </p:tgtEl>
                                      </p:cBhvr>
                                    </p:animEffect>
                                  </p:childTnLst>
                                </p:cTn>
                              </p:par>
                            </p:childTnLst>
                          </p:cTn>
                        </p:par>
                        <p:par>
                          <p:cTn id="48" fill="hold">
                            <p:stCondLst>
                              <p:cond delay="2750"/>
                            </p:stCondLst>
                            <p:childTnLst>
                              <p:par>
                                <p:cTn id="49" presetID="10" presetClass="entr" presetSubtype="0" fill="hold" grpId="0" nodeType="afterEffect">
                                  <p:stCondLst>
                                    <p:cond delay="0"/>
                                  </p:stCondLst>
                                  <p:iterate type="lt">
                                    <p:tmPct val="10000"/>
                                  </p:iterate>
                                  <p:childTnLst>
                                    <p:set>
                                      <p:cBhvr>
                                        <p:cTn id="50" dur="1" fill="hold">
                                          <p:stCondLst>
                                            <p:cond delay="0"/>
                                          </p:stCondLst>
                                        </p:cTn>
                                        <p:tgtEl>
                                          <p:spTgt spid="143"/>
                                        </p:tgtEl>
                                        <p:attrNameLst>
                                          <p:attrName>style.visibility</p:attrName>
                                        </p:attrNameLst>
                                      </p:cBhvr>
                                      <p:to>
                                        <p:strVal val="visible"/>
                                      </p:to>
                                    </p:set>
                                    <p:animEffect transition="in" filter="fade">
                                      <p:cBhvr>
                                        <p:cTn id="51" dur="100"/>
                                        <p:tgtEl>
                                          <p:spTgt spid="143"/>
                                        </p:tgtEl>
                                      </p:cBhvr>
                                    </p:animEffect>
                                  </p:childTnLst>
                                </p:cTn>
                              </p:par>
                              <p:par>
                                <p:cTn id="52" presetID="10" presetClass="entr" presetSubtype="0" fill="hold" grpId="0" nodeType="withEffect">
                                  <p:stCondLst>
                                    <p:cond delay="0"/>
                                  </p:stCondLst>
                                  <p:iterate type="lt">
                                    <p:tmPct val="10000"/>
                                  </p:iterate>
                                  <p:childTnLst>
                                    <p:set>
                                      <p:cBhvr>
                                        <p:cTn id="53" dur="1" fill="hold">
                                          <p:stCondLst>
                                            <p:cond delay="0"/>
                                          </p:stCondLst>
                                        </p:cTn>
                                        <p:tgtEl>
                                          <p:spTgt spid="144"/>
                                        </p:tgtEl>
                                        <p:attrNameLst>
                                          <p:attrName>style.visibility</p:attrName>
                                        </p:attrNameLst>
                                      </p:cBhvr>
                                      <p:to>
                                        <p:strVal val="visible"/>
                                      </p:to>
                                    </p:set>
                                    <p:animEffect transition="in" filter="fade">
                                      <p:cBhvr>
                                        <p:cTn id="54" dur="1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37" grpId="0" animBg="1"/>
      <p:bldP spid="138" grpId="0"/>
      <p:bldP spid="139" grpId="0"/>
      <p:bldP spid="140" grpId="0"/>
      <p:bldP spid="143" grpId="0"/>
      <p:bldP spid="144" grpId="0"/>
      <p:bldP spid="13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5"/>
          <p:cNvSpPr/>
          <p:nvPr/>
        </p:nvSpPr>
        <p:spPr bwMode="auto">
          <a:xfrm rot="10800000">
            <a:off x="5434398" y="2009317"/>
            <a:ext cx="2955773" cy="2146147"/>
          </a:xfrm>
          <a:custGeom>
            <a:avLst/>
            <a:gdLst>
              <a:gd name="T0" fmla="*/ 1076 w 3124"/>
              <a:gd name="T1" fmla="*/ 2 h 2268"/>
              <a:gd name="T2" fmla="*/ 906 w 3124"/>
              <a:gd name="T3" fmla="*/ 24 h 2268"/>
              <a:gd name="T4" fmla="*/ 744 w 3124"/>
              <a:gd name="T5" fmla="*/ 70 h 2268"/>
              <a:gd name="T6" fmla="*/ 594 w 3124"/>
              <a:gd name="T7" fmla="*/ 138 h 2268"/>
              <a:gd name="T8" fmla="*/ 456 w 3124"/>
              <a:gd name="T9" fmla="*/ 226 h 2268"/>
              <a:gd name="T10" fmla="*/ 334 w 3124"/>
              <a:gd name="T11" fmla="*/ 332 h 2268"/>
              <a:gd name="T12" fmla="*/ 226 w 3124"/>
              <a:gd name="T13" fmla="*/ 456 h 2268"/>
              <a:gd name="T14" fmla="*/ 138 w 3124"/>
              <a:gd name="T15" fmla="*/ 594 h 2268"/>
              <a:gd name="T16" fmla="*/ 70 w 3124"/>
              <a:gd name="T17" fmla="*/ 744 h 2268"/>
              <a:gd name="T18" fmla="*/ 24 w 3124"/>
              <a:gd name="T19" fmla="*/ 906 h 2268"/>
              <a:gd name="T20" fmla="*/ 2 w 3124"/>
              <a:gd name="T21" fmla="*/ 1076 h 2268"/>
              <a:gd name="T22" fmla="*/ 2 w 3124"/>
              <a:gd name="T23" fmla="*/ 1194 h 2268"/>
              <a:gd name="T24" fmla="*/ 24 w 3124"/>
              <a:gd name="T25" fmla="*/ 1364 h 2268"/>
              <a:gd name="T26" fmla="*/ 70 w 3124"/>
              <a:gd name="T27" fmla="*/ 1524 h 2268"/>
              <a:gd name="T28" fmla="*/ 138 w 3124"/>
              <a:gd name="T29" fmla="*/ 1676 h 2268"/>
              <a:gd name="T30" fmla="*/ 226 w 3124"/>
              <a:gd name="T31" fmla="*/ 1814 h 2268"/>
              <a:gd name="T32" fmla="*/ 334 w 3124"/>
              <a:gd name="T33" fmla="*/ 1936 h 2268"/>
              <a:gd name="T34" fmla="*/ 456 w 3124"/>
              <a:gd name="T35" fmla="*/ 2044 h 2268"/>
              <a:gd name="T36" fmla="*/ 594 w 3124"/>
              <a:gd name="T37" fmla="*/ 2132 h 2268"/>
              <a:gd name="T38" fmla="*/ 744 w 3124"/>
              <a:gd name="T39" fmla="*/ 2200 h 2268"/>
              <a:gd name="T40" fmla="*/ 906 w 3124"/>
              <a:gd name="T41" fmla="*/ 2246 h 2268"/>
              <a:gd name="T42" fmla="*/ 1076 w 3124"/>
              <a:gd name="T43" fmla="*/ 2268 h 2268"/>
              <a:gd name="T44" fmla="*/ 1210 w 3124"/>
              <a:gd name="T45" fmla="*/ 2266 h 2268"/>
              <a:gd name="T46" fmla="*/ 1434 w 3124"/>
              <a:gd name="T47" fmla="*/ 2242 h 2268"/>
              <a:gd name="T48" fmla="*/ 1652 w 3124"/>
              <a:gd name="T49" fmla="*/ 2190 h 2268"/>
              <a:gd name="T50" fmla="*/ 1862 w 3124"/>
              <a:gd name="T51" fmla="*/ 2118 h 2268"/>
              <a:gd name="T52" fmla="*/ 2066 w 3124"/>
              <a:gd name="T53" fmla="*/ 2026 h 2268"/>
              <a:gd name="T54" fmla="*/ 2258 w 3124"/>
              <a:gd name="T55" fmla="*/ 1922 h 2268"/>
              <a:gd name="T56" fmla="*/ 2438 w 3124"/>
              <a:gd name="T57" fmla="*/ 1810 h 2268"/>
              <a:gd name="T58" fmla="*/ 2708 w 3124"/>
              <a:gd name="T59" fmla="*/ 1616 h 2268"/>
              <a:gd name="T60" fmla="*/ 2968 w 3124"/>
              <a:gd name="T61" fmla="*/ 1398 h 2268"/>
              <a:gd name="T62" fmla="*/ 3058 w 3124"/>
              <a:gd name="T63" fmla="*/ 1312 h 2268"/>
              <a:gd name="T64" fmla="*/ 3102 w 3124"/>
              <a:gd name="T65" fmla="*/ 1240 h 2268"/>
              <a:gd name="T66" fmla="*/ 3122 w 3124"/>
              <a:gd name="T67" fmla="*/ 1162 h 2268"/>
              <a:gd name="T68" fmla="*/ 3118 w 3124"/>
              <a:gd name="T69" fmla="*/ 1080 h 2268"/>
              <a:gd name="T70" fmla="*/ 3090 w 3124"/>
              <a:gd name="T71" fmla="*/ 1004 h 2268"/>
              <a:gd name="T72" fmla="*/ 3038 w 3124"/>
              <a:gd name="T73" fmla="*/ 936 h 2268"/>
              <a:gd name="T74" fmla="*/ 2890 w 3124"/>
              <a:gd name="T75" fmla="*/ 802 h 2268"/>
              <a:gd name="T76" fmla="*/ 2606 w 3124"/>
              <a:gd name="T77" fmla="*/ 576 h 2268"/>
              <a:gd name="T78" fmla="*/ 2380 w 3124"/>
              <a:gd name="T79" fmla="*/ 420 h 2268"/>
              <a:gd name="T80" fmla="*/ 2196 w 3124"/>
              <a:gd name="T81" fmla="*/ 310 h 2268"/>
              <a:gd name="T82" fmla="*/ 1998 w 3124"/>
              <a:gd name="T83" fmla="*/ 212 h 2268"/>
              <a:gd name="T84" fmla="*/ 1792 w 3124"/>
              <a:gd name="T85" fmla="*/ 126 h 2268"/>
              <a:gd name="T86" fmla="*/ 1580 w 3124"/>
              <a:gd name="T87" fmla="*/ 60 h 2268"/>
              <a:gd name="T88" fmla="*/ 1360 w 3124"/>
              <a:gd name="T89" fmla="*/ 16 h 2268"/>
              <a:gd name="T90" fmla="*/ 1134 w 3124"/>
              <a:gd name="T91" fmla="*/ 0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24" h="2268">
                <a:moveTo>
                  <a:pt x="1134" y="0"/>
                </a:moveTo>
                <a:lnTo>
                  <a:pt x="1134" y="0"/>
                </a:lnTo>
                <a:lnTo>
                  <a:pt x="1076" y="2"/>
                </a:lnTo>
                <a:lnTo>
                  <a:pt x="1018" y="6"/>
                </a:lnTo>
                <a:lnTo>
                  <a:pt x="962" y="14"/>
                </a:lnTo>
                <a:lnTo>
                  <a:pt x="906" y="24"/>
                </a:lnTo>
                <a:lnTo>
                  <a:pt x="852" y="36"/>
                </a:lnTo>
                <a:lnTo>
                  <a:pt x="798" y="52"/>
                </a:lnTo>
                <a:lnTo>
                  <a:pt x="744" y="70"/>
                </a:lnTo>
                <a:lnTo>
                  <a:pt x="694" y="90"/>
                </a:lnTo>
                <a:lnTo>
                  <a:pt x="644" y="112"/>
                </a:lnTo>
                <a:lnTo>
                  <a:pt x="594" y="138"/>
                </a:lnTo>
                <a:lnTo>
                  <a:pt x="546" y="164"/>
                </a:lnTo>
                <a:lnTo>
                  <a:pt x="500" y="194"/>
                </a:lnTo>
                <a:lnTo>
                  <a:pt x="456" y="226"/>
                </a:lnTo>
                <a:lnTo>
                  <a:pt x="414" y="260"/>
                </a:lnTo>
                <a:lnTo>
                  <a:pt x="372" y="296"/>
                </a:lnTo>
                <a:lnTo>
                  <a:pt x="334" y="332"/>
                </a:lnTo>
                <a:lnTo>
                  <a:pt x="296" y="372"/>
                </a:lnTo>
                <a:lnTo>
                  <a:pt x="260" y="414"/>
                </a:lnTo>
                <a:lnTo>
                  <a:pt x="226" y="456"/>
                </a:lnTo>
                <a:lnTo>
                  <a:pt x="194" y="500"/>
                </a:lnTo>
                <a:lnTo>
                  <a:pt x="166" y="546"/>
                </a:lnTo>
                <a:lnTo>
                  <a:pt x="138" y="594"/>
                </a:lnTo>
                <a:lnTo>
                  <a:pt x="112" y="644"/>
                </a:lnTo>
                <a:lnTo>
                  <a:pt x="90" y="694"/>
                </a:lnTo>
                <a:lnTo>
                  <a:pt x="70" y="744"/>
                </a:lnTo>
                <a:lnTo>
                  <a:pt x="52" y="798"/>
                </a:lnTo>
                <a:lnTo>
                  <a:pt x="36" y="852"/>
                </a:lnTo>
                <a:lnTo>
                  <a:pt x="24" y="906"/>
                </a:lnTo>
                <a:lnTo>
                  <a:pt x="14" y="962"/>
                </a:lnTo>
                <a:lnTo>
                  <a:pt x="6" y="1018"/>
                </a:lnTo>
                <a:lnTo>
                  <a:pt x="2" y="1076"/>
                </a:lnTo>
                <a:lnTo>
                  <a:pt x="0" y="1134"/>
                </a:lnTo>
                <a:lnTo>
                  <a:pt x="0" y="1134"/>
                </a:lnTo>
                <a:lnTo>
                  <a:pt x="2" y="1194"/>
                </a:lnTo>
                <a:lnTo>
                  <a:pt x="6" y="1250"/>
                </a:lnTo>
                <a:lnTo>
                  <a:pt x="14" y="1308"/>
                </a:lnTo>
                <a:lnTo>
                  <a:pt x="24" y="1364"/>
                </a:lnTo>
                <a:lnTo>
                  <a:pt x="36" y="1418"/>
                </a:lnTo>
                <a:lnTo>
                  <a:pt x="52" y="1472"/>
                </a:lnTo>
                <a:lnTo>
                  <a:pt x="70" y="1524"/>
                </a:lnTo>
                <a:lnTo>
                  <a:pt x="90" y="1576"/>
                </a:lnTo>
                <a:lnTo>
                  <a:pt x="112" y="1626"/>
                </a:lnTo>
                <a:lnTo>
                  <a:pt x="138" y="1676"/>
                </a:lnTo>
                <a:lnTo>
                  <a:pt x="166" y="1722"/>
                </a:lnTo>
                <a:lnTo>
                  <a:pt x="194" y="1768"/>
                </a:lnTo>
                <a:lnTo>
                  <a:pt x="226" y="1814"/>
                </a:lnTo>
                <a:lnTo>
                  <a:pt x="260" y="1856"/>
                </a:lnTo>
                <a:lnTo>
                  <a:pt x="296" y="1898"/>
                </a:lnTo>
                <a:lnTo>
                  <a:pt x="334" y="1936"/>
                </a:lnTo>
                <a:lnTo>
                  <a:pt x="372" y="1974"/>
                </a:lnTo>
                <a:lnTo>
                  <a:pt x="414" y="2010"/>
                </a:lnTo>
                <a:lnTo>
                  <a:pt x="456" y="2044"/>
                </a:lnTo>
                <a:lnTo>
                  <a:pt x="500" y="2074"/>
                </a:lnTo>
                <a:lnTo>
                  <a:pt x="546" y="2104"/>
                </a:lnTo>
                <a:lnTo>
                  <a:pt x="594" y="2132"/>
                </a:lnTo>
                <a:lnTo>
                  <a:pt x="644" y="2156"/>
                </a:lnTo>
                <a:lnTo>
                  <a:pt x="694" y="2180"/>
                </a:lnTo>
                <a:lnTo>
                  <a:pt x="744" y="2200"/>
                </a:lnTo>
                <a:lnTo>
                  <a:pt x="798" y="2218"/>
                </a:lnTo>
                <a:lnTo>
                  <a:pt x="852" y="2232"/>
                </a:lnTo>
                <a:lnTo>
                  <a:pt x="906" y="2246"/>
                </a:lnTo>
                <a:lnTo>
                  <a:pt x="962" y="2256"/>
                </a:lnTo>
                <a:lnTo>
                  <a:pt x="1018" y="2262"/>
                </a:lnTo>
                <a:lnTo>
                  <a:pt x="1076" y="2268"/>
                </a:lnTo>
                <a:lnTo>
                  <a:pt x="1134" y="2268"/>
                </a:lnTo>
                <a:lnTo>
                  <a:pt x="1134" y="2268"/>
                </a:lnTo>
                <a:lnTo>
                  <a:pt x="1210" y="2266"/>
                </a:lnTo>
                <a:lnTo>
                  <a:pt x="1284" y="2262"/>
                </a:lnTo>
                <a:lnTo>
                  <a:pt x="1360" y="2254"/>
                </a:lnTo>
                <a:lnTo>
                  <a:pt x="1434" y="2242"/>
                </a:lnTo>
                <a:lnTo>
                  <a:pt x="1506" y="2228"/>
                </a:lnTo>
                <a:lnTo>
                  <a:pt x="1580" y="2210"/>
                </a:lnTo>
                <a:lnTo>
                  <a:pt x="1652" y="2190"/>
                </a:lnTo>
                <a:lnTo>
                  <a:pt x="1722" y="2168"/>
                </a:lnTo>
                <a:lnTo>
                  <a:pt x="1792" y="2144"/>
                </a:lnTo>
                <a:lnTo>
                  <a:pt x="1862" y="2118"/>
                </a:lnTo>
                <a:lnTo>
                  <a:pt x="1932" y="2088"/>
                </a:lnTo>
                <a:lnTo>
                  <a:pt x="1998" y="2058"/>
                </a:lnTo>
                <a:lnTo>
                  <a:pt x="2066" y="2026"/>
                </a:lnTo>
                <a:lnTo>
                  <a:pt x="2130" y="1994"/>
                </a:lnTo>
                <a:lnTo>
                  <a:pt x="2196" y="1958"/>
                </a:lnTo>
                <a:lnTo>
                  <a:pt x="2258" y="1922"/>
                </a:lnTo>
                <a:lnTo>
                  <a:pt x="2320" y="1886"/>
                </a:lnTo>
                <a:lnTo>
                  <a:pt x="2380" y="1848"/>
                </a:lnTo>
                <a:lnTo>
                  <a:pt x="2438" y="1810"/>
                </a:lnTo>
                <a:lnTo>
                  <a:pt x="2496" y="1772"/>
                </a:lnTo>
                <a:lnTo>
                  <a:pt x="2606" y="1694"/>
                </a:lnTo>
                <a:lnTo>
                  <a:pt x="2708" y="1616"/>
                </a:lnTo>
                <a:lnTo>
                  <a:pt x="2802" y="1540"/>
                </a:lnTo>
                <a:lnTo>
                  <a:pt x="2890" y="1466"/>
                </a:lnTo>
                <a:lnTo>
                  <a:pt x="2968" y="1398"/>
                </a:lnTo>
                <a:lnTo>
                  <a:pt x="3038" y="1334"/>
                </a:lnTo>
                <a:lnTo>
                  <a:pt x="3038" y="1334"/>
                </a:lnTo>
                <a:lnTo>
                  <a:pt x="3058" y="1312"/>
                </a:lnTo>
                <a:lnTo>
                  <a:pt x="3074" y="1290"/>
                </a:lnTo>
                <a:lnTo>
                  <a:pt x="3090" y="1266"/>
                </a:lnTo>
                <a:lnTo>
                  <a:pt x="3102" y="1240"/>
                </a:lnTo>
                <a:lnTo>
                  <a:pt x="3112" y="1216"/>
                </a:lnTo>
                <a:lnTo>
                  <a:pt x="3118" y="1188"/>
                </a:lnTo>
                <a:lnTo>
                  <a:pt x="3122" y="1162"/>
                </a:lnTo>
                <a:lnTo>
                  <a:pt x="3124" y="1134"/>
                </a:lnTo>
                <a:lnTo>
                  <a:pt x="3122" y="1108"/>
                </a:lnTo>
                <a:lnTo>
                  <a:pt x="3118" y="1080"/>
                </a:lnTo>
                <a:lnTo>
                  <a:pt x="3112" y="1054"/>
                </a:lnTo>
                <a:lnTo>
                  <a:pt x="3102" y="1028"/>
                </a:lnTo>
                <a:lnTo>
                  <a:pt x="3090" y="1004"/>
                </a:lnTo>
                <a:lnTo>
                  <a:pt x="3074" y="980"/>
                </a:lnTo>
                <a:lnTo>
                  <a:pt x="3058" y="958"/>
                </a:lnTo>
                <a:lnTo>
                  <a:pt x="3038" y="936"/>
                </a:lnTo>
                <a:lnTo>
                  <a:pt x="3038" y="936"/>
                </a:lnTo>
                <a:lnTo>
                  <a:pt x="2968" y="872"/>
                </a:lnTo>
                <a:lnTo>
                  <a:pt x="2890" y="802"/>
                </a:lnTo>
                <a:lnTo>
                  <a:pt x="2802" y="730"/>
                </a:lnTo>
                <a:lnTo>
                  <a:pt x="2708" y="652"/>
                </a:lnTo>
                <a:lnTo>
                  <a:pt x="2606" y="576"/>
                </a:lnTo>
                <a:lnTo>
                  <a:pt x="2496" y="498"/>
                </a:lnTo>
                <a:lnTo>
                  <a:pt x="2438" y="458"/>
                </a:lnTo>
                <a:lnTo>
                  <a:pt x="2380" y="420"/>
                </a:lnTo>
                <a:lnTo>
                  <a:pt x="2320" y="384"/>
                </a:lnTo>
                <a:lnTo>
                  <a:pt x="2258" y="346"/>
                </a:lnTo>
                <a:lnTo>
                  <a:pt x="2196" y="310"/>
                </a:lnTo>
                <a:lnTo>
                  <a:pt x="2130" y="276"/>
                </a:lnTo>
                <a:lnTo>
                  <a:pt x="2066" y="242"/>
                </a:lnTo>
                <a:lnTo>
                  <a:pt x="1998" y="212"/>
                </a:lnTo>
                <a:lnTo>
                  <a:pt x="1932" y="180"/>
                </a:lnTo>
                <a:lnTo>
                  <a:pt x="1862" y="152"/>
                </a:lnTo>
                <a:lnTo>
                  <a:pt x="1792" y="126"/>
                </a:lnTo>
                <a:lnTo>
                  <a:pt x="1722" y="102"/>
                </a:lnTo>
                <a:lnTo>
                  <a:pt x="1652" y="80"/>
                </a:lnTo>
                <a:lnTo>
                  <a:pt x="1580" y="60"/>
                </a:lnTo>
                <a:lnTo>
                  <a:pt x="1506" y="42"/>
                </a:lnTo>
                <a:lnTo>
                  <a:pt x="1434" y="28"/>
                </a:lnTo>
                <a:lnTo>
                  <a:pt x="1360" y="16"/>
                </a:lnTo>
                <a:lnTo>
                  <a:pt x="1284" y="8"/>
                </a:lnTo>
                <a:lnTo>
                  <a:pt x="1210" y="2"/>
                </a:lnTo>
                <a:lnTo>
                  <a:pt x="1134" y="0"/>
                </a:lnTo>
                <a:lnTo>
                  <a:pt x="1134" y="0"/>
                </a:lnTo>
                <a:close/>
              </a:path>
            </a:pathLst>
          </a:custGeom>
          <a:solidFill>
            <a:schemeClr val="accent2">
              <a:alpha val="50196"/>
            </a:schemeClr>
          </a:solidFill>
          <a:ln w="19050">
            <a:noFill/>
          </a:ln>
        </p:spPr>
        <p:txBody>
          <a:bodyPr vert="horz" wrap="square" lIns="121908" tIns="60954" rIns="121908" bIns="60954" numCol="1" anchor="t" anchorCtr="0" compatLnSpc="1"/>
          <a:lstStyle/>
          <a:p>
            <a:endParaRPr lang="zh-CN" altLang="en-US"/>
          </a:p>
        </p:txBody>
      </p:sp>
      <p:sp>
        <p:nvSpPr>
          <p:cNvPr id="51" name="Freeform 5"/>
          <p:cNvSpPr/>
          <p:nvPr/>
        </p:nvSpPr>
        <p:spPr bwMode="auto">
          <a:xfrm>
            <a:off x="3956512" y="2009317"/>
            <a:ext cx="2955773" cy="2146147"/>
          </a:xfrm>
          <a:custGeom>
            <a:avLst/>
            <a:gdLst>
              <a:gd name="T0" fmla="*/ 1076 w 3124"/>
              <a:gd name="T1" fmla="*/ 2 h 2268"/>
              <a:gd name="T2" fmla="*/ 906 w 3124"/>
              <a:gd name="T3" fmla="*/ 24 h 2268"/>
              <a:gd name="T4" fmla="*/ 744 w 3124"/>
              <a:gd name="T5" fmla="*/ 70 h 2268"/>
              <a:gd name="T6" fmla="*/ 594 w 3124"/>
              <a:gd name="T7" fmla="*/ 138 h 2268"/>
              <a:gd name="T8" fmla="*/ 456 w 3124"/>
              <a:gd name="T9" fmla="*/ 226 h 2268"/>
              <a:gd name="T10" fmla="*/ 334 w 3124"/>
              <a:gd name="T11" fmla="*/ 332 h 2268"/>
              <a:gd name="T12" fmla="*/ 226 w 3124"/>
              <a:gd name="T13" fmla="*/ 456 h 2268"/>
              <a:gd name="T14" fmla="*/ 138 w 3124"/>
              <a:gd name="T15" fmla="*/ 594 h 2268"/>
              <a:gd name="T16" fmla="*/ 70 w 3124"/>
              <a:gd name="T17" fmla="*/ 744 h 2268"/>
              <a:gd name="T18" fmla="*/ 24 w 3124"/>
              <a:gd name="T19" fmla="*/ 906 h 2268"/>
              <a:gd name="T20" fmla="*/ 2 w 3124"/>
              <a:gd name="T21" fmla="*/ 1076 h 2268"/>
              <a:gd name="T22" fmla="*/ 2 w 3124"/>
              <a:gd name="T23" fmla="*/ 1194 h 2268"/>
              <a:gd name="T24" fmla="*/ 24 w 3124"/>
              <a:gd name="T25" fmla="*/ 1364 h 2268"/>
              <a:gd name="T26" fmla="*/ 70 w 3124"/>
              <a:gd name="T27" fmla="*/ 1524 h 2268"/>
              <a:gd name="T28" fmla="*/ 138 w 3124"/>
              <a:gd name="T29" fmla="*/ 1676 h 2268"/>
              <a:gd name="T30" fmla="*/ 226 w 3124"/>
              <a:gd name="T31" fmla="*/ 1814 h 2268"/>
              <a:gd name="T32" fmla="*/ 334 w 3124"/>
              <a:gd name="T33" fmla="*/ 1936 h 2268"/>
              <a:gd name="T34" fmla="*/ 456 w 3124"/>
              <a:gd name="T35" fmla="*/ 2044 h 2268"/>
              <a:gd name="T36" fmla="*/ 594 w 3124"/>
              <a:gd name="T37" fmla="*/ 2132 h 2268"/>
              <a:gd name="T38" fmla="*/ 744 w 3124"/>
              <a:gd name="T39" fmla="*/ 2200 h 2268"/>
              <a:gd name="T40" fmla="*/ 906 w 3124"/>
              <a:gd name="T41" fmla="*/ 2246 h 2268"/>
              <a:gd name="T42" fmla="*/ 1076 w 3124"/>
              <a:gd name="T43" fmla="*/ 2268 h 2268"/>
              <a:gd name="T44" fmla="*/ 1210 w 3124"/>
              <a:gd name="T45" fmla="*/ 2266 h 2268"/>
              <a:gd name="T46" fmla="*/ 1434 w 3124"/>
              <a:gd name="T47" fmla="*/ 2242 h 2268"/>
              <a:gd name="T48" fmla="*/ 1652 w 3124"/>
              <a:gd name="T49" fmla="*/ 2190 h 2268"/>
              <a:gd name="T50" fmla="*/ 1862 w 3124"/>
              <a:gd name="T51" fmla="*/ 2118 h 2268"/>
              <a:gd name="T52" fmla="*/ 2066 w 3124"/>
              <a:gd name="T53" fmla="*/ 2026 h 2268"/>
              <a:gd name="T54" fmla="*/ 2258 w 3124"/>
              <a:gd name="T55" fmla="*/ 1922 h 2268"/>
              <a:gd name="T56" fmla="*/ 2438 w 3124"/>
              <a:gd name="T57" fmla="*/ 1810 h 2268"/>
              <a:gd name="T58" fmla="*/ 2708 w 3124"/>
              <a:gd name="T59" fmla="*/ 1616 h 2268"/>
              <a:gd name="T60" fmla="*/ 2968 w 3124"/>
              <a:gd name="T61" fmla="*/ 1398 h 2268"/>
              <a:gd name="T62" fmla="*/ 3058 w 3124"/>
              <a:gd name="T63" fmla="*/ 1312 h 2268"/>
              <a:gd name="T64" fmla="*/ 3102 w 3124"/>
              <a:gd name="T65" fmla="*/ 1240 h 2268"/>
              <a:gd name="T66" fmla="*/ 3122 w 3124"/>
              <a:gd name="T67" fmla="*/ 1162 h 2268"/>
              <a:gd name="T68" fmla="*/ 3118 w 3124"/>
              <a:gd name="T69" fmla="*/ 1080 h 2268"/>
              <a:gd name="T70" fmla="*/ 3090 w 3124"/>
              <a:gd name="T71" fmla="*/ 1004 h 2268"/>
              <a:gd name="T72" fmla="*/ 3038 w 3124"/>
              <a:gd name="T73" fmla="*/ 936 h 2268"/>
              <a:gd name="T74" fmla="*/ 2890 w 3124"/>
              <a:gd name="T75" fmla="*/ 802 h 2268"/>
              <a:gd name="T76" fmla="*/ 2606 w 3124"/>
              <a:gd name="T77" fmla="*/ 576 h 2268"/>
              <a:gd name="T78" fmla="*/ 2380 w 3124"/>
              <a:gd name="T79" fmla="*/ 420 h 2268"/>
              <a:gd name="T80" fmla="*/ 2196 w 3124"/>
              <a:gd name="T81" fmla="*/ 310 h 2268"/>
              <a:gd name="T82" fmla="*/ 1998 w 3124"/>
              <a:gd name="T83" fmla="*/ 212 h 2268"/>
              <a:gd name="T84" fmla="*/ 1792 w 3124"/>
              <a:gd name="T85" fmla="*/ 126 h 2268"/>
              <a:gd name="T86" fmla="*/ 1580 w 3124"/>
              <a:gd name="T87" fmla="*/ 60 h 2268"/>
              <a:gd name="T88" fmla="*/ 1360 w 3124"/>
              <a:gd name="T89" fmla="*/ 16 h 2268"/>
              <a:gd name="T90" fmla="*/ 1134 w 3124"/>
              <a:gd name="T91" fmla="*/ 0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24" h="2268">
                <a:moveTo>
                  <a:pt x="1134" y="0"/>
                </a:moveTo>
                <a:lnTo>
                  <a:pt x="1134" y="0"/>
                </a:lnTo>
                <a:lnTo>
                  <a:pt x="1076" y="2"/>
                </a:lnTo>
                <a:lnTo>
                  <a:pt x="1018" y="6"/>
                </a:lnTo>
                <a:lnTo>
                  <a:pt x="962" y="14"/>
                </a:lnTo>
                <a:lnTo>
                  <a:pt x="906" y="24"/>
                </a:lnTo>
                <a:lnTo>
                  <a:pt x="852" y="36"/>
                </a:lnTo>
                <a:lnTo>
                  <a:pt x="798" y="52"/>
                </a:lnTo>
                <a:lnTo>
                  <a:pt x="744" y="70"/>
                </a:lnTo>
                <a:lnTo>
                  <a:pt x="694" y="90"/>
                </a:lnTo>
                <a:lnTo>
                  <a:pt x="644" y="112"/>
                </a:lnTo>
                <a:lnTo>
                  <a:pt x="594" y="138"/>
                </a:lnTo>
                <a:lnTo>
                  <a:pt x="546" y="164"/>
                </a:lnTo>
                <a:lnTo>
                  <a:pt x="500" y="194"/>
                </a:lnTo>
                <a:lnTo>
                  <a:pt x="456" y="226"/>
                </a:lnTo>
                <a:lnTo>
                  <a:pt x="414" y="260"/>
                </a:lnTo>
                <a:lnTo>
                  <a:pt x="372" y="296"/>
                </a:lnTo>
                <a:lnTo>
                  <a:pt x="334" y="332"/>
                </a:lnTo>
                <a:lnTo>
                  <a:pt x="296" y="372"/>
                </a:lnTo>
                <a:lnTo>
                  <a:pt x="260" y="414"/>
                </a:lnTo>
                <a:lnTo>
                  <a:pt x="226" y="456"/>
                </a:lnTo>
                <a:lnTo>
                  <a:pt x="194" y="500"/>
                </a:lnTo>
                <a:lnTo>
                  <a:pt x="166" y="546"/>
                </a:lnTo>
                <a:lnTo>
                  <a:pt x="138" y="594"/>
                </a:lnTo>
                <a:lnTo>
                  <a:pt x="112" y="644"/>
                </a:lnTo>
                <a:lnTo>
                  <a:pt x="90" y="694"/>
                </a:lnTo>
                <a:lnTo>
                  <a:pt x="70" y="744"/>
                </a:lnTo>
                <a:lnTo>
                  <a:pt x="52" y="798"/>
                </a:lnTo>
                <a:lnTo>
                  <a:pt x="36" y="852"/>
                </a:lnTo>
                <a:lnTo>
                  <a:pt x="24" y="906"/>
                </a:lnTo>
                <a:lnTo>
                  <a:pt x="14" y="962"/>
                </a:lnTo>
                <a:lnTo>
                  <a:pt x="6" y="1018"/>
                </a:lnTo>
                <a:lnTo>
                  <a:pt x="2" y="1076"/>
                </a:lnTo>
                <a:lnTo>
                  <a:pt x="0" y="1134"/>
                </a:lnTo>
                <a:lnTo>
                  <a:pt x="0" y="1134"/>
                </a:lnTo>
                <a:lnTo>
                  <a:pt x="2" y="1194"/>
                </a:lnTo>
                <a:lnTo>
                  <a:pt x="6" y="1250"/>
                </a:lnTo>
                <a:lnTo>
                  <a:pt x="14" y="1308"/>
                </a:lnTo>
                <a:lnTo>
                  <a:pt x="24" y="1364"/>
                </a:lnTo>
                <a:lnTo>
                  <a:pt x="36" y="1418"/>
                </a:lnTo>
                <a:lnTo>
                  <a:pt x="52" y="1472"/>
                </a:lnTo>
                <a:lnTo>
                  <a:pt x="70" y="1524"/>
                </a:lnTo>
                <a:lnTo>
                  <a:pt x="90" y="1576"/>
                </a:lnTo>
                <a:lnTo>
                  <a:pt x="112" y="1626"/>
                </a:lnTo>
                <a:lnTo>
                  <a:pt x="138" y="1676"/>
                </a:lnTo>
                <a:lnTo>
                  <a:pt x="166" y="1722"/>
                </a:lnTo>
                <a:lnTo>
                  <a:pt x="194" y="1768"/>
                </a:lnTo>
                <a:lnTo>
                  <a:pt x="226" y="1814"/>
                </a:lnTo>
                <a:lnTo>
                  <a:pt x="260" y="1856"/>
                </a:lnTo>
                <a:lnTo>
                  <a:pt x="296" y="1898"/>
                </a:lnTo>
                <a:lnTo>
                  <a:pt x="334" y="1936"/>
                </a:lnTo>
                <a:lnTo>
                  <a:pt x="372" y="1974"/>
                </a:lnTo>
                <a:lnTo>
                  <a:pt x="414" y="2010"/>
                </a:lnTo>
                <a:lnTo>
                  <a:pt x="456" y="2044"/>
                </a:lnTo>
                <a:lnTo>
                  <a:pt x="500" y="2074"/>
                </a:lnTo>
                <a:lnTo>
                  <a:pt x="546" y="2104"/>
                </a:lnTo>
                <a:lnTo>
                  <a:pt x="594" y="2132"/>
                </a:lnTo>
                <a:lnTo>
                  <a:pt x="644" y="2156"/>
                </a:lnTo>
                <a:lnTo>
                  <a:pt x="694" y="2180"/>
                </a:lnTo>
                <a:lnTo>
                  <a:pt x="744" y="2200"/>
                </a:lnTo>
                <a:lnTo>
                  <a:pt x="798" y="2218"/>
                </a:lnTo>
                <a:lnTo>
                  <a:pt x="852" y="2232"/>
                </a:lnTo>
                <a:lnTo>
                  <a:pt x="906" y="2246"/>
                </a:lnTo>
                <a:lnTo>
                  <a:pt x="962" y="2256"/>
                </a:lnTo>
                <a:lnTo>
                  <a:pt x="1018" y="2262"/>
                </a:lnTo>
                <a:lnTo>
                  <a:pt x="1076" y="2268"/>
                </a:lnTo>
                <a:lnTo>
                  <a:pt x="1134" y="2268"/>
                </a:lnTo>
                <a:lnTo>
                  <a:pt x="1134" y="2268"/>
                </a:lnTo>
                <a:lnTo>
                  <a:pt x="1210" y="2266"/>
                </a:lnTo>
                <a:lnTo>
                  <a:pt x="1284" y="2262"/>
                </a:lnTo>
                <a:lnTo>
                  <a:pt x="1360" y="2254"/>
                </a:lnTo>
                <a:lnTo>
                  <a:pt x="1434" y="2242"/>
                </a:lnTo>
                <a:lnTo>
                  <a:pt x="1506" y="2228"/>
                </a:lnTo>
                <a:lnTo>
                  <a:pt x="1580" y="2210"/>
                </a:lnTo>
                <a:lnTo>
                  <a:pt x="1652" y="2190"/>
                </a:lnTo>
                <a:lnTo>
                  <a:pt x="1722" y="2168"/>
                </a:lnTo>
                <a:lnTo>
                  <a:pt x="1792" y="2144"/>
                </a:lnTo>
                <a:lnTo>
                  <a:pt x="1862" y="2118"/>
                </a:lnTo>
                <a:lnTo>
                  <a:pt x="1932" y="2088"/>
                </a:lnTo>
                <a:lnTo>
                  <a:pt x="1998" y="2058"/>
                </a:lnTo>
                <a:lnTo>
                  <a:pt x="2066" y="2026"/>
                </a:lnTo>
                <a:lnTo>
                  <a:pt x="2130" y="1994"/>
                </a:lnTo>
                <a:lnTo>
                  <a:pt x="2196" y="1958"/>
                </a:lnTo>
                <a:lnTo>
                  <a:pt x="2258" y="1922"/>
                </a:lnTo>
                <a:lnTo>
                  <a:pt x="2320" y="1886"/>
                </a:lnTo>
                <a:lnTo>
                  <a:pt x="2380" y="1848"/>
                </a:lnTo>
                <a:lnTo>
                  <a:pt x="2438" y="1810"/>
                </a:lnTo>
                <a:lnTo>
                  <a:pt x="2496" y="1772"/>
                </a:lnTo>
                <a:lnTo>
                  <a:pt x="2606" y="1694"/>
                </a:lnTo>
                <a:lnTo>
                  <a:pt x="2708" y="1616"/>
                </a:lnTo>
                <a:lnTo>
                  <a:pt x="2802" y="1540"/>
                </a:lnTo>
                <a:lnTo>
                  <a:pt x="2890" y="1466"/>
                </a:lnTo>
                <a:lnTo>
                  <a:pt x="2968" y="1398"/>
                </a:lnTo>
                <a:lnTo>
                  <a:pt x="3038" y="1334"/>
                </a:lnTo>
                <a:lnTo>
                  <a:pt x="3038" y="1334"/>
                </a:lnTo>
                <a:lnTo>
                  <a:pt x="3058" y="1312"/>
                </a:lnTo>
                <a:lnTo>
                  <a:pt x="3074" y="1290"/>
                </a:lnTo>
                <a:lnTo>
                  <a:pt x="3090" y="1266"/>
                </a:lnTo>
                <a:lnTo>
                  <a:pt x="3102" y="1240"/>
                </a:lnTo>
                <a:lnTo>
                  <a:pt x="3112" y="1216"/>
                </a:lnTo>
                <a:lnTo>
                  <a:pt x="3118" y="1188"/>
                </a:lnTo>
                <a:lnTo>
                  <a:pt x="3122" y="1162"/>
                </a:lnTo>
                <a:lnTo>
                  <a:pt x="3124" y="1134"/>
                </a:lnTo>
                <a:lnTo>
                  <a:pt x="3122" y="1108"/>
                </a:lnTo>
                <a:lnTo>
                  <a:pt x="3118" y="1080"/>
                </a:lnTo>
                <a:lnTo>
                  <a:pt x="3112" y="1054"/>
                </a:lnTo>
                <a:lnTo>
                  <a:pt x="3102" y="1028"/>
                </a:lnTo>
                <a:lnTo>
                  <a:pt x="3090" y="1004"/>
                </a:lnTo>
                <a:lnTo>
                  <a:pt x="3074" y="980"/>
                </a:lnTo>
                <a:lnTo>
                  <a:pt x="3058" y="958"/>
                </a:lnTo>
                <a:lnTo>
                  <a:pt x="3038" y="936"/>
                </a:lnTo>
                <a:lnTo>
                  <a:pt x="3038" y="936"/>
                </a:lnTo>
                <a:lnTo>
                  <a:pt x="2968" y="872"/>
                </a:lnTo>
                <a:lnTo>
                  <a:pt x="2890" y="802"/>
                </a:lnTo>
                <a:lnTo>
                  <a:pt x="2802" y="730"/>
                </a:lnTo>
                <a:lnTo>
                  <a:pt x="2708" y="652"/>
                </a:lnTo>
                <a:lnTo>
                  <a:pt x="2606" y="576"/>
                </a:lnTo>
                <a:lnTo>
                  <a:pt x="2496" y="498"/>
                </a:lnTo>
                <a:lnTo>
                  <a:pt x="2438" y="458"/>
                </a:lnTo>
                <a:lnTo>
                  <a:pt x="2380" y="420"/>
                </a:lnTo>
                <a:lnTo>
                  <a:pt x="2320" y="384"/>
                </a:lnTo>
                <a:lnTo>
                  <a:pt x="2258" y="346"/>
                </a:lnTo>
                <a:lnTo>
                  <a:pt x="2196" y="310"/>
                </a:lnTo>
                <a:lnTo>
                  <a:pt x="2130" y="276"/>
                </a:lnTo>
                <a:lnTo>
                  <a:pt x="2066" y="242"/>
                </a:lnTo>
                <a:lnTo>
                  <a:pt x="1998" y="212"/>
                </a:lnTo>
                <a:lnTo>
                  <a:pt x="1932" y="180"/>
                </a:lnTo>
                <a:lnTo>
                  <a:pt x="1862" y="152"/>
                </a:lnTo>
                <a:lnTo>
                  <a:pt x="1792" y="126"/>
                </a:lnTo>
                <a:lnTo>
                  <a:pt x="1722" y="102"/>
                </a:lnTo>
                <a:lnTo>
                  <a:pt x="1652" y="80"/>
                </a:lnTo>
                <a:lnTo>
                  <a:pt x="1580" y="60"/>
                </a:lnTo>
                <a:lnTo>
                  <a:pt x="1506" y="42"/>
                </a:lnTo>
                <a:lnTo>
                  <a:pt x="1434" y="28"/>
                </a:lnTo>
                <a:lnTo>
                  <a:pt x="1360" y="16"/>
                </a:lnTo>
                <a:lnTo>
                  <a:pt x="1284" y="8"/>
                </a:lnTo>
                <a:lnTo>
                  <a:pt x="1210" y="2"/>
                </a:lnTo>
                <a:lnTo>
                  <a:pt x="1134" y="0"/>
                </a:lnTo>
                <a:lnTo>
                  <a:pt x="1134" y="0"/>
                </a:lnTo>
                <a:close/>
              </a:path>
            </a:pathLst>
          </a:custGeom>
          <a:solidFill>
            <a:schemeClr val="accent1">
              <a:alpha val="50196"/>
            </a:schemeClr>
          </a:solidFill>
          <a:ln w="19050">
            <a:noFill/>
          </a:ln>
        </p:spPr>
        <p:txBody>
          <a:bodyPr vert="horz" wrap="square" lIns="121908" tIns="60954" rIns="121908" bIns="60954" numCol="1" anchor="t" anchorCtr="0" compatLnSpc="1"/>
          <a:lstStyle/>
          <a:p>
            <a:endParaRPr lang="zh-CN" altLang="en-US"/>
          </a:p>
        </p:txBody>
      </p:sp>
      <p:sp>
        <p:nvSpPr>
          <p:cNvPr id="52" name="矩形 51"/>
          <p:cNvSpPr/>
          <p:nvPr/>
        </p:nvSpPr>
        <p:spPr>
          <a:xfrm>
            <a:off x="8710742" y="2214743"/>
            <a:ext cx="2810171" cy="1586063"/>
          </a:xfrm>
          <a:prstGeom prst="rect">
            <a:avLst/>
          </a:prstGeom>
          <a:noFill/>
        </p:spPr>
        <p:txBody>
          <a:bodyPr wrap="square" lIns="121908" tIns="60954" rIns="121908" bIns="60954">
            <a:spAutoFit/>
          </a:bodyPr>
          <a:lstStyle/>
          <a:p>
            <a:pPr algn="just">
              <a:lnSpc>
                <a:spcPct val="130000"/>
              </a:lnSpc>
              <a:spcBef>
                <a:spcPts val="800"/>
              </a:spcBef>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再次输入标题</a:t>
            </a:r>
            <a:endParaRPr lang="en-US" altLang="zh-CN" sz="13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30000"/>
              </a:lnSpc>
              <a:spcBef>
                <a:spcPts val="800"/>
              </a:spcBef>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在此输入内容，在此输入内容，在此输入内容，在此输入内容，在此输入内容，在此输入内容，在此输入内容，在此输入内容，在此输入内容，在此输入内容，在此输入内容，在此输入内容</a:t>
            </a:r>
            <a:endParaRPr lang="en-US" altLang="zh-CN"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825771" y="2214743"/>
            <a:ext cx="2810171" cy="1586063"/>
          </a:xfrm>
          <a:prstGeom prst="rect">
            <a:avLst/>
          </a:prstGeom>
        </p:spPr>
        <p:txBody>
          <a:bodyPr wrap="square" lIns="121908" tIns="60954" rIns="121908" bIns="60954">
            <a:spAutoFit/>
          </a:bodyPr>
          <a:lstStyle/>
          <a:p>
            <a:pPr algn="just">
              <a:lnSpc>
                <a:spcPct val="130000"/>
              </a:lnSpc>
              <a:spcBef>
                <a:spcPts val="800"/>
              </a:spcBef>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再次输入标题</a:t>
            </a:r>
            <a:endParaRPr lang="en-US" altLang="zh-CN" sz="13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30000"/>
              </a:lnSpc>
              <a:spcBef>
                <a:spcPts val="800"/>
              </a:spcBef>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在此输入内容，在此输入内容，在此输入内容，在此输入内容，在此输入内容，在此输入内容，在此输入内容，在此输入内容，在此输入内容，在此输入内容，在此输入内容，在此输入内容</a:t>
            </a:r>
            <a:endParaRPr lang="en-US" altLang="zh-CN"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矩形 53"/>
          <p:cNvSpPr/>
          <p:nvPr/>
        </p:nvSpPr>
        <p:spPr>
          <a:xfrm>
            <a:off x="825769" y="4668255"/>
            <a:ext cx="10695142" cy="1145943"/>
          </a:xfrm>
          <a:prstGeom prst="rect">
            <a:avLst/>
          </a:prstGeom>
        </p:spPr>
        <p:txBody>
          <a:bodyPr wrap="square" lIns="121908" tIns="60954" rIns="121908" bIns="60954">
            <a:spAutoFit/>
          </a:bodyPr>
          <a:lstStyle/>
          <a:p>
            <a:pPr algn="ctr">
              <a:lnSpc>
                <a:spcPct val="130000"/>
              </a:lnSpc>
              <a:spcBef>
                <a:spcPts val="800"/>
              </a:spcBef>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再次输入标题</a:t>
            </a:r>
            <a:endParaRPr lang="en-US" altLang="zh-CN" sz="13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30000"/>
              </a:lnSpc>
              <a:spcBef>
                <a:spcPts val="800"/>
              </a:spcBef>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在此输入内容</a:t>
            </a:r>
            <a:endParaRPr lang="en-US" altLang="zh-CN"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矩形 54"/>
          <p:cNvSpPr/>
          <p:nvPr/>
        </p:nvSpPr>
        <p:spPr>
          <a:xfrm>
            <a:off x="5542484" y="2878053"/>
            <a:ext cx="1246471" cy="383170"/>
          </a:xfrm>
          <a:prstGeom prst="rect">
            <a:avLst/>
          </a:prstGeom>
        </p:spPr>
        <p:txBody>
          <a:bodyPr wrap="none" lIns="121908" tIns="60954" rIns="121908" bIns="60954">
            <a:spAutoFit/>
          </a:bodyPr>
          <a:lstStyle/>
          <a:p>
            <a:pPr algn="just">
              <a:lnSpc>
                <a:spcPct val="130000"/>
              </a:lnSpc>
              <a:spcBef>
                <a:spcPts val="800"/>
              </a:spcBef>
            </a:pPr>
            <a:r>
              <a:rPr lang="zh-CN" altLang="en-US" sz="1300" dirty="0">
                <a:solidFill>
                  <a:schemeClr val="bg1"/>
                </a:solidFill>
                <a:latin typeface="微软雅黑" panose="020B0503020204020204" pitchFamily="34" charset="-122"/>
                <a:ea typeface="微软雅黑" panose="020B0503020204020204" pitchFamily="34" charset="-122"/>
              </a:rPr>
              <a:t>再次输入标题</a:t>
            </a:r>
            <a:endParaRPr lang="en-US" altLang="zh-CN" sz="1300"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4292473" y="2757229"/>
            <a:ext cx="913046" cy="643241"/>
          </a:xfrm>
          <a:prstGeom prst="rect">
            <a:avLst/>
          </a:prstGeom>
        </p:spPr>
        <p:txBody>
          <a:bodyPr wrap="none" lIns="121908" tIns="60954" rIns="121908" bIns="60954">
            <a:spAutoFit/>
          </a:bodyPr>
          <a:lstStyle/>
          <a:p>
            <a:pPr algn="ctr">
              <a:lnSpc>
                <a:spcPct val="130000"/>
              </a:lnSpc>
            </a:pPr>
            <a:r>
              <a:rPr lang="zh-CN" altLang="en-US" sz="1300" dirty="0">
                <a:solidFill>
                  <a:schemeClr val="bg1"/>
                </a:solidFill>
                <a:latin typeface="微软雅黑" panose="020B0503020204020204" pitchFamily="34" charset="-122"/>
                <a:ea typeface="微软雅黑" panose="020B0503020204020204" pitchFamily="34" charset="-122"/>
              </a:rPr>
              <a:t>在此</a:t>
            </a:r>
            <a:endParaRPr lang="en-US" altLang="zh-CN" sz="1300"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1300" dirty="0">
                <a:solidFill>
                  <a:schemeClr val="bg1"/>
                </a:solidFill>
                <a:latin typeface="微软雅黑" panose="020B0503020204020204" pitchFamily="34" charset="-122"/>
                <a:ea typeface="微软雅黑" panose="020B0503020204020204" pitchFamily="34" charset="-122"/>
              </a:rPr>
              <a:t>输入标题</a:t>
            </a:r>
            <a:endParaRPr lang="en-US" altLang="zh-CN" sz="13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7141163" y="2757229"/>
            <a:ext cx="913046" cy="643241"/>
          </a:xfrm>
          <a:prstGeom prst="rect">
            <a:avLst/>
          </a:prstGeom>
        </p:spPr>
        <p:txBody>
          <a:bodyPr wrap="none" lIns="121908" tIns="60954" rIns="121908" bIns="60954">
            <a:spAutoFit/>
          </a:bodyPr>
          <a:lstStyle/>
          <a:p>
            <a:pPr algn="ctr">
              <a:lnSpc>
                <a:spcPct val="130000"/>
              </a:lnSpc>
            </a:pPr>
            <a:r>
              <a:rPr lang="zh-CN" altLang="en-US" sz="1300" dirty="0">
                <a:solidFill>
                  <a:schemeClr val="bg1"/>
                </a:solidFill>
                <a:latin typeface="微软雅黑" panose="020B0503020204020204" pitchFamily="34" charset="-122"/>
                <a:ea typeface="微软雅黑" panose="020B0503020204020204" pitchFamily="34" charset="-122"/>
              </a:rPr>
              <a:t>在此</a:t>
            </a:r>
            <a:endParaRPr lang="en-US" altLang="zh-CN" sz="1300"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1300" dirty="0">
                <a:solidFill>
                  <a:schemeClr val="bg1"/>
                </a:solidFill>
                <a:latin typeface="微软雅黑" panose="020B0503020204020204" pitchFamily="34" charset="-122"/>
                <a:ea typeface="微软雅黑" panose="020B0503020204020204" pitchFamily="34" charset="-122"/>
              </a:rPr>
              <a:t>输入标题</a:t>
            </a:r>
            <a:endParaRPr lang="en-US" altLang="zh-CN" sz="13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1+#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p:cTn id="22" dur="500" fill="hold"/>
                                        <p:tgtEl>
                                          <p:spTgt spid="57"/>
                                        </p:tgtEl>
                                        <p:attrNameLst>
                                          <p:attrName>ppt_w</p:attrName>
                                        </p:attrNameLst>
                                      </p:cBhvr>
                                      <p:tavLst>
                                        <p:tav tm="0">
                                          <p:val>
                                            <p:fltVal val="0"/>
                                          </p:val>
                                        </p:tav>
                                        <p:tav tm="100000">
                                          <p:val>
                                            <p:strVal val="#ppt_w"/>
                                          </p:val>
                                        </p:tav>
                                      </p:tavLst>
                                    </p:anim>
                                    <p:anim calcmode="lin" valueType="num">
                                      <p:cBhvr>
                                        <p:cTn id="23" dur="500" fill="hold"/>
                                        <p:tgtEl>
                                          <p:spTgt spid="57"/>
                                        </p:tgtEl>
                                        <p:attrNameLst>
                                          <p:attrName>ppt_h</p:attrName>
                                        </p:attrNameLst>
                                      </p:cBhvr>
                                      <p:tavLst>
                                        <p:tav tm="0">
                                          <p:val>
                                            <p:fltVal val="0"/>
                                          </p:val>
                                        </p:tav>
                                        <p:tav tm="100000">
                                          <p:val>
                                            <p:strVal val="#ppt_h"/>
                                          </p:val>
                                        </p:tav>
                                      </p:tavLst>
                                    </p:anim>
                                    <p:animEffect transition="in" filter="fade">
                                      <p:cBhvr>
                                        <p:cTn id="24" dur="500"/>
                                        <p:tgtEl>
                                          <p:spTgt spid="5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p:cTn id="27" dur="500" fill="hold"/>
                                        <p:tgtEl>
                                          <p:spTgt spid="56"/>
                                        </p:tgtEl>
                                        <p:attrNameLst>
                                          <p:attrName>ppt_w</p:attrName>
                                        </p:attrNameLst>
                                      </p:cBhvr>
                                      <p:tavLst>
                                        <p:tav tm="0">
                                          <p:val>
                                            <p:fltVal val="0"/>
                                          </p:val>
                                        </p:tav>
                                        <p:tav tm="100000">
                                          <p:val>
                                            <p:strVal val="#ppt_w"/>
                                          </p:val>
                                        </p:tav>
                                      </p:tavLst>
                                    </p:anim>
                                    <p:anim calcmode="lin" valueType="num">
                                      <p:cBhvr>
                                        <p:cTn id="28" dur="500" fill="hold"/>
                                        <p:tgtEl>
                                          <p:spTgt spid="56"/>
                                        </p:tgtEl>
                                        <p:attrNameLst>
                                          <p:attrName>ppt_h</p:attrName>
                                        </p:attrNameLst>
                                      </p:cBhvr>
                                      <p:tavLst>
                                        <p:tav tm="0">
                                          <p:val>
                                            <p:fltVal val="0"/>
                                          </p:val>
                                        </p:tav>
                                        <p:tav tm="100000">
                                          <p:val>
                                            <p:strVal val="#ppt_h"/>
                                          </p:val>
                                        </p:tav>
                                      </p:tavLst>
                                    </p:anim>
                                    <p:animEffect transition="in" filter="fade">
                                      <p:cBhvr>
                                        <p:cTn id="29" dur="500"/>
                                        <p:tgtEl>
                                          <p:spTgt spid="56"/>
                                        </p:tgtEl>
                                      </p:cBhvr>
                                    </p:animEffect>
                                  </p:childTnLst>
                                </p:cTn>
                              </p:par>
                            </p:childTnLst>
                          </p:cTn>
                        </p:par>
                        <p:par>
                          <p:cTn id="30" fill="hold">
                            <p:stCondLst>
                              <p:cond delay="1500"/>
                            </p:stCondLst>
                            <p:childTnLst>
                              <p:par>
                                <p:cTn id="31" presetID="2" presetClass="entr" presetSubtype="8" fill="hold" grpId="0" nodeType="after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500" fill="hold"/>
                                        <p:tgtEl>
                                          <p:spTgt spid="53"/>
                                        </p:tgtEl>
                                        <p:attrNameLst>
                                          <p:attrName>ppt_x</p:attrName>
                                        </p:attrNameLst>
                                      </p:cBhvr>
                                      <p:tavLst>
                                        <p:tav tm="0">
                                          <p:val>
                                            <p:strVal val="0-#ppt_w/2"/>
                                          </p:val>
                                        </p:tav>
                                        <p:tav tm="100000">
                                          <p:val>
                                            <p:strVal val="#ppt_x"/>
                                          </p:val>
                                        </p:tav>
                                      </p:tavLst>
                                    </p:anim>
                                    <p:anim calcmode="lin" valueType="num">
                                      <p:cBhvr additive="base">
                                        <p:cTn id="34" dur="500" fill="hold"/>
                                        <p:tgtEl>
                                          <p:spTgt spid="53"/>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500" fill="hold"/>
                                        <p:tgtEl>
                                          <p:spTgt spid="52"/>
                                        </p:tgtEl>
                                        <p:attrNameLst>
                                          <p:attrName>ppt_x</p:attrName>
                                        </p:attrNameLst>
                                      </p:cBhvr>
                                      <p:tavLst>
                                        <p:tav tm="0">
                                          <p:val>
                                            <p:strVal val="1+#ppt_w/2"/>
                                          </p:val>
                                        </p:tav>
                                        <p:tav tm="100000">
                                          <p:val>
                                            <p:strVal val="#ppt_x"/>
                                          </p:val>
                                        </p:tav>
                                      </p:tavLst>
                                    </p:anim>
                                    <p:anim calcmode="lin" valueType="num">
                                      <p:cBhvr additive="base">
                                        <p:cTn id="38" dur="500" fill="hold"/>
                                        <p:tgtEl>
                                          <p:spTgt spid="52"/>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anim calcmode="lin" valueType="num">
                                      <p:cBhvr>
                                        <p:cTn id="43" dur="500" fill="hold"/>
                                        <p:tgtEl>
                                          <p:spTgt spid="54"/>
                                        </p:tgtEl>
                                        <p:attrNameLst>
                                          <p:attrName>ppt_x</p:attrName>
                                        </p:attrNameLst>
                                      </p:cBhvr>
                                      <p:tavLst>
                                        <p:tav tm="0">
                                          <p:val>
                                            <p:strVal val="#ppt_x"/>
                                          </p:val>
                                        </p:tav>
                                        <p:tav tm="100000">
                                          <p:val>
                                            <p:strVal val="#ppt_x"/>
                                          </p:val>
                                        </p:tav>
                                      </p:tavLst>
                                    </p:anim>
                                    <p:anim calcmode="lin" valueType="num">
                                      <p:cBhvr>
                                        <p:cTn id="44" dur="5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p:bldP spid="53" grpId="0"/>
      <p:bldP spid="54" grpId="0"/>
      <p:bldP spid="55" grpId="0"/>
      <p:bldP spid="56" grpId="0"/>
      <p:bldP spid="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p:cNvSpPr/>
          <p:nvPr/>
        </p:nvSpPr>
        <p:spPr>
          <a:xfrm>
            <a:off x="4805849" y="4188051"/>
            <a:ext cx="2580304" cy="1003339"/>
          </a:xfrm>
          <a:prstGeom prst="rect">
            <a:avLst/>
          </a:prstGeom>
        </p:spPr>
        <p:txBody>
          <a:bodyPr wrap="square" lIns="121908" tIns="60954" rIns="121908" bIns="60954">
            <a:spAutoFit/>
          </a:bodyPr>
          <a:lstStyle/>
          <a:p>
            <a:pPr algn="ct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在此输入您的图表所要说明文字，在此输入您的图表所要说明文字，在此输入您的图表所要说明文字，在此输入您的图表所要说明文字。</a:t>
            </a:r>
          </a:p>
        </p:txBody>
      </p:sp>
      <p:sp>
        <p:nvSpPr>
          <p:cNvPr id="99" name="Freeform 6"/>
          <p:cNvSpPr/>
          <p:nvPr/>
        </p:nvSpPr>
        <p:spPr bwMode="auto">
          <a:xfrm>
            <a:off x="3235720" y="2134615"/>
            <a:ext cx="1872188" cy="1871036"/>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3"/>
          </a:solidFill>
          <a:ln w="28575">
            <a:solidFill>
              <a:schemeClr val="accent3">
                <a:lumMod val="20000"/>
                <a:lumOff val="80000"/>
              </a:schemeClr>
            </a:solidFill>
          </a:ln>
        </p:spPr>
        <p:txBody>
          <a:bodyPr vert="horz" wrap="square" lIns="121908" tIns="60954" rIns="121908" bIns="60954" numCol="1" anchor="t" anchorCtr="0" compatLnSpc="1"/>
          <a:lstStyle/>
          <a:p>
            <a:endParaRPr lang="zh-CN" altLang="en-US"/>
          </a:p>
        </p:txBody>
      </p:sp>
      <p:sp>
        <p:nvSpPr>
          <p:cNvPr id="100" name="矩形 99"/>
          <p:cNvSpPr/>
          <p:nvPr/>
        </p:nvSpPr>
        <p:spPr>
          <a:xfrm>
            <a:off x="3510837" y="2803393"/>
            <a:ext cx="1321953" cy="533480"/>
          </a:xfrm>
          <a:prstGeom prst="rect">
            <a:avLst/>
          </a:prstGeom>
        </p:spPr>
        <p:txBody>
          <a:bodyPr wrap="square" lIns="121908" tIns="60954" rIns="121908" bIns="60954">
            <a:spAutoFit/>
          </a:bodyPr>
          <a:lstStyle/>
          <a:p>
            <a:pPr algn="ctr" defTabSz="2132965">
              <a:spcBef>
                <a:spcPct val="0"/>
              </a:spcBef>
            </a:pPr>
            <a:r>
              <a:rPr lang="en-US" altLang="zh-CN" sz="1300" dirty="0">
                <a:solidFill>
                  <a:schemeClr val="bg1"/>
                </a:solidFill>
                <a:latin typeface="微软雅黑" panose="020B0503020204020204" pitchFamily="34" charset="-122"/>
                <a:ea typeface="微软雅黑" panose="020B0503020204020204" pitchFamily="34" charset="-122"/>
              </a:rPr>
              <a:t> </a:t>
            </a:r>
            <a:r>
              <a:rPr lang="zh-CN" altLang="en-US" sz="1300" dirty="0">
                <a:solidFill>
                  <a:schemeClr val="bg1"/>
                </a:solidFill>
                <a:latin typeface="微软雅黑" panose="020B0503020204020204" pitchFamily="34" charset="-122"/>
                <a:ea typeface="微软雅黑" panose="020B0503020204020204" pitchFamily="34" charset="-122"/>
              </a:rPr>
              <a:t>输入您的</a:t>
            </a:r>
            <a:endParaRPr lang="en-US" altLang="zh-CN" sz="1300" dirty="0">
              <a:solidFill>
                <a:schemeClr val="bg1"/>
              </a:solidFill>
              <a:latin typeface="微软雅黑" panose="020B0503020204020204" pitchFamily="34" charset="-122"/>
              <a:ea typeface="微软雅黑" panose="020B0503020204020204" pitchFamily="34" charset="-122"/>
            </a:endParaRPr>
          </a:p>
          <a:p>
            <a:pPr algn="ctr" defTabSz="2132965">
              <a:spcBef>
                <a:spcPct val="0"/>
              </a:spcBef>
            </a:pPr>
            <a:r>
              <a:rPr lang="zh-CN" altLang="en-US" sz="1300" dirty="0">
                <a:solidFill>
                  <a:schemeClr val="bg1"/>
                </a:solidFill>
                <a:latin typeface="微软雅黑" panose="020B0503020204020204" pitchFamily="34" charset="-122"/>
                <a:ea typeface="微软雅黑" panose="020B0503020204020204" pitchFamily="34" charset="-122"/>
              </a:rPr>
              <a:t>文字</a:t>
            </a:r>
          </a:p>
        </p:txBody>
      </p:sp>
      <p:sp>
        <p:nvSpPr>
          <p:cNvPr id="101" name="Freeform 6"/>
          <p:cNvSpPr/>
          <p:nvPr/>
        </p:nvSpPr>
        <p:spPr bwMode="auto">
          <a:xfrm>
            <a:off x="7073773" y="2134615"/>
            <a:ext cx="1872188" cy="1871036"/>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4"/>
          </a:solidFill>
          <a:ln w="28575">
            <a:solidFill>
              <a:schemeClr val="accent4">
                <a:lumMod val="20000"/>
                <a:lumOff val="80000"/>
              </a:schemeClr>
            </a:solidFill>
          </a:ln>
        </p:spPr>
        <p:txBody>
          <a:bodyPr vert="horz" wrap="square" lIns="121908" tIns="60954" rIns="121908" bIns="60954" numCol="1" anchor="t" anchorCtr="0" compatLnSpc="1"/>
          <a:lstStyle/>
          <a:p>
            <a:endParaRPr lang="zh-CN" altLang="en-US"/>
          </a:p>
        </p:txBody>
      </p:sp>
      <p:sp>
        <p:nvSpPr>
          <p:cNvPr id="102" name="矩形 101"/>
          <p:cNvSpPr/>
          <p:nvPr/>
        </p:nvSpPr>
        <p:spPr>
          <a:xfrm>
            <a:off x="7348891" y="2803393"/>
            <a:ext cx="1321953" cy="533480"/>
          </a:xfrm>
          <a:prstGeom prst="rect">
            <a:avLst/>
          </a:prstGeom>
        </p:spPr>
        <p:txBody>
          <a:bodyPr wrap="square" lIns="121908" tIns="60954" rIns="121908" bIns="60954">
            <a:spAutoFit/>
          </a:bodyPr>
          <a:lstStyle/>
          <a:p>
            <a:pPr algn="ctr" defTabSz="2132965">
              <a:spcBef>
                <a:spcPct val="0"/>
              </a:spcBef>
            </a:pPr>
            <a:r>
              <a:rPr lang="en-US" altLang="zh-CN" sz="1300" dirty="0">
                <a:solidFill>
                  <a:schemeClr val="bg1"/>
                </a:solidFill>
                <a:latin typeface="微软雅黑" panose="020B0503020204020204" pitchFamily="34" charset="-122"/>
                <a:ea typeface="微软雅黑" panose="020B0503020204020204" pitchFamily="34" charset="-122"/>
              </a:rPr>
              <a:t> </a:t>
            </a:r>
            <a:r>
              <a:rPr lang="zh-CN" altLang="en-US" sz="1300" dirty="0">
                <a:solidFill>
                  <a:schemeClr val="bg1"/>
                </a:solidFill>
                <a:latin typeface="微软雅黑" panose="020B0503020204020204" pitchFamily="34" charset="-122"/>
                <a:ea typeface="微软雅黑" panose="020B0503020204020204" pitchFamily="34" charset="-122"/>
              </a:rPr>
              <a:t>输入您的</a:t>
            </a:r>
            <a:endParaRPr lang="en-US" altLang="zh-CN" sz="1300" dirty="0">
              <a:solidFill>
                <a:schemeClr val="bg1"/>
              </a:solidFill>
              <a:latin typeface="微软雅黑" panose="020B0503020204020204" pitchFamily="34" charset="-122"/>
              <a:ea typeface="微软雅黑" panose="020B0503020204020204" pitchFamily="34" charset="-122"/>
            </a:endParaRPr>
          </a:p>
          <a:p>
            <a:pPr algn="ctr" defTabSz="2132965">
              <a:spcBef>
                <a:spcPct val="0"/>
              </a:spcBef>
            </a:pPr>
            <a:r>
              <a:rPr lang="zh-CN" altLang="en-US" sz="1300" dirty="0">
                <a:solidFill>
                  <a:schemeClr val="bg1"/>
                </a:solidFill>
                <a:latin typeface="微软雅黑" panose="020B0503020204020204" pitchFamily="34" charset="-122"/>
                <a:ea typeface="微软雅黑" panose="020B0503020204020204" pitchFamily="34" charset="-122"/>
              </a:rPr>
              <a:t>文字</a:t>
            </a:r>
          </a:p>
        </p:txBody>
      </p:sp>
      <p:sp>
        <p:nvSpPr>
          <p:cNvPr id="103" name="Freeform 6"/>
          <p:cNvSpPr/>
          <p:nvPr/>
        </p:nvSpPr>
        <p:spPr bwMode="auto">
          <a:xfrm>
            <a:off x="4976430" y="1643884"/>
            <a:ext cx="2239142" cy="2205567"/>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5"/>
          </a:solidFill>
          <a:ln w="28575">
            <a:solidFill>
              <a:schemeClr val="accent5">
                <a:lumMod val="20000"/>
                <a:lumOff val="80000"/>
              </a:schemeClr>
            </a:solidFill>
          </a:ln>
        </p:spPr>
        <p:txBody>
          <a:bodyPr vert="horz" wrap="square" lIns="121908" tIns="60954" rIns="121908" bIns="60954" numCol="1" anchor="t" anchorCtr="0" compatLnSpc="1"/>
          <a:lstStyle/>
          <a:p>
            <a:endParaRPr lang="zh-CN" altLang="en-US"/>
          </a:p>
        </p:txBody>
      </p:sp>
      <p:sp>
        <p:nvSpPr>
          <p:cNvPr id="104" name="矩形 103"/>
          <p:cNvSpPr/>
          <p:nvPr/>
        </p:nvSpPr>
        <p:spPr>
          <a:xfrm>
            <a:off x="5414706" y="2509612"/>
            <a:ext cx="1321953" cy="533480"/>
          </a:xfrm>
          <a:prstGeom prst="rect">
            <a:avLst/>
          </a:prstGeom>
        </p:spPr>
        <p:txBody>
          <a:bodyPr wrap="square" lIns="121908" tIns="60954" rIns="121908" bIns="60954">
            <a:spAutoFit/>
          </a:bodyPr>
          <a:lstStyle/>
          <a:p>
            <a:pPr algn="ctr" defTabSz="2132965">
              <a:spcBef>
                <a:spcPct val="0"/>
              </a:spcBef>
            </a:pPr>
            <a:r>
              <a:rPr lang="en-US" altLang="zh-CN" sz="1300" dirty="0">
                <a:solidFill>
                  <a:schemeClr val="bg1"/>
                </a:solidFill>
                <a:latin typeface="微软雅黑" panose="020B0503020204020204" pitchFamily="34" charset="-122"/>
                <a:ea typeface="微软雅黑" panose="020B0503020204020204" pitchFamily="34" charset="-122"/>
              </a:rPr>
              <a:t> </a:t>
            </a:r>
            <a:r>
              <a:rPr lang="zh-CN" altLang="en-US" sz="1300" dirty="0">
                <a:solidFill>
                  <a:schemeClr val="bg1"/>
                </a:solidFill>
                <a:latin typeface="微软雅黑" panose="020B0503020204020204" pitchFamily="34" charset="-122"/>
                <a:ea typeface="微软雅黑" panose="020B0503020204020204" pitchFamily="34" charset="-122"/>
              </a:rPr>
              <a:t>输入您的</a:t>
            </a:r>
            <a:endParaRPr lang="en-US" altLang="zh-CN" sz="1300" dirty="0">
              <a:solidFill>
                <a:schemeClr val="bg1"/>
              </a:solidFill>
              <a:latin typeface="微软雅黑" panose="020B0503020204020204" pitchFamily="34" charset="-122"/>
              <a:ea typeface="微软雅黑" panose="020B0503020204020204" pitchFamily="34" charset="-122"/>
            </a:endParaRPr>
          </a:p>
          <a:p>
            <a:pPr algn="ctr" defTabSz="2132965">
              <a:spcBef>
                <a:spcPct val="0"/>
              </a:spcBef>
            </a:pPr>
            <a:r>
              <a:rPr lang="zh-CN" altLang="en-US" sz="1300" dirty="0">
                <a:solidFill>
                  <a:schemeClr val="bg1"/>
                </a:solidFill>
                <a:latin typeface="微软雅黑" panose="020B0503020204020204" pitchFamily="34" charset="-122"/>
                <a:ea typeface="微软雅黑" panose="020B0503020204020204" pitchFamily="34" charset="-122"/>
              </a:rPr>
              <a:t>文字</a:t>
            </a:r>
          </a:p>
        </p:txBody>
      </p:sp>
      <p:sp>
        <p:nvSpPr>
          <p:cNvPr id="105" name="矩形 104"/>
          <p:cNvSpPr/>
          <p:nvPr/>
        </p:nvSpPr>
        <p:spPr>
          <a:xfrm>
            <a:off x="8579133" y="1643884"/>
            <a:ext cx="3017050" cy="1003339"/>
          </a:xfrm>
          <a:prstGeom prst="rect">
            <a:avLst/>
          </a:prstGeom>
        </p:spPr>
        <p:txBody>
          <a:bodyPr wrap="square" lIns="121908" tIns="60954" rIns="121908" bIns="60954">
            <a:spAutoFit/>
          </a:bodyPr>
          <a:lstStyle/>
          <a:p>
            <a:pPr algn="ct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在此输入您的图表所要说明文字，在此输入您的图表所要说明文字，在此输入您的图表所要说明文字，在此输入您的图表所要说明文字。</a:t>
            </a:r>
          </a:p>
        </p:txBody>
      </p:sp>
      <p:sp>
        <p:nvSpPr>
          <p:cNvPr id="106" name="矩形 105"/>
          <p:cNvSpPr/>
          <p:nvPr/>
        </p:nvSpPr>
        <p:spPr>
          <a:xfrm>
            <a:off x="676258" y="1643884"/>
            <a:ext cx="2936610" cy="1003339"/>
          </a:xfrm>
          <a:prstGeom prst="rect">
            <a:avLst/>
          </a:prstGeom>
        </p:spPr>
        <p:txBody>
          <a:bodyPr wrap="square" lIns="121908" tIns="60954" rIns="121908" bIns="60954">
            <a:spAutoFit/>
          </a:bodyPr>
          <a:lstStyle/>
          <a:p>
            <a:pPr algn="ct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在此输入您的图表所要说明文字，在此输入您的图表所要说明文字，在此输入您的图表所要说明文字，在此输入您的图表所要说明文字。</a:t>
            </a:r>
          </a:p>
        </p:txBody>
      </p:sp>
      <p:sp>
        <p:nvSpPr>
          <p:cNvPr id="107" name="Freeform 6"/>
          <p:cNvSpPr/>
          <p:nvPr/>
        </p:nvSpPr>
        <p:spPr bwMode="auto">
          <a:xfrm>
            <a:off x="2052547" y="3226593"/>
            <a:ext cx="1369894" cy="1369051"/>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1"/>
          </a:solidFill>
          <a:ln w="28575">
            <a:solidFill>
              <a:schemeClr val="accent1">
                <a:lumMod val="20000"/>
                <a:lumOff val="80000"/>
              </a:schemeClr>
            </a:solidFill>
          </a:ln>
        </p:spPr>
        <p:txBody>
          <a:bodyPr vert="horz" wrap="square" lIns="121908" tIns="60954" rIns="121908" bIns="60954" numCol="1" anchor="t" anchorCtr="0" compatLnSpc="1"/>
          <a:lstStyle/>
          <a:p>
            <a:endParaRPr lang="zh-CN" altLang="en-US"/>
          </a:p>
        </p:txBody>
      </p:sp>
      <p:sp>
        <p:nvSpPr>
          <p:cNvPr id="108" name="矩形 107"/>
          <p:cNvSpPr/>
          <p:nvPr/>
        </p:nvSpPr>
        <p:spPr>
          <a:xfrm>
            <a:off x="2052548" y="3669779"/>
            <a:ext cx="1321953" cy="533480"/>
          </a:xfrm>
          <a:prstGeom prst="rect">
            <a:avLst/>
          </a:prstGeom>
        </p:spPr>
        <p:txBody>
          <a:bodyPr wrap="square" lIns="121908" tIns="60954" rIns="121908" bIns="60954">
            <a:spAutoFit/>
          </a:bodyPr>
          <a:lstStyle/>
          <a:p>
            <a:pPr algn="ctr" defTabSz="2132965">
              <a:spcBef>
                <a:spcPct val="0"/>
              </a:spcBef>
            </a:pPr>
            <a:r>
              <a:rPr lang="en-US" altLang="zh-CN" sz="1300" dirty="0">
                <a:solidFill>
                  <a:schemeClr val="bg1"/>
                </a:solidFill>
                <a:latin typeface="微软雅黑" panose="020B0503020204020204" pitchFamily="34" charset="-122"/>
                <a:ea typeface="微软雅黑" panose="020B0503020204020204" pitchFamily="34" charset="-122"/>
              </a:rPr>
              <a:t> </a:t>
            </a:r>
            <a:r>
              <a:rPr lang="zh-CN" altLang="en-US" sz="1300" dirty="0">
                <a:solidFill>
                  <a:schemeClr val="bg1"/>
                </a:solidFill>
                <a:latin typeface="微软雅黑" panose="020B0503020204020204" pitchFamily="34" charset="-122"/>
                <a:ea typeface="微软雅黑" panose="020B0503020204020204" pitchFamily="34" charset="-122"/>
              </a:rPr>
              <a:t>输入您的</a:t>
            </a:r>
            <a:endParaRPr lang="en-US" altLang="zh-CN" sz="1300" dirty="0">
              <a:solidFill>
                <a:schemeClr val="bg1"/>
              </a:solidFill>
              <a:latin typeface="微软雅黑" panose="020B0503020204020204" pitchFamily="34" charset="-122"/>
              <a:ea typeface="微软雅黑" panose="020B0503020204020204" pitchFamily="34" charset="-122"/>
            </a:endParaRPr>
          </a:p>
          <a:p>
            <a:pPr algn="ctr" defTabSz="2132965">
              <a:spcBef>
                <a:spcPct val="0"/>
              </a:spcBef>
            </a:pPr>
            <a:r>
              <a:rPr lang="zh-CN" altLang="en-US" sz="1300" dirty="0">
                <a:solidFill>
                  <a:schemeClr val="bg1"/>
                </a:solidFill>
                <a:latin typeface="微软雅黑" panose="020B0503020204020204" pitchFamily="34" charset="-122"/>
                <a:ea typeface="微软雅黑" panose="020B0503020204020204" pitchFamily="34" charset="-122"/>
              </a:rPr>
              <a:t>文字</a:t>
            </a:r>
          </a:p>
        </p:txBody>
      </p:sp>
      <p:sp>
        <p:nvSpPr>
          <p:cNvPr id="109" name="Freeform 6"/>
          <p:cNvSpPr/>
          <p:nvPr/>
        </p:nvSpPr>
        <p:spPr bwMode="auto">
          <a:xfrm>
            <a:off x="8761316" y="3226593"/>
            <a:ext cx="1369894" cy="1369051"/>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2"/>
          </a:solidFill>
          <a:ln w="28575">
            <a:solidFill>
              <a:schemeClr val="accent2">
                <a:lumMod val="20000"/>
                <a:lumOff val="80000"/>
              </a:schemeClr>
            </a:solidFill>
          </a:ln>
        </p:spPr>
        <p:txBody>
          <a:bodyPr vert="horz" wrap="square" lIns="121908" tIns="60954" rIns="121908" bIns="60954" numCol="1" anchor="t" anchorCtr="0" compatLnSpc="1"/>
          <a:lstStyle/>
          <a:p>
            <a:endParaRPr lang="zh-CN" altLang="en-US"/>
          </a:p>
        </p:txBody>
      </p:sp>
      <p:sp>
        <p:nvSpPr>
          <p:cNvPr id="110" name="矩形 109"/>
          <p:cNvSpPr/>
          <p:nvPr/>
        </p:nvSpPr>
        <p:spPr>
          <a:xfrm>
            <a:off x="8761317" y="3644379"/>
            <a:ext cx="1321953" cy="533480"/>
          </a:xfrm>
          <a:prstGeom prst="rect">
            <a:avLst/>
          </a:prstGeom>
        </p:spPr>
        <p:txBody>
          <a:bodyPr wrap="square" lIns="121908" tIns="60954" rIns="121908" bIns="60954">
            <a:spAutoFit/>
          </a:bodyPr>
          <a:lstStyle/>
          <a:p>
            <a:pPr algn="ctr" defTabSz="2132965">
              <a:spcBef>
                <a:spcPct val="0"/>
              </a:spcBef>
            </a:pPr>
            <a:r>
              <a:rPr lang="en-US" altLang="zh-CN" sz="1300" dirty="0">
                <a:solidFill>
                  <a:schemeClr val="bg1"/>
                </a:solidFill>
                <a:latin typeface="微软雅黑" panose="020B0503020204020204" pitchFamily="34" charset="-122"/>
                <a:ea typeface="微软雅黑" panose="020B0503020204020204" pitchFamily="34" charset="-122"/>
              </a:rPr>
              <a:t> </a:t>
            </a:r>
            <a:r>
              <a:rPr lang="zh-CN" altLang="en-US" sz="1300" dirty="0">
                <a:solidFill>
                  <a:schemeClr val="bg1"/>
                </a:solidFill>
                <a:latin typeface="微软雅黑" panose="020B0503020204020204" pitchFamily="34" charset="-122"/>
                <a:ea typeface="微软雅黑" panose="020B0503020204020204" pitchFamily="34" charset="-122"/>
              </a:rPr>
              <a:t>输入您的</a:t>
            </a:r>
            <a:endParaRPr lang="en-US" altLang="zh-CN" sz="1300" dirty="0">
              <a:solidFill>
                <a:schemeClr val="bg1"/>
              </a:solidFill>
              <a:latin typeface="微软雅黑" panose="020B0503020204020204" pitchFamily="34" charset="-122"/>
              <a:ea typeface="微软雅黑" panose="020B0503020204020204" pitchFamily="34" charset="-122"/>
            </a:endParaRPr>
          </a:p>
          <a:p>
            <a:pPr algn="ctr" defTabSz="2132965">
              <a:spcBef>
                <a:spcPct val="0"/>
              </a:spcBef>
            </a:pPr>
            <a:r>
              <a:rPr lang="zh-CN" altLang="en-US" sz="1300" dirty="0">
                <a:solidFill>
                  <a:schemeClr val="bg1"/>
                </a:solidFill>
                <a:latin typeface="微软雅黑" panose="020B0503020204020204" pitchFamily="34" charset="-122"/>
                <a:ea typeface="微软雅黑" panose="020B0503020204020204" pitchFamily="34" charset="-122"/>
              </a:rPr>
              <a:t>文字</a:t>
            </a:r>
          </a:p>
        </p:txBody>
      </p:sp>
      <p:sp>
        <p:nvSpPr>
          <p:cNvPr id="111" name="矩形 110"/>
          <p:cNvSpPr/>
          <p:nvPr/>
        </p:nvSpPr>
        <p:spPr>
          <a:xfrm>
            <a:off x="8520264" y="4718079"/>
            <a:ext cx="3075921" cy="783279"/>
          </a:xfrm>
          <a:prstGeom prst="rect">
            <a:avLst/>
          </a:prstGeom>
        </p:spPr>
        <p:txBody>
          <a:bodyPr wrap="square" lIns="121908" tIns="60954" rIns="121908" bIns="60954">
            <a:spAutoFit/>
          </a:bodyPr>
          <a:lstStyle/>
          <a:p>
            <a:pPr algn="ct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在此输入您的图表所要说明文字，在此输入您的图表所要说明文字，在此输入您的图表所要说明文字，在此输入您的图表所要说明文字。</a:t>
            </a:r>
          </a:p>
        </p:txBody>
      </p:sp>
      <p:sp>
        <p:nvSpPr>
          <p:cNvPr id="112" name="矩形 111"/>
          <p:cNvSpPr/>
          <p:nvPr/>
        </p:nvSpPr>
        <p:spPr>
          <a:xfrm>
            <a:off x="676258" y="4718079"/>
            <a:ext cx="3075921" cy="783279"/>
          </a:xfrm>
          <a:prstGeom prst="rect">
            <a:avLst/>
          </a:prstGeom>
        </p:spPr>
        <p:txBody>
          <a:bodyPr wrap="square" lIns="121908" tIns="60954" rIns="121908" bIns="60954">
            <a:spAutoFit/>
          </a:bodyPr>
          <a:lstStyle/>
          <a:p>
            <a:pPr algn="ct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在此输入您的图表所要说明文字，在此输入您的图表所要说明文字，在此输入您的图表所要说明文字，在此输入您的图表所要说明文字。</a:t>
            </a:r>
          </a:p>
        </p:txBody>
      </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p:cTn id="7" dur="500" fill="hold"/>
                                        <p:tgtEl>
                                          <p:spTgt spid="103"/>
                                        </p:tgtEl>
                                        <p:attrNameLst>
                                          <p:attrName>ppt_w</p:attrName>
                                        </p:attrNameLst>
                                      </p:cBhvr>
                                      <p:tavLst>
                                        <p:tav tm="0">
                                          <p:val>
                                            <p:fltVal val="0"/>
                                          </p:val>
                                        </p:tav>
                                        <p:tav tm="100000">
                                          <p:val>
                                            <p:strVal val="#ppt_w"/>
                                          </p:val>
                                        </p:tav>
                                      </p:tavLst>
                                    </p:anim>
                                    <p:anim calcmode="lin" valueType="num">
                                      <p:cBhvr>
                                        <p:cTn id="8" dur="500" fill="hold"/>
                                        <p:tgtEl>
                                          <p:spTgt spid="103"/>
                                        </p:tgtEl>
                                        <p:attrNameLst>
                                          <p:attrName>ppt_h</p:attrName>
                                        </p:attrNameLst>
                                      </p:cBhvr>
                                      <p:tavLst>
                                        <p:tav tm="0">
                                          <p:val>
                                            <p:fltVal val="0"/>
                                          </p:val>
                                        </p:tav>
                                        <p:tav tm="100000">
                                          <p:val>
                                            <p:strVal val="#ppt_h"/>
                                          </p:val>
                                        </p:tav>
                                      </p:tavLst>
                                    </p:anim>
                                    <p:animEffect transition="in" filter="fade">
                                      <p:cBhvr>
                                        <p:cTn id="9" dur="500"/>
                                        <p:tgtEl>
                                          <p:spTgt spid="10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01"/>
                                        </p:tgtEl>
                                        <p:attrNameLst>
                                          <p:attrName>style.visibility</p:attrName>
                                        </p:attrNameLst>
                                      </p:cBhvr>
                                      <p:to>
                                        <p:strVal val="visible"/>
                                      </p:to>
                                    </p:set>
                                    <p:anim calcmode="lin" valueType="num">
                                      <p:cBhvr>
                                        <p:cTn id="13" dur="500" fill="hold"/>
                                        <p:tgtEl>
                                          <p:spTgt spid="101"/>
                                        </p:tgtEl>
                                        <p:attrNameLst>
                                          <p:attrName>ppt_w</p:attrName>
                                        </p:attrNameLst>
                                      </p:cBhvr>
                                      <p:tavLst>
                                        <p:tav tm="0">
                                          <p:val>
                                            <p:fltVal val="0"/>
                                          </p:val>
                                        </p:tav>
                                        <p:tav tm="100000">
                                          <p:val>
                                            <p:strVal val="#ppt_w"/>
                                          </p:val>
                                        </p:tav>
                                      </p:tavLst>
                                    </p:anim>
                                    <p:anim calcmode="lin" valueType="num">
                                      <p:cBhvr>
                                        <p:cTn id="14" dur="500" fill="hold"/>
                                        <p:tgtEl>
                                          <p:spTgt spid="101"/>
                                        </p:tgtEl>
                                        <p:attrNameLst>
                                          <p:attrName>ppt_h</p:attrName>
                                        </p:attrNameLst>
                                      </p:cBhvr>
                                      <p:tavLst>
                                        <p:tav tm="0">
                                          <p:val>
                                            <p:fltVal val="0"/>
                                          </p:val>
                                        </p:tav>
                                        <p:tav tm="100000">
                                          <p:val>
                                            <p:strVal val="#ppt_h"/>
                                          </p:val>
                                        </p:tav>
                                      </p:tavLst>
                                    </p:anim>
                                    <p:animEffect transition="in" filter="fade">
                                      <p:cBhvr>
                                        <p:cTn id="15" dur="500"/>
                                        <p:tgtEl>
                                          <p:spTgt spid="101"/>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99"/>
                                        </p:tgtEl>
                                        <p:attrNameLst>
                                          <p:attrName>style.visibility</p:attrName>
                                        </p:attrNameLst>
                                      </p:cBhvr>
                                      <p:to>
                                        <p:strVal val="visible"/>
                                      </p:to>
                                    </p:set>
                                    <p:anim calcmode="lin" valueType="num">
                                      <p:cBhvr>
                                        <p:cTn id="18" dur="500" fill="hold"/>
                                        <p:tgtEl>
                                          <p:spTgt spid="99"/>
                                        </p:tgtEl>
                                        <p:attrNameLst>
                                          <p:attrName>ppt_w</p:attrName>
                                        </p:attrNameLst>
                                      </p:cBhvr>
                                      <p:tavLst>
                                        <p:tav tm="0">
                                          <p:val>
                                            <p:fltVal val="0"/>
                                          </p:val>
                                        </p:tav>
                                        <p:tav tm="100000">
                                          <p:val>
                                            <p:strVal val="#ppt_w"/>
                                          </p:val>
                                        </p:tav>
                                      </p:tavLst>
                                    </p:anim>
                                    <p:anim calcmode="lin" valueType="num">
                                      <p:cBhvr>
                                        <p:cTn id="19" dur="500" fill="hold"/>
                                        <p:tgtEl>
                                          <p:spTgt spid="99"/>
                                        </p:tgtEl>
                                        <p:attrNameLst>
                                          <p:attrName>ppt_h</p:attrName>
                                        </p:attrNameLst>
                                      </p:cBhvr>
                                      <p:tavLst>
                                        <p:tav tm="0">
                                          <p:val>
                                            <p:fltVal val="0"/>
                                          </p:val>
                                        </p:tav>
                                        <p:tav tm="100000">
                                          <p:val>
                                            <p:strVal val="#ppt_h"/>
                                          </p:val>
                                        </p:tav>
                                      </p:tavLst>
                                    </p:anim>
                                    <p:animEffect transition="in" filter="fade">
                                      <p:cBhvr>
                                        <p:cTn id="20" dur="500"/>
                                        <p:tgtEl>
                                          <p:spTgt spid="99"/>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109"/>
                                        </p:tgtEl>
                                        <p:attrNameLst>
                                          <p:attrName>style.visibility</p:attrName>
                                        </p:attrNameLst>
                                      </p:cBhvr>
                                      <p:to>
                                        <p:strVal val="visible"/>
                                      </p:to>
                                    </p:set>
                                    <p:anim calcmode="lin" valueType="num">
                                      <p:cBhvr>
                                        <p:cTn id="24" dur="500" fill="hold"/>
                                        <p:tgtEl>
                                          <p:spTgt spid="109"/>
                                        </p:tgtEl>
                                        <p:attrNameLst>
                                          <p:attrName>ppt_w</p:attrName>
                                        </p:attrNameLst>
                                      </p:cBhvr>
                                      <p:tavLst>
                                        <p:tav tm="0">
                                          <p:val>
                                            <p:fltVal val="0"/>
                                          </p:val>
                                        </p:tav>
                                        <p:tav tm="100000">
                                          <p:val>
                                            <p:strVal val="#ppt_w"/>
                                          </p:val>
                                        </p:tav>
                                      </p:tavLst>
                                    </p:anim>
                                    <p:anim calcmode="lin" valueType="num">
                                      <p:cBhvr>
                                        <p:cTn id="25" dur="500" fill="hold"/>
                                        <p:tgtEl>
                                          <p:spTgt spid="109"/>
                                        </p:tgtEl>
                                        <p:attrNameLst>
                                          <p:attrName>ppt_h</p:attrName>
                                        </p:attrNameLst>
                                      </p:cBhvr>
                                      <p:tavLst>
                                        <p:tav tm="0">
                                          <p:val>
                                            <p:fltVal val="0"/>
                                          </p:val>
                                        </p:tav>
                                        <p:tav tm="100000">
                                          <p:val>
                                            <p:strVal val="#ppt_h"/>
                                          </p:val>
                                        </p:tav>
                                      </p:tavLst>
                                    </p:anim>
                                    <p:animEffect transition="in" filter="fade">
                                      <p:cBhvr>
                                        <p:cTn id="26" dur="500"/>
                                        <p:tgtEl>
                                          <p:spTgt spid="10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07"/>
                                        </p:tgtEl>
                                        <p:attrNameLst>
                                          <p:attrName>style.visibility</p:attrName>
                                        </p:attrNameLst>
                                      </p:cBhvr>
                                      <p:to>
                                        <p:strVal val="visible"/>
                                      </p:to>
                                    </p:set>
                                    <p:anim calcmode="lin" valueType="num">
                                      <p:cBhvr>
                                        <p:cTn id="29" dur="500" fill="hold"/>
                                        <p:tgtEl>
                                          <p:spTgt spid="107"/>
                                        </p:tgtEl>
                                        <p:attrNameLst>
                                          <p:attrName>ppt_w</p:attrName>
                                        </p:attrNameLst>
                                      </p:cBhvr>
                                      <p:tavLst>
                                        <p:tav tm="0">
                                          <p:val>
                                            <p:fltVal val="0"/>
                                          </p:val>
                                        </p:tav>
                                        <p:tav tm="100000">
                                          <p:val>
                                            <p:strVal val="#ppt_w"/>
                                          </p:val>
                                        </p:tav>
                                      </p:tavLst>
                                    </p:anim>
                                    <p:anim calcmode="lin" valueType="num">
                                      <p:cBhvr>
                                        <p:cTn id="30" dur="500" fill="hold"/>
                                        <p:tgtEl>
                                          <p:spTgt spid="107"/>
                                        </p:tgtEl>
                                        <p:attrNameLst>
                                          <p:attrName>ppt_h</p:attrName>
                                        </p:attrNameLst>
                                      </p:cBhvr>
                                      <p:tavLst>
                                        <p:tav tm="0">
                                          <p:val>
                                            <p:fltVal val="0"/>
                                          </p:val>
                                        </p:tav>
                                        <p:tav tm="100000">
                                          <p:val>
                                            <p:strVal val="#ppt_h"/>
                                          </p:val>
                                        </p:tav>
                                      </p:tavLst>
                                    </p:anim>
                                    <p:animEffect transition="in" filter="fade">
                                      <p:cBhvr>
                                        <p:cTn id="31" dur="500"/>
                                        <p:tgtEl>
                                          <p:spTgt spid="107"/>
                                        </p:tgtEl>
                                      </p:cBhvr>
                                    </p:animEffect>
                                  </p:childTnLst>
                                </p:cTn>
                              </p:par>
                            </p:childTnLst>
                          </p:cTn>
                        </p:par>
                        <p:par>
                          <p:cTn id="32" fill="hold">
                            <p:stCondLst>
                              <p:cond delay="1500"/>
                            </p:stCondLst>
                            <p:childTnLst>
                              <p:par>
                                <p:cTn id="33" presetID="8" presetClass="emph" presetSubtype="0" fill="hold" grpId="1" nodeType="afterEffect">
                                  <p:stCondLst>
                                    <p:cond delay="0"/>
                                  </p:stCondLst>
                                  <p:childTnLst>
                                    <p:animRot by="43200000">
                                      <p:cBhvr>
                                        <p:cTn id="34" dur="3000" fill="hold"/>
                                        <p:tgtEl>
                                          <p:spTgt spid="103"/>
                                        </p:tgtEl>
                                        <p:attrNameLst>
                                          <p:attrName>r</p:attrName>
                                        </p:attrNameLst>
                                      </p:cBhvr>
                                    </p:animRot>
                                  </p:childTnLst>
                                </p:cTn>
                              </p:par>
                              <p:par>
                                <p:cTn id="35" presetID="8" presetClass="emph" presetSubtype="0" fill="hold" grpId="1" nodeType="withEffect">
                                  <p:stCondLst>
                                    <p:cond delay="0"/>
                                  </p:stCondLst>
                                  <p:childTnLst>
                                    <p:animRot by="-43200000">
                                      <p:cBhvr>
                                        <p:cTn id="36" dur="3000" fill="hold"/>
                                        <p:tgtEl>
                                          <p:spTgt spid="101"/>
                                        </p:tgtEl>
                                        <p:attrNameLst>
                                          <p:attrName>r</p:attrName>
                                        </p:attrNameLst>
                                      </p:cBhvr>
                                    </p:animRot>
                                  </p:childTnLst>
                                </p:cTn>
                              </p:par>
                              <p:par>
                                <p:cTn id="37" presetID="8" presetClass="emph" presetSubtype="0" fill="hold" grpId="1" nodeType="withEffect">
                                  <p:stCondLst>
                                    <p:cond delay="0"/>
                                  </p:stCondLst>
                                  <p:childTnLst>
                                    <p:animRot by="-43200000">
                                      <p:cBhvr>
                                        <p:cTn id="38" dur="3000" fill="hold"/>
                                        <p:tgtEl>
                                          <p:spTgt spid="99"/>
                                        </p:tgtEl>
                                        <p:attrNameLst>
                                          <p:attrName>r</p:attrName>
                                        </p:attrNameLst>
                                      </p:cBhvr>
                                    </p:animRot>
                                  </p:childTnLst>
                                </p:cTn>
                              </p:par>
                              <p:par>
                                <p:cTn id="39" presetID="8" presetClass="emph" presetSubtype="0" fill="hold" grpId="1" nodeType="withEffect">
                                  <p:stCondLst>
                                    <p:cond delay="0"/>
                                  </p:stCondLst>
                                  <p:childTnLst>
                                    <p:animRot by="43200000">
                                      <p:cBhvr>
                                        <p:cTn id="40" dur="3000" fill="hold"/>
                                        <p:tgtEl>
                                          <p:spTgt spid="109"/>
                                        </p:tgtEl>
                                        <p:attrNameLst>
                                          <p:attrName>r</p:attrName>
                                        </p:attrNameLst>
                                      </p:cBhvr>
                                    </p:animRot>
                                  </p:childTnLst>
                                </p:cTn>
                              </p:par>
                              <p:par>
                                <p:cTn id="41" presetID="8" presetClass="emph" presetSubtype="0" fill="hold" grpId="1" nodeType="withEffect">
                                  <p:stCondLst>
                                    <p:cond delay="0"/>
                                  </p:stCondLst>
                                  <p:childTnLst>
                                    <p:animRot by="43200000">
                                      <p:cBhvr>
                                        <p:cTn id="42" dur="3000" fill="hold"/>
                                        <p:tgtEl>
                                          <p:spTgt spid="107"/>
                                        </p:tgtEl>
                                        <p:attrNameLst>
                                          <p:attrName>r</p:attrName>
                                        </p:attrNameLst>
                                      </p:cBhvr>
                                    </p:animRot>
                                  </p:childTnLst>
                                </p:cTn>
                              </p:par>
                              <p:par>
                                <p:cTn id="43" presetID="53" presetClass="entr" presetSubtype="16" fill="hold" grpId="0" nodeType="withEffect">
                                  <p:stCondLst>
                                    <p:cond delay="1000"/>
                                  </p:stCondLst>
                                  <p:childTnLst>
                                    <p:set>
                                      <p:cBhvr>
                                        <p:cTn id="44" dur="1" fill="hold">
                                          <p:stCondLst>
                                            <p:cond delay="0"/>
                                          </p:stCondLst>
                                        </p:cTn>
                                        <p:tgtEl>
                                          <p:spTgt spid="104"/>
                                        </p:tgtEl>
                                        <p:attrNameLst>
                                          <p:attrName>style.visibility</p:attrName>
                                        </p:attrNameLst>
                                      </p:cBhvr>
                                      <p:to>
                                        <p:strVal val="visible"/>
                                      </p:to>
                                    </p:set>
                                    <p:anim calcmode="lin" valueType="num">
                                      <p:cBhvr>
                                        <p:cTn id="45" dur="500" fill="hold"/>
                                        <p:tgtEl>
                                          <p:spTgt spid="104"/>
                                        </p:tgtEl>
                                        <p:attrNameLst>
                                          <p:attrName>ppt_w</p:attrName>
                                        </p:attrNameLst>
                                      </p:cBhvr>
                                      <p:tavLst>
                                        <p:tav tm="0">
                                          <p:val>
                                            <p:fltVal val="0"/>
                                          </p:val>
                                        </p:tav>
                                        <p:tav tm="100000">
                                          <p:val>
                                            <p:strVal val="#ppt_w"/>
                                          </p:val>
                                        </p:tav>
                                      </p:tavLst>
                                    </p:anim>
                                    <p:anim calcmode="lin" valueType="num">
                                      <p:cBhvr>
                                        <p:cTn id="46" dur="500" fill="hold"/>
                                        <p:tgtEl>
                                          <p:spTgt spid="104"/>
                                        </p:tgtEl>
                                        <p:attrNameLst>
                                          <p:attrName>ppt_h</p:attrName>
                                        </p:attrNameLst>
                                      </p:cBhvr>
                                      <p:tavLst>
                                        <p:tav tm="0">
                                          <p:val>
                                            <p:fltVal val="0"/>
                                          </p:val>
                                        </p:tav>
                                        <p:tav tm="100000">
                                          <p:val>
                                            <p:strVal val="#ppt_h"/>
                                          </p:val>
                                        </p:tav>
                                      </p:tavLst>
                                    </p:anim>
                                    <p:animEffect transition="in" filter="fade">
                                      <p:cBhvr>
                                        <p:cTn id="47" dur="500"/>
                                        <p:tgtEl>
                                          <p:spTgt spid="104"/>
                                        </p:tgtEl>
                                      </p:cBhvr>
                                    </p:animEffect>
                                  </p:childTnLst>
                                </p:cTn>
                              </p:par>
                              <p:par>
                                <p:cTn id="48" presetID="53" presetClass="entr" presetSubtype="16" fill="hold" grpId="0" nodeType="withEffect">
                                  <p:stCondLst>
                                    <p:cond delay="1000"/>
                                  </p:stCondLst>
                                  <p:childTnLst>
                                    <p:set>
                                      <p:cBhvr>
                                        <p:cTn id="49" dur="1" fill="hold">
                                          <p:stCondLst>
                                            <p:cond delay="0"/>
                                          </p:stCondLst>
                                        </p:cTn>
                                        <p:tgtEl>
                                          <p:spTgt spid="102"/>
                                        </p:tgtEl>
                                        <p:attrNameLst>
                                          <p:attrName>style.visibility</p:attrName>
                                        </p:attrNameLst>
                                      </p:cBhvr>
                                      <p:to>
                                        <p:strVal val="visible"/>
                                      </p:to>
                                    </p:set>
                                    <p:anim calcmode="lin" valueType="num">
                                      <p:cBhvr>
                                        <p:cTn id="50" dur="500" fill="hold"/>
                                        <p:tgtEl>
                                          <p:spTgt spid="102"/>
                                        </p:tgtEl>
                                        <p:attrNameLst>
                                          <p:attrName>ppt_w</p:attrName>
                                        </p:attrNameLst>
                                      </p:cBhvr>
                                      <p:tavLst>
                                        <p:tav tm="0">
                                          <p:val>
                                            <p:fltVal val="0"/>
                                          </p:val>
                                        </p:tav>
                                        <p:tav tm="100000">
                                          <p:val>
                                            <p:strVal val="#ppt_w"/>
                                          </p:val>
                                        </p:tav>
                                      </p:tavLst>
                                    </p:anim>
                                    <p:anim calcmode="lin" valueType="num">
                                      <p:cBhvr>
                                        <p:cTn id="51" dur="500" fill="hold"/>
                                        <p:tgtEl>
                                          <p:spTgt spid="102"/>
                                        </p:tgtEl>
                                        <p:attrNameLst>
                                          <p:attrName>ppt_h</p:attrName>
                                        </p:attrNameLst>
                                      </p:cBhvr>
                                      <p:tavLst>
                                        <p:tav tm="0">
                                          <p:val>
                                            <p:fltVal val="0"/>
                                          </p:val>
                                        </p:tav>
                                        <p:tav tm="100000">
                                          <p:val>
                                            <p:strVal val="#ppt_h"/>
                                          </p:val>
                                        </p:tav>
                                      </p:tavLst>
                                    </p:anim>
                                    <p:animEffect transition="in" filter="fade">
                                      <p:cBhvr>
                                        <p:cTn id="52" dur="500"/>
                                        <p:tgtEl>
                                          <p:spTgt spid="102"/>
                                        </p:tgtEl>
                                      </p:cBhvr>
                                    </p:animEffect>
                                  </p:childTnLst>
                                </p:cTn>
                              </p:par>
                              <p:par>
                                <p:cTn id="53" presetID="53" presetClass="entr" presetSubtype="16" fill="hold" grpId="0" nodeType="withEffect">
                                  <p:stCondLst>
                                    <p:cond delay="1000"/>
                                  </p:stCondLst>
                                  <p:childTnLst>
                                    <p:set>
                                      <p:cBhvr>
                                        <p:cTn id="54" dur="1" fill="hold">
                                          <p:stCondLst>
                                            <p:cond delay="0"/>
                                          </p:stCondLst>
                                        </p:cTn>
                                        <p:tgtEl>
                                          <p:spTgt spid="110"/>
                                        </p:tgtEl>
                                        <p:attrNameLst>
                                          <p:attrName>style.visibility</p:attrName>
                                        </p:attrNameLst>
                                      </p:cBhvr>
                                      <p:to>
                                        <p:strVal val="visible"/>
                                      </p:to>
                                    </p:set>
                                    <p:anim calcmode="lin" valueType="num">
                                      <p:cBhvr>
                                        <p:cTn id="55" dur="500" fill="hold"/>
                                        <p:tgtEl>
                                          <p:spTgt spid="110"/>
                                        </p:tgtEl>
                                        <p:attrNameLst>
                                          <p:attrName>ppt_w</p:attrName>
                                        </p:attrNameLst>
                                      </p:cBhvr>
                                      <p:tavLst>
                                        <p:tav tm="0">
                                          <p:val>
                                            <p:fltVal val="0"/>
                                          </p:val>
                                        </p:tav>
                                        <p:tav tm="100000">
                                          <p:val>
                                            <p:strVal val="#ppt_w"/>
                                          </p:val>
                                        </p:tav>
                                      </p:tavLst>
                                    </p:anim>
                                    <p:anim calcmode="lin" valueType="num">
                                      <p:cBhvr>
                                        <p:cTn id="56" dur="500" fill="hold"/>
                                        <p:tgtEl>
                                          <p:spTgt spid="110"/>
                                        </p:tgtEl>
                                        <p:attrNameLst>
                                          <p:attrName>ppt_h</p:attrName>
                                        </p:attrNameLst>
                                      </p:cBhvr>
                                      <p:tavLst>
                                        <p:tav tm="0">
                                          <p:val>
                                            <p:fltVal val="0"/>
                                          </p:val>
                                        </p:tav>
                                        <p:tav tm="100000">
                                          <p:val>
                                            <p:strVal val="#ppt_h"/>
                                          </p:val>
                                        </p:tav>
                                      </p:tavLst>
                                    </p:anim>
                                    <p:animEffect transition="in" filter="fade">
                                      <p:cBhvr>
                                        <p:cTn id="57" dur="500"/>
                                        <p:tgtEl>
                                          <p:spTgt spid="110"/>
                                        </p:tgtEl>
                                      </p:cBhvr>
                                    </p:animEffect>
                                  </p:childTnLst>
                                </p:cTn>
                              </p:par>
                              <p:par>
                                <p:cTn id="58" presetID="53" presetClass="entr" presetSubtype="16" fill="hold" grpId="0" nodeType="withEffect">
                                  <p:stCondLst>
                                    <p:cond delay="1000"/>
                                  </p:stCondLst>
                                  <p:childTnLst>
                                    <p:set>
                                      <p:cBhvr>
                                        <p:cTn id="59" dur="1" fill="hold">
                                          <p:stCondLst>
                                            <p:cond delay="0"/>
                                          </p:stCondLst>
                                        </p:cTn>
                                        <p:tgtEl>
                                          <p:spTgt spid="100"/>
                                        </p:tgtEl>
                                        <p:attrNameLst>
                                          <p:attrName>style.visibility</p:attrName>
                                        </p:attrNameLst>
                                      </p:cBhvr>
                                      <p:to>
                                        <p:strVal val="visible"/>
                                      </p:to>
                                    </p:set>
                                    <p:anim calcmode="lin" valueType="num">
                                      <p:cBhvr>
                                        <p:cTn id="60" dur="500" fill="hold"/>
                                        <p:tgtEl>
                                          <p:spTgt spid="100"/>
                                        </p:tgtEl>
                                        <p:attrNameLst>
                                          <p:attrName>ppt_w</p:attrName>
                                        </p:attrNameLst>
                                      </p:cBhvr>
                                      <p:tavLst>
                                        <p:tav tm="0">
                                          <p:val>
                                            <p:fltVal val="0"/>
                                          </p:val>
                                        </p:tav>
                                        <p:tav tm="100000">
                                          <p:val>
                                            <p:strVal val="#ppt_w"/>
                                          </p:val>
                                        </p:tav>
                                      </p:tavLst>
                                    </p:anim>
                                    <p:anim calcmode="lin" valueType="num">
                                      <p:cBhvr>
                                        <p:cTn id="61" dur="500" fill="hold"/>
                                        <p:tgtEl>
                                          <p:spTgt spid="100"/>
                                        </p:tgtEl>
                                        <p:attrNameLst>
                                          <p:attrName>ppt_h</p:attrName>
                                        </p:attrNameLst>
                                      </p:cBhvr>
                                      <p:tavLst>
                                        <p:tav tm="0">
                                          <p:val>
                                            <p:fltVal val="0"/>
                                          </p:val>
                                        </p:tav>
                                        <p:tav tm="100000">
                                          <p:val>
                                            <p:strVal val="#ppt_h"/>
                                          </p:val>
                                        </p:tav>
                                      </p:tavLst>
                                    </p:anim>
                                    <p:animEffect transition="in" filter="fade">
                                      <p:cBhvr>
                                        <p:cTn id="62" dur="500"/>
                                        <p:tgtEl>
                                          <p:spTgt spid="100"/>
                                        </p:tgtEl>
                                      </p:cBhvr>
                                    </p:animEffect>
                                  </p:childTnLst>
                                </p:cTn>
                              </p:par>
                              <p:par>
                                <p:cTn id="63" presetID="53" presetClass="entr" presetSubtype="16" fill="hold" grpId="0" nodeType="withEffect">
                                  <p:stCondLst>
                                    <p:cond delay="1000"/>
                                  </p:stCondLst>
                                  <p:childTnLst>
                                    <p:set>
                                      <p:cBhvr>
                                        <p:cTn id="64" dur="1" fill="hold">
                                          <p:stCondLst>
                                            <p:cond delay="0"/>
                                          </p:stCondLst>
                                        </p:cTn>
                                        <p:tgtEl>
                                          <p:spTgt spid="108"/>
                                        </p:tgtEl>
                                        <p:attrNameLst>
                                          <p:attrName>style.visibility</p:attrName>
                                        </p:attrNameLst>
                                      </p:cBhvr>
                                      <p:to>
                                        <p:strVal val="visible"/>
                                      </p:to>
                                    </p:set>
                                    <p:anim calcmode="lin" valueType="num">
                                      <p:cBhvr>
                                        <p:cTn id="65" dur="500" fill="hold"/>
                                        <p:tgtEl>
                                          <p:spTgt spid="108"/>
                                        </p:tgtEl>
                                        <p:attrNameLst>
                                          <p:attrName>ppt_w</p:attrName>
                                        </p:attrNameLst>
                                      </p:cBhvr>
                                      <p:tavLst>
                                        <p:tav tm="0">
                                          <p:val>
                                            <p:fltVal val="0"/>
                                          </p:val>
                                        </p:tav>
                                        <p:tav tm="100000">
                                          <p:val>
                                            <p:strVal val="#ppt_w"/>
                                          </p:val>
                                        </p:tav>
                                      </p:tavLst>
                                    </p:anim>
                                    <p:anim calcmode="lin" valueType="num">
                                      <p:cBhvr>
                                        <p:cTn id="66" dur="500" fill="hold"/>
                                        <p:tgtEl>
                                          <p:spTgt spid="108"/>
                                        </p:tgtEl>
                                        <p:attrNameLst>
                                          <p:attrName>ppt_h</p:attrName>
                                        </p:attrNameLst>
                                      </p:cBhvr>
                                      <p:tavLst>
                                        <p:tav tm="0">
                                          <p:val>
                                            <p:fltVal val="0"/>
                                          </p:val>
                                        </p:tav>
                                        <p:tav tm="100000">
                                          <p:val>
                                            <p:strVal val="#ppt_h"/>
                                          </p:val>
                                        </p:tav>
                                      </p:tavLst>
                                    </p:anim>
                                    <p:animEffect transition="in" filter="fade">
                                      <p:cBhvr>
                                        <p:cTn id="67" dur="500"/>
                                        <p:tgtEl>
                                          <p:spTgt spid="108"/>
                                        </p:tgtEl>
                                      </p:cBhvr>
                                    </p:animEffect>
                                  </p:childTnLst>
                                </p:cTn>
                              </p:par>
                              <p:par>
                                <p:cTn id="68" presetID="10" presetClass="entr" presetSubtype="0" fill="hold" grpId="0" nodeType="withEffect">
                                  <p:stCondLst>
                                    <p:cond delay="1500"/>
                                  </p:stCondLst>
                                  <p:childTnLst>
                                    <p:set>
                                      <p:cBhvr>
                                        <p:cTn id="69" dur="1" fill="hold">
                                          <p:stCondLst>
                                            <p:cond delay="0"/>
                                          </p:stCondLst>
                                        </p:cTn>
                                        <p:tgtEl>
                                          <p:spTgt spid="106"/>
                                        </p:tgtEl>
                                        <p:attrNameLst>
                                          <p:attrName>style.visibility</p:attrName>
                                        </p:attrNameLst>
                                      </p:cBhvr>
                                      <p:to>
                                        <p:strVal val="visible"/>
                                      </p:to>
                                    </p:set>
                                    <p:animEffect transition="in" filter="fade">
                                      <p:cBhvr>
                                        <p:cTn id="70" dur="500"/>
                                        <p:tgtEl>
                                          <p:spTgt spid="106"/>
                                        </p:tgtEl>
                                      </p:cBhvr>
                                    </p:animEffect>
                                  </p:childTnLst>
                                </p:cTn>
                              </p:par>
                              <p:par>
                                <p:cTn id="71" presetID="10" presetClass="entr" presetSubtype="0" fill="hold" grpId="0" nodeType="withEffect">
                                  <p:stCondLst>
                                    <p:cond delay="1500"/>
                                  </p:stCondLst>
                                  <p:childTnLst>
                                    <p:set>
                                      <p:cBhvr>
                                        <p:cTn id="72" dur="1" fill="hold">
                                          <p:stCondLst>
                                            <p:cond delay="0"/>
                                          </p:stCondLst>
                                        </p:cTn>
                                        <p:tgtEl>
                                          <p:spTgt spid="112"/>
                                        </p:tgtEl>
                                        <p:attrNameLst>
                                          <p:attrName>style.visibility</p:attrName>
                                        </p:attrNameLst>
                                      </p:cBhvr>
                                      <p:to>
                                        <p:strVal val="visible"/>
                                      </p:to>
                                    </p:set>
                                    <p:animEffect transition="in" filter="fade">
                                      <p:cBhvr>
                                        <p:cTn id="73" dur="500"/>
                                        <p:tgtEl>
                                          <p:spTgt spid="112"/>
                                        </p:tgtEl>
                                      </p:cBhvr>
                                    </p:animEffect>
                                  </p:childTnLst>
                                </p:cTn>
                              </p:par>
                              <p:par>
                                <p:cTn id="74" presetID="10" presetClass="entr" presetSubtype="0" fill="hold" grpId="0" nodeType="withEffect">
                                  <p:stCondLst>
                                    <p:cond delay="150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500"/>
                                        <p:tgtEl>
                                          <p:spTgt spid="98"/>
                                        </p:tgtEl>
                                      </p:cBhvr>
                                    </p:animEffect>
                                  </p:childTnLst>
                                </p:cTn>
                              </p:par>
                              <p:par>
                                <p:cTn id="77" presetID="10" presetClass="entr" presetSubtype="0" fill="hold" grpId="0" nodeType="withEffect">
                                  <p:stCondLst>
                                    <p:cond delay="1500"/>
                                  </p:stCondLst>
                                  <p:childTnLst>
                                    <p:set>
                                      <p:cBhvr>
                                        <p:cTn id="78" dur="1" fill="hold">
                                          <p:stCondLst>
                                            <p:cond delay="0"/>
                                          </p:stCondLst>
                                        </p:cTn>
                                        <p:tgtEl>
                                          <p:spTgt spid="111"/>
                                        </p:tgtEl>
                                        <p:attrNameLst>
                                          <p:attrName>style.visibility</p:attrName>
                                        </p:attrNameLst>
                                      </p:cBhvr>
                                      <p:to>
                                        <p:strVal val="visible"/>
                                      </p:to>
                                    </p:set>
                                    <p:animEffect transition="in" filter="fade">
                                      <p:cBhvr>
                                        <p:cTn id="79" dur="500"/>
                                        <p:tgtEl>
                                          <p:spTgt spid="111"/>
                                        </p:tgtEl>
                                      </p:cBhvr>
                                    </p:animEffect>
                                  </p:childTnLst>
                                </p:cTn>
                              </p:par>
                              <p:par>
                                <p:cTn id="80" presetID="10" presetClass="entr" presetSubtype="0" fill="hold" grpId="0" nodeType="withEffect">
                                  <p:stCondLst>
                                    <p:cond delay="1500"/>
                                  </p:stCondLst>
                                  <p:childTnLst>
                                    <p:set>
                                      <p:cBhvr>
                                        <p:cTn id="81" dur="1" fill="hold">
                                          <p:stCondLst>
                                            <p:cond delay="0"/>
                                          </p:stCondLst>
                                        </p:cTn>
                                        <p:tgtEl>
                                          <p:spTgt spid="105"/>
                                        </p:tgtEl>
                                        <p:attrNameLst>
                                          <p:attrName>style.visibility</p:attrName>
                                        </p:attrNameLst>
                                      </p:cBhvr>
                                      <p:to>
                                        <p:strVal val="visible"/>
                                      </p:to>
                                    </p:set>
                                    <p:animEffect transition="in" filter="fade">
                                      <p:cBhvr>
                                        <p:cTn id="8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animBg="1"/>
      <p:bldP spid="99" grpId="1" animBg="1"/>
      <p:bldP spid="100" grpId="0"/>
      <p:bldP spid="101" grpId="0" animBg="1"/>
      <p:bldP spid="101" grpId="1" animBg="1"/>
      <p:bldP spid="102" grpId="0"/>
      <p:bldP spid="103" grpId="0" animBg="1"/>
      <p:bldP spid="103" grpId="1" animBg="1"/>
      <p:bldP spid="104" grpId="0"/>
      <p:bldP spid="105" grpId="0"/>
      <p:bldP spid="106" grpId="0"/>
      <p:bldP spid="107" grpId="0" animBg="1"/>
      <p:bldP spid="107" grpId="1" animBg="1"/>
      <p:bldP spid="108" grpId="0"/>
      <p:bldP spid="109" grpId="0" animBg="1"/>
      <p:bldP spid="109" grpId="1" animBg="1"/>
      <p:bldP spid="110" grpId="0"/>
      <p:bldP spid="111" grpId="0"/>
      <p:bldP spid="1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组合 128"/>
          <p:cNvGrpSpPr/>
          <p:nvPr/>
        </p:nvGrpSpPr>
        <p:grpSpPr>
          <a:xfrm>
            <a:off x="4391765" y="1246992"/>
            <a:ext cx="3377139" cy="3295861"/>
            <a:chOff x="3004468" y="1013261"/>
            <a:chExt cx="2983131" cy="2910958"/>
          </a:xfrm>
        </p:grpSpPr>
        <p:sp>
          <p:nvSpPr>
            <p:cNvPr id="130" name="Freeform 5"/>
            <p:cNvSpPr/>
            <p:nvPr/>
          </p:nvSpPr>
          <p:spPr bwMode="auto">
            <a:xfrm>
              <a:off x="5177046" y="1525871"/>
              <a:ext cx="636599" cy="523713"/>
            </a:xfrm>
            <a:custGeom>
              <a:avLst/>
              <a:gdLst>
                <a:gd name="T0" fmla="*/ 684 w 688"/>
                <a:gd name="T1" fmla="*/ 566 h 566"/>
                <a:gd name="T2" fmla="*/ 684 w 688"/>
                <a:gd name="T3" fmla="*/ 566 h 566"/>
                <a:gd name="T4" fmla="*/ 686 w 688"/>
                <a:gd name="T5" fmla="*/ 552 h 566"/>
                <a:gd name="T6" fmla="*/ 688 w 688"/>
                <a:gd name="T7" fmla="*/ 516 h 566"/>
                <a:gd name="T8" fmla="*/ 686 w 688"/>
                <a:gd name="T9" fmla="*/ 492 h 566"/>
                <a:gd name="T10" fmla="*/ 686 w 688"/>
                <a:gd name="T11" fmla="*/ 464 h 566"/>
                <a:gd name="T12" fmla="*/ 682 w 688"/>
                <a:gd name="T13" fmla="*/ 432 h 566"/>
                <a:gd name="T14" fmla="*/ 674 w 688"/>
                <a:gd name="T15" fmla="*/ 398 h 566"/>
                <a:gd name="T16" fmla="*/ 666 w 688"/>
                <a:gd name="T17" fmla="*/ 360 h 566"/>
                <a:gd name="T18" fmla="*/ 652 w 688"/>
                <a:gd name="T19" fmla="*/ 324 h 566"/>
                <a:gd name="T20" fmla="*/ 636 w 688"/>
                <a:gd name="T21" fmla="*/ 284 h 566"/>
                <a:gd name="T22" fmla="*/ 614 w 688"/>
                <a:gd name="T23" fmla="*/ 246 h 566"/>
                <a:gd name="T24" fmla="*/ 602 w 688"/>
                <a:gd name="T25" fmla="*/ 228 h 566"/>
                <a:gd name="T26" fmla="*/ 588 w 688"/>
                <a:gd name="T27" fmla="*/ 208 h 566"/>
                <a:gd name="T28" fmla="*/ 574 w 688"/>
                <a:gd name="T29" fmla="*/ 190 h 566"/>
                <a:gd name="T30" fmla="*/ 556 w 688"/>
                <a:gd name="T31" fmla="*/ 172 h 566"/>
                <a:gd name="T32" fmla="*/ 538 w 688"/>
                <a:gd name="T33" fmla="*/ 154 h 566"/>
                <a:gd name="T34" fmla="*/ 518 w 688"/>
                <a:gd name="T35" fmla="*/ 136 h 566"/>
                <a:gd name="T36" fmla="*/ 498 w 688"/>
                <a:gd name="T37" fmla="*/ 120 h 566"/>
                <a:gd name="T38" fmla="*/ 474 w 688"/>
                <a:gd name="T39" fmla="*/ 104 h 566"/>
                <a:gd name="T40" fmla="*/ 474 w 688"/>
                <a:gd name="T41" fmla="*/ 104 h 566"/>
                <a:gd name="T42" fmla="*/ 426 w 688"/>
                <a:gd name="T43" fmla="*/ 74 h 566"/>
                <a:gd name="T44" fmla="*/ 380 w 688"/>
                <a:gd name="T45" fmla="*/ 52 h 566"/>
                <a:gd name="T46" fmla="*/ 336 w 688"/>
                <a:gd name="T47" fmla="*/ 34 h 566"/>
                <a:gd name="T48" fmla="*/ 292 w 688"/>
                <a:gd name="T49" fmla="*/ 20 h 566"/>
                <a:gd name="T50" fmla="*/ 252 w 688"/>
                <a:gd name="T51" fmla="*/ 10 h 566"/>
                <a:gd name="T52" fmla="*/ 212 w 688"/>
                <a:gd name="T53" fmla="*/ 4 h 566"/>
                <a:gd name="T54" fmla="*/ 176 w 688"/>
                <a:gd name="T55" fmla="*/ 0 h 566"/>
                <a:gd name="T56" fmla="*/ 142 w 688"/>
                <a:gd name="T57" fmla="*/ 0 h 566"/>
                <a:gd name="T58" fmla="*/ 110 w 688"/>
                <a:gd name="T59" fmla="*/ 0 h 566"/>
                <a:gd name="T60" fmla="*/ 82 w 688"/>
                <a:gd name="T61" fmla="*/ 4 h 566"/>
                <a:gd name="T62" fmla="*/ 58 w 688"/>
                <a:gd name="T63" fmla="*/ 6 h 566"/>
                <a:gd name="T64" fmla="*/ 38 w 688"/>
                <a:gd name="T65" fmla="*/ 10 h 566"/>
                <a:gd name="T66" fmla="*/ 10 w 688"/>
                <a:gd name="T67" fmla="*/ 18 h 566"/>
                <a:gd name="T68" fmla="*/ 0 w 688"/>
                <a:gd name="T69" fmla="*/ 22 h 566"/>
                <a:gd name="T70" fmla="*/ 684 w 688"/>
                <a:gd name="T71"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566">
                  <a:moveTo>
                    <a:pt x="684" y="566"/>
                  </a:moveTo>
                  <a:lnTo>
                    <a:pt x="684" y="566"/>
                  </a:lnTo>
                  <a:lnTo>
                    <a:pt x="686" y="552"/>
                  </a:lnTo>
                  <a:lnTo>
                    <a:pt x="688" y="516"/>
                  </a:lnTo>
                  <a:lnTo>
                    <a:pt x="686" y="492"/>
                  </a:lnTo>
                  <a:lnTo>
                    <a:pt x="686" y="464"/>
                  </a:lnTo>
                  <a:lnTo>
                    <a:pt x="682" y="432"/>
                  </a:lnTo>
                  <a:lnTo>
                    <a:pt x="674" y="398"/>
                  </a:lnTo>
                  <a:lnTo>
                    <a:pt x="666" y="360"/>
                  </a:lnTo>
                  <a:lnTo>
                    <a:pt x="652" y="324"/>
                  </a:lnTo>
                  <a:lnTo>
                    <a:pt x="636" y="284"/>
                  </a:lnTo>
                  <a:lnTo>
                    <a:pt x="614" y="246"/>
                  </a:lnTo>
                  <a:lnTo>
                    <a:pt x="602" y="228"/>
                  </a:lnTo>
                  <a:lnTo>
                    <a:pt x="588" y="208"/>
                  </a:lnTo>
                  <a:lnTo>
                    <a:pt x="574" y="190"/>
                  </a:lnTo>
                  <a:lnTo>
                    <a:pt x="556" y="172"/>
                  </a:lnTo>
                  <a:lnTo>
                    <a:pt x="538" y="154"/>
                  </a:lnTo>
                  <a:lnTo>
                    <a:pt x="518" y="136"/>
                  </a:lnTo>
                  <a:lnTo>
                    <a:pt x="498" y="120"/>
                  </a:lnTo>
                  <a:lnTo>
                    <a:pt x="474" y="104"/>
                  </a:lnTo>
                  <a:lnTo>
                    <a:pt x="474" y="104"/>
                  </a:lnTo>
                  <a:lnTo>
                    <a:pt x="426" y="74"/>
                  </a:lnTo>
                  <a:lnTo>
                    <a:pt x="380" y="52"/>
                  </a:lnTo>
                  <a:lnTo>
                    <a:pt x="336" y="34"/>
                  </a:lnTo>
                  <a:lnTo>
                    <a:pt x="292" y="20"/>
                  </a:lnTo>
                  <a:lnTo>
                    <a:pt x="252" y="10"/>
                  </a:lnTo>
                  <a:lnTo>
                    <a:pt x="212" y="4"/>
                  </a:lnTo>
                  <a:lnTo>
                    <a:pt x="176" y="0"/>
                  </a:lnTo>
                  <a:lnTo>
                    <a:pt x="142" y="0"/>
                  </a:lnTo>
                  <a:lnTo>
                    <a:pt x="110" y="0"/>
                  </a:lnTo>
                  <a:lnTo>
                    <a:pt x="82" y="4"/>
                  </a:lnTo>
                  <a:lnTo>
                    <a:pt x="58" y="6"/>
                  </a:lnTo>
                  <a:lnTo>
                    <a:pt x="38" y="10"/>
                  </a:lnTo>
                  <a:lnTo>
                    <a:pt x="10" y="18"/>
                  </a:lnTo>
                  <a:lnTo>
                    <a:pt x="0" y="22"/>
                  </a:lnTo>
                  <a:lnTo>
                    <a:pt x="684" y="566"/>
                  </a:lnTo>
                  <a:close/>
                </a:path>
              </a:pathLst>
            </a:custGeom>
            <a:solidFill>
              <a:schemeClr val="accent1">
                <a:lumMod val="75000"/>
              </a:schemeClr>
            </a:solidFill>
            <a:ln w="28575">
              <a:solidFill>
                <a:schemeClr val="accent1">
                  <a:lumMod val="20000"/>
                  <a:lumOff val="80000"/>
                </a:schemeClr>
              </a:solidFill>
            </a:ln>
          </p:spPr>
          <p:txBody>
            <a:bodyPr vert="horz" wrap="square" lIns="91440" tIns="45720" rIns="91440" bIns="45720" numCol="1" anchor="t" anchorCtr="0" compatLnSpc="1"/>
            <a:lstStyle/>
            <a:p>
              <a:endParaRPr lang="zh-CN" altLang="en-US" baseline="-25000"/>
            </a:p>
          </p:txBody>
        </p:sp>
        <p:sp>
          <p:nvSpPr>
            <p:cNvPr id="131" name="Freeform 6"/>
            <p:cNvSpPr/>
            <p:nvPr/>
          </p:nvSpPr>
          <p:spPr bwMode="auto">
            <a:xfrm>
              <a:off x="5326943" y="2908252"/>
              <a:ext cx="383070" cy="749484"/>
            </a:xfrm>
            <a:custGeom>
              <a:avLst/>
              <a:gdLst>
                <a:gd name="T0" fmla="*/ 0 w 414"/>
                <a:gd name="T1" fmla="*/ 810 h 810"/>
                <a:gd name="T2" fmla="*/ 0 w 414"/>
                <a:gd name="T3" fmla="*/ 810 h 810"/>
                <a:gd name="T4" fmla="*/ 12 w 414"/>
                <a:gd name="T5" fmla="*/ 808 h 810"/>
                <a:gd name="T6" fmla="*/ 48 w 414"/>
                <a:gd name="T7" fmla="*/ 800 h 810"/>
                <a:gd name="T8" fmla="*/ 70 w 414"/>
                <a:gd name="T9" fmla="*/ 792 h 810"/>
                <a:gd name="T10" fmla="*/ 98 w 414"/>
                <a:gd name="T11" fmla="*/ 782 h 810"/>
                <a:gd name="T12" fmla="*/ 128 w 414"/>
                <a:gd name="T13" fmla="*/ 770 h 810"/>
                <a:gd name="T14" fmla="*/ 158 w 414"/>
                <a:gd name="T15" fmla="*/ 754 h 810"/>
                <a:gd name="T16" fmla="*/ 190 w 414"/>
                <a:gd name="T17" fmla="*/ 734 h 810"/>
                <a:gd name="T18" fmla="*/ 224 w 414"/>
                <a:gd name="T19" fmla="*/ 712 h 810"/>
                <a:gd name="T20" fmla="*/ 256 w 414"/>
                <a:gd name="T21" fmla="*/ 686 h 810"/>
                <a:gd name="T22" fmla="*/ 286 w 414"/>
                <a:gd name="T23" fmla="*/ 654 h 810"/>
                <a:gd name="T24" fmla="*/ 302 w 414"/>
                <a:gd name="T25" fmla="*/ 636 h 810"/>
                <a:gd name="T26" fmla="*/ 316 w 414"/>
                <a:gd name="T27" fmla="*/ 618 h 810"/>
                <a:gd name="T28" fmla="*/ 330 w 414"/>
                <a:gd name="T29" fmla="*/ 598 h 810"/>
                <a:gd name="T30" fmla="*/ 342 w 414"/>
                <a:gd name="T31" fmla="*/ 578 h 810"/>
                <a:gd name="T32" fmla="*/ 354 w 414"/>
                <a:gd name="T33" fmla="*/ 554 h 810"/>
                <a:gd name="T34" fmla="*/ 366 w 414"/>
                <a:gd name="T35" fmla="*/ 530 h 810"/>
                <a:gd name="T36" fmla="*/ 376 w 414"/>
                <a:gd name="T37" fmla="*/ 506 h 810"/>
                <a:gd name="T38" fmla="*/ 384 w 414"/>
                <a:gd name="T39" fmla="*/ 480 h 810"/>
                <a:gd name="T40" fmla="*/ 384 w 414"/>
                <a:gd name="T41" fmla="*/ 480 h 810"/>
                <a:gd name="T42" fmla="*/ 398 w 414"/>
                <a:gd name="T43" fmla="*/ 426 h 810"/>
                <a:gd name="T44" fmla="*/ 408 w 414"/>
                <a:gd name="T45" fmla="*/ 374 h 810"/>
                <a:gd name="T46" fmla="*/ 412 w 414"/>
                <a:gd name="T47" fmla="*/ 326 h 810"/>
                <a:gd name="T48" fmla="*/ 414 w 414"/>
                <a:gd name="T49" fmla="*/ 282 h 810"/>
                <a:gd name="T50" fmla="*/ 412 w 414"/>
                <a:gd name="T51" fmla="*/ 238 h 810"/>
                <a:gd name="T52" fmla="*/ 406 w 414"/>
                <a:gd name="T53" fmla="*/ 200 h 810"/>
                <a:gd name="T54" fmla="*/ 400 w 414"/>
                <a:gd name="T55" fmla="*/ 164 h 810"/>
                <a:gd name="T56" fmla="*/ 390 w 414"/>
                <a:gd name="T57" fmla="*/ 130 h 810"/>
                <a:gd name="T58" fmla="*/ 382 w 414"/>
                <a:gd name="T59" fmla="*/ 100 h 810"/>
                <a:gd name="T60" fmla="*/ 370 w 414"/>
                <a:gd name="T61" fmla="*/ 74 h 810"/>
                <a:gd name="T62" fmla="*/ 360 w 414"/>
                <a:gd name="T63" fmla="*/ 52 h 810"/>
                <a:gd name="T64" fmla="*/ 352 w 414"/>
                <a:gd name="T65" fmla="*/ 34 h 810"/>
                <a:gd name="T66" fmla="*/ 336 w 414"/>
                <a:gd name="T67" fmla="*/ 8 h 810"/>
                <a:gd name="T68" fmla="*/ 330 w 414"/>
                <a:gd name="T69" fmla="*/ 0 h 810"/>
                <a:gd name="T70" fmla="*/ 0 w 414"/>
                <a:gd name="T71" fmla="*/ 810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4" h="810">
                  <a:moveTo>
                    <a:pt x="0" y="810"/>
                  </a:moveTo>
                  <a:lnTo>
                    <a:pt x="0" y="810"/>
                  </a:lnTo>
                  <a:lnTo>
                    <a:pt x="12" y="808"/>
                  </a:lnTo>
                  <a:lnTo>
                    <a:pt x="48" y="800"/>
                  </a:lnTo>
                  <a:lnTo>
                    <a:pt x="70" y="792"/>
                  </a:lnTo>
                  <a:lnTo>
                    <a:pt x="98" y="782"/>
                  </a:lnTo>
                  <a:lnTo>
                    <a:pt x="128" y="770"/>
                  </a:lnTo>
                  <a:lnTo>
                    <a:pt x="158" y="754"/>
                  </a:lnTo>
                  <a:lnTo>
                    <a:pt x="190" y="734"/>
                  </a:lnTo>
                  <a:lnTo>
                    <a:pt x="224" y="712"/>
                  </a:lnTo>
                  <a:lnTo>
                    <a:pt x="256" y="686"/>
                  </a:lnTo>
                  <a:lnTo>
                    <a:pt x="286" y="654"/>
                  </a:lnTo>
                  <a:lnTo>
                    <a:pt x="302" y="636"/>
                  </a:lnTo>
                  <a:lnTo>
                    <a:pt x="316" y="618"/>
                  </a:lnTo>
                  <a:lnTo>
                    <a:pt x="330" y="598"/>
                  </a:lnTo>
                  <a:lnTo>
                    <a:pt x="342" y="578"/>
                  </a:lnTo>
                  <a:lnTo>
                    <a:pt x="354" y="554"/>
                  </a:lnTo>
                  <a:lnTo>
                    <a:pt x="366" y="530"/>
                  </a:lnTo>
                  <a:lnTo>
                    <a:pt x="376" y="506"/>
                  </a:lnTo>
                  <a:lnTo>
                    <a:pt x="384" y="480"/>
                  </a:lnTo>
                  <a:lnTo>
                    <a:pt x="384" y="480"/>
                  </a:lnTo>
                  <a:lnTo>
                    <a:pt x="398" y="426"/>
                  </a:lnTo>
                  <a:lnTo>
                    <a:pt x="408" y="374"/>
                  </a:lnTo>
                  <a:lnTo>
                    <a:pt x="412" y="326"/>
                  </a:lnTo>
                  <a:lnTo>
                    <a:pt x="414" y="282"/>
                  </a:lnTo>
                  <a:lnTo>
                    <a:pt x="412" y="238"/>
                  </a:lnTo>
                  <a:lnTo>
                    <a:pt x="406" y="200"/>
                  </a:lnTo>
                  <a:lnTo>
                    <a:pt x="400" y="164"/>
                  </a:lnTo>
                  <a:lnTo>
                    <a:pt x="390" y="130"/>
                  </a:lnTo>
                  <a:lnTo>
                    <a:pt x="382" y="100"/>
                  </a:lnTo>
                  <a:lnTo>
                    <a:pt x="370" y="74"/>
                  </a:lnTo>
                  <a:lnTo>
                    <a:pt x="360" y="52"/>
                  </a:lnTo>
                  <a:lnTo>
                    <a:pt x="352" y="34"/>
                  </a:lnTo>
                  <a:lnTo>
                    <a:pt x="336" y="8"/>
                  </a:lnTo>
                  <a:lnTo>
                    <a:pt x="330" y="0"/>
                  </a:lnTo>
                  <a:lnTo>
                    <a:pt x="0" y="810"/>
                  </a:lnTo>
                  <a:close/>
                </a:path>
              </a:pathLst>
            </a:custGeom>
            <a:solidFill>
              <a:schemeClr val="accent2">
                <a:lumMod val="75000"/>
              </a:schemeClr>
            </a:solidFill>
            <a:ln w="28575">
              <a:solidFill>
                <a:schemeClr val="accent2">
                  <a:lumMod val="20000"/>
                  <a:lumOff val="80000"/>
                </a:schemeClr>
              </a:solidFill>
            </a:ln>
          </p:spPr>
          <p:txBody>
            <a:bodyPr vert="horz" wrap="square" lIns="91440" tIns="45720" rIns="91440" bIns="45720" numCol="1" anchor="t" anchorCtr="0" compatLnSpc="1"/>
            <a:lstStyle/>
            <a:p>
              <a:endParaRPr lang="zh-CN" altLang="en-US" baseline="-25000"/>
            </a:p>
          </p:txBody>
        </p:sp>
        <p:sp>
          <p:nvSpPr>
            <p:cNvPr id="132" name="Freeform 7"/>
            <p:cNvSpPr/>
            <p:nvPr/>
          </p:nvSpPr>
          <p:spPr bwMode="auto">
            <a:xfrm>
              <a:off x="3004468" y="2068090"/>
              <a:ext cx="307196" cy="792047"/>
            </a:xfrm>
            <a:custGeom>
              <a:avLst/>
              <a:gdLst>
                <a:gd name="T0" fmla="*/ 156 w 332"/>
                <a:gd name="T1" fmla="*/ 0 h 856"/>
                <a:gd name="T2" fmla="*/ 156 w 332"/>
                <a:gd name="T3" fmla="*/ 0 h 856"/>
                <a:gd name="T4" fmla="*/ 146 w 332"/>
                <a:gd name="T5" fmla="*/ 8 h 856"/>
                <a:gd name="T6" fmla="*/ 122 w 332"/>
                <a:gd name="T7" fmla="*/ 36 h 856"/>
                <a:gd name="T8" fmla="*/ 106 w 332"/>
                <a:gd name="T9" fmla="*/ 54 h 856"/>
                <a:gd name="T10" fmla="*/ 90 w 332"/>
                <a:gd name="T11" fmla="*/ 78 h 856"/>
                <a:gd name="T12" fmla="*/ 72 w 332"/>
                <a:gd name="T13" fmla="*/ 104 h 856"/>
                <a:gd name="T14" fmla="*/ 56 w 332"/>
                <a:gd name="T15" fmla="*/ 134 h 856"/>
                <a:gd name="T16" fmla="*/ 38 w 332"/>
                <a:gd name="T17" fmla="*/ 168 h 856"/>
                <a:gd name="T18" fmla="*/ 24 w 332"/>
                <a:gd name="T19" fmla="*/ 206 h 856"/>
                <a:gd name="T20" fmla="*/ 12 w 332"/>
                <a:gd name="T21" fmla="*/ 246 h 856"/>
                <a:gd name="T22" fmla="*/ 4 w 332"/>
                <a:gd name="T23" fmla="*/ 288 h 856"/>
                <a:gd name="T24" fmla="*/ 2 w 332"/>
                <a:gd name="T25" fmla="*/ 312 h 856"/>
                <a:gd name="T26" fmla="*/ 0 w 332"/>
                <a:gd name="T27" fmla="*/ 336 h 856"/>
                <a:gd name="T28" fmla="*/ 0 w 332"/>
                <a:gd name="T29" fmla="*/ 360 h 856"/>
                <a:gd name="T30" fmla="*/ 0 w 332"/>
                <a:gd name="T31" fmla="*/ 384 h 856"/>
                <a:gd name="T32" fmla="*/ 4 w 332"/>
                <a:gd name="T33" fmla="*/ 410 h 856"/>
                <a:gd name="T34" fmla="*/ 8 w 332"/>
                <a:gd name="T35" fmla="*/ 436 h 856"/>
                <a:gd name="T36" fmla="*/ 12 w 332"/>
                <a:gd name="T37" fmla="*/ 462 h 856"/>
                <a:gd name="T38" fmla="*/ 20 w 332"/>
                <a:gd name="T39" fmla="*/ 488 h 856"/>
                <a:gd name="T40" fmla="*/ 20 w 332"/>
                <a:gd name="T41" fmla="*/ 488 h 856"/>
                <a:gd name="T42" fmla="*/ 38 w 332"/>
                <a:gd name="T43" fmla="*/ 540 h 856"/>
                <a:gd name="T44" fmla="*/ 58 w 332"/>
                <a:gd name="T45" fmla="*/ 588 h 856"/>
                <a:gd name="T46" fmla="*/ 82 w 332"/>
                <a:gd name="T47" fmla="*/ 632 h 856"/>
                <a:gd name="T48" fmla="*/ 106 w 332"/>
                <a:gd name="T49" fmla="*/ 670 h 856"/>
                <a:gd name="T50" fmla="*/ 132 w 332"/>
                <a:gd name="T51" fmla="*/ 704 h 856"/>
                <a:gd name="T52" fmla="*/ 158 w 332"/>
                <a:gd name="T53" fmla="*/ 734 h 856"/>
                <a:gd name="T54" fmla="*/ 184 w 332"/>
                <a:gd name="T55" fmla="*/ 760 h 856"/>
                <a:gd name="T56" fmla="*/ 208 w 332"/>
                <a:gd name="T57" fmla="*/ 782 h 856"/>
                <a:gd name="T58" fmla="*/ 234 w 332"/>
                <a:gd name="T59" fmla="*/ 802 h 856"/>
                <a:gd name="T60" fmla="*/ 256 w 332"/>
                <a:gd name="T61" fmla="*/ 818 h 856"/>
                <a:gd name="T62" fmla="*/ 278 w 332"/>
                <a:gd name="T63" fmla="*/ 830 h 856"/>
                <a:gd name="T64" fmla="*/ 296 w 332"/>
                <a:gd name="T65" fmla="*/ 840 h 856"/>
                <a:gd name="T66" fmla="*/ 322 w 332"/>
                <a:gd name="T67" fmla="*/ 852 h 856"/>
                <a:gd name="T68" fmla="*/ 332 w 332"/>
                <a:gd name="T69" fmla="*/ 856 h 856"/>
                <a:gd name="T70" fmla="*/ 156 w 332"/>
                <a:gd name="T71"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2" h="856">
                  <a:moveTo>
                    <a:pt x="156" y="0"/>
                  </a:moveTo>
                  <a:lnTo>
                    <a:pt x="156" y="0"/>
                  </a:lnTo>
                  <a:lnTo>
                    <a:pt x="146" y="8"/>
                  </a:lnTo>
                  <a:lnTo>
                    <a:pt x="122" y="36"/>
                  </a:lnTo>
                  <a:lnTo>
                    <a:pt x="106" y="54"/>
                  </a:lnTo>
                  <a:lnTo>
                    <a:pt x="90" y="78"/>
                  </a:lnTo>
                  <a:lnTo>
                    <a:pt x="72" y="104"/>
                  </a:lnTo>
                  <a:lnTo>
                    <a:pt x="56" y="134"/>
                  </a:lnTo>
                  <a:lnTo>
                    <a:pt x="38" y="168"/>
                  </a:lnTo>
                  <a:lnTo>
                    <a:pt x="24" y="206"/>
                  </a:lnTo>
                  <a:lnTo>
                    <a:pt x="12" y="246"/>
                  </a:lnTo>
                  <a:lnTo>
                    <a:pt x="4" y="288"/>
                  </a:lnTo>
                  <a:lnTo>
                    <a:pt x="2" y="312"/>
                  </a:lnTo>
                  <a:lnTo>
                    <a:pt x="0" y="336"/>
                  </a:lnTo>
                  <a:lnTo>
                    <a:pt x="0" y="360"/>
                  </a:lnTo>
                  <a:lnTo>
                    <a:pt x="0" y="384"/>
                  </a:lnTo>
                  <a:lnTo>
                    <a:pt x="4" y="410"/>
                  </a:lnTo>
                  <a:lnTo>
                    <a:pt x="8" y="436"/>
                  </a:lnTo>
                  <a:lnTo>
                    <a:pt x="12" y="462"/>
                  </a:lnTo>
                  <a:lnTo>
                    <a:pt x="20" y="488"/>
                  </a:lnTo>
                  <a:lnTo>
                    <a:pt x="20" y="488"/>
                  </a:lnTo>
                  <a:lnTo>
                    <a:pt x="38" y="540"/>
                  </a:lnTo>
                  <a:lnTo>
                    <a:pt x="58" y="588"/>
                  </a:lnTo>
                  <a:lnTo>
                    <a:pt x="82" y="632"/>
                  </a:lnTo>
                  <a:lnTo>
                    <a:pt x="106" y="670"/>
                  </a:lnTo>
                  <a:lnTo>
                    <a:pt x="132" y="704"/>
                  </a:lnTo>
                  <a:lnTo>
                    <a:pt x="158" y="734"/>
                  </a:lnTo>
                  <a:lnTo>
                    <a:pt x="184" y="760"/>
                  </a:lnTo>
                  <a:lnTo>
                    <a:pt x="208" y="782"/>
                  </a:lnTo>
                  <a:lnTo>
                    <a:pt x="234" y="802"/>
                  </a:lnTo>
                  <a:lnTo>
                    <a:pt x="256" y="818"/>
                  </a:lnTo>
                  <a:lnTo>
                    <a:pt x="278" y="830"/>
                  </a:lnTo>
                  <a:lnTo>
                    <a:pt x="296" y="840"/>
                  </a:lnTo>
                  <a:lnTo>
                    <a:pt x="322" y="852"/>
                  </a:lnTo>
                  <a:lnTo>
                    <a:pt x="332" y="856"/>
                  </a:lnTo>
                  <a:lnTo>
                    <a:pt x="156" y="0"/>
                  </a:lnTo>
                  <a:close/>
                </a:path>
              </a:pathLst>
            </a:custGeom>
            <a:solidFill>
              <a:schemeClr val="accent4">
                <a:lumMod val="75000"/>
              </a:schemeClr>
            </a:solidFill>
            <a:ln w="28575">
              <a:solidFill>
                <a:schemeClr val="accent4">
                  <a:lumMod val="20000"/>
                  <a:lumOff val="80000"/>
                </a:schemeClr>
              </a:solidFill>
            </a:ln>
          </p:spPr>
          <p:txBody>
            <a:bodyPr vert="horz" wrap="square" lIns="91440" tIns="45720" rIns="91440" bIns="45720" numCol="1" anchor="t" anchorCtr="0" compatLnSpc="1"/>
            <a:lstStyle/>
            <a:p>
              <a:endParaRPr lang="zh-CN" altLang="en-US" baseline="-25000"/>
            </a:p>
          </p:txBody>
        </p:sp>
        <p:sp>
          <p:nvSpPr>
            <p:cNvPr id="133" name="Freeform 8"/>
            <p:cNvSpPr/>
            <p:nvPr/>
          </p:nvSpPr>
          <p:spPr bwMode="auto">
            <a:xfrm>
              <a:off x="3766906" y="1089135"/>
              <a:ext cx="671760" cy="492254"/>
            </a:xfrm>
            <a:custGeom>
              <a:avLst/>
              <a:gdLst>
                <a:gd name="T0" fmla="*/ 726 w 726"/>
                <a:gd name="T1" fmla="*/ 44 h 532"/>
                <a:gd name="T2" fmla="*/ 726 w 726"/>
                <a:gd name="T3" fmla="*/ 44 h 532"/>
                <a:gd name="T4" fmla="*/ 714 w 726"/>
                <a:gd name="T5" fmla="*/ 40 h 532"/>
                <a:gd name="T6" fmla="*/ 682 w 726"/>
                <a:gd name="T7" fmla="*/ 28 h 532"/>
                <a:gd name="T8" fmla="*/ 658 w 726"/>
                <a:gd name="T9" fmla="*/ 20 h 532"/>
                <a:gd name="T10" fmla="*/ 630 w 726"/>
                <a:gd name="T11" fmla="*/ 14 h 532"/>
                <a:gd name="T12" fmla="*/ 598 w 726"/>
                <a:gd name="T13" fmla="*/ 8 h 532"/>
                <a:gd name="T14" fmla="*/ 564 w 726"/>
                <a:gd name="T15" fmla="*/ 2 h 532"/>
                <a:gd name="T16" fmla="*/ 526 w 726"/>
                <a:gd name="T17" fmla="*/ 0 h 532"/>
                <a:gd name="T18" fmla="*/ 486 w 726"/>
                <a:gd name="T19" fmla="*/ 2 h 532"/>
                <a:gd name="T20" fmla="*/ 444 w 726"/>
                <a:gd name="T21" fmla="*/ 6 h 532"/>
                <a:gd name="T22" fmla="*/ 402 w 726"/>
                <a:gd name="T23" fmla="*/ 14 h 532"/>
                <a:gd name="T24" fmla="*/ 380 w 726"/>
                <a:gd name="T25" fmla="*/ 20 h 532"/>
                <a:gd name="T26" fmla="*/ 358 w 726"/>
                <a:gd name="T27" fmla="*/ 28 h 532"/>
                <a:gd name="T28" fmla="*/ 336 w 726"/>
                <a:gd name="T29" fmla="*/ 36 h 532"/>
                <a:gd name="T30" fmla="*/ 312 w 726"/>
                <a:gd name="T31" fmla="*/ 48 h 532"/>
                <a:gd name="T32" fmla="*/ 290 w 726"/>
                <a:gd name="T33" fmla="*/ 58 h 532"/>
                <a:gd name="T34" fmla="*/ 268 w 726"/>
                <a:gd name="T35" fmla="*/ 72 h 532"/>
                <a:gd name="T36" fmla="*/ 246 w 726"/>
                <a:gd name="T37" fmla="*/ 88 h 532"/>
                <a:gd name="T38" fmla="*/ 224 w 726"/>
                <a:gd name="T39" fmla="*/ 104 h 532"/>
                <a:gd name="T40" fmla="*/ 224 w 726"/>
                <a:gd name="T41" fmla="*/ 104 h 532"/>
                <a:gd name="T42" fmla="*/ 182 w 726"/>
                <a:gd name="T43" fmla="*/ 142 h 532"/>
                <a:gd name="T44" fmla="*/ 146 w 726"/>
                <a:gd name="T45" fmla="*/ 178 h 532"/>
                <a:gd name="T46" fmla="*/ 114 w 726"/>
                <a:gd name="T47" fmla="*/ 216 h 532"/>
                <a:gd name="T48" fmla="*/ 88 w 726"/>
                <a:gd name="T49" fmla="*/ 252 h 532"/>
                <a:gd name="T50" fmla="*/ 66 w 726"/>
                <a:gd name="T51" fmla="*/ 288 h 532"/>
                <a:gd name="T52" fmla="*/ 48 w 726"/>
                <a:gd name="T53" fmla="*/ 324 h 532"/>
                <a:gd name="T54" fmla="*/ 34 w 726"/>
                <a:gd name="T55" fmla="*/ 358 h 532"/>
                <a:gd name="T56" fmla="*/ 22 w 726"/>
                <a:gd name="T57" fmla="*/ 390 h 532"/>
                <a:gd name="T58" fmla="*/ 14 w 726"/>
                <a:gd name="T59" fmla="*/ 420 h 532"/>
                <a:gd name="T60" fmla="*/ 8 w 726"/>
                <a:gd name="T61" fmla="*/ 448 h 532"/>
                <a:gd name="T62" fmla="*/ 4 w 726"/>
                <a:gd name="T63" fmla="*/ 472 h 532"/>
                <a:gd name="T64" fmla="*/ 2 w 726"/>
                <a:gd name="T65" fmla="*/ 492 h 532"/>
                <a:gd name="T66" fmla="*/ 0 w 726"/>
                <a:gd name="T67" fmla="*/ 522 h 532"/>
                <a:gd name="T68" fmla="*/ 0 w 726"/>
                <a:gd name="T69" fmla="*/ 532 h 532"/>
                <a:gd name="T70" fmla="*/ 726 w 726"/>
                <a:gd name="T71" fmla="*/ 44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6" h="532">
                  <a:moveTo>
                    <a:pt x="726" y="44"/>
                  </a:moveTo>
                  <a:lnTo>
                    <a:pt x="726" y="44"/>
                  </a:lnTo>
                  <a:lnTo>
                    <a:pt x="714" y="40"/>
                  </a:lnTo>
                  <a:lnTo>
                    <a:pt x="682" y="28"/>
                  </a:lnTo>
                  <a:lnTo>
                    <a:pt x="658" y="20"/>
                  </a:lnTo>
                  <a:lnTo>
                    <a:pt x="630" y="14"/>
                  </a:lnTo>
                  <a:lnTo>
                    <a:pt x="598" y="8"/>
                  </a:lnTo>
                  <a:lnTo>
                    <a:pt x="564" y="2"/>
                  </a:lnTo>
                  <a:lnTo>
                    <a:pt x="526" y="0"/>
                  </a:lnTo>
                  <a:lnTo>
                    <a:pt x="486" y="2"/>
                  </a:lnTo>
                  <a:lnTo>
                    <a:pt x="444" y="6"/>
                  </a:lnTo>
                  <a:lnTo>
                    <a:pt x="402" y="14"/>
                  </a:lnTo>
                  <a:lnTo>
                    <a:pt x="380" y="20"/>
                  </a:lnTo>
                  <a:lnTo>
                    <a:pt x="358" y="28"/>
                  </a:lnTo>
                  <a:lnTo>
                    <a:pt x="336" y="36"/>
                  </a:lnTo>
                  <a:lnTo>
                    <a:pt x="312" y="48"/>
                  </a:lnTo>
                  <a:lnTo>
                    <a:pt x="290" y="58"/>
                  </a:lnTo>
                  <a:lnTo>
                    <a:pt x="268" y="72"/>
                  </a:lnTo>
                  <a:lnTo>
                    <a:pt x="246" y="88"/>
                  </a:lnTo>
                  <a:lnTo>
                    <a:pt x="224" y="104"/>
                  </a:lnTo>
                  <a:lnTo>
                    <a:pt x="224" y="104"/>
                  </a:lnTo>
                  <a:lnTo>
                    <a:pt x="182" y="142"/>
                  </a:lnTo>
                  <a:lnTo>
                    <a:pt x="146" y="178"/>
                  </a:lnTo>
                  <a:lnTo>
                    <a:pt x="114" y="216"/>
                  </a:lnTo>
                  <a:lnTo>
                    <a:pt x="88" y="252"/>
                  </a:lnTo>
                  <a:lnTo>
                    <a:pt x="66" y="288"/>
                  </a:lnTo>
                  <a:lnTo>
                    <a:pt x="48" y="324"/>
                  </a:lnTo>
                  <a:lnTo>
                    <a:pt x="34" y="358"/>
                  </a:lnTo>
                  <a:lnTo>
                    <a:pt x="22" y="390"/>
                  </a:lnTo>
                  <a:lnTo>
                    <a:pt x="14" y="420"/>
                  </a:lnTo>
                  <a:lnTo>
                    <a:pt x="8" y="448"/>
                  </a:lnTo>
                  <a:lnTo>
                    <a:pt x="4" y="472"/>
                  </a:lnTo>
                  <a:lnTo>
                    <a:pt x="2" y="492"/>
                  </a:lnTo>
                  <a:lnTo>
                    <a:pt x="0" y="522"/>
                  </a:lnTo>
                  <a:lnTo>
                    <a:pt x="0" y="532"/>
                  </a:lnTo>
                  <a:lnTo>
                    <a:pt x="726" y="44"/>
                  </a:lnTo>
                  <a:close/>
                </a:path>
              </a:pathLst>
            </a:custGeom>
            <a:solidFill>
              <a:schemeClr val="accent5">
                <a:lumMod val="75000"/>
              </a:schemeClr>
            </a:solidFill>
            <a:ln w="28575">
              <a:solidFill>
                <a:schemeClr val="accent5">
                  <a:lumMod val="20000"/>
                  <a:lumOff val="80000"/>
                </a:schemeClr>
              </a:solidFill>
            </a:ln>
          </p:spPr>
          <p:txBody>
            <a:bodyPr vert="horz" wrap="square" lIns="91440" tIns="45720" rIns="91440" bIns="45720" numCol="1" anchor="t" anchorCtr="0" compatLnSpc="1"/>
            <a:lstStyle/>
            <a:p>
              <a:endParaRPr lang="zh-CN" altLang="en-US" baseline="-25000"/>
            </a:p>
          </p:txBody>
        </p:sp>
        <p:sp>
          <p:nvSpPr>
            <p:cNvPr id="134" name="Freeform 9"/>
            <p:cNvSpPr/>
            <p:nvPr/>
          </p:nvSpPr>
          <p:spPr bwMode="auto">
            <a:xfrm>
              <a:off x="3648469" y="3679943"/>
              <a:ext cx="806852" cy="244276"/>
            </a:xfrm>
            <a:custGeom>
              <a:avLst/>
              <a:gdLst>
                <a:gd name="T0" fmla="*/ 0 w 872"/>
                <a:gd name="T1" fmla="*/ 0 h 264"/>
                <a:gd name="T2" fmla="*/ 0 w 872"/>
                <a:gd name="T3" fmla="*/ 0 h 264"/>
                <a:gd name="T4" fmla="*/ 6 w 872"/>
                <a:gd name="T5" fmla="*/ 10 h 264"/>
                <a:gd name="T6" fmla="*/ 24 w 872"/>
                <a:gd name="T7" fmla="*/ 42 h 264"/>
                <a:gd name="T8" fmla="*/ 38 w 872"/>
                <a:gd name="T9" fmla="*/ 62 h 264"/>
                <a:gd name="T10" fmla="*/ 56 w 872"/>
                <a:gd name="T11" fmla="*/ 84 h 264"/>
                <a:gd name="T12" fmla="*/ 76 w 872"/>
                <a:gd name="T13" fmla="*/ 108 h 264"/>
                <a:gd name="T14" fmla="*/ 102 w 872"/>
                <a:gd name="T15" fmla="*/ 134 h 264"/>
                <a:gd name="T16" fmla="*/ 130 w 872"/>
                <a:gd name="T17" fmla="*/ 158 h 264"/>
                <a:gd name="T18" fmla="*/ 162 w 872"/>
                <a:gd name="T19" fmla="*/ 182 h 264"/>
                <a:gd name="T20" fmla="*/ 196 w 872"/>
                <a:gd name="T21" fmla="*/ 204 h 264"/>
                <a:gd name="T22" fmla="*/ 236 w 872"/>
                <a:gd name="T23" fmla="*/ 224 h 264"/>
                <a:gd name="T24" fmla="*/ 256 w 872"/>
                <a:gd name="T25" fmla="*/ 234 h 264"/>
                <a:gd name="T26" fmla="*/ 278 w 872"/>
                <a:gd name="T27" fmla="*/ 242 h 264"/>
                <a:gd name="T28" fmla="*/ 302 w 872"/>
                <a:gd name="T29" fmla="*/ 248 h 264"/>
                <a:gd name="T30" fmla="*/ 326 w 872"/>
                <a:gd name="T31" fmla="*/ 254 h 264"/>
                <a:gd name="T32" fmla="*/ 350 w 872"/>
                <a:gd name="T33" fmla="*/ 258 h 264"/>
                <a:gd name="T34" fmla="*/ 376 w 872"/>
                <a:gd name="T35" fmla="*/ 262 h 264"/>
                <a:gd name="T36" fmla="*/ 404 w 872"/>
                <a:gd name="T37" fmla="*/ 264 h 264"/>
                <a:gd name="T38" fmla="*/ 432 w 872"/>
                <a:gd name="T39" fmla="*/ 264 h 264"/>
                <a:gd name="T40" fmla="*/ 432 w 872"/>
                <a:gd name="T41" fmla="*/ 264 h 264"/>
                <a:gd name="T42" fmla="*/ 488 w 872"/>
                <a:gd name="T43" fmla="*/ 262 h 264"/>
                <a:gd name="T44" fmla="*/ 538 w 872"/>
                <a:gd name="T45" fmla="*/ 256 h 264"/>
                <a:gd name="T46" fmla="*/ 586 w 872"/>
                <a:gd name="T47" fmla="*/ 246 h 264"/>
                <a:gd name="T48" fmla="*/ 630 w 872"/>
                <a:gd name="T49" fmla="*/ 232 h 264"/>
                <a:gd name="T50" fmla="*/ 670 w 872"/>
                <a:gd name="T51" fmla="*/ 218 h 264"/>
                <a:gd name="T52" fmla="*/ 706 w 872"/>
                <a:gd name="T53" fmla="*/ 200 h 264"/>
                <a:gd name="T54" fmla="*/ 738 w 872"/>
                <a:gd name="T55" fmla="*/ 182 h 264"/>
                <a:gd name="T56" fmla="*/ 766 w 872"/>
                <a:gd name="T57" fmla="*/ 164 h 264"/>
                <a:gd name="T58" fmla="*/ 792 w 872"/>
                <a:gd name="T59" fmla="*/ 146 h 264"/>
                <a:gd name="T60" fmla="*/ 812 w 872"/>
                <a:gd name="T61" fmla="*/ 128 h 264"/>
                <a:gd name="T62" fmla="*/ 832 w 872"/>
                <a:gd name="T63" fmla="*/ 112 h 264"/>
                <a:gd name="T64" fmla="*/ 846 w 872"/>
                <a:gd name="T65" fmla="*/ 98 h 264"/>
                <a:gd name="T66" fmla="*/ 866 w 872"/>
                <a:gd name="T67" fmla="*/ 76 h 264"/>
                <a:gd name="T68" fmla="*/ 872 w 872"/>
                <a:gd name="T69" fmla="*/ 68 h 264"/>
                <a:gd name="T70" fmla="*/ 0 w 872"/>
                <a:gd name="T7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72" h="264">
                  <a:moveTo>
                    <a:pt x="0" y="0"/>
                  </a:moveTo>
                  <a:lnTo>
                    <a:pt x="0" y="0"/>
                  </a:lnTo>
                  <a:lnTo>
                    <a:pt x="6" y="10"/>
                  </a:lnTo>
                  <a:lnTo>
                    <a:pt x="24" y="42"/>
                  </a:lnTo>
                  <a:lnTo>
                    <a:pt x="38" y="62"/>
                  </a:lnTo>
                  <a:lnTo>
                    <a:pt x="56" y="84"/>
                  </a:lnTo>
                  <a:lnTo>
                    <a:pt x="76" y="108"/>
                  </a:lnTo>
                  <a:lnTo>
                    <a:pt x="102" y="134"/>
                  </a:lnTo>
                  <a:lnTo>
                    <a:pt x="130" y="158"/>
                  </a:lnTo>
                  <a:lnTo>
                    <a:pt x="162" y="182"/>
                  </a:lnTo>
                  <a:lnTo>
                    <a:pt x="196" y="204"/>
                  </a:lnTo>
                  <a:lnTo>
                    <a:pt x="236" y="224"/>
                  </a:lnTo>
                  <a:lnTo>
                    <a:pt x="256" y="234"/>
                  </a:lnTo>
                  <a:lnTo>
                    <a:pt x="278" y="242"/>
                  </a:lnTo>
                  <a:lnTo>
                    <a:pt x="302" y="248"/>
                  </a:lnTo>
                  <a:lnTo>
                    <a:pt x="326" y="254"/>
                  </a:lnTo>
                  <a:lnTo>
                    <a:pt x="350" y="258"/>
                  </a:lnTo>
                  <a:lnTo>
                    <a:pt x="376" y="262"/>
                  </a:lnTo>
                  <a:lnTo>
                    <a:pt x="404" y="264"/>
                  </a:lnTo>
                  <a:lnTo>
                    <a:pt x="432" y="264"/>
                  </a:lnTo>
                  <a:lnTo>
                    <a:pt x="432" y="264"/>
                  </a:lnTo>
                  <a:lnTo>
                    <a:pt x="488" y="262"/>
                  </a:lnTo>
                  <a:lnTo>
                    <a:pt x="538" y="256"/>
                  </a:lnTo>
                  <a:lnTo>
                    <a:pt x="586" y="246"/>
                  </a:lnTo>
                  <a:lnTo>
                    <a:pt x="630" y="232"/>
                  </a:lnTo>
                  <a:lnTo>
                    <a:pt x="670" y="218"/>
                  </a:lnTo>
                  <a:lnTo>
                    <a:pt x="706" y="200"/>
                  </a:lnTo>
                  <a:lnTo>
                    <a:pt x="738" y="182"/>
                  </a:lnTo>
                  <a:lnTo>
                    <a:pt x="766" y="164"/>
                  </a:lnTo>
                  <a:lnTo>
                    <a:pt x="792" y="146"/>
                  </a:lnTo>
                  <a:lnTo>
                    <a:pt x="812" y="128"/>
                  </a:lnTo>
                  <a:lnTo>
                    <a:pt x="832" y="112"/>
                  </a:lnTo>
                  <a:lnTo>
                    <a:pt x="846" y="98"/>
                  </a:lnTo>
                  <a:lnTo>
                    <a:pt x="866" y="76"/>
                  </a:lnTo>
                  <a:lnTo>
                    <a:pt x="872" y="68"/>
                  </a:lnTo>
                  <a:lnTo>
                    <a:pt x="0" y="0"/>
                  </a:lnTo>
                  <a:close/>
                </a:path>
              </a:pathLst>
            </a:custGeom>
            <a:solidFill>
              <a:schemeClr val="accent3">
                <a:lumMod val="75000"/>
              </a:schemeClr>
            </a:solidFill>
            <a:ln w="28575">
              <a:solidFill>
                <a:schemeClr val="accent3">
                  <a:lumMod val="20000"/>
                  <a:lumOff val="80000"/>
                </a:schemeClr>
              </a:solidFill>
            </a:ln>
          </p:spPr>
          <p:txBody>
            <a:bodyPr vert="horz" wrap="square" lIns="91440" tIns="45720" rIns="91440" bIns="45720" numCol="1" anchor="t" anchorCtr="0" compatLnSpc="1"/>
            <a:lstStyle/>
            <a:p>
              <a:endParaRPr lang="zh-CN" altLang="en-US" baseline="-25000"/>
            </a:p>
          </p:txBody>
        </p:sp>
        <p:grpSp>
          <p:nvGrpSpPr>
            <p:cNvPr id="135" name="组合 134"/>
            <p:cNvGrpSpPr/>
            <p:nvPr/>
          </p:nvGrpSpPr>
          <p:grpSpPr>
            <a:xfrm>
              <a:off x="3043330" y="1185365"/>
              <a:ext cx="1584094" cy="2485325"/>
              <a:chOff x="3043330" y="1469590"/>
              <a:chExt cx="1584094" cy="2485325"/>
            </a:xfrm>
          </p:grpSpPr>
          <p:sp>
            <p:nvSpPr>
              <p:cNvPr id="161" name="Freeform 10"/>
              <p:cNvSpPr/>
              <p:nvPr/>
            </p:nvSpPr>
            <p:spPr bwMode="auto">
              <a:xfrm>
                <a:off x="3043330" y="1469590"/>
                <a:ext cx="1584094" cy="2485325"/>
              </a:xfrm>
              <a:custGeom>
                <a:avLst/>
                <a:gdLst>
                  <a:gd name="T0" fmla="*/ 1006 w 1712"/>
                  <a:gd name="T1" fmla="*/ 0 h 2686"/>
                  <a:gd name="T2" fmla="*/ 1006 w 1712"/>
                  <a:gd name="T3" fmla="*/ 0 h 2686"/>
                  <a:gd name="T4" fmla="*/ 958 w 1712"/>
                  <a:gd name="T5" fmla="*/ 40 h 2686"/>
                  <a:gd name="T6" fmla="*/ 856 w 1712"/>
                  <a:gd name="T7" fmla="*/ 124 h 2686"/>
                  <a:gd name="T8" fmla="*/ 244 w 1712"/>
                  <a:gd name="T9" fmla="*/ 606 h 2686"/>
                  <a:gd name="T10" fmla="*/ 244 w 1712"/>
                  <a:gd name="T11" fmla="*/ 606 h 2686"/>
                  <a:gd name="T12" fmla="*/ 214 w 1712"/>
                  <a:gd name="T13" fmla="*/ 632 h 2686"/>
                  <a:gd name="T14" fmla="*/ 184 w 1712"/>
                  <a:gd name="T15" fmla="*/ 658 h 2686"/>
                  <a:gd name="T16" fmla="*/ 158 w 1712"/>
                  <a:gd name="T17" fmla="*/ 684 h 2686"/>
                  <a:gd name="T18" fmla="*/ 134 w 1712"/>
                  <a:gd name="T19" fmla="*/ 712 h 2686"/>
                  <a:gd name="T20" fmla="*/ 112 w 1712"/>
                  <a:gd name="T21" fmla="*/ 738 h 2686"/>
                  <a:gd name="T22" fmla="*/ 94 w 1712"/>
                  <a:gd name="T23" fmla="*/ 766 h 2686"/>
                  <a:gd name="T24" fmla="*/ 76 w 1712"/>
                  <a:gd name="T25" fmla="*/ 794 h 2686"/>
                  <a:gd name="T26" fmla="*/ 60 w 1712"/>
                  <a:gd name="T27" fmla="*/ 822 h 2686"/>
                  <a:gd name="T28" fmla="*/ 46 w 1712"/>
                  <a:gd name="T29" fmla="*/ 850 h 2686"/>
                  <a:gd name="T30" fmla="*/ 34 w 1712"/>
                  <a:gd name="T31" fmla="*/ 878 h 2686"/>
                  <a:gd name="T32" fmla="*/ 24 w 1712"/>
                  <a:gd name="T33" fmla="*/ 906 h 2686"/>
                  <a:gd name="T34" fmla="*/ 16 w 1712"/>
                  <a:gd name="T35" fmla="*/ 936 h 2686"/>
                  <a:gd name="T36" fmla="*/ 10 w 1712"/>
                  <a:gd name="T37" fmla="*/ 964 h 2686"/>
                  <a:gd name="T38" fmla="*/ 6 w 1712"/>
                  <a:gd name="T39" fmla="*/ 994 h 2686"/>
                  <a:gd name="T40" fmla="*/ 2 w 1712"/>
                  <a:gd name="T41" fmla="*/ 1024 h 2686"/>
                  <a:gd name="T42" fmla="*/ 0 w 1712"/>
                  <a:gd name="T43" fmla="*/ 1052 h 2686"/>
                  <a:gd name="T44" fmla="*/ 0 w 1712"/>
                  <a:gd name="T45" fmla="*/ 1082 h 2686"/>
                  <a:gd name="T46" fmla="*/ 0 w 1712"/>
                  <a:gd name="T47" fmla="*/ 1112 h 2686"/>
                  <a:gd name="T48" fmla="*/ 6 w 1712"/>
                  <a:gd name="T49" fmla="*/ 1172 h 2686"/>
                  <a:gd name="T50" fmla="*/ 16 w 1712"/>
                  <a:gd name="T51" fmla="*/ 1234 h 2686"/>
                  <a:gd name="T52" fmla="*/ 30 w 1712"/>
                  <a:gd name="T53" fmla="*/ 1294 h 2686"/>
                  <a:gd name="T54" fmla="*/ 46 w 1712"/>
                  <a:gd name="T55" fmla="*/ 1356 h 2686"/>
                  <a:gd name="T56" fmla="*/ 66 w 1712"/>
                  <a:gd name="T57" fmla="*/ 1416 h 2686"/>
                  <a:gd name="T58" fmla="*/ 90 w 1712"/>
                  <a:gd name="T59" fmla="*/ 1478 h 2686"/>
                  <a:gd name="T60" fmla="*/ 114 w 1712"/>
                  <a:gd name="T61" fmla="*/ 1538 h 2686"/>
                  <a:gd name="T62" fmla="*/ 114 w 1712"/>
                  <a:gd name="T63" fmla="*/ 1538 h 2686"/>
                  <a:gd name="T64" fmla="*/ 114 w 1712"/>
                  <a:gd name="T65" fmla="*/ 1538 h 2686"/>
                  <a:gd name="T66" fmla="*/ 582 w 1712"/>
                  <a:gd name="T67" fmla="*/ 2686 h 2686"/>
                  <a:gd name="T68" fmla="*/ 1712 w 1712"/>
                  <a:gd name="T69" fmla="*/ 2222 h 2686"/>
                  <a:gd name="T70" fmla="*/ 1038 w 1712"/>
                  <a:gd name="T71" fmla="*/ 570 h 2686"/>
                  <a:gd name="T72" fmla="*/ 1038 w 1712"/>
                  <a:gd name="T73" fmla="*/ 570 h 2686"/>
                  <a:gd name="T74" fmla="*/ 1012 w 1712"/>
                  <a:gd name="T75" fmla="*/ 502 h 2686"/>
                  <a:gd name="T76" fmla="*/ 992 w 1712"/>
                  <a:gd name="T77" fmla="*/ 438 h 2686"/>
                  <a:gd name="T78" fmla="*/ 978 w 1712"/>
                  <a:gd name="T79" fmla="*/ 378 h 2686"/>
                  <a:gd name="T80" fmla="*/ 968 w 1712"/>
                  <a:gd name="T81" fmla="*/ 322 h 2686"/>
                  <a:gd name="T82" fmla="*/ 962 w 1712"/>
                  <a:gd name="T83" fmla="*/ 272 h 2686"/>
                  <a:gd name="T84" fmla="*/ 960 w 1712"/>
                  <a:gd name="T85" fmla="*/ 224 h 2686"/>
                  <a:gd name="T86" fmla="*/ 960 w 1712"/>
                  <a:gd name="T87" fmla="*/ 182 h 2686"/>
                  <a:gd name="T88" fmla="*/ 964 w 1712"/>
                  <a:gd name="T89" fmla="*/ 144 h 2686"/>
                  <a:gd name="T90" fmla="*/ 968 w 1712"/>
                  <a:gd name="T91" fmla="*/ 112 h 2686"/>
                  <a:gd name="T92" fmla="*/ 974 w 1712"/>
                  <a:gd name="T93" fmla="*/ 82 h 2686"/>
                  <a:gd name="T94" fmla="*/ 982 w 1712"/>
                  <a:gd name="T95" fmla="*/ 58 h 2686"/>
                  <a:gd name="T96" fmla="*/ 988 w 1712"/>
                  <a:gd name="T97" fmla="*/ 36 h 2686"/>
                  <a:gd name="T98" fmla="*/ 1000 w 1712"/>
                  <a:gd name="T99" fmla="*/ 10 h 2686"/>
                  <a:gd name="T100" fmla="*/ 1006 w 1712"/>
                  <a:gd name="T101" fmla="*/ 0 h 2686"/>
                  <a:gd name="T102" fmla="*/ 1006 w 1712"/>
                  <a:gd name="T103" fmla="*/ 0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2" h="2686">
                    <a:moveTo>
                      <a:pt x="1006" y="0"/>
                    </a:moveTo>
                    <a:lnTo>
                      <a:pt x="1006" y="0"/>
                    </a:lnTo>
                    <a:lnTo>
                      <a:pt x="958" y="40"/>
                    </a:lnTo>
                    <a:lnTo>
                      <a:pt x="856" y="124"/>
                    </a:lnTo>
                    <a:lnTo>
                      <a:pt x="244" y="606"/>
                    </a:lnTo>
                    <a:lnTo>
                      <a:pt x="244" y="606"/>
                    </a:lnTo>
                    <a:lnTo>
                      <a:pt x="214" y="632"/>
                    </a:lnTo>
                    <a:lnTo>
                      <a:pt x="184" y="658"/>
                    </a:lnTo>
                    <a:lnTo>
                      <a:pt x="158" y="684"/>
                    </a:lnTo>
                    <a:lnTo>
                      <a:pt x="134" y="712"/>
                    </a:lnTo>
                    <a:lnTo>
                      <a:pt x="112" y="738"/>
                    </a:lnTo>
                    <a:lnTo>
                      <a:pt x="94" y="766"/>
                    </a:lnTo>
                    <a:lnTo>
                      <a:pt x="76" y="794"/>
                    </a:lnTo>
                    <a:lnTo>
                      <a:pt x="60" y="822"/>
                    </a:lnTo>
                    <a:lnTo>
                      <a:pt x="46" y="850"/>
                    </a:lnTo>
                    <a:lnTo>
                      <a:pt x="34" y="878"/>
                    </a:lnTo>
                    <a:lnTo>
                      <a:pt x="24" y="906"/>
                    </a:lnTo>
                    <a:lnTo>
                      <a:pt x="16" y="936"/>
                    </a:lnTo>
                    <a:lnTo>
                      <a:pt x="10" y="964"/>
                    </a:lnTo>
                    <a:lnTo>
                      <a:pt x="6" y="994"/>
                    </a:lnTo>
                    <a:lnTo>
                      <a:pt x="2" y="1024"/>
                    </a:lnTo>
                    <a:lnTo>
                      <a:pt x="0" y="1052"/>
                    </a:lnTo>
                    <a:lnTo>
                      <a:pt x="0" y="1082"/>
                    </a:lnTo>
                    <a:lnTo>
                      <a:pt x="0" y="1112"/>
                    </a:lnTo>
                    <a:lnTo>
                      <a:pt x="6" y="1172"/>
                    </a:lnTo>
                    <a:lnTo>
                      <a:pt x="16" y="1234"/>
                    </a:lnTo>
                    <a:lnTo>
                      <a:pt x="30" y="1294"/>
                    </a:lnTo>
                    <a:lnTo>
                      <a:pt x="46" y="1356"/>
                    </a:lnTo>
                    <a:lnTo>
                      <a:pt x="66" y="1416"/>
                    </a:lnTo>
                    <a:lnTo>
                      <a:pt x="90" y="1478"/>
                    </a:lnTo>
                    <a:lnTo>
                      <a:pt x="114" y="1538"/>
                    </a:lnTo>
                    <a:lnTo>
                      <a:pt x="114" y="1538"/>
                    </a:lnTo>
                    <a:lnTo>
                      <a:pt x="114" y="1538"/>
                    </a:lnTo>
                    <a:lnTo>
                      <a:pt x="582" y="2686"/>
                    </a:lnTo>
                    <a:lnTo>
                      <a:pt x="1712" y="2222"/>
                    </a:lnTo>
                    <a:lnTo>
                      <a:pt x="1038" y="570"/>
                    </a:lnTo>
                    <a:lnTo>
                      <a:pt x="1038" y="570"/>
                    </a:lnTo>
                    <a:lnTo>
                      <a:pt x="1012" y="502"/>
                    </a:lnTo>
                    <a:lnTo>
                      <a:pt x="992" y="438"/>
                    </a:lnTo>
                    <a:lnTo>
                      <a:pt x="978" y="378"/>
                    </a:lnTo>
                    <a:lnTo>
                      <a:pt x="968" y="322"/>
                    </a:lnTo>
                    <a:lnTo>
                      <a:pt x="962" y="272"/>
                    </a:lnTo>
                    <a:lnTo>
                      <a:pt x="960" y="224"/>
                    </a:lnTo>
                    <a:lnTo>
                      <a:pt x="960" y="182"/>
                    </a:lnTo>
                    <a:lnTo>
                      <a:pt x="964" y="144"/>
                    </a:lnTo>
                    <a:lnTo>
                      <a:pt x="968" y="112"/>
                    </a:lnTo>
                    <a:lnTo>
                      <a:pt x="974" y="82"/>
                    </a:lnTo>
                    <a:lnTo>
                      <a:pt x="982" y="58"/>
                    </a:lnTo>
                    <a:lnTo>
                      <a:pt x="988" y="36"/>
                    </a:lnTo>
                    <a:lnTo>
                      <a:pt x="1000" y="10"/>
                    </a:lnTo>
                    <a:lnTo>
                      <a:pt x="1006" y="0"/>
                    </a:lnTo>
                    <a:lnTo>
                      <a:pt x="1006" y="0"/>
                    </a:lnTo>
                    <a:close/>
                  </a:path>
                </a:pathLst>
              </a:custGeom>
              <a:gradFill flip="none" rotWithShape="1">
                <a:gsLst>
                  <a:gs pos="29000">
                    <a:schemeClr val="accent5"/>
                  </a:gs>
                  <a:gs pos="71000">
                    <a:schemeClr val="accent5">
                      <a:lumMod val="60000"/>
                      <a:lumOff val="40000"/>
                    </a:schemeClr>
                  </a:gs>
                </a:gsLst>
                <a:lin ang="16200000" scaled="1"/>
                <a:tileRect/>
              </a:gradFill>
              <a:ln w="28575">
                <a:solidFill>
                  <a:schemeClr val="accent5">
                    <a:lumMod val="20000"/>
                    <a:lumOff val="80000"/>
                  </a:schemeClr>
                </a:solidFill>
              </a:ln>
            </p:spPr>
            <p:txBody>
              <a:bodyPr vert="horz" wrap="square" lIns="91440" tIns="45720" rIns="91440" bIns="45720" numCol="1" anchor="t" anchorCtr="0" compatLnSpc="1"/>
              <a:lstStyle/>
              <a:p>
                <a:endParaRPr lang="zh-CN" altLang="en-US" baseline="-25000"/>
              </a:p>
            </p:txBody>
          </p:sp>
          <p:grpSp>
            <p:nvGrpSpPr>
              <p:cNvPr id="162" name="组合 161"/>
              <p:cNvGrpSpPr/>
              <p:nvPr/>
            </p:nvGrpSpPr>
            <p:grpSpPr>
              <a:xfrm>
                <a:off x="3529620" y="2331431"/>
                <a:ext cx="299199" cy="298641"/>
                <a:chOff x="2578100" y="3027363"/>
                <a:chExt cx="1701800" cy="1698625"/>
              </a:xfrm>
            </p:grpSpPr>
            <p:sp>
              <p:nvSpPr>
                <p:cNvPr id="163" name="Freeform 11"/>
                <p:cNvSpPr/>
                <p:nvPr/>
              </p:nvSpPr>
              <p:spPr bwMode="auto">
                <a:xfrm>
                  <a:off x="2578100" y="3027363"/>
                  <a:ext cx="1701800" cy="1698625"/>
                </a:xfrm>
                <a:custGeom>
                  <a:avLst/>
                  <a:gdLst>
                    <a:gd name="T0" fmla="*/ 1056 w 1072"/>
                    <a:gd name="T1" fmla="*/ 160 h 1070"/>
                    <a:gd name="T2" fmla="*/ 910 w 1072"/>
                    <a:gd name="T3" fmla="*/ 14 h 1070"/>
                    <a:gd name="T4" fmla="*/ 910 w 1072"/>
                    <a:gd name="T5" fmla="*/ 14 h 1070"/>
                    <a:gd name="T6" fmla="*/ 902 w 1072"/>
                    <a:gd name="T7" fmla="*/ 6 h 1070"/>
                    <a:gd name="T8" fmla="*/ 892 w 1072"/>
                    <a:gd name="T9" fmla="*/ 2 h 1070"/>
                    <a:gd name="T10" fmla="*/ 882 w 1072"/>
                    <a:gd name="T11" fmla="*/ 0 h 1070"/>
                    <a:gd name="T12" fmla="*/ 872 w 1072"/>
                    <a:gd name="T13" fmla="*/ 0 h 1070"/>
                    <a:gd name="T14" fmla="*/ 862 w 1072"/>
                    <a:gd name="T15" fmla="*/ 0 h 1070"/>
                    <a:gd name="T16" fmla="*/ 852 w 1072"/>
                    <a:gd name="T17" fmla="*/ 4 h 1070"/>
                    <a:gd name="T18" fmla="*/ 842 w 1072"/>
                    <a:gd name="T19" fmla="*/ 10 h 1070"/>
                    <a:gd name="T20" fmla="*/ 832 w 1072"/>
                    <a:gd name="T21" fmla="*/ 16 h 1070"/>
                    <a:gd name="T22" fmla="*/ 732 w 1072"/>
                    <a:gd name="T23" fmla="*/ 118 h 1070"/>
                    <a:gd name="T24" fmla="*/ 86 w 1072"/>
                    <a:gd name="T25" fmla="*/ 764 h 1070"/>
                    <a:gd name="T26" fmla="*/ 0 w 1072"/>
                    <a:gd name="T27" fmla="*/ 1070 h 1070"/>
                    <a:gd name="T28" fmla="*/ 306 w 1072"/>
                    <a:gd name="T29" fmla="*/ 986 h 1070"/>
                    <a:gd name="T30" fmla="*/ 954 w 1072"/>
                    <a:gd name="T31" fmla="*/ 338 h 1070"/>
                    <a:gd name="T32" fmla="*/ 1054 w 1072"/>
                    <a:gd name="T33" fmla="*/ 238 h 1070"/>
                    <a:gd name="T34" fmla="*/ 1054 w 1072"/>
                    <a:gd name="T35" fmla="*/ 238 h 1070"/>
                    <a:gd name="T36" fmla="*/ 1060 w 1072"/>
                    <a:gd name="T37" fmla="*/ 230 h 1070"/>
                    <a:gd name="T38" fmla="*/ 1066 w 1072"/>
                    <a:gd name="T39" fmla="*/ 220 h 1070"/>
                    <a:gd name="T40" fmla="*/ 1070 w 1072"/>
                    <a:gd name="T41" fmla="*/ 210 h 1070"/>
                    <a:gd name="T42" fmla="*/ 1072 w 1072"/>
                    <a:gd name="T43" fmla="*/ 198 h 1070"/>
                    <a:gd name="T44" fmla="*/ 1070 w 1072"/>
                    <a:gd name="T45" fmla="*/ 188 h 1070"/>
                    <a:gd name="T46" fmla="*/ 1068 w 1072"/>
                    <a:gd name="T47" fmla="*/ 178 h 1070"/>
                    <a:gd name="T48" fmla="*/ 1064 w 1072"/>
                    <a:gd name="T49" fmla="*/ 170 h 1070"/>
                    <a:gd name="T50" fmla="*/ 1056 w 1072"/>
                    <a:gd name="T51" fmla="*/ 160 h 1070"/>
                    <a:gd name="T52" fmla="*/ 1056 w 1072"/>
                    <a:gd name="T53" fmla="*/ 16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2" h="1070">
                      <a:moveTo>
                        <a:pt x="1056" y="160"/>
                      </a:moveTo>
                      <a:lnTo>
                        <a:pt x="910" y="14"/>
                      </a:lnTo>
                      <a:lnTo>
                        <a:pt x="910" y="14"/>
                      </a:lnTo>
                      <a:lnTo>
                        <a:pt x="902" y="6"/>
                      </a:lnTo>
                      <a:lnTo>
                        <a:pt x="892" y="2"/>
                      </a:lnTo>
                      <a:lnTo>
                        <a:pt x="882" y="0"/>
                      </a:lnTo>
                      <a:lnTo>
                        <a:pt x="872" y="0"/>
                      </a:lnTo>
                      <a:lnTo>
                        <a:pt x="862" y="0"/>
                      </a:lnTo>
                      <a:lnTo>
                        <a:pt x="852" y="4"/>
                      </a:lnTo>
                      <a:lnTo>
                        <a:pt x="842" y="10"/>
                      </a:lnTo>
                      <a:lnTo>
                        <a:pt x="832" y="16"/>
                      </a:lnTo>
                      <a:lnTo>
                        <a:pt x="732" y="118"/>
                      </a:lnTo>
                      <a:lnTo>
                        <a:pt x="86" y="764"/>
                      </a:lnTo>
                      <a:lnTo>
                        <a:pt x="0" y="1070"/>
                      </a:lnTo>
                      <a:lnTo>
                        <a:pt x="306" y="986"/>
                      </a:lnTo>
                      <a:lnTo>
                        <a:pt x="954" y="338"/>
                      </a:lnTo>
                      <a:lnTo>
                        <a:pt x="1054" y="238"/>
                      </a:lnTo>
                      <a:lnTo>
                        <a:pt x="1054" y="238"/>
                      </a:lnTo>
                      <a:lnTo>
                        <a:pt x="1060" y="230"/>
                      </a:lnTo>
                      <a:lnTo>
                        <a:pt x="1066" y="220"/>
                      </a:lnTo>
                      <a:lnTo>
                        <a:pt x="1070" y="210"/>
                      </a:lnTo>
                      <a:lnTo>
                        <a:pt x="1072" y="198"/>
                      </a:lnTo>
                      <a:lnTo>
                        <a:pt x="1070" y="188"/>
                      </a:lnTo>
                      <a:lnTo>
                        <a:pt x="1068" y="178"/>
                      </a:lnTo>
                      <a:lnTo>
                        <a:pt x="1064" y="170"/>
                      </a:lnTo>
                      <a:lnTo>
                        <a:pt x="1056" y="160"/>
                      </a:lnTo>
                      <a:lnTo>
                        <a:pt x="1056" y="160"/>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4" name="Line 12"/>
                <p:cNvSpPr>
                  <a:spLocks noChangeShapeType="1"/>
                </p:cNvSpPr>
                <p:nvPr/>
              </p:nvSpPr>
              <p:spPr bwMode="auto">
                <a:xfrm>
                  <a:off x="3740150" y="3214688"/>
                  <a:ext cx="352425" cy="34925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5" name="Line 13"/>
                <p:cNvSpPr>
                  <a:spLocks noChangeShapeType="1"/>
                </p:cNvSpPr>
                <p:nvPr/>
              </p:nvSpPr>
              <p:spPr bwMode="auto">
                <a:xfrm flipH="1">
                  <a:off x="2870200" y="3300413"/>
                  <a:ext cx="955675" cy="95885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6" name="Line 14"/>
                <p:cNvSpPr>
                  <a:spLocks noChangeShapeType="1"/>
                </p:cNvSpPr>
                <p:nvPr/>
              </p:nvSpPr>
              <p:spPr bwMode="auto">
                <a:xfrm flipH="1">
                  <a:off x="3044825" y="3478213"/>
                  <a:ext cx="958850" cy="955675"/>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7" name="Freeform 15"/>
                <p:cNvSpPr/>
                <p:nvPr/>
              </p:nvSpPr>
              <p:spPr bwMode="auto">
                <a:xfrm>
                  <a:off x="2714625" y="4240213"/>
                  <a:ext cx="349250" cy="352425"/>
                </a:xfrm>
                <a:custGeom>
                  <a:avLst/>
                  <a:gdLst>
                    <a:gd name="T0" fmla="*/ 0 w 220"/>
                    <a:gd name="T1" fmla="*/ 0 h 222"/>
                    <a:gd name="T2" fmla="*/ 98 w 220"/>
                    <a:gd name="T3" fmla="*/ 12 h 222"/>
                    <a:gd name="T4" fmla="*/ 110 w 220"/>
                    <a:gd name="T5" fmla="*/ 110 h 222"/>
                    <a:gd name="T6" fmla="*/ 208 w 220"/>
                    <a:gd name="T7" fmla="*/ 122 h 222"/>
                    <a:gd name="T8" fmla="*/ 220 w 220"/>
                    <a:gd name="T9" fmla="*/ 222 h 222"/>
                  </a:gdLst>
                  <a:ahLst/>
                  <a:cxnLst>
                    <a:cxn ang="0">
                      <a:pos x="T0" y="T1"/>
                    </a:cxn>
                    <a:cxn ang="0">
                      <a:pos x="T2" y="T3"/>
                    </a:cxn>
                    <a:cxn ang="0">
                      <a:pos x="T4" y="T5"/>
                    </a:cxn>
                    <a:cxn ang="0">
                      <a:pos x="T6" y="T7"/>
                    </a:cxn>
                    <a:cxn ang="0">
                      <a:pos x="T8" y="T9"/>
                    </a:cxn>
                  </a:cxnLst>
                  <a:rect l="0" t="0" r="r" b="b"/>
                  <a:pathLst>
                    <a:path w="220" h="222">
                      <a:moveTo>
                        <a:pt x="0" y="0"/>
                      </a:moveTo>
                      <a:lnTo>
                        <a:pt x="98" y="12"/>
                      </a:lnTo>
                      <a:lnTo>
                        <a:pt x="110" y="110"/>
                      </a:lnTo>
                      <a:lnTo>
                        <a:pt x="208" y="122"/>
                      </a:lnTo>
                      <a:lnTo>
                        <a:pt x="220" y="222"/>
                      </a:lnTo>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8" name="Line 16"/>
                <p:cNvSpPr>
                  <a:spLocks noChangeShapeType="1"/>
                </p:cNvSpPr>
                <p:nvPr/>
              </p:nvSpPr>
              <p:spPr bwMode="auto">
                <a:xfrm flipV="1">
                  <a:off x="2749550" y="3294063"/>
                  <a:ext cx="234950" cy="238125"/>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9" name="Line 17"/>
                <p:cNvSpPr>
                  <a:spLocks noChangeShapeType="1"/>
                </p:cNvSpPr>
                <p:nvPr/>
              </p:nvSpPr>
              <p:spPr bwMode="auto">
                <a:xfrm flipV="1">
                  <a:off x="2879725" y="3497263"/>
                  <a:ext cx="165100" cy="16510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0" name="Line 18"/>
                <p:cNvSpPr>
                  <a:spLocks noChangeShapeType="1"/>
                </p:cNvSpPr>
                <p:nvPr/>
              </p:nvSpPr>
              <p:spPr bwMode="auto">
                <a:xfrm flipV="1">
                  <a:off x="3771900" y="4319588"/>
                  <a:ext cx="238125" cy="238125"/>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1" name="Line 19"/>
                <p:cNvSpPr>
                  <a:spLocks noChangeShapeType="1"/>
                </p:cNvSpPr>
                <p:nvPr/>
              </p:nvSpPr>
              <p:spPr bwMode="auto">
                <a:xfrm flipV="1">
                  <a:off x="3641725" y="4259263"/>
                  <a:ext cx="165100" cy="16510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2" name="Freeform 20"/>
                <p:cNvSpPr/>
                <p:nvPr/>
              </p:nvSpPr>
              <p:spPr bwMode="auto">
                <a:xfrm>
                  <a:off x="2619375" y="3071813"/>
                  <a:ext cx="736600" cy="736600"/>
                </a:xfrm>
                <a:custGeom>
                  <a:avLst/>
                  <a:gdLst>
                    <a:gd name="T0" fmla="*/ 464 w 464"/>
                    <a:gd name="T1" fmla="*/ 256 h 464"/>
                    <a:gd name="T2" fmla="*/ 222 w 464"/>
                    <a:gd name="T3" fmla="*/ 14 h 464"/>
                    <a:gd name="T4" fmla="*/ 222 w 464"/>
                    <a:gd name="T5" fmla="*/ 14 h 464"/>
                    <a:gd name="T6" fmla="*/ 214 w 464"/>
                    <a:gd name="T7" fmla="*/ 8 h 464"/>
                    <a:gd name="T8" fmla="*/ 206 w 464"/>
                    <a:gd name="T9" fmla="*/ 4 h 464"/>
                    <a:gd name="T10" fmla="*/ 196 w 464"/>
                    <a:gd name="T11" fmla="*/ 0 h 464"/>
                    <a:gd name="T12" fmla="*/ 188 w 464"/>
                    <a:gd name="T13" fmla="*/ 0 h 464"/>
                    <a:gd name="T14" fmla="*/ 178 w 464"/>
                    <a:gd name="T15" fmla="*/ 0 h 464"/>
                    <a:gd name="T16" fmla="*/ 168 w 464"/>
                    <a:gd name="T17" fmla="*/ 4 h 464"/>
                    <a:gd name="T18" fmla="*/ 160 w 464"/>
                    <a:gd name="T19" fmla="*/ 8 h 464"/>
                    <a:gd name="T20" fmla="*/ 152 w 464"/>
                    <a:gd name="T21" fmla="*/ 14 h 464"/>
                    <a:gd name="T22" fmla="*/ 14 w 464"/>
                    <a:gd name="T23" fmla="*/ 154 h 464"/>
                    <a:gd name="T24" fmla="*/ 14 w 464"/>
                    <a:gd name="T25" fmla="*/ 154 h 464"/>
                    <a:gd name="T26" fmla="*/ 8 w 464"/>
                    <a:gd name="T27" fmla="*/ 160 h 464"/>
                    <a:gd name="T28" fmla="*/ 4 w 464"/>
                    <a:gd name="T29" fmla="*/ 170 h 464"/>
                    <a:gd name="T30" fmla="*/ 0 w 464"/>
                    <a:gd name="T31" fmla="*/ 178 h 464"/>
                    <a:gd name="T32" fmla="*/ 0 w 464"/>
                    <a:gd name="T33" fmla="*/ 188 h 464"/>
                    <a:gd name="T34" fmla="*/ 0 w 464"/>
                    <a:gd name="T35" fmla="*/ 198 h 464"/>
                    <a:gd name="T36" fmla="*/ 4 w 464"/>
                    <a:gd name="T37" fmla="*/ 206 h 464"/>
                    <a:gd name="T38" fmla="*/ 8 w 464"/>
                    <a:gd name="T39" fmla="*/ 214 h 464"/>
                    <a:gd name="T40" fmla="*/ 14 w 464"/>
                    <a:gd name="T41" fmla="*/ 222 h 464"/>
                    <a:gd name="T42" fmla="*/ 256 w 464"/>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 h="464">
                      <a:moveTo>
                        <a:pt x="464" y="256"/>
                      </a:moveTo>
                      <a:lnTo>
                        <a:pt x="222" y="14"/>
                      </a:lnTo>
                      <a:lnTo>
                        <a:pt x="222" y="14"/>
                      </a:lnTo>
                      <a:lnTo>
                        <a:pt x="214" y="8"/>
                      </a:lnTo>
                      <a:lnTo>
                        <a:pt x="206" y="4"/>
                      </a:lnTo>
                      <a:lnTo>
                        <a:pt x="196" y="0"/>
                      </a:lnTo>
                      <a:lnTo>
                        <a:pt x="188" y="0"/>
                      </a:lnTo>
                      <a:lnTo>
                        <a:pt x="178" y="0"/>
                      </a:lnTo>
                      <a:lnTo>
                        <a:pt x="168" y="4"/>
                      </a:lnTo>
                      <a:lnTo>
                        <a:pt x="160" y="8"/>
                      </a:lnTo>
                      <a:lnTo>
                        <a:pt x="152" y="14"/>
                      </a:lnTo>
                      <a:lnTo>
                        <a:pt x="14" y="154"/>
                      </a:lnTo>
                      <a:lnTo>
                        <a:pt x="14" y="154"/>
                      </a:lnTo>
                      <a:lnTo>
                        <a:pt x="8" y="160"/>
                      </a:lnTo>
                      <a:lnTo>
                        <a:pt x="4" y="170"/>
                      </a:lnTo>
                      <a:lnTo>
                        <a:pt x="0" y="178"/>
                      </a:lnTo>
                      <a:lnTo>
                        <a:pt x="0" y="188"/>
                      </a:lnTo>
                      <a:lnTo>
                        <a:pt x="0" y="198"/>
                      </a:lnTo>
                      <a:lnTo>
                        <a:pt x="4" y="206"/>
                      </a:lnTo>
                      <a:lnTo>
                        <a:pt x="8" y="214"/>
                      </a:lnTo>
                      <a:lnTo>
                        <a:pt x="14" y="222"/>
                      </a:lnTo>
                      <a:lnTo>
                        <a:pt x="256" y="464"/>
                      </a:lnTo>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3" name="Freeform 21"/>
                <p:cNvSpPr/>
                <p:nvPr/>
              </p:nvSpPr>
              <p:spPr bwMode="auto">
                <a:xfrm>
                  <a:off x="3495675" y="3948113"/>
                  <a:ext cx="736600" cy="736600"/>
                </a:xfrm>
                <a:custGeom>
                  <a:avLst/>
                  <a:gdLst>
                    <a:gd name="T0" fmla="*/ 0 w 464"/>
                    <a:gd name="T1" fmla="*/ 210 h 464"/>
                    <a:gd name="T2" fmla="*/ 242 w 464"/>
                    <a:gd name="T3" fmla="*/ 450 h 464"/>
                    <a:gd name="T4" fmla="*/ 242 w 464"/>
                    <a:gd name="T5" fmla="*/ 450 h 464"/>
                    <a:gd name="T6" fmla="*/ 250 w 464"/>
                    <a:gd name="T7" fmla="*/ 456 h 464"/>
                    <a:gd name="T8" fmla="*/ 258 w 464"/>
                    <a:gd name="T9" fmla="*/ 462 h 464"/>
                    <a:gd name="T10" fmla="*/ 268 w 464"/>
                    <a:gd name="T11" fmla="*/ 464 h 464"/>
                    <a:gd name="T12" fmla="*/ 276 w 464"/>
                    <a:gd name="T13" fmla="*/ 464 h 464"/>
                    <a:gd name="T14" fmla="*/ 286 w 464"/>
                    <a:gd name="T15" fmla="*/ 464 h 464"/>
                    <a:gd name="T16" fmla="*/ 296 w 464"/>
                    <a:gd name="T17" fmla="*/ 462 h 464"/>
                    <a:gd name="T18" fmla="*/ 304 w 464"/>
                    <a:gd name="T19" fmla="*/ 456 h 464"/>
                    <a:gd name="T20" fmla="*/ 312 w 464"/>
                    <a:gd name="T21" fmla="*/ 450 h 464"/>
                    <a:gd name="T22" fmla="*/ 450 w 464"/>
                    <a:gd name="T23" fmla="*/ 312 h 464"/>
                    <a:gd name="T24" fmla="*/ 450 w 464"/>
                    <a:gd name="T25" fmla="*/ 312 h 464"/>
                    <a:gd name="T26" fmla="*/ 456 w 464"/>
                    <a:gd name="T27" fmla="*/ 304 h 464"/>
                    <a:gd name="T28" fmla="*/ 460 w 464"/>
                    <a:gd name="T29" fmla="*/ 296 h 464"/>
                    <a:gd name="T30" fmla="*/ 464 w 464"/>
                    <a:gd name="T31" fmla="*/ 286 h 464"/>
                    <a:gd name="T32" fmla="*/ 464 w 464"/>
                    <a:gd name="T33" fmla="*/ 278 h 464"/>
                    <a:gd name="T34" fmla="*/ 464 w 464"/>
                    <a:gd name="T35" fmla="*/ 268 h 464"/>
                    <a:gd name="T36" fmla="*/ 460 w 464"/>
                    <a:gd name="T37" fmla="*/ 258 h 464"/>
                    <a:gd name="T38" fmla="*/ 456 w 464"/>
                    <a:gd name="T39" fmla="*/ 250 h 464"/>
                    <a:gd name="T40" fmla="*/ 450 w 464"/>
                    <a:gd name="T41" fmla="*/ 242 h 464"/>
                    <a:gd name="T42" fmla="*/ 208 w 464"/>
                    <a:gd name="T43"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 h="464">
                      <a:moveTo>
                        <a:pt x="0" y="210"/>
                      </a:moveTo>
                      <a:lnTo>
                        <a:pt x="242" y="450"/>
                      </a:lnTo>
                      <a:lnTo>
                        <a:pt x="242" y="450"/>
                      </a:lnTo>
                      <a:lnTo>
                        <a:pt x="250" y="456"/>
                      </a:lnTo>
                      <a:lnTo>
                        <a:pt x="258" y="462"/>
                      </a:lnTo>
                      <a:lnTo>
                        <a:pt x="268" y="464"/>
                      </a:lnTo>
                      <a:lnTo>
                        <a:pt x="276" y="464"/>
                      </a:lnTo>
                      <a:lnTo>
                        <a:pt x="286" y="464"/>
                      </a:lnTo>
                      <a:lnTo>
                        <a:pt x="296" y="462"/>
                      </a:lnTo>
                      <a:lnTo>
                        <a:pt x="304" y="456"/>
                      </a:lnTo>
                      <a:lnTo>
                        <a:pt x="312" y="450"/>
                      </a:lnTo>
                      <a:lnTo>
                        <a:pt x="450" y="312"/>
                      </a:lnTo>
                      <a:lnTo>
                        <a:pt x="450" y="312"/>
                      </a:lnTo>
                      <a:lnTo>
                        <a:pt x="456" y="304"/>
                      </a:lnTo>
                      <a:lnTo>
                        <a:pt x="460" y="296"/>
                      </a:lnTo>
                      <a:lnTo>
                        <a:pt x="464" y="286"/>
                      </a:lnTo>
                      <a:lnTo>
                        <a:pt x="464" y="278"/>
                      </a:lnTo>
                      <a:lnTo>
                        <a:pt x="464" y="268"/>
                      </a:lnTo>
                      <a:lnTo>
                        <a:pt x="460" y="258"/>
                      </a:lnTo>
                      <a:lnTo>
                        <a:pt x="456" y="250"/>
                      </a:lnTo>
                      <a:lnTo>
                        <a:pt x="450" y="242"/>
                      </a:lnTo>
                      <a:lnTo>
                        <a:pt x="208" y="0"/>
                      </a:lnTo>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36" name="组合 135"/>
            <p:cNvGrpSpPr/>
            <p:nvPr/>
          </p:nvGrpSpPr>
          <p:grpSpPr>
            <a:xfrm>
              <a:off x="3022974" y="2519631"/>
              <a:ext cx="2150371" cy="1304657"/>
              <a:chOff x="3022974" y="2803856"/>
              <a:chExt cx="2150371" cy="1304657"/>
            </a:xfrm>
          </p:grpSpPr>
          <p:sp>
            <p:nvSpPr>
              <p:cNvPr id="156" name="Freeform 11"/>
              <p:cNvSpPr/>
              <p:nvPr/>
            </p:nvSpPr>
            <p:spPr bwMode="auto">
              <a:xfrm>
                <a:off x="3022974" y="2803856"/>
                <a:ext cx="2150371" cy="1304657"/>
              </a:xfrm>
              <a:custGeom>
                <a:avLst/>
                <a:gdLst>
                  <a:gd name="T0" fmla="*/ 0 w 2324"/>
                  <a:gd name="T1" fmla="*/ 0 h 1410"/>
                  <a:gd name="T2" fmla="*/ 0 w 2324"/>
                  <a:gd name="T3" fmla="*/ 0 h 1410"/>
                  <a:gd name="T4" fmla="*/ 18 w 2324"/>
                  <a:gd name="T5" fmla="*/ 58 h 1410"/>
                  <a:gd name="T6" fmla="*/ 58 w 2324"/>
                  <a:gd name="T7" fmla="*/ 186 h 1410"/>
                  <a:gd name="T8" fmla="*/ 272 w 2324"/>
                  <a:gd name="T9" fmla="*/ 934 h 1410"/>
                  <a:gd name="T10" fmla="*/ 272 w 2324"/>
                  <a:gd name="T11" fmla="*/ 934 h 1410"/>
                  <a:gd name="T12" fmla="*/ 284 w 2324"/>
                  <a:gd name="T13" fmla="*/ 972 h 1410"/>
                  <a:gd name="T14" fmla="*/ 298 w 2324"/>
                  <a:gd name="T15" fmla="*/ 1008 h 1410"/>
                  <a:gd name="T16" fmla="*/ 312 w 2324"/>
                  <a:gd name="T17" fmla="*/ 1044 h 1410"/>
                  <a:gd name="T18" fmla="*/ 328 w 2324"/>
                  <a:gd name="T19" fmla="*/ 1076 h 1410"/>
                  <a:gd name="T20" fmla="*/ 344 w 2324"/>
                  <a:gd name="T21" fmla="*/ 1106 h 1410"/>
                  <a:gd name="T22" fmla="*/ 362 w 2324"/>
                  <a:gd name="T23" fmla="*/ 1134 h 1410"/>
                  <a:gd name="T24" fmla="*/ 382 w 2324"/>
                  <a:gd name="T25" fmla="*/ 1162 h 1410"/>
                  <a:gd name="T26" fmla="*/ 402 w 2324"/>
                  <a:gd name="T27" fmla="*/ 1186 h 1410"/>
                  <a:gd name="T28" fmla="*/ 422 w 2324"/>
                  <a:gd name="T29" fmla="*/ 1210 h 1410"/>
                  <a:gd name="T30" fmla="*/ 444 w 2324"/>
                  <a:gd name="T31" fmla="*/ 1230 h 1410"/>
                  <a:gd name="T32" fmla="*/ 466 w 2324"/>
                  <a:gd name="T33" fmla="*/ 1250 h 1410"/>
                  <a:gd name="T34" fmla="*/ 490 w 2324"/>
                  <a:gd name="T35" fmla="*/ 1270 h 1410"/>
                  <a:gd name="T36" fmla="*/ 516 w 2324"/>
                  <a:gd name="T37" fmla="*/ 1286 h 1410"/>
                  <a:gd name="T38" fmla="*/ 540 w 2324"/>
                  <a:gd name="T39" fmla="*/ 1302 h 1410"/>
                  <a:gd name="T40" fmla="*/ 566 w 2324"/>
                  <a:gd name="T41" fmla="*/ 1316 h 1410"/>
                  <a:gd name="T42" fmla="*/ 594 w 2324"/>
                  <a:gd name="T43" fmla="*/ 1330 h 1410"/>
                  <a:gd name="T44" fmla="*/ 620 w 2324"/>
                  <a:gd name="T45" fmla="*/ 1342 h 1410"/>
                  <a:gd name="T46" fmla="*/ 648 w 2324"/>
                  <a:gd name="T47" fmla="*/ 1352 h 1410"/>
                  <a:gd name="T48" fmla="*/ 706 w 2324"/>
                  <a:gd name="T49" fmla="*/ 1370 h 1410"/>
                  <a:gd name="T50" fmla="*/ 766 w 2324"/>
                  <a:gd name="T51" fmla="*/ 1384 h 1410"/>
                  <a:gd name="T52" fmla="*/ 828 w 2324"/>
                  <a:gd name="T53" fmla="*/ 1394 h 1410"/>
                  <a:gd name="T54" fmla="*/ 890 w 2324"/>
                  <a:gd name="T55" fmla="*/ 1402 h 1410"/>
                  <a:gd name="T56" fmla="*/ 954 w 2324"/>
                  <a:gd name="T57" fmla="*/ 1406 h 1410"/>
                  <a:gd name="T58" fmla="*/ 1020 w 2324"/>
                  <a:gd name="T59" fmla="*/ 1408 h 1410"/>
                  <a:gd name="T60" fmla="*/ 1086 w 2324"/>
                  <a:gd name="T61" fmla="*/ 1408 h 1410"/>
                  <a:gd name="T62" fmla="*/ 1086 w 2324"/>
                  <a:gd name="T63" fmla="*/ 1408 h 1410"/>
                  <a:gd name="T64" fmla="*/ 1086 w 2324"/>
                  <a:gd name="T65" fmla="*/ 1408 h 1410"/>
                  <a:gd name="T66" fmla="*/ 2324 w 2324"/>
                  <a:gd name="T67" fmla="*/ 1410 h 1410"/>
                  <a:gd name="T68" fmla="*/ 2324 w 2324"/>
                  <a:gd name="T69" fmla="*/ 188 h 1410"/>
                  <a:gd name="T70" fmla="*/ 538 w 2324"/>
                  <a:gd name="T71" fmla="*/ 186 h 1410"/>
                  <a:gd name="T72" fmla="*/ 538 w 2324"/>
                  <a:gd name="T73" fmla="*/ 186 h 1410"/>
                  <a:gd name="T74" fmla="*/ 466 w 2324"/>
                  <a:gd name="T75" fmla="*/ 184 h 1410"/>
                  <a:gd name="T76" fmla="*/ 400 w 2324"/>
                  <a:gd name="T77" fmla="*/ 178 h 1410"/>
                  <a:gd name="T78" fmla="*/ 338 w 2324"/>
                  <a:gd name="T79" fmla="*/ 168 h 1410"/>
                  <a:gd name="T80" fmla="*/ 284 w 2324"/>
                  <a:gd name="T81" fmla="*/ 158 h 1410"/>
                  <a:gd name="T82" fmla="*/ 234 w 2324"/>
                  <a:gd name="T83" fmla="*/ 144 h 1410"/>
                  <a:gd name="T84" fmla="*/ 190 w 2324"/>
                  <a:gd name="T85" fmla="*/ 128 h 1410"/>
                  <a:gd name="T86" fmla="*/ 152 w 2324"/>
                  <a:gd name="T87" fmla="*/ 110 h 1410"/>
                  <a:gd name="T88" fmla="*/ 118 w 2324"/>
                  <a:gd name="T89" fmla="*/ 94 h 1410"/>
                  <a:gd name="T90" fmla="*/ 88 w 2324"/>
                  <a:gd name="T91" fmla="*/ 76 h 1410"/>
                  <a:gd name="T92" fmla="*/ 64 w 2324"/>
                  <a:gd name="T93" fmla="*/ 60 h 1410"/>
                  <a:gd name="T94" fmla="*/ 44 w 2324"/>
                  <a:gd name="T95" fmla="*/ 44 h 1410"/>
                  <a:gd name="T96" fmla="*/ 28 w 2324"/>
                  <a:gd name="T97" fmla="*/ 30 h 1410"/>
                  <a:gd name="T98" fmla="*/ 6 w 2324"/>
                  <a:gd name="T99" fmla="*/ 8 h 1410"/>
                  <a:gd name="T100" fmla="*/ 0 w 2324"/>
                  <a:gd name="T101" fmla="*/ 0 h 1410"/>
                  <a:gd name="T102" fmla="*/ 0 w 2324"/>
                  <a:gd name="T103"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4" h="1410">
                    <a:moveTo>
                      <a:pt x="0" y="0"/>
                    </a:moveTo>
                    <a:lnTo>
                      <a:pt x="0" y="0"/>
                    </a:lnTo>
                    <a:lnTo>
                      <a:pt x="18" y="58"/>
                    </a:lnTo>
                    <a:lnTo>
                      <a:pt x="58" y="186"/>
                    </a:lnTo>
                    <a:lnTo>
                      <a:pt x="272" y="934"/>
                    </a:lnTo>
                    <a:lnTo>
                      <a:pt x="272" y="934"/>
                    </a:lnTo>
                    <a:lnTo>
                      <a:pt x="284" y="972"/>
                    </a:lnTo>
                    <a:lnTo>
                      <a:pt x="298" y="1008"/>
                    </a:lnTo>
                    <a:lnTo>
                      <a:pt x="312" y="1044"/>
                    </a:lnTo>
                    <a:lnTo>
                      <a:pt x="328" y="1076"/>
                    </a:lnTo>
                    <a:lnTo>
                      <a:pt x="344" y="1106"/>
                    </a:lnTo>
                    <a:lnTo>
                      <a:pt x="362" y="1134"/>
                    </a:lnTo>
                    <a:lnTo>
                      <a:pt x="382" y="1162"/>
                    </a:lnTo>
                    <a:lnTo>
                      <a:pt x="402" y="1186"/>
                    </a:lnTo>
                    <a:lnTo>
                      <a:pt x="422" y="1210"/>
                    </a:lnTo>
                    <a:lnTo>
                      <a:pt x="444" y="1230"/>
                    </a:lnTo>
                    <a:lnTo>
                      <a:pt x="466" y="1250"/>
                    </a:lnTo>
                    <a:lnTo>
                      <a:pt x="490" y="1270"/>
                    </a:lnTo>
                    <a:lnTo>
                      <a:pt x="516" y="1286"/>
                    </a:lnTo>
                    <a:lnTo>
                      <a:pt x="540" y="1302"/>
                    </a:lnTo>
                    <a:lnTo>
                      <a:pt x="566" y="1316"/>
                    </a:lnTo>
                    <a:lnTo>
                      <a:pt x="594" y="1330"/>
                    </a:lnTo>
                    <a:lnTo>
                      <a:pt x="620" y="1342"/>
                    </a:lnTo>
                    <a:lnTo>
                      <a:pt x="648" y="1352"/>
                    </a:lnTo>
                    <a:lnTo>
                      <a:pt x="706" y="1370"/>
                    </a:lnTo>
                    <a:lnTo>
                      <a:pt x="766" y="1384"/>
                    </a:lnTo>
                    <a:lnTo>
                      <a:pt x="828" y="1394"/>
                    </a:lnTo>
                    <a:lnTo>
                      <a:pt x="890" y="1402"/>
                    </a:lnTo>
                    <a:lnTo>
                      <a:pt x="954" y="1406"/>
                    </a:lnTo>
                    <a:lnTo>
                      <a:pt x="1020" y="1408"/>
                    </a:lnTo>
                    <a:lnTo>
                      <a:pt x="1086" y="1408"/>
                    </a:lnTo>
                    <a:lnTo>
                      <a:pt x="1086" y="1408"/>
                    </a:lnTo>
                    <a:lnTo>
                      <a:pt x="1086" y="1408"/>
                    </a:lnTo>
                    <a:lnTo>
                      <a:pt x="2324" y="1410"/>
                    </a:lnTo>
                    <a:lnTo>
                      <a:pt x="2324" y="188"/>
                    </a:lnTo>
                    <a:lnTo>
                      <a:pt x="538" y="186"/>
                    </a:lnTo>
                    <a:lnTo>
                      <a:pt x="538" y="186"/>
                    </a:lnTo>
                    <a:lnTo>
                      <a:pt x="466" y="184"/>
                    </a:lnTo>
                    <a:lnTo>
                      <a:pt x="400" y="178"/>
                    </a:lnTo>
                    <a:lnTo>
                      <a:pt x="338" y="168"/>
                    </a:lnTo>
                    <a:lnTo>
                      <a:pt x="284" y="158"/>
                    </a:lnTo>
                    <a:lnTo>
                      <a:pt x="234" y="144"/>
                    </a:lnTo>
                    <a:lnTo>
                      <a:pt x="190" y="128"/>
                    </a:lnTo>
                    <a:lnTo>
                      <a:pt x="152" y="110"/>
                    </a:lnTo>
                    <a:lnTo>
                      <a:pt x="118" y="94"/>
                    </a:lnTo>
                    <a:lnTo>
                      <a:pt x="88" y="76"/>
                    </a:lnTo>
                    <a:lnTo>
                      <a:pt x="64" y="60"/>
                    </a:lnTo>
                    <a:lnTo>
                      <a:pt x="44" y="44"/>
                    </a:lnTo>
                    <a:lnTo>
                      <a:pt x="28" y="30"/>
                    </a:lnTo>
                    <a:lnTo>
                      <a:pt x="6" y="8"/>
                    </a:lnTo>
                    <a:lnTo>
                      <a:pt x="0" y="0"/>
                    </a:lnTo>
                    <a:lnTo>
                      <a:pt x="0" y="0"/>
                    </a:lnTo>
                    <a:close/>
                  </a:path>
                </a:pathLst>
              </a:custGeom>
              <a:gradFill flip="none" rotWithShape="1">
                <a:gsLst>
                  <a:gs pos="14000">
                    <a:schemeClr val="accent4"/>
                  </a:gs>
                  <a:gs pos="79000">
                    <a:schemeClr val="accent4">
                      <a:lumMod val="60000"/>
                      <a:lumOff val="40000"/>
                    </a:schemeClr>
                  </a:gs>
                </a:gsLst>
                <a:lin ang="10800000" scaled="1"/>
                <a:tileRect/>
              </a:gradFill>
              <a:ln w="28575">
                <a:solidFill>
                  <a:schemeClr val="accent4">
                    <a:lumMod val="20000"/>
                    <a:lumOff val="80000"/>
                  </a:schemeClr>
                </a:solidFill>
              </a:ln>
            </p:spPr>
            <p:txBody>
              <a:bodyPr vert="horz" wrap="square" lIns="91440" tIns="45720" rIns="91440" bIns="45720" numCol="1" anchor="t" anchorCtr="0" compatLnSpc="1"/>
              <a:lstStyle/>
              <a:p>
                <a:endParaRPr lang="zh-CN" altLang="en-US" baseline="-25000"/>
              </a:p>
            </p:txBody>
          </p:sp>
          <p:grpSp>
            <p:nvGrpSpPr>
              <p:cNvPr id="157" name="组合 156"/>
              <p:cNvGrpSpPr/>
              <p:nvPr/>
            </p:nvGrpSpPr>
            <p:grpSpPr>
              <a:xfrm>
                <a:off x="3723638" y="3324045"/>
                <a:ext cx="333808" cy="298641"/>
                <a:chOff x="4987925" y="414338"/>
                <a:chExt cx="1898650" cy="1698625"/>
              </a:xfrm>
            </p:grpSpPr>
            <p:sp>
              <p:nvSpPr>
                <p:cNvPr id="158" name="Freeform 22"/>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9" name="Line 23"/>
                <p:cNvSpPr>
                  <a:spLocks noChangeShapeType="1"/>
                </p:cNvSpPr>
                <p:nvPr/>
              </p:nvSpPr>
              <p:spPr bwMode="auto">
                <a:xfrm>
                  <a:off x="5937250" y="893763"/>
                  <a:ext cx="0" cy="568325"/>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0" name="Freeform 24"/>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37" name="组合 136"/>
            <p:cNvGrpSpPr/>
            <p:nvPr/>
          </p:nvGrpSpPr>
          <p:grpSpPr>
            <a:xfrm>
              <a:off x="4048194" y="1905239"/>
              <a:ext cx="1848727" cy="2018980"/>
              <a:chOff x="4048194" y="2189464"/>
              <a:chExt cx="1848727" cy="2018980"/>
            </a:xfrm>
          </p:grpSpPr>
          <p:sp>
            <p:nvSpPr>
              <p:cNvPr id="149" name="Freeform 12"/>
              <p:cNvSpPr/>
              <p:nvPr/>
            </p:nvSpPr>
            <p:spPr bwMode="auto">
              <a:xfrm>
                <a:off x="4048194" y="2189464"/>
                <a:ext cx="1848727" cy="2018980"/>
              </a:xfrm>
              <a:custGeom>
                <a:avLst/>
                <a:gdLst>
                  <a:gd name="T0" fmla="*/ 0 w 1998"/>
                  <a:gd name="T1" fmla="*/ 2182 h 2182"/>
                  <a:gd name="T2" fmla="*/ 0 w 1998"/>
                  <a:gd name="T3" fmla="*/ 2182 h 2182"/>
                  <a:gd name="T4" fmla="*/ 60 w 1998"/>
                  <a:gd name="T5" fmla="*/ 2182 h 2182"/>
                  <a:gd name="T6" fmla="*/ 194 w 1998"/>
                  <a:gd name="T7" fmla="*/ 2180 h 2182"/>
                  <a:gd name="T8" fmla="*/ 972 w 1998"/>
                  <a:gd name="T9" fmla="*/ 2180 h 2182"/>
                  <a:gd name="T10" fmla="*/ 972 w 1998"/>
                  <a:gd name="T11" fmla="*/ 2180 h 2182"/>
                  <a:gd name="T12" fmla="*/ 1012 w 1998"/>
                  <a:gd name="T13" fmla="*/ 2178 h 2182"/>
                  <a:gd name="T14" fmla="*/ 1052 w 1998"/>
                  <a:gd name="T15" fmla="*/ 2176 h 2182"/>
                  <a:gd name="T16" fmla="*/ 1088 w 1998"/>
                  <a:gd name="T17" fmla="*/ 2172 h 2182"/>
                  <a:gd name="T18" fmla="*/ 1124 w 1998"/>
                  <a:gd name="T19" fmla="*/ 2166 h 2182"/>
                  <a:gd name="T20" fmla="*/ 1158 w 1998"/>
                  <a:gd name="T21" fmla="*/ 2158 h 2182"/>
                  <a:gd name="T22" fmla="*/ 1190 w 1998"/>
                  <a:gd name="T23" fmla="*/ 2148 h 2182"/>
                  <a:gd name="T24" fmla="*/ 1220 w 1998"/>
                  <a:gd name="T25" fmla="*/ 2138 h 2182"/>
                  <a:gd name="T26" fmla="*/ 1250 w 1998"/>
                  <a:gd name="T27" fmla="*/ 2124 h 2182"/>
                  <a:gd name="T28" fmla="*/ 1278 w 1998"/>
                  <a:gd name="T29" fmla="*/ 2112 h 2182"/>
                  <a:gd name="T30" fmla="*/ 1306 w 1998"/>
                  <a:gd name="T31" fmla="*/ 2096 h 2182"/>
                  <a:gd name="T32" fmla="*/ 1330 w 1998"/>
                  <a:gd name="T33" fmla="*/ 2080 h 2182"/>
                  <a:gd name="T34" fmla="*/ 1354 w 1998"/>
                  <a:gd name="T35" fmla="*/ 2062 h 2182"/>
                  <a:gd name="T36" fmla="*/ 1378 w 1998"/>
                  <a:gd name="T37" fmla="*/ 2044 h 2182"/>
                  <a:gd name="T38" fmla="*/ 1400 w 1998"/>
                  <a:gd name="T39" fmla="*/ 2024 h 2182"/>
                  <a:gd name="T40" fmla="*/ 1420 w 1998"/>
                  <a:gd name="T41" fmla="*/ 2002 h 2182"/>
                  <a:gd name="T42" fmla="*/ 1440 w 1998"/>
                  <a:gd name="T43" fmla="*/ 1980 h 2182"/>
                  <a:gd name="T44" fmla="*/ 1460 w 1998"/>
                  <a:gd name="T45" fmla="*/ 1958 h 2182"/>
                  <a:gd name="T46" fmla="*/ 1478 w 1998"/>
                  <a:gd name="T47" fmla="*/ 1934 h 2182"/>
                  <a:gd name="T48" fmla="*/ 1510 w 1998"/>
                  <a:gd name="T49" fmla="*/ 1882 h 2182"/>
                  <a:gd name="T50" fmla="*/ 1540 w 1998"/>
                  <a:gd name="T51" fmla="*/ 1830 h 2182"/>
                  <a:gd name="T52" fmla="*/ 1568 w 1998"/>
                  <a:gd name="T53" fmla="*/ 1772 h 2182"/>
                  <a:gd name="T54" fmla="*/ 1592 w 1998"/>
                  <a:gd name="T55" fmla="*/ 1714 h 2182"/>
                  <a:gd name="T56" fmla="*/ 1614 w 1998"/>
                  <a:gd name="T57" fmla="*/ 1654 h 2182"/>
                  <a:gd name="T58" fmla="*/ 1634 w 1998"/>
                  <a:gd name="T59" fmla="*/ 1592 h 2182"/>
                  <a:gd name="T60" fmla="*/ 1654 w 1998"/>
                  <a:gd name="T61" fmla="*/ 1530 h 2182"/>
                  <a:gd name="T62" fmla="*/ 1654 w 1998"/>
                  <a:gd name="T63" fmla="*/ 1530 h 2182"/>
                  <a:gd name="T64" fmla="*/ 1654 w 1998"/>
                  <a:gd name="T65" fmla="*/ 1530 h 2182"/>
                  <a:gd name="T66" fmla="*/ 1998 w 1998"/>
                  <a:gd name="T67" fmla="*/ 340 h 2182"/>
                  <a:gd name="T68" fmla="*/ 822 w 1998"/>
                  <a:gd name="T69" fmla="*/ 0 h 2182"/>
                  <a:gd name="T70" fmla="*/ 328 w 1998"/>
                  <a:gd name="T71" fmla="*/ 1716 h 2182"/>
                  <a:gd name="T72" fmla="*/ 328 w 1998"/>
                  <a:gd name="T73" fmla="*/ 1716 h 2182"/>
                  <a:gd name="T74" fmla="*/ 306 w 1998"/>
                  <a:gd name="T75" fmla="*/ 1786 h 2182"/>
                  <a:gd name="T76" fmla="*/ 280 w 1998"/>
                  <a:gd name="T77" fmla="*/ 1848 h 2182"/>
                  <a:gd name="T78" fmla="*/ 256 w 1998"/>
                  <a:gd name="T79" fmla="*/ 1904 h 2182"/>
                  <a:gd name="T80" fmla="*/ 228 w 1998"/>
                  <a:gd name="T81" fmla="*/ 1954 h 2182"/>
                  <a:gd name="T82" fmla="*/ 202 w 1998"/>
                  <a:gd name="T83" fmla="*/ 1996 h 2182"/>
                  <a:gd name="T84" fmla="*/ 174 w 1998"/>
                  <a:gd name="T85" fmla="*/ 2034 h 2182"/>
                  <a:gd name="T86" fmla="*/ 148 w 1998"/>
                  <a:gd name="T87" fmla="*/ 2068 h 2182"/>
                  <a:gd name="T88" fmla="*/ 122 w 1998"/>
                  <a:gd name="T89" fmla="*/ 2096 h 2182"/>
                  <a:gd name="T90" fmla="*/ 96 w 1998"/>
                  <a:gd name="T91" fmla="*/ 2118 h 2182"/>
                  <a:gd name="T92" fmla="*/ 74 w 1998"/>
                  <a:gd name="T93" fmla="*/ 2138 h 2182"/>
                  <a:gd name="T94" fmla="*/ 54 w 1998"/>
                  <a:gd name="T95" fmla="*/ 2152 h 2182"/>
                  <a:gd name="T96" fmla="*/ 36 w 1998"/>
                  <a:gd name="T97" fmla="*/ 2164 h 2182"/>
                  <a:gd name="T98" fmla="*/ 10 w 1998"/>
                  <a:gd name="T99" fmla="*/ 2178 h 2182"/>
                  <a:gd name="T100" fmla="*/ 0 w 1998"/>
                  <a:gd name="T101" fmla="*/ 2182 h 2182"/>
                  <a:gd name="T102" fmla="*/ 0 w 1998"/>
                  <a:gd name="T103" fmla="*/ 2182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98" h="2182">
                    <a:moveTo>
                      <a:pt x="0" y="2182"/>
                    </a:moveTo>
                    <a:lnTo>
                      <a:pt x="0" y="2182"/>
                    </a:lnTo>
                    <a:lnTo>
                      <a:pt x="60" y="2182"/>
                    </a:lnTo>
                    <a:lnTo>
                      <a:pt x="194" y="2180"/>
                    </a:lnTo>
                    <a:lnTo>
                      <a:pt x="972" y="2180"/>
                    </a:lnTo>
                    <a:lnTo>
                      <a:pt x="972" y="2180"/>
                    </a:lnTo>
                    <a:lnTo>
                      <a:pt x="1012" y="2178"/>
                    </a:lnTo>
                    <a:lnTo>
                      <a:pt x="1052" y="2176"/>
                    </a:lnTo>
                    <a:lnTo>
                      <a:pt x="1088" y="2172"/>
                    </a:lnTo>
                    <a:lnTo>
                      <a:pt x="1124" y="2166"/>
                    </a:lnTo>
                    <a:lnTo>
                      <a:pt x="1158" y="2158"/>
                    </a:lnTo>
                    <a:lnTo>
                      <a:pt x="1190" y="2148"/>
                    </a:lnTo>
                    <a:lnTo>
                      <a:pt x="1220" y="2138"/>
                    </a:lnTo>
                    <a:lnTo>
                      <a:pt x="1250" y="2124"/>
                    </a:lnTo>
                    <a:lnTo>
                      <a:pt x="1278" y="2112"/>
                    </a:lnTo>
                    <a:lnTo>
                      <a:pt x="1306" y="2096"/>
                    </a:lnTo>
                    <a:lnTo>
                      <a:pt x="1330" y="2080"/>
                    </a:lnTo>
                    <a:lnTo>
                      <a:pt x="1354" y="2062"/>
                    </a:lnTo>
                    <a:lnTo>
                      <a:pt x="1378" y="2044"/>
                    </a:lnTo>
                    <a:lnTo>
                      <a:pt x="1400" y="2024"/>
                    </a:lnTo>
                    <a:lnTo>
                      <a:pt x="1420" y="2002"/>
                    </a:lnTo>
                    <a:lnTo>
                      <a:pt x="1440" y="1980"/>
                    </a:lnTo>
                    <a:lnTo>
                      <a:pt x="1460" y="1958"/>
                    </a:lnTo>
                    <a:lnTo>
                      <a:pt x="1478" y="1934"/>
                    </a:lnTo>
                    <a:lnTo>
                      <a:pt x="1510" y="1882"/>
                    </a:lnTo>
                    <a:lnTo>
                      <a:pt x="1540" y="1830"/>
                    </a:lnTo>
                    <a:lnTo>
                      <a:pt x="1568" y="1772"/>
                    </a:lnTo>
                    <a:lnTo>
                      <a:pt x="1592" y="1714"/>
                    </a:lnTo>
                    <a:lnTo>
                      <a:pt x="1614" y="1654"/>
                    </a:lnTo>
                    <a:lnTo>
                      <a:pt x="1634" y="1592"/>
                    </a:lnTo>
                    <a:lnTo>
                      <a:pt x="1654" y="1530"/>
                    </a:lnTo>
                    <a:lnTo>
                      <a:pt x="1654" y="1530"/>
                    </a:lnTo>
                    <a:lnTo>
                      <a:pt x="1654" y="1530"/>
                    </a:lnTo>
                    <a:lnTo>
                      <a:pt x="1998" y="340"/>
                    </a:lnTo>
                    <a:lnTo>
                      <a:pt x="822" y="0"/>
                    </a:lnTo>
                    <a:lnTo>
                      <a:pt x="328" y="1716"/>
                    </a:lnTo>
                    <a:lnTo>
                      <a:pt x="328" y="1716"/>
                    </a:lnTo>
                    <a:lnTo>
                      <a:pt x="306" y="1786"/>
                    </a:lnTo>
                    <a:lnTo>
                      <a:pt x="280" y="1848"/>
                    </a:lnTo>
                    <a:lnTo>
                      <a:pt x="256" y="1904"/>
                    </a:lnTo>
                    <a:lnTo>
                      <a:pt x="228" y="1954"/>
                    </a:lnTo>
                    <a:lnTo>
                      <a:pt x="202" y="1996"/>
                    </a:lnTo>
                    <a:lnTo>
                      <a:pt x="174" y="2034"/>
                    </a:lnTo>
                    <a:lnTo>
                      <a:pt x="148" y="2068"/>
                    </a:lnTo>
                    <a:lnTo>
                      <a:pt x="122" y="2096"/>
                    </a:lnTo>
                    <a:lnTo>
                      <a:pt x="96" y="2118"/>
                    </a:lnTo>
                    <a:lnTo>
                      <a:pt x="74" y="2138"/>
                    </a:lnTo>
                    <a:lnTo>
                      <a:pt x="54" y="2152"/>
                    </a:lnTo>
                    <a:lnTo>
                      <a:pt x="36" y="2164"/>
                    </a:lnTo>
                    <a:lnTo>
                      <a:pt x="10" y="2178"/>
                    </a:lnTo>
                    <a:lnTo>
                      <a:pt x="0" y="2182"/>
                    </a:lnTo>
                    <a:lnTo>
                      <a:pt x="0" y="2182"/>
                    </a:lnTo>
                    <a:close/>
                  </a:path>
                </a:pathLst>
              </a:custGeom>
              <a:gradFill flip="none" rotWithShape="1">
                <a:gsLst>
                  <a:gs pos="40000">
                    <a:schemeClr val="accent3"/>
                  </a:gs>
                  <a:gs pos="82000">
                    <a:schemeClr val="accent3">
                      <a:lumMod val="60000"/>
                      <a:lumOff val="40000"/>
                    </a:schemeClr>
                  </a:gs>
                </a:gsLst>
                <a:lin ang="5400000" scaled="1"/>
                <a:tileRect/>
              </a:gradFill>
              <a:ln w="28575">
                <a:solidFill>
                  <a:schemeClr val="accent3">
                    <a:lumMod val="20000"/>
                    <a:lumOff val="80000"/>
                  </a:schemeClr>
                </a:solidFill>
              </a:ln>
            </p:spPr>
            <p:txBody>
              <a:bodyPr vert="horz" wrap="square" lIns="91440" tIns="45720" rIns="91440" bIns="45720" numCol="1" anchor="t" anchorCtr="0" compatLnSpc="1"/>
              <a:lstStyle/>
              <a:p>
                <a:endParaRPr lang="zh-CN" altLang="en-US" baseline="-25000"/>
              </a:p>
            </p:txBody>
          </p:sp>
          <p:grpSp>
            <p:nvGrpSpPr>
              <p:cNvPr id="150" name="组合 149"/>
              <p:cNvGrpSpPr/>
              <p:nvPr/>
            </p:nvGrpSpPr>
            <p:grpSpPr>
              <a:xfrm>
                <a:off x="4781022" y="3423444"/>
                <a:ext cx="303665" cy="304249"/>
                <a:chOff x="5032375" y="2995467"/>
                <a:chExt cx="1727200" cy="1730521"/>
              </a:xfrm>
            </p:grpSpPr>
            <p:sp>
              <p:nvSpPr>
                <p:cNvPr id="151" name="Freeform 28"/>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2" name="Freeform 29"/>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3" name="Line 30"/>
                <p:cNvSpPr>
                  <a:spLocks noChangeShapeType="1"/>
                </p:cNvSpPr>
                <p:nvPr/>
              </p:nvSpPr>
              <p:spPr bwMode="auto">
                <a:xfrm>
                  <a:off x="5435602" y="2995467"/>
                  <a:ext cx="923927" cy="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4" name="Line 31"/>
                <p:cNvSpPr>
                  <a:spLocks noChangeShapeType="1"/>
                </p:cNvSpPr>
                <p:nvPr/>
              </p:nvSpPr>
              <p:spPr bwMode="auto">
                <a:xfrm>
                  <a:off x="5895975" y="4240213"/>
                  <a:ext cx="0" cy="18415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5" name="Freeform 32"/>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38" name="组合 137"/>
            <p:cNvGrpSpPr/>
            <p:nvPr/>
          </p:nvGrpSpPr>
          <p:grpSpPr>
            <a:xfrm>
              <a:off x="4292470" y="1072479"/>
              <a:ext cx="1695129" cy="2279911"/>
              <a:chOff x="4292470" y="1356704"/>
              <a:chExt cx="1695129" cy="2279911"/>
            </a:xfrm>
          </p:grpSpPr>
          <p:sp>
            <p:nvSpPr>
              <p:cNvPr id="144" name="Freeform 13"/>
              <p:cNvSpPr/>
              <p:nvPr/>
            </p:nvSpPr>
            <p:spPr bwMode="auto">
              <a:xfrm>
                <a:off x="4292470" y="1356704"/>
                <a:ext cx="1695129" cy="2279911"/>
              </a:xfrm>
              <a:custGeom>
                <a:avLst/>
                <a:gdLst>
                  <a:gd name="T0" fmla="*/ 1384 w 1832"/>
                  <a:gd name="T1" fmla="*/ 690 h 2464"/>
                  <a:gd name="T2" fmla="*/ 1384 w 1832"/>
                  <a:gd name="T3" fmla="*/ 690 h 2464"/>
                  <a:gd name="T4" fmla="*/ 1384 w 1832"/>
                  <a:gd name="T5" fmla="*/ 690 h 2464"/>
                  <a:gd name="T6" fmla="*/ 356 w 1832"/>
                  <a:gd name="T7" fmla="*/ 0 h 2464"/>
                  <a:gd name="T8" fmla="*/ 0 w 1832"/>
                  <a:gd name="T9" fmla="*/ 530 h 2464"/>
                  <a:gd name="T10" fmla="*/ 44 w 1832"/>
                  <a:gd name="T11" fmla="*/ 1262 h 2464"/>
                  <a:gd name="T12" fmla="*/ 1158 w 1832"/>
                  <a:gd name="T13" fmla="*/ 2010 h 2464"/>
                  <a:gd name="T14" fmla="*/ 1158 w 1832"/>
                  <a:gd name="T15" fmla="*/ 2010 h 2464"/>
                  <a:gd name="T16" fmla="*/ 1218 w 1832"/>
                  <a:gd name="T17" fmla="*/ 2052 h 2464"/>
                  <a:gd name="T18" fmla="*/ 1270 w 1832"/>
                  <a:gd name="T19" fmla="*/ 2094 h 2464"/>
                  <a:gd name="T20" fmla="*/ 1314 w 1832"/>
                  <a:gd name="T21" fmla="*/ 2134 h 2464"/>
                  <a:gd name="T22" fmla="*/ 1354 w 1832"/>
                  <a:gd name="T23" fmla="*/ 2176 h 2464"/>
                  <a:gd name="T24" fmla="*/ 1386 w 1832"/>
                  <a:gd name="T25" fmla="*/ 2214 h 2464"/>
                  <a:gd name="T26" fmla="*/ 1414 w 1832"/>
                  <a:gd name="T27" fmla="*/ 2252 h 2464"/>
                  <a:gd name="T28" fmla="*/ 1438 w 1832"/>
                  <a:gd name="T29" fmla="*/ 2288 h 2464"/>
                  <a:gd name="T30" fmla="*/ 1456 w 1832"/>
                  <a:gd name="T31" fmla="*/ 2320 h 2464"/>
                  <a:gd name="T32" fmla="*/ 1470 w 1832"/>
                  <a:gd name="T33" fmla="*/ 2352 h 2464"/>
                  <a:gd name="T34" fmla="*/ 1482 w 1832"/>
                  <a:gd name="T35" fmla="*/ 2378 h 2464"/>
                  <a:gd name="T36" fmla="*/ 1490 w 1832"/>
                  <a:gd name="T37" fmla="*/ 2404 h 2464"/>
                  <a:gd name="T38" fmla="*/ 1496 w 1832"/>
                  <a:gd name="T39" fmla="*/ 2424 h 2464"/>
                  <a:gd name="T40" fmla="*/ 1502 w 1832"/>
                  <a:gd name="T41" fmla="*/ 2452 h 2464"/>
                  <a:gd name="T42" fmla="*/ 1502 w 1832"/>
                  <a:gd name="T43" fmla="*/ 2464 h 2464"/>
                  <a:gd name="T44" fmla="*/ 1502 w 1832"/>
                  <a:gd name="T45" fmla="*/ 2464 h 2464"/>
                  <a:gd name="T46" fmla="*/ 1520 w 1832"/>
                  <a:gd name="T47" fmla="*/ 2404 h 2464"/>
                  <a:gd name="T48" fmla="*/ 1558 w 1832"/>
                  <a:gd name="T49" fmla="*/ 2278 h 2464"/>
                  <a:gd name="T50" fmla="*/ 1796 w 1832"/>
                  <a:gd name="T51" fmla="*/ 1536 h 2464"/>
                  <a:gd name="T52" fmla="*/ 1796 w 1832"/>
                  <a:gd name="T53" fmla="*/ 1536 h 2464"/>
                  <a:gd name="T54" fmla="*/ 1806 w 1832"/>
                  <a:gd name="T55" fmla="*/ 1498 h 2464"/>
                  <a:gd name="T56" fmla="*/ 1816 w 1832"/>
                  <a:gd name="T57" fmla="*/ 1460 h 2464"/>
                  <a:gd name="T58" fmla="*/ 1824 w 1832"/>
                  <a:gd name="T59" fmla="*/ 1424 h 2464"/>
                  <a:gd name="T60" fmla="*/ 1828 w 1832"/>
                  <a:gd name="T61" fmla="*/ 1388 h 2464"/>
                  <a:gd name="T62" fmla="*/ 1832 w 1832"/>
                  <a:gd name="T63" fmla="*/ 1354 h 2464"/>
                  <a:gd name="T64" fmla="*/ 1832 w 1832"/>
                  <a:gd name="T65" fmla="*/ 1320 h 2464"/>
                  <a:gd name="T66" fmla="*/ 1832 w 1832"/>
                  <a:gd name="T67" fmla="*/ 1286 h 2464"/>
                  <a:gd name="T68" fmla="*/ 1828 w 1832"/>
                  <a:gd name="T69" fmla="*/ 1256 h 2464"/>
                  <a:gd name="T70" fmla="*/ 1824 w 1832"/>
                  <a:gd name="T71" fmla="*/ 1224 h 2464"/>
                  <a:gd name="T72" fmla="*/ 1818 w 1832"/>
                  <a:gd name="T73" fmla="*/ 1194 h 2464"/>
                  <a:gd name="T74" fmla="*/ 1810 w 1832"/>
                  <a:gd name="T75" fmla="*/ 1164 h 2464"/>
                  <a:gd name="T76" fmla="*/ 1800 w 1832"/>
                  <a:gd name="T77" fmla="*/ 1136 h 2464"/>
                  <a:gd name="T78" fmla="*/ 1790 w 1832"/>
                  <a:gd name="T79" fmla="*/ 1108 h 2464"/>
                  <a:gd name="T80" fmla="*/ 1778 w 1832"/>
                  <a:gd name="T81" fmla="*/ 1082 h 2464"/>
                  <a:gd name="T82" fmla="*/ 1764 w 1832"/>
                  <a:gd name="T83" fmla="*/ 1054 h 2464"/>
                  <a:gd name="T84" fmla="*/ 1750 w 1832"/>
                  <a:gd name="T85" fmla="*/ 1030 h 2464"/>
                  <a:gd name="T86" fmla="*/ 1732 w 1832"/>
                  <a:gd name="T87" fmla="*/ 1004 h 2464"/>
                  <a:gd name="T88" fmla="*/ 1716 w 1832"/>
                  <a:gd name="T89" fmla="*/ 980 h 2464"/>
                  <a:gd name="T90" fmla="*/ 1678 w 1832"/>
                  <a:gd name="T91" fmla="*/ 932 h 2464"/>
                  <a:gd name="T92" fmla="*/ 1636 w 1832"/>
                  <a:gd name="T93" fmla="*/ 888 h 2464"/>
                  <a:gd name="T94" fmla="*/ 1590 w 1832"/>
                  <a:gd name="T95" fmla="*/ 846 h 2464"/>
                  <a:gd name="T96" fmla="*/ 1542 w 1832"/>
                  <a:gd name="T97" fmla="*/ 804 h 2464"/>
                  <a:gd name="T98" fmla="*/ 1492 w 1832"/>
                  <a:gd name="T99" fmla="*/ 764 h 2464"/>
                  <a:gd name="T100" fmla="*/ 1438 w 1832"/>
                  <a:gd name="T101" fmla="*/ 726 h 2464"/>
                  <a:gd name="T102" fmla="*/ 1384 w 1832"/>
                  <a:gd name="T103" fmla="*/ 690 h 2464"/>
                  <a:gd name="T104" fmla="*/ 1384 w 1832"/>
                  <a:gd name="T105" fmla="*/ 690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32" h="2464">
                    <a:moveTo>
                      <a:pt x="1384" y="690"/>
                    </a:moveTo>
                    <a:lnTo>
                      <a:pt x="1384" y="690"/>
                    </a:lnTo>
                    <a:lnTo>
                      <a:pt x="1384" y="690"/>
                    </a:lnTo>
                    <a:lnTo>
                      <a:pt x="356" y="0"/>
                    </a:lnTo>
                    <a:lnTo>
                      <a:pt x="0" y="530"/>
                    </a:lnTo>
                    <a:lnTo>
                      <a:pt x="44" y="1262"/>
                    </a:lnTo>
                    <a:lnTo>
                      <a:pt x="1158" y="2010"/>
                    </a:lnTo>
                    <a:lnTo>
                      <a:pt x="1158" y="2010"/>
                    </a:lnTo>
                    <a:lnTo>
                      <a:pt x="1218" y="2052"/>
                    </a:lnTo>
                    <a:lnTo>
                      <a:pt x="1270" y="2094"/>
                    </a:lnTo>
                    <a:lnTo>
                      <a:pt x="1314" y="2134"/>
                    </a:lnTo>
                    <a:lnTo>
                      <a:pt x="1354" y="2176"/>
                    </a:lnTo>
                    <a:lnTo>
                      <a:pt x="1386" y="2214"/>
                    </a:lnTo>
                    <a:lnTo>
                      <a:pt x="1414" y="2252"/>
                    </a:lnTo>
                    <a:lnTo>
                      <a:pt x="1438" y="2288"/>
                    </a:lnTo>
                    <a:lnTo>
                      <a:pt x="1456" y="2320"/>
                    </a:lnTo>
                    <a:lnTo>
                      <a:pt x="1470" y="2352"/>
                    </a:lnTo>
                    <a:lnTo>
                      <a:pt x="1482" y="2378"/>
                    </a:lnTo>
                    <a:lnTo>
                      <a:pt x="1490" y="2404"/>
                    </a:lnTo>
                    <a:lnTo>
                      <a:pt x="1496" y="2424"/>
                    </a:lnTo>
                    <a:lnTo>
                      <a:pt x="1502" y="2452"/>
                    </a:lnTo>
                    <a:lnTo>
                      <a:pt x="1502" y="2464"/>
                    </a:lnTo>
                    <a:lnTo>
                      <a:pt x="1502" y="2464"/>
                    </a:lnTo>
                    <a:lnTo>
                      <a:pt x="1520" y="2404"/>
                    </a:lnTo>
                    <a:lnTo>
                      <a:pt x="1558" y="2278"/>
                    </a:lnTo>
                    <a:lnTo>
                      <a:pt x="1796" y="1536"/>
                    </a:lnTo>
                    <a:lnTo>
                      <a:pt x="1796" y="1536"/>
                    </a:lnTo>
                    <a:lnTo>
                      <a:pt x="1806" y="1498"/>
                    </a:lnTo>
                    <a:lnTo>
                      <a:pt x="1816" y="1460"/>
                    </a:lnTo>
                    <a:lnTo>
                      <a:pt x="1824" y="1424"/>
                    </a:lnTo>
                    <a:lnTo>
                      <a:pt x="1828" y="1388"/>
                    </a:lnTo>
                    <a:lnTo>
                      <a:pt x="1832" y="1354"/>
                    </a:lnTo>
                    <a:lnTo>
                      <a:pt x="1832" y="1320"/>
                    </a:lnTo>
                    <a:lnTo>
                      <a:pt x="1832" y="1286"/>
                    </a:lnTo>
                    <a:lnTo>
                      <a:pt x="1828" y="1256"/>
                    </a:lnTo>
                    <a:lnTo>
                      <a:pt x="1824" y="1224"/>
                    </a:lnTo>
                    <a:lnTo>
                      <a:pt x="1818" y="1194"/>
                    </a:lnTo>
                    <a:lnTo>
                      <a:pt x="1810" y="1164"/>
                    </a:lnTo>
                    <a:lnTo>
                      <a:pt x="1800" y="1136"/>
                    </a:lnTo>
                    <a:lnTo>
                      <a:pt x="1790" y="1108"/>
                    </a:lnTo>
                    <a:lnTo>
                      <a:pt x="1778" y="1082"/>
                    </a:lnTo>
                    <a:lnTo>
                      <a:pt x="1764" y="1054"/>
                    </a:lnTo>
                    <a:lnTo>
                      <a:pt x="1750" y="1030"/>
                    </a:lnTo>
                    <a:lnTo>
                      <a:pt x="1732" y="1004"/>
                    </a:lnTo>
                    <a:lnTo>
                      <a:pt x="1716" y="980"/>
                    </a:lnTo>
                    <a:lnTo>
                      <a:pt x="1678" y="932"/>
                    </a:lnTo>
                    <a:lnTo>
                      <a:pt x="1636" y="888"/>
                    </a:lnTo>
                    <a:lnTo>
                      <a:pt x="1590" y="846"/>
                    </a:lnTo>
                    <a:lnTo>
                      <a:pt x="1542" y="804"/>
                    </a:lnTo>
                    <a:lnTo>
                      <a:pt x="1492" y="764"/>
                    </a:lnTo>
                    <a:lnTo>
                      <a:pt x="1438" y="726"/>
                    </a:lnTo>
                    <a:lnTo>
                      <a:pt x="1384" y="690"/>
                    </a:lnTo>
                    <a:lnTo>
                      <a:pt x="1384" y="690"/>
                    </a:lnTo>
                    <a:close/>
                  </a:path>
                </a:pathLst>
              </a:custGeom>
              <a:gradFill flip="none" rotWithShape="1">
                <a:gsLst>
                  <a:gs pos="31000">
                    <a:schemeClr val="accent2"/>
                  </a:gs>
                  <a:gs pos="76000">
                    <a:schemeClr val="accent2">
                      <a:lumMod val="60000"/>
                      <a:lumOff val="40000"/>
                    </a:schemeClr>
                  </a:gs>
                </a:gsLst>
                <a:lin ang="2700000" scaled="1"/>
                <a:tileRect/>
              </a:gradFill>
              <a:ln w="28575">
                <a:solidFill>
                  <a:schemeClr val="accent2">
                    <a:lumMod val="20000"/>
                    <a:lumOff val="80000"/>
                  </a:schemeClr>
                </a:solidFill>
              </a:ln>
            </p:spPr>
            <p:txBody>
              <a:bodyPr vert="horz" wrap="square" lIns="91440" tIns="45720" rIns="91440" bIns="45720" numCol="1" anchor="t" anchorCtr="0" compatLnSpc="1"/>
              <a:lstStyle/>
              <a:p>
                <a:endParaRPr lang="zh-CN" altLang="en-US" baseline="-25000"/>
              </a:p>
            </p:txBody>
          </p:sp>
          <p:grpSp>
            <p:nvGrpSpPr>
              <p:cNvPr id="145" name="组合 144"/>
              <p:cNvGrpSpPr/>
              <p:nvPr/>
            </p:nvGrpSpPr>
            <p:grpSpPr>
              <a:xfrm>
                <a:off x="5173345" y="2397579"/>
                <a:ext cx="300316" cy="298641"/>
                <a:chOff x="2616200" y="414338"/>
                <a:chExt cx="1708150" cy="1698625"/>
              </a:xfrm>
            </p:grpSpPr>
            <p:sp>
              <p:nvSpPr>
                <p:cNvPr id="146" name="Freeform 25"/>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7" name="Freeform 26"/>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8" name="Line 27"/>
                <p:cNvSpPr>
                  <a:spLocks noChangeShapeType="1"/>
                </p:cNvSpPr>
                <p:nvPr/>
              </p:nvSpPr>
              <p:spPr bwMode="auto">
                <a:xfrm flipH="1">
                  <a:off x="3409950" y="614363"/>
                  <a:ext cx="606425" cy="54610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139" name="组合 138"/>
            <p:cNvGrpSpPr/>
            <p:nvPr/>
          </p:nvGrpSpPr>
          <p:grpSpPr>
            <a:xfrm>
              <a:off x="3931607" y="1013261"/>
              <a:ext cx="1684026" cy="1471209"/>
              <a:chOff x="3931607" y="1297486"/>
              <a:chExt cx="1684026" cy="1471209"/>
            </a:xfrm>
          </p:grpSpPr>
          <p:sp>
            <p:nvSpPr>
              <p:cNvPr id="140" name="Freeform 14"/>
              <p:cNvSpPr/>
              <p:nvPr/>
            </p:nvSpPr>
            <p:spPr bwMode="auto">
              <a:xfrm>
                <a:off x="3931607" y="1297486"/>
                <a:ext cx="1684026" cy="1471209"/>
              </a:xfrm>
              <a:custGeom>
                <a:avLst/>
                <a:gdLst>
                  <a:gd name="T0" fmla="*/ 1658 w 1820"/>
                  <a:gd name="T1" fmla="*/ 552 h 1590"/>
                  <a:gd name="T2" fmla="*/ 1012 w 1820"/>
                  <a:gd name="T3" fmla="*/ 118 h 1590"/>
                  <a:gd name="T4" fmla="*/ 1012 w 1820"/>
                  <a:gd name="T5" fmla="*/ 118 h 1590"/>
                  <a:gd name="T6" fmla="*/ 978 w 1820"/>
                  <a:gd name="T7" fmla="*/ 96 h 1590"/>
                  <a:gd name="T8" fmla="*/ 944 w 1820"/>
                  <a:gd name="T9" fmla="*/ 76 h 1590"/>
                  <a:gd name="T10" fmla="*/ 912 w 1820"/>
                  <a:gd name="T11" fmla="*/ 58 h 1590"/>
                  <a:gd name="T12" fmla="*/ 878 w 1820"/>
                  <a:gd name="T13" fmla="*/ 44 h 1590"/>
                  <a:gd name="T14" fmla="*/ 846 w 1820"/>
                  <a:gd name="T15" fmla="*/ 32 h 1590"/>
                  <a:gd name="T16" fmla="*/ 814 w 1820"/>
                  <a:gd name="T17" fmla="*/ 22 h 1590"/>
                  <a:gd name="T18" fmla="*/ 782 w 1820"/>
                  <a:gd name="T19" fmla="*/ 12 h 1590"/>
                  <a:gd name="T20" fmla="*/ 752 w 1820"/>
                  <a:gd name="T21" fmla="*/ 6 h 1590"/>
                  <a:gd name="T22" fmla="*/ 720 w 1820"/>
                  <a:gd name="T23" fmla="*/ 2 h 1590"/>
                  <a:gd name="T24" fmla="*/ 690 w 1820"/>
                  <a:gd name="T25" fmla="*/ 0 h 1590"/>
                  <a:gd name="T26" fmla="*/ 660 w 1820"/>
                  <a:gd name="T27" fmla="*/ 0 h 1590"/>
                  <a:gd name="T28" fmla="*/ 630 w 1820"/>
                  <a:gd name="T29" fmla="*/ 0 h 1590"/>
                  <a:gd name="T30" fmla="*/ 600 w 1820"/>
                  <a:gd name="T31" fmla="*/ 2 h 1590"/>
                  <a:gd name="T32" fmla="*/ 570 w 1820"/>
                  <a:gd name="T33" fmla="*/ 6 h 1590"/>
                  <a:gd name="T34" fmla="*/ 542 w 1820"/>
                  <a:gd name="T35" fmla="*/ 12 h 1590"/>
                  <a:gd name="T36" fmla="*/ 512 w 1820"/>
                  <a:gd name="T37" fmla="*/ 20 h 1590"/>
                  <a:gd name="T38" fmla="*/ 484 w 1820"/>
                  <a:gd name="T39" fmla="*/ 28 h 1590"/>
                  <a:gd name="T40" fmla="*/ 456 w 1820"/>
                  <a:gd name="T41" fmla="*/ 38 h 1590"/>
                  <a:gd name="T42" fmla="*/ 400 w 1820"/>
                  <a:gd name="T43" fmla="*/ 62 h 1590"/>
                  <a:gd name="T44" fmla="*/ 346 w 1820"/>
                  <a:gd name="T45" fmla="*/ 90 h 1590"/>
                  <a:gd name="T46" fmla="*/ 292 w 1820"/>
                  <a:gd name="T47" fmla="*/ 122 h 1590"/>
                  <a:gd name="T48" fmla="*/ 238 w 1820"/>
                  <a:gd name="T49" fmla="*/ 156 h 1590"/>
                  <a:gd name="T50" fmla="*/ 186 w 1820"/>
                  <a:gd name="T51" fmla="*/ 194 h 1590"/>
                  <a:gd name="T52" fmla="*/ 134 w 1820"/>
                  <a:gd name="T53" fmla="*/ 234 h 1590"/>
                  <a:gd name="T54" fmla="*/ 84 w 1820"/>
                  <a:gd name="T55" fmla="*/ 276 h 1590"/>
                  <a:gd name="T56" fmla="*/ 84 w 1820"/>
                  <a:gd name="T57" fmla="*/ 276 h 1590"/>
                  <a:gd name="T58" fmla="*/ 84 w 1820"/>
                  <a:gd name="T59" fmla="*/ 276 h 1590"/>
                  <a:gd name="T60" fmla="*/ 2 w 1820"/>
                  <a:gd name="T61" fmla="*/ 344 h 1590"/>
                  <a:gd name="T62" fmla="*/ 2 w 1820"/>
                  <a:gd name="T63" fmla="*/ 344 h 1590"/>
                  <a:gd name="T64" fmla="*/ 0 w 1820"/>
                  <a:gd name="T65" fmla="*/ 380 h 1590"/>
                  <a:gd name="T66" fmla="*/ 0 w 1820"/>
                  <a:gd name="T67" fmla="*/ 422 h 1590"/>
                  <a:gd name="T68" fmla="*/ 4 w 1820"/>
                  <a:gd name="T69" fmla="*/ 468 h 1590"/>
                  <a:gd name="T70" fmla="*/ 10 w 1820"/>
                  <a:gd name="T71" fmla="*/ 518 h 1590"/>
                  <a:gd name="T72" fmla="*/ 20 w 1820"/>
                  <a:gd name="T73" fmla="*/ 572 h 1590"/>
                  <a:gd name="T74" fmla="*/ 34 w 1820"/>
                  <a:gd name="T75" fmla="*/ 628 h 1590"/>
                  <a:gd name="T76" fmla="*/ 52 w 1820"/>
                  <a:gd name="T77" fmla="*/ 690 h 1590"/>
                  <a:gd name="T78" fmla="*/ 78 w 1820"/>
                  <a:gd name="T79" fmla="*/ 756 h 1590"/>
                  <a:gd name="T80" fmla="*/ 418 w 1820"/>
                  <a:gd name="T81" fmla="*/ 1590 h 1590"/>
                  <a:gd name="T82" fmla="*/ 1288 w 1820"/>
                  <a:gd name="T83" fmla="*/ 862 h 1590"/>
                  <a:gd name="T84" fmla="*/ 1288 w 1820"/>
                  <a:gd name="T85" fmla="*/ 862 h 1590"/>
                  <a:gd name="T86" fmla="*/ 1346 w 1820"/>
                  <a:gd name="T87" fmla="*/ 816 h 1590"/>
                  <a:gd name="T88" fmla="*/ 1400 w 1820"/>
                  <a:gd name="T89" fmla="*/ 778 h 1590"/>
                  <a:gd name="T90" fmla="*/ 1452 w 1820"/>
                  <a:gd name="T91" fmla="*/ 746 h 1590"/>
                  <a:gd name="T92" fmla="*/ 1502 w 1820"/>
                  <a:gd name="T93" fmla="*/ 720 h 1590"/>
                  <a:gd name="T94" fmla="*/ 1550 w 1820"/>
                  <a:gd name="T95" fmla="*/ 700 h 1590"/>
                  <a:gd name="T96" fmla="*/ 1592 w 1820"/>
                  <a:gd name="T97" fmla="*/ 682 h 1590"/>
                  <a:gd name="T98" fmla="*/ 1634 w 1820"/>
                  <a:gd name="T99" fmla="*/ 670 h 1590"/>
                  <a:gd name="T100" fmla="*/ 1670 w 1820"/>
                  <a:gd name="T101" fmla="*/ 662 h 1590"/>
                  <a:gd name="T102" fmla="*/ 1704 w 1820"/>
                  <a:gd name="T103" fmla="*/ 656 h 1590"/>
                  <a:gd name="T104" fmla="*/ 1734 w 1820"/>
                  <a:gd name="T105" fmla="*/ 654 h 1590"/>
                  <a:gd name="T106" fmla="*/ 1760 w 1820"/>
                  <a:gd name="T107" fmla="*/ 652 h 1590"/>
                  <a:gd name="T108" fmla="*/ 1780 w 1820"/>
                  <a:gd name="T109" fmla="*/ 652 h 1590"/>
                  <a:gd name="T110" fmla="*/ 1810 w 1820"/>
                  <a:gd name="T111" fmla="*/ 656 h 1590"/>
                  <a:gd name="T112" fmla="*/ 1820 w 1820"/>
                  <a:gd name="T113" fmla="*/ 658 h 1590"/>
                  <a:gd name="T114" fmla="*/ 1820 w 1820"/>
                  <a:gd name="T115" fmla="*/ 658 h 1590"/>
                  <a:gd name="T116" fmla="*/ 1768 w 1820"/>
                  <a:gd name="T117" fmla="*/ 624 h 1590"/>
                  <a:gd name="T118" fmla="*/ 1658 w 1820"/>
                  <a:gd name="T119" fmla="*/ 552 h 1590"/>
                  <a:gd name="T120" fmla="*/ 1658 w 1820"/>
                  <a:gd name="T121" fmla="*/ 552 h 1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0" h="1590">
                    <a:moveTo>
                      <a:pt x="1658" y="552"/>
                    </a:moveTo>
                    <a:lnTo>
                      <a:pt x="1012" y="118"/>
                    </a:lnTo>
                    <a:lnTo>
                      <a:pt x="1012" y="118"/>
                    </a:lnTo>
                    <a:lnTo>
                      <a:pt x="978" y="96"/>
                    </a:lnTo>
                    <a:lnTo>
                      <a:pt x="944" y="76"/>
                    </a:lnTo>
                    <a:lnTo>
                      <a:pt x="912" y="58"/>
                    </a:lnTo>
                    <a:lnTo>
                      <a:pt x="878" y="44"/>
                    </a:lnTo>
                    <a:lnTo>
                      <a:pt x="846" y="32"/>
                    </a:lnTo>
                    <a:lnTo>
                      <a:pt x="814" y="22"/>
                    </a:lnTo>
                    <a:lnTo>
                      <a:pt x="782" y="12"/>
                    </a:lnTo>
                    <a:lnTo>
                      <a:pt x="752" y="6"/>
                    </a:lnTo>
                    <a:lnTo>
                      <a:pt x="720" y="2"/>
                    </a:lnTo>
                    <a:lnTo>
                      <a:pt x="690" y="0"/>
                    </a:lnTo>
                    <a:lnTo>
                      <a:pt x="660" y="0"/>
                    </a:lnTo>
                    <a:lnTo>
                      <a:pt x="630" y="0"/>
                    </a:lnTo>
                    <a:lnTo>
                      <a:pt x="600" y="2"/>
                    </a:lnTo>
                    <a:lnTo>
                      <a:pt x="570" y="6"/>
                    </a:lnTo>
                    <a:lnTo>
                      <a:pt x="542" y="12"/>
                    </a:lnTo>
                    <a:lnTo>
                      <a:pt x="512" y="20"/>
                    </a:lnTo>
                    <a:lnTo>
                      <a:pt x="484" y="28"/>
                    </a:lnTo>
                    <a:lnTo>
                      <a:pt x="456" y="38"/>
                    </a:lnTo>
                    <a:lnTo>
                      <a:pt x="400" y="62"/>
                    </a:lnTo>
                    <a:lnTo>
                      <a:pt x="346" y="90"/>
                    </a:lnTo>
                    <a:lnTo>
                      <a:pt x="292" y="122"/>
                    </a:lnTo>
                    <a:lnTo>
                      <a:pt x="238" y="156"/>
                    </a:lnTo>
                    <a:lnTo>
                      <a:pt x="186" y="194"/>
                    </a:lnTo>
                    <a:lnTo>
                      <a:pt x="134" y="234"/>
                    </a:lnTo>
                    <a:lnTo>
                      <a:pt x="84" y="276"/>
                    </a:lnTo>
                    <a:lnTo>
                      <a:pt x="84" y="276"/>
                    </a:lnTo>
                    <a:lnTo>
                      <a:pt x="84" y="276"/>
                    </a:lnTo>
                    <a:lnTo>
                      <a:pt x="2" y="344"/>
                    </a:lnTo>
                    <a:lnTo>
                      <a:pt x="2" y="344"/>
                    </a:lnTo>
                    <a:lnTo>
                      <a:pt x="0" y="380"/>
                    </a:lnTo>
                    <a:lnTo>
                      <a:pt x="0" y="422"/>
                    </a:lnTo>
                    <a:lnTo>
                      <a:pt x="4" y="468"/>
                    </a:lnTo>
                    <a:lnTo>
                      <a:pt x="10" y="518"/>
                    </a:lnTo>
                    <a:lnTo>
                      <a:pt x="20" y="572"/>
                    </a:lnTo>
                    <a:lnTo>
                      <a:pt x="34" y="628"/>
                    </a:lnTo>
                    <a:lnTo>
                      <a:pt x="52" y="690"/>
                    </a:lnTo>
                    <a:lnTo>
                      <a:pt x="78" y="756"/>
                    </a:lnTo>
                    <a:lnTo>
                      <a:pt x="418" y="1590"/>
                    </a:lnTo>
                    <a:lnTo>
                      <a:pt x="1288" y="862"/>
                    </a:lnTo>
                    <a:lnTo>
                      <a:pt x="1288" y="862"/>
                    </a:lnTo>
                    <a:lnTo>
                      <a:pt x="1346" y="816"/>
                    </a:lnTo>
                    <a:lnTo>
                      <a:pt x="1400" y="778"/>
                    </a:lnTo>
                    <a:lnTo>
                      <a:pt x="1452" y="746"/>
                    </a:lnTo>
                    <a:lnTo>
                      <a:pt x="1502" y="720"/>
                    </a:lnTo>
                    <a:lnTo>
                      <a:pt x="1550" y="700"/>
                    </a:lnTo>
                    <a:lnTo>
                      <a:pt x="1592" y="682"/>
                    </a:lnTo>
                    <a:lnTo>
                      <a:pt x="1634" y="670"/>
                    </a:lnTo>
                    <a:lnTo>
                      <a:pt x="1670" y="662"/>
                    </a:lnTo>
                    <a:lnTo>
                      <a:pt x="1704" y="656"/>
                    </a:lnTo>
                    <a:lnTo>
                      <a:pt x="1734" y="654"/>
                    </a:lnTo>
                    <a:lnTo>
                      <a:pt x="1760" y="652"/>
                    </a:lnTo>
                    <a:lnTo>
                      <a:pt x="1780" y="652"/>
                    </a:lnTo>
                    <a:lnTo>
                      <a:pt x="1810" y="656"/>
                    </a:lnTo>
                    <a:lnTo>
                      <a:pt x="1820" y="658"/>
                    </a:lnTo>
                    <a:lnTo>
                      <a:pt x="1820" y="658"/>
                    </a:lnTo>
                    <a:lnTo>
                      <a:pt x="1768" y="624"/>
                    </a:lnTo>
                    <a:lnTo>
                      <a:pt x="1658" y="552"/>
                    </a:lnTo>
                    <a:lnTo>
                      <a:pt x="1658" y="552"/>
                    </a:lnTo>
                    <a:close/>
                  </a:path>
                </a:pathLst>
              </a:custGeom>
              <a:gradFill flip="none" rotWithShape="1">
                <a:gsLst>
                  <a:gs pos="0">
                    <a:schemeClr val="accent1"/>
                  </a:gs>
                  <a:gs pos="100000">
                    <a:schemeClr val="accent1">
                      <a:lumMod val="60000"/>
                      <a:lumOff val="40000"/>
                    </a:schemeClr>
                  </a:gs>
                </a:gsLst>
                <a:lin ang="0" scaled="1"/>
                <a:tileRect/>
              </a:gradFill>
              <a:ln w="28575">
                <a:solidFill>
                  <a:schemeClr val="accent1">
                    <a:lumMod val="20000"/>
                    <a:lumOff val="80000"/>
                  </a:schemeClr>
                </a:solidFill>
              </a:ln>
            </p:spPr>
            <p:txBody>
              <a:bodyPr vert="horz" wrap="square" lIns="91440" tIns="45720" rIns="91440" bIns="45720" numCol="1" anchor="t" anchorCtr="0" compatLnSpc="1"/>
              <a:lstStyle/>
              <a:p>
                <a:endParaRPr lang="zh-CN" altLang="en-US" baseline="-25000"/>
              </a:p>
            </p:txBody>
          </p:sp>
          <p:grpSp>
            <p:nvGrpSpPr>
              <p:cNvPr id="141" name="组合 140"/>
              <p:cNvGrpSpPr/>
              <p:nvPr/>
            </p:nvGrpSpPr>
            <p:grpSpPr>
              <a:xfrm>
                <a:off x="4412710" y="1746478"/>
                <a:ext cx="298641" cy="298641"/>
                <a:chOff x="152400" y="414338"/>
                <a:chExt cx="1698625" cy="1698625"/>
              </a:xfrm>
            </p:grpSpPr>
            <p:sp>
              <p:nvSpPr>
                <p:cNvPr id="142" name="Freeform 41"/>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Freeform 42"/>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sp>
        <p:nvSpPr>
          <p:cNvPr id="174" name="矩形 173"/>
          <p:cNvSpPr/>
          <p:nvPr/>
        </p:nvSpPr>
        <p:spPr>
          <a:xfrm>
            <a:off x="552522" y="3102912"/>
            <a:ext cx="3257829" cy="1043350"/>
          </a:xfrm>
          <a:prstGeom prst="rect">
            <a:avLst/>
          </a:prstGeom>
        </p:spPr>
        <p:txBody>
          <a:bodyPr wrap="square" lIns="121908" tIns="60954" rIns="121908" bIns="60954">
            <a:spAutoFit/>
          </a:bodyPr>
          <a:lstStyle/>
          <a:p>
            <a:pPr algn="r">
              <a:lnSpc>
                <a:spcPct val="130000"/>
              </a:lnSpc>
            </a:pPr>
            <a:r>
              <a:rPr lang="zh-CN" altLang="en-US" sz="1300" dirty="0">
                <a:solidFill>
                  <a:schemeClr val="accent4"/>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4"/>
              </a:solidFill>
              <a:latin typeface="微软雅黑" panose="020B0503020204020204" pitchFamily="34" charset="-122"/>
              <a:ea typeface="微软雅黑" panose="020B0503020204020204" pitchFamily="34" charset="-122"/>
            </a:endParaRPr>
          </a:p>
          <a:p>
            <a:pPr algn="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在此输入亮亮图文旗舰店</a:t>
            </a:r>
          </a:p>
          <a:p>
            <a:pPr algn="r">
              <a:lnSpc>
                <a:spcPct val="130000"/>
              </a:lnSpc>
            </a:pP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https://liangliangtuwen.tmall.com</a:t>
            </a:r>
          </a:p>
          <a:p>
            <a:pPr algn="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您的文字</a:t>
            </a:r>
          </a:p>
        </p:txBody>
      </p:sp>
      <p:sp>
        <p:nvSpPr>
          <p:cNvPr id="175" name="矩形 174"/>
          <p:cNvSpPr/>
          <p:nvPr/>
        </p:nvSpPr>
        <p:spPr>
          <a:xfrm>
            <a:off x="8291656" y="3102912"/>
            <a:ext cx="3316490" cy="1043350"/>
          </a:xfrm>
          <a:prstGeom prst="rect">
            <a:avLst/>
          </a:prstGeom>
        </p:spPr>
        <p:txBody>
          <a:bodyPr wrap="square" lIns="121908" tIns="60954" rIns="121908" bIns="60954">
            <a:spAutoFit/>
          </a:bodyPr>
          <a:lstStyle/>
          <a:p>
            <a:pPr>
              <a:lnSpc>
                <a:spcPct val="130000"/>
              </a:lnSpc>
            </a:pPr>
            <a:r>
              <a:rPr lang="zh-CN" altLang="en-US" sz="1300" dirty="0">
                <a:solidFill>
                  <a:schemeClr val="accent2"/>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2"/>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sp>
        <p:nvSpPr>
          <p:cNvPr id="176" name="矩形 175"/>
          <p:cNvSpPr/>
          <p:nvPr/>
        </p:nvSpPr>
        <p:spPr>
          <a:xfrm>
            <a:off x="552522" y="1445228"/>
            <a:ext cx="3257829" cy="1043350"/>
          </a:xfrm>
          <a:prstGeom prst="rect">
            <a:avLst/>
          </a:prstGeom>
        </p:spPr>
        <p:txBody>
          <a:bodyPr wrap="square" lIns="121908" tIns="60954" rIns="121908" bIns="60954">
            <a:spAutoFit/>
          </a:bodyPr>
          <a:lstStyle/>
          <a:p>
            <a:pPr algn="r">
              <a:lnSpc>
                <a:spcPct val="130000"/>
              </a:lnSpc>
            </a:pPr>
            <a:r>
              <a:rPr lang="zh-CN" altLang="en-US" sz="1300" dirty="0">
                <a:solidFill>
                  <a:schemeClr val="accent5"/>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5"/>
              </a:solidFill>
              <a:latin typeface="微软雅黑" panose="020B0503020204020204" pitchFamily="34" charset="-122"/>
              <a:ea typeface="微软雅黑" panose="020B0503020204020204" pitchFamily="34" charset="-122"/>
            </a:endParaRPr>
          </a:p>
          <a:p>
            <a:pPr algn="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sp>
        <p:nvSpPr>
          <p:cNvPr id="177" name="矩形 176"/>
          <p:cNvSpPr/>
          <p:nvPr/>
        </p:nvSpPr>
        <p:spPr>
          <a:xfrm>
            <a:off x="8291656" y="1445228"/>
            <a:ext cx="3316490" cy="1043350"/>
          </a:xfrm>
          <a:prstGeom prst="rect">
            <a:avLst/>
          </a:prstGeom>
        </p:spPr>
        <p:txBody>
          <a:bodyPr wrap="square" lIns="121908" tIns="60954" rIns="121908" bIns="60954">
            <a:spAutoFit/>
          </a:bodyPr>
          <a:lstStyle/>
          <a:p>
            <a:pPr>
              <a:lnSpc>
                <a:spcPct val="130000"/>
              </a:lnSpc>
            </a:pPr>
            <a:r>
              <a:rPr lang="zh-CN" altLang="en-US" sz="1300" dirty="0">
                <a:solidFill>
                  <a:schemeClr val="accent1"/>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1"/>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sp>
        <p:nvSpPr>
          <p:cNvPr id="178" name="矩形 177"/>
          <p:cNvSpPr/>
          <p:nvPr/>
        </p:nvSpPr>
        <p:spPr>
          <a:xfrm>
            <a:off x="4049355" y="4942711"/>
            <a:ext cx="4061959" cy="816633"/>
          </a:xfrm>
          <a:prstGeom prst="rect">
            <a:avLst/>
          </a:prstGeom>
        </p:spPr>
        <p:txBody>
          <a:bodyPr wrap="square" lIns="121908" tIns="60954" rIns="121908" bIns="60954">
            <a:spAutoFit/>
          </a:bodyPr>
          <a:lstStyle/>
          <a:p>
            <a:pPr algn="ctr">
              <a:lnSpc>
                <a:spcPct val="130000"/>
              </a:lnSpc>
            </a:pPr>
            <a:r>
              <a:rPr lang="zh-CN" altLang="en-US" sz="1300" dirty="0">
                <a:solidFill>
                  <a:schemeClr val="accent3"/>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3"/>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cxnSp>
        <p:nvCxnSpPr>
          <p:cNvPr id="179" name="直接连接符 178"/>
          <p:cNvCxnSpPr/>
          <p:nvPr/>
        </p:nvCxnSpPr>
        <p:spPr>
          <a:xfrm flipH="1">
            <a:off x="7187085" y="1658620"/>
            <a:ext cx="1104572" cy="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H="1">
            <a:off x="7768904" y="3312671"/>
            <a:ext cx="522755" cy="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H="1">
            <a:off x="3836977" y="1658620"/>
            <a:ext cx="1104572" cy="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H="1">
            <a:off x="3836977" y="3312671"/>
            <a:ext cx="522755" cy="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V="1">
            <a:off x="6080335" y="4677215"/>
            <a:ext cx="1" cy="257028"/>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1000" fill="hold"/>
                                        <p:tgtEl>
                                          <p:spTgt spid="129"/>
                                        </p:tgtEl>
                                        <p:attrNameLst>
                                          <p:attrName>ppt_w</p:attrName>
                                        </p:attrNameLst>
                                      </p:cBhvr>
                                      <p:tavLst>
                                        <p:tav tm="0">
                                          <p:val>
                                            <p:fltVal val="0"/>
                                          </p:val>
                                        </p:tav>
                                        <p:tav tm="100000">
                                          <p:val>
                                            <p:strVal val="#ppt_w"/>
                                          </p:val>
                                        </p:tav>
                                      </p:tavLst>
                                    </p:anim>
                                    <p:anim calcmode="lin" valueType="num">
                                      <p:cBhvr>
                                        <p:cTn id="8" dur="1000" fill="hold"/>
                                        <p:tgtEl>
                                          <p:spTgt spid="129"/>
                                        </p:tgtEl>
                                        <p:attrNameLst>
                                          <p:attrName>ppt_h</p:attrName>
                                        </p:attrNameLst>
                                      </p:cBhvr>
                                      <p:tavLst>
                                        <p:tav tm="0">
                                          <p:val>
                                            <p:fltVal val="0"/>
                                          </p:val>
                                        </p:tav>
                                        <p:tav tm="100000">
                                          <p:val>
                                            <p:strVal val="#ppt_h"/>
                                          </p:val>
                                        </p:tav>
                                      </p:tavLst>
                                    </p:anim>
                                    <p:animEffect transition="in" filter="fade">
                                      <p:cBhvr>
                                        <p:cTn id="9" dur="1000"/>
                                        <p:tgtEl>
                                          <p:spTgt spid="129"/>
                                        </p:tgtEl>
                                      </p:cBhvr>
                                    </p:animEffect>
                                  </p:childTnLst>
                                </p:cTn>
                              </p:par>
                              <p:par>
                                <p:cTn id="10" presetID="8" presetClass="emph" presetSubtype="0" fill="hold" nodeType="withEffect">
                                  <p:stCondLst>
                                    <p:cond delay="0"/>
                                  </p:stCondLst>
                                  <p:childTnLst>
                                    <p:animRot by="21600000">
                                      <p:cBhvr>
                                        <p:cTn id="11" dur="1000" fill="hold"/>
                                        <p:tgtEl>
                                          <p:spTgt spid="129"/>
                                        </p:tgtEl>
                                        <p:attrNameLst>
                                          <p:attrName>r</p:attrName>
                                        </p:attrNameLst>
                                      </p:cBhvr>
                                    </p:animRo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9"/>
                                        </p:tgtEl>
                                        <p:attrNameLst>
                                          <p:attrName>style.visibility</p:attrName>
                                        </p:attrNameLst>
                                      </p:cBhvr>
                                      <p:to>
                                        <p:strVal val="visible"/>
                                      </p:to>
                                    </p:set>
                                    <p:animEffect transition="in" filter="wipe(left)">
                                      <p:cBhvr>
                                        <p:cTn id="15" dur="300"/>
                                        <p:tgtEl>
                                          <p:spTgt spid="17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7"/>
                                        </p:tgtEl>
                                        <p:attrNameLst>
                                          <p:attrName>style.visibility</p:attrName>
                                        </p:attrNameLst>
                                      </p:cBhvr>
                                      <p:to>
                                        <p:strVal val="visible"/>
                                      </p:to>
                                    </p:set>
                                    <p:animEffect transition="in" filter="fade">
                                      <p:cBhvr>
                                        <p:cTn id="19" dur="300"/>
                                        <p:tgtEl>
                                          <p:spTgt spid="17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80"/>
                                        </p:tgtEl>
                                        <p:attrNameLst>
                                          <p:attrName>style.visibility</p:attrName>
                                        </p:attrNameLst>
                                      </p:cBhvr>
                                      <p:to>
                                        <p:strVal val="visible"/>
                                      </p:to>
                                    </p:set>
                                    <p:animEffect transition="in" filter="wipe(left)">
                                      <p:cBhvr>
                                        <p:cTn id="23" dur="300"/>
                                        <p:tgtEl>
                                          <p:spTgt spid="18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5"/>
                                        </p:tgtEl>
                                        <p:attrNameLst>
                                          <p:attrName>style.visibility</p:attrName>
                                        </p:attrNameLst>
                                      </p:cBhvr>
                                      <p:to>
                                        <p:strVal val="visible"/>
                                      </p:to>
                                    </p:set>
                                    <p:animEffect transition="in" filter="fade">
                                      <p:cBhvr>
                                        <p:cTn id="27" dur="300"/>
                                        <p:tgtEl>
                                          <p:spTgt spid="175"/>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83"/>
                                        </p:tgtEl>
                                        <p:attrNameLst>
                                          <p:attrName>style.visibility</p:attrName>
                                        </p:attrNameLst>
                                      </p:cBhvr>
                                      <p:to>
                                        <p:strVal val="visible"/>
                                      </p:to>
                                    </p:set>
                                    <p:animEffect transition="in" filter="wipe(up)">
                                      <p:cBhvr>
                                        <p:cTn id="31" dur="300"/>
                                        <p:tgtEl>
                                          <p:spTgt spid="18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8"/>
                                        </p:tgtEl>
                                        <p:attrNameLst>
                                          <p:attrName>style.visibility</p:attrName>
                                        </p:attrNameLst>
                                      </p:cBhvr>
                                      <p:to>
                                        <p:strVal val="visible"/>
                                      </p:to>
                                    </p:set>
                                    <p:animEffect transition="in" filter="fade">
                                      <p:cBhvr>
                                        <p:cTn id="35" dur="300"/>
                                        <p:tgtEl>
                                          <p:spTgt spid="178"/>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182"/>
                                        </p:tgtEl>
                                        <p:attrNameLst>
                                          <p:attrName>style.visibility</p:attrName>
                                        </p:attrNameLst>
                                      </p:cBhvr>
                                      <p:to>
                                        <p:strVal val="visible"/>
                                      </p:to>
                                    </p:set>
                                    <p:animEffect transition="in" filter="wipe(right)">
                                      <p:cBhvr>
                                        <p:cTn id="39" dur="300"/>
                                        <p:tgtEl>
                                          <p:spTgt spid="18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4"/>
                                        </p:tgtEl>
                                        <p:attrNameLst>
                                          <p:attrName>style.visibility</p:attrName>
                                        </p:attrNameLst>
                                      </p:cBhvr>
                                      <p:to>
                                        <p:strVal val="visible"/>
                                      </p:to>
                                    </p:set>
                                    <p:animEffect transition="in" filter="fade">
                                      <p:cBhvr>
                                        <p:cTn id="43" dur="300"/>
                                        <p:tgtEl>
                                          <p:spTgt spid="174"/>
                                        </p:tgtEl>
                                      </p:cBhvr>
                                    </p:animEffect>
                                  </p:childTnLst>
                                </p:cTn>
                              </p:par>
                            </p:childTnLst>
                          </p:cTn>
                        </p:par>
                        <p:par>
                          <p:cTn id="44" fill="hold">
                            <p:stCondLst>
                              <p:cond delay="5000"/>
                            </p:stCondLst>
                            <p:childTnLst>
                              <p:par>
                                <p:cTn id="45" presetID="22" presetClass="entr" presetSubtype="2" fill="hold" nodeType="after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wipe(right)">
                                      <p:cBhvr>
                                        <p:cTn id="47" dur="300"/>
                                        <p:tgtEl>
                                          <p:spTgt spid="181"/>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76"/>
                                        </p:tgtEl>
                                        <p:attrNameLst>
                                          <p:attrName>style.visibility</p:attrName>
                                        </p:attrNameLst>
                                      </p:cBhvr>
                                      <p:to>
                                        <p:strVal val="visible"/>
                                      </p:to>
                                    </p:set>
                                    <p:animEffect transition="in" filter="fade">
                                      <p:cBhvr>
                                        <p:cTn id="51" dur="3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5" grpId="0"/>
      <p:bldP spid="176" grpId="0"/>
      <p:bldP spid="177" grpId="0"/>
      <p:bldP spid="17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4267439" y="1553275"/>
            <a:ext cx="3657124" cy="3990556"/>
            <a:chOff x="3200400" y="1244121"/>
            <a:chExt cx="2743200" cy="2992917"/>
          </a:xfrm>
        </p:grpSpPr>
        <p:grpSp>
          <p:nvGrpSpPr>
            <p:cNvPr id="65" name="组合 64"/>
            <p:cNvGrpSpPr/>
            <p:nvPr/>
          </p:nvGrpSpPr>
          <p:grpSpPr>
            <a:xfrm>
              <a:off x="3413924" y="1662269"/>
              <a:ext cx="2316152" cy="462216"/>
              <a:chOff x="3420898" y="1662269"/>
              <a:chExt cx="2316152" cy="462216"/>
            </a:xfrm>
          </p:grpSpPr>
          <p:sp>
            <p:nvSpPr>
              <p:cNvPr id="69" name="弦形 68"/>
              <p:cNvSpPr/>
              <p:nvPr/>
            </p:nvSpPr>
            <p:spPr>
              <a:xfrm rot="2864722">
                <a:off x="3420898" y="1662270"/>
                <a:ext cx="462215" cy="462215"/>
              </a:xfrm>
              <a:prstGeom prst="chord">
                <a:avLst>
                  <a:gd name="adj1" fmla="val 5304603"/>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弦形 69"/>
              <p:cNvSpPr/>
              <p:nvPr/>
            </p:nvSpPr>
            <p:spPr>
              <a:xfrm rot="18735278" flipH="1">
                <a:off x="5274835" y="1662269"/>
                <a:ext cx="462215" cy="462215"/>
              </a:xfrm>
              <a:prstGeom prst="chord">
                <a:avLst>
                  <a:gd name="adj1" fmla="val 5304603"/>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Freeform 6"/>
            <p:cNvSpPr>
              <a:spLocks noEditPoints="1"/>
            </p:cNvSpPr>
            <p:nvPr/>
          </p:nvSpPr>
          <p:spPr bwMode="auto">
            <a:xfrm>
              <a:off x="3200400" y="1493838"/>
              <a:ext cx="2743200" cy="2743200"/>
            </a:xfrm>
            <a:custGeom>
              <a:avLst/>
              <a:gdLst>
                <a:gd name="T0" fmla="*/ 1332 w 3144"/>
                <a:gd name="T1" fmla="*/ 3126 h 3144"/>
                <a:gd name="T2" fmla="*/ 960 w 3144"/>
                <a:gd name="T3" fmla="*/ 3020 h 3144"/>
                <a:gd name="T4" fmla="*/ 632 w 3144"/>
                <a:gd name="T5" fmla="*/ 2832 h 3144"/>
                <a:gd name="T6" fmla="*/ 360 w 3144"/>
                <a:gd name="T7" fmla="*/ 2572 h 3144"/>
                <a:gd name="T8" fmla="*/ 156 w 3144"/>
                <a:gd name="T9" fmla="*/ 2254 h 3144"/>
                <a:gd name="T10" fmla="*/ 32 w 3144"/>
                <a:gd name="T11" fmla="*/ 1888 h 3144"/>
                <a:gd name="T12" fmla="*/ 0 w 3144"/>
                <a:gd name="T13" fmla="*/ 1572 h 3144"/>
                <a:gd name="T14" fmla="*/ 50 w 3144"/>
                <a:gd name="T15" fmla="*/ 1180 h 3144"/>
                <a:gd name="T16" fmla="*/ 190 w 3144"/>
                <a:gd name="T17" fmla="*/ 824 h 3144"/>
                <a:gd name="T18" fmla="*/ 408 w 3144"/>
                <a:gd name="T19" fmla="*/ 516 h 3144"/>
                <a:gd name="T20" fmla="*/ 694 w 3144"/>
                <a:gd name="T21" fmla="*/ 268 h 3144"/>
                <a:gd name="T22" fmla="*/ 1032 w 3144"/>
                <a:gd name="T23" fmla="*/ 96 h 3144"/>
                <a:gd name="T24" fmla="*/ 1412 w 3144"/>
                <a:gd name="T25" fmla="*/ 8 h 3144"/>
                <a:gd name="T26" fmla="*/ 1732 w 3144"/>
                <a:gd name="T27" fmla="*/ 8 h 3144"/>
                <a:gd name="T28" fmla="*/ 2112 w 3144"/>
                <a:gd name="T29" fmla="*/ 96 h 3144"/>
                <a:gd name="T30" fmla="*/ 2450 w 3144"/>
                <a:gd name="T31" fmla="*/ 268 h 3144"/>
                <a:gd name="T32" fmla="*/ 2736 w 3144"/>
                <a:gd name="T33" fmla="*/ 516 h 3144"/>
                <a:gd name="T34" fmla="*/ 2954 w 3144"/>
                <a:gd name="T35" fmla="*/ 824 h 3144"/>
                <a:gd name="T36" fmla="*/ 3094 w 3144"/>
                <a:gd name="T37" fmla="*/ 1180 h 3144"/>
                <a:gd name="T38" fmla="*/ 3144 w 3144"/>
                <a:gd name="T39" fmla="*/ 1572 h 3144"/>
                <a:gd name="T40" fmla="*/ 3112 w 3144"/>
                <a:gd name="T41" fmla="*/ 1888 h 3144"/>
                <a:gd name="T42" fmla="*/ 2988 w 3144"/>
                <a:gd name="T43" fmla="*/ 2254 h 3144"/>
                <a:gd name="T44" fmla="*/ 2784 w 3144"/>
                <a:gd name="T45" fmla="*/ 2572 h 3144"/>
                <a:gd name="T46" fmla="*/ 2512 w 3144"/>
                <a:gd name="T47" fmla="*/ 2832 h 3144"/>
                <a:gd name="T48" fmla="*/ 2184 w 3144"/>
                <a:gd name="T49" fmla="*/ 3020 h 3144"/>
                <a:gd name="T50" fmla="*/ 1812 w 3144"/>
                <a:gd name="T51" fmla="*/ 3126 h 3144"/>
                <a:gd name="T52" fmla="*/ 1572 w 3144"/>
                <a:gd name="T53" fmla="*/ 120 h 3144"/>
                <a:gd name="T54" fmla="*/ 1280 w 3144"/>
                <a:gd name="T55" fmla="*/ 150 h 3144"/>
                <a:gd name="T56" fmla="*/ 942 w 3144"/>
                <a:gd name="T57" fmla="*/ 264 h 3144"/>
                <a:gd name="T58" fmla="*/ 648 w 3144"/>
                <a:gd name="T59" fmla="*/ 452 h 3144"/>
                <a:gd name="T60" fmla="*/ 408 w 3144"/>
                <a:gd name="T61" fmla="*/ 704 h 3144"/>
                <a:gd name="T62" fmla="*/ 234 w 3144"/>
                <a:gd name="T63" fmla="*/ 1008 h 3144"/>
                <a:gd name="T64" fmla="*/ 136 w 3144"/>
                <a:gd name="T65" fmla="*/ 1352 h 3144"/>
                <a:gd name="T66" fmla="*/ 122 w 3144"/>
                <a:gd name="T67" fmla="*/ 1646 h 3144"/>
                <a:gd name="T68" fmla="*/ 184 w 3144"/>
                <a:gd name="T69" fmla="*/ 2004 h 3144"/>
                <a:gd name="T70" fmla="*/ 330 w 3144"/>
                <a:gd name="T71" fmla="*/ 2324 h 3144"/>
                <a:gd name="T72" fmla="*/ 546 w 3144"/>
                <a:gd name="T73" fmla="*/ 2598 h 3144"/>
                <a:gd name="T74" fmla="*/ 820 w 3144"/>
                <a:gd name="T75" fmla="*/ 2814 h 3144"/>
                <a:gd name="T76" fmla="*/ 1140 w 3144"/>
                <a:gd name="T77" fmla="*/ 2960 h 3144"/>
                <a:gd name="T78" fmla="*/ 1498 w 3144"/>
                <a:gd name="T79" fmla="*/ 3022 h 3144"/>
                <a:gd name="T80" fmla="*/ 1792 w 3144"/>
                <a:gd name="T81" fmla="*/ 3008 h 3144"/>
                <a:gd name="T82" fmla="*/ 2136 w 3144"/>
                <a:gd name="T83" fmla="*/ 2910 h 3144"/>
                <a:gd name="T84" fmla="*/ 2440 w 3144"/>
                <a:gd name="T85" fmla="*/ 2736 h 3144"/>
                <a:gd name="T86" fmla="*/ 2692 w 3144"/>
                <a:gd name="T87" fmla="*/ 2496 h 3144"/>
                <a:gd name="T88" fmla="*/ 2882 w 3144"/>
                <a:gd name="T89" fmla="*/ 2202 h 3144"/>
                <a:gd name="T90" fmla="*/ 2994 w 3144"/>
                <a:gd name="T91" fmla="*/ 1864 h 3144"/>
                <a:gd name="T92" fmla="*/ 3024 w 3144"/>
                <a:gd name="T93" fmla="*/ 1572 h 3144"/>
                <a:gd name="T94" fmla="*/ 2978 w 3144"/>
                <a:gd name="T95" fmla="*/ 1210 h 3144"/>
                <a:gd name="T96" fmla="*/ 2848 w 3144"/>
                <a:gd name="T97" fmla="*/ 880 h 3144"/>
                <a:gd name="T98" fmla="*/ 2646 w 3144"/>
                <a:gd name="T99" fmla="*/ 596 h 3144"/>
                <a:gd name="T100" fmla="*/ 2384 w 3144"/>
                <a:gd name="T101" fmla="*/ 368 h 3144"/>
                <a:gd name="T102" fmla="*/ 2070 w 3144"/>
                <a:gd name="T103" fmla="*/ 208 h 3144"/>
                <a:gd name="T104" fmla="*/ 1720 w 3144"/>
                <a:gd name="T105" fmla="*/ 128 h 3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44" h="3144">
                  <a:moveTo>
                    <a:pt x="1572" y="3144"/>
                  </a:moveTo>
                  <a:lnTo>
                    <a:pt x="1572" y="3144"/>
                  </a:lnTo>
                  <a:lnTo>
                    <a:pt x="1492" y="3142"/>
                  </a:lnTo>
                  <a:lnTo>
                    <a:pt x="1412" y="3136"/>
                  </a:lnTo>
                  <a:lnTo>
                    <a:pt x="1332" y="3126"/>
                  </a:lnTo>
                  <a:lnTo>
                    <a:pt x="1256" y="3112"/>
                  </a:lnTo>
                  <a:lnTo>
                    <a:pt x="1180" y="3094"/>
                  </a:lnTo>
                  <a:lnTo>
                    <a:pt x="1104" y="3074"/>
                  </a:lnTo>
                  <a:lnTo>
                    <a:pt x="1032" y="3048"/>
                  </a:lnTo>
                  <a:lnTo>
                    <a:pt x="960" y="3020"/>
                  </a:lnTo>
                  <a:lnTo>
                    <a:pt x="890" y="2990"/>
                  </a:lnTo>
                  <a:lnTo>
                    <a:pt x="824" y="2954"/>
                  </a:lnTo>
                  <a:lnTo>
                    <a:pt x="758" y="2916"/>
                  </a:lnTo>
                  <a:lnTo>
                    <a:pt x="694" y="2876"/>
                  </a:lnTo>
                  <a:lnTo>
                    <a:pt x="632" y="2832"/>
                  </a:lnTo>
                  <a:lnTo>
                    <a:pt x="572" y="2784"/>
                  </a:lnTo>
                  <a:lnTo>
                    <a:pt x="516" y="2736"/>
                  </a:lnTo>
                  <a:lnTo>
                    <a:pt x="460" y="2684"/>
                  </a:lnTo>
                  <a:lnTo>
                    <a:pt x="408" y="2628"/>
                  </a:lnTo>
                  <a:lnTo>
                    <a:pt x="360" y="2572"/>
                  </a:lnTo>
                  <a:lnTo>
                    <a:pt x="312" y="2512"/>
                  </a:lnTo>
                  <a:lnTo>
                    <a:pt x="268" y="2450"/>
                  </a:lnTo>
                  <a:lnTo>
                    <a:pt x="228" y="2386"/>
                  </a:lnTo>
                  <a:lnTo>
                    <a:pt x="190" y="2322"/>
                  </a:lnTo>
                  <a:lnTo>
                    <a:pt x="156" y="2254"/>
                  </a:lnTo>
                  <a:lnTo>
                    <a:pt x="124" y="2184"/>
                  </a:lnTo>
                  <a:lnTo>
                    <a:pt x="96" y="2112"/>
                  </a:lnTo>
                  <a:lnTo>
                    <a:pt x="70" y="2040"/>
                  </a:lnTo>
                  <a:lnTo>
                    <a:pt x="50" y="1964"/>
                  </a:lnTo>
                  <a:lnTo>
                    <a:pt x="32" y="1888"/>
                  </a:lnTo>
                  <a:lnTo>
                    <a:pt x="18" y="1812"/>
                  </a:lnTo>
                  <a:lnTo>
                    <a:pt x="8" y="1732"/>
                  </a:lnTo>
                  <a:lnTo>
                    <a:pt x="2" y="1654"/>
                  </a:lnTo>
                  <a:lnTo>
                    <a:pt x="0" y="1572"/>
                  </a:lnTo>
                  <a:lnTo>
                    <a:pt x="0" y="1572"/>
                  </a:lnTo>
                  <a:lnTo>
                    <a:pt x="2" y="1492"/>
                  </a:lnTo>
                  <a:lnTo>
                    <a:pt x="8" y="1412"/>
                  </a:lnTo>
                  <a:lnTo>
                    <a:pt x="18" y="1334"/>
                  </a:lnTo>
                  <a:lnTo>
                    <a:pt x="32" y="1256"/>
                  </a:lnTo>
                  <a:lnTo>
                    <a:pt x="50" y="1180"/>
                  </a:lnTo>
                  <a:lnTo>
                    <a:pt x="70" y="1106"/>
                  </a:lnTo>
                  <a:lnTo>
                    <a:pt x="96" y="1032"/>
                  </a:lnTo>
                  <a:lnTo>
                    <a:pt x="124" y="960"/>
                  </a:lnTo>
                  <a:lnTo>
                    <a:pt x="156" y="892"/>
                  </a:lnTo>
                  <a:lnTo>
                    <a:pt x="190" y="824"/>
                  </a:lnTo>
                  <a:lnTo>
                    <a:pt x="228" y="758"/>
                  </a:lnTo>
                  <a:lnTo>
                    <a:pt x="268" y="694"/>
                  </a:lnTo>
                  <a:lnTo>
                    <a:pt x="312" y="632"/>
                  </a:lnTo>
                  <a:lnTo>
                    <a:pt x="360" y="572"/>
                  </a:lnTo>
                  <a:lnTo>
                    <a:pt x="408" y="516"/>
                  </a:lnTo>
                  <a:lnTo>
                    <a:pt x="460" y="462"/>
                  </a:lnTo>
                  <a:lnTo>
                    <a:pt x="516" y="410"/>
                  </a:lnTo>
                  <a:lnTo>
                    <a:pt x="572" y="360"/>
                  </a:lnTo>
                  <a:lnTo>
                    <a:pt x="632" y="312"/>
                  </a:lnTo>
                  <a:lnTo>
                    <a:pt x="694" y="268"/>
                  </a:lnTo>
                  <a:lnTo>
                    <a:pt x="758" y="228"/>
                  </a:lnTo>
                  <a:lnTo>
                    <a:pt x="824" y="190"/>
                  </a:lnTo>
                  <a:lnTo>
                    <a:pt x="890" y="156"/>
                  </a:lnTo>
                  <a:lnTo>
                    <a:pt x="960" y="124"/>
                  </a:lnTo>
                  <a:lnTo>
                    <a:pt x="1032" y="96"/>
                  </a:lnTo>
                  <a:lnTo>
                    <a:pt x="1104" y="70"/>
                  </a:lnTo>
                  <a:lnTo>
                    <a:pt x="1180" y="50"/>
                  </a:lnTo>
                  <a:lnTo>
                    <a:pt x="1256" y="32"/>
                  </a:lnTo>
                  <a:lnTo>
                    <a:pt x="1332" y="18"/>
                  </a:lnTo>
                  <a:lnTo>
                    <a:pt x="1412" y="8"/>
                  </a:lnTo>
                  <a:lnTo>
                    <a:pt x="1492" y="2"/>
                  </a:lnTo>
                  <a:lnTo>
                    <a:pt x="1572" y="0"/>
                  </a:lnTo>
                  <a:lnTo>
                    <a:pt x="1572" y="0"/>
                  </a:lnTo>
                  <a:lnTo>
                    <a:pt x="1652" y="2"/>
                  </a:lnTo>
                  <a:lnTo>
                    <a:pt x="1732" y="8"/>
                  </a:lnTo>
                  <a:lnTo>
                    <a:pt x="1812" y="18"/>
                  </a:lnTo>
                  <a:lnTo>
                    <a:pt x="1888" y="32"/>
                  </a:lnTo>
                  <a:lnTo>
                    <a:pt x="1964" y="50"/>
                  </a:lnTo>
                  <a:lnTo>
                    <a:pt x="2038" y="70"/>
                  </a:lnTo>
                  <a:lnTo>
                    <a:pt x="2112" y="96"/>
                  </a:lnTo>
                  <a:lnTo>
                    <a:pt x="2184" y="124"/>
                  </a:lnTo>
                  <a:lnTo>
                    <a:pt x="2252" y="156"/>
                  </a:lnTo>
                  <a:lnTo>
                    <a:pt x="2320" y="190"/>
                  </a:lnTo>
                  <a:lnTo>
                    <a:pt x="2386" y="228"/>
                  </a:lnTo>
                  <a:lnTo>
                    <a:pt x="2450" y="268"/>
                  </a:lnTo>
                  <a:lnTo>
                    <a:pt x="2512" y="312"/>
                  </a:lnTo>
                  <a:lnTo>
                    <a:pt x="2572" y="360"/>
                  </a:lnTo>
                  <a:lnTo>
                    <a:pt x="2628" y="410"/>
                  </a:lnTo>
                  <a:lnTo>
                    <a:pt x="2684" y="462"/>
                  </a:lnTo>
                  <a:lnTo>
                    <a:pt x="2736" y="516"/>
                  </a:lnTo>
                  <a:lnTo>
                    <a:pt x="2784" y="572"/>
                  </a:lnTo>
                  <a:lnTo>
                    <a:pt x="2832" y="632"/>
                  </a:lnTo>
                  <a:lnTo>
                    <a:pt x="2876" y="694"/>
                  </a:lnTo>
                  <a:lnTo>
                    <a:pt x="2916" y="758"/>
                  </a:lnTo>
                  <a:lnTo>
                    <a:pt x="2954" y="824"/>
                  </a:lnTo>
                  <a:lnTo>
                    <a:pt x="2988" y="892"/>
                  </a:lnTo>
                  <a:lnTo>
                    <a:pt x="3020" y="960"/>
                  </a:lnTo>
                  <a:lnTo>
                    <a:pt x="3048" y="1032"/>
                  </a:lnTo>
                  <a:lnTo>
                    <a:pt x="3074" y="1106"/>
                  </a:lnTo>
                  <a:lnTo>
                    <a:pt x="3094" y="1180"/>
                  </a:lnTo>
                  <a:lnTo>
                    <a:pt x="3112" y="1256"/>
                  </a:lnTo>
                  <a:lnTo>
                    <a:pt x="3126" y="1334"/>
                  </a:lnTo>
                  <a:lnTo>
                    <a:pt x="3136" y="1412"/>
                  </a:lnTo>
                  <a:lnTo>
                    <a:pt x="3142" y="1492"/>
                  </a:lnTo>
                  <a:lnTo>
                    <a:pt x="3144" y="1572"/>
                  </a:lnTo>
                  <a:lnTo>
                    <a:pt x="3144" y="1572"/>
                  </a:lnTo>
                  <a:lnTo>
                    <a:pt x="3142" y="1654"/>
                  </a:lnTo>
                  <a:lnTo>
                    <a:pt x="3136" y="1732"/>
                  </a:lnTo>
                  <a:lnTo>
                    <a:pt x="3126" y="1812"/>
                  </a:lnTo>
                  <a:lnTo>
                    <a:pt x="3112" y="1888"/>
                  </a:lnTo>
                  <a:lnTo>
                    <a:pt x="3094" y="1964"/>
                  </a:lnTo>
                  <a:lnTo>
                    <a:pt x="3074" y="2040"/>
                  </a:lnTo>
                  <a:lnTo>
                    <a:pt x="3048" y="2112"/>
                  </a:lnTo>
                  <a:lnTo>
                    <a:pt x="3020" y="2184"/>
                  </a:lnTo>
                  <a:lnTo>
                    <a:pt x="2988" y="2254"/>
                  </a:lnTo>
                  <a:lnTo>
                    <a:pt x="2954" y="2322"/>
                  </a:lnTo>
                  <a:lnTo>
                    <a:pt x="2916" y="2386"/>
                  </a:lnTo>
                  <a:lnTo>
                    <a:pt x="2876" y="2450"/>
                  </a:lnTo>
                  <a:lnTo>
                    <a:pt x="2832" y="2512"/>
                  </a:lnTo>
                  <a:lnTo>
                    <a:pt x="2784" y="2572"/>
                  </a:lnTo>
                  <a:lnTo>
                    <a:pt x="2736" y="2628"/>
                  </a:lnTo>
                  <a:lnTo>
                    <a:pt x="2684" y="2684"/>
                  </a:lnTo>
                  <a:lnTo>
                    <a:pt x="2628" y="2736"/>
                  </a:lnTo>
                  <a:lnTo>
                    <a:pt x="2572" y="2784"/>
                  </a:lnTo>
                  <a:lnTo>
                    <a:pt x="2512" y="2832"/>
                  </a:lnTo>
                  <a:lnTo>
                    <a:pt x="2450" y="2876"/>
                  </a:lnTo>
                  <a:lnTo>
                    <a:pt x="2386" y="2916"/>
                  </a:lnTo>
                  <a:lnTo>
                    <a:pt x="2320" y="2954"/>
                  </a:lnTo>
                  <a:lnTo>
                    <a:pt x="2252" y="2990"/>
                  </a:lnTo>
                  <a:lnTo>
                    <a:pt x="2184" y="3020"/>
                  </a:lnTo>
                  <a:lnTo>
                    <a:pt x="2112" y="3048"/>
                  </a:lnTo>
                  <a:lnTo>
                    <a:pt x="2038" y="3074"/>
                  </a:lnTo>
                  <a:lnTo>
                    <a:pt x="1964" y="3094"/>
                  </a:lnTo>
                  <a:lnTo>
                    <a:pt x="1888" y="3112"/>
                  </a:lnTo>
                  <a:lnTo>
                    <a:pt x="1812" y="3126"/>
                  </a:lnTo>
                  <a:lnTo>
                    <a:pt x="1732" y="3136"/>
                  </a:lnTo>
                  <a:lnTo>
                    <a:pt x="1652" y="3142"/>
                  </a:lnTo>
                  <a:lnTo>
                    <a:pt x="1572" y="3144"/>
                  </a:lnTo>
                  <a:lnTo>
                    <a:pt x="1572" y="3144"/>
                  </a:lnTo>
                  <a:close/>
                  <a:moveTo>
                    <a:pt x="1572" y="120"/>
                  </a:moveTo>
                  <a:lnTo>
                    <a:pt x="1572" y="120"/>
                  </a:lnTo>
                  <a:lnTo>
                    <a:pt x="1498" y="122"/>
                  </a:lnTo>
                  <a:lnTo>
                    <a:pt x="1424" y="128"/>
                  </a:lnTo>
                  <a:lnTo>
                    <a:pt x="1352" y="136"/>
                  </a:lnTo>
                  <a:lnTo>
                    <a:pt x="1280" y="150"/>
                  </a:lnTo>
                  <a:lnTo>
                    <a:pt x="1210" y="166"/>
                  </a:lnTo>
                  <a:lnTo>
                    <a:pt x="1140" y="186"/>
                  </a:lnTo>
                  <a:lnTo>
                    <a:pt x="1074" y="208"/>
                  </a:lnTo>
                  <a:lnTo>
                    <a:pt x="1008" y="234"/>
                  </a:lnTo>
                  <a:lnTo>
                    <a:pt x="942" y="264"/>
                  </a:lnTo>
                  <a:lnTo>
                    <a:pt x="880" y="296"/>
                  </a:lnTo>
                  <a:lnTo>
                    <a:pt x="820" y="330"/>
                  </a:lnTo>
                  <a:lnTo>
                    <a:pt x="760" y="368"/>
                  </a:lnTo>
                  <a:lnTo>
                    <a:pt x="704" y="408"/>
                  </a:lnTo>
                  <a:lnTo>
                    <a:pt x="648" y="452"/>
                  </a:lnTo>
                  <a:lnTo>
                    <a:pt x="596" y="498"/>
                  </a:lnTo>
                  <a:lnTo>
                    <a:pt x="546" y="546"/>
                  </a:lnTo>
                  <a:lnTo>
                    <a:pt x="498" y="596"/>
                  </a:lnTo>
                  <a:lnTo>
                    <a:pt x="452" y="648"/>
                  </a:lnTo>
                  <a:lnTo>
                    <a:pt x="408" y="704"/>
                  </a:lnTo>
                  <a:lnTo>
                    <a:pt x="368" y="760"/>
                  </a:lnTo>
                  <a:lnTo>
                    <a:pt x="330" y="820"/>
                  </a:lnTo>
                  <a:lnTo>
                    <a:pt x="296" y="880"/>
                  </a:lnTo>
                  <a:lnTo>
                    <a:pt x="262" y="944"/>
                  </a:lnTo>
                  <a:lnTo>
                    <a:pt x="234" y="1008"/>
                  </a:lnTo>
                  <a:lnTo>
                    <a:pt x="208" y="1074"/>
                  </a:lnTo>
                  <a:lnTo>
                    <a:pt x="184" y="1140"/>
                  </a:lnTo>
                  <a:lnTo>
                    <a:pt x="166" y="1210"/>
                  </a:lnTo>
                  <a:lnTo>
                    <a:pt x="150" y="1280"/>
                  </a:lnTo>
                  <a:lnTo>
                    <a:pt x="136" y="1352"/>
                  </a:lnTo>
                  <a:lnTo>
                    <a:pt x="128" y="1424"/>
                  </a:lnTo>
                  <a:lnTo>
                    <a:pt x="122" y="1498"/>
                  </a:lnTo>
                  <a:lnTo>
                    <a:pt x="120" y="1572"/>
                  </a:lnTo>
                  <a:lnTo>
                    <a:pt x="120" y="1572"/>
                  </a:lnTo>
                  <a:lnTo>
                    <a:pt x="122" y="1646"/>
                  </a:lnTo>
                  <a:lnTo>
                    <a:pt x="128" y="1720"/>
                  </a:lnTo>
                  <a:lnTo>
                    <a:pt x="136" y="1794"/>
                  </a:lnTo>
                  <a:lnTo>
                    <a:pt x="150" y="1864"/>
                  </a:lnTo>
                  <a:lnTo>
                    <a:pt x="166" y="1934"/>
                  </a:lnTo>
                  <a:lnTo>
                    <a:pt x="184" y="2004"/>
                  </a:lnTo>
                  <a:lnTo>
                    <a:pt x="208" y="2072"/>
                  </a:lnTo>
                  <a:lnTo>
                    <a:pt x="234" y="2138"/>
                  </a:lnTo>
                  <a:lnTo>
                    <a:pt x="262" y="2202"/>
                  </a:lnTo>
                  <a:lnTo>
                    <a:pt x="296" y="2264"/>
                  </a:lnTo>
                  <a:lnTo>
                    <a:pt x="330" y="2324"/>
                  </a:lnTo>
                  <a:lnTo>
                    <a:pt x="368" y="2384"/>
                  </a:lnTo>
                  <a:lnTo>
                    <a:pt x="408" y="2440"/>
                  </a:lnTo>
                  <a:lnTo>
                    <a:pt x="452" y="2496"/>
                  </a:lnTo>
                  <a:lnTo>
                    <a:pt x="498" y="2548"/>
                  </a:lnTo>
                  <a:lnTo>
                    <a:pt x="546" y="2598"/>
                  </a:lnTo>
                  <a:lnTo>
                    <a:pt x="596" y="2646"/>
                  </a:lnTo>
                  <a:lnTo>
                    <a:pt x="648" y="2692"/>
                  </a:lnTo>
                  <a:lnTo>
                    <a:pt x="704" y="2736"/>
                  </a:lnTo>
                  <a:lnTo>
                    <a:pt x="760" y="2776"/>
                  </a:lnTo>
                  <a:lnTo>
                    <a:pt x="820" y="2814"/>
                  </a:lnTo>
                  <a:lnTo>
                    <a:pt x="880" y="2850"/>
                  </a:lnTo>
                  <a:lnTo>
                    <a:pt x="942" y="2882"/>
                  </a:lnTo>
                  <a:lnTo>
                    <a:pt x="1008" y="2910"/>
                  </a:lnTo>
                  <a:lnTo>
                    <a:pt x="1074" y="2936"/>
                  </a:lnTo>
                  <a:lnTo>
                    <a:pt x="1140" y="2960"/>
                  </a:lnTo>
                  <a:lnTo>
                    <a:pt x="1210" y="2978"/>
                  </a:lnTo>
                  <a:lnTo>
                    <a:pt x="1280" y="2996"/>
                  </a:lnTo>
                  <a:lnTo>
                    <a:pt x="1352" y="3008"/>
                  </a:lnTo>
                  <a:lnTo>
                    <a:pt x="1424" y="3018"/>
                  </a:lnTo>
                  <a:lnTo>
                    <a:pt x="1498" y="3022"/>
                  </a:lnTo>
                  <a:lnTo>
                    <a:pt x="1572" y="3024"/>
                  </a:lnTo>
                  <a:lnTo>
                    <a:pt x="1572" y="3024"/>
                  </a:lnTo>
                  <a:lnTo>
                    <a:pt x="1646" y="3022"/>
                  </a:lnTo>
                  <a:lnTo>
                    <a:pt x="1720" y="3018"/>
                  </a:lnTo>
                  <a:lnTo>
                    <a:pt x="1792" y="3008"/>
                  </a:lnTo>
                  <a:lnTo>
                    <a:pt x="1864" y="2996"/>
                  </a:lnTo>
                  <a:lnTo>
                    <a:pt x="1934" y="2978"/>
                  </a:lnTo>
                  <a:lnTo>
                    <a:pt x="2004" y="2960"/>
                  </a:lnTo>
                  <a:lnTo>
                    <a:pt x="2070" y="2936"/>
                  </a:lnTo>
                  <a:lnTo>
                    <a:pt x="2136" y="2910"/>
                  </a:lnTo>
                  <a:lnTo>
                    <a:pt x="2202" y="2882"/>
                  </a:lnTo>
                  <a:lnTo>
                    <a:pt x="2264" y="2850"/>
                  </a:lnTo>
                  <a:lnTo>
                    <a:pt x="2324" y="2814"/>
                  </a:lnTo>
                  <a:lnTo>
                    <a:pt x="2384" y="2776"/>
                  </a:lnTo>
                  <a:lnTo>
                    <a:pt x="2440" y="2736"/>
                  </a:lnTo>
                  <a:lnTo>
                    <a:pt x="2496" y="2692"/>
                  </a:lnTo>
                  <a:lnTo>
                    <a:pt x="2548" y="2646"/>
                  </a:lnTo>
                  <a:lnTo>
                    <a:pt x="2598" y="2598"/>
                  </a:lnTo>
                  <a:lnTo>
                    <a:pt x="2646" y="2548"/>
                  </a:lnTo>
                  <a:lnTo>
                    <a:pt x="2692" y="2496"/>
                  </a:lnTo>
                  <a:lnTo>
                    <a:pt x="2736" y="2440"/>
                  </a:lnTo>
                  <a:lnTo>
                    <a:pt x="2776" y="2384"/>
                  </a:lnTo>
                  <a:lnTo>
                    <a:pt x="2814" y="2324"/>
                  </a:lnTo>
                  <a:lnTo>
                    <a:pt x="2848" y="2264"/>
                  </a:lnTo>
                  <a:lnTo>
                    <a:pt x="2882" y="2202"/>
                  </a:lnTo>
                  <a:lnTo>
                    <a:pt x="2910" y="2138"/>
                  </a:lnTo>
                  <a:lnTo>
                    <a:pt x="2936" y="2072"/>
                  </a:lnTo>
                  <a:lnTo>
                    <a:pt x="2960" y="2004"/>
                  </a:lnTo>
                  <a:lnTo>
                    <a:pt x="2978" y="1934"/>
                  </a:lnTo>
                  <a:lnTo>
                    <a:pt x="2994" y="1864"/>
                  </a:lnTo>
                  <a:lnTo>
                    <a:pt x="3008" y="1794"/>
                  </a:lnTo>
                  <a:lnTo>
                    <a:pt x="3016" y="1720"/>
                  </a:lnTo>
                  <a:lnTo>
                    <a:pt x="3022" y="1646"/>
                  </a:lnTo>
                  <a:lnTo>
                    <a:pt x="3024" y="1572"/>
                  </a:lnTo>
                  <a:lnTo>
                    <a:pt x="3024" y="1572"/>
                  </a:lnTo>
                  <a:lnTo>
                    <a:pt x="3022" y="1498"/>
                  </a:lnTo>
                  <a:lnTo>
                    <a:pt x="3016" y="1424"/>
                  </a:lnTo>
                  <a:lnTo>
                    <a:pt x="3008" y="1352"/>
                  </a:lnTo>
                  <a:lnTo>
                    <a:pt x="2994" y="1280"/>
                  </a:lnTo>
                  <a:lnTo>
                    <a:pt x="2978" y="1210"/>
                  </a:lnTo>
                  <a:lnTo>
                    <a:pt x="2960" y="1140"/>
                  </a:lnTo>
                  <a:lnTo>
                    <a:pt x="2936" y="1074"/>
                  </a:lnTo>
                  <a:lnTo>
                    <a:pt x="2910" y="1008"/>
                  </a:lnTo>
                  <a:lnTo>
                    <a:pt x="2882" y="944"/>
                  </a:lnTo>
                  <a:lnTo>
                    <a:pt x="2848" y="880"/>
                  </a:lnTo>
                  <a:lnTo>
                    <a:pt x="2814" y="820"/>
                  </a:lnTo>
                  <a:lnTo>
                    <a:pt x="2776" y="760"/>
                  </a:lnTo>
                  <a:lnTo>
                    <a:pt x="2736" y="704"/>
                  </a:lnTo>
                  <a:lnTo>
                    <a:pt x="2692" y="648"/>
                  </a:lnTo>
                  <a:lnTo>
                    <a:pt x="2646" y="596"/>
                  </a:lnTo>
                  <a:lnTo>
                    <a:pt x="2598" y="546"/>
                  </a:lnTo>
                  <a:lnTo>
                    <a:pt x="2548" y="498"/>
                  </a:lnTo>
                  <a:lnTo>
                    <a:pt x="2496" y="452"/>
                  </a:lnTo>
                  <a:lnTo>
                    <a:pt x="2440" y="408"/>
                  </a:lnTo>
                  <a:lnTo>
                    <a:pt x="2384" y="368"/>
                  </a:lnTo>
                  <a:lnTo>
                    <a:pt x="2324" y="330"/>
                  </a:lnTo>
                  <a:lnTo>
                    <a:pt x="2264" y="296"/>
                  </a:lnTo>
                  <a:lnTo>
                    <a:pt x="2202" y="264"/>
                  </a:lnTo>
                  <a:lnTo>
                    <a:pt x="2136" y="234"/>
                  </a:lnTo>
                  <a:lnTo>
                    <a:pt x="2070" y="208"/>
                  </a:lnTo>
                  <a:lnTo>
                    <a:pt x="2004" y="186"/>
                  </a:lnTo>
                  <a:lnTo>
                    <a:pt x="1934" y="166"/>
                  </a:lnTo>
                  <a:lnTo>
                    <a:pt x="1864" y="150"/>
                  </a:lnTo>
                  <a:lnTo>
                    <a:pt x="1792" y="136"/>
                  </a:lnTo>
                  <a:lnTo>
                    <a:pt x="1720" y="128"/>
                  </a:lnTo>
                  <a:lnTo>
                    <a:pt x="1646" y="122"/>
                  </a:lnTo>
                  <a:lnTo>
                    <a:pt x="1572" y="120"/>
                  </a:lnTo>
                  <a:lnTo>
                    <a:pt x="1572" y="12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67" name="矩形 66"/>
            <p:cNvSpPr/>
            <p:nvPr/>
          </p:nvSpPr>
          <p:spPr>
            <a:xfrm>
              <a:off x="4396978" y="1385270"/>
              <a:ext cx="350044" cy="1839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4235570" y="1244121"/>
              <a:ext cx="672860" cy="17120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a:off x="5015076" y="1953291"/>
            <a:ext cx="1051539" cy="1305288"/>
            <a:chOff x="3761200" y="1544133"/>
            <a:chExt cx="788757" cy="978966"/>
          </a:xfrm>
        </p:grpSpPr>
        <p:sp>
          <p:nvSpPr>
            <p:cNvPr id="72" name="Freeform 8"/>
            <p:cNvSpPr/>
            <p:nvPr/>
          </p:nvSpPr>
          <p:spPr bwMode="auto">
            <a:xfrm rot="1800000">
              <a:off x="3761200" y="1544133"/>
              <a:ext cx="788757" cy="978966"/>
            </a:xfrm>
            <a:custGeom>
              <a:avLst/>
              <a:gdLst>
                <a:gd name="T0" fmla="*/ 512 w 904"/>
                <a:gd name="T1" fmla="*/ 1122 h 1122"/>
                <a:gd name="T2" fmla="*/ 512 w 904"/>
                <a:gd name="T3" fmla="*/ 1122 h 1122"/>
                <a:gd name="T4" fmla="*/ 516 w 904"/>
                <a:gd name="T5" fmla="*/ 1068 h 1122"/>
                <a:gd name="T6" fmla="*/ 522 w 904"/>
                <a:gd name="T7" fmla="*/ 1016 h 1122"/>
                <a:gd name="T8" fmla="*/ 532 w 904"/>
                <a:gd name="T9" fmla="*/ 964 h 1122"/>
                <a:gd name="T10" fmla="*/ 546 w 904"/>
                <a:gd name="T11" fmla="*/ 914 h 1122"/>
                <a:gd name="T12" fmla="*/ 562 w 904"/>
                <a:gd name="T13" fmla="*/ 866 h 1122"/>
                <a:gd name="T14" fmla="*/ 580 w 904"/>
                <a:gd name="T15" fmla="*/ 818 h 1122"/>
                <a:gd name="T16" fmla="*/ 602 w 904"/>
                <a:gd name="T17" fmla="*/ 772 h 1122"/>
                <a:gd name="T18" fmla="*/ 626 w 904"/>
                <a:gd name="T19" fmla="*/ 728 h 1122"/>
                <a:gd name="T20" fmla="*/ 652 w 904"/>
                <a:gd name="T21" fmla="*/ 686 h 1122"/>
                <a:gd name="T22" fmla="*/ 682 w 904"/>
                <a:gd name="T23" fmla="*/ 644 h 1122"/>
                <a:gd name="T24" fmla="*/ 714 w 904"/>
                <a:gd name="T25" fmla="*/ 606 h 1122"/>
                <a:gd name="T26" fmla="*/ 748 w 904"/>
                <a:gd name="T27" fmla="*/ 568 h 1122"/>
                <a:gd name="T28" fmla="*/ 784 w 904"/>
                <a:gd name="T29" fmla="*/ 534 h 1122"/>
                <a:gd name="T30" fmla="*/ 822 w 904"/>
                <a:gd name="T31" fmla="*/ 502 h 1122"/>
                <a:gd name="T32" fmla="*/ 862 w 904"/>
                <a:gd name="T33" fmla="*/ 472 h 1122"/>
                <a:gd name="T34" fmla="*/ 904 w 904"/>
                <a:gd name="T35" fmla="*/ 444 h 1122"/>
                <a:gd name="T36" fmla="*/ 648 w 904"/>
                <a:gd name="T37" fmla="*/ 0 h 1122"/>
                <a:gd name="T38" fmla="*/ 648 w 904"/>
                <a:gd name="T39" fmla="*/ 0 h 1122"/>
                <a:gd name="T40" fmla="*/ 612 w 904"/>
                <a:gd name="T41" fmla="*/ 22 h 1122"/>
                <a:gd name="T42" fmla="*/ 578 w 904"/>
                <a:gd name="T43" fmla="*/ 46 h 1122"/>
                <a:gd name="T44" fmla="*/ 544 w 904"/>
                <a:gd name="T45" fmla="*/ 70 h 1122"/>
                <a:gd name="T46" fmla="*/ 512 w 904"/>
                <a:gd name="T47" fmla="*/ 96 h 1122"/>
                <a:gd name="T48" fmla="*/ 478 w 904"/>
                <a:gd name="T49" fmla="*/ 122 h 1122"/>
                <a:gd name="T50" fmla="*/ 448 w 904"/>
                <a:gd name="T51" fmla="*/ 148 h 1122"/>
                <a:gd name="T52" fmla="*/ 416 w 904"/>
                <a:gd name="T53" fmla="*/ 176 h 1122"/>
                <a:gd name="T54" fmla="*/ 388 w 904"/>
                <a:gd name="T55" fmla="*/ 206 h 1122"/>
                <a:gd name="T56" fmla="*/ 358 w 904"/>
                <a:gd name="T57" fmla="*/ 236 h 1122"/>
                <a:gd name="T58" fmla="*/ 330 w 904"/>
                <a:gd name="T59" fmla="*/ 266 h 1122"/>
                <a:gd name="T60" fmla="*/ 304 w 904"/>
                <a:gd name="T61" fmla="*/ 298 h 1122"/>
                <a:gd name="T62" fmla="*/ 278 w 904"/>
                <a:gd name="T63" fmla="*/ 332 h 1122"/>
                <a:gd name="T64" fmla="*/ 254 w 904"/>
                <a:gd name="T65" fmla="*/ 364 h 1122"/>
                <a:gd name="T66" fmla="*/ 230 w 904"/>
                <a:gd name="T67" fmla="*/ 398 h 1122"/>
                <a:gd name="T68" fmla="*/ 206 w 904"/>
                <a:gd name="T69" fmla="*/ 434 h 1122"/>
                <a:gd name="T70" fmla="*/ 184 w 904"/>
                <a:gd name="T71" fmla="*/ 470 h 1122"/>
                <a:gd name="T72" fmla="*/ 164 w 904"/>
                <a:gd name="T73" fmla="*/ 506 h 1122"/>
                <a:gd name="T74" fmla="*/ 144 w 904"/>
                <a:gd name="T75" fmla="*/ 542 h 1122"/>
                <a:gd name="T76" fmla="*/ 126 w 904"/>
                <a:gd name="T77" fmla="*/ 580 h 1122"/>
                <a:gd name="T78" fmla="*/ 110 w 904"/>
                <a:gd name="T79" fmla="*/ 618 h 1122"/>
                <a:gd name="T80" fmla="*/ 92 w 904"/>
                <a:gd name="T81" fmla="*/ 658 h 1122"/>
                <a:gd name="T82" fmla="*/ 78 w 904"/>
                <a:gd name="T83" fmla="*/ 698 h 1122"/>
                <a:gd name="T84" fmla="*/ 64 w 904"/>
                <a:gd name="T85" fmla="*/ 738 h 1122"/>
                <a:gd name="T86" fmla="*/ 52 w 904"/>
                <a:gd name="T87" fmla="*/ 778 h 1122"/>
                <a:gd name="T88" fmla="*/ 40 w 904"/>
                <a:gd name="T89" fmla="*/ 820 h 1122"/>
                <a:gd name="T90" fmla="*/ 32 w 904"/>
                <a:gd name="T91" fmla="*/ 862 h 1122"/>
                <a:gd name="T92" fmla="*/ 22 w 904"/>
                <a:gd name="T93" fmla="*/ 904 h 1122"/>
                <a:gd name="T94" fmla="*/ 16 w 904"/>
                <a:gd name="T95" fmla="*/ 946 h 1122"/>
                <a:gd name="T96" fmla="*/ 10 w 904"/>
                <a:gd name="T97" fmla="*/ 990 h 1122"/>
                <a:gd name="T98" fmla="*/ 6 w 904"/>
                <a:gd name="T99" fmla="*/ 1032 h 1122"/>
                <a:gd name="T100" fmla="*/ 2 w 904"/>
                <a:gd name="T101" fmla="*/ 1076 h 1122"/>
                <a:gd name="T102" fmla="*/ 0 w 904"/>
                <a:gd name="T103" fmla="*/ 1122 h 1122"/>
                <a:gd name="T104" fmla="*/ 512 w 904"/>
                <a:gd name="T105"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4" h="1122">
                  <a:moveTo>
                    <a:pt x="512" y="1122"/>
                  </a:moveTo>
                  <a:lnTo>
                    <a:pt x="512" y="1122"/>
                  </a:lnTo>
                  <a:lnTo>
                    <a:pt x="516" y="1068"/>
                  </a:lnTo>
                  <a:lnTo>
                    <a:pt x="522" y="1016"/>
                  </a:lnTo>
                  <a:lnTo>
                    <a:pt x="532" y="964"/>
                  </a:lnTo>
                  <a:lnTo>
                    <a:pt x="546" y="914"/>
                  </a:lnTo>
                  <a:lnTo>
                    <a:pt x="562" y="866"/>
                  </a:lnTo>
                  <a:lnTo>
                    <a:pt x="580" y="818"/>
                  </a:lnTo>
                  <a:lnTo>
                    <a:pt x="602" y="772"/>
                  </a:lnTo>
                  <a:lnTo>
                    <a:pt x="626" y="728"/>
                  </a:lnTo>
                  <a:lnTo>
                    <a:pt x="652" y="686"/>
                  </a:lnTo>
                  <a:lnTo>
                    <a:pt x="682" y="644"/>
                  </a:lnTo>
                  <a:lnTo>
                    <a:pt x="714" y="606"/>
                  </a:lnTo>
                  <a:lnTo>
                    <a:pt x="748" y="568"/>
                  </a:lnTo>
                  <a:lnTo>
                    <a:pt x="784" y="534"/>
                  </a:lnTo>
                  <a:lnTo>
                    <a:pt x="822" y="502"/>
                  </a:lnTo>
                  <a:lnTo>
                    <a:pt x="862" y="472"/>
                  </a:lnTo>
                  <a:lnTo>
                    <a:pt x="904" y="444"/>
                  </a:lnTo>
                  <a:lnTo>
                    <a:pt x="648" y="0"/>
                  </a:lnTo>
                  <a:lnTo>
                    <a:pt x="648" y="0"/>
                  </a:lnTo>
                  <a:lnTo>
                    <a:pt x="612" y="22"/>
                  </a:lnTo>
                  <a:lnTo>
                    <a:pt x="578" y="46"/>
                  </a:lnTo>
                  <a:lnTo>
                    <a:pt x="544" y="70"/>
                  </a:lnTo>
                  <a:lnTo>
                    <a:pt x="512" y="96"/>
                  </a:lnTo>
                  <a:lnTo>
                    <a:pt x="478" y="122"/>
                  </a:lnTo>
                  <a:lnTo>
                    <a:pt x="448" y="148"/>
                  </a:lnTo>
                  <a:lnTo>
                    <a:pt x="416" y="176"/>
                  </a:lnTo>
                  <a:lnTo>
                    <a:pt x="388" y="206"/>
                  </a:lnTo>
                  <a:lnTo>
                    <a:pt x="358" y="236"/>
                  </a:lnTo>
                  <a:lnTo>
                    <a:pt x="330" y="266"/>
                  </a:lnTo>
                  <a:lnTo>
                    <a:pt x="304" y="298"/>
                  </a:lnTo>
                  <a:lnTo>
                    <a:pt x="278" y="332"/>
                  </a:lnTo>
                  <a:lnTo>
                    <a:pt x="254" y="364"/>
                  </a:lnTo>
                  <a:lnTo>
                    <a:pt x="230" y="398"/>
                  </a:lnTo>
                  <a:lnTo>
                    <a:pt x="206" y="434"/>
                  </a:lnTo>
                  <a:lnTo>
                    <a:pt x="184" y="470"/>
                  </a:lnTo>
                  <a:lnTo>
                    <a:pt x="164" y="506"/>
                  </a:lnTo>
                  <a:lnTo>
                    <a:pt x="144" y="542"/>
                  </a:lnTo>
                  <a:lnTo>
                    <a:pt x="126" y="580"/>
                  </a:lnTo>
                  <a:lnTo>
                    <a:pt x="110" y="618"/>
                  </a:lnTo>
                  <a:lnTo>
                    <a:pt x="92" y="658"/>
                  </a:lnTo>
                  <a:lnTo>
                    <a:pt x="78" y="698"/>
                  </a:lnTo>
                  <a:lnTo>
                    <a:pt x="64" y="738"/>
                  </a:lnTo>
                  <a:lnTo>
                    <a:pt x="52" y="778"/>
                  </a:lnTo>
                  <a:lnTo>
                    <a:pt x="40" y="820"/>
                  </a:lnTo>
                  <a:lnTo>
                    <a:pt x="32" y="862"/>
                  </a:lnTo>
                  <a:lnTo>
                    <a:pt x="22" y="904"/>
                  </a:lnTo>
                  <a:lnTo>
                    <a:pt x="16" y="946"/>
                  </a:lnTo>
                  <a:lnTo>
                    <a:pt x="10" y="990"/>
                  </a:lnTo>
                  <a:lnTo>
                    <a:pt x="6" y="1032"/>
                  </a:lnTo>
                  <a:lnTo>
                    <a:pt x="2" y="1076"/>
                  </a:lnTo>
                  <a:lnTo>
                    <a:pt x="0" y="1122"/>
                  </a:lnTo>
                  <a:lnTo>
                    <a:pt x="512" y="1122"/>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73" name="组合 72"/>
            <p:cNvGrpSpPr/>
            <p:nvPr/>
          </p:nvGrpSpPr>
          <p:grpSpPr>
            <a:xfrm>
              <a:off x="4022551" y="1963223"/>
              <a:ext cx="185218" cy="184873"/>
              <a:chOff x="2578100" y="3027363"/>
              <a:chExt cx="1701800" cy="1698625"/>
            </a:xfrm>
          </p:grpSpPr>
          <p:sp>
            <p:nvSpPr>
              <p:cNvPr id="74" name="Freeform 11"/>
              <p:cNvSpPr/>
              <p:nvPr/>
            </p:nvSpPr>
            <p:spPr bwMode="auto">
              <a:xfrm>
                <a:off x="2578100" y="3027363"/>
                <a:ext cx="1701800" cy="1698625"/>
              </a:xfrm>
              <a:custGeom>
                <a:avLst/>
                <a:gdLst>
                  <a:gd name="T0" fmla="*/ 1056 w 1072"/>
                  <a:gd name="T1" fmla="*/ 160 h 1070"/>
                  <a:gd name="T2" fmla="*/ 910 w 1072"/>
                  <a:gd name="T3" fmla="*/ 14 h 1070"/>
                  <a:gd name="T4" fmla="*/ 910 w 1072"/>
                  <a:gd name="T5" fmla="*/ 14 h 1070"/>
                  <a:gd name="T6" fmla="*/ 902 w 1072"/>
                  <a:gd name="T7" fmla="*/ 6 h 1070"/>
                  <a:gd name="T8" fmla="*/ 892 w 1072"/>
                  <a:gd name="T9" fmla="*/ 2 h 1070"/>
                  <a:gd name="T10" fmla="*/ 882 w 1072"/>
                  <a:gd name="T11" fmla="*/ 0 h 1070"/>
                  <a:gd name="T12" fmla="*/ 872 w 1072"/>
                  <a:gd name="T13" fmla="*/ 0 h 1070"/>
                  <a:gd name="T14" fmla="*/ 862 w 1072"/>
                  <a:gd name="T15" fmla="*/ 0 h 1070"/>
                  <a:gd name="T16" fmla="*/ 852 w 1072"/>
                  <a:gd name="T17" fmla="*/ 4 h 1070"/>
                  <a:gd name="T18" fmla="*/ 842 w 1072"/>
                  <a:gd name="T19" fmla="*/ 10 h 1070"/>
                  <a:gd name="T20" fmla="*/ 832 w 1072"/>
                  <a:gd name="T21" fmla="*/ 16 h 1070"/>
                  <a:gd name="T22" fmla="*/ 732 w 1072"/>
                  <a:gd name="T23" fmla="*/ 118 h 1070"/>
                  <a:gd name="T24" fmla="*/ 86 w 1072"/>
                  <a:gd name="T25" fmla="*/ 764 h 1070"/>
                  <a:gd name="T26" fmla="*/ 0 w 1072"/>
                  <a:gd name="T27" fmla="*/ 1070 h 1070"/>
                  <a:gd name="T28" fmla="*/ 306 w 1072"/>
                  <a:gd name="T29" fmla="*/ 986 h 1070"/>
                  <a:gd name="T30" fmla="*/ 954 w 1072"/>
                  <a:gd name="T31" fmla="*/ 338 h 1070"/>
                  <a:gd name="T32" fmla="*/ 1054 w 1072"/>
                  <a:gd name="T33" fmla="*/ 238 h 1070"/>
                  <a:gd name="T34" fmla="*/ 1054 w 1072"/>
                  <a:gd name="T35" fmla="*/ 238 h 1070"/>
                  <a:gd name="T36" fmla="*/ 1060 w 1072"/>
                  <a:gd name="T37" fmla="*/ 230 h 1070"/>
                  <a:gd name="T38" fmla="*/ 1066 w 1072"/>
                  <a:gd name="T39" fmla="*/ 220 h 1070"/>
                  <a:gd name="T40" fmla="*/ 1070 w 1072"/>
                  <a:gd name="T41" fmla="*/ 210 h 1070"/>
                  <a:gd name="T42" fmla="*/ 1072 w 1072"/>
                  <a:gd name="T43" fmla="*/ 198 h 1070"/>
                  <a:gd name="T44" fmla="*/ 1070 w 1072"/>
                  <a:gd name="T45" fmla="*/ 188 h 1070"/>
                  <a:gd name="T46" fmla="*/ 1068 w 1072"/>
                  <a:gd name="T47" fmla="*/ 178 h 1070"/>
                  <a:gd name="T48" fmla="*/ 1064 w 1072"/>
                  <a:gd name="T49" fmla="*/ 170 h 1070"/>
                  <a:gd name="T50" fmla="*/ 1056 w 1072"/>
                  <a:gd name="T51" fmla="*/ 160 h 1070"/>
                  <a:gd name="T52" fmla="*/ 1056 w 1072"/>
                  <a:gd name="T53" fmla="*/ 16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2" h="1070">
                    <a:moveTo>
                      <a:pt x="1056" y="160"/>
                    </a:moveTo>
                    <a:lnTo>
                      <a:pt x="910" y="14"/>
                    </a:lnTo>
                    <a:lnTo>
                      <a:pt x="910" y="14"/>
                    </a:lnTo>
                    <a:lnTo>
                      <a:pt x="902" y="6"/>
                    </a:lnTo>
                    <a:lnTo>
                      <a:pt x="892" y="2"/>
                    </a:lnTo>
                    <a:lnTo>
                      <a:pt x="882" y="0"/>
                    </a:lnTo>
                    <a:lnTo>
                      <a:pt x="872" y="0"/>
                    </a:lnTo>
                    <a:lnTo>
                      <a:pt x="862" y="0"/>
                    </a:lnTo>
                    <a:lnTo>
                      <a:pt x="852" y="4"/>
                    </a:lnTo>
                    <a:lnTo>
                      <a:pt x="842" y="10"/>
                    </a:lnTo>
                    <a:lnTo>
                      <a:pt x="832" y="16"/>
                    </a:lnTo>
                    <a:lnTo>
                      <a:pt x="732" y="118"/>
                    </a:lnTo>
                    <a:lnTo>
                      <a:pt x="86" y="764"/>
                    </a:lnTo>
                    <a:lnTo>
                      <a:pt x="0" y="1070"/>
                    </a:lnTo>
                    <a:lnTo>
                      <a:pt x="306" y="986"/>
                    </a:lnTo>
                    <a:lnTo>
                      <a:pt x="954" y="338"/>
                    </a:lnTo>
                    <a:lnTo>
                      <a:pt x="1054" y="238"/>
                    </a:lnTo>
                    <a:lnTo>
                      <a:pt x="1054" y="238"/>
                    </a:lnTo>
                    <a:lnTo>
                      <a:pt x="1060" y="230"/>
                    </a:lnTo>
                    <a:lnTo>
                      <a:pt x="1066" y="220"/>
                    </a:lnTo>
                    <a:lnTo>
                      <a:pt x="1070" y="210"/>
                    </a:lnTo>
                    <a:lnTo>
                      <a:pt x="1072" y="198"/>
                    </a:lnTo>
                    <a:lnTo>
                      <a:pt x="1070" y="188"/>
                    </a:lnTo>
                    <a:lnTo>
                      <a:pt x="1068" y="178"/>
                    </a:lnTo>
                    <a:lnTo>
                      <a:pt x="1064" y="170"/>
                    </a:lnTo>
                    <a:lnTo>
                      <a:pt x="1056" y="160"/>
                    </a:lnTo>
                    <a:lnTo>
                      <a:pt x="1056" y="16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5" name="Line 12"/>
              <p:cNvSpPr>
                <a:spLocks noChangeShapeType="1"/>
              </p:cNvSpPr>
              <p:nvPr/>
            </p:nvSpPr>
            <p:spPr bwMode="auto">
              <a:xfrm>
                <a:off x="3740150" y="3214688"/>
                <a:ext cx="352425" cy="3492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6" name="Line 13"/>
              <p:cNvSpPr>
                <a:spLocks noChangeShapeType="1"/>
              </p:cNvSpPr>
              <p:nvPr/>
            </p:nvSpPr>
            <p:spPr bwMode="auto">
              <a:xfrm flipH="1">
                <a:off x="2870200" y="3300413"/>
                <a:ext cx="955675" cy="9588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7" name="Line 14"/>
              <p:cNvSpPr>
                <a:spLocks noChangeShapeType="1"/>
              </p:cNvSpPr>
              <p:nvPr/>
            </p:nvSpPr>
            <p:spPr bwMode="auto">
              <a:xfrm flipH="1">
                <a:off x="3044825" y="3478213"/>
                <a:ext cx="958850" cy="95567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8" name="Freeform 15"/>
              <p:cNvSpPr/>
              <p:nvPr/>
            </p:nvSpPr>
            <p:spPr bwMode="auto">
              <a:xfrm>
                <a:off x="2714625" y="4240213"/>
                <a:ext cx="349250" cy="352425"/>
              </a:xfrm>
              <a:custGeom>
                <a:avLst/>
                <a:gdLst>
                  <a:gd name="T0" fmla="*/ 0 w 220"/>
                  <a:gd name="T1" fmla="*/ 0 h 222"/>
                  <a:gd name="T2" fmla="*/ 98 w 220"/>
                  <a:gd name="T3" fmla="*/ 12 h 222"/>
                  <a:gd name="T4" fmla="*/ 110 w 220"/>
                  <a:gd name="T5" fmla="*/ 110 h 222"/>
                  <a:gd name="T6" fmla="*/ 208 w 220"/>
                  <a:gd name="T7" fmla="*/ 122 h 222"/>
                  <a:gd name="T8" fmla="*/ 220 w 220"/>
                  <a:gd name="T9" fmla="*/ 222 h 222"/>
                </a:gdLst>
                <a:ahLst/>
                <a:cxnLst>
                  <a:cxn ang="0">
                    <a:pos x="T0" y="T1"/>
                  </a:cxn>
                  <a:cxn ang="0">
                    <a:pos x="T2" y="T3"/>
                  </a:cxn>
                  <a:cxn ang="0">
                    <a:pos x="T4" y="T5"/>
                  </a:cxn>
                  <a:cxn ang="0">
                    <a:pos x="T6" y="T7"/>
                  </a:cxn>
                  <a:cxn ang="0">
                    <a:pos x="T8" y="T9"/>
                  </a:cxn>
                </a:cxnLst>
                <a:rect l="0" t="0" r="r" b="b"/>
                <a:pathLst>
                  <a:path w="220" h="222">
                    <a:moveTo>
                      <a:pt x="0" y="0"/>
                    </a:moveTo>
                    <a:lnTo>
                      <a:pt x="98" y="12"/>
                    </a:lnTo>
                    <a:lnTo>
                      <a:pt x="110" y="110"/>
                    </a:lnTo>
                    <a:lnTo>
                      <a:pt x="208" y="122"/>
                    </a:lnTo>
                    <a:lnTo>
                      <a:pt x="220" y="222"/>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Line 16"/>
              <p:cNvSpPr>
                <a:spLocks noChangeShapeType="1"/>
              </p:cNvSpPr>
              <p:nvPr/>
            </p:nvSpPr>
            <p:spPr bwMode="auto">
              <a:xfrm flipV="1">
                <a:off x="2749550" y="3294063"/>
                <a:ext cx="234950" cy="2381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0" name="Line 17"/>
              <p:cNvSpPr>
                <a:spLocks noChangeShapeType="1"/>
              </p:cNvSpPr>
              <p:nvPr/>
            </p:nvSpPr>
            <p:spPr bwMode="auto">
              <a:xfrm flipV="1">
                <a:off x="2879725" y="3497263"/>
                <a:ext cx="165100" cy="16510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1" name="Line 18"/>
              <p:cNvSpPr>
                <a:spLocks noChangeShapeType="1"/>
              </p:cNvSpPr>
              <p:nvPr/>
            </p:nvSpPr>
            <p:spPr bwMode="auto">
              <a:xfrm flipV="1">
                <a:off x="3771900" y="4319588"/>
                <a:ext cx="238125" cy="2381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2" name="Line 19"/>
              <p:cNvSpPr>
                <a:spLocks noChangeShapeType="1"/>
              </p:cNvSpPr>
              <p:nvPr/>
            </p:nvSpPr>
            <p:spPr bwMode="auto">
              <a:xfrm flipV="1">
                <a:off x="3641725" y="4259263"/>
                <a:ext cx="165100" cy="16510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2619375" y="3071813"/>
                <a:ext cx="736600" cy="736600"/>
              </a:xfrm>
              <a:custGeom>
                <a:avLst/>
                <a:gdLst>
                  <a:gd name="T0" fmla="*/ 464 w 464"/>
                  <a:gd name="T1" fmla="*/ 256 h 464"/>
                  <a:gd name="T2" fmla="*/ 222 w 464"/>
                  <a:gd name="T3" fmla="*/ 14 h 464"/>
                  <a:gd name="T4" fmla="*/ 222 w 464"/>
                  <a:gd name="T5" fmla="*/ 14 h 464"/>
                  <a:gd name="T6" fmla="*/ 214 w 464"/>
                  <a:gd name="T7" fmla="*/ 8 h 464"/>
                  <a:gd name="T8" fmla="*/ 206 w 464"/>
                  <a:gd name="T9" fmla="*/ 4 h 464"/>
                  <a:gd name="T10" fmla="*/ 196 w 464"/>
                  <a:gd name="T11" fmla="*/ 0 h 464"/>
                  <a:gd name="T12" fmla="*/ 188 w 464"/>
                  <a:gd name="T13" fmla="*/ 0 h 464"/>
                  <a:gd name="T14" fmla="*/ 178 w 464"/>
                  <a:gd name="T15" fmla="*/ 0 h 464"/>
                  <a:gd name="T16" fmla="*/ 168 w 464"/>
                  <a:gd name="T17" fmla="*/ 4 h 464"/>
                  <a:gd name="T18" fmla="*/ 160 w 464"/>
                  <a:gd name="T19" fmla="*/ 8 h 464"/>
                  <a:gd name="T20" fmla="*/ 152 w 464"/>
                  <a:gd name="T21" fmla="*/ 14 h 464"/>
                  <a:gd name="T22" fmla="*/ 14 w 464"/>
                  <a:gd name="T23" fmla="*/ 154 h 464"/>
                  <a:gd name="T24" fmla="*/ 14 w 464"/>
                  <a:gd name="T25" fmla="*/ 154 h 464"/>
                  <a:gd name="T26" fmla="*/ 8 w 464"/>
                  <a:gd name="T27" fmla="*/ 160 h 464"/>
                  <a:gd name="T28" fmla="*/ 4 w 464"/>
                  <a:gd name="T29" fmla="*/ 170 h 464"/>
                  <a:gd name="T30" fmla="*/ 0 w 464"/>
                  <a:gd name="T31" fmla="*/ 178 h 464"/>
                  <a:gd name="T32" fmla="*/ 0 w 464"/>
                  <a:gd name="T33" fmla="*/ 188 h 464"/>
                  <a:gd name="T34" fmla="*/ 0 w 464"/>
                  <a:gd name="T35" fmla="*/ 198 h 464"/>
                  <a:gd name="T36" fmla="*/ 4 w 464"/>
                  <a:gd name="T37" fmla="*/ 206 h 464"/>
                  <a:gd name="T38" fmla="*/ 8 w 464"/>
                  <a:gd name="T39" fmla="*/ 214 h 464"/>
                  <a:gd name="T40" fmla="*/ 14 w 464"/>
                  <a:gd name="T41" fmla="*/ 222 h 464"/>
                  <a:gd name="T42" fmla="*/ 256 w 464"/>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 h="464">
                    <a:moveTo>
                      <a:pt x="464" y="256"/>
                    </a:moveTo>
                    <a:lnTo>
                      <a:pt x="222" y="14"/>
                    </a:lnTo>
                    <a:lnTo>
                      <a:pt x="222" y="14"/>
                    </a:lnTo>
                    <a:lnTo>
                      <a:pt x="214" y="8"/>
                    </a:lnTo>
                    <a:lnTo>
                      <a:pt x="206" y="4"/>
                    </a:lnTo>
                    <a:lnTo>
                      <a:pt x="196" y="0"/>
                    </a:lnTo>
                    <a:lnTo>
                      <a:pt x="188" y="0"/>
                    </a:lnTo>
                    <a:lnTo>
                      <a:pt x="178" y="0"/>
                    </a:lnTo>
                    <a:lnTo>
                      <a:pt x="168" y="4"/>
                    </a:lnTo>
                    <a:lnTo>
                      <a:pt x="160" y="8"/>
                    </a:lnTo>
                    <a:lnTo>
                      <a:pt x="152" y="14"/>
                    </a:lnTo>
                    <a:lnTo>
                      <a:pt x="14" y="154"/>
                    </a:lnTo>
                    <a:lnTo>
                      <a:pt x="14" y="154"/>
                    </a:lnTo>
                    <a:lnTo>
                      <a:pt x="8" y="160"/>
                    </a:lnTo>
                    <a:lnTo>
                      <a:pt x="4" y="170"/>
                    </a:lnTo>
                    <a:lnTo>
                      <a:pt x="0" y="178"/>
                    </a:lnTo>
                    <a:lnTo>
                      <a:pt x="0" y="188"/>
                    </a:lnTo>
                    <a:lnTo>
                      <a:pt x="0" y="198"/>
                    </a:lnTo>
                    <a:lnTo>
                      <a:pt x="4" y="206"/>
                    </a:lnTo>
                    <a:lnTo>
                      <a:pt x="8" y="214"/>
                    </a:lnTo>
                    <a:lnTo>
                      <a:pt x="14" y="222"/>
                    </a:lnTo>
                    <a:lnTo>
                      <a:pt x="256" y="464"/>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Freeform 21"/>
              <p:cNvSpPr/>
              <p:nvPr/>
            </p:nvSpPr>
            <p:spPr bwMode="auto">
              <a:xfrm>
                <a:off x="3495675" y="3948113"/>
                <a:ext cx="736600" cy="736600"/>
              </a:xfrm>
              <a:custGeom>
                <a:avLst/>
                <a:gdLst>
                  <a:gd name="T0" fmla="*/ 0 w 464"/>
                  <a:gd name="T1" fmla="*/ 210 h 464"/>
                  <a:gd name="T2" fmla="*/ 242 w 464"/>
                  <a:gd name="T3" fmla="*/ 450 h 464"/>
                  <a:gd name="T4" fmla="*/ 242 w 464"/>
                  <a:gd name="T5" fmla="*/ 450 h 464"/>
                  <a:gd name="T6" fmla="*/ 250 w 464"/>
                  <a:gd name="T7" fmla="*/ 456 h 464"/>
                  <a:gd name="T8" fmla="*/ 258 w 464"/>
                  <a:gd name="T9" fmla="*/ 462 h 464"/>
                  <a:gd name="T10" fmla="*/ 268 w 464"/>
                  <a:gd name="T11" fmla="*/ 464 h 464"/>
                  <a:gd name="T12" fmla="*/ 276 w 464"/>
                  <a:gd name="T13" fmla="*/ 464 h 464"/>
                  <a:gd name="T14" fmla="*/ 286 w 464"/>
                  <a:gd name="T15" fmla="*/ 464 h 464"/>
                  <a:gd name="T16" fmla="*/ 296 w 464"/>
                  <a:gd name="T17" fmla="*/ 462 h 464"/>
                  <a:gd name="T18" fmla="*/ 304 w 464"/>
                  <a:gd name="T19" fmla="*/ 456 h 464"/>
                  <a:gd name="T20" fmla="*/ 312 w 464"/>
                  <a:gd name="T21" fmla="*/ 450 h 464"/>
                  <a:gd name="T22" fmla="*/ 450 w 464"/>
                  <a:gd name="T23" fmla="*/ 312 h 464"/>
                  <a:gd name="T24" fmla="*/ 450 w 464"/>
                  <a:gd name="T25" fmla="*/ 312 h 464"/>
                  <a:gd name="T26" fmla="*/ 456 w 464"/>
                  <a:gd name="T27" fmla="*/ 304 h 464"/>
                  <a:gd name="T28" fmla="*/ 460 w 464"/>
                  <a:gd name="T29" fmla="*/ 296 h 464"/>
                  <a:gd name="T30" fmla="*/ 464 w 464"/>
                  <a:gd name="T31" fmla="*/ 286 h 464"/>
                  <a:gd name="T32" fmla="*/ 464 w 464"/>
                  <a:gd name="T33" fmla="*/ 278 h 464"/>
                  <a:gd name="T34" fmla="*/ 464 w 464"/>
                  <a:gd name="T35" fmla="*/ 268 h 464"/>
                  <a:gd name="T36" fmla="*/ 460 w 464"/>
                  <a:gd name="T37" fmla="*/ 258 h 464"/>
                  <a:gd name="T38" fmla="*/ 456 w 464"/>
                  <a:gd name="T39" fmla="*/ 250 h 464"/>
                  <a:gd name="T40" fmla="*/ 450 w 464"/>
                  <a:gd name="T41" fmla="*/ 242 h 464"/>
                  <a:gd name="T42" fmla="*/ 208 w 464"/>
                  <a:gd name="T43"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 h="464">
                    <a:moveTo>
                      <a:pt x="0" y="210"/>
                    </a:moveTo>
                    <a:lnTo>
                      <a:pt x="242" y="450"/>
                    </a:lnTo>
                    <a:lnTo>
                      <a:pt x="242" y="450"/>
                    </a:lnTo>
                    <a:lnTo>
                      <a:pt x="250" y="456"/>
                    </a:lnTo>
                    <a:lnTo>
                      <a:pt x="258" y="462"/>
                    </a:lnTo>
                    <a:lnTo>
                      <a:pt x="268" y="464"/>
                    </a:lnTo>
                    <a:lnTo>
                      <a:pt x="276" y="464"/>
                    </a:lnTo>
                    <a:lnTo>
                      <a:pt x="286" y="464"/>
                    </a:lnTo>
                    <a:lnTo>
                      <a:pt x="296" y="462"/>
                    </a:lnTo>
                    <a:lnTo>
                      <a:pt x="304" y="456"/>
                    </a:lnTo>
                    <a:lnTo>
                      <a:pt x="312" y="450"/>
                    </a:lnTo>
                    <a:lnTo>
                      <a:pt x="450" y="312"/>
                    </a:lnTo>
                    <a:lnTo>
                      <a:pt x="450" y="312"/>
                    </a:lnTo>
                    <a:lnTo>
                      <a:pt x="456" y="304"/>
                    </a:lnTo>
                    <a:lnTo>
                      <a:pt x="460" y="296"/>
                    </a:lnTo>
                    <a:lnTo>
                      <a:pt x="464" y="286"/>
                    </a:lnTo>
                    <a:lnTo>
                      <a:pt x="464" y="278"/>
                    </a:lnTo>
                    <a:lnTo>
                      <a:pt x="464" y="268"/>
                    </a:lnTo>
                    <a:lnTo>
                      <a:pt x="460" y="258"/>
                    </a:lnTo>
                    <a:lnTo>
                      <a:pt x="456" y="250"/>
                    </a:lnTo>
                    <a:lnTo>
                      <a:pt x="450" y="242"/>
                    </a:lnTo>
                    <a:lnTo>
                      <a:pt x="208"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01" name="组合 100"/>
          <p:cNvGrpSpPr/>
          <p:nvPr/>
        </p:nvGrpSpPr>
        <p:grpSpPr>
          <a:xfrm>
            <a:off x="6124805" y="4173655"/>
            <a:ext cx="1051539" cy="1302961"/>
            <a:chOff x="4593605" y="3209405"/>
            <a:chExt cx="788757" cy="977221"/>
          </a:xfrm>
        </p:grpSpPr>
        <p:sp>
          <p:nvSpPr>
            <p:cNvPr id="102" name="Freeform 10"/>
            <p:cNvSpPr/>
            <p:nvPr/>
          </p:nvSpPr>
          <p:spPr bwMode="auto">
            <a:xfrm rot="1800000">
              <a:off x="4593605" y="3209405"/>
              <a:ext cx="788757" cy="977221"/>
            </a:xfrm>
            <a:custGeom>
              <a:avLst/>
              <a:gdLst>
                <a:gd name="T0" fmla="*/ 392 w 904"/>
                <a:gd name="T1" fmla="*/ 0 h 1120"/>
                <a:gd name="T2" fmla="*/ 392 w 904"/>
                <a:gd name="T3" fmla="*/ 0 h 1120"/>
                <a:gd name="T4" fmla="*/ 388 w 904"/>
                <a:gd name="T5" fmla="*/ 52 h 1120"/>
                <a:gd name="T6" fmla="*/ 382 w 904"/>
                <a:gd name="T7" fmla="*/ 104 h 1120"/>
                <a:gd name="T8" fmla="*/ 372 w 904"/>
                <a:gd name="T9" fmla="*/ 156 h 1120"/>
                <a:gd name="T10" fmla="*/ 358 w 904"/>
                <a:gd name="T11" fmla="*/ 206 h 1120"/>
                <a:gd name="T12" fmla="*/ 342 w 904"/>
                <a:gd name="T13" fmla="*/ 254 h 1120"/>
                <a:gd name="T14" fmla="*/ 324 w 904"/>
                <a:gd name="T15" fmla="*/ 302 h 1120"/>
                <a:gd name="T16" fmla="*/ 302 w 904"/>
                <a:gd name="T17" fmla="*/ 348 h 1120"/>
                <a:gd name="T18" fmla="*/ 278 w 904"/>
                <a:gd name="T19" fmla="*/ 392 h 1120"/>
                <a:gd name="T20" fmla="*/ 252 w 904"/>
                <a:gd name="T21" fmla="*/ 434 h 1120"/>
                <a:gd name="T22" fmla="*/ 222 w 904"/>
                <a:gd name="T23" fmla="*/ 476 h 1120"/>
                <a:gd name="T24" fmla="*/ 190 w 904"/>
                <a:gd name="T25" fmla="*/ 514 h 1120"/>
                <a:gd name="T26" fmla="*/ 156 w 904"/>
                <a:gd name="T27" fmla="*/ 552 h 1120"/>
                <a:gd name="T28" fmla="*/ 120 w 904"/>
                <a:gd name="T29" fmla="*/ 586 h 1120"/>
                <a:gd name="T30" fmla="*/ 82 w 904"/>
                <a:gd name="T31" fmla="*/ 620 h 1120"/>
                <a:gd name="T32" fmla="*/ 42 w 904"/>
                <a:gd name="T33" fmla="*/ 650 h 1120"/>
                <a:gd name="T34" fmla="*/ 0 w 904"/>
                <a:gd name="T35" fmla="*/ 678 h 1120"/>
                <a:gd name="T36" fmla="*/ 256 w 904"/>
                <a:gd name="T37" fmla="*/ 1120 h 1120"/>
                <a:gd name="T38" fmla="*/ 256 w 904"/>
                <a:gd name="T39" fmla="*/ 1120 h 1120"/>
                <a:gd name="T40" fmla="*/ 292 w 904"/>
                <a:gd name="T41" fmla="*/ 1098 h 1120"/>
                <a:gd name="T42" fmla="*/ 326 w 904"/>
                <a:gd name="T43" fmla="*/ 1074 h 1120"/>
                <a:gd name="T44" fmla="*/ 360 w 904"/>
                <a:gd name="T45" fmla="*/ 1050 h 1120"/>
                <a:gd name="T46" fmla="*/ 392 w 904"/>
                <a:gd name="T47" fmla="*/ 1026 h 1120"/>
                <a:gd name="T48" fmla="*/ 426 w 904"/>
                <a:gd name="T49" fmla="*/ 998 h 1120"/>
                <a:gd name="T50" fmla="*/ 456 w 904"/>
                <a:gd name="T51" fmla="*/ 972 h 1120"/>
                <a:gd name="T52" fmla="*/ 488 w 904"/>
                <a:gd name="T53" fmla="*/ 944 h 1120"/>
                <a:gd name="T54" fmla="*/ 516 w 904"/>
                <a:gd name="T55" fmla="*/ 914 h 1120"/>
                <a:gd name="T56" fmla="*/ 546 w 904"/>
                <a:gd name="T57" fmla="*/ 884 h 1120"/>
                <a:gd name="T58" fmla="*/ 574 w 904"/>
                <a:gd name="T59" fmla="*/ 854 h 1120"/>
                <a:gd name="T60" fmla="*/ 600 w 904"/>
                <a:gd name="T61" fmla="*/ 822 h 1120"/>
                <a:gd name="T62" fmla="*/ 626 w 904"/>
                <a:gd name="T63" fmla="*/ 790 h 1120"/>
                <a:gd name="T64" fmla="*/ 650 w 904"/>
                <a:gd name="T65" fmla="*/ 756 h 1120"/>
                <a:gd name="T66" fmla="*/ 674 w 904"/>
                <a:gd name="T67" fmla="*/ 722 h 1120"/>
                <a:gd name="T68" fmla="*/ 698 w 904"/>
                <a:gd name="T69" fmla="*/ 686 h 1120"/>
                <a:gd name="T70" fmla="*/ 720 w 904"/>
                <a:gd name="T71" fmla="*/ 652 h 1120"/>
                <a:gd name="T72" fmla="*/ 740 w 904"/>
                <a:gd name="T73" fmla="*/ 614 h 1120"/>
                <a:gd name="T74" fmla="*/ 760 w 904"/>
                <a:gd name="T75" fmla="*/ 578 h 1120"/>
                <a:gd name="T76" fmla="*/ 778 w 904"/>
                <a:gd name="T77" fmla="*/ 540 h 1120"/>
                <a:gd name="T78" fmla="*/ 794 w 904"/>
                <a:gd name="T79" fmla="*/ 502 h 1120"/>
                <a:gd name="T80" fmla="*/ 812 w 904"/>
                <a:gd name="T81" fmla="*/ 462 h 1120"/>
                <a:gd name="T82" fmla="*/ 826 w 904"/>
                <a:gd name="T83" fmla="*/ 424 h 1120"/>
                <a:gd name="T84" fmla="*/ 840 w 904"/>
                <a:gd name="T85" fmla="*/ 384 h 1120"/>
                <a:gd name="T86" fmla="*/ 852 w 904"/>
                <a:gd name="T87" fmla="*/ 342 h 1120"/>
                <a:gd name="T88" fmla="*/ 864 w 904"/>
                <a:gd name="T89" fmla="*/ 302 h 1120"/>
                <a:gd name="T90" fmla="*/ 872 w 904"/>
                <a:gd name="T91" fmla="*/ 260 h 1120"/>
                <a:gd name="T92" fmla="*/ 882 w 904"/>
                <a:gd name="T93" fmla="*/ 218 h 1120"/>
                <a:gd name="T94" fmla="*/ 888 w 904"/>
                <a:gd name="T95" fmla="*/ 174 h 1120"/>
                <a:gd name="T96" fmla="*/ 894 w 904"/>
                <a:gd name="T97" fmla="*/ 132 h 1120"/>
                <a:gd name="T98" fmla="*/ 898 w 904"/>
                <a:gd name="T99" fmla="*/ 88 h 1120"/>
                <a:gd name="T100" fmla="*/ 902 w 904"/>
                <a:gd name="T101" fmla="*/ 44 h 1120"/>
                <a:gd name="T102" fmla="*/ 904 w 904"/>
                <a:gd name="T103" fmla="*/ 0 h 1120"/>
                <a:gd name="T104" fmla="*/ 392 w 904"/>
                <a:gd name="T10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4" h="1120">
                  <a:moveTo>
                    <a:pt x="392" y="0"/>
                  </a:moveTo>
                  <a:lnTo>
                    <a:pt x="392" y="0"/>
                  </a:lnTo>
                  <a:lnTo>
                    <a:pt x="388" y="52"/>
                  </a:lnTo>
                  <a:lnTo>
                    <a:pt x="382" y="104"/>
                  </a:lnTo>
                  <a:lnTo>
                    <a:pt x="372" y="156"/>
                  </a:lnTo>
                  <a:lnTo>
                    <a:pt x="358" y="206"/>
                  </a:lnTo>
                  <a:lnTo>
                    <a:pt x="342" y="254"/>
                  </a:lnTo>
                  <a:lnTo>
                    <a:pt x="324" y="302"/>
                  </a:lnTo>
                  <a:lnTo>
                    <a:pt x="302" y="348"/>
                  </a:lnTo>
                  <a:lnTo>
                    <a:pt x="278" y="392"/>
                  </a:lnTo>
                  <a:lnTo>
                    <a:pt x="252" y="434"/>
                  </a:lnTo>
                  <a:lnTo>
                    <a:pt x="222" y="476"/>
                  </a:lnTo>
                  <a:lnTo>
                    <a:pt x="190" y="514"/>
                  </a:lnTo>
                  <a:lnTo>
                    <a:pt x="156" y="552"/>
                  </a:lnTo>
                  <a:lnTo>
                    <a:pt x="120" y="586"/>
                  </a:lnTo>
                  <a:lnTo>
                    <a:pt x="82" y="620"/>
                  </a:lnTo>
                  <a:lnTo>
                    <a:pt x="42" y="650"/>
                  </a:lnTo>
                  <a:lnTo>
                    <a:pt x="0" y="678"/>
                  </a:lnTo>
                  <a:lnTo>
                    <a:pt x="256" y="1120"/>
                  </a:lnTo>
                  <a:lnTo>
                    <a:pt x="256" y="1120"/>
                  </a:lnTo>
                  <a:lnTo>
                    <a:pt x="292" y="1098"/>
                  </a:lnTo>
                  <a:lnTo>
                    <a:pt x="326" y="1074"/>
                  </a:lnTo>
                  <a:lnTo>
                    <a:pt x="360" y="1050"/>
                  </a:lnTo>
                  <a:lnTo>
                    <a:pt x="392" y="1026"/>
                  </a:lnTo>
                  <a:lnTo>
                    <a:pt x="426" y="998"/>
                  </a:lnTo>
                  <a:lnTo>
                    <a:pt x="456" y="972"/>
                  </a:lnTo>
                  <a:lnTo>
                    <a:pt x="488" y="944"/>
                  </a:lnTo>
                  <a:lnTo>
                    <a:pt x="516" y="914"/>
                  </a:lnTo>
                  <a:lnTo>
                    <a:pt x="546" y="884"/>
                  </a:lnTo>
                  <a:lnTo>
                    <a:pt x="574" y="854"/>
                  </a:lnTo>
                  <a:lnTo>
                    <a:pt x="600" y="822"/>
                  </a:lnTo>
                  <a:lnTo>
                    <a:pt x="626" y="790"/>
                  </a:lnTo>
                  <a:lnTo>
                    <a:pt x="650" y="756"/>
                  </a:lnTo>
                  <a:lnTo>
                    <a:pt x="674" y="722"/>
                  </a:lnTo>
                  <a:lnTo>
                    <a:pt x="698" y="686"/>
                  </a:lnTo>
                  <a:lnTo>
                    <a:pt x="720" y="652"/>
                  </a:lnTo>
                  <a:lnTo>
                    <a:pt x="740" y="614"/>
                  </a:lnTo>
                  <a:lnTo>
                    <a:pt x="760" y="578"/>
                  </a:lnTo>
                  <a:lnTo>
                    <a:pt x="778" y="540"/>
                  </a:lnTo>
                  <a:lnTo>
                    <a:pt x="794" y="502"/>
                  </a:lnTo>
                  <a:lnTo>
                    <a:pt x="812" y="462"/>
                  </a:lnTo>
                  <a:lnTo>
                    <a:pt x="826" y="424"/>
                  </a:lnTo>
                  <a:lnTo>
                    <a:pt x="840" y="384"/>
                  </a:lnTo>
                  <a:lnTo>
                    <a:pt x="852" y="342"/>
                  </a:lnTo>
                  <a:lnTo>
                    <a:pt x="864" y="302"/>
                  </a:lnTo>
                  <a:lnTo>
                    <a:pt x="872" y="260"/>
                  </a:lnTo>
                  <a:lnTo>
                    <a:pt x="882" y="218"/>
                  </a:lnTo>
                  <a:lnTo>
                    <a:pt x="888" y="174"/>
                  </a:lnTo>
                  <a:lnTo>
                    <a:pt x="894" y="132"/>
                  </a:lnTo>
                  <a:lnTo>
                    <a:pt x="898" y="88"/>
                  </a:lnTo>
                  <a:lnTo>
                    <a:pt x="902" y="44"/>
                  </a:lnTo>
                  <a:lnTo>
                    <a:pt x="904" y="0"/>
                  </a:lnTo>
                  <a:lnTo>
                    <a:pt x="392"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grpSp>
          <p:nvGrpSpPr>
            <p:cNvPr id="103" name="组合 102"/>
            <p:cNvGrpSpPr/>
            <p:nvPr/>
          </p:nvGrpSpPr>
          <p:grpSpPr>
            <a:xfrm>
              <a:off x="4938344" y="3612235"/>
              <a:ext cx="185910" cy="184873"/>
              <a:chOff x="2616200" y="414338"/>
              <a:chExt cx="1708150" cy="1698625"/>
            </a:xfrm>
          </p:grpSpPr>
          <p:sp>
            <p:nvSpPr>
              <p:cNvPr id="104" name="Freeform 25"/>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Freeform 26"/>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6" name="Line 27"/>
              <p:cNvSpPr>
                <a:spLocks noChangeShapeType="1"/>
              </p:cNvSpPr>
              <p:nvPr/>
            </p:nvSpPr>
            <p:spPr bwMode="auto">
              <a:xfrm flipH="1">
                <a:off x="3409950" y="614363"/>
                <a:ext cx="606425" cy="54610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107" name="组合 106"/>
          <p:cNvGrpSpPr/>
          <p:nvPr/>
        </p:nvGrpSpPr>
        <p:grpSpPr>
          <a:xfrm>
            <a:off x="4331692" y="3138266"/>
            <a:ext cx="1051539" cy="1302961"/>
            <a:chOff x="3248595" y="2432863"/>
            <a:chExt cx="788757" cy="977221"/>
          </a:xfrm>
        </p:grpSpPr>
        <p:sp>
          <p:nvSpPr>
            <p:cNvPr id="108" name="Freeform 12"/>
            <p:cNvSpPr/>
            <p:nvPr/>
          </p:nvSpPr>
          <p:spPr bwMode="auto">
            <a:xfrm rot="1800000">
              <a:off x="3248595" y="2432863"/>
              <a:ext cx="788757" cy="977221"/>
            </a:xfrm>
            <a:custGeom>
              <a:avLst/>
              <a:gdLst>
                <a:gd name="T0" fmla="*/ 904 w 904"/>
                <a:gd name="T1" fmla="*/ 678 h 1120"/>
                <a:gd name="T2" fmla="*/ 904 w 904"/>
                <a:gd name="T3" fmla="*/ 678 h 1120"/>
                <a:gd name="T4" fmla="*/ 862 w 904"/>
                <a:gd name="T5" fmla="*/ 650 h 1120"/>
                <a:gd name="T6" fmla="*/ 822 w 904"/>
                <a:gd name="T7" fmla="*/ 620 h 1120"/>
                <a:gd name="T8" fmla="*/ 784 w 904"/>
                <a:gd name="T9" fmla="*/ 586 h 1120"/>
                <a:gd name="T10" fmla="*/ 748 w 904"/>
                <a:gd name="T11" fmla="*/ 552 h 1120"/>
                <a:gd name="T12" fmla="*/ 714 w 904"/>
                <a:gd name="T13" fmla="*/ 514 h 1120"/>
                <a:gd name="T14" fmla="*/ 682 w 904"/>
                <a:gd name="T15" fmla="*/ 476 h 1120"/>
                <a:gd name="T16" fmla="*/ 652 w 904"/>
                <a:gd name="T17" fmla="*/ 434 h 1120"/>
                <a:gd name="T18" fmla="*/ 626 w 904"/>
                <a:gd name="T19" fmla="*/ 392 h 1120"/>
                <a:gd name="T20" fmla="*/ 602 w 904"/>
                <a:gd name="T21" fmla="*/ 348 h 1120"/>
                <a:gd name="T22" fmla="*/ 580 w 904"/>
                <a:gd name="T23" fmla="*/ 302 h 1120"/>
                <a:gd name="T24" fmla="*/ 562 w 904"/>
                <a:gd name="T25" fmla="*/ 254 h 1120"/>
                <a:gd name="T26" fmla="*/ 546 w 904"/>
                <a:gd name="T27" fmla="*/ 206 h 1120"/>
                <a:gd name="T28" fmla="*/ 532 w 904"/>
                <a:gd name="T29" fmla="*/ 156 h 1120"/>
                <a:gd name="T30" fmla="*/ 522 w 904"/>
                <a:gd name="T31" fmla="*/ 104 h 1120"/>
                <a:gd name="T32" fmla="*/ 516 w 904"/>
                <a:gd name="T33" fmla="*/ 52 h 1120"/>
                <a:gd name="T34" fmla="*/ 512 w 904"/>
                <a:gd name="T35" fmla="*/ 0 h 1120"/>
                <a:gd name="T36" fmla="*/ 0 w 904"/>
                <a:gd name="T37" fmla="*/ 0 h 1120"/>
                <a:gd name="T38" fmla="*/ 0 w 904"/>
                <a:gd name="T39" fmla="*/ 0 h 1120"/>
                <a:gd name="T40" fmla="*/ 2 w 904"/>
                <a:gd name="T41" fmla="*/ 44 h 1120"/>
                <a:gd name="T42" fmla="*/ 6 w 904"/>
                <a:gd name="T43" fmla="*/ 88 h 1120"/>
                <a:gd name="T44" fmla="*/ 10 w 904"/>
                <a:gd name="T45" fmla="*/ 132 h 1120"/>
                <a:gd name="T46" fmla="*/ 16 w 904"/>
                <a:gd name="T47" fmla="*/ 174 h 1120"/>
                <a:gd name="T48" fmla="*/ 22 w 904"/>
                <a:gd name="T49" fmla="*/ 218 h 1120"/>
                <a:gd name="T50" fmla="*/ 32 w 904"/>
                <a:gd name="T51" fmla="*/ 260 h 1120"/>
                <a:gd name="T52" fmla="*/ 40 w 904"/>
                <a:gd name="T53" fmla="*/ 302 h 1120"/>
                <a:gd name="T54" fmla="*/ 52 w 904"/>
                <a:gd name="T55" fmla="*/ 342 h 1120"/>
                <a:gd name="T56" fmla="*/ 64 w 904"/>
                <a:gd name="T57" fmla="*/ 384 h 1120"/>
                <a:gd name="T58" fmla="*/ 78 w 904"/>
                <a:gd name="T59" fmla="*/ 424 h 1120"/>
                <a:gd name="T60" fmla="*/ 92 w 904"/>
                <a:gd name="T61" fmla="*/ 462 h 1120"/>
                <a:gd name="T62" fmla="*/ 110 w 904"/>
                <a:gd name="T63" fmla="*/ 502 h 1120"/>
                <a:gd name="T64" fmla="*/ 126 w 904"/>
                <a:gd name="T65" fmla="*/ 540 h 1120"/>
                <a:gd name="T66" fmla="*/ 144 w 904"/>
                <a:gd name="T67" fmla="*/ 578 h 1120"/>
                <a:gd name="T68" fmla="*/ 164 w 904"/>
                <a:gd name="T69" fmla="*/ 614 h 1120"/>
                <a:gd name="T70" fmla="*/ 184 w 904"/>
                <a:gd name="T71" fmla="*/ 652 h 1120"/>
                <a:gd name="T72" fmla="*/ 206 w 904"/>
                <a:gd name="T73" fmla="*/ 686 h 1120"/>
                <a:gd name="T74" fmla="*/ 230 w 904"/>
                <a:gd name="T75" fmla="*/ 722 h 1120"/>
                <a:gd name="T76" fmla="*/ 254 w 904"/>
                <a:gd name="T77" fmla="*/ 756 h 1120"/>
                <a:gd name="T78" fmla="*/ 278 w 904"/>
                <a:gd name="T79" fmla="*/ 790 h 1120"/>
                <a:gd name="T80" fmla="*/ 304 w 904"/>
                <a:gd name="T81" fmla="*/ 822 h 1120"/>
                <a:gd name="T82" fmla="*/ 330 w 904"/>
                <a:gd name="T83" fmla="*/ 854 h 1120"/>
                <a:gd name="T84" fmla="*/ 358 w 904"/>
                <a:gd name="T85" fmla="*/ 884 h 1120"/>
                <a:gd name="T86" fmla="*/ 388 w 904"/>
                <a:gd name="T87" fmla="*/ 914 h 1120"/>
                <a:gd name="T88" fmla="*/ 416 w 904"/>
                <a:gd name="T89" fmla="*/ 944 h 1120"/>
                <a:gd name="T90" fmla="*/ 448 w 904"/>
                <a:gd name="T91" fmla="*/ 972 h 1120"/>
                <a:gd name="T92" fmla="*/ 478 w 904"/>
                <a:gd name="T93" fmla="*/ 998 h 1120"/>
                <a:gd name="T94" fmla="*/ 512 w 904"/>
                <a:gd name="T95" fmla="*/ 1026 h 1120"/>
                <a:gd name="T96" fmla="*/ 544 w 904"/>
                <a:gd name="T97" fmla="*/ 1050 h 1120"/>
                <a:gd name="T98" fmla="*/ 578 w 904"/>
                <a:gd name="T99" fmla="*/ 1074 h 1120"/>
                <a:gd name="T100" fmla="*/ 612 w 904"/>
                <a:gd name="T101" fmla="*/ 1098 h 1120"/>
                <a:gd name="T102" fmla="*/ 648 w 904"/>
                <a:gd name="T103" fmla="*/ 1120 h 1120"/>
                <a:gd name="T104" fmla="*/ 904 w 904"/>
                <a:gd name="T105" fmla="*/ 678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4" h="1120">
                  <a:moveTo>
                    <a:pt x="904" y="678"/>
                  </a:moveTo>
                  <a:lnTo>
                    <a:pt x="904" y="678"/>
                  </a:lnTo>
                  <a:lnTo>
                    <a:pt x="862" y="650"/>
                  </a:lnTo>
                  <a:lnTo>
                    <a:pt x="822" y="620"/>
                  </a:lnTo>
                  <a:lnTo>
                    <a:pt x="784" y="586"/>
                  </a:lnTo>
                  <a:lnTo>
                    <a:pt x="748" y="552"/>
                  </a:lnTo>
                  <a:lnTo>
                    <a:pt x="714" y="514"/>
                  </a:lnTo>
                  <a:lnTo>
                    <a:pt x="682" y="476"/>
                  </a:lnTo>
                  <a:lnTo>
                    <a:pt x="652" y="434"/>
                  </a:lnTo>
                  <a:lnTo>
                    <a:pt x="626" y="392"/>
                  </a:lnTo>
                  <a:lnTo>
                    <a:pt x="602" y="348"/>
                  </a:lnTo>
                  <a:lnTo>
                    <a:pt x="580" y="302"/>
                  </a:lnTo>
                  <a:lnTo>
                    <a:pt x="562" y="254"/>
                  </a:lnTo>
                  <a:lnTo>
                    <a:pt x="546" y="206"/>
                  </a:lnTo>
                  <a:lnTo>
                    <a:pt x="532" y="156"/>
                  </a:lnTo>
                  <a:lnTo>
                    <a:pt x="522" y="104"/>
                  </a:lnTo>
                  <a:lnTo>
                    <a:pt x="516" y="52"/>
                  </a:lnTo>
                  <a:lnTo>
                    <a:pt x="512" y="0"/>
                  </a:lnTo>
                  <a:lnTo>
                    <a:pt x="0" y="0"/>
                  </a:lnTo>
                  <a:lnTo>
                    <a:pt x="0" y="0"/>
                  </a:lnTo>
                  <a:lnTo>
                    <a:pt x="2" y="44"/>
                  </a:lnTo>
                  <a:lnTo>
                    <a:pt x="6" y="88"/>
                  </a:lnTo>
                  <a:lnTo>
                    <a:pt x="10" y="132"/>
                  </a:lnTo>
                  <a:lnTo>
                    <a:pt x="16" y="174"/>
                  </a:lnTo>
                  <a:lnTo>
                    <a:pt x="22" y="218"/>
                  </a:lnTo>
                  <a:lnTo>
                    <a:pt x="32" y="260"/>
                  </a:lnTo>
                  <a:lnTo>
                    <a:pt x="40" y="302"/>
                  </a:lnTo>
                  <a:lnTo>
                    <a:pt x="52" y="342"/>
                  </a:lnTo>
                  <a:lnTo>
                    <a:pt x="64" y="384"/>
                  </a:lnTo>
                  <a:lnTo>
                    <a:pt x="78" y="424"/>
                  </a:lnTo>
                  <a:lnTo>
                    <a:pt x="92" y="462"/>
                  </a:lnTo>
                  <a:lnTo>
                    <a:pt x="110" y="502"/>
                  </a:lnTo>
                  <a:lnTo>
                    <a:pt x="126" y="540"/>
                  </a:lnTo>
                  <a:lnTo>
                    <a:pt x="144" y="578"/>
                  </a:lnTo>
                  <a:lnTo>
                    <a:pt x="164" y="614"/>
                  </a:lnTo>
                  <a:lnTo>
                    <a:pt x="184" y="652"/>
                  </a:lnTo>
                  <a:lnTo>
                    <a:pt x="206" y="686"/>
                  </a:lnTo>
                  <a:lnTo>
                    <a:pt x="230" y="722"/>
                  </a:lnTo>
                  <a:lnTo>
                    <a:pt x="254" y="756"/>
                  </a:lnTo>
                  <a:lnTo>
                    <a:pt x="278" y="790"/>
                  </a:lnTo>
                  <a:lnTo>
                    <a:pt x="304" y="822"/>
                  </a:lnTo>
                  <a:lnTo>
                    <a:pt x="330" y="854"/>
                  </a:lnTo>
                  <a:lnTo>
                    <a:pt x="358" y="884"/>
                  </a:lnTo>
                  <a:lnTo>
                    <a:pt x="388" y="914"/>
                  </a:lnTo>
                  <a:lnTo>
                    <a:pt x="416" y="944"/>
                  </a:lnTo>
                  <a:lnTo>
                    <a:pt x="448" y="972"/>
                  </a:lnTo>
                  <a:lnTo>
                    <a:pt x="478" y="998"/>
                  </a:lnTo>
                  <a:lnTo>
                    <a:pt x="512" y="1026"/>
                  </a:lnTo>
                  <a:lnTo>
                    <a:pt x="544" y="1050"/>
                  </a:lnTo>
                  <a:lnTo>
                    <a:pt x="578" y="1074"/>
                  </a:lnTo>
                  <a:lnTo>
                    <a:pt x="612" y="1098"/>
                  </a:lnTo>
                  <a:lnTo>
                    <a:pt x="648" y="1120"/>
                  </a:lnTo>
                  <a:lnTo>
                    <a:pt x="904" y="678"/>
                  </a:lnTo>
                  <a:close/>
                </a:path>
              </a:pathLst>
            </a:custGeom>
            <a:solidFill>
              <a:schemeClr val="accent6"/>
            </a:solidFill>
            <a:ln>
              <a:noFill/>
            </a:ln>
          </p:spPr>
          <p:txBody>
            <a:bodyPr vert="horz" wrap="square" lIns="91440" tIns="45720" rIns="91440" bIns="45720" numCol="1" anchor="t" anchorCtr="0" compatLnSpc="1"/>
            <a:lstStyle/>
            <a:p>
              <a:endParaRPr lang="zh-CN" altLang="en-US"/>
            </a:p>
          </p:txBody>
        </p:sp>
        <p:grpSp>
          <p:nvGrpSpPr>
            <p:cNvPr id="109" name="组合 108"/>
            <p:cNvGrpSpPr/>
            <p:nvPr/>
          </p:nvGrpSpPr>
          <p:grpSpPr>
            <a:xfrm>
              <a:off x="3519105" y="2770296"/>
              <a:ext cx="206643" cy="184873"/>
              <a:chOff x="4987925" y="414338"/>
              <a:chExt cx="1898650" cy="1698625"/>
            </a:xfrm>
          </p:grpSpPr>
          <p:sp>
            <p:nvSpPr>
              <p:cNvPr id="110" name="Freeform 22"/>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1" name="Line 23"/>
              <p:cNvSpPr>
                <a:spLocks noChangeShapeType="1"/>
              </p:cNvSpPr>
              <p:nvPr/>
            </p:nvSpPr>
            <p:spPr bwMode="auto">
              <a:xfrm>
                <a:off x="5937250" y="893763"/>
                <a:ext cx="0" cy="5683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2" name="Freeform 24"/>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13" name="组合 112"/>
          <p:cNvGrpSpPr/>
          <p:nvPr/>
        </p:nvGrpSpPr>
        <p:grpSpPr>
          <a:xfrm>
            <a:off x="4739122" y="4404985"/>
            <a:ext cx="1507517" cy="709649"/>
            <a:chOff x="3554207" y="3382902"/>
            <a:chExt cx="1130785" cy="532237"/>
          </a:xfrm>
        </p:grpSpPr>
        <p:sp>
          <p:nvSpPr>
            <p:cNvPr id="114" name="Freeform 11"/>
            <p:cNvSpPr/>
            <p:nvPr/>
          </p:nvSpPr>
          <p:spPr bwMode="auto">
            <a:xfrm rot="1800000">
              <a:off x="3554207" y="3382902"/>
              <a:ext cx="1130785" cy="532237"/>
            </a:xfrm>
            <a:custGeom>
              <a:avLst/>
              <a:gdLst>
                <a:gd name="T0" fmla="*/ 1040 w 1296"/>
                <a:gd name="T1" fmla="*/ 0 h 610"/>
                <a:gd name="T2" fmla="*/ 1040 w 1296"/>
                <a:gd name="T3" fmla="*/ 0 h 610"/>
                <a:gd name="T4" fmla="*/ 994 w 1296"/>
                <a:gd name="T5" fmla="*/ 22 h 610"/>
                <a:gd name="T6" fmla="*/ 948 w 1296"/>
                <a:gd name="T7" fmla="*/ 42 h 610"/>
                <a:gd name="T8" fmla="*/ 902 w 1296"/>
                <a:gd name="T9" fmla="*/ 60 h 610"/>
                <a:gd name="T10" fmla="*/ 852 w 1296"/>
                <a:gd name="T11" fmla="*/ 74 h 610"/>
                <a:gd name="T12" fmla="*/ 804 w 1296"/>
                <a:gd name="T13" fmla="*/ 84 h 610"/>
                <a:gd name="T14" fmla="*/ 752 w 1296"/>
                <a:gd name="T15" fmla="*/ 92 h 610"/>
                <a:gd name="T16" fmla="*/ 700 w 1296"/>
                <a:gd name="T17" fmla="*/ 98 h 610"/>
                <a:gd name="T18" fmla="*/ 648 w 1296"/>
                <a:gd name="T19" fmla="*/ 98 h 610"/>
                <a:gd name="T20" fmla="*/ 648 w 1296"/>
                <a:gd name="T21" fmla="*/ 98 h 610"/>
                <a:gd name="T22" fmla="*/ 596 w 1296"/>
                <a:gd name="T23" fmla="*/ 98 h 610"/>
                <a:gd name="T24" fmla="*/ 544 w 1296"/>
                <a:gd name="T25" fmla="*/ 92 h 610"/>
                <a:gd name="T26" fmla="*/ 492 w 1296"/>
                <a:gd name="T27" fmla="*/ 84 h 610"/>
                <a:gd name="T28" fmla="*/ 442 w 1296"/>
                <a:gd name="T29" fmla="*/ 74 h 610"/>
                <a:gd name="T30" fmla="*/ 394 w 1296"/>
                <a:gd name="T31" fmla="*/ 60 h 610"/>
                <a:gd name="T32" fmla="*/ 348 w 1296"/>
                <a:gd name="T33" fmla="*/ 42 h 610"/>
                <a:gd name="T34" fmla="*/ 302 w 1296"/>
                <a:gd name="T35" fmla="*/ 22 h 610"/>
                <a:gd name="T36" fmla="*/ 256 w 1296"/>
                <a:gd name="T37" fmla="*/ 0 h 610"/>
                <a:gd name="T38" fmla="*/ 0 w 1296"/>
                <a:gd name="T39" fmla="*/ 444 h 610"/>
                <a:gd name="T40" fmla="*/ 0 w 1296"/>
                <a:gd name="T41" fmla="*/ 444 h 610"/>
                <a:gd name="T42" fmla="*/ 38 w 1296"/>
                <a:gd name="T43" fmla="*/ 462 h 610"/>
                <a:gd name="T44" fmla="*/ 74 w 1296"/>
                <a:gd name="T45" fmla="*/ 482 h 610"/>
                <a:gd name="T46" fmla="*/ 112 w 1296"/>
                <a:gd name="T47" fmla="*/ 498 h 610"/>
                <a:gd name="T48" fmla="*/ 150 w 1296"/>
                <a:gd name="T49" fmla="*/ 514 h 610"/>
                <a:gd name="T50" fmla="*/ 188 w 1296"/>
                <a:gd name="T51" fmla="*/ 530 h 610"/>
                <a:gd name="T52" fmla="*/ 228 w 1296"/>
                <a:gd name="T53" fmla="*/ 542 h 610"/>
                <a:gd name="T54" fmla="*/ 268 w 1296"/>
                <a:gd name="T55" fmla="*/ 556 h 610"/>
                <a:gd name="T56" fmla="*/ 308 w 1296"/>
                <a:gd name="T57" fmla="*/ 566 h 610"/>
                <a:gd name="T58" fmla="*/ 350 w 1296"/>
                <a:gd name="T59" fmla="*/ 576 h 610"/>
                <a:gd name="T60" fmla="*/ 390 w 1296"/>
                <a:gd name="T61" fmla="*/ 586 h 610"/>
                <a:gd name="T62" fmla="*/ 432 w 1296"/>
                <a:gd name="T63" fmla="*/ 592 h 610"/>
                <a:gd name="T64" fmla="*/ 474 w 1296"/>
                <a:gd name="T65" fmla="*/ 600 h 610"/>
                <a:gd name="T66" fmla="*/ 518 w 1296"/>
                <a:gd name="T67" fmla="*/ 604 h 610"/>
                <a:gd name="T68" fmla="*/ 560 w 1296"/>
                <a:gd name="T69" fmla="*/ 608 h 610"/>
                <a:gd name="T70" fmla="*/ 604 w 1296"/>
                <a:gd name="T71" fmla="*/ 610 h 610"/>
                <a:gd name="T72" fmla="*/ 648 w 1296"/>
                <a:gd name="T73" fmla="*/ 610 h 610"/>
                <a:gd name="T74" fmla="*/ 648 w 1296"/>
                <a:gd name="T75" fmla="*/ 610 h 610"/>
                <a:gd name="T76" fmla="*/ 692 w 1296"/>
                <a:gd name="T77" fmla="*/ 610 h 610"/>
                <a:gd name="T78" fmla="*/ 736 w 1296"/>
                <a:gd name="T79" fmla="*/ 608 h 610"/>
                <a:gd name="T80" fmla="*/ 778 w 1296"/>
                <a:gd name="T81" fmla="*/ 604 h 610"/>
                <a:gd name="T82" fmla="*/ 822 w 1296"/>
                <a:gd name="T83" fmla="*/ 600 h 610"/>
                <a:gd name="T84" fmla="*/ 864 w 1296"/>
                <a:gd name="T85" fmla="*/ 592 h 610"/>
                <a:gd name="T86" fmla="*/ 906 w 1296"/>
                <a:gd name="T87" fmla="*/ 586 h 610"/>
                <a:gd name="T88" fmla="*/ 946 w 1296"/>
                <a:gd name="T89" fmla="*/ 576 h 610"/>
                <a:gd name="T90" fmla="*/ 988 w 1296"/>
                <a:gd name="T91" fmla="*/ 566 h 610"/>
                <a:gd name="T92" fmla="*/ 1028 w 1296"/>
                <a:gd name="T93" fmla="*/ 556 h 610"/>
                <a:gd name="T94" fmla="*/ 1068 w 1296"/>
                <a:gd name="T95" fmla="*/ 542 h 610"/>
                <a:gd name="T96" fmla="*/ 1108 w 1296"/>
                <a:gd name="T97" fmla="*/ 530 h 610"/>
                <a:gd name="T98" fmla="*/ 1146 w 1296"/>
                <a:gd name="T99" fmla="*/ 514 h 610"/>
                <a:gd name="T100" fmla="*/ 1184 w 1296"/>
                <a:gd name="T101" fmla="*/ 498 h 610"/>
                <a:gd name="T102" fmla="*/ 1222 w 1296"/>
                <a:gd name="T103" fmla="*/ 482 h 610"/>
                <a:gd name="T104" fmla="*/ 1258 w 1296"/>
                <a:gd name="T105" fmla="*/ 462 h 610"/>
                <a:gd name="T106" fmla="*/ 1296 w 1296"/>
                <a:gd name="T107" fmla="*/ 444 h 610"/>
                <a:gd name="T108" fmla="*/ 1040 w 1296"/>
                <a:gd name="T109"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6" h="610">
                  <a:moveTo>
                    <a:pt x="1040" y="0"/>
                  </a:moveTo>
                  <a:lnTo>
                    <a:pt x="1040" y="0"/>
                  </a:lnTo>
                  <a:lnTo>
                    <a:pt x="994" y="22"/>
                  </a:lnTo>
                  <a:lnTo>
                    <a:pt x="948" y="42"/>
                  </a:lnTo>
                  <a:lnTo>
                    <a:pt x="902" y="60"/>
                  </a:lnTo>
                  <a:lnTo>
                    <a:pt x="852" y="74"/>
                  </a:lnTo>
                  <a:lnTo>
                    <a:pt x="804" y="84"/>
                  </a:lnTo>
                  <a:lnTo>
                    <a:pt x="752" y="92"/>
                  </a:lnTo>
                  <a:lnTo>
                    <a:pt x="700" y="98"/>
                  </a:lnTo>
                  <a:lnTo>
                    <a:pt x="648" y="98"/>
                  </a:lnTo>
                  <a:lnTo>
                    <a:pt x="648" y="98"/>
                  </a:lnTo>
                  <a:lnTo>
                    <a:pt x="596" y="98"/>
                  </a:lnTo>
                  <a:lnTo>
                    <a:pt x="544" y="92"/>
                  </a:lnTo>
                  <a:lnTo>
                    <a:pt x="492" y="84"/>
                  </a:lnTo>
                  <a:lnTo>
                    <a:pt x="442" y="74"/>
                  </a:lnTo>
                  <a:lnTo>
                    <a:pt x="394" y="60"/>
                  </a:lnTo>
                  <a:lnTo>
                    <a:pt x="348" y="42"/>
                  </a:lnTo>
                  <a:lnTo>
                    <a:pt x="302" y="22"/>
                  </a:lnTo>
                  <a:lnTo>
                    <a:pt x="256" y="0"/>
                  </a:lnTo>
                  <a:lnTo>
                    <a:pt x="0" y="444"/>
                  </a:lnTo>
                  <a:lnTo>
                    <a:pt x="0" y="444"/>
                  </a:lnTo>
                  <a:lnTo>
                    <a:pt x="38" y="462"/>
                  </a:lnTo>
                  <a:lnTo>
                    <a:pt x="74" y="482"/>
                  </a:lnTo>
                  <a:lnTo>
                    <a:pt x="112" y="498"/>
                  </a:lnTo>
                  <a:lnTo>
                    <a:pt x="150" y="514"/>
                  </a:lnTo>
                  <a:lnTo>
                    <a:pt x="188" y="530"/>
                  </a:lnTo>
                  <a:lnTo>
                    <a:pt x="228" y="542"/>
                  </a:lnTo>
                  <a:lnTo>
                    <a:pt x="268" y="556"/>
                  </a:lnTo>
                  <a:lnTo>
                    <a:pt x="308" y="566"/>
                  </a:lnTo>
                  <a:lnTo>
                    <a:pt x="350" y="576"/>
                  </a:lnTo>
                  <a:lnTo>
                    <a:pt x="390" y="586"/>
                  </a:lnTo>
                  <a:lnTo>
                    <a:pt x="432" y="592"/>
                  </a:lnTo>
                  <a:lnTo>
                    <a:pt x="474" y="600"/>
                  </a:lnTo>
                  <a:lnTo>
                    <a:pt x="518" y="604"/>
                  </a:lnTo>
                  <a:lnTo>
                    <a:pt x="560" y="608"/>
                  </a:lnTo>
                  <a:lnTo>
                    <a:pt x="604" y="610"/>
                  </a:lnTo>
                  <a:lnTo>
                    <a:pt x="648" y="610"/>
                  </a:lnTo>
                  <a:lnTo>
                    <a:pt x="648" y="610"/>
                  </a:lnTo>
                  <a:lnTo>
                    <a:pt x="692" y="610"/>
                  </a:lnTo>
                  <a:lnTo>
                    <a:pt x="736" y="608"/>
                  </a:lnTo>
                  <a:lnTo>
                    <a:pt x="778" y="604"/>
                  </a:lnTo>
                  <a:lnTo>
                    <a:pt x="822" y="600"/>
                  </a:lnTo>
                  <a:lnTo>
                    <a:pt x="864" y="592"/>
                  </a:lnTo>
                  <a:lnTo>
                    <a:pt x="906" y="586"/>
                  </a:lnTo>
                  <a:lnTo>
                    <a:pt x="946" y="576"/>
                  </a:lnTo>
                  <a:lnTo>
                    <a:pt x="988" y="566"/>
                  </a:lnTo>
                  <a:lnTo>
                    <a:pt x="1028" y="556"/>
                  </a:lnTo>
                  <a:lnTo>
                    <a:pt x="1068" y="542"/>
                  </a:lnTo>
                  <a:lnTo>
                    <a:pt x="1108" y="530"/>
                  </a:lnTo>
                  <a:lnTo>
                    <a:pt x="1146" y="514"/>
                  </a:lnTo>
                  <a:lnTo>
                    <a:pt x="1184" y="498"/>
                  </a:lnTo>
                  <a:lnTo>
                    <a:pt x="1222" y="482"/>
                  </a:lnTo>
                  <a:lnTo>
                    <a:pt x="1258" y="462"/>
                  </a:lnTo>
                  <a:lnTo>
                    <a:pt x="1296" y="444"/>
                  </a:lnTo>
                  <a:lnTo>
                    <a:pt x="104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115" name="组合 114"/>
            <p:cNvGrpSpPr/>
            <p:nvPr/>
          </p:nvGrpSpPr>
          <p:grpSpPr>
            <a:xfrm>
              <a:off x="4007724" y="3587560"/>
              <a:ext cx="187983" cy="184873"/>
              <a:chOff x="5032375" y="3027363"/>
              <a:chExt cx="1727200" cy="1698625"/>
            </a:xfrm>
          </p:grpSpPr>
          <p:sp>
            <p:nvSpPr>
              <p:cNvPr id="116" name="Freeform 28"/>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Freeform 29"/>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8" name="Line 30"/>
              <p:cNvSpPr>
                <a:spLocks noChangeShapeType="1"/>
              </p:cNvSpPr>
              <p:nvPr/>
            </p:nvSpPr>
            <p:spPr bwMode="auto">
              <a:xfrm>
                <a:off x="5435600" y="3027363"/>
                <a:ext cx="923925"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9" name="Line 31"/>
              <p:cNvSpPr>
                <a:spLocks noChangeShapeType="1"/>
              </p:cNvSpPr>
              <p:nvPr/>
            </p:nvSpPr>
            <p:spPr bwMode="auto">
              <a:xfrm>
                <a:off x="5895975" y="4240213"/>
                <a:ext cx="0" cy="1841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0" name="Freeform 32"/>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21" name="组合 120"/>
          <p:cNvGrpSpPr/>
          <p:nvPr/>
        </p:nvGrpSpPr>
        <p:grpSpPr>
          <a:xfrm>
            <a:off x="6808191" y="2988680"/>
            <a:ext cx="1051539" cy="1305288"/>
            <a:chOff x="5106211" y="2320675"/>
            <a:chExt cx="788757" cy="978966"/>
          </a:xfrm>
        </p:grpSpPr>
        <p:sp>
          <p:nvSpPr>
            <p:cNvPr id="122" name="Freeform 9"/>
            <p:cNvSpPr/>
            <p:nvPr/>
          </p:nvSpPr>
          <p:spPr bwMode="auto">
            <a:xfrm rot="1800000">
              <a:off x="5106211" y="2320675"/>
              <a:ext cx="788757" cy="978966"/>
            </a:xfrm>
            <a:custGeom>
              <a:avLst/>
              <a:gdLst>
                <a:gd name="T0" fmla="*/ 0 w 904"/>
                <a:gd name="T1" fmla="*/ 444 h 1122"/>
                <a:gd name="T2" fmla="*/ 0 w 904"/>
                <a:gd name="T3" fmla="*/ 444 h 1122"/>
                <a:gd name="T4" fmla="*/ 42 w 904"/>
                <a:gd name="T5" fmla="*/ 472 h 1122"/>
                <a:gd name="T6" fmla="*/ 82 w 904"/>
                <a:gd name="T7" fmla="*/ 502 h 1122"/>
                <a:gd name="T8" fmla="*/ 120 w 904"/>
                <a:gd name="T9" fmla="*/ 534 h 1122"/>
                <a:gd name="T10" fmla="*/ 156 w 904"/>
                <a:gd name="T11" fmla="*/ 568 h 1122"/>
                <a:gd name="T12" fmla="*/ 190 w 904"/>
                <a:gd name="T13" fmla="*/ 606 h 1122"/>
                <a:gd name="T14" fmla="*/ 222 w 904"/>
                <a:gd name="T15" fmla="*/ 644 h 1122"/>
                <a:gd name="T16" fmla="*/ 252 w 904"/>
                <a:gd name="T17" fmla="*/ 686 h 1122"/>
                <a:gd name="T18" fmla="*/ 278 w 904"/>
                <a:gd name="T19" fmla="*/ 728 h 1122"/>
                <a:gd name="T20" fmla="*/ 302 w 904"/>
                <a:gd name="T21" fmla="*/ 772 h 1122"/>
                <a:gd name="T22" fmla="*/ 324 w 904"/>
                <a:gd name="T23" fmla="*/ 818 h 1122"/>
                <a:gd name="T24" fmla="*/ 342 w 904"/>
                <a:gd name="T25" fmla="*/ 866 h 1122"/>
                <a:gd name="T26" fmla="*/ 358 w 904"/>
                <a:gd name="T27" fmla="*/ 914 h 1122"/>
                <a:gd name="T28" fmla="*/ 372 w 904"/>
                <a:gd name="T29" fmla="*/ 964 h 1122"/>
                <a:gd name="T30" fmla="*/ 382 w 904"/>
                <a:gd name="T31" fmla="*/ 1016 h 1122"/>
                <a:gd name="T32" fmla="*/ 388 w 904"/>
                <a:gd name="T33" fmla="*/ 1068 h 1122"/>
                <a:gd name="T34" fmla="*/ 392 w 904"/>
                <a:gd name="T35" fmla="*/ 1122 h 1122"/>
                <a:gd name="T36" fmla="*/ 904 w 904"/>
                <a:gd name="T37" fmla="*/ 1122 h 1122"/>
                <a:gd name="T38" fmla="*/ 904 w 904"/>
                <a:gd name="T39" fmla="*/ 1122 h 1122"/>
                <a:gd name="T40" fmla="*/ 902 w 904"/>
                <a:gd name="T41" fmla="*/ 1076 h 1122"/>
                <a:gd name="T42" fmla="*/ 898 w 904"/>
                <a:gd name="T43" fmla="*/ 1032 h 1122"/>
                <a:gd name="T44" fmla="*/ 894 w 904"/>
                <a:gd name="T45" fmla="*/ 990 h 1122"/>
                <a:gd name="T46" fmla="*/ 888 w 904"/>
                <a:gd name="T47" fmla="*/ 946 h 1122"/>
                <a:gd name="T48" fmla="*/ 882 w 904"/>
                <a:gd name="T49" fmla="*/ 904 h 1122"/>
                <a:gd name="T50" fmla="*/ 872 w 904"/>
                <a:gd name="T51" fmla="*/ 862 h 1122"/>
                <a:gd name="T52" fmla="*/ 864 w 904"/>
                <a:gd name="T53" fmla="*/ 820 h 1122"/>
                <a:gd name="T54" fmla="*/ 852 w 904"/>
                <a:gd name="T55" fmla="*/ 778 h 1122"/>
                <a:gd name="T56" fmla="*/ 840 w 904"/>
                <a:gd name="T57" fmla="*/ 738 h 1122"/>
                <a:gd name="T58" fmla="*/ 826 w 904"/>
                <a:gd name="T59" fmla="*/ 698 h 1122"/>
                <a:gd name="T60" fmla="*/ 812 w 904"/>
                <a:gd name="T61" fmla="*/ 658 h 1122"/>
                <a:gd name="T62" fmla="*/ 794 w 904"/>
                <a:gd name="T63" fmla="*/ 618 h 1122"/>
                <a:gd name="T64" fmla="*/ 778 w 904"/>
                <a:gd name="T65" fmla="*/ 580 h 1122"/>
                <a:gd name="T66" fmla="*/ 760 w 904"/>
                <a:gd name="T67" fmla="*/ 542 h 1122"/>
                <a:gd name="T68" fmla="*/ 740 w 904"/>
                <a:gd name="T69" fmla="*/ 506 h 1122"/>
                <a:gd name="T70" fmla="*/ 720 w 904"/>
                <a:gd name="T71" fmla="*/ 470 h 1122"/>
                <a:gd name="T72" fmla="*/ 698 w 904"/>
                <a:gd name="T73" fmla="*/ 434 h 1122"/>
                <a:gd name="T74" fmla="*/ 674 w 904"/>
                <a:gd name="T75" fmla="*/ 398 h 1122"/>
                <a:gd name="T76" fmla="*/ 650 w 904"/>
                <a:gd name="T77" fmla="*/ 364 h 1122"/>
                <a:gd name="T78" fmla="*/ 626 w 904"/>
                <a:gd name="T79" fmla="*/ 332 h 1122"/>
                <a:gd name="T80" fmla="*/ 600 w 904"/>
                <a:gd name="T81" fmla="*/ 298 h 1122"/>
                <a:gd name="T82" fmla="*/ 574 w 904"/>
                <a:gd name="T83" fmla="*/ 266 h 1122"/>
                <a:gd name="T84" fmla="*/ 546 w 904"/>
                <a:gd name="T85" fmla="*/ 236 h 1122"/>
                <a:gd name="T86" fmla="*/ 516 w 904"/>
                <a:gd name="T87" fmla="*/ 206 h 1122"/>
                <a:gd name="T88" fmla="*/ 488 w 904"/>
                <a:gd name="T89" fmla="*/ 176 h 1122"/>
                <a:gd name="T90" fmla="*/ 456 w 904"/>
                <a:gd name="T91" fmla="*/ 148 h 1122"/>
                <a:gd name="T92" fmla="*/ 426 w 904"/>
                <a:gd name="T93" fmla="*/ 122 h 1122"/>
                <a:gd name="T94" fmla="*/ 392 w 904"/>
                <a:gd name="T95" fmla="*/ 96 h 1122"/>
                <a:gd name="T96" fmla="*/ 360 w 904"/>
                <a:gd name="T97" fmla="*/ 70 h 1122"/>
                <a:gd name="T98" fmla="*/ 326 w 904"/>
                <a:gd name="T99" fmla="*/ 46 h 1122"/>
                <a:gd name="T100" fmla="*/ 292 w 904"/>
                <a:gd name="T101" fmla="*/ 22 h 1122"/>
                <a:gd name="T102" fmla="*/ 256 w 904"/>
                <a:gd name="T103" fmla="*/ 0 h 1122"/>
                <a:gd name="T104" fmla="*/ 0 w 904"/>
                <a:gd name="T105" fmla="*/ 444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4" h="1122">
                  <a:moveTo>
                    <a:pt x="0" y="444"/>
                  </a:moveTo>
                  <a:lnTo>
                    <a:pt x="0" y="444"/>
                  </a:lnTo>
                  <a:lnTo>
                    <a:pt x="42" y="472"/>
                  </a:lnTo>
                  <a:lnTo>
                    <a:pt x="82" y="502"/>
                  </a:lnTo>
                  <a:lnTo>
                    <a:pt x="120" y="534"/>
                  </a:lnTo>
                  <a:lnTo>
                    <a:pt x="156" y="568"/>
                  </a:lnTo>
                  <a:lnTo>
                    <a:pt x="190" y="606"/>
                  </a:lnTo>
                  <a:lnTo>
                    <a:pt x="222" y="644"/>
                  </a:lnTo>
                  <a:lnTo>
                    <a:pt x="252" y="686"/>
                  </a:lnTo>
                  <a:lnTo>
                    <a:pt x="278" y="728"/>
                  </a:lnTo>
                  <a:lnTo>
                    <a:pt x="302" y="772"/>
                  </a:lnTo>
                  <a:lnTo>
                    <a:pt x="324" y="818"/>
                  </a:lnTo>
                  <a:lnTo>
                    <a:pt x="342" y="866"/>
                  </a:lnTo>
                  <a:lnTo>
                    <a:pt x="358" y="914"/>
                  </a:lnTo>
                  <a:lnTo>
                    <a:pt x="372" y="964"/>
                  </a:lnTo>
                  <a:lnTo>
                    <a:pt x="382" y="1016"/>
                  </a:lnTo>
                  <a:lnTo>
                    <a:pt x="388" y="1068"/>
                  </a:lnTo>
                  <a:lnTo>
                    <a:pt x="392" y="1122"/>
                  </a:lnTo>
                  <a:lnTo>
                    <a:pt x="904" y="1122"/>
                  </a:lnTo>
                  <a:lnTo>
                    <a:pt x="904" y="1122"/>
                  </a:lnTo>
                  <a:lnTo>
                    <a:pt x="902" y="1076"/>
                  </a:lnTo>
                  <a:lnTo>
                    <a:pt x="898" y="1032"/>
                  </a:lnTo>
                  <a:lnTo>
                    <a:pt x="894" y="990"/>
                  </a:lnTo>
                  <a:lnTo>
                    <a:pt x="888" y="946"/>
                  </a:lnTo>
                  <a:lnTo>
                    <a:pt x="882" y="904"/>
                  </a:lnTo>
                  <a:lnTo>
                    <a:pt x="872" y="862"/>
                  </a:lnTo>
                  <a:lnTo>
                    <a:pt x="864" y="820"/>
                  </a:lnTo>
                  <a:lnTo>
                    <a:pt x="852" y="778"/>
                  </a:lnTo>
                  <a:lnTo>
                    <a:pt x="840" y="738"/>
                  </a:lnTo>
                  <a:lnTo>
                    <a:pt x="826" y="698"/>
                  </a:lnTo>
                  <a:lnTo>
                    <a:pt x="812" y="658"/>
                  </a:lnTo>
                  <a:lnTo>
                    <a:pt x="794" y="618"/>
                  </a:lnTo>
                  <a:lnTo>
                    <a:pt x="778" y="580"/>
                  </a:lnTo>
                  <a:lnTo>
                    <a:pt x="760" y="542"/>
                  </a:lnTo>
                  <a:lnTo>
                    <a:pt x="740" y="506"/>
                  </a:lnTo>
                  <a:lnTo>
                    <a:pt x="720" y="470"/>
                  </a:lnTo>
                  <a:lnTo>
                    <a:pt x="698" y="434"/>
                  </a:lnTo>
                  <a:lnTo>
                    <a:pt x="674" y="398"/>
                  </a:lnTo>
                  <a:lnTo>
                    <a:pt x="650" y="364"/>
                  </a:lnTo>
                  <a:lnTo>
                    <a:pt x="626" y="332"/>
                  </a:lnTo>
                  <a:lnTo>
                    <a:pt x="600" y="298"/>
                  </a:lnTo>
                  <a:lnTo>
                    <a:pt x="574" y="266"/>
                  </a:lnTo>
                  <a:lnTo>
                    <a:pt x="546" y="236"/>
                  </a:lnTo>
                  <a:lnTo>
                    <a:pt x="516" y="206"/>
                  </a:lnTo>
                  <a:lnTo>
                    <a:pt x="488" y="176"/>
                  </a:lnTo>
                  <a:lnTo>
                    <a:pt x="456" y="148"/>
                  </a:lnTo>
                  <a:lnTo>
                    <a:pt x="426" y="122"/>
                  </a:lnTo>
                  <a:lnTo>
                    <a:pt x="392" y="96"/>
                  </a:lnTo>
                  <a:lnTo>
                    <a:pt x="360" y="70"/>
                  </a:lnTo>
                  <a:lnTo>
                    <a:pt x="326" y="46"/>
                  </a:lnTo>
                  <a:lnTo>
                    <a:pt x="292" y="22"/>
                  </a:lnTo>
                  <a:lnTo>
                    <a:pt x="256" y="0"/>
                  </a:lnTo>
                  <a:lnTo>
                    <a:pt x="0" y="444"/>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nvGrpSpPr>
            <p:cNvPr id="123" name="组合 122"/>
            <p:cNvGrpSpPr/>
            <p:nvPr/>
          </p:nvGrpSpPr>
          <p:grpSpPr>
            <a:xfrm>
              <a:off x="5420525" y="2773910"/>
              <a:ext cx="184873" cy="184873"/>
              <a:chOff x="152400" y="414338"/>
              <a:chExt cx="1698625" cy="1698625"/>
            </a:xfrm>
          </p:grpSpPr>
          <p:sp>
            <p:nvSpPr>
              <p:cNvPr id="124" name="Freeform 41"/>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26" name="组合 125"/>
          <p:cNvGrpSpPr/>
          <p:nvPr/>
        </p:nvGrpSpPr>
        <p:grpSpPr>
          <a:xfrm>
            <a:off x="5945367" y="2315433"/>
            <a:ext cx="1507517" cy="709649"/>
            <a:chOff x="4459009" y="1815738"/>
            <a:chExt cx="1130785" cy="532237"/>
          </a:xfrm>
        </p:grpSpPr>
        <p:sp>
          <p:nvSpPr>
            <p:cNvPr id="127" name="Freeform 7"/>
            <p:cNvSpPr/>
            <p:nvPr/>
          </p:nvSpPr>
          <p:spPr bwMode="auto">
            <a:xfrm rot="1800000">
              <a:off x="4459009" y="1815738"/>
              <a:ext cx="1130785" cy="532237"/>
            </a:xfrm>
            <a:custGeom>
              <a:avLst/>
              <a:gdLst>
                <a:gd name="T0" fmla="*/ 256 w 1296"/>
                <a:gd name="T1" fmla="*/ 610 h 610"/>
                <a:gd name="T2" fmla="*/ 256 w 1296"/>
                <a:gd name="T3" fmla="*/ 610 h 610"/>
                <a:gd name="T4" fmla="*/ 302 w 1296"/>
                <a:gd name="T5" fmla="*/ 588 h 610"/>
                <a:gd name="T6" fmla="*/ 348 w 1296"/>
                <a:gd name="T7" fmla="*/ 568 h 610"/>
                <a:gd name="T8" fmla="*/ 394 w 1296"/>
                <a:gd name="T9" fmla="*/ 552 h 610"/>
                <a:gd name="T10" fmla="*/ 442 w 1296"/>
                <a:gd name="T11" fmla="*/ 538 h 610"/>
                <a:gd name="T12" fmla="*/ 492 w 1296"/>
                <a:gd name="T13" fmla="*/ 526 h 610"/>
                <a:gd name="T14" fmla="*/ 544 w 1296"/>
                <a:gd name="T15" fmla="*/ 518 h 610"/>
                <a:gd name="T16" fmla="*/ 596 w 1296"/>
                <a:gd name="T17" fmla="*/ 514 h 610"/>
                <a:gd name="T18" fmla="*/ 648 w 1296"/>
                <a:gd name="T19" fmla="*/ 512 h 610"/>
                <a:gd name="T20" fmla="*/ 648 w 1296"/>
                <a:gd name="T21" fmla="*/ 512 h 610"/>
                <a:gd name="T22" fmla="*/ 700 w 1296"/>
                <a:gd name="T23" fmla="*/ 514 h 610"/>
                <a:gd name="T24" fmla="*/ 752 w 1296"/>
                <a:gd name="T25" fmla="*/ 518 h 610"/>
                <a:gd name="T26" fmla="*/ 804 w 1296"/>
                <a:gd name="T27" fmla="*/ 526 h 610"/>
                <a:gd name="T28" fmla="*/ 852 w 1296"/>
                <a:gd name="T29" fmla="*/ 538 h 610"/>
                <a:gd name="T30" fmla="*/ 902 w 1296"/>
                <a:gd name="T31" fmla="*/ 552 h 610"/>
                <a:gd name="T32" fmla="*/ 948 w 1296"/>
                <a:gd name="T33" fmla="*/ 568 h 610"/>
                <a:gd name="T34" fmla="*/ 994 w 1296"/>
                <a:gd name="T35" fmla="*/ 588 h 610"/>
                <a:gd name="T36" fmla="*/ 1040 w 1296"/>
                <a:gd name="T37" fmla="*/ 610 h 610"/>
                <a:gd name="T38" fmla="*/ 1296 w 1296"/>
                <a:gd name="T39" fmla="*/ 168 h 610"/>
                <a:gd name="T40" fmla="*/ 1296 w 1296"/>
                <a:gd name="T41" fmla="*/ 168 h 610"/>
                <a:gd name="T42" fmla="*/ 1258 w 1296"/>
                <a:gd name="T43" fmla="*/ 148 h 610"/>
                <a:gd name="T44" fmla="*/ 1222 w 1296"/>
                <a:gd name="T45" fmla="*/ 130 h 610"/>
                <a:gd name="T46" fmla="*/ 1184 w 1296"/>
                <a:gd name="T47" fmla="*/ 112 h 610"/>
                <a:gd name="T48" fmla="*/ 1146 w 1296"/>
                <a:gd name="T49" fmla="*/ 96 h 610"/>
                <a:gd name="T50" fmla="*/ 1108 w 1296"/>
                <a:gd name="T51" fmla="*/ 82 h 610"/>
                <a:gd name="T52" fmla="*/ 1068 w 1296"/>
                <a:gd name="T53" fmla="*/ 68 h 610"/>
                <a:gd name="T54" fmla="*/ 1028 w 1296"/>
                <a:gd name="T55" fmla="*/ 56 h 610"/>
                <a:gd name="T56" fmla="*/ 988 w 1296"/>
                <a:gd name="T57" fmla="*/ 44 h 610"/>
                <a:gd name="T58" fmla="*/ 946 w 1296"/>
                <a:gd name="T59" fmla="*/ 34 h 610"/>
                <a:gd name="T60" fmla="*/ 906 w 1296"/>
                <a:gd name="T61" fmla="*/ 26 h 610"/>
                <a:gd name="T62" fmla="*/ 864 w 1296"/>
                <a:gd name="T63" fmla="*/ 18 h 610"/>
                <a:gd name="T64" fmla="*/ 822 w 1296"/>
                <a:gd name="T65" fmla="*/ 12 h 610"/>
                <a:gd name="T66" fmla="*/ 778 w 1296"/>
                <a:gd name="T67" fmla="*/ 6 h 610"/>
                <a:gd name="T68" fmla="*/ 736 w 1296"/>
                <a:gd name="T69" fmla="*/ 4 h 610"/>
                <a:gd name="T70" fmla="*/ 692 w 1296"/>
                <a:gd name="T71" fmla="*/ 2 h 610"/>
                <a:gd name="T72" fmla="*/ 648 w 1296"/>
                <a:gd name="T73" fmla="*/ 0 h 610"/>
                <a:gd name="T74" fmla="*/ 648 w 1296"/>
                <a:gd name="T75" fmla="*/ 0 h 610"/>
                <a:gd name="T76" fmla="*/ 604 w 1296"/>
                <a:gd name="T77" fmla="*/ 2 h 610"/>
                <a:gd name="T78" fmla="*/ 560 w 1296"/>
                <a:gd name="T79" fmla="*/ 4 h 610"/>
                <a:gd name="T80" fmla="*/ 518 w 1296"/>
                <a:gd name="T81" fmla="*/ 6 h 610"/>
                <a:gd name="T82" fmla="*/ 474 w 1296"/>
                <a:gd name="T83" fmla="*/ 12 h 610"/>
                <a:gd name="T84" fmla="*/ 432 w 1296"/>
                <a:gd name="T85" fmla="*/ 18 h 610"/>
                <a:gd name="T86" fmla="*/ 390 w 1296"/>
                <a:gd name="T87" fmla="*/ 26 h 610"/>
                <a:gd name="T88" fmla="*/ 350 w 1296"/>
                <a:gd name="T89" fmla="*/ 34 h 610"/>
                <a:gd name="T90" fmla="*/ 308 w 1296"/>
                <a:gd name="T91" fmla="*/ 44 h 610"/>
                <a:gd name="T92" fmla="*/ 268 w 1296"/>
                <a:gd name="T93" fmla="*/ 56 h 610"/>
                <a:gd name="T94" fmla="*/ 228 w 1296"/>
                <a:gd name="T95" fmla="*/ 68 h 610"/>
                <a:gd name="T96" fmla="*/ 188 w 1296"/>
                <a:gd name="T97" fmla="*/ 82 h 610"/>
                <a:gd name="T98" fmla="*/ 150 w 1296"/>
                <a:gd name="T99" fmla="*/ 96 h 610"/>
                <a:gd name="T100" fmla="*/ 112 w 1296"/>
                <a:gd name="T101" fmla="*/ 112 h 610"/>
                <a:gd name="T102" fmla="*/ 74 w 1296"/>
                <a:gd name="T103" fmla="*/ 130 h 610"/>
                <a:gd name="T104" fmla="*/ 38 w 1296"/>
                <a:gd name="T105" fmla="*/ 148 h 610"/>
                <a:gd name="T106" fmla="*/ 0 w 1296"/>
                <a:gd name="T107" fmla="*/ 168 h 610"/>
                <a:gd name="T108" fmla="*/ 256 w 1296"/>
                <a:gd name="T109" fmla="*/ 61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6" h="610">
                  <a:moveTo>
                    <a:pt x="256" y="610"/>
                  </a:moveTo>
                  <a:lnTo>
                    <a:pt x="256" y="610"/>
                  </a:lnTo>
                  <a:lnTo>
                    <a:pt x="302" y="588"/>
                  </a:lnTo>
                  <a:lnTo>
                    <a:pt x="348" y="568"/>
                  </a:lnTo>
                  <a:lnTo>
                    <a:pt x="394" y="552"/>
                  </a:lnTo>
                  <a:lnTo>
                    <a:pt x="442" y="538"/>
                  </a:lnTo>
                  <a:lnTo>
                    <a:pt x="492" y="526"/>
                  </a:lnTo>
                  <a:lnTo>
                    <a:pt x="544" y="518"/>
                  </a:lnTo>
                  <a:lnTo>
                    <a:pt x="596" y="514"/>
                  </a:lnTo>
                  <a:lnTo>
                    <a:pt x="648" y="512"/>
                  </a:lnTo>
                  <a:lnTo>
                    <a:pt x="648" y="512"/>
                  </a:lnTo>
                  <a:lnTo>
                    <a:pt x="700" y="514"/>
                  </a:lnTo>
                  <a:lnTo>
                    <a:pt x="752" y="518"/>
                  </a:lnTo>
                  <a:lnTo>
                    <a:pt x="804" y="526"/>
                  </a:lnTo>
                  <a:lnTo>
                    <a:pt x="852" y="538"/>
                  </a:lnTo>
                  <a:lnTo>
                    <a:pt x="902" y="552"/>
                  </a:lnTo>
                  <a:lnTo>
                    <a:pt x="948" y="568"/>
                  </a:lnTo>
                  <a:lnTo>
                    <a:pt x="994" y="588"/>
                  </a:lnTo>
                  <a:lnTo>
                    <a:pt x="1040" y="610"/>
                  </a:lnTo>
                  <a:lnTo>
                    <a:pt x="1296" y="168"/>
                  </a:lnTo>
                  <a:lnTo>
                    <a:pt x="1296" y="168"/>
                  </a:lnTo>
                  <a:lnTo>
                    <a:pt x="1258" y="148"/>
                  </a:lnTo>
                  <a:lnTo>
                    <a:pt x="1222" y="130"/>
                  </a:lnTo>
                  <a:lnTo>
                    <a:pt x="1184" y="112"/>
                  </a:lnTo>
                  <a:lnTo>
                    <a:pt x="1146" y="96"/>
                  </a:lnTo>
                  <a:lnTo>
                    <a:pt x="1108" y="82"/>
                  </a:lnTo>
                  <a:lnTo>
                    <a:pt x="1068" y="68"/>
                  </a:lnTo>
                  <a:lnTo>
                    <a:pt x="1028" y="56"/>
                  </a:lnTo>
                  <a:lnTo>
                    <a:pt x="988" y="44"/>
                  </a:lnTo>
                  <a:lnTo>
                    <a:pt x="946" y="34"/>
                  </a:lnTo>
                  <a:lnTo>
                    <a:pt x="906" y="26"/>
                  </a:lnTo>
                  <a:lnTo>
                    <a:pt x="864" y="18"/>
                  </a:lnTo>
                  <a:lnTo>
                    <a:pt x="822" y="12"/>
                  </a:lnTo>
                  <a:lnTo>
                    <a:pt x="778" y="6"/>
                  </a:lnTo>
                  <a:lnTo>
                    <a:pt x="736" y="4"/>
                  </a:lnTo>
                  <a:lnTo>
                    <a:pt x="692" y="2"/>
                  </a:lnTo>
                  <a:lnTo>
                    <a:pt x="648" y="0"/>
                  </a:lnTo>
                  <a:lnTo>
                    <a:pt x="648" y="0"/>
                  </a:lnTo>
                  <a:lnTo>
                    <a:pt x="604" y="2"/>
                  </a:lnTo>
                  <a:lnTo>
                    <a:pt x="560" y="4"/>
                  </a:lnTo>
                  <a:lnTo>
                    <a:pt x="518" y="6"/>
                  </a:lnTo>
                  <a:lnTo>
                    <a:pt x="474" y="12"/>
                  </a:lnTo>
                  <a:lnTo>
                    <a:pt x="432" y="18"/>
                  </a:lnTo>
                  <a:lnTo>
                    <a:pt x="390" y="26"/>
                  </a:lnTo>
                  <a:lnTo>
                    <a:pt x="350" y="34"/>
                  </a:lnTo>
                  <a:lnTo>
                    <a:pt x="308" y="44"/>
                  </a:lnTo>
                  <a:lnTo>
                    <a:pt x="268" y="56"/>
                  </a:lnTo>
                  <a:lnTo>
                    <a:pt x="228" y="68"/>
                  </a:lnTo>
                  <a:lnTo>
                    <a:pt x="188" y="82"/>
                  </a:lnTo>
                  <a:lnTo>
                    <a:pt x="150" y="96"/>
                  </a:lnTo>
                  <a:lnTo>
                    <a:pt x="112" y="112"/>
                  </a:lnTo>
                  <a:lnTo>
                    <a:pt x="74" y="130"/>
                  </a:lnTo>
                  <a:lnTo>
                    <a:pt x="38" y="148"/>
                  </a:lnTo>
                  <a:lnTo>
                    <a:pt x="0" y="168"/>
                  </a:lnTo>
                  <a:lnTo>
                    <a:pt x="256" y="61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nvGrpSpPr>
            <p:cNvPr id="128" name="组合 127"/>
            <p:cNvGrpSpPr/>
            <p:nvPr/>
          </p:nvGrpSpPr>
          <p:grpSpPr>
            <a:xfrm>
              <a:off x="4961556" y="1959795"/>
              <a:ext cx="145320" cy="210125"/>
              <a:chOff x="4499340" y="1835944"/>
              <a:chExt cx="145320" cy="210125"/>
            </a:xfrm>
          </p:grpSpPr>
          <p:sp>
            <p:nvSpPr>
              <p:cNvPr id="129" name="Freeform 5"/>
              <p:cNvSpPr/>
              <p:nvPr/>
            </p:nvSpPr>
            <p:spPr bwMode="auto">
              <a:xfrm>
                <a:off x="4499340" y="1835944"/>
                <a:ext cx="145320" cy="174384"/>
              </a:xfrm>
              <a:custGeom>
                <a:avLst/>
                <a:gdLst>
                  <a:gd name="T0" fmla="*/ 202 w 740"/>
                  <a:gd name="T1" fmla="*/ 818 h 888"/>
                  <a:gd name="T2" fmla="*/ 202 w 740"/>
                  <a:gd name="T3" fmla="*/ 700 h 888"/>
                  <a:gd name="T4" fmla="*/ 160 w 740"/>
                  <a:gd name="T5" fmla="*/ 674 h 888"/>
                  <a:gd name="T6" fmla="*/ 120 w 740"/>
                  <a:gd name="T7" fmla="*/ 642 h 888"/>
                  <a:gd name="T8" fmla="*/ 86 w 740"/>
                  <a:gd name="T9" fmla="*/ 606 h 888"/>
                  <a:gd name="T10" fmla="*/ 56 w 740"/>
                  <a:gd name="T11" fmla="*/ 566 h 888"/>
                  <a:gd name="T12" fmla="*/ 32 w 740"/>
                  <a:gd name="T13" fmla="*/ 522 h 888"/>
                  <a:gd name="T14" fmla="*/ 14 w 740"/>
                  <a:gd name="T15" fmla="*/ 474 h 888"/>
                  <a:gd name="T16" fmla="*/ 4 w 740"/>
                  <a:gd name="T17" fmla="*/ 424 h 888"/>
                  <a:gd name="T18" fmla="*/ 0 w 740"/>
                  <a:gd name="T19" fmla="*/ 370 h 888"/>
                  <a:gd name="T20" fmla="*/ 2 w 740"/>
                  <a:gd name="T21" fmla="*/ 332 h 888"/>
                  <a:gd name="T22" fmla="*/ 16 w 740"/>
                  <a:gd name="T23" fmla="*/ 260 h 888"/>
                  <a:gd name="T24" fmla="*/ 44 w 740"/>
                  <a:gd name="T25" fmla="*/ 194 h 888"/>
                  <a:gd name="T26" fmla="*/ 84 w 740"/>
                  <a:gd name="T27" fmla="*/ 134 h 888"/>
                  <a:gd name="T28" fmla="*/ 134 w 740"/>
                  <a:gd name="T29" fmla="*/ 84 h 888"/>
                  <a:gd name="T30" fmla="*/ 194 w 740"/>
                  <a:gd name="T31" fmla="*/ 44 h 888"/>
                  <a:gd name="T32" fmla="*/ 260 w 740"/>
                  <a:gd name="T33" fmla="*/ 16 h 888"/>
                  <a:gd name="T34" fmla="*/ 332 w 740"/>
                  <a:gd name="T35" fmla="*/ 2 h 888"/>
                  <a:gd name="T36" fmla="*/ 370 w 740"/>
                  <a:gd name="T37" fmla="*/ 0 h 888"/>
                  <a:gd name="T38" fmla="*/ 446 w 740"/>
                  <a:gd name="T39" fmla="*/ 8 h 888"/>
                  <a:gd name="T40" fmla="*/ 514 w 740"/>
                  <a:gd name="T41" fmla="*/ 28 h 888"/>
                  <a:gd name="T42" fmla="*/ 578 w 740"/>
                  <a:gd name="T43" fmla="*/ 64 h 888"/>
                  <a:gd name="T44" fmla="*/ 632 w 740"/>
                  <a:gd name="T45" fmla="*/ 108 h 888"/>
                  <a:gd name="T46" fmla="*/ 678 w 740"/>
                  <a:gd name="T47" fmla="*/ 164 h 888"/>
                  <a:gd name="T48" fmla="*/ 712 w 740"/>
                  <a:gd name="T49" fmla="*/ 226 h 888"/>
                  <a:gd name="T50" fmla="*/ 734 w 740"/>
                  <a:gd name="T51" fmla="*/ 296 h 888"/>
                  <a:gd name="T52" fmla="*/ 740 w 740"/>
                  <a:gd name="T53" fmla="*/ 370 h 888"/>
                  <a:gd name="T54" fmla="*/ 740 w 740"/>
                  <a:gd name="T55" fmla="*/ 398 h 888"/>
                  <a:gd name="T56" fmla="*/ 732 w 740"/>
                  <a:gd name="T57" fmla="*/ 450 h 888"/>
                  <a:gd name="T58" fmla="*/ 718 w 740"/>
                  <a:gd name="T59" fmla="*/ 498 h 888"/>
                  <a:gd name="T60" fmla="*/ 696 w 740"/>
                  <a:gd name="T61" fmla="*/ 546 h 888"/>
                  <a:gd name="T62" fmla="*/ 670 w 740"/>
                  <a:gd name="T63" fmla="*/ 588 h 888"/>
                  <a:gd name="T64" fmla="*/ 638 w 740"/>
                  <a:gd name="T65" fmla="*/ 626 h 888"/>
                  <a:gd name="T66" fmla="*/ 600 w 740"/>
                  <a:gd name="T67" fmla="*/ 660 h 888"/>
                  <a:gd name="T68" fmla="*/ 558 w 740"/>
                  <a:gd name="T69" fmla="*/ 690 h 888"/>
                  <a:gd name="T70" fmla="*/ 536 w 740"/>
                  <a:gd name="T71" fmla="*/ 78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888">
                    <a:moveTo>
                      <a:pt x="518" y="888"/>
                    </a:moveTo>
                    <a:lnTo>
                      <a:pt x="202" y="818"/>
                    </a:lnTo>
                    <a:lnTo>
                      <a:pt x="202" y="700"/>
                    </a:lnTo>
                    <a:lnTo>
                      <a:pt x="202" y="700"/>
                    </a:lnTo>
                    <a:lnTo>
                      <a:pt x="180" y="688"/>
                    </a:lnTo>
                    <a:lnTo>
                      <a:pt x="160" y="674"/>
                    </a:lnTo>
                    <a:lnTo>
                      <a:pt x="140" y="660"/>
                    </a:lnTo>
                    <a:lnTo>
                      <a:pt x="120" y="642"/>
                    </a:lnTo>
                    <a:lnTo>
                      <a:pt x="102" y="626"/>
                    </a:lnTo>
                    <a:lnTo>
                      <a:pt x="86" y="606"/>
                    </a:lnTo>
                    <a:lnTo>
                      <a:pt x="70" y="586"/>
                    </a:lnTo>
                    <a:lnTo>
                      <a:pt x="56" y="566"/>
                    </a:lnTo>
                    <a:lnTo>
                      <a:pt x="44" y="544"/>
                    </a:lnTo>
                    <a:lnTo>
                      <a:pt x="32" y="522"/>
                    </a:lnTo>
                    <a:lnTo>
                      <a:pt x="22" y="498"/>
                    </a:lnTo>
                    <a:lnTo>
                      <a:pt x="14" y="474"/>
                    </a:lnTo>
                    <a:lnTo>
                      <a:pt x="8" y="448"/>
                    </a:lnTo>
                    <a:lnTo>
                      <a:pt x="4" y="424"/>
                    </a:lnTo>
                    <a:lnTo>
                      <a:pt x="2" y="396"/>
                    </a:lnTo>
                    <a:lnTo>
                      <a:pt x="0" y="370"/>
                    </a:lnTo>
                    <a:lnTo>
                      <a:pt x="0" y="370"/>
                    </a:lnTo>
                    <a:lnTo>
                      <a:pt x="2" y="332"/>
                    </a:lnTo>
                    <a:lnTo>
                      <a:pt x="8" y="296"/>
                    </a:lnTo>
                    <a:lnTo>
                      <a:pt x="16" y="260"/>
                    </a:lnTo>
                    <a:lnTo>
                      <a:pt x="30" y="226"/>
                    </a:lnTo>
                    <a:lnTo>
                      <a:pt x="44" y="194"/>
                    </a:lnTo>
                    <a:lnTo>
                      <a:pt x="64" y="164"/>
                    </a:lnTo>
                    <a:lnTo>
                      <a:pt x="84" y="134"/>
                    </a:lnTo>
                    <a:lnTo>
                      <a:pt x="108" y="108"/>
                    </a:lnTo>
                    <a:lnTo>
                      <a:pt x="134" y="84"/>
                    </a:lnTo>
                    <a:lnTo>
                      <a:pt x="164" y="64"/>
                    </a:lnTo>
                    <a:lnTo>
                      <a:pt x="194" y="44"/>
                    </a:lnTo>
                    <a:lnTo>
                      <a:pt x="226" y="28"/>
                    </a:lnTo>
                    <a:lnTo>
                      <a:pt x="260" y="16"/>
                    </a:lnTo>
                    <a:lnTo>
                      <a:pt x="296" y="8"/>
                    </a:lnTo>
                    <a:lnTo>
                      <a:pt x="332" y="2"/>
                    </a:lnTo>
                    <a:lnTo>
                      <a:pt x="370" y="0"/>
                    </a:lnTo>
                    <a:lnTo>
                      <a:pt x="370" y="0"/>
                    </a:lnTo>
                    <a:lnTo>
                      <a:pt x="408" y="2"/>
                    </a:lnTo>
                    <a:lnTo>
                      <a:pt x="446" y="8"/>
                    </a:lnTo>
                    <a:lnTo>
                      <a:pt x="480" y="16"/>
                    </a:lnTo>
                    <a:lnTo>
                      <a:pt x="514" y="28"/>
                    </a:lnTo>
                    <a:lnTo>
                      <a:pt x="546" y="44"/>
                    </a:lnTo>
                    <a:lnTo>
                      <a:pt x="578" y="64"/>
                    </a:lnTo>
                    <a:lnTo>
                      <a:pt x="606" y="84"/>
                    </a:lnTo>
                    <a:lnTo>
                      <a:pt x="632" y="108"/>
                    </a:lnTo>
                    <a:lnTo>
                      <a:pt x="656" y="134"/>
                    </a:lnTo>
                    <a:lnTo>
                      <a:pt x="678" y="164"/>
                    </a:lnTo>
                    <a:lnTo>
                      <a:pt x="696" y="194"/>
                    </a:lnTo>
                    <a:lnTo>
                      <a:pt x="712" y="226"/>
                    </a:lnTo>
                    <a:lnTo>
                      <a:pt x="724" y="260"/>
                    </a:lnTo>
                    <a:lnTo>
                      <a:pt x="734" y="296"/>
                    </a:lnTo>
                    <a:lnTo>
                      <a:pt x="738" y="332"/>
                    </a:lnTo>
                    <a:lnTo>
                      <a:pt x="740" y="370"/>
                    </a:lnTo>
                    <a:lnTo>
                      <a:pt x="740" y="370"/>
                    </a:lnTo>
                    <a:lnTo>
                      <a:pt x="740" y="398"/>
                    </a:lnTo>
                    <a:lnTo>
                      <a:pt x="736" y="424"/>
                    </a:lnTo>
                    <a:lnTo>
                      <a:pt x="732" y="450"/>
                    </a:lnTo>
                    <a:lnTo>
                      <a:pt x="726" y="474"/>
                    </a:lnTo>
                    <a:lnTo>
                      <a:pt x="718" y="498"/>
                    </a:lnTo>
                    <a:lnTo>
                      <a:pt x="708" y="522"/>
                    </a:lnTo>
                    <a:lnTo>
                      <a:pt x="696" y="546"/>
                    </a:lnTo>
                    <a:lnTo>
                      <a:pt x="684" y="568"/>
                    </a:lnTo>
                    <a:lnTo>
                      <a:pt x="670" y="588"/>
                    </a:lnTo>
                    <a:lnTo>
                      <a:pt x="654" y="608"/>
                    </a:lnTo>
                    <a:lnTo>
                      <a:pt x="638" y="626"/>
                    </a:lnTo>
                    <a:lnTo>
                      <a:pt x="620" y="644"/>
                    </a:lnTo>
                    <a:lnTo>
                      <a:pt x="600" y="660"/>
                    </a:lnTo>
                    <a:lnTo>
                      <a:pt x="580" y="676"/>
                    </a:lnTo>
                    <a:lnTo>
                      <a:pt x="558" y="690"/>
                    </a:lnTo>
                    <a:lnTo>
                      <a:pt x="536" y="702"/>
                    </a:lnTo>
                    <a:lnTo>
                      <a:pt x="536" y="786"/>
                    </a:lnTo>
                    <a:lnTo>
                      <a:pt x="350" y="74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0" name="Line 6"/>
              <p:cNvSpPr>
                <a:spLocks noChangeShapeType="1"/>
              </p:cNvSpPr>
              <p:nvPr/>
            </p:nvSpPr>
            <p:spPr bwMode="auto">
              <a:xfrm flipH="1" flipV="1">
                <a:off x="4539008" y="2015041"/>
                <a:ext cx="62056" cy="13746"/>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1" name="Line 7"/>
              <p:cNvSpPr>
                <a:spLocks noChangeShapeType="1"/>
              </p:cNvSpPr>
              <p:nvPr/>
            </p:nvSpPr>
            <p:spPr bwMode="auto">
              <a:xfrm flipH="1" flipV="1">
                <a:off x="4544114" y="2034679"/>
                <a:ext cx="51844" cy="1139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132" name="组合 131"/>
          <p:cNvGrpSpPr/>
          <p:nvPr/>
        </p:nvGrpSpPr>
        <p:grpSpPr>
          <a:xfrm>
            <a:off x="5933038" y="2670149"/>
            <a:ext cx="325926" cy="2089765"/>
            <a:chOff x="4449762" y="2081776"/>
            <a:chExt cx="244476" cy="1567324"/>
          </a:xfrm>
        </p:grpSpPr>
        <p:grpSp>
          <p:nvGrpSpPr>
            <p:cNvPr id="133" name="组合 132"/>
            <p:cNvGrpSpPr/>
            <p:nvPr/>
          </p:nvGrpSpPr>
          <p:grpSpPr>
            <a:xfrm>
              <a:off x="4503872" y="2081776"/>
              <a:ext cx="136256" cy="1567324"/>
              <a:chOff x="4503872" y="2081776"/>
              <a:chExt cx="136256" cy="1567324"/>
            </a:xfrm>
          </p:grpSpPr>
          <p:sp>
            <p:nvSpPr>
              <p:cNvPr id="135" name="等腰三角形 21"/>
              <p:cNvSpPr/>
              <p:nvPr/>
            </p:nvSpPr>
            <p:spPr>
              <a:xfrm>
                <a:off x="4503872" y="2081776"/>
                <a:ext cx="136256" cy="772319"/>
              </a:xfrm>
              <a:custGeom>
                <a:avLst/>
                <a:gdLst>
                  <a:gd name="connsiteX0" fmla="*/ 0 w 133350"/>
                  <a:gd name="connsiteY0" fmla="*/ 780032 h 780032"/>
                  <a:gd name="connsiteX1" fmla="*/ 66675 w 133350"/>
                  <a:gd name="connsiteY1" fmla="*/ 0 h 780032"/>
                  <a:gd name="connsiteX2" fmla="*/ 133350 w 133350"/>
                  <a:gd name="connsiteY2" fmla="*/ 780032 h 780032"/>
                  <a:gd name="connsiteX3" fmla="*/ 0 w 133350"/>
                  <a:gd name="connsiteY3" fmla="*/ 780032 h 780032"/>
                  <a:gd name="connsiteX0-1" fmla="*/ 1453 w 136256"/>
                  <a:gd name="connsiteY0-2" fmla="*/ 780032 h 780032"/>
                  <a:gd name="connsiteX1-3" fmla="*/ 68128 w 136256"/>
                  <a:gd name="connsiteY1-4" fmla="*/ 0 h 780032"/>
                  <a:gd name="connsiteX2-5" fmla="*/ 134803 w 136256"/>
                  <a:gd name="connsiteY2-6" fmla="*/ 780032 h 780032"/>
                  <a:gd name="connsiteX3-7" fmla="*/ 1453 w 136256"/>
                  <a:gd name="connsiteY3-8" fmla="*/ 780032 h 780032"/>
                </a:gdLst>
                <a:ahLst/>
                <a:cxnLst>
                  <a:cxn ang="0">
                    <a:pos x="connsiteX0-1" y="connsiteY0-2"/>
                  </a:cxn>
                  <a:cxn ang="0">
                    <a:pos x="connsiteX1-3" y="connsiteY1-4"/>
                  </a:cxn>
                  <a:cxn ang="0">
                    <a:pos x="connsiteX2-5" y="connsiteY2-6"/>
                  </a:cxn>
                  <a:cxn ang="0">
                    <a:pos x="connsiteX3-7" y="connsiteY3-8"/>
                  </a:cxn>
                </a:cxnLst>
                <a:rect l="l" t="t" r="r" b="b"/>
                <a:pathLst>
                  <a:path w="136256" h="780032">
                    <a:moveTo>
                      <a:pt x="1453" y="780032"/>
                    </a:moveTo>
                    <a:cubicBezTo>
                      <a:pt x="-9659" y="650027"/>
                      <a:pt x="45903" y="0"/>
                      <a:pt x="68128" y="0"/>
                    </a:cubicBezTo>
                    <a:cubicBezTo>
                      <a:pt x="90353" y="0"/>
                      <a:pt x="145915" y="650027"/>
                      <a:pt x="134803" y="780032"/>
                    </a:cubicBezTo>
                    <a:lnTo>
                      <a:pt x="1453" y="780032"/>
                    </a:lnTo>
                    <a:close/>
                  </a:path>
                </a:pathLst>
              </a:custGeom>
              <a:solidFill>
                <a:schemeClr val="bg1">
                  <a:lumMod val="6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等腰三角形 21"/>
              <p:cNvSpPr/>
              <p:nvPr/>
            </p:nvSpPr>
            <p:spPr>
              <a:xfrm rot="10800000">
                <a:off x="4503872" y="2876781"/>
                <a:ext cx="136256" cy="772319"/>
              </a:xfrm>
              <a:custGeom>
                <a:avLst/>
                <a:gdLst>
                  <a:gd name="connsiteX0" fmla="*/ 0 w 133350"/>
                  <a:gd name="connsiteY0" fmla="*/ 780032 h 780032"/>
                  <a:gd name="connsiteX1" fmla="*/ 66675 w 133350"/>
                  <a:gd name="connsiteY1" fmla="*/ 0 h 780032"/>
                  <a:gd name="connsiteX2" fmla="*/ 133350 w 133350"/>
                  <a:gd name="connsiteY2" fmla="*/ 780032 h 780032"/>
                  <a:gd name="connsiteX3" fmla="*/ 0 w 133350"/>
                  <a:gd name="connsiteY3" fmla="*/ 780032 h 780032"/>
                  <a:gd name="connsiteX0-1" fmla="*/ 1453 w 136256"/>
                  <a:gd name="connsiteY0-2" fmla="*/ 780032 h 780032"/>
                  <a:gd name="connsiteX1-3" fmla="*/ 68128 w 136256"/>
                  <a:gd name="connsiteY1-4" fmla="*/ 0 h 780032"/>
                  <a:gd name="connsiteX2-5" fmla="*/ 134803 w 136256"/>
                  <a:gd name="connsiteY2-6" fmla="*/ 780032 h 780032"/>
                  <a:gd name="connsiteX3-7" fmla="*/ 1453 w 136256"/>
                  <a:gd name="connsiteY3-8" fmla="*/ 780032 h 780032"/>
                </a:gdLst>
                <a:ahLst/>
                <a:cxnLst>
                  <a:cxn ang="0">
                    <a:pos x="connsiteX0-1" y="connsiteY0-2"/>
                  </a:cxn>
                  <a:cxn ang="0">
                    <a:pos x="connsiteX1-3" y="connsiteY1-4"/>
                  </a:cxn>
                  <a:cxn ang="0">
                    <a:pos x="connsiteX2-5" y="connsiteY2-6"/>
                  </a:cxn>
                  <a:cxn ang="0">
                    <a:pos x="connsiteX3-7" y="connsiteY3-8"/>
                  </a:cxn>
                </a:cxnLst>
                <a:rect l="l" t="t" r="r" b="b"/>
                <a:pathLst>
                  <a:path w="136256" h="780032">
                    <a:moveTo>
                      <a:pt x="1453" y="780032"/>
                    </a:moveTo>
                    <a:cubicBezTo>
                      <a:pt x="-9659" y="650027"/>
                      <a:pt x="45903" y="0"/>
                      <a:pt x="68128" y="0"/>
                    </a:cubicBezTo>
                    <a:cubicBezTo>
                      <a:pt x="90353" y="0"/>
                      <a:pt x="145915" y="650027"/>
                      <a:pt x="134803" y="780032"/>
                    </a:cubicBezTo>
                    <a:lnTo>
                      <a:pt x="1453" y="780032"/>
                    </a:lnTo>
                    <a:close/>
                  </a:path>
                </a:pathLst>
              </a:cu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4" name="椭圆 133"/>
            <p:cNvSpPr/>
            <p:nvPr/>
          </p:nvSpPr>
          <p:spPr>
            <a:xfrm>
              <a:off x="4449762" y="2743201"/>
              <a:ext cx="244476" cy="244474"/>
            </a:xfrm>
            <a:prstGeom prst="ellips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7" name="内容占位符 2"/>
          <p:cNvSpPr txBox="1"/>
          <p:nvPr/>
        </p:nvSpPr>
        <p:spPr>
          <a:xfrm>
            <a:off x="8384276" y="2910367"/>
            <a:ext cx="3256221" cy="1165225"/>
          </a:xfrm>
          <a:prstGeom prst="rect">
            <a:avLst/>
          </a:prstGeom>
        </p:spPr>
        <p:txBody>
          <a:bodyPr vert="horz" lIns="121908" tIns="60954" rIns="121908" bIns="60954" rtlCol="0" anchor="t">
            <a:normAutofit fontScale="92500"/>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solidFill>
                  <a:schemeClr val="accent3"/>
                </a:solidFill>
              </a:rPr>
              <a:t>在此输入您的文字标题</a:t>
            </a:r>
            <a:endParaRPr lang="en-US" altLang="zh-CN" sz="1300" dirty="0">
              <a:solidFill>
                <a:schemeClr val="accent3"/>
              </a:solidFill>
            </a:endParaRPr>
          </a:p>
          <a:p>
            <a:pPr marL="0" indent="0">
              <a:lnSpc>
                <a:spcPct val="130000"/>
              </a:lnSpc>
              <a:spcBef>
                <a:spcPts val="0"/>
              </a:spcBef>
              <a:spcAft>
                <a:spcPts val="800"/>
              </a:spcAft>
              <a:buNone/>
            </a:pPr>
            <a:r>
              <a:rPr lang="zh-CN" altLang="en-US" sz="1100" dirty="0"/>
              <a:t>在此输入您的图表说明文字，在此输入您的图表说明文字，在此输入您的图表说明文字，在此输入您的图表说明文字，在此输入您的图表说明文字</a:t>
            </a:r>
          </a:p>
        </p:txBody>
      </p:sp>
      <p:sp>
        <p:nvSpPr>
          <p:cNvPr id="138" name="内容占位符 2"/>
          <p:cNvSpPr txBox="1"/>
          <p:nvPr/>
        </p:nvSpPr>
        <p:spPr>
          <a:xfrm>
            <a:off x="8376922" y="4490936"/>
            <a:ext cx="3263575" cy="1152000"/>
          </a:xfrm>
          <a:prstGeom prst="rect">
            <a:avLst/>
          </a:prstGeom>
        </p:spPr>
        <p:txBody>
          <a:bodyPr vert="horz" lIns="121908" tIns="60954" rIns="121908" bIns="60954" rtlCol="0" anchor="t">
            <a:normAutofit fontScale="92500"/>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solidFill>
                  <a:schemeClr val="accent5"/>
                </a:solidFill>
              </a:rPr>
              <a:t>在此输入您的文字标题</a:t>
            </a:r>
            <a:endParaRPr lang="en-US" altLang="zh-CN" sz="1300" dirty="0">
              <a:solidFill>
                <a:schemeClr val="accent5"/>
              </a:solidFill>
            </a:endParaRPr>
          </a:p>
          <a:p>
            <a:pPr marL="0" indent="0">
              <a:lnSpc>
                <a:spcPct val="130000"/>
              </a:lnSpc>
              <a:spcBef>
                <a:spcPts val="0"/>
              </a:spcBef>
              <a:spcAft>
                <a:spcPts val="800"/>
              </a:spcAft>
              <a:buNone/>
            </a:pPr>
            <a:r>
              <a:rPr lang="zh-CN" altLang="en-US" sz="1100" dirty="0"/>
              <a:t>在此输入您的图表说明文字，在此输入您的图表说明文字，在此输入您的图表说明文字，在此输入您的图表说明文字，在此输入您的图表说明文字</a:t>
            </a:r>
          </a:p>
        </p:txBody>
      </p:sp>
      <p:sp>
        <p:nvSpPr>
          <p:cNvPr id="139" name="内容占位符 2"/>
          <p:cNvSpPr txBox="1"/>
          <p:nvPr/>
        </p:nvSpPr>
        <p:spPr>
          <a:xfrm>
            <a:off x="8376922" y="1329799"/>
            <a:ext cx="3263575" cy="1152000"/>
          </a:xfrm>
          <a:prstGeom prst="rect">
            <a:avLst/>
          </a:prstGeom>
        </p:spPr>
        <p:txBody>
          <a:bodyPr vert="horz" lIns="121908" tIns="60954" rIns="121908" bIns="60954" rtlCol="0" anchor="t">
            <a:normAutofit fontScale="92500"/>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solidFill>
                  <a:schemeClr val="accent2"/>
                </a:solidFill>
              </a:rPr>
              <a:t>在此输入您的文字标题</a:t>
            </a:r>
            <a:endParaRPr lang="en-US" altLang="zh-CN" sz="1300" dirty="0">
              <a:solidFill>
                <a:schemeClr val="accent2"/>
              </a:solidFill>
            </a:endParaRPr>
          </a:p>
          <a:p>
            <a:pPr marL="0" indent="0">
              <a:lnSpc>
                <a:spcPct val="130000"/>
              </a:lnSpc>
              <a:spcBef>
                <a:spcPts val="0"/>
              </a:spcBef>
              <a:spcAft>
                <a:spcPts val="800"/>
              </a:spcAft>
              <a:buNone/>
            </a:pPr>
            <a:r>
              <a:rPr lang="zh-CN" altLang="en-US" sz="1100" dirty="0"/>
              <a:t>在此输入您的图表说明文字，在此输入您的图表说明文字，在此输入您的图表说明文字，在此输入您的图表说明文字，在此输入您的图表说明文字</a:t>
            </a:r>
          </a:p>
        </p:txBody>
      </p:sp>
      <p:sp>
        <p:nvSpPr>
          <p:cNvPr id="140" name="内容占位符 2"/>
          <p:cNvSpPr txBox="1"/>
          <p:nvPr/>
        </p:nvSpPr>
        <p:spPr>
          <a:xfrm>
            <a:off x="537216" y="2910367"/>
            <a:ext cx="3263575" cy="1152000"/>
          </a:xfrm>
          <a:prstGeom prst="rect">
            <a:avLst/>
          </a:prstGeom>
        </p:spPr>
        <p:txBody>
          <a:bodyPr vert="horz" lIns="121908" tIns="60954" rIns="121908" bIns="60954" rtlCol="0" anchor="t">
            <a:normAutofit fontScale="92500"/>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1300" dirty="0">
                <a:solidFill>
                  <a:schemeClr val="accent6"/>
                </a:solidFill>
              </a:rPr>
              <a:t>在此输入您的文字标题</a:t>
            </a:r>
            <a:endParaRPr lang="en-US" altLang="zh-CN" sz="1300" dirty="0">
              <a:solidFill>
                <a:schemeClr val="accent6"/>
              </a:solidFill>
            </a:endParaRPr>
          </a:p>
          <a:p>
            <a:pPr marL="0" indent="0" algn="r">
              <a:lnSpc>
                <a:spcPct val="130000"/>
              </a:lnSpc>
              <a:spcBef>
                <a:spcPts val="0"/>
              </a:spcBef>
              <a:spcAft>
                <a:spcPts val="800"/>
              </a:spcAft>
              <a:buNone/>
            </a:pPr>
            <a:r>
              <a:rPr lang="zh-CN" altLang="en-US" sz="1100" dirty="0"/>
              <a:t>在此输入您的图表说明文字，在此输入您的图表说明文字，在此输入您的图表说明文字，在此输入您的图表说明文字，在此输入您的图表说明文字</a:t>
            </a:r>
          </a:p>
        </p:txBody>
      </p:sp>
      <p:sp>
        <p:nvSpPr>
          <p:cNvPr id="141" name="内容占位符 2"/>
          <p:cNvSpPr txBox="1"/>
          <p:nvPr/>
        </p:nvSpPr>
        <p:spPr>
          <a:xfrm>
            <a:off x="537217" y="4490936"/>
            <a:ext cx="3263575" cy="1152000"/>
          </a:xfrm>
          <a:prstGeom prst="rect">
            <a:avLst/>
          </a:prstGeom>
        </p:spPr>
        <p:txBody>
          <a:bodyPr vert="horz" lIns="121908" tIns="60954" rIns="121908" bIns="60954" rtlCol="0" anchor="t">
            <a:normAutofit fontScale="92500"/>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1300" dirty="0">
                <a:solidFill>
                  <a:schemeClr val="accent1"/>
                </a:solidFill>
              </a:rPr>
              <a:t>在此输入您的文字标题</a:t>
            </a:r>
            <a:endParaRPr lang="en-US" altLang="zh-CN" sz="1300" dirty="0">
              <a:solidFill>
                <a:schemeClr val="accent1"/>
              </a:solidFill>
            </a:endParaRPr>
          </a:p>
          <a:p>
            <a:pPr marL="0" indent="0" algn="r">
              <a:lnSpc>
                <a:spcPct val="130000"/>
              </a:lnSpc>
              <a:spcBef>
                <a:spcPts val="0"/>
              </a:spcBef>
              <a:spcAft>
                <a:spcPts val="800"/>
              </a:spcAft>
              <a:buNone/>
            </a:pPr>
            <a:r>
              <a:rPr lang="zh-CN" altLang="en-US" sz="1100" dirty="0"/>
              <a:t>在此输入您的图表说明文字，在此输入您的图表说明文字，在此输入您的图表说明文字，在此输入您的图表说明文字，在此输入您的图表说明文字</a:t>
            </a:r>
          </a:p>
        </p:txBody>
      </p:sp>
      <p:sp>
        <p:nvSpPr>
          <p:cNvPr id="142" name="内容占位符 2"/>
          <p:cNvSpPr txBox="1"/>
          <p:nvPr/>
        </p:nvSpPr>
        <p:spPr>
          <a:xfrm>
            <a:off x="537217" y="1329799"/>
            <a:ext cx="3263575" cy="1152000"/>
          </a:xfrm>
          <a:prstGeom prst="rect">
            <a:avLst/>
          </a:prstGeom>
        </p:spPr>
        <p:txBody>
          <a:bodyPr vert="horz" lIns="121908" tIns="60954" rIns="121908" bIns="60954" rtlCol="0" anchor="t">
            <a:normAutofit fontScale="92500"/>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1300" dirty="0">
                <a:solidFill>
                  <a:schemeClr val="accent4"/>
                </a:solidFill>
              </a:rPr>
              <a:t>在此输入您的文字标题</a:t>
            </a:r>
            <a:endParaRPr lang="en-US" altLang="zh-CN" sz="1300" dirty="0">
              <a:solidFill>
                <a:schemeClr val="accent4"/>
              </a:solidFill>
            </a:endParaRPr>
          </a:p>
          <a:p>
            <a:pPr marL="0" indent="0" algn="r">
              <a:lnSpc>
                <a:spcPct val="130000"/>
              </a:lnSpc>
              <a:spcBef>
                <a:spcPts val="0"/>
              </a:spcBef>
              <a:spcAft>
                <a:spcPts val="800"/>
              </a:spcAft>
              <a:buNone/>
            </a:pPr>
            <a:r>
              <a:rPr lang="zh-CN" altLang="en-US" sz="1100" dirty="0"/>
              <a:t>在此输入您的图表说明文字，在此输入您的图表说明文字，在此输入您的图表说明文字，在此输入您的图表说明文字，在此输入您的图表说明文字</a:t>
            </a:r>
          </a:p>
        </p:txBody>
      </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 calcmode="lin" valueType="num">
                                      <p:cBhvr additive="base">
                                        <p:cTn id="7" dur="300" fill="hold"/>
                                        <p:tgtEl>
                                          <p:spTgt spid="126"/>
                                        </p:tgtEl>
                                        <p:attrNameLst>
                                          <p:attrName>ppt_x</p:attrName>
                                        </p:attrNameLst>
                                      </p:cBhvr>
                                      <p:tavLst>
                                        <p:tav tm="0">
                                          <p:val>
                                            <p:strVal val="1+#ppt_w/2"/>
                                          </p:val>
                                        </p:tav>
                                        <p:tav tm="100000">
                                          <p:val>
                                            <p:strVal val="#ppt_x"/>
                                          </p:val>
                                        </p:tav>
                                      </p:tavLst>
                                    </p:anim>
                                    <p:anim calcmode="lin" valueType="num">
                                      <p:cBhvr additive="base">
                                        <p:cTn id="8" dur="300" fill="hold"/>
                                        <p:tgtEl>
                                          <p:spTgt spid="126"/>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1"/>
                                        </p:tgtEl>
                                        <p:attrNameLst>
                                          <p:attrName>style.visibility</p:attrName>
                                        </p:attrNameLst>
                                      </p:cBhvr>
                                      <p:to>
                                        <p:strVal val="visible"/>
                                      </p:to>
                                    </p:set>
                                    <p:anim calcmode="lin" valueType="num">
                                      <p:cBhvr additive="base">
                                        <p:cTn id="11" dur="300" fill="hold"/>
                                        <p:tgtEl>
                                          <p:spTgt spid="121"/>
                                        </p:tgtEl>
                                        <p:attrNameLst>
                                          <p:attrName>ppt_x</p:attrName>
                                        </p:attrNameLst>
                                      </p:cBhvr>
                                      <p:tavLst>
                                        <p:tav tm="0">
                                          <p:val>
                                            <p:strVal val="1+#ppt_w/2"/>
                                          </p:val>
                                        </p:tav>
                                        <p:tav tm="100000">
                                          <p:val>
                                            <p:strVal val="#ppt_x"/>
                                          </p:val>
                                        </p:tav>
                                      </p:tavLst>
                                    </p:anim>
                                    <p:anim calcmode="lin" valueType="num">
                                      <p:cBhvr additive="base">
                                        <p:cTn id="12" dur="300" fill="hold"/>
                                        <p:tgtEl>
                                          <p:spTgt spid="121"/>
                                        </p:tgtEl>
                                        <p:attrNameLst>
                                          <p:attrName>ppt_y</p:attrName>
                                        </p:attrNameLst>
                                      </p:cBhvr>
                                      <p:tavLst>
                                        <p:tav tm="0">
                                          <p:val>
                                            <p:strVal val="#ppt_y"/>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anim calcmode="lin" valueType="num">
                                      <p:cBhvr additive="base">
                                        <p:cTn id="15" dur="300" fill="hold"/>
                                        <p:tgtEl>
                                          <p:spTgt spid="101"/>
                                        </p:tgtEl>
                                        <p:attrNameLst>
                                          <p:attrName>ppt_x</p:attrName>
                                        </p:attrNameLst>
                                      </p:cBhvr>
                                      <p:tavLst>
                                        <p:tav tm="0">
                                          <p:val>
                                            <p:strVal val="1+#ppt_w/2"/>
                                          </p:val>
                                        </p:tav>
                                        <p:tav tm="100000">
                                          <p:val>
                                            <p:strVal val="#ppt_x"/>
                                          </p:val>
                                        </p:tav>
                                      </p:tavLst>
                                    </p:anim>
                                    <p:anim calcmode="lin" valueType="num">
                                      <p:cBhvr additive="base">
                                        <p:cTn id="16" dur="300" fill="hold"/>
                                        <p:tgtEl>
                                          <p:spTgt spid="101"/>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300" fill="hold"/>
                                        <p:tgtEl>
                                          <p:spTgt spid="113"/>
                                        </p:tgtEl>
                                        <p:attrNameLst>
                                          <p:attrName>ppt_x</p:attrName>
                                        </p:attrNameLst>
                                      </p:cBhvr>
                                      <p:tavLst>
                                        <p:tav tm="0">
                                          <p:val>
                                            <p:strVal val="0-#ppt_w/2"/>
                                          </p:val>
                                        </p:tav>
                                        <p:tav tm="100000">
                                          <p:val>
                                            <p:strVal val="#ppt_x"/>
                                          </p:val>
                                        </p:tav>
                                      </p:tavLst>
                                    </p:anim>
                                    <p:anim calcmode="lin" valueType="num">
                                      <p:cBhvr additive="base">
                                        <p:cTn id="20" dur="300" fill="hold"/>
                                        <p:tgtEl>
                                          <p:spTgt spid="113"/>
                                        </p:tgtEl>
                                        <p:attrNameLst>
                                          <p:attrName>ppt_y</p:attrName>
                                        </p:attrNameLst>
                                      </p:cBhvr>
                                      <p:tavLst>
                                        <p:tav tm="0">
                                          <p:val>
                                            <p:strVal val="1+#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7"/>
                                        </p:tgtEl>
                                        <p:attrNameLst>
                                          <p:attrName>style.visibility</p:attrName>
                                        </p:attrNameLst>
                                      </p:cBhvr>
                                      <p:to>
                                        <p:strVal val="visible"/>
                                      </p:to>
                                    </p:set>
                                    <p:anim calcmode="lin" valueType="num">
                                      <p:cBhvr additive="base">
                                        <p:cTn id="23" dur="300" fill="hold"/>
                                        <p:tgtEl>
                                          <p:spTgt spid="107"/>
                                        </p:tgtEl>
                                        <p:attrNameLst>
                                          <p:attrName>ppt_x</p:attrName>
                                        </p:attrNameLst>
                                      </p:cBhvr>
                                      <p:tavLst>
                                        <p:tav tm="0">
                                          <p:val>
                                            <p:strVal val="0-#ppt_w/2"/>
                                          </p:val>
                                        </p:tav>
                                        <p:tav tm="100000">
                                          <p:val>
                                            <p:strVal val="#ppt_x"/>
                                          </p:val>
                                        </p:tav>
                                      </p:tavLst>
                                    </p:anim>
                                    <p:anim calcmode="lin" valueType="num">
                                      <p:cBhvr additive="base">
                                        <p:cTn id="24" dur="300" fill="hold"/>
                                        <p:tgtEl>
                                          <p:spTgt spid="107"/>
                                        </p:tgtEl>
                                        <p:attrNameLst>
                                          <p:attrName>ppt_y</p:attrName>
                                        </p:attrNameLst>
                                      </p:cBhvr>
                                      <p:tavLst>
                                        <p:tav tm="0">
                                          <p:val>
                                            <p:strVal val="#ppt_y"/>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300" fill="hold"/>
                                        <p:tgtEl>
                                          <p:spTgt spid="71"/>
                                        </p:tgtEl>
                                        <p:attrNameLst>
                                          <p:attrName>ppt_x</p:attrName>
                                        </p:attrNameLst>
                                      </p:cBhvr>
                                      <p:tavLst>
                                        <p:tav tm="0">
                                          <p:val>
                                            <p:strVal val="0-#ppt_w/2"/>
                                          </p:val>
                                        </p:tav>
                                        <p:tav tm="100000">
                                          <p:val>
                                            <p:strVal val="#ppt_x"/>
                                          </p:val>
                                        </p:tav>
                                      </p:tavLst>
                                    </p:anim>
                                    <p:anim calcmode="lin" valueType="num">
                                      <p:cBhvr additive="base">
                                        <p:cTn id="28" dur="300" fill="hold"/>
                                        <p:tgtEl>
                                          <p:spTgt spid="71"/>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1000"/>
                            </p:stCondLst>
                            <p:childTnLst>
                              <p:par>
                                <p:cTn id="34" presetID="53" presetClass="entr" presetSubtype="16" fill="hold" nodeType="afterEffect">
                                  <p:stCondLst>
                                    <p:cond delay="0"/>
                                  </p:stCondLst>
                                  <p:childTnLst>
                                    <p:set>
                                      <p:cBhvr>
                                        <p:cTn id="35" dur="1" fill="hold">
                                          <p:stCondLst>
                                            <p:cond delay="0"/>
                                          </p:stCondLst>
                                        </p:cTn>
                                        <p:tgtEl>
                                          <p:spTgt spid="132"/>
                                        </p:tgtEl>
                                        <p:attrNameLst>
                                          <p:attrName>style.visibility</p:attrName>
                                        </p:attrNameLst>
                                      </p:cBhvr>
                                      <p:to>
                                        <p:strVal val="visible"/>
                                      </p:to>
                                    </p:set>
                                    <p:anim calcmode="lin" valueType="num">
                                      <p:cBhvr>
                                        <p:cTn id="36" dur="1000" fill="hold"/>
                                        <p:tgtEl>
                                          <p:spTgt spid="132"/>
                                        </p:tgtEl>
                                        <p:attrNameLst>
                                          <p:attrName>ppt_w</p:attrName>
                                        </p:attrNameLst>
                                      </p:cBhvr>
                                      <p:tavLst>
                                        <p:tav tm="0">
                                          <p:val>
                                            <p:fltVal val="0"/>
                                          </p:val>
                                        </p:tav>
                                        <p:tav tm="100000">
                                          <p:val>
                                            <p:strVal val="#ppt_w"/>
                                          </p:val>
                                        </p:tav>
                                      </p:tavLst>
                                    </p:anim>
                                    <p:anim calcmode="lin" valueType="num">
                                      <p:cBhvr>
                                        <p:cTn id="37" dur="1000" fill="hold"/>
                                        <p:tgtEl>
                                          <p:spTgt spid="132"/>
                                        </p:tgtEl>
                                        <p:attrNameLst>
                                          <p:attrName>ppt_h</p:attrName>
                                        </p:attrNameLst>
                                      </p:cBhvr>
                                      <p:tavLst>
                                        <p:tav tm="0">
                                          <p:val>
                                            <p:fltVal val="0"/>
                                          </p:val>
                                        </p:tav>
                                        <p:tav tm="100000">
                                          <p:val>
                                            <p:strVal val="#ppt_h"/>
                                          </p:val>
                                        </p:tav>
                                      </p:tavLst>
                                    </p:anim>
                                    <p:animEffect transition="in" filter="fade">
                                      <p:cBhvr>
                                        <p:cTn id="38" dur="1000"/>
                                        <p:tgtEl>
                                          <p:spTgt spid="132"/>
                                        </p:tgtEl>
                                      </p:cBhvr>
                                    </p:animEffect>
                                  </p:childTnLst>
                                </p:cTn>
                              </p:par>
                              <p:par>
                                <p:cTn id="39" presetID="8" presetClass="emph" presetSubtype="0" fill="hold" nodeType="withEffect">
                                  <p:stCondLst>
                                    <p:cond delay="0"/>
                                  </p:stCondLst>
                                  <p:childTnLst>
                                    <p:animRot by="43200000">
                                      <p:cBhvr>
                                        <p:cTn id="40" dur="1000" fill="hold"/>
                                        <p:tgtEl>
                                          <p:spTgt spid="132"/>
                                        </p:tgtEl>
                                        <p:attrNameLst>
                                          <p:attrName>r</p:attrName>
                                        </p:attrNameLst>
                                      </p:cBhvr>
                                    </p:animRot>
                                  </p:childTnLst>
                                </p:cTn>
                              </p:par>
                            </p:childTnLst>
                          </p:cTn>
                        </p:par>
                        <p:par>
                          <p:cTn id="41" fill="hold">
                            <p:stCondLst>
                              <p:cond delay="2000"/>
                            </p:stCondLst>
                            <p:childTnLst>
                              <p:par>
                                <p:cTn id="42" presetID="8" presetClass="emph" presetSubtype="0" fill="hold" nodeType="afterEffect">
                                  <p:stCondLst>
                                    <p:cond delay="500"/>
                                  </p:stCondLst>
                                  <p:childTnLst>
                                    <p:animRot by="1800000">
                                      <p:cBhvr>
                                        <p:cTn id="43" dur="500" fill="hold"/>
                                        <p:tgtEl>
                                          <p:spTgt spid="132"/>
                                        </p:tgtEl>
                                        <p:attrNameLst>
                                          <p:attrName>r</p:attrName>
                                        </p:attrNameLst>
                                      </p:cBhvr>
                                    </p:animRot>
                                  </p:childTnLst>
                                </p:cTn>
                              </p:par>
                            </p:childTnLst>
                          </p:cTn>
                        </p:par>
                        <p:par>
                          <p:cTn id="44" fill="hold">
                            <p:stCondLst>
                              <p:cond delay="3000"/>
                            </p:stCondLst>
                            <p:childTnLst>
                              <p:par>
                                <p:cTn id="45" presetID="2" presetClass="entr" presetSubtype="2" fill="hold" grpId="0" nodeType="afterEffect">
                                  <p:stCondLst>
                                    <p:cond delay="0"/>
                                  </p:stCondLst>
                                  <p:childTnLst>
                                    <p:set>
                                      <p:cBhvr>
                                        <p:cTn id="46" dur="1" fill="hold">
                                          <p:stCondLst>
                                            <p:cond delay="0"/>
                                          </p:stCondLst>
                                        </p:cTn>
                                        <p:tgtEl>
                                          <p:spTgt spid="139"/>
                                        </p:tgtEl>
                                        <p:attrNameLst>
                                          <p:attrName>style.visibility</p:attrName>
                                        </p:attrNameLst>
                                      </p:cBhvr>
                                      <p:to>
                                        <p:strVal val="visible"/>
                                      </p:to>
                                    </p:set>
                                    <p:anim calcmode="lin" valueType="num">
                                      <p:cBhvr additive="base">
                                        <p:cTn id="47" dur="300" fill="hold"/>
                                        <p:tgtEl>
                                          <p:spTgt spid="139"/>
                                        </p:tgtEl>
                                        <p:attrNameLst>
                                          <p:attrName>ppt_x</p:attrName>
                                        </p:attrNameLst>
                                      </p:cBhvr>
                                      <p:tavLst>
                                        <p:tav tm="0">
                                          <p:val>
                                            <p:strVal val="1+#ppt_w/2"/>
                                          </p:val>
                                        </p:tav>
                                        <p:tav tm="100000">
                                          <p:val>
                                            <p:strVal val="#ppt_x"/>
                                          </p:val>
                                        </p:tav>
                                      </p:tavLst>
                                    </p:anim>
                                    <p:anim calcmode="lin" valueType="num">
                                      <p:cBhvr additive="base">
                                        <p:cTn id="48" dur="300" fill="hold"/>
                                        <p:tgtEl>
                                          <p:spTgt spid="139"/>
                                        </p:tgtEl>
                                        <p:attrNameLst>
                                          <p:attrName>ppt_y</p:attrName>
                                        </p:attrNameLst>
                                      </p:cBhvr>
                                      <p:tavLst>
                                        <p:tav tm="0">
                                          <p:val>
                                            <p:strVal val="#ppt_y"/>
                                          </p:val>
                                        </p:tav>
                                        <p:tav tm="100000">
                                          <p:val>
                                            <p:strVal val="#ppt_y"/>
                                          </p:val>
                                        </p:tav>
                                      </p:tavLst>
                                    </p:anim>
                                  </p:childTnLst>
                                </p:cTn>
                              </p:par>
                            </p:childTnLst>
                          </p:cTn>
                        </p:par>
                        <p:par>
                          <p:cTn id="49" fill="hold">
                            <p:stCondLst>
                              <p:cond delay="3500"/>
                            </p:stCondLst>
                            <p:childTnLst>
                              <p:par>
                                <p:cTn id="50" presetID="8" presetClass="emph" presetSubtype="0" fill="hold" nodeType="afterEffect">
                                  <p:stCondLst>
                                    <p:cond delay="0"/>
                                  </p:stCondLst>
                                  <p:childTnLst>
                                    <p:animRot by="3600000">
                                      <p:cBhvr>
                                        <p:cTn id="51" dur="500" fill="hold"/>
                                        <p:tgtEl>
                                          <p:spTgt spid="132"/>
                                        </p:tgtEl>
                                        <p:attrNameLst>
                                          <p:attrName>r</p:attrName>
                                        </p:attrNameLst>
                                      </p:cBhvr>
                                    </p:animRot>
                                  </p:childTnLst>
                                </p:cTn>
                              </p:par>
                            </p:childTnLst>
                          </p:cTn>
                        </p:par>
                        <p:par>
                          <p:cTn id="52" fill="hold">
                            <p:stCondLst>
                              <p:cond delay="4000"/>
                            </p:stCondLst>
                            <p:childTnLst>
                              <p:par>
                                <p:cTn id="53" presetID="2" presetClass="entr" presetSubtype="2" fill="hold" grpId="0" nodeType="afterEffect">
                                  <p:stCondLst>
                                    <p:cond delay="0"/>
                                  </p:stCondLst>
                                  <p:childTnLst>
                                    <p:set>
                                      <p:cBhvr>
                                        <p:cTn id="54" dur="1" fill="hold">
                                          <p:stCondLst>
                                            <p:cond delay="0"/>
                                          </p:stCondLst>
                                        </p:cTn>
                                        <p:tgtEl>
                                          <p:spTgt spid="137"/>
                                        </p:tgtEl>
                                        <p:attrNameLst>
                                          <p:attrName>style.visibility</p:attrName>
                                        </p:attrNameLst>
                                      </p:cBhvr>
                                      <p:to>
                                        <p:strVal val="visible"/>
                                      </p:to>
                                    </p:set>
                                    <p:anim calcmode="lin" valueType="num">
                                      <p:cBhvr additive="base">
                                        <p:cTn id="55" dur="300" fill="hold"/>
                                        <p:tgtEl>
                                          <p:spTgt spid="137"/>
                                        </p:tgtEl>
                                        <p:attrNameLst>
                                          <p:attrName>ppt_x</p:attrName>
                                        </p:attrNameLst>
                                      </p:cBhvr>
                                      <p:tavLst>
                                        <p:tav tm="0">
                                          <p:val>
                                            <p:strVal val="1+#ppt_w/2"/>
                                          </p:val>
                                        </p:tav>
                                        <p:tav tm="100000">
                                          <p:val>
                                            <p:strVal val="#ppt_x"/>
                                          </p:val>
                                        </p:tav>
                                      </p:tavLst>
                                    </p:anim>
                                    <p:anim calcmode="lin" valueType="num">
                                      <p:cBhvr additive="base">
                                        <p:cTn id="56" dur="300" fill="hold"/>
                                        <p:tgtEl>
                                          <p:spTgt spid="137"/>
                                        </p:tgtEl>
                                        <p:attrNameLst>
                                          <p:attrName>ppt_y</p:attrName>
                                        </p:attrNameLst>
                                      </p:cBhvr>
                                      <p:tavLst>
                                        <p:tav tm="0">
                                          <p:val>
                                            <p:strVal val="#ppt_y"/>
                                          </p:val>
                                        </p:tav>
                                        <p:tav tm="100000">
                                          <p:val>
                                            <p:strVal val="#ppt_y"/>
                                          </p:val>
                                        </p:tav>
                                      </p:tavLst>
                                    </p:anim>
                                  </p:childTnLst>
                                </p:cTn>
                              </p:par>
                            </p:childTnLst>
                          </p:cTn>
                        </p:par>
                        <p:par>
                          <p:cTn id="57" fill="hold">
                            <p:stCondLst>
                              <p:cond delay="4500"/>
                            </p:stCondLst>
                            <p:childTnLst>
                              <p:par>
                                <p:cTn id="58" presetID="8" presetClass="emph" presetSubtype="0" fill="hold" nodeType="afterEffect">
                                  <p:stCondLst>
                                    <p:cond delay="0"/>
                                  </p:stCondLst>
                                  <p:childTnLst>
                                    <p:animRot by="3600000">
                                      <p:cBhvr>
                                        <p:cTn id="59" dur="500" fill="hold"/>
                                        <p:tgtEl>
                                          <p:spTgt spid="132"/>
                                        </p:tgtEl>
                                        <p:attrNameLst>
                                          <p:attrName>r</p:attrName>
                                        </p:attrNameLst>
                                      </p:cBhvr>
                                    </p:animRot>
                                  </p:childTnLst>
                                </p:cTn>
                              </p:par>
                            </p:childTnLst>
                          </p:cTn>
                        </p:par>
                        <p:par>
                          <p:cTn id="60" fill="hold">
                            <p:stCondLst>
                              <p:cond delay="5000"/>
                            </p:stCondLst>
                            <p:childTnLst>
                              <p:par>
                                <p:cTn id="61" presetID="2" presetClass="entr" presetSubtype="2" fill="hold" grpId="0" nodeType="afterEffect">
                                  <p:stCondLst>
                                    <p:cond delay="0"/>
                                  </p:stCondLst>
                                  <p:childTnLst>
                                    <p:set>
                                      <p:cBhvr>
                                        <p:cTn id="62" dur="1" fill="hold">
                                          <p:stCondLst>
                                            <p:cond delay="0"/>
                                          </p:stCondLst>
                                        </p:cTn>
                                        <p:tgtEl>
                                          <p:spTgt spid="138"/>
                                        </p:tgtEl>
                                        <p:attrNameLst>
                                          <p:attrName>style.visibility</p:attrName>
                                        </p:attrNameLst>
                                      </p:cBhvr>
                                      <p:to>
                                        <p:strVal val="visible"/>
                                      </p:to>
                                    </p:set>
                                    <p:anim calcmode="lin" valueType="num">
                                      <p:cBhvr additive="base">
                                        <p:cTn id="63" dur="300" fill="hold"/>
                                        <p:tgtEl>
                                          <p:spTgt spid="138"/>
                                        </p:tgtEl>
                                        <p:attrNameLst>
                                          <p:attrName>ppt_x</p:attrName>
                                        </p:attrNameLst>
                                      </p:cBhvr>
                                      <p:tavLst>
                                        <p:tav tm="0">
                                          <p:val>
                                            <p:strVal val="1+#ppt_w/2"/>
                                          </p:val>
                                        </p:tav>
                                        <p:tav tm="100000">
                                          <p:val>
                                            <p:strVal val="#ppt_x"/>
                                          </p:val>
                                        </p:tav>
                                      </p:tavLst>
                                    </p:anim>
                                    <p:anim calcmode="lin" valueType="num">
                                      <p:cBhvr additive="base">
                                        <p:cTn id="64" dur="300" fill="hold"/>
                                        <p:tgtEl>
                                          <p:spTgt spid="138"/>
                                        </p:tgtEl>
                                        <p:attrNameLst>
                                          <p:attrName>ppt_y</p:attrName>
                                        </p:attrNameLst>
                                      </p:cBhvr>
                                      <p:tavLst>
                                        <p:tav tm="0">
                                          <p:val>
                                            <p:strVal val="#ppt_y"/>
                                          </p:val>
                                        </p:tav>
                                        <p:tav tm="100000">
                                          <p:val>
                                            <p:strVal val="#ppt_y"/>
                                          </p:val>
                                        </p:tav>
                                      </p:tavLst>
                                    </p:anim>
                                  </p:childTnLst>
                                </p:cTn>
                              </p:par>
                            </p:childTnLst>
                          </p:cTn>
                        </p:par>
                        <p:par>
                          <p:cTn id="65" fill="hold">
                            <p:stCondLst>
                              <p:cond delay="5500"/>
                            </p:stCondLst>
                            <p:childTnLst>
                              <p:par>
                                <p:cTn id="66" presetID="8" presetClass="emph" presetSubtype="0" fill="hold" nodeType="afterEffect">
                                  <p:stCondLst>
                                    <p:cond delay="0"/>
                                  </p:stCondLst>
                                  <p:childTnLst>
                                    <p:animRot by="3600000">
                                      <p:cBhvr>
                                        <p:cTn id="67" dur="500" fill="hold"/>
                                        <p:tgtEl>
                                          <p:spTgt spid="132"/>
                                        </p:tgtEl>
                                        <p:attrNameLst>
                                          <p:attrName>r</p:attrName>
                                        </p:attrNameLst>
                                      </p:cBhvr>
                                    </p:animRot>
                                  </p:childTnLst>
                                </p:cTn>
                              </p:par>
                            </p:childTnLst>
                          </p:cTn>
                        </p:par>
                        <p:par>
                          <p:cTn id="68" fill="hold">
                            <p:stCondLst>
                              <p:cond delay="6000"/>
                            </p:stCondLst>
                            <p:childTnLst>
                              <p:par>
                                <p:cTn id="69" presetID="2" presetClass="entr" presetSubtype="8" fill="hold" grpId="0" nodeType="afterEffect">
                                  <p:stCondLst>
                                    <p:cond delay="0"/>
                                  </p:stCondLst>
                                  <p:childTnLst>
                                    <p:set>
                                      <p:cBhvr>
                                        <p:cTn id="70" dur="1" fill="hold">
                                          <p:stCondLst>
                                            <p:cond delay="0"/>
                                          </p:stCondLst>
                                        </p:cTn>
                                        <p:tgtEl>
                                          <p:spTgt spid="141"/>
                                        </p:tgtEl>
                                        <p:attrNameLst>
                                          <p:attrName>style.visibility</p:attrName>
                                        </p:attrNameLst>
                                      </p:cBhvr>
                                      <p:to>
                                        <p:strVal val="visible"/>
                                      </p:to>
                                    </p:set>
                                    <p:anim calcmode="lin" valueType="num">
                                      <p:cBhvr additive="base">
                                        <p:cTn id="71" dur="300" fill="hold"/>
                                        <p:tgtEl>
                                          <p:spTgt spid="141"/>
                                        </p:tgtEl>
                                        <p:attrNameLst>
                                          <p:attrName>ppt_x</p:attrName>
                                        </p:attrNameLst>
                                      </p:cBhvr>
                                      <p:tavLst>
                                        <p:tav tm="0">
                                          <p:val>
                                            <p:strVal val="0-#ppt_w/2"/>
                                          </p:val>
                                        </p:tav>
                                        <p:tav tm="100000">
                                          <p:val>
                                            <p:strVal val="#ppt_x"/>
                                          </p:val>
                                        </p:tav>
                                      </p:tavLst>
                                    </p:anim>
                                    <p:anim calcmode="lin" valueType="num">
                                      <p:cBhvr additive="base">
                                        <p:cTn id="72" dur="300" fill="hold"/>
                                        <p:tgtEl>
                                          <p:spTgt spid="141"/>
                                        </p:tgtEl>
                                        <p:attrNameLst>
                                          <p:attrName>ppt_y</p:attrName>
                                        </p:attrNameLst>
                                      </p:cBhvr>
                                      <p:tavLst>
                                        <p:tav tm="0">
                                          <p:val>
                                            <p:strVal val="#ppt_y"/>
                                          </p:val>
                                        </p:tav>
                                        <p:tav tm="100000">
                                          <p:val>
                                            <p:strVal val="#ppt_y"/>
                                          </p:val>
                                        </p:tav>
                                      </p:tavLst>
                                    </p:anim>
                                  </p:childTnLst>
                                </p:cTn>
                              </p:par>
                            </p:childTnLst>
                          </p:cTn>
                        </p:par>
                        <p:par>
                          <p:cTn id="73" fill="hold">
                            <p:stCondLst>
                              <p:cond delay="6500"/>
                            </p:stCondLst>
                            <p:childTnLst>
                              <p:par>
                                <p:cTn id="74" presetID="8" presetClass="emph" presetSubtype="0" fill="hold" nodeType="afterEffect">
                                  <p:stCondLst>
                                    <p:cond delay="0"/>
                                  </p:stCondLst>
                                  <p:childTnLst>
                                    <p:animRot by="3600000">
                                      <p:cBhvr>
                                        <p:cTn id="75" dur="500" fill="hold"/>
                                        <p:tgtEl>
                                          <p:spTgt spid="132"/>
                                        </p:tgtEl>
                                        <p:attrNameLst>
                                          <p:attrName>r</p:attrName>
                                        </p:attrNameLst>
                                      </p:cBhvr>
                                    </p:animRot>
                                  </p:childTnLst>
                                </p:cTn>
                              </p:par>
                            </p:childTnLst>
                          </p:cTn>
                        </p:par>
                        <p:par>
                          <p:cTn id="76" fill="hold">
                            <p:stCondLst>
                              <p:cond delay="7000"/>
                            </p:stCondLst>
                            <p:childTnLst>
                              <p:par>
                                <p:cTn id="77" presetID="2" presetClass="entr" presetSubtype="8" fill="hold" grpId="0" nodeType="afterEffect">
                                  <p:stCondLst>
                                    <p:cond delay="0"/>
                                  </p:stCondLst>
                                  <p:childTnLst>
                                    <p:set>
                                      <p:cBhvr>
                                        <p:cTn id="78" dur="1" fill="hold">
                                          <p:stCondLst>
                                            <p:cond delay="0"/>
                                          </p:stCondLst>
                                        </p:cTn>
                                        <p:tgtEl>
                                          <p:spTgt spid="140"/>
                                        </p:tgtEl>
                                        <p:attrNameLst>
                                          <p:attrName>style.visibility</p:attrName>
                                        </p:attrNameLst>
                                      </p:cBhvr>
                                      <p:to>
                                        <p:strVal val="visible"/>
                                      </p:to>
                                    </p:set>
                                    <p:anim calcmode="lin" valueType="num">
                                      <p:cBhvr additive="base">
                                        <p:cTn id="79" dur="300" fill="hold"/>
                                        <p:tgtEl>
                                          <p:spTgt spid="140"/>
                                        </p:tgtEl>
                                        <p:attrNameLst>
                                          <p:attrName>ppt_x</p:attrName>
                                        </p:attrNameLst>
                                      </p:cBhvr>
                                      <p:tavLst>
                                        <p:tav tm="0">
                                          <p:val>
                                            <p:strVal val="0-#ppt_w/2"/>
                                          </p:val>
                                        </p:tav>
                                        <p:tav tm="100000">
                                          <p:val>
                                            <p:strVal val="#ppt_x"/>
                                          </p:val>
                                        </p:tav>
                                      </p:tavLst>
                                    </p:anim>
                                    <p:anim calcmode="lin" valueType="num">
                                      <p:cBhvr additive="base">
                                        <p:cTn id="80" dur="300" fill="hold"/>
                                        <p:tgtEl>
                                          <p:spTgt spid="140"/>
                                        </p:tgtEl>
                                        <p:attrNameLst>
                                          <p:attrName>ppt_y</p:attrName>
                                        </p:attrNameLst>
                                      </p:cBhvr>
                                      <p:tavLst>
                                        <p:tav tm="0">
                                          <p:val>
                                            <p:strVal val="#ppt_y"/>
                                          </p:val>
                                        </p:tav>
                                        <p:tav tm="100000">
                                          <p:val>
                                            <p:strVal val="#ppt_y"/>
                                          </p:val>
                                        </p:tav>
                                      </p:tavLst>
                                    </p:anim>
                                  </p:childTnLst>
                                </p:cTn>
                              </p:par>
                            </p:childTnLst>
                          </p:cTn>
                        </p:par>
                        <p:par>
                          <p:cTn id="81" fill="hold">
                            <p:stCondLst>
                              <p:cond delay="7500"/>
                            </p:stCondLst>
                            <p:childTnLst>
                              <p:par>
                                <p:cTn id="82" presetID="8" presetClass="emph" presetSubtype="0" fill="hold" nodeType="afterEffect">
                                  <p:stCondLst>
                                    <p:cond delay="0"/>
                                  </p:stCondLst>
                                  <p:childTnLst>
                                    <p:animRot by="3600000">
                                      <p:cBhvr>
                                        <p:cTn id="83" dur="500" fill="hold"/>
                                        <p:tgtEl>
                                          <p:spTgt spid="132"/>
                                        </p:tgtEl>
                                        <p:attrNameLst>
                                          <p:attrName>r</p:attrName>
                                        </p:attrNameLst>
                                      </p:cBhvr>
                                    </p:animRot>
                                  </p:childTnLst>
                                </p:cTn>
                              </p:par>
                            </p:childTnLst>
                          </p:cTn>
                        </p:par>
                        <p:par>
                          <p:cTn id="84" fill="hold">
                            <p:stCondLst>
                              <p:cond delay="8000"/>
                            </p:stCondLst>
                            <p:childTnLst>
                              <p:par>
                                <p:cTn id="85" presetID="2" presetClass="entr" presetSubtype="8" fill="hold" grpId="0" nodeType="afterEffect">
                                  <p:stCondLst>
                                    <p:cond delay="0"/>
                                  </p:stCondLst>
                                  <p:childTnLst>
                                    <p:set>
                                      <p:cBhvr>
                                        <p:cTn id="86" dur="1" fill="hold">
                                          <p:stCondLst>
                                            <p:cond delay="0"/>
                                          </p:stCondLst>
                                        </p:cTn>
                                        <p:tgtEl>
                                          <p:spTgt spid="142"/>
                                        </p:tgtEl>
                                        <p:attrNameLst>
                                          <p:attrName>style.visibility</p:attrName>
                                        </p:attrNameLst>
                                      </p:cBhvr>
                                      <p:to>
                                        <p:strVal val="visible"/>
                                      </p:to>
                                    </p:set>
                                    <p:anim calcmode="lin" valueType="num">
                                      <p:cBhvr additive="base">
                                        <p:cTn id="87" dur="300" fill="hold"/>
                                        <p:tgtEl>
                                          <p:spTgt spid="142"/>
                                        </p:tgtEl>
                                        <p:attrNameLst>
                                          <p:attrName>ppt_x</p:attrName>
                                        </p:attrNameLst>
                                      </p:cBhvr>
                                      <p:tavLst>
                                        <p:tav tm="0">
                                          <p:val>
                                            <p:strVal val="0-#ppt_w/2"/>
                                          </p:val>
                                        </p:tav>
                                        <p:tav tm="100000">
                                          <p:val>
                                            <p:strVal val="#ppt_x"/>
                                          </p:val>
                                        </p:tav>
                                      </p:tavLst>
                                    </p:anim>
                                    <p:anim calcmode="lin" valueType="num">
                                      <p:cBhvr additive="base">
                                        <p:cTn id="88" dur="300" fill="hold"/>
                                        <p:tgtEl>
                                          <p:spTgt spid="1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8" grpId="0"/>
      <p:bldP spid="139" grpId="0"/>
      <p:bldP spid="140" grpId="0"/>
      <p:bldP spid="141" grpId="0"/>
      <p:bldP spid="1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46"/>
          <p:cNvSpPr txBox="1">
            <a:spLocks noChangeArrowheads="1"/>
          </p:cNvSpPr>
          <p:nvPr/>
        </p:nvSpPr>
        <p:spPr bwMode="auto">
          <a:xfrm>
            <a:off x="5698837" y="1847863"/>
            <a:ext cx="193514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2800" dirty="0">
                <a:ln w="76200">
                  <a:noFill/>
                  <a:miter lim="800000"/>
                </a:ln>
                <a:solidFill>
                  <a:schemeClr val="tx2"/>
                </a:solidFill>
                <a:latin typeface="Impact" panose="020B0806030902050204" pitchFamily="34" charset="0"/>
              </a:rPr>
              <a:t>03</a:t>
            </a:r>
            <a:endParaRPr lang="zh-CN" altLang="en-US" sz="12800" dirty="0">
              <a:ln w="76200">
                <a:noFill/>
                <a:miter lim="800000"/>
              </a:ln>
              <a:solidFill>
                <a:schemeClr val="tx2"/>
              </a:solidFill>
              <a:latin typeface="Impact" panose="020B0806030902050204" pitchFamily="34" charset="0"/>
            </a:endParaRPr>
          </a:p>
        </p:txBody>
      </p:sp>
      <p:grpSp>
        <p:nvGrpSpPr>
          <p:cNvPr id="15" name="组合 14"/>
          <p:cNvGrpSpPr/>
          <p:nvPr/>
        </p:nvGrpSpPr>
        <p:grpSpPr bwMode="auto">
          <a:xfrm>
            <a:off x="7587496" y="2128353"/>
            <a:ext cx="3688000" cy="1400349"/>
            <a:chOff x="6038927" y="2250800"/>
            <a:chExt cx="2766116" cy="1050600"/>
          </a:xfrm>
        </p:grpSpPr>
        <p:sp>
          <p:nvSpPr>
            <p:cNvPr id="16" name="文本框 15"/>
            <p:cNvSpPr txBox="1">
              <a:spLocks noChangeArrowheads="1"/>
            </p:cNvSpPr>
            <p:nvPr/>
          </p:nvSpPr>
          <p:spPr bwMode="auto">
            <a:xfrm>
              <a:off x="6038927" y="2693584"/>
              <a:ext cx="2766116" cy="6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935"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 text here. Again. this is a dummy text. enter your own text here. this is a sample text. insert your desired text here. Again. this is a dummy text. enter your own text here</a:t>
              </a:r>
              <a:endParaRPr lang="zh-CN" altLang="en-US" sz="935"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矩形 16"/>
            <p:cNvSpPr/>
            <p:nvPr/>
          </p:nvSpPr>
          <p:spPr>
            <a:xfrm>
              <a:off x="6040513" y="2250800"/>
              <a:ext cx="2293031" cy="438723"/>
            </a:xfrm>
            <a:prstGeom prst="rect">
              <a:avLst/>
            </a:prstGeom>
          </p:spPr>
          <p:txBody>
            <a:bodyPr wrap="none">
              <a:spAutoFit/>
            </a:bodyPr>
            <a:lstStyle/>
            <a:p>
              <a:r>
                <a:rPr lang="zh-CN" altLang="en-US" sz="3200" b="1" dirty="0">
                  <a:solidFill>
                    <a:schemeClr val="accent1"/>
                  </a:solidFill>
                </a:rPr>
                <a:t>研究方法与过程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485" y="2270235"/>
            <a:ext cx="5222352" cy="4023382"/>
          </a:xfrm>
          <a:prstGeom prst="rect">
            <a:avLst/>
          </a:prstGeom>
        </p:spPr>
      </p:pic>
      <p:pic>
        <p:nvPicPr>
          <p:cNvPr id="8" name="组合 16"/>
          <p:cNvPicPr>
            <a:picLocks noChangeArrowheads="1"/>
          </p:cNvPicPr>
          <p:nvPr/>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brightnessContrast bright="-100000" contrast="100000"/>
                    </a14:imgEffect>
                    <a14:imgEffect>
                      <a14:saturation sat="400000"/>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99545" y="321086"/>
            <a:ext cx="2332714" cy="84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40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8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ppt_x"/>
                                          </p:val>
                                        </p:tav>
                                        <p:tav tm="100000">
                                          <p:val>
                                            <p:strVal val="#ppt_x"/>
                                          </p:val>
                                        </p:tav>
                                      </p:tavLst>
                                    </p:anim>
                                    <p:anim calcmode="lin" valueType="num">
                                      <p:cBhvr additive="base">
                                        <p:cTn id="12" dur="750" fill="hold"/>
                                        <p:tgtEl>
                                          <p:spTgt spid="15"/>
                                        </p:tgtEl>
                                        <p:attrNameLst>
                                          <p:attrName>ppt_y</p:attrName>
                                        </p:attrNameLst>
                                      </p:cBhvr>
                                      <p:tavLst>
                                        <p:tav tm="0">
                                          <p:val>
                                            <p:strVal val="0-#ppt_h/2"/>
                                          </p:val>
                                        </p:tav>
                                        <p:tav tm="100000">
                                          <p:val>
                                            <p:strVal val="#ppt_y"/>
                                          </p:val>
                                        </p:tav>
                                      </p:tavLst>
                                    </p:anim>
                                  </p:childTnLst>
                                </p:cTn>
                              </p:par>
                              <p:par>
                                <p:cTn id="13" presetID="26"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319">
                                          <p:stCondLst>
                                            <p:cond delay="0"/>
                                          </p:stCondLst>
                                        </p:cTn>
                                        <p:tgtEl>
                                          <p:spTgt spid="7"/>
                                        </p:tgtEl>
                                      </p:cBhvr>
                                    </p:animEffect>
                                    <p:anim calcmode="lin" valueType="num">
                                      <p:cBhvr>
                                        <p:cTn id="16" dur="100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365"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365" tmFilter="0, 0; 0.125,0.2665; 0.25,0.4; 0.375,0.465; 0.5,0.5;  0.625,0.535; 0.75,0.6; 0.875,0.7335; 1,1">
                                          <p:stCondLst>
                                            <p:cond delay="365"/>
                                          </p:stCondLst>
                                        </p:cTn>
                                        <p:tgtEl>
                                          <p:spTgt spid="7"/>
                                        </p:tgtEl>
                                        <p:attrNameLst>
                                          <p:attrName>ppt_y</p:attrName>
                                        </p:attrNameLst>
                                      </p:cBhvr>
                                      <p:tavLst>
                                        <p:tav tm="0" fmla="#ppt_y-sin(pi*$)/9">
                                          <p:val>
                                            <p:fltVal val="0"/>
                                          </p:val>
                                        </p:tav>
                                        <p:tav tm="100000">
                                          <p:val>
                                            <p:fltVal val="1"/>
                                          </p:val>
                                        </p:tav>
                                      </p:tavLst>
                                    </p:anim>
                                    <p:anim calcmode="lin" valueType="num">
                                      <p:cBhvr>
                                        <p:cTn id="19" dur="183" tmFilter="0, 0; 0.125,0.2665; 0.25,0.4; 0.375,0.465; 0.5,0.5;  0.625,0.535; 0.75,0.6; 0.875,0.7335; 1,1">
                                          <p:stCondLst>
                                            <p:cond delay="728"/>
                                          </p:stCondLst>
                                        </p:cTn>
                                        <p:tgtEl>
                                          <p:spTgt spid="7"/>
                                        </p:tgtEl>
                                        <p:attrNameLst>
                                          <p:attrName>ppt_y</p:attrName>
                                        </p:attrNameLst>
                                      </p:cBhvr>
                                      <p:tavLst>
                                        <p:tav tm="0" fmla="#ppt_y-sin(pi*$)/27">
                                          <p:val>
                                            <p:fltVal val="0"/>
                                          </p:val>
                                        </p:tav>
                                        <p:tav tm="100000">
                                          <p:val>
                                            <p:fltVal val="1"/>
                                          </p:val>
                                        </p:tav>
                                      </p:tavLst>
                                    </p:anim>
                                    <p:anim calcmode="lin" valueType="num">
                                      <p:cBhvr>
                                        <p:cTn id="20" dur="90" tmFilter="0, 0; 0.125,0.2665; 0.25,0.4; 0.375,0.465; 0.5,0.5;  0.625,0.535; 0.75,0.6; 0.875,0.7335; 1,1">
                                          <p:stCondLst>
                                            <p:cond delay="911"/>
                                          </p:stCondLst>
                                        </p:cTn>
                                        <p:tgtEl>
                                          <p:spTgt spid="7"/>
                                        </p:tgtEl>
                                        <p:attrNameLst>
                                          <p:attrName>ppt_y</p:attrName>
                                        </p:attrNameLst>
                                      </p:cBhvr>
                                      <p:tavLst>
                                        <p:tav tm="0" fmla="#ppt_y-sin(pi*$)/81">
                                          <p:val>
                                            <p:fltVal val="0"/>
                                          </p:val>
                                        </p:tav>
                                        <p:tav tm="100000">
                                          <p:val>
                                            <p:fltVal val="1"/>
                                          </p:val>
                                        </p:tav>
                                      </p:tavLst>
                                    </p:anim>
                                    <p:animScale>
                                      <p:cBhvr>
                                        <p:cTn id="21" dur="14">
                                          <p:stCondLst>
                                            <p:cond delay="357"/>
                                          </p:stCondLst>
                                        </p:cTn>
                                        <p:tgtEl>
                                          <p:spTgt spid="7"/>
                                        </p:tgtEl>
                                      </p:cBhvr>
                                      <p:to x="100000" y="60000"/>
                                    </p:animScale>
                                    <p:animScale>
                                      <p:cBhvr>
                                        <p:cTn id="22" dur="91" decel="50000">
                                          <p:stCondLst>
                                            <p:cond delay="372"/>
                                          </p:stCondLst>
                                        </p:cTn>
                                        <p:tgtEl>
                                          <p:spTgt spid="7"/>
                                        </p:tgtEl>
                                      </p:cBhvr>
                                      <p:to x="100000" y="100000"/>
                                    </p:animScale>
                                    <p:animScale>
                                      <p:cBhvr>
                                        <p:cTn id="23" dur="14">
                                          <p:stCondLst>
                                            <p:cond delay="722"/>
                                          </p:stCondLst>
                                        </p:cTn>
                                        <p:tgtEl>
                                          <p:spTgt spid="7"/>
                                        </p:tgtEl>
                                      </p:cBhvr>
                                      <p:to x="100000" y="80000"/>
                                    </p:animScale>
                                    <p:animScale>
                                      <p:cBhvr>
                                        <p:cTn id="24" dur="91" decel="50000">
                                          <p:stCondLst>
                                            <p:cond delay="736"/>
                                          </p:stCondLst>
                                        </p:cTn>
                                        <p:tgtEl>
                                          <p:spTgt spid="7"/>
                                        </p:tgtEl>
                                      </p:cBhvr>
                                      <p:to x="100000" y="100000"/>
                                    </p:animScale>
                                    <p:animScale>
                                      <p:cBhvr>
                                        <p:cTn id="25" dur="14">
                                          <p:stCondLst>
                                            <p:cond delay="903"/>
                                          </p:stCondLst>
                                        </p:cTn>
                                        <p:tgtEl>
                                          <p:spTgt spid="7"/>
                                        </p:tgtEl>
                                      </p:cBhvr>
                                      <p:to x="100000" y="90000"/>
                                    </p:animScale>
                                    <p:animScale>
                                      <p:cBhvr>
                                        <p:cTn id="26" dur="91" decel="50000">
                                          <p:stCondLst>
                                            <p:cond delay="917"/>
                                          </p:stCondLst>
                                        </p:cTn>
                                        <p:tgtEl>
                                          <p:spTgt spid="7"/>
                                        </p:tgtEl>
                                      </p:cBhvr>
                                      <p:to x="100000" y="100000"/>
                                    </p:animScale>
                                    <p:animScale>
                                      <p:cBhvr>
                                        <p:cTn id="27" dur="14">
                                          <p:stCondLst>
                                            <p:cond delay="994"/>
                                          </p:stCondLst>
                                        </p:cTn>
                                        <p:tgtEl>
                                          <p:spTgt spid="7"/>
                                        </p:tgtEl>
                                      </p:cBhvr>
                                      <p:to x="100000" y="95000"/>
                                    </p:animScale>
                                    <p:animScale>
                                      <p:cBhvr>
                                        <p:cTn id="28" dur="91" decel="50000">
                                          <p:stCondLst>
                                            <p:cond delay="1009"/>
                                          </p:stCondLst>
                                        </p:cTn>
                                        <p:tgtEl>
                                          <p:spTgt spid="7"/>
                                        </p:tgtEl>
                                      </p:cBhvr>
                                      <p:to x="100000" y="100000"/>
                                    </p:animScale>
                                  </p:childTnLst>
                                </p:cTn>
                              </p:par>
                            </p:childTnLst>
                          </p:cTn>
                        </p:par>
                        <p:par>
                          <p:cTn id="29" fill="hold">
                            <p:stCondLst>
                              <p:cond delay="1400"/>
                            </p:stCondLst>
                            <p:childTnLst>
                              <p:par>
                                <p:cTn id="30" presetID="31"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 calcmode="lin" valueType="num">
                                      <p:cBhvr>
                                        <p:cTn id="34" dur="500" fill="hold"/>
                                        <p:tgtEl>
                                          <p:spTgt spid="8"/>
                                        </p:tgtEl>
                                        <p:attrNameLst>
                                          <p:attrName>style.rotation</p:attrName>
                                        </p:attrNameLst>
                                      </p:cBhvr>
                                      <p:tavLst>
                                        <p:tav tm="0">
                                          <p:val>
                                            <p:fltVal val="90"/>
                                          </p:val>
                                        </p:tav>
                                        <p:tav tm="100000">
                                          <p:val>
                                            <p:fltVal val="0"/>
                                          </p:val>
                                        </p:tav>
                                      </p:tavLst>
                                    </p:anim>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3653726" y="3299037"/>
            <a:ext cx="1134320" cy="1467179"/>
            <a:chOff x="2051050" y="2136776"/>
            <a:chExt cx="1109663" cy="1435100"/>
          </a:xfrm>
        </p:grpSpPr>
        <p:sp>
          <p:nvSpPr>
            <p:cNvPr id="84" name="Freeform 5"/>
            <p:cNvSpPr/>
            <p:nvPr/>
          </p:nvSpPr>
          <p:spPr bwMode="auto">
            <a:xfrm>
              <a:off x="2051050" y="2136776"/>
              <a:ext cx="1000125" cy="717550"/>
            </a:xfrm>
            <a:custGeom>
              <a:avLst/>
              <a:gdLst>
                <a:gd name="T0" fmla="*/ 458 w 630"/>
                <a:gd name="T1" fmla="*/ 452 h 452"/>
                <a:gd name="T2" fmla="*/ 0 w 630"/>
                <a:gd name="T3" fmla="*/ 452 h 452"/>
                <a:gd name="T4" fmla="*/ 274 w 630"/>
                <a:gd name="T5" fmla="*/ 0 h 452"/>
                <a:gd name="T6" fmla="*/ 630 w 630"/>
                <a:gd name="T7" fmla="*/ 0 h 452"/>
                <a:gd name="T8" fmla="*/ 458 w 630"/>
                <a:gd name="T9" fmla="*/ 452 h 452"/>
              </a:gdLst>
              <a:ahLst/>
              <a:cxnLst>
                <a:cxn ang="0">
                  <a:pos x="T0" y="T1"/>
                </a:cxn>
                <a:cxn ang="0">
                  <a:pos x="T2" y="T3"/>
                </a:cxn>
                <a:cxn ang="0">
                  <a:pos x="T4" y="T5"/>
                </a:cxn>
                <a:cxn ang="0">
                  <a:pos x="T6" y="T7"/>
                </a:cxn>
                <a:cxn ang="0">
                  <a:pos x="T8" y="T9"/>
                </a:cxn>
              </a:cxnLst>
              <a:rect l="0" t="0" r="r" b="b"/>
              <a:pathLst>
                <a:path w="630" h="452">
                  <a:moveTo>
                    <a:pt x="458" y="452"/>
                  </a:moveTo>
                  <a:lnTo>
                    <a:pt x="0" y="452"/>
                  </a:lnTo>
                  <a:lnTo>
                    <a:pt x="274" y="0"/>
                  </a:lnTo>
                  <a:lnTo>
                    <a:pt x="630" y="0"/>
                  </a:lnTo>
                  <a:lnTo>
                    <a:pt x="458" y="452"/>
                  </a:lnTo>
                  <a:close/>
                </a:path>
              </a:pathLst>
            </a:custGeom>
            <a:gradFill flip="none" rotWithShape="1">
              <a:gsLst>
                <a:gs pos="0">
                  <a:schemeClr val="accent2"/>
                </a:gs>
                <a:gs pos="100000">
                  <a:schemeClr val="accent2">
                    <a:lumMod val="60000"/>
                    <a:lumOff val="40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85" name="Freeform 6"/>
            <p:cNvSpPr/>
            <p:nvPr/>
          </p:nvSpPr>
          <p:spPr bwMode="auto">
            <a:xfrm>
              <a:off x="2051050" y="2854326"/>
              <a:ext cx="1000125" cy="717550"/>
            </a:xfrm>
            <a:custGeom>
              <a:avLst/>
              <a:gdLst>
                <a:gd name="T0" fmla="*/ 458 w 630"/>
                <a:gd name="T1" fmla="*/ 0 h 452"/>
                <a:gd name="T2" fmla="*/ 0 w 630"/>
                <a:gd name="T3" fmla="*/ 0 h 452"/>
                <a:gd name="T4" fmla="*/ 274 w 630"/>
                <a:gd name="T5" fmla="*/ 452 h 452"/>
                <a:gd name="T6" fmla="*/ 630 w 630"/>
                <a:gd name="T7" fmla="*/ 452 h 452"/>
                <a:gd name="T8" fmla="*/ 458 w 630"/>
                <a:gd name="T9" fmla="*/ 0 h 452"/>
              </a:gdLst>
              <a:ahLst/>
              <a:cxnLst>
                <a:cxn ang="0">
                  <a:pos x="T0" y="T1"/>
                </a:cxn>
                <a:cxn ang="0">
                  <a:pos x="T2" y="T3"/>
                </a:cxn>
                <a:cxn ang="0">
                  <a:pos x="T4" y="T5"/>
                </a:cxn>
                <a:cxn ang="0">
                  <a:pos x="T6" y="T7"/>
                </a:cxn>
                <a:cxn ang="0">
                  <a:pos x="T8" y="T9"/>
                </a:cxn>
              </a:cxnLst>
              <a:rect l="0" t="0" r="r" b="b"/>
              <a:pathLst>
                <a:path w="630" h="452">
                  <a:moveTo>
                    <a:pt x="458" y="0"/>
                  </a:moveTo>
                  <a:lnTo>
                    <a:pt x="0" y="0"/>
                  </a:lnTo>
                  <a:lnTo>
                    <a:pt x="274" y="452"/>
                  </a:lnTo>
                  <a:lnTo>
                    <a:pt x="630" y="452"/>
                  </a:lnTo>
                  <a:lnTo>
                    <a:pt x="458" y="0"/>
                  </a:lnTo>
                  <a:close/>
                </a:path>
              </a:pathLst>
            </a:custGeom>
            <a:gradFill flip="none" rotWithShape="1">
              <a:gsLst>
                <a:gs pos="0">
                  <a:schemeClr val="accent2"/>
                </a:gs>
                <a:gs pos="100000">
                  <a:schemeClr val="accent2">
                    <a:lumMod val="60000"/>
                    <a:lumOff val="40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86" name="Freeform 7"/>
            <p:cNvSpPr/>
            <p:nvPr/>
          </p:nvSpPr>
          <p:spPr bwMode="auto">
            <a:xfrm>
              <a:off x="2774950" y="2136776"/>
              <a:ext cx="385763" cy="1435100"/>
            </a:xfrm>
            <a:custGeom>
              <a:avLst/>
              <a:gdLst>
                <a:gd name="T0" fmla="*/ 243 w 243"/>
                <a:gd name="T1" fmla="*/ 452 h 904"/>
                <a:gd name="T2" fmla="*/ 172 w 243"/>
                <a:gd name="T3" fmla="*/ 904 h 904"/>
                <a:gd name="T4" fmla="*/ 0 w 243"/>
                <a:gd name="T5" fmla="*/ 452 h 904"/>
                <a:gd name="T6" fmla="*/ 172 w 243"/>
                <a:gd name="T7" fmla="*/ 0 h 904"/>
                <a:gd name="T8" fmla="*/ 243 w 243"/>
                <a:gd name="T9" fmla="*/ 452 h 904"/>
              </a:gdLst>
              <a:ahLst/>
              <a:cxnLst>
                <a:cxn ang="0">
                  <a:pos x="T0" y="T1"/>
                </a:cxn>
                <a:cxn ang="0">
                  <a:pos x="T2" y="T3"/>
                </a:cxn>
                <a:cxn ang="0">
                  <a:pos x="T4" y="T5"/>
                </a:cxn>
                <a:cxn ang="0">
                  <a:pos x="T6" y="T7"/>
                </a:cxn>
                <a:cxn ang="0">
                  <a:pos x="T8" y="T9"/>
                </a:cxn>
              </a:cxnLst>
              <a:rect l="0" t="0" r="r" b="b"/>
              <a:pathLst>
                <a:path w="243" h="904">
                  <a:moveTo>
                    <a:pt x="243" y="452"/>
                  </a:moveTo>
                  <a:lnTo>
                    <a:pt x="172" y="904"/>
                  </a:lnTo>
                  <a:lnTo>
                    <a:pt x="0" y="452"/>
                  </a:lnTo>
                  <a:lnTo>
                    <a:pt x="172" y="0"/>
                  </a:lnTo>
                  <a:lnTo>
                    <a:pt x="243" y="452"/>
                  </a:lnTo>
                  <a:close/>
                </a:path>
              </a:pathLst>
            </a:custGeom>
            <a:gradFill flip="none" rotWithShape="1">
              <a:gsLst>
                <a:gs pos="100000">
                  <a:schemeClr val="accent2">
                    <a:lumMod val="75000"/>
                  </a:schemeClr>
                </a:gs>
                <a:gs pos="0">
                  <a:schemeClr val="accent2"/>
                </a:gs>
              </a:gsLst>
              <a:lin ang="10800000" scaled="1"/>
              <a:tileRect/>
            </a:gradFill>
            <a:ln>
              <a:noFill/>
            </a:ln>
          </p:spPr>
          <p:txBody>
            <a:bodyPr vert="horz" wrap="square" lIns="91440" tIns="45720" rIns="91440" bIns="45720" numCol="1" anchor="t" anchorCtr="0" compatLnSpc="1"/>
            <a:lstStyle/>
            <a:p>
              <a:endParaRPr lang="zh-CN" altLang="en-US"/>
            </a:p>
          </p:txBody>
        </p:sp>
        <p:sp>
          <p:nvSpPr>
            <p:cNvPr id="87" name="圆角矩形 86"/>
            <p:cNvSpPr/>
            <p:nvPr/>
          </p:nvSpPr>
          <p:spPr>
            <a:xfrm>
              <a:off x="2075345" y="2847652"/>
              <a:ext cx="648000" cy="10800"/>
            </a:xfrm>
            <a:prstGeom prst="roundRect">
              <a:avLst>
                <a:gd name="adj" fmla="val 50000"/>
              </a:avLst>
            </a:prstGeom>
            <a:gradFill flip="none" rotWithShape="1">
              <a:gsLst>
                <a:gs pos="0">
                  <a:schemeClr val="bg1"/>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6646667">
              <a:off x="2589257" y="2486653"/>
              <a:ext cx="648000" cy="10800"/>
            </a:xfrm>
            <a:prstGeom prst="roundRect">
              <a:avLst>
                <a:gd name="adj" fmla="val 50000"/>
              </a:avLst>
            </a:prstGeom>
            <a:gradFill flip="none" rotWithShape="1">
              <a:gsLst>
                <a:gs pos="0">
                  <a:schemeClr val="bg1"/>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7403958" y="3299037"/>
            <a:ext cx="1134319" cy="1467179"/>
            <a:chOff x="5719763" y="2136776"/>
            <a:chExt cx="1109662" cy="1435100"/>
          </a:xfrm>
        </p:grpSpPr>
        <p:sp>
          <p:nvSpPr>
            <p:cNvPr id="90" name="Freeform 11"/>
            <p:cNvSpPr/>
            <p:nvPr/>
          </p:nvSpPr>
          <p:spPr bwMode="auto">
            <a:xfrm>
              <a:off x="5829300" y="2136776"/>
              <a:ext cx="1000125" cy="717550"/>
            </a:xfrm>
            <a:custGeom>
              <a:avLst/>
              <a:gdLst>
                <a:gd name="T0" fmla="*/ 172 w 630"/>
                <a:gd name="T1" fmla="*/ 452 h 452"/>
                <a:gd name="T2" fmla="*/ 630 w 630"/>
                <a:gd name="T3" fmla="*/ 452 h 452"/>
                <a:gd name="T4" fmla="*/ 357 w 630"/>
                <a:gd name="T5" fmla="*/ 0 h 452"/>
                <a:gd name="T6" fmla="*/ 0 w 630"/>
                <a:gd name="T7" fmla="*/ 0 h 452"/>
                <a:gd name="T8" fmla="*/ 172 w 630"/>
                <a:gd name="T9" fmla="*/ 452 h 452"/>
              </a:gdLst>
              <a:ahLst/>
              <a:cxnLst>
                <a:cxn ang="0">
                  <a:pos x="T0" y="T1"/>
                </a:cxn>
                <a:cxn ang="0">
                  <a:pos x="T2" y="T3"/>
                </a:cxn>
                <a:cxn ang="0">
                  <a:pos x="T4" y="T5"/>
                </a:cxn>
                <a:cxn ang="0">
                  <a:pos x="T6" y="T7"/>
                </a:cxn>
                <a:cxn ang="0">
                  <a:pos x="T8" y="T9"/>
                </a:cxn>
              </a:cxnLst>
              <a:rect l="0" t="0" r="r" b="b"/>
              <a:pathLst>
                <a:path w="630" h="452">
                  <a:moveTo>
                    <a:pt x="172" y="452"/>
                  </a:moveTo>
                  <a:lnTo>
                    <a:pt x="630" y="452"/>
                  </a:lnTo>
                  <a:lnTo>
                    <a:pt x="357" y="0"/>
                  </a:lnTo>
                  <a:lnTo>
                    <a:pt x="0" y="0"/>
                  </a:lnTo>
                  <a:lnTo>
                    <a:pt x="172" y="452"/>
                  </a:lnTo>
                  <a:close/>
                </a:path>
              </a:pathLst>
            </a:custGeom>
            <a:gradFill flip="none" rotWithShape="1">
              <a:gsLst>
                <a:gs pos="0">
                  <a:schemeClr val="accent1"/>
                </a:gs>
                <a:gs pos="100000">
                  <a:schemeClr val="accent1">
                    <a:lumMod val="60000"/>
                    <a:lumOff val="40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91" name="Freeform 12"/>
            <p:cNvSpPr/>
            <p:nvPr/>
          </p:nvSpPr>
          <p:spPr bwMode="auto">
            <a:xfrm>
              <a:off x="5829300" y="2854326"/>
              <a:ext cx="1000125" cy="717550"/>
            </a:xfrm>
            <a:custGeom>
              <a:avLst/>
              <a:gdLst>
                <a:gd name="T0" fmla="*/ 172 w 630"/>
                <a:gd name="T1" fmla="*/ 0 h 452"/>
                <a:gd name="T2" fmla="*/ 630 w 630"/>
                <a:gd name="T3" fmla="*/ 0 h 452"/>
                <a:gd name="T4" fmla="*/ 357 w 630"/>
                <a:gd name="T5" fmla="*/ 452 h 452"/>
                <a:gd name="T6" fmla="*/ 0 w 630"/>
                <a:gd name="T7" fmla="*/ 452 h 452"/>
                <a:gd name="T8" fmla="*/ 172 w 630"/>
                <a:gd name="T9" fmla="*/ 0 h 452"/>
              </a:gdLst>
              <a:ahLst/>
              <a:cxnLst>
                <a:cxn ang="0">
                  <a:pos x="T0" y="T1"/>
                </a:cxn>
                <a:cxn ang="0">
                  <a:pos x="T2" y="T3"/>
                </a:cxn>
                <a:cxn ang="0">
                  <a:pos x="T4" y="T5"/>
                </a:cxn>
                <a:cxn ang="0">
                  <a:pos x="T6" y="T7"/>
                </a:cxn>
                <a:cxn ang="0">
                  <a:pos x="T8" y="T9"/>
                </a:cxn>
              </a:cxnLst>
              <a:rect l="0" t="0" r="r" b="b"/>
              <a:pathLst>
                <a:path w="630" h="452">
                  <a:moveTo>
                    <a:pt x="172" y="0"/>
                  </a:moveTo>
                  <a:lnTo>
                    <a:pt x="630" y="0"/>
                  </a:lnTo>
                  <a:lnTo>
                    <a:pt x="357" y="452"/>
                  </a:lnTo>
                  <a:lnTo>
                    <a:pt x="0" y="452"/>
                  </a:lnTo>
                  <a:lnTo>
                    <a:pt x="172" y="0"/>
                  </a:lnTo>
                  <a:close/>
                </a:path>
              </a:pathLst>
            </a:custGeom>
            <a:gradFill flip="none" rotWithShape="1">
              <a:gsLst>
                <a:gs pos="0">
                  <a:schemeClr val="accent1"/>
                </a:gs>
                <a:gs pos="100000">
                  <a:schemeClr val="accent1">
                    <a:lumMod val="60000"/>
                    <a:lumOff val="40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92" name="Freeform 13"/>
            <p:cNvSpPr/>
            <p:nvPr/>
          </p:nvSpPr>
          <p:spPr bwMode="auto">
            <a:xfrm>
              <a:off x="5719763" y="2136776"/>
              <a:ext cx="385763" cy="1435100"/>
            </a:xfrm>
            <a:custGeom>
              <a:avLst/>
              <a:gdLst>
                <a:gd name="T0" fmla="*/ 0 w 243"/>
                <a:gd name="T1" fmla="*/ 452 h 904"/>
                <a:gd name="T2" fmla="*/ 71 w 243"/>
                <a:gd name="T3" fmla="*/ 904 h 904"/>
                <a:gd name="T4" fmla="*/ 243 w 243"/>
                <a:gd name="T5" fmla="*/ 452 h 904"/>
                <a:gd name="T6" fmla="*/ 71 w 243"/>
                <a:gd name="T7" fmla="*/ 0 h 904"/>
                <a:gd name="T8" fmla="*/ 0 w 243"/>
                <a:gd name="T9" fmla="*/ 452 h 904"/>
              </a:gdLst>
              <a:ahLst/>
              <a:cxnLst>
                <a:cxn ang="0">
                  <a:pos x="T0" y="T1"/>
                </a:cxn>
                <a:cxn ang="0">
                  <a:pos x="T2" y="T3"/>
                </a:cxn>
                <a:cxn ang="0">
                  <a:pos x="T4" y="T5"/>
                </a:cxn>
                <a:cxn ang="0">
                  <a:pos x="T6" y="T7"/>
                </a:cxn>
                <a:cxn ang="0">
                  <a:pos x="T8" y="T9"/>
                </a:cxn>
              </a:cxnLst>
              <a:rect l="0" t="0" r="r" b="b"/>
              <a:pathLst>
                <a:path w="243" h="904">
                  <a:moveTo>
                    <a:pt x="0" y="452"/>
                  </a:moveTo>
                  <a:lnTo>
                    <a:pt x="71" y="904"/>
                  </a:lnTo>
                  <a:lnTo>
                    <a:pt x="243" y="452"/>
                  </a:lnTo>
                  <a:lnTo>
                    <a:pt x="71" y="0"/>
                  </a:lnTo>
                  <a:lnTo>
                    <a:pt x="0" y="452"/>
                  </a:lnTo>
                  <a:close/>
                </a:path>
              </a:pathLst>
            </a:custGeom>
            <a:gradFill flip="none" rotWithShape="1">
              <a:gsLst>
                <a:gs pos="100000">
                  <a:schemeClr val="accent1">
                    <a:lumMod val="75000"/>
                  </a:schemeClr>
                </a:gs>
                <a:gs pos="0">
                  <a:schemeClr val="accent1"/>
                </a:gs>
              </a:gsLst>
              <a:lin ang="0" scaled="1"/>
              <a:tileRect/>
            </a:gradFill>
            <a:ln>
              <a:noFill/>
            </a:ln>
          </p:spPr>
          <p:txBody>
            <a:bodyPr vert="horz" wrap="square" lIns="91440" tIns="45720" rIns="91440" bIns="45720" numCol="1" anchor="t" anchorCtr="0" compatLnSpc="1"/>
            <a:lstStyle/>
            <a:p>
              <a:endParaRPr lang="zh-CN" altLang="en-US"/>
            </a:p>
          </p:txBody>
        </p:sp>
        <p:sp>
          <p:nvSpPr>
            <p:cNvPr id="93" name="圆角矩形 92"/>
            <p:cNvSpPr/>
            <p:nvPr/>
          </p:nvSpPr>
          <p:spPr>
            <a:xfrm>
              <a:off x="6144425" y="2847652"/>
              <a:ext cx="648000" cy="10800"/>
            </a:xfrm>
            <a:prstGeom prst="roundRect">
              <a:avLst>
                <a:gd name="adj" fmla="val 50000"/>
              </a:avLst>
            </a:prstGeom>
            <a:gradFill flip="none" rotWithShape="1">
              <a:gsLst>
                <a:gs pos="0">
                  <a:schemeClr val="bg1"/>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圆角矩形 93"/>
            <p:cNvSpPr/>
            <p:nvPr/>
          </p:nvSpPr>
          <p:spPr>
            <a:xfrm rot="14953333" flipH="1">
              <a:off x="5642261" y="2486654"/>
              <a:ext cx="648000" cy="10800"/>
            </a:xfrm>
            <a:prstGeom prst="roundRect">
              <a:avLst>
                <a:gd name="adj" fmla="val 50000"/>
              </a:avLst>
            </a:prstGeom>
            <a:gradFill flip="none" rotWithShape="1">
              <a:gsLst>
                <a:gs pos="0">
                  <a:schemeClr val="bg1"/>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4637127" y="2875438"/>
            <a:ext cx="1134320" cy="2314377"/>
            <a:chOff x="3013075" y="1722438"/>
            <a:chExt cx="1109663" cy="2263776"/>
          </a:xfrm>
        </p:grpSpPr>
        <p:sp>
          <p:nvSpPr>
            <p:cNvPr id="96" name="Freeform 8"/>
            <p:cNvSpPr/>
            <p:nvPr/>
          </p:nvSpPr>
          <p:spPr bwMode="auto">
            <a:xfrm>
              <a:off x="3013075" y="1722438"/>
              <a:ext cx="887413" cy="1131888"/>
            </a:xfrm>
            <a:custGeom>
              <a:avLst/>
              <a:gdLst>
                <a:gd name="T0" fmla="*/ 458 w 559"/>
                <a:gd name="T1" fmla="*/ 713 h 713"/>
                <a:gd name="T2" fmla="*/ 0 w 559"/>
                <a:gd name="T3" fmla="*/ 713 h 713"/>
                <a:gd name="T4" fmla="*/ 203 w 559"/>
                <a:gd name="T5" fmla="*/ 0 h 713"/>
                <a:gd name="T6" fmla="*/ 559 w 559"/>
                <a:gd name="T7" fmla="*/ 0 h 713"/>
                <a:gd name="T8" fmla="*/ 458 w 559"/>
                <a:gd name="T9" fmla="*/ 713 h 713"/>
              </a:gdLst>
              <a:ahLst/>
              <a:cxnLst>
                <a:cxn ang="0">
                  <a:pos x="T0" y="T1"/>
                </a:cxn>
                <a:cxn ang="0">
                  <a:pos x="T2" y="T3"/>
                </a:cxn>
                <a:cxn ang="0">
                  <a:pos x="T4" y="T5"/>
                </a:cxn>
                <a:cxn ang="0">
                  <a:pos x="T6" y="T7"/>
                </a:cxn>
                <a:cxn ang="0">
                  <a:pos x="T8" y="T9"/>
                </a:cxn>
              </a:cxnLst>
              <a:rect l="0" t="0" r="r" b="b"/>
              <a:pathLst>
                <a:path w="559" h="713">
                  <a:moveTo>
                    <a:pt x="458" y="713"/>
                  </a:moveTo>
                  <a:lnTo>
                    <a:pt x="0" y="713"/>
                  </a:lnTo>
                  <a:lnTo>
                    <a:pt x="203" y="0"/>
                  </a:lnTo>
                  <a:lnTo>
                    <a:pt x="559" y="0"/>
                  </a:lnTo>
                  <a:lnTo>
                    <a:pt x="458" y="713"/>
                  </a:lnTo>
                  <a:close/>
                </a:path>
              </a:pathLst>
            </a:custGeom>
            <a:gradFill flip="none" rotWithShape="1">
              <a:gsLst>
                <a:gs pos="0">
                  <a:schemeClr val="accent3"/>
                </a:gs>
                <a:gs pos="100000">
                  <a:schemeClr val="accent3">
                    <a:lumMod val="60000"/>
                    <a:lumOff val="40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97" name="Freeform 9"/>
            <p:cNvSpPr/>
            <p:nvPr/>
          </p:nvSpPr>
          <p:spPr bwMode="auto">
            <a:xfrm>
              <a:off x="3013075" y="2854326"/>
              <a:ext cx="887413" cy="1131888"/>
            </a:xfrm>
            <a:custGeom>
              <a:avLst/>
              <a:gdLst>
                <a:gd name="T0" fmla="*/ 458 w 559"/>
                <a:gd name="T1" fmla="*/ 0 h 713"/>
                <a:gd name="T2" fmla="*/ 0 w 559"/>
                <a:gd name="T3" fmla="*/ 0 h 713"/>
                <a:gd name="T4" fmla="*/ 203 w 559"/>
                <a:gd name="T5" fmla="*/ 713 h 713"/>
                <a:gd name="T6" fmla="*/ 559 w 559"/>
                <a:gd name="T7" fmla="*/ 713 h 713"/>
                <a:gd name="T8" fmla="*/ 458 w 559"/>
                <a:gd name="T9" fmla="*/ 0 h 713"/>
              </a:gdLst>
              <a:ahLst/>
              <a:cxnLst>
                <a:cxn ang="0">
                  <a:pos x="T0" y="T1"/>
                </a:cxn>
                <a:cxn ang="0">
                  <a:pos x="T2" y="T3"/>
                </a:cxn>
                <a:cxn ang="0">
                  <a:pos x="T4" y="T5"/>
                </a:cxn>
                <a:cxn ang="0">
                  <a:pos x="T6" y="T7"/>
                </a:cxn>
                <a:cxn ang="0">
                  <a:pos x="T8" y="T9"/>
                </a:cxn>
              </a:cxnLst>
              <a:rect l="0" t="0" r="r" b="b"/>
              <a:pathLst>
                <a:path w="559" h="713">
                  <a:moveTo>
                    <a:pt x="458" y="0"/>
                  </a:moveTo>
                  <a:lnTo>
                    <a:pt x="0" y="0"/>
                  </a:lnTo>
                  <a:lnTo>
                    <a:pt x="203" y="713"/>
                  </a:lnTo>
                  <a:lnTo>
                    <a:pt x="559" y="713"/>
                  </a:lnTo>
                  <a:lnTo>
                    <a:pt x="458" y="0"/>
                  </a:lnTo>
                  <a:close/>
                </a:path>
              </a:pathLst>
            </a:custGeom>
            <a:gradFill flip="none" rotWithShape="1">
              <a:gsLst>
                <a:gs pos="0">
                  <a:schemeClr val="accent3"/>
                </a:gs>
                <a:gs pos="100000">
                  <a:schemeClr val="accent3">
                    <a:lumMod val="60000"/>
                    <a:lumOff val="40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98" name="Freeform 10"/>
            <p:cNvSpPr/>
            <p:nvPr/>
          </p:nvSpPr>
          <p:spPr bwMode="auto">
            <a:xfrm>
              <a:off x="3736975" y="1722438"/>
              <a:ext cx="385763" cy="2263775"/>
            </a:xfrm>
            <a:custGeom>
              <a:avLst/>
              <a:gdLst>
                <a:gd name="T0" fmla="*/ 243 w 243"/>
                <a:gd name="T1" fmla="*/ 713 h 1426"/>
                <a:gd name="T2" fmla="*/ 101 w 243"/>
                <a:gd name="T3" fmla="*/ 1426 h 1426"/>
                <a:gd name="T4" fmla="*/ 0 w 243"/>
                <a:gd name="T5" fmla="*/ 713 h 1426"/>
                <a:gd name="T6" fmla="*/ 101 w 243"/>
                <a:gd name="T7" fmla="*/ 0 h 1426"/>
                <a:gd name="T8" fmla="*/ 243 w 243"/>
                <a:gd name="T9" fmla="*/ 713 h 1426"/>
              </a:gdLst>
              <a:ahLst/>
              <a:cxnLst>
                <a:cxn ang="0">
                  <a:pos x="T0" y="T1"/>
                </a:cxn>
                <a:cxn ang="0">
                  <a:pos x="T2" y="T3"/>
                </a:cxn>
                <a:cxn ang="0">
                  <a:pos x="T4" y="T5"/>
                </a:cxn>
                <a:cxn ang="0">
                  <a:pos x="T6" y="T7"/>
                </a:cxn>
                <a:cxn ang="0">
                  <a:pos x="T8" y="T9"/>
                </a:cxn>
              </a:cxnLst>
              <a:rect l="0" t="0" r="r" b="b"/>
              <a:pathLst>
                <a:path w="243" h="1426">
                  <a:moveTo>
                    <a:pt x="243" y="713"/>
                  </a:moveTo>
                  <a:lnTo>
                    <a:pt x="101" y="1426"/>
                  </a:lnTo>
                  <a:lnTo>
                    <a:pt x="0" y="713"/>
                  </a:lnTo>
                  <a:lnTo>
                    <a:pt x="101" y="0"/>
                  </a:lnTo>
                  <a:lnTo>
                    <a:pt x="243" y="713"/>
                  </a:lnTo>
                  <a:close/>
                </a:path>
              </a:pathLst>
            </a:custGeom>
            <a:gradFill flip="none" rotWithShape="1">
              <a:gsLst>
                <a:gs pos="100000">
                  <a:schemeClr val="accent3">
                    <a:lumMod val="75000"/>
                  </a:schemeClr>
                </a:gs>
                <a:gs pos="0">
                  <a:schemeClr val="accent3"/>
                </a:gs>
              </a:gsLst>
              <a:lin ang="10800000" scaled="1"/>
              <a:tileRect/>
            </a:gradFill>
            <a:ln>
              <a:noFill/>
            </a:ln>
          </p:spPr>
          <p:txBody>
            <a:bodyPr vert="horz" wrap="square" lIns="91440" tIns="45720" rIns="91440" bIns="45720" numCol="1" anchor="t" anchorCtr="0" compatLnSpc="1"/>
            <a:lstStyle/>
            <a:p>
              <a:endParaRPr lang="zh-CN" altLang="en-US"/>
            </a:p>
          </p:txBody>
        </p:sp>
        <p:sp>
          <p:nvSpPr>
            <p:cNvPr id="143" name="圆角矩形 142"/>
            <p:cNvSpPr/>
            <p:nvPr/>
          </p:nvSpPr>
          <p:spPr>
            <a:xfrm>
              <a:off x="3038005" y="2850827"/>
              <a:ext cx="648000" cy="10800"/>
            </a:xfrm>
            <a:prstGeom prst="roundRect">
              <a:avLst>
                <a:gd name="adj" fmla="val 50000"/>
              </a:avLst>
            </a:prstGeom>
            <a:gradFill flip="none" rotWithShape="1">
              <a:gsLst>
                <a:gs pos="0">
                  <a:schemeClr val="bg1"/>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圆角矩形 143"/>
            <p:cNvSpPr/>
            <p:nvPr/>
          </p:nvSpPr>
          <p:spPr>
            <a:xfrm rot="5874219">
              <a:off x="3348789" y="2285863"/>
              <a:ext cx="936000" cy="10800"/>
            </a:xfrm>
            <a:prstGeom prst="roundRect">
              <a:avLst>
                <a:gd name="adj" fmla="val 50000"/>
              </a:avLst>
            </a:prstGeom>
            <a:gradFill flip="none" rotWithShape="1">
              <a:gsLst>
                <a:gs pos="0">
                  <a:schemeClr val="bg1"/>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a:off x="6422178" y="2875438"/>
            <a:ext cx="1132698" cy="2314377"/>
            <a:chOff x="4759325" y="1722438"/>
            <a:chExt cx="1108076" cy="2263776"/>
          </a:xfrm>
        </p:grpSpPr>
        <p:sp>
          <p:nvSpPr>
            <p:cNvPr id="146" name="Freeform 14"/>
            <p:cNvSpPr/>
            <p:nvPr/>
          </p:nvSpPr>
          <p:spPr bwMode="auto">
            <a:xfrm>
              <a:off x="4979988" y="1722438"/>
              <a:ext cx="887413" cy="1131888"/>
            </a:xfrm>
            <a:custGeom>
              <a:avLst/>
              <a:gdLst>
                <a:gd name="T0" fmla="*/ 102 w 559"/>
                <a:gd name="T1" fmla="*/ 713 h 713"/>
                <a:gd name="T2" fmla="*/ 559 w 559"/>
                <a:gd name="T3" fmla="*/ 713 h 713"/>
                <a:gd name="T4" fmla="*/ 357 w 559"/>
                <a:gd name="T5" fmla="*/ 0 h 713"/>
                <a:gd name="T6" fmla="*/ 0 w 559"/>
                <a:gd name="T7" fmla="*/ 0 h 713"/>
                <a:gd name="T8" fmla="*/ 102 w 559"/>
                <a:gd name="T9" fmla="*/ 713 h 713"/>
              </a:gdLst>
              <a:ahLst/>
              <a:cxnLst>
                <a:cxn ang="0">
                  <a:pos x="T0" y="T1"/>
                </a:cxn>
                <a:cxn ang="0">
                  <a:pos x="T2" y="T3"/>
                </a:cxn>
                <a:cxn ang="0">
                  <a:pos x="T4" y="T5"/>
                </a:cxn>
                <a:cxn ang="0">
                  <a:pos x="T6" y="T7"/>
                </a:cxn>
                <a:cxn ang="0">
                  <a:pos x="T8" y="T9"/>
                </a:cxn>
              </a:cxnLst>
              <a:rect l="0" t="0" r="r" b="b"/>
              <a:pathLst>
                <a:path w="559" h="713">
                  <a:moveTo>
                    <a:pt x="102" y="713"/>
                  </a:moveTo>
                  <a:lnTo>
                    <a:pt x="559" y="713"/>
                  </a:lnTo>
                  <a:lnTo>
                    <a:pt x="357" y="0"/>
                  </a:lnTo>
                  <a:lnTo>
                    <a:pt x="0" y="0"/>
                  </a:lnTo>
                  <a:lnTo>
                    <a:pt x="102" y="713"/>
                  </a:lnTo>
                  <a:close/>
                </a:path>
              </a:pathLst>
            </a:custGeom>
            <a:gradFill flip="none" rotWithShape="1">
              <a:gsLst>
                <a:gs pos="0">
                  <a:schemeClr val="accent4"/>
                </a:gs>
                <a:gs pos="100000">
                  <a:schemeClr val="accent4">
                    <a:lumMod val="60000"/>
                    <a:lumOff val="40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147" name="Freeform 15"/>
            <p:cNvSpPr/>
            <p:nvPr/>
          </p:nvSpPr>
          <p:spPr bwMode="auto">
            <a:xfrm>
              <a:off x="4979988" y="2854326"/>
              <a:ext cx="887413" cy="1131888"/>
            </a:xfrm>
            <a:custGeom>
              <a:avLst/>
              <a:gdLst>
                <a:gd name="T0" fmla="*/ 102 w 559"/>
                <a:gd name="T1" fmla="*/ 0 h 713"/>
                <a:gd name="T2" fmla="*/ 559 w 559"/>
                <a:gd name="T3" fmla="*/ 0 h 713"/>
                <a:gd name="T4" fmla="*/ 357 w 559"/>
                <a:gd name="T5" fmla="*/ 713 h 713"/>
                <a:gd name="T6" fmla="*/ 0 w 559"/>
                <a:gd name="T7" fmla="*/ 713 h 713"/>
                <a:gd name="T8" fmla="*/ 102 w 559"/>
                <a:gd name="T9" fmla="*/ 0 h 713"/>
              </a:gdLst>
              <a:ahLst/>
              <a:cxnLst>
                <a:cxn ang="0">
                  <a:pos x="T0" y="T1"/>
                </a:cxn>
                <a:cxn ang="0">
                  <a:pos x="T2" y="T3"/>
                </a:cxn>
                <a:cxn ang="0">
                  <a:pos x="T4" y="T5"/>
                </a:cxn>
                <a:cxn ang="0">
                  <a:pos x="T6" y="T7"/>
                </a:cxn>
                <a:cxn ang="0">
                  <a:pos x="T8" y="T9"/>
                </a:cxn>
              </a:cxnLst>
              <a:rect l="0" t="0" r="r" b="b"/>
              <a:pathLst>
                <a:path w="559" h="713">
                  <a:moveTo>
                    <a:pt x="102" y="0"/>
                  </a:moveTo>
                  <a:lnTo>
                    <a:pt x="559" y="0"/>
                  </a:lnTo>
                  <a:lnTo>
                    <a:pt x="357" y="713"/>
                  </a:lnTo>
                  <a:lnTo>
                    <a:pt x="0" y="713"/>
                  </a:lnTo>
                  <a:lnTo>
                    <a:pt x="102" y="0"/>
                  </a:lnTo>
                  <a:close/>
                </a:path>
              </a:pathLst>
            </a:custGeom>
            <a:gradFill flip="none" rotWithShape="1">
              <a:gsLst>
                <a:gs pos="0">
                  <a:schemeClr val="accent4"/>
                </a:gs>
                <a:gs pos="100000">
                  <a:schemeClr val="accent4">
                    <a:lumMod val="60000"/>
                    <a:lumOff val="40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148" name="Freeform 16"/>
            <p:cNvSpPr/>
            <p:nvPr/>
          </p:nvSpPr>
          <p:spPr bwMode="auto">
            <a:xfrm>
              <a:off x="4759325" y="1722438"/>
              <a:ext cx="385763" cy="2263775"/>
            </a:xfrm>
            <a:custGeom>
              <a:avLst/>
              <a:gdLst>
                <a:gd name="T0" fmla="*/ 0 w 243"/>
                <a:gd name="T1" fmla="*/ 713 h 1426"/>
                <a:gd name="T2" fmla="*/ 141 w 243"/>
                <a:gd name="T3" fmla="*/ 1426 h 1426"/>
                <a:gd name="T4" fmla="*/ 243 w 243"/>
                <a:gd name="T5" fmla="*/ 713 h 1426"/>
                <a:gd name="T6" fmla="*/ 141 w 243"/>
                <a:gd name="T7" fmla="*/ 0 h 1426"/>
                <a:gd name="T8" fmla="*/ 0 w 243"/>
                <a:gd name="T9" fmla="*/ 713 h 1426"/>
              </a:gdLst>
              <a:ahLst/>
              <a:cxnLst>
                <a:cxn ang="0">
                  <a:pos x="T0" y="T1"/>
                </a:cxn>
                <a:cxn ang="0">
                  <a:pos x="T2" y="T3"/>
                </a:cxn>
                <a:cxn ang="0">
                  <a:pos x="T4" y="T5"/>
                </a:cxn>
                <a:cxn ang="0">
                  <a:pos x="T6" y="T7"/>
                </a:cxn>
                <a:cxn ang="0">
                  <a:pos x="T8" y="T9"/>
                </a:cxn>
              </a:cxnLst>
              <a:rect l="0" t="0" r="r" b="b"/>
              <a:pathLst>
                <a:path w="243" h="1426">
                  <a:moveTo>
                    <a:pt x="0" y="713"/>
                  </a:moveTo>
                  <a:lnTo>
                    <a:pt x="141" y="1426"/>
                  </a:lnTo>
                  <a:lnTo>
                    <a:pt x="243" y="713"/>
                  </a:lnTo>
                  <a:lnTo>
                    <a:pt x="141" y="0"/>
                  </a:lnTo>
                  <a:lnTo>
                    <a:pt x="0" y="713"/>
                  </a:lnTo>
                  <a:close/>
                </a:path>
              </a:pathLst>
            </a:custGeom>
            <a:gradFill flip="none" rotWithShape="1">
              <a:gsLst>
                <a:gs pos="100000">
                  <a:schemeClr val="accent4">
                    <a:lumMod val="75000"/>
                  </a:schemeClr>
                </a:gs>
                <a:gs pos="0">
                  <a:schemeClr val="accent4"/>
                </a:gs>
              </a:gsLst>
              <a:lin ang="0" scaled="1"/>
              <a:tileRect/>
            </a:gradFill>
            <a:ln>
              <a:noFill/>
            </a:ln>
          </p:spPr>
          <p:txBody>
            <a:bodyPr vert="horz" wrap="square" lIns="91440" tIns="45720" rIns="91440" bIns="45720" numCol="1" anchor="t" anchorCtr="0" compatLnSpc="1"/>
            <a:lstStyle/>
            <a:p>
              <a:endParaRPr lang="zh-CN" altLang="en-US"/>
            </a:p>
          </p:txBody>
        </p:sp>
        <p:sp>
          <p:nvSpPr>
            <p:cNvPr id="149" name="圆角矩形 148"/>
            <p:cNvSpPr/>
            <p:nvPr/>
          </p:nvSpPr>
          <p:spPr>
            <a:xfrm>
              <a:off x="5179225" y="2850827"/>
              <a:ext cx="648000" cy="10800"/>
            </a:xfrm>
            <a:prstGeom prst="roundRect">
              <a:avLst>
                <a:gd name="adj" fmla="val 50000"/>
              </a:avLst>
            </a:prstGeom>
            <a:gradFill flip="none" rotWithShape="1">
              <a:gsLst>
                <a:gs pos="0">
                  <a:schemeClr val="bg1"/>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圆角矩形 149"/>
            <p:cNvSpPr/>
            <p:nvPr/>
          </p:nvSpPr>
          <p:spPr>
            <a:xfrm rot="15725781" flipH="1">
              <a:off x="4597566" y="2285863"/>
              <a:ext cx="936000" cy="10800"/>
            </a:xfrm>
            <a:prstGeom prst="roundRect">
              <a:avLst>
                <a:gd name="adj" fmla="val 50000"/>
              </a:avLst>
            </a:prstGeom>
            <a:gradFill flip="none" rotWithShape="1">
              <a:gsLst>
                <a:gs pos="0">
                  <a:schemeClr val="bg1"/>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1" name="组合 150"/>
          <p:cNvGrpSpPr/>
          <p:nvPr/>
        </p:nvGrpSpPr>
        <p:grpSpPr>
          <a:xfrm>
            <a:off x="5602679" y="2443724"/>
            <a:ext cx="988270" cy="3177805"/>
            <a:chOff x="3957638" y="1300163"/>
            <a:chExt cx="966788" cy="3108326"/>
          </a:xfrm>
        </p:grpSpPr>
        <p:sp>
          <p:nvSpPr>
            <p:cNvPr id="152" name="Freeform 17"/>
            <p:cNvSpPr/>
            <p:nvPr/>
          </p:nvSpPr>
          <p:spPr bwMode="auto">
            <a:xfrm>
              <a:off x="3957638" y="1300163"/>
              <a:ext cx="966788" cy="1554163"/>
            </a:xfrm>
            <a:custGeom>
              <a:avLst/>
              <a:gdLst>
                <a:gd name="T0" fmla="*/ 609 w 609"/>
                <a:gd name="T1" fmla="*/ 979 h 979"/>
                <a:gd name="T2" fmla="*/ 0 w 609"/>
                <a:gd name="T3" fmla="*/ 979 h 979"/>
                <a:gd name="T4" fmla="*/ 100 w 609"/>
                <a:gd name="T5" fmla="*/ 0 h 979"/>
                <a:gd name="T6" fmla="*/ 508 w 609"/>
                <a:gd name="T7" fmla="*/ 0 h 979"/>
                <a:gd name="T8" fmla="*/ 609 w 609"/>
                <a:gd name="T9" fmla="*/ 979 h 979"/>
              </a:gdLst>
              <a:ahLst/>
              <a:cxnLst>
                <a:cxn ang="0">
                  <a:pos x="T0" y="T1"/>
                </a:cxn>
                <a:cxn ang="0">
                  <a:pos x="T2" y="T3"/>
                </a:cxn>
                <a:cxn ang="0">
                  <a:pos x="T4" y="T5"/>
                </a:cxn>
                <a:cxn ang="0">
                  <a:pos x="T6" y="T7"/>
                </a:cxn>
                <a:cxn ang="0">
                  <a:pos x="T8" y="T9"/>
                </a:cxn>
              </a:cxnLst>
              <a:rect l="0" t="0" r="r" b="b"/>
              <a:pathLst>
                <a:path w="609" h="979">
                  <a:moveTo>
                    <a:pt x="609" y="979"/>
                  </a:moveTo>
                  <a:lnTo>
                    <a:pt x="0" y="979"/>
                  </a:lnTo>
                  <a:lnTo>
                    <a:pt x="100" y="0"/>
                  </a:lnTo>
                  <a:lnTo>
                    <a:pt x="508" y="0"/>
                  </a:lnTo>
                  <a:lnTo>
                    <a:pt x="609" y="979"/>
                  </a:lnTo>
                  <a:close/>
                </a:path>
              </a:pathLst>
            </a:custGeom>
            <a:gradFill flip="none" rotWithShape="1">
              <a:gsLst>
                <a:gs pos="0">
                  <a:schemeClr val="accent5"/>
                </a:gs>
                <a:gs pos="100000">
                  <a:schemeClr val="accent5">
                    <a:lumMod val="60000"/>
                    <a:lumOff val="40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153" name="Freeform 18"/>
            <p:cNvSpPr/>
            <p:nvPr/>
          </p:nvSpPr>
          <p:spPr bwMode="auto">
            <a:xfrm>
              <a:off x="3957638" y="2854326"/>
              <a:ext cx="966788" cy="1554163"/>
            </a:xfrm>
            <a:custGeom>
              <a:avLst/>
              <a:gdLst>
                <a:gd name="T0" fmla="*/ 609 w 609"/>
                <a:gd name="T1" fmla="*/ 0 h 979"/>
                <a:gd name="T2" fmla="*/ 0 w 609"/>
                <a:gd name="T3" fmla="*/ 0 h 979"/>
                <a:gd name="T4" fmla="*/ 100 w 609"/>
                <a:gd name="T5" fmla="*/ 979 h 979"/>
                <a:gd name="T6" fmla="*/ 508 w 609"/>
                <a:gd name="T7" fmla="*/ 979 h 979"/>
                <a:gd name="T8" fmla="*/ 609 w 609"/>
                <a:gd name="T9" fmla="*/ 0 h 979"/>
              </a:gdLst>
              <a:ahLst/>
              <a:cxnLst>
                <a:cxn ang="0">
                  <a:pos x="T0" y="T1"/>
                </a:cxn>
                <a:cxn ang="0">
                  <a:pos x="T2" y="T3"/>
                </a:cxn>
                <a:cxn ang="0">
                  <a:pos x="T4" y="T5"/>
                </a:cxn>
                <a:cxn ang="0">
                  <a:pos x="T6" y="T7"/>
                </a:cxn>
                <a:cxn ang="0">
                  <a:pos x="T8" y="T9"/>
                </a:cxn>
              </a:cxnLst>
              <a:rect l="0" t="0" r="r" b="b"/>
              <a:pathLst>
                <a:path w="609" h="979">
                  <a:moveTo>
                    <a:pt x="609" y="0"/>
                  </a:moveTo>
                  <a:lnTo>
                    <a:pt x="0" y="0"/>
                  </a:lnTo>
                  <a:lnTo>
                    <a:pt x="100" y="979"/>
                  </a:lnTo>
                  <a:lnTo>
                    <a:pt x="508" y="979"/>
                  </a:lnTo>
                  <a:lnTo>
                    <a:pt x="609" y="0"/>
                  </a:lnTo>
                  <a:close/>
                </a:path>
              </a:pathLst>
            </a:custGeom>
            <a:gradFill flip="none" rotWithShape="1">
              <a:gsLst>
                <a:gs pos="0">
                  <a:schemeClr val="accent5"/>
                </a:gs>
                <a:gs pos="100000">
                  <a:schemeClr val="accent5">
                    <a:lumMod val="60000"/>
                    <a:lumOff val="40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154" name="圆角矩形 153"/>
            <p:cNvSpPr/>
            <p:nvPr/>
          </p:nvSpPr>
          <p:spPr>
            <a:xfrm>
              <a:off x="4026700" y="2850827"/>
              <a:ext cx="792000" cy="10800"/>
            </a:xfrm>
            <a:prstGeom prst="roundRect">
              <a:avLst>
                <a:gd name="adj" fmla="val 50000"/>
              </a:avLst>
            </a:prstGeom>
            <a:gradFill flip="none" rotWithShape="1">
              <a:gsLst>
                <a:gs pos="0">
                  <a:schemeClr val="bg1"/>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5" name="矩形 154"/>
          <p:cNvSpPr/>
          <p:nvPr/>
        </p:nvSpPr>
        <p:spPr>
          <a:xfrm>
            <a:off x="579357" y="4640046"/>
            <a:ext cx="2889596" cy="1263411"/>
          </a:xfrm>
          <a:prstGeom prst="rect">
            <a:avLst/>
          </a:prstGeom>
        </p:spPr>
        <p:txBody>
          <a:bodyPr wrap="square" lIns="121908" tIns="60954" rIns="121908" bIns="60954">
            <a:spAutoFit/>
          </a:bodyPr>
          <a:lstStyle/>
          <a:p>
            <a:pPr algn="ctr">
              <a:lnSpc>
                <a:spcPct val="130000"/>
              </a:lnSpc>
            </a:pPr>
            <a:r>
              <a:rPr lang="zh-CN" altLang="en-US" sz="1300" dirty="0">
                <a:solidFill>
                  <a:schemeClr val="accent3"/>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3"/>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在此输入您的文字，在此输入您的文字，在亮亮图文旗舰店</a:t>
            </a:r>
          </a:p>
          <a:p>
            <a:pPr algn="ctr">
              <a:lnSpc>
                <a:spcPct val="130000"/>
              </a:lnSpc>
            </a:pP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https://liangliangtuwen.tmall.com</a:t>
            </a:r>
          </a:p>
          <a:p>
            <a:pPr algn="ct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文字</a:t>
            </a:r>
          </a:p>
        </p:txBody>
      </p:sp>
      <p:sp>
        <p:nvSpPr>
          <p:cNvPr id="156" name="矩形 155"/>
          <p:cNvSpPr/>
          <p:nvPr/>
        </p:nvSpPr>
        <p:spPr>
          <a:xfrm>
            <a:off x="579357" y="1826873"/>
            <a:ext cx="2889596" cy="1043350"/>
          </a:xfrm>
          <a:prstGeom prst="rect">
            <a:avLst/>
          </a:prstGeom>
        </p:spPr>
        <p:txBody>
          <a:bodyPr wrap="square" lIns="121908" tIns="60954" rIns="121908" bIns="60954">
            <a:spAutoFit/>
          </a:bodyPr>
          <a:lstStyle/>
          <a:p>
            <a:pPr algn="ctr">
              <a:lnSpc>
                <a:spcPct val="130000"/>
              </a:lnSpc>
            </a:pPr>
            <a:r>
              <a:rPr lang="zh-CN" altLang="en-US" sz="1300" dirty="0">
                <a:solidFill>
                  <a:schemeClr val="accent2"/>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2"/>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sp>
        <p:nvSpPr>
          <p:cNvPr id="157" name="矩形 156"/>
          <p:cNvSpPr/>
          <p:nvPr/>
        </p:nvSpPr>
        <p:spPr>
          <a:xfrm>
            <a:off x="8723051" y="4640046"/>
            <a:ext cx="2889596" cy="1043350"/>
          </a:xfrm>
          <a:prstGeom prst="rect">
            <a:avLst/>
          </a:prstGeom>
        </p:spPr>
        <p:txBody>
          <a:bodyPr wrap="square" lIns="121908" tIns="60954" rIns="121908" bIns="60954">
            <a:spAutoFit/>
          </a:bodyPr>
          <a:lstStyle/>
          <a:p>
            <a:pPr algn="ctr">
              <a:lnSpc>
                <a:spcPct val="130000"/>
              </a:lnSpc>
            </a:pPr>
            <a:r>
              <a:rPr lang="zh-CN" altLang="en-US" sz="1300" dirty="0">
                <a:solidFill>
                  <a:schemeClr val="accent4"/>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4"/>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sp>
        <p:nvSpPr>
          <p:cNvPr id="158" name="矩形 157"/>
          <p:cNvSpPr/>
          <p:nvPr/>
        </p:nvSpPr>
        <p:spPr>
          <a:xfrm>
            <a:off x="8716941" y="1826873"/>
            <a:ext cx="2889596" cy="1043350"/>
          </a:xfrm>
          <a:prstGeom prst="rect">
            <a:avLst/>
          </a:prstGeom>
        </p:spPr>
        <p:txBody>
          <a:bodyPr wrap="square" lIns="121908" tIns="60954" rIns="121908" bIns="60954">
            <a:spAutoFit/>
          </a:bodyPr>
          <a:lstStyle/>
          <a:p>
            <a:pPr algn="ctr">
              <a:lnSpc>
                <a:spcPct val="130000"/>
              </a:lnSpc>
            </a:pPr>
            <a:r>
              <a:rPr lang="zh-CN" altLang="en-US" sz="1300" dirty="0">
                <a:solidFill>
                  <a:schemeClr val="accent1"/>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1"/>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sp>
        <p:nvSpPr>
          <p:cNvPr id="159" name="矩形 158"/>
          <p:cNvSpPr/>
          <p:nvPr/>
        </p:nvSpPr>
        <p:spPr>
          <a:xfrm>
            <a:off x="4085722" y="1182635"/>
            <a:ext cx="3978525" cy="816633"/>
          </a:xfrm>
          <a:prstGeom prst="rect">
            <a:avLst/>
          </a:prstGeom>
        </p:spPr>
        <p:txBody>
          <a:bodyPr wrap="square" lIns="121908" tIns="60954" rIns="121908" bIns="60954">
            <a:spAutoFit/>
          </a:bodyPr>
          <a:lstStyle/>
          <a:p>
            <a:pPr algn="ctr">
              <a:lnSpc>
                <a:spcPct val="130000"/>
              </a:lnSpc>
            </a:pPr>
            <a:r>
              <a:rPr lang="zh-CN" altLang="en-US" sz="1300" dirty="0">
                <a:solidFill>
                  <a:schemeClr val="accent5"/>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5"/>
              </a:solidFill>
              <a:latin typeface="微软雅黑" panose="020B0503020204020204" pitchFamily="34" charset="-122"/>
              <a:ea typeface="微软雅黑" panose="020B0503020204020204" pitchFamily="34" charset="-122"/>
            </a:endParaRPr>
          </a:p>
          <a:p>
            <a:pPr algn="ct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cxnSp>
        <p:nvCxnSpPr>
          <p:cNvPr id="160" name="直接连接符 159"/>
          <p:cNvCxnSpPr/>
          <p:nvPr/>
        </p:nvCxnSpPr>
        <p:spPr>
          <a:xfrm flipH="1">
            <a:off x="6074837" y="2024668"/>
            <a:ext cx="147" cy="353987"/>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7416647" y="5186239"/>
            <a:ext cx="1306645" cy="1"/>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flipV="1">
            <a:off x="3477416" y="5189817"/>
            <a:ext cx="1310631" cy="1"/>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3" name="肘形连接符 162"/>
          <p:cNvCxnSpPr/>
          <p:nvPr/>
        </p:nvCxnSpPr>
        <p:spPr>
          <a:xfrm flipH="1" flipV="1">
            <a:off x="2037128" y="2856897"/>
            <a:ext cx="1502420" cy="1175728"/>
          </a:xfrm>
          <a:prstGeom prst="bentConnector2">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4" name="肘形连接符 163"/>
          <p:cNvCxnSpPr/>
          <p:nvPr/>
        </p:nvCxnSpPr>
        <p:spPr>
          <a:xfrm flipV="1">
            <a:off x="8650247" y="2856897"/>
            <a:ext cx="1511493" cy="1175728"/>
          </a:xfrm>
          <a:prstGeom prst="bentConnector2">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anim calcmode="lin" valueType="num">
                                      <p:cBhvr>
                                        <p:cTn id="8" dur="500" fill="hold"/>
                                        <p:tgtEl>
                                          <p:spTgt spid="151"/>
                                        </p:tgtEl>
                                        <p:attrNameLst>
                                          <p:attrName>ppt_x</p:attrName>
                                        </p:attrNameLst>
                                      </p:cBhvr>
                                      <p:tavLst>
                                        <p:tav tm="0">
                                          <p:val>
                                            <p:strVal val="#ppt_x"/>
                                          </p:val>
                                        </p:tav>
                                        <p:tav tm="100000">
                                          <p:val>
                                            <p:strVal val="#ppt_x"/>
                                          </p:val>
                                        </p:tav>
                                      </p:tavLst>
                                    </p:anim>
                                    <p:anim calcmode="lin" valueType="num">
                                      <p:cBhvr>
                                        <p:cTn id="9" dur="500" fill="hold"/>
                                        <p:tgtEl>
                                          <p:spTgt spid="15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145"/>
                                        </p:tgtEl>
                                        <p:attrNameLst>
                                          <p:attrName>style.visibility</p:attrName>
                                        </p:attrNameLst>
                                      </p:cBhvr>
                                      <p:to>
                                        <p:strVal val="visible"/>
                                      </p:to>
                                    </p:set>
                                    <p:animEffect transition="in" filter="fade">
                                      <p:cBhvr>
                                        <p:cTn id="13" dur="500"/>
                                        <p:tgtEl>
                                          <p:spTgt spid="145"/>
                                        </p:tgtEl>
                                      </p:cBhvr>
                                    </p:animEffect>
                                    <p:anim calcmode="lin" valueType="num">
                                      <p:cBhvr>
                                        <p:cTn id="14" dur="500" fill="hold"/>
                                        <p:tgtEl>
                                          <p:spTgt spid="145"/>
                                        </p:tgtEl>
                                        <p:attrNameLst>
                                          <p:attrName>ppt_x</p:attrName>
                                        </p:attrNameLst>
                                      </p:cBhvr>
                                      <p:tavLst>
                                        <p:tav tm="0">
                                          <p:val>
                                            <p:strVal val="#ppt_x"/>
                                          </p:val>
                                        </p:tav>
                                        <p:tav tm="100000">
                                          <p:val>
                                            <p:strVal val="#ppt_x"/>
                                          </p:val>
                                        </p:tav>
                                      </p:tavLst>
                                    </p:anim>
                                    <p:anim calcmode="lin" valueType="num">
                                      <p:cBhvr>
                                        <p:cTn id="15" dur="500" fill="hold"/>
                                        <p:tgtEl>
                                          <p:spTgt spid="145"/>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95"/>
                                        </p:tgtEl>
                                        <p:attrNameLst>
                                          <p:attrName>style.visibility</p:attrName>
                                        </p:attrNameLst>
                                      </p:cBhvr>
                                      <p:to>
                                        <p:strVal val="visible"/>
                                      </p:to>
                                    </p:set>
                                    <p:animEffect transition="in" filter="fade">
                                      <p:cBhvr>
                                        <p:cTn id="18" dur="500"/>
                                        <p:tgtEl>
                                          <p:spTgt spid="95"/>
                                        </p:tgtEl>
                                      </p:cBhvr>
                                    </p:animEffect>
                                    <p:anim calcmode="lin" valueType="num">
                                      <p:cBhvr>
                                        <p:cTn id="19" dur="500" fill="hold"/>
                                        <p:tgtEl>
                                          <p:spTgt spid="95"/>
                                        </p:tgtEl>
                                        <p:attrNameLst>
                                          <p:attrName>ppt_x</p:attrName>
                                        </p:attrNameLst>
                                      </p:cBhvr>
                                      <p:tavLst>
                                        <p:tav tm="0">
                                          <p:val>
                                            <p:strVal val="#ppt_x"/>
                                          </p:val>
                                        </p:tav>
                                        <p:tav tm="100000">
                                          <p:val>
                                            <p:strVal val="#ppt_x"/>
                                          </p:val>
                                        </p:tav>
                                      </p:tavLst>
                                    </p:anim>
                                    <p:anim calcmode="lin" valueType="num">
                                      <p:cBhvr>
                                        <p:cTn id="20" dur="500" fill="hold"/>
                                        <p:tgtEl>
                                          <p:spTgt spid="95"/>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2" fill="hold" nodeType="afterEffect">
                                  <p:stCondLst>
                                    <p:cond delay="0"/>
                                  </p:stCondLst>
                                  <p:childTnLst>
                                    <p:set>
                                      <p:cBhvr>
                                        <p:cTn id="23" dur="1" fill="hold">
                                          <p:stCondLst>
                                            <p:cond delay="0"/>
                                          </p:stCondLst>
                                        </p:cTn>
                                        <p:tgtEl>
                                          <p:spTgt spid="89"/>
                                        </p:tgtEl>
                                        <p:attrNameLst>
                                          <p:attrName>style.visibility</p:attrName>
                                        </p:attrNameLst>
                                      </p:cBhvr>
                                      <p:to>
                                        <p:strVal val="visible"/>
                                      </p:to>
                                    </p:set>
                                    <p:anim calcmode="lin" valueType="num">
                                      <p:cBhvr additive="base">
                                        <p:cTn id="24" dur="500" fill="hold"/>
                                        <p:tgtEl>
                                          <p:spTgt spid="89"/>
                                        </p:tgtEl>
                                        <p:attrNameLst>
                                          <p:attrName>ppt_x</p:attrName>
                                        </p:attrNameLst>
                                      </p:cBhvr>
                                      <p:tavLst>
                                        <p:tav tm="0">
                                          <p:val>
                                            <p:strVal val="1+#ppt_w/2"/>
                                          </p:val>
                                        </p:tav>
                                        <p:tav tm="100000">
                                          <p:val>
                                            <p:strVal val="#ppt_x"/>
                                          </p:val>
                                        </p:tav>
                                      </p:tavLst>
                                    </p:anim>
                                    <p:anim calcmode="lin" valueType="num">
                                      <p:cBhvr additive="base">
                                        <p:cTn id="25" dur="500" fill="hold"/>
                                        <p:tgtEl>
                                          <p:spTgt spid="89"/>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83"/>
                                        </p:tgtEl>
                                        <p:attrNameLst>
                                          <p:attrName>style.visibility</p:attrName>
                                        </p:attrNameLst>
                                      </p:cBhvr>
                                      <p:to>
                                        <p:strVal val="visible"/>
                                      </p:to>
                                    </p:set>
                                    <p:anim calcmode="lin" valueType="num">
                                      <p:cBhvr additive="base">
                                        <p:cTn id="28" dur="500" fill="hold"/>
                                        <p:tgtEl>
                                          <p:spTgt spid="83"/>
                                        </p:tgtEl>
                                        <p:attrNameLst>
                                          <p:attrName>ppt_x</p:attrName>
                                        </p:attrNameLst>
                                      </p:cBhvr>
                                      <p:tavLst>
                                        <p:tav tm="0">
                                          <p:val>
                                            <p:strVal val="0-#ppt_w/2"/>
                                          </p:val>
                                        </p:tav>
                                        <p:tav tm="100000">
                                          <p:val>
                                            <p:strVal val="#ppt_x"/>
                                          </p:val>
                                        </p:tav>
                                      </p:tavLst>
                                    </p:anim>
                                    <p:anim calcmode="lin" valueType="num">
                                      <p:cBhvr additive="base">
                                        <p:cTn id="29" dur="500" fill="hold"/>
                                        <p:tgtEl>
                                          <p:spTgt spid="83"/>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2" presetClass="entr" presetSubtype="4" fill="hold" nodeType="afterEffect">
                                  <p:stCondLst>
                                    <p:cond delay="0"/>
                                  </p:stCondLst>
                                  <p:childTnLst>
                                    <p:set>
                                      <p:cBhvr>
                                        <p:cTn id="32" dur="1" fill="hold">
                                          <p:stCondLst>
                                            <p:cond delay="0"/>
                                          </p:stCondLst>
                                        </p:cTn>
                                        <p:tgtEl>
                                          <p:spTgt spid="160"/>
                                        </p:tgtEl>
                                        <p:attrNameLst>
                                          <p:attrName>style.visibility</p:attrName>
                                        </p:attrNameLst>
                                      </p:cBhvr>
                                      <p:to>
                                        <p:strVal val="visible"/>
                                      </p:to>
                                    </p:set>
                                    <p:animEffect transition="in" filter="wipe(down)">
                                      <p:cBhvr>
                                        <p:cTn id="33" dur="300"/>
                                        <p:tgtEl>
                                          <p:spTgt spid="160"/>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159"/>
                                        </p:tgtEl>
                                        <p:attrNameLst>
                                          <p:attrName>style.visibility</p:attrName>
                                        </p:attrNameLst>
                                      </p:cBhvr>
                                      <p:to>
                                        <p:strVal val="visible"/>
                                      </p:to>
                                    </p:set>
                                    <p:animEffect transition="in" filter="fade">
                                      <p:cBhvr>
                                        <p:cTn id="37" dur="300"/>
                                        <p:tgtEl>
                                          <p:spTgt spid="159"/>
                                        </p:tgtEl>
                                      </p:cBhvr>
                                    </p:animEffect>
                                  </p:childTnLst>
                                </p:cTn>
                              </p:par>
                            </p:childTnLst>
                          </p:cTn>
                        </p:par>
                        <p:par>
                          <p:cTn id="38" fill="hold">
                            <p:stCondLst>
                              <p:cond delay="2500"/>
                            </p:stCondLst>
                            <p:childTnLst>
                              <p:par>
                                <p:cTn id="39" presetID="22" presetClass="entr" presetSubtype="2" fill="hold" nodeType="afterEffect">
                                  <p:stCondLst>
                                    <p:cond delay="0"/>
                                  </p:stCondLst>
                                  <p:childTnLst>
                                    <p:set>
                                      <p:cBhvr>
                                        <p:cTn id="40" dur="1" fill="hold">
                                          <p:stCondLst>
                                            <p:cond delay="0"/>
                                          </p:stCondLst>
                                        </p:cTn>
                                        <p:tgtEl>
                                          <p:spTgt spid="163"/>
                                        </p:tgtEl>
                                        <p:attrNameLst>
                                          <p:attrName>style.visibility</p:attrName>
                                        </p:attrNameLst>
                                      </p:cBhvr>
                                      <p:to>
                                        <p:strVal val="visible"/>
                                      </p:to>
                                    </p:set>
                                    <p:animEffect transition="in" filter="wipe(right)">
                                      <p:cBhvr>
                                        <p:cTn id="41" dur="300"/>
                                        <p:tgtEl>
                                          <p:spTgt spid="163"/>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156"/>
                                        </p:tgtEl>
                                        <p:attrNameLst>
                                          <p:attrName>style.visibility</p:attrName>
                                        </p:attrNameLst>
                                      </p:cBhvr>
                                      <p:to>
                                        <p:strVal val="visible"/>
                                      </p:to>
                                    </p:set>
                                    <p:animEffect transition="in" filter="fade">
                                      <p:cBhvr>
                                        <p:cTn id="45" dur="300"/>
                                        <p:tgtEl>
                                          <p:spTgt spid="156"/>
                                        </p:tgtEl>
                                      </p:cBhvr>
                                    </p:animEffect>
                                  </p:childTnLst>
                                </p:cTn>
                              </p:par>
                            </p:childTnLst>
                          </p:cTn>
                        </p:par>
                        <p:par>
                          <p:cTn id="46" fill="hold">
                            <p:stCondLst>
                              <p:cond delay="3500"/>
                            </p:stCondLst>
                            <p:childTnLst>
                              <p:par>
                                <p:cTn id="47" presetID="22" presetClass="entr" presetSubtype="8" fill="hold" nodeType="afterEffect">
                                  <p:stCondLst>
                                    <p:cond delay="0"/>
                                  </p:stCondLst>
                                  <p:childTnLst>
                                    <p:set>
                                      <p:cBhvr>
                                        <p:cTn id="48" dur="1" fill="hold">
                                          <p:stCondLst>
                                            <p:cond delay="0"/>
                                          </p:stCondLst>
                                        </p:cTn>
                                        <p:tgtEl>
                                          <p:spTgt spid="164"/>
                                        </p:tgtEl>
                                        <p:attrNameLst>
                                          <p:attrName>style.visibility</p:attrName>
                                        </p:attrNameLst>
                                      </p:cBhvr>
                                      <p:to>
                                        <p:strVal val="visible"/>
                                      </p:to>
                                    </p:set>
                                    <p:animEffect transition="in" filter="wipe(left)">
                                      <p:cBhvr>
                                        <p:cTn id="49" dur="300"/>
                                        <p:tgtEl>
                                          <p:spTgt spid="164"/>
                                        </p:tgtEl>
                                      </p:cBhvr>
                                    </p:animEffect>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58"/>
                                        </p:tgtEl>
                                        <p:attrNameLst>
                                          <p:attrName>style.visibility</p:attrName>
                                        </p:attrNameLst>
                                      </p:cBhvr>
                                      <p:to>
                                        <p:strVal val="visible"/>
                                      </p:to>
                                    </p:set>
                                    <p:animEffect transition="in" filter="fade">
                                      <p:cBhvr>
                                        <p:cTn id="53" dur="300"/>
                                        <p:tgtEl>
                                          <p:spTgt spid="158"/>
                                        </p:tgtEl>
                                      </p:cBhvr>
                                    </p:animEffect>
                                  </p:childTnLst>
                                </p:cTn>
                              </p:par>
                            </p:childTnLst>
                          </p:cTn>
                        </p:par>
                        <p:par>
                          <p:cTn id="54" fill="hold">
                            <p:stCondLst>
                              <p:cond delay="4500"/>
                            </p:stCondLst>
                            <p:childTnLst>
                              <p:par>
                                <p:cTn id="55" presetID="22" presetClass="entr" presetSubtype="2" fill="hold" nodeType="afterEffect">
                                  <p:stCondLst>
                                    <p:cond delay="0"/>
                                  </p:stCondLst>
                                  <p:childTnLst>
                                    <p:set>
                                      <p:cBhvr>
                                        <p:cTn id="56" dur="1" fill="hold">
                                          <p:stCondLst>
                                            <p:cond delay="0"/>
                                          </p:stCondLst>
                                        </p:cTn>
                                        <p:tgtEl>
                                          <p:spTgt spid="162"/>
                                        </p:tgtEl>
                                        <p:attrNameLst>
                                          <p:attrName>style.visibility</p:attrName>
                                        </p:attrNameLst>
                                      </p:cBhvr>
                                      <p:to>
                                        <p:strVal val="visible"/>
                                      </p:to>
                                    </p:set>
                                    <p:animEffect transition="in" filter="wipe(right)">
                                      <p:cBhvr>
                                        <p:cTn id="57" dur="300"/>
                                        <p:tgtEl>
                                          <p:spTgt spid="162"/>
                                        </p:tgtEl>
                                      </p:cBhvr>
                                    </p:animEffect>
                                  </p:childTnLst>
                                </p:cTn>
                              </p:par>
                            </p:childTnLst>
                          </p:cTn>
                        </p:par>
                        <p:par>
                          <p:cTn id="58" fill="hold">
                            <p:stCondLst>
                              <p:cond delay="5000"/>
                            </p:stCondLst>
                            <p:childTnLst>
                              <p:par>
                                <p:cTn id="59" presetID="10" presetClass="entr" presetSubtype="0" fill="hold" grpId="0" nodeType="afterEffect">
                                  <p:stCondLst>
                                    <p:cond delay="0"/>
                                  </p:stCondLst>
                                  <p:childTnLst>
                                    <p:set>
                                      <p:cBhvr>
                                        <p:cTn id="60" dur="1" fill="hold">
                                          <p:stCondLst>
                                            <p:cond delay="0"/>
                                          </p:stCondLst>
                                        </p:cTn>
                                        <p:tgtEl>
                                          <p:spTgt spid="155"/>
                                        </p:tgtEl>
                                        <p:attrNameLst>
                                          <p:attrName>style.visibility</p:attrName>
                                        </p:attrNameLst>
                                      </p:cBhvr>
                                      <p:to>
                                        <p:strVal val="visible"/>
                                      </p:to>
                                    </p:set>
                                    <p:animEffect transition="in" filter="fade">
                                      <p:cBhvr>
                                        <p:cTn id="61" dur="300"/>
                                        <p:tgtEl>
                                          <p:spTgt spid="155"/>
                                        </p:tgtEl>
                                      </p:cBhvr>
                                    </p:animEffect>
                                  </p:childTnLst>
                                </p:cTn>
                              </p:par>
                            </p:childTnLst>
                          </p:cTn>
                        </p:par>
                        <p:par>
                          <p:cTn id="62" fill="hold">
                            <p:stCondLst>
                              <p:cond delay="5500"/>
                            </p:stCondLst>
                            <p:childTnLst>
                              <p:par>
                                <p:cTn id="63" presetID="22" presetClass="entr" presetSubtype="8" fill="hold" nodeType="afterEffect">
                                  <p:stCondLst>
                                    <p:cond delay="0"/>
                                  </p:stCondLst>
                                  <p:childTnLst>
                                    <p:set>
                                      <p:cBhvr>
                                        <p:cTn id="64" dur="1" fill="hold">
                                          <p:stCondLst>
                                            <p:cond delay="0"/>
                                          </p:stCondLst>
                                        </p:cTn>
                                        <p:tgtEl>
                                          <p:spTgt spid="161"/>
                                        </p:tgtEl>
                                        <p:attrNameLst>
                                          <p:attrName>style.visibility</p:attrName>
                                        </p:attrNameLst>
                                      </p:cBhvr>
                                      <p:to>
                                        <p:strVal val="visible"/>
                                      </p:to>
                                    </p:set>
                                    <p:animEffect transition="in" filter="wipe(left)">
                                      <p:cBhvr>
                                        <p:cTn id="65" dur="300"/>
                                        <p:tgtEl>
                                          <p:spTgt spid="161"/>
                                        </p:tgtEl>
                                      </p:cBhvr>
                                    </p:animEffect>
                                  </p:childTnLst>
                                </p:cTn>
                              </p:par>
                            </p:childTnLst>
                          </p:cTn>
                        </p:par>
                        <p:par>
                          <p:cTn id="66" fill="hold">
                            <p:stCondLst>
                              <p:cond delay="6000"/>
                            </p:stCondLst>
                            <p:childTnLst>
                              <p:par>
                                <p:cTn id="67" presetID="10" presetClass="entr" presetSubtype="0" fill="hold" grpId="0" nodeType="afterEffect">
                                  <p:stCondLst>
                                    <p:cond delay="0"/>
                                  </p:stCondLst>
                                  <p:childTnLst>
                                    <p:set>
                                      <p:cBhvr>
                                        <p:cTn id="68" dur="1" fill="hold">
                                          <p:stCondLst>
                                            <p:cond delay="0"/>
                                          </p:stCondLst>
                                        </p:cTn>
                                        <p:tgtEl>
                                          <p:spTgt spid="157"/>
                                        </p:tgtEl>
                                        <p:attrNameLst>
                                          <p:attrName>style.visibility</p:attrName>
                                        </p:attrNameLst>
                                      </p:cBhvr>
                                      <p:to>
                                        <p:strVal val="visible"/>
                                      </p:to>
                                    </p:set>
                                    <p:animEffect transition="in" filter="fade">
                                      <p:cBhvr>
                                        <p:cTn id="69" dur="3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156" grpId="0"/>
      <p:bldP spid="157" grpId="0"/>
      <p:bldP spid="158" grpId="0"/>
      <p:bldP spid="1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内容占位符 2"/>
          <p:cNvSpPr txBox="1"/>
          <p:nvPr/>
        </p:nvSpPr>
        <p:spPr>
          <a:xfrm>
            <a:off x="523698" y="2115541"/>
            <a:ext cx="2722955" cy="1173461"/>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1300" dirty="0"/>
              <a:t>在此输入您的文字标题</a:t>
            </a:r>
            <a:endParaRPr lang="en-US" altLang="zh-CN" sz="1300" dirty="0"/>
          </a:p>
          <a:p>
            <a:pPr marL="0" indent="0" algn="r">
              <a:lnSpc>
                <a:spcPct val="130000"/>
              </a:lnSpc>
              <a:spcBef>
                <a:spcPts val="0"/>
              </a:spcBef>
              <a:spcAft>
                <a:spcPts val="800"/>
              </a:spcAft>
              <a:buNone/>
            </a:pPr>
            <a:r>
              <a:rPr lang="zh-CN" altLang="en-US" sz="1100" dirty="0"/>
              <a:t>在此输入您的图表说明文字，在此输入您的图表说明文字，在此输入您的图表说明文字，在此输入您的图表说明文字</a:t>
            </a:r>
          </a:p>
        </p:txBody>
      </p:sp>
      <p:sp>
        <p:nvSpPr>
          <p:cNvPr id="43" name="内容占位符 2"/>
          <p:cNvSpPr txBox="1"/>
          <p:nvPr/>
        </p:nvSpPr>
        <p:spPr>
          <a:xfrm>
            <a:off x="523698" y="4103479"/>
            <a:ext cx="2722955" cy="1173461"/>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1300" dirty="0"/>
              <a:t>在此输入您的文字标题</a:t>
            </a:r>
            <a:endParaRPr lang="en-US" altLang="zh-CN" sz="1300" dirty="0"/>
          </a:p>
          <a:p>
            <a:pPr marL="0" indent="0" algn="r">
              <a:lnSpc>
                <a:spcPct val="130000"/>
              </a:lnSpc>
              <a:spcBef>
                <a:spcPts val="0"/>
              </a:spcBef>
              <a:spcAft>
                <a:spcPts val="800"/>
              </a:spcAft>
              <a:buNone/>
            </a:pPr>
            <a:r>
              <a:rPr lang="zh-CN" altLang="en-US" sz="1100" dirty="0"/>
              <a:t>在此输入您的图表说明文字，在此输入您的图表说明文字，在此输入您的图表说明文字，在此输入您的图表说明文字</a:t>
            </a:r>
          </a:p>
        </p:txBody>
      </p:sp>
      <p:sp>
        <p:nvSpPr>
          <p:cNvPr id="44" name="内容占位符 2"/>
          <p:cNvSpPr txBox="1"/>
          <p:nvPr/>
        </p:nvSpPr>
        <p:spPr>
          <a:xfrm>
            <a:off x="8868891" y="2115541"/>
            <a:ext cx="2722955" cy="1173461"/>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t>在此输入您的文字标题</a:t>
            </a:r>
            <a:endParaRPr lang="en-US" altLang="zh-CN" sz="1300" dirty="0"/>
          </a:p>
          <a:p>
            <a:pPr marL="0" indent="0">
              <a:lnSpc>
                <a:spcPct val="130000"/>
              </a:lnSpc>
              <a:spcBef>
                <a:spcPts val="0"/>
              </a:spcBef>
              <a:spcAft>
                <a:spcPts val="800"/>
              </a:spcAft>
              <a:buNone/>
            </a:pPr>
            <a:r>
              <a:rPr lang="zh-CN" altLang="en-US" sz="1100" dirty="0"/>
              <a:t>在此输入您的图表说明文字，在此输入您的图表说明文字，在此输入您的图表说明文字，在此输入您的图表说明文字</a:t>
            </a:r>
          </a:p>
        </p:txBody>
      </p:sp>
      <p:sp>
        <p:nvSpPr>
          <p:cNvPr id="45" name="内容占位符 2"/>
          <p:cNvSpPr txBox="1"/>
          <p:nvPr/>
        </p:nvSpPr>
        <p:spPr>
          <a:xfrm>
            <a:off x="8868891" y="4103479"/>
            <a:ext cx="2722955" cy="1173461"/>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t>在此输入您的文字标题</a:t>
            </a:r>
            <a:endParaRPr lang="en-US" altLang="zh-CN" sz="1300" dirty="0"/>
          </a:p>
          <a:p>
            <a:pPr marL="0" indent="0">
              <a:lnSpc>
                <a:spcPct val="130000"/>
              </a:lnSpc>
              <a:spcBef>
                <a:spcPts val="0"/>
              </a:spcBef>
              <a:spcAft>
                <a:spcPts val="800"/>
              </a:spcAft>
              <a:buNone/>
            </a:pPr>
            <a:r>
              <a:rPr lang="zh-CN" altLang="en-US" sz="1100" dirty="0"/>
              <a:t>在此输入您的图表说明文字，在此输入您的图表说明文字，在此输入您的图表说明文字，在此输入您的图表说明文字</a:t>
            </a:r>
          </a:p>
        </p:txBody>
      </p:sp>
      <p:grpSp>
        <p:nvGrpSpPr>
          <p:cNvPr id="46" name="组合 45"/>
          <p:cNvGrpSpPr/>
          <p:nvPr/>
        </p:nvGrpSpPr>
        <p:grpSpPr>
          <a:xfrm>
            <a:off x="6223086" y="3049366"/>
            <a:ext cx="1698332" cy="1698553"/>
            <a:chOff x="4667326" y="2215540"/>
            <a:chExt cx="1273915" cy="1273915"/>
          </a:xfrm>
        </p:grpSpPr>
        <p:sp>
          <p:nvSpPr>
            <p:cNvPr id="47" name="Freeform 6"/>
            <p:cNvSpPr/>
            <p:nvPr/>
          </p:nvSpPr>
          <p:spPr bwMode="auto">
            <a:xfrm rot="8100000">
              <a:off x="4667326" y="2215540"/>
              <a:ext cx="1273915" cy="1273915"/>
            </a:xfrm>
            <a:custGeom>
              <a:avLst/>
              <a:gdLst>
                <a:gd name="T0" fmla="*/ 2320 w 2584"/>
                <a:gd name="T1" fmla="*/ 1424 h 2584"/>
                <a:gd name="T2" fmla="*/ 2184 w 2584"/>
                <a:gd name="T3" fmla="*/ 1476 h 2584"/>
                <a:gd name="T4" fmla="*/ 2106 w 2584"/>
                <a:gd name="T5" fmla="*/ 1468 h 2584"/>
                <a:gd name="T6" fmla="*/ 2036 w 2584"/>
                <a:gd name="T7" fmla="*/ 1414 h 2584"/>
                <a:gd name="T8" fmla="*/ 2008 w 2584"/>
                <a:gd name="T9" fmla="*/ 1316 h 2584"/>
                <a:gd name="T10" fmla="*/ 1234 w 2584"/>
                <a:gd name="T11" fmla="*/ 568 h 2584"/>
                <a:gd name="T12" fmla="*/ 1158 w 2584"/>
                <a:gd name="T13" fmla="*/ 516 h 2584"/>
                <a:gd name="T14" fmla="*/ 1128 w 2584"/>
                <a:gd name="T15" fmla="*/ 436 h 2584"/>
                <a:gd name="T16" fmla="*/ 1150 w 2584"/>
                <a:gd name="T17" fmla="*/ 332 h 2584"/>
                <a:gd name="T18" fmla="*/ 1198 w 2584"/>
                <a:gd name="T19" fmla="*/ 206 h 2584"/>
                <a:gd name="T20" fmla="*/ 1184 w 2584"/>
                <a:gd name="T21" fmla="*/ 114 h 2584"/>
                <a:gd name="T22" fmla="*/ 1118 w 2584"/>
                <a:gd name="T23" fmla="*/ 32 h 2584"/>
                <a:gd name="T24" fmla="*/ 1014 w 2584"/>
                <a:gd name="T25" fmla="*/ 0 h 2584"/>
                <a:gd name="T26" fmla="*/ 926 w 2584"/>
                <a:gd name="T27" fmla="*/ 22 h 2584"/>
                <a:gd name="T28" fmla="*/ 852 w 2584"/>
                <a:gd name="T29" fmla="*/ 98 h 2584"/>
                <a:gd name="T30" fmla="*/ 830 w 2584"/>
                <a:gd name="T31" fmla="*/ 186 h 2584"/>
                <a:gd name="T32" fmla="*/ 862 w 2584"/>
                <a:gd name="T33" fmla="*/ 292 h 2584"/>
                <a:gd name="T34" fmla="*/ 902 w 2584"/>
                <a:gd name="T35" fmla="*/ 422 h 2584"/>
                <a:gd name="T36" fmla="*/ 878 w 2584"/>
                <a:gd name="T37" fmla="*/ 504 h 2584"/>
                <a:gd name="T38" fmla="*/ 810 w 2584"/>
                <a:gd name="T39" fmla="*/ 562 h 2584"/>
                <a:gd name="T40" fmla="*/ 0 w 2584"/>
                <a:gd name="T41" fmla="*/ 1314 h 2584"/>
                <a:gd name="T42" fmla="*/ 26 w 2584"/>
                <a:gd name="T43" fmla="*/ 1368 h 2584"/>
                <a:gd name="T44" fmla="*/ 70 w 2584"/>
                <a:gd name="T45" fmla="*/ 1370 h 2584"/>
                <a:gd name="T46" fmla="*/ 192 w 2584"/>
                <a:gd name="T47" fmla="*/ 1318 h 2584"/>
                <a:gd name="T48" fmla="*/ 346 w 2584"/>
                <a:gd name="T49" fmla="*/ 1308 h 2584"/>
                <a:gd name="T50" fmla="*/ 490 w 2584"/>
                <a:gd name="T51" fmla="*/ 1386 h 2584"/>
                <a:gd name="T52" fmla="*/ 570 w 2584"/>
                <a:gd name="T53" fmla="*/ 1532 h 2584"/>
                <a:gd name="T54" fmla="*/ 562 w 2584"/>
                <a:gd name="T55" fmla="*/ 1676 h 2584"/>
                <a:gd name="T56" fmla="*/ 470 w 2584"/>
                <a:gd name="T57" fmla="*/ 1812 h 2584"/>
                <a:gd name="T58" fmla="*/ 316 w 2584"/>
                <a:gd name="T59" fmla="*/ 1878 h 2584"/>
                <a:gd name="T60" fmla="*/ 162 w 2584"/>
                <a:gd name="T61" fmla="*/ 1850 h 2584"/>
                <a:gd name="T62" fmla="*/ 60 w 2584"/>
                <a:gd name="T63" fmla="*/ 1808 h 2584"/>
                <a:gd name="T64" fmla="*/ 18 w 2584"/>
                <a:gd name="T65" fmla="*/ 1816 h 2584"/>
                <a:gd name="T66" fmla="*/ 738 w 2584"/>
                <a:gd name="T67" fmla="*/ 2584 h 2584"/>
                <a:gd name="T68" fmla="*/ 792 w 2584"/>
                <a:gd name="T69" fmla="*/ 2558 h 2584"/>
                <a:gd name="T70" fmla="*/ 794 w 2584"/>
                <a:gd name="T71" fmla="*/ 2514 h 2584"/>
                <a:gd name="T72" fmla="*/ 742 w 2584"/>
                <a:gd name="T73" fmla="*/ 2392 h 2584"/>
                <a:gd name="T74" fmla="*/ 732 w 2584"/>
                <a:gd name="T75" fmla="*/ 2238 h 2584"/>
                <a:gd name="T76" fmla="*/ 810 w 2584"/>
                <a:gd name="T77" fmla="*/ 2094 h 2584"/>
                <a:gd name="T78" fmla="*/ 956 w 2584"/>
                <a:gd name="T79" fmla="*/ 2014 h 2584"/>
                <a:gd name="T80" fmla="*/ 1100 w 2584"/>
                <a:gd name="T81" fmla="*/ 2022 h 2584"/>
                <a:gd name="T82" fmla="*/ 1236 w 2584"/>
                <a:gd name="T83" fmla="*/ 2114 h 2584"/>
                <a:gd name="T84" fmla="*/ 1300 w 2584"/>
                <a:gd name="T85" fmla="*/ 2268 h 2584"/>
                <a:gd name="T86" fmla="*/ 1274 w 2584"/>
                <a:gd name="T87" fmla="*/ 2422 h 2584"/>
                <a:gd name="T88" fmla="*/ 1232 w 2584"/>
                <a:gd name="T89" fmla="*/ 2524 h 2584"/>
                <a:gd name="T90" fmla="*/ 1240 w 2584"/>
                <a:gd name="T91" fmla="*/ 2566 h 2584"/>
                <a:gd name="T92" fmla="*/ 2008 w 2584"/>
                <a:gd name="T93" fmla="*/ 1866 h 2584"/>
                <a:gd name="T94" fmla="*/ 2028 w 2584"/>
                <a:gd name="T95" fmla="*/ 1780 h 2584"/>
                <a:gd name="T96" fmla="*/ 2092 w 2584"/>
                <a:gd name="T97" fmla="*/ 1720 h 2584"/>
                <a:gd name="T98" fmla="*/ 2162 w 2584"/>
                <a:gd name="T99" fmla="*/ 1704 h 2584"/>
                <a:gd name="T100" fmla="*/ 2320 w 2584"/>
                <a:gd name="T101" fmla="*/ 1758 h 2584"/>
                <a:gd name="T102" fmla="*/ 2398 w 2584"/>
                <a:gd name="T103" fmla="*/ 1776 h 2584"/>
                <a:gd name="T104" fmla="*/ 2502 w 2584"/>
                <a:gd name="T105" fmla="*/ 1744 h 2584"/>
                <a:gd name="T106" fmla="*/ 2570 w 2584"/>
                <a:gd name="T107" fmla="*/ 1662 h 2584"/>
                <a:gd name="T108" fmla="*/ 2582 w 2584"/>
                <a:gd name="T109" fmla="*/ 1572 h 2584"/>
                <a:gd name="T110" fmla="*/ 2542 w 2584"/>
                <a:gd name="T111" fmla="*/ 1472 h 2584"/>
                <a:gd name="T112" fmla="*/ 2454 w 2584"/>
                <a:gd name="T113" fmla="*/ 1414 h 2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84" h="2584">
                  <a:moveTo>
                    <a:pt x="2398" y="1406"/>
                  </a:moveTo>
                  <a:lnTo>
                    <a:pt x="2398" y="1406"/>
                  </a:lnTo>
                  <a:lnTo>
                    <a:pt x="2378" y="1406"/>
                  </a:lnTo>
                  <a:lnTo>
                    <a:pt x="2358" y="1410"/>
                  </a:lnTo>
                  <a:lnTo>
                    <a:pt x="2340" y="1416"/>
                  </a:lnTo>
                  <a:lnTo>
                    <a:pt x="2320" y="1424"/>
                  </a:lnTo>
                  <a:lnTo>
                    <a:pt x="2320" y="1424"/>
                  </a:lnTo>
                  <a:lnTo>
                    <a:pt x="2292" y="1438"/>
                  </a:lnTo>
                  <a:lnTo>
                    <a:pt x="2252" y="1456"/>
                  </a:lnTo>
                  <a:lnTo>
                    <a:pt x="2228" y="1464"/>
                  </a:lnTo>
                  <a:lnTo>
                    <a:pt x="2206" y="1470"/>
                  </a:lnTo>
                  <a:lnTo>
                    <a:pt x="2184" y="1476"/>
                  </a:lnTo>
                  <a:lnTo>
                    <a:pt x="2162" y="1478"/>
                  </a:lnTo>
                  <a:lnTo>
                    <a:pt x="2162" y="1478"/>
                  </a:lnTo>
                  <a:lnTo>
                    <a:pt x="2148" y="1476"/>
                  </a:lnTo>
                  <a:lnTo>
                    <a:pt x="2134" y="1474"/>
                  </a:lnTo>
                  <a:lnTo>
                    <a:pt x="2120" y="1472"/>
                  </a:lnTo>
                  <a:lnTo>
                    <a:pt x="2106" y="1468"/>
                  </a:lnTo>
                  <a:lnTo>
                    <a:pt x="2092" y="1462"/>
                  </a:lnTo>
                  <a:lnTo>
                    <a:pt x="2080" y="1454"/>
                  </a:lnTo>
                  <a:lnTo>
                    <a:pt x="2068" y="1446"/>
                  </a:lnTo>
                  <a:lnTo>
                    <a:pt x="2056" y="1436"/>
                  </a:lnTo>
                  <a:lnTo>
                    <a:pt x="2046" y="1426"/>
                  </a:lnTo>
                  <a:lnTo>
                    <a:pt x="2036" y="1414"/>
                  </a:lnTo>
                  <a:lnTo>
                    <a:pt x="2028" y="1400"/>
                  </a:lnTo>
                  <a:lnTo>
                    <a:pt x="2022" y="1386"/>
                  </a:lnTo>
                  <a:lnTo>
                    <a:pt x="2016" y="1370"/>
                  </a:lnTo>
                  <a:lnTo>
                    <a:pt x="2012" y="1352"/>
                  </a:lnTo>
                  <a:lnTo>
                    <a:pt x="2010" y="1334"/>
                  </a:lnTo>
                  <a:lnTo>
                    <a:pt x="2008" y="1316"/>
                  </a:lnTo>
                  <a:lnTo>
                    <a:pt x="2008" y="576"/>
                  </a:lnTo>
                  <a:lnTo>
                    <a:pt x="1290" y="576"/>
                  </a:lnTo>
                  <a:lnTo>
                    <a:pt x="1290" y="576"/>
                  </a:lnTo>
                  <a:lnTo>
                    <a:pt x="1270" y="576"/>
                  </a:lnTo>
                  <a:lnTo>
                    <a:pt x="1252" y="572"/>
                  </a:lnTo>
                  <a:lnTo>
                    <a:pt x="1234" y="568"/>
                  </a:lnTo>
                  <a:lnTo>
                    <a:pt x="1220" y="562"/>
                  </a:lnTo>
                  <a:lnTo>
                    <a:pt x="1204" y="556"/>
                  </a:lnTo>
                  <a:lnTo>
                    <a:pt x="1192" y="548"/>
                  </a:lnTo>
                  <a:lnTo>
                    <a:pt x="1180" y="538"/>
                  </a:lnTo>
                  <a:lnTo>
                    <a:pt x="1168" y="528"/>
                  </a:lnTo>
                  <a:lnTo>
                    <a:pt x="1158" y="516"/>
                  </a:lnTo>
                  <a:lnTo>
                    <a:pt x="1150" y="504"/>
                  </a:lnTo>
                  <a:lnTo>
                    <a:pt x="1144" y="492"/>
                  </a:lnTo>
                  <a:lnTo>
                    <a:pt x="1138" y="478"/>
                  </a:lnTo>
                  <a:lnTo>
                    <a:pt x="1132" y="464"/>
                  </a:lnTo>
                  <a:lnTo>
                    <a:pt x="1130" y="450"/>
                  </a:lnTo>
                  <a:lnTo>
                    <a:pt x="1128" y="436"/>
                  </a:lnTo>
                  <a:lnTo>
                    <a:pt x="1128" y="422"/>
                  </a:lnTo>
                  <a:lnTo>
                    <a:pt x="1128" y="422"/>
                  </a:lnTo>
                  <a:lnTo>
                    <a:pt x="1128" y="402"/>
                  </a:lnTo>
                  <a:lnTo>
                    <a:pt x="1134" y="378"/>
                  </a:lnTo>
                  <a:lnTo>
                    <a:pt x="1140" y="356"/>
                  </a:lnTo>
                  <a:lnTo>
                    <a:pt x="1150" y="332"/>
                  </a:lnTo>
                  <a:lnTo>
                    <a:pt x="1168" y="292"/>
                  </a:lnTo>
                  <a:lnTo>
                    <a:pt x="1182" y="264"/>
                  </a:lnTo>
                  <a:lnTo>
                    <a:pt x="1182" y="264"/>
                  </a:lnTo>
                  <a:lnTo>
                    <a:pt x="1190" y="246"/>
                  </a:lnTo>
                  <a:lnTo>
                    <a:pt x="1194" y="226"/>
                  </a:lnTo>
                  <a:lnTo>
                    <a:pt x="1198" y="206"/>
                  </a:lnTo>
                  <a:lnTo>
                    <a:pt x="1200" y="186"/>
                  </a:lnTo>
                  <a:lnTo>
                    <a:pt x="1200" y="186"/>
                  </a:lnTo>
                  <a:lnTo>
                    <a:pt x="1198" y="166"/>
                  </a:lnTo>
                  <a:lnTo>
                    <a:pt x="1196" y="148"/>
                  </a:lnTo>
                  <a:lnTo>
                    <a:pt x="1190" y="130"/>
                  </a:lnTo>
                  <a:lnTo>
                    <a:pt x="1184" y="114"/>
                  </a:lnTo>
                  <a:lnTo>
                    <a:pt x="1176" y="98"/>
                  </a:lnTo>
                  <a:lnTo>
                    <a:pt x="1168" y="82"/>
                  </a:lnTo>
                  <a:lnTo>
                    <a:pt x="1156" y="68"/>
                  </a:lnTo>
                  <a:lnTo>
                    <a:pt x="1144" y="54"/>
                  </a:lnTo>
                  <a:lnTo>
                    <a:pt x="1132" y="42"/>
                  </a:lnTo>
                  <a:lnTo>
                    <a:pt x="1118" y="32"/>
                  </a:lnTo>
                  <a:lnTo>
                    <a:pt x="1102" y="22"/>
                  </a:lnTo>
                  <a:lnTo>
                    <a:pt x="1086" y="16"/>
                  </a:lnTo>
                  <a:lnTo>
                    <a:pt x="1070" y="8"/>
                  </a:lnTo>
                  <a:lnTo>
                    <a:pt x="1052" y="4"/>
                  </a:lnTo>
                  <a:lnTo>
                    <a:pt x="1032" y="2"/>
                  </a:lnTo>
                  <a:lnTo>
                    <a:pt x="1014" y="0"/>
                  </a:lnTo>
                  <a:lnTo>
                    <a:pt x="1014" y="0"/>
                  </a:lnTo>
                  <a:lnTo>
                    <a:pt x="996" y="2"/>
                  </a:lnTo>
                  <a:lnTo>
                    <a:pt x="976" y="4"/>
                  </a:lnTo>
                  <a:lnTo>
                    <a:pt x="960" y="8"/>
                  </a:lnTo>
                  <a:lnTo>
                    <a:pt x="942" y="16"/>
                  </a:lnTo>
                  <a:lnTo>
                    <a:pt x="926" y="22"/>
                  </a:lnTo>
                  <a:lnTo>
                    <a:pt x="910" y="32"/>
                  </a:lnTo>
                  <a:lnTo>
                    <a:pt x="896" y="42"/>
                  </a:lnTo>
                  <a:lnTo>
                    <a:pt x="884" y="54"/>
                  </a:lnTo>
                  <a:lnTo>
                    <a:pt x="872" y="68"/>
                  </a:lnTo>
                  <a:lnTo>
                    <a:pt x="860" y="82"/>
                  </a:lnTo>
                  <a:lnTo>
                    <a:pt x="852" y="98"/>
                  </a:lnTo>
                  <a:lnTo>
                    <a:pt x="844" y="114"/>
                  </a:lnTo>
                  <a:lnTo>
                    <a:pt x="838" y="130"/>
                  </a:lnTo>
                  <a:lnTo>
                    <a:pt x="832" y="148"/>
                  </a:lnTo>
                  <a:lnTo>
                    <a:pt x="830" y="166"/>
                  </a:lnTo>
                  <a:lnTo>
                    <a:pt x="830" y="186"/>
                  </a:lnTo>
                  <a:lnTo>
                    <a:pt x="830" y="186"/>
                  </a:lnTo>
                  <a:lnTo>
                    <a:pt x="830" y="206"/>
                  </a:lnTo>
                  <a:lnTo>
                    <a:pt x="834" y="226"/>
                  </a:lnTo>
                  <a:lnTo>
                    <a:pt x="840" y="246"/>
                  </a:lnTo>
                  <a:lnTo>
                    <a:pt x="846" y="264"/>
                  </a:lnTo>
                  <a:lnTo>
                    <a:pt x="846" y="264"/>
                  </a:lnTo>
                  <a:lnTo>
                    <a:pt x="862" y="292"/>
                  </a:lnTo>
                  <a:lnTo>
                    <a:pt x="880" y="332"/>
                  </a:lnTo>
                  <a:lnTo>
                    <a:pt x="888" y="356"/>
                  </a:lnTo>
                  <a:lnTo>
                    <a:pt x="894" y="378"/>
                  </a:lnTo>
                  <a:lnTo>
                    <a:pt x="900" y="402"/>
                  </a:lnTo>
                  <a:lnTo>
                    <a:pt x="902" y="422"/>
                  </a:lnTo>
                  <a:lnTo>
                    <a:pt x="902" y="422"/>
                  </a:lnTo>
                  <a:lnTo>
                    <a:pt x="900" y="436"/>
                  </a:lnTo>
                  <a:lnTo>
                    <a:pt x="898" y="450"/>
                  </a:lnTo>
                  <a:lnTo>
                    <a:pt x="896" y="464"/>
                  </a:lnTo>
                  <a:lnTo>
                    <a:pt x="890" y="478"/>
                  </a:lnTo>
                  <a:lnTo>
                    <a:pt x="884" y="492"/>
                  </a:lnTo>
                  <a:lnTo>
                    <a:pt x="878" y="504"/>
                  </a:lnTo>
                  <a:lnTo>
                    <a:pt x="870" y="516"/>
                  </a:lnTo>
                  <a:lnTo>
                    <a:pt x="860" y="528"/>
                  </a:lnTo>
                  <a:lnTo>
                    <a:pt x="850" y="538"/>
                  </a:lnTo>
                  <a:lnTo>
                    <a:pt x="836" y="548"/>
                  </a:lnTo>
                  <a:lnTo>
                    <a:pt x="824" y="556"/>
                  </a:lnTo>
                  <a:lnTo>
                    <a:pt x="810" y="562"/>
                  </a:lnTo>
                  <a:lnTo>
                    <a:pt x="794" y="568"/>
                  </a:lnTo>
                  <a:lnTo>
                    <a:pt x="776" y="572"/>
                  </a:lnTo>
                  <a:lnTo>
                    <a:pt x="758" y="576"/>
                  </a:lnTo>
                  <a:lnTo>
                    <a:pt x="738" y="576"/>
                  </a:lnTo>
                  <a:lnTo>
                    <a:pt x="0" y="576"/>
                  </a:lnTo>
                  <a:lnTo>
                    <a:pt x="0" y="1314"/>
                  </a:lnTo>
                  <a:lnTo>
                    <a:pt x="0" y="1314"/>
                  </a:lnTo>
                  <a:lnTo>
                    <a:pt x="2" y="1332"/>
                  </a:lnTo>
                  <a:lnTo>
                    <a:pt x="6" y="1346"/>
                  </a:lnTo>
                  <a:lnTo>
                    <a:pt x="10" y="1356"/>
                  </a:lnTo>
                  <a:lnTo>
                    <a:pt x="18" y="1364"/>
                  </a:lnTo>
                  <a:lnTo>
                    <a:pt x="26" y="1368"/>
                  </a:lnTo>
                  <a:lnTo>
                    <a:pt x="34" y="1372"/>
                  </a:lnTo>
                  <a:lnTo>
                    <a:pt x="42" y="1374"/>
                  </a:lnTo>
                  <a:lnTo>
                    <a:pt x="50" y="1374"/>
                  </a:lnTo>
                  <a:lnTo>
                    <a:pt x="50" y="1374"/>
                  </a:lnTo>
                  <a:lnTo>
                    <a:pt x="60" y="1374"/>
                  </a:lnTo>
                  <a:lnTo>
                    <a:pt x="70" y="1370"/>
                  </a:lnTo>
                  <a:lnTo>
                    <a:pt x="98" y="1360"/>
                  </a:lnTo>
                  <a:lnTo>
                    <a:pt x="130" y="1346"/>
                  </a:lnTo>
                  <a:lnTo>
                    <a:pt x="160" y="1332"/>
                  </a:lnTo>
                  <a:lnTo>
                    <a:pt x="162" y="1330"/>
                  </a:lnTo>
                  <a:lnTo>
                    <a:pt x="162" y="1330"/>
                  </a:lnTo>
                  <a:lnTo>
                    <a:pt x="192" y="1318"/>
                  </a:lnTo>
                  <a:lnTo>
                    <a:pt x="224" y="1310"/>
                  </a:lnTo>
                  <a:lnTo>
                    <a:pt x="256" y="1304"/>
                  </a:lnTo>
                  <a:lnTo>
                    <a:pt x="288" y="1302"/>
                  </a:lnTo>
                  <a:lnTo>
                    <a:pt x="288" y="1302"/>
                  </a:lnTo>
                  <a:lnTo>
                    <a:pt x="316" y="1304"/>
                  </a:lnTo>
                  <a:lnTo>
                    <a:pt x="346" y="1308"/>
                  </a:lnTo>
                  <a:lnTo>
                    <a:pt x="372" y="1314"/>
                  </a:lnTo>
                  <a:lnTo>
                    <a:pt x="400" y="1324"/>
                  </a:lnTo>
                  <a:lnTo>
                    <a:pt x="424" y="1336"/>
                  </a:lnTo>
                  <a:lnTo>
                    <a:pt x="448" y="1352"/>
                  </a:lnTo>
                  <a:lnTo>
                    <a:pt x="470" y="1368"/>
                  </a:lnTo>
                  <a:lnTo>
                    <a:pt x="490" y="1386"/>
                  </a:lnTo>
                  <a:lnTo>
                    <a:pt x="510" y="1406"/>
                  </a:lnTo>
                  <a:lnTo>
                    <a:pt x="526" y="1430"/>
                  </a:lnTo>
                  <a:lnTo>
                    <a:pt x="540" y="1452"/>
                  </a:lnTo>
                  <a:lnTo>
                    <a:pt x="552" y="1478"/>
                  </a:lnTo>
                  <a:lnTo>
                    <a:pt x="562" y="1504"/>
                  </a:lnTo>
                  <a:lnTo>
                    <a:pt x="570" y="1532"/>
                  </a:lnTo>
                  <a:lnTo>
                    <a:pt x="574" y="1560"/>
                  </a:lnTo>
                  <a:lnTo>
                    <a:pt x="576" y="1590"/>
                  </a:lnTo>
                  <a:lnTo>
                    <a:pt x="576" y="1590"/>
                  </a:lnTo>
                  <a:lnTo>
                    <a:pt x="574" y="1620"/>
                  </a:lnTo>
                  <a:lnTo>
                    <a:pt x="570" y="1648"/>
                  </a:lnTo>
                  <a:lnTo>
                    <a:pt x="562" y="1676"/>
                  </a:lnTo>
                  <a:lnTo>
                    <a:pt x="552" y="1702"/>
                  </a:lnTo>
                  <a:lnTo>
                    <a:pt x="540" y="1728"/>
                  </a:lnTo>
                  <a:lnTo>
                    <a:pt x="526" y="1752"/>
                  </a:lnTo>
                  <a:lnTo>
                    <a:pt x="510" y="1774"/>
                  </a:lnTo>
                  <a:lnTo>
                    <a:pt x="490" y="1794"/>
                  </a:lnTo>
                  <a:lnTo>
                    <a:pt x="470" y="1812"/>
                  </a:lnTo>
                  <a:lnTo>
                    <a:pt x="448" y="1830"/>
                  </a:lnTo>
                  <a:lnTo>
                    <a:pt x="424" y="1844"/>
                  </a:lnTo>
                  <a:lnTo>
                    <a:pt x="400" y="1856"/>
                  </a:lnTo>
                  <a:lnTo>
                    <a:pt x="372" y="1866"/>
                  </a:lnTo>
                  <a:lnTo>
                    <a:pt x="346" y="1872"/>
                  </a:lnTo>
                  <a:lnTo>
                    <a:pt x="316" y="1878"/>
                  </a:lnTo>
                  <a:lnTo>
                    <a:pt x="288" y="1878"/>
                  </a:lnTo>
                  <a:lnTo>
                    <a:pt x="288" y="1878"/>
                  </a:lnTo>
                  <a:lnTo>
                    <a:pt x="256" y="1876"/>
                  </a:lnTo>
                  <a:lnTo>
                    <a:pt x="224" y="1872"/>
                  </a:lnTo>
                  <a:lnTo>
                    <a:pt x="192" y="1862"/>
                  </a:lnTo>
                  <a:lnTo>
                    <a:pt x="162" y="1850"/>
                  </a:lnTo>
                  <a:lnTo>
                    <a:pt x="160" y="1848"/>
                  </a:lnTo>
                  <a:lnTo>
                    <a:pt x="160" y="1848"/>
                  </a:lnTo>
                  <a:lnTo>
                    <a:pt x="130" y="1834"/>
                  </a:lnTo>
                  <a:lnTo>
                    <a:pt x="98" y="1820"/>
                  </a:lnTo>
                  <a:lnTo>
                    <a:pt x="70" y="1810"/>
                  </a:lnTo>
                  <a:lnTo>
                    <a:pt x="60" y="1808"/>
                  </a:lnTo>
                  <a:lnTo>
                    <a:pt x="50" y="1806"/>
                  </a:lnTo>
                  <a:lnTo>
                    <a:pt x="50" y="1806"/>
                  </a:lnTo>
                  <a:lnTo>
                    <a:pt x="42" y="1806"/>
                  </a:lnTo>
                  <a:lnTo>
                    <a:pt x="34" y="1808"/>
                  </a:lnTo>
                  <a:lnTo>
                    <a:pt x="26" y="1812"/>
                  </a:lnTo>
                  <a:lnTo>
                    <a:pt x="18" y="1816"/>
                  </a:lnTo>
                  <a:lnTo>
                    <a:pt x="10" y="1824"/>
                  </a:lnTo>
                  <a:lnTo>
                    <a:pt x="6" y="1834"/>
                  </a:lnTo>
                  <a:lnTo>
                    <a:pt x="2" y="1848"/>
                  </a:lnTo>
                  <a:lnTo>
                    <a:pt x="0" y="1866"/>
                  </a:lnTo>
                  <a:lnTo>
                    <a:pt x="0" y="2584"/>
                  </a:lnTo>
                  <a:lnTo>
                    <a:pt x="738" y="2584"/>
                  </a:lnTo>
                  <a:lnTo>
                    <a:pt x="738" y="2584"/>
                  </a:lnTo>
                  <a:lnTo>
                    <a:pt x="756" y="2582"/>
                  </a:lnTo>
                  <a:lnTo>
                    <a:pt x="770" y="2578"/>
                  </a:lnTo>
                  <a:lnTo>
                    <a:pt x="780" y="2574"/>
                  </a:lnTo>
                  <a:lnTo>
                    <a:pt x="788" y="2566"/>
                  </a:lnTo>
                  <a:lnTo>
                    <a:pt x="792" y="2558"/>
                  </a:lnTo>
                  <a:lnTo>
                    <a:pt x="796" y="2550"/>
                  </a:lnTo>
                  <a:lnTo>
                    <a:pt x="798" y="2542"/>
                  </a:lnTo>
                  <a:lnTo>
                    <a:pt x="798" y="2534"/>
                  </a:lnTo>
                  <a:lnTo>
                    <a:pt x="798" y="2534"/>
                  </a:lnTo>
                  <a:lnTo>
                    <a:pt x="796" y="2524"/>
                  </a:lnTo>
                  <a:lnTo>
                    <a:pt x="794" y="2514"/>
                  </a:lnTo>
                  <a:lnTo>
                    <a:pt x="784" y="2486"/>
                  </a:lnTo>
                  <a:lnTo>
                    <a:pt x="770" y="2454"/>
                  </a:lnTo>
                  <a:lnTo>
                    <a:pt x="756" y="2424"/>
                  </a:lnTo>
                  <a:lnTo>
                    <a:pt x="754" y="2422"/>
                  </a:lnTo>
                  <a:lnTo>
                    <a:pt x="754" y="2422"/>
                  </a:lnTo>
                  <a:lnTo>
                    <a:pt x="742" y="2392"/>
                  </a:lnTo>
                  <a:lnTo>
                    <a:pt x="732" y="2360"/>
                  </a:lnTo>
                  <a:lnTo>
                    <a:pt x="728" y="2328"/>
                  </a:lnTo>
                  <a:lnTo>
                    <a:pt x="726" y="2296"/>
                  </a:lnTo>
                  <a:lnTo>
                    <a:pt x="726" y="2296"/>
                  </a:lnTo>
                  <a:lnTo>
                    <a:pt x="728" y="2268"/>
                  </a:lnTo>
                  <a:lnTo>
                    <a:pt x="732" y="2238"/>
                  </a:lnTo>
                  <a:lnTo>
                    <a:pt x="738" y="2212"/>
                  </a:lnTo>
                  <a:lnTo>
                    <a:pt x="748" y="2184"/>
                  </a:lnTo>
                  <a:lnTo>
                    <a:pt x="760" y="2160"/>
                  </a:lnTo>
                  <a:lnTo>
                    <a:pt x="776" y="2136"/>
                  </a:lnTo>
                  <a:lnTo>
                    <a:pt x="792" y="2114"/>
                  </a:lnTo>
                  <a:lnTo>
                    <a:pt x="810" y="2094"/>
                  </a:lnTo>
                  <a:lnTo>
                    <a:pt x="830" y="2074"/>
                  </a:lnTo>
                  <a:lnTo>
                    <a:pt x="854" y="2058"/>
                  </a:lnTo>
                  <a:lnTo>
                    <a:pt x="876" y="2044"/>
                  </a:lnTo>
                  <a:lnTo>
                    <a:pt x="902" y="2032"/>
                  </a:lnTo>
                  <a:lnTo>
                    <a:pt x="928" y="2022"/>
                  </a:lnTo>
                  <a:lnTo>
                    <a:pt x="956" y="2014"/>
                  </a:lnTo>
                  <a:lnTo>
                    <a:pt x="984" y="2010"/>
                  </a:lnTo>
                  <a:lnTo>
                    <a:pt x="1014" y="2008"/>
                  </a:lnTo>
                  <a:lnTo>
                    <a:pt x="1014" y="2008"/>
                  </a:lnTo>
                  <a:lnTo>
                    <a:pt x="1044" y="2010"/>
                  </a:lnTo>
                  <a:lnTo>
                    <a:pt x="1072" y="2014"/>
                  </a:lnTo>
                  <a:lnTo>
                    <a:pt x="1100" y="2022"/>
                  </a:lnTo>
                  <a:lnTo>
                    <a:pt x="1126" y="2032"/>
                  </a:lnTo>
                  <a:lnTo>
                    <a:pt x="1152" y="2044"/>
                  </a:lnTo>
                  <a:lnTo>
                    <a:pt x="1176" y="2058"/>
                  </a:lnTo>
                  <a:lnTo>
                    <a:pt x="1198" y="2074"/>
                  </a:lnTo>
                  <a:lnTo>
                    <a:pt x="1218" y="2094"/>
                  </a:lnTo>
                  <a:lnTo>
                    <a:pt x="1236" y="2114"/>
                  </a:lnTo>
                  <a:lnTo>
                    <a:pt x="1254" y="2136"/>
                  </a:lnTo>
                  <a:lnTo>
                    <a:pt x="1268" y="2160"/>
                  </a:lnTo>
                  <a:lnTo>
                    <a:pt x="1280" y="2184"/>
                  </a:lnTo>
                  <a:lnTo>
                    <a:pt x="1290" y="2212"/>
                  </a:lnTo>
                  <a:lnTo>
                    <a:pt x="1296" y="2238"/>
                  </a:lnTo>
                  <a:lnTo>
                    <a:pt x="1300" y="2268"/>
                  </a:lnTo>
                  <a:lnTo>
                    <a:pt x="1302" y="2296"/>
                  </a:lnTo>
                  <a:lnTo>
                    <a:pt x="1302" y="2296"/>
                  </a:lnTo>
                  <a:lnTo>
                    <a:pt x="1300" y="2328"/>
                  </a:lnTo>
                  <a:lnTo>
                    <a:pt x="1296" y="2360"/>
                  </a:lnTo>
                  <a:lnTo>
                    <a:pt x="1286" y="2392"/>
                  </a:lnTo>
                  <a:lnTo>
                    <a:pt x="1274" y="2422"/>
                  </a:lnTo>
                  <a:lnTo>
                    <a:pt x="1272" y="2424"/>
                  </a:lnTo>
                  <a:lnTo>
                    <a:pt x="1272" y="2424"/>
                  </a:lnTo>
                  <a:lnTo>
                    <a:pt x="1258" y="2454"/>
                  </a:lnTo>
                  <a:lnTo>
                    <a:pt x="1244" y="2486"/>
                  </a:lnTo>
                  <a:lnTo>
                    <a:pt x="1234" y="2514"/>
                  </a:lnTo>
                  <a:lnTo>
                    <a:pt x="1232" y="2524"/>
                  </a:lnTo>
                  <a:lnTo>
                    <a:pt x="1230" y="2534"/>
                  </a:lnTo>
                  <a:lnTo>
                    <a:pt x="1230" y="2534"/>
                  </a:lnTo>
                  <a:lnTo>
                    <a:pt x="1230" y="2542"/>
                  </a:lnTo>
                  <a:lnTo>
                    <a:pt x="1232" y="2550"/>
                  </a:lnTo>
                  <a:lnTo>
                    <a:pt x="1236" y="2558"/>
                  </a:lnTo>
                  <a:lnTo>
                    <a:pt x="1240" y="2566"/>
                  </a:lnTo>
                  <a:lnTo>
                    <a:pt x="1248" y="2574"/>
                  </a:lnTo>
                  <a:lnTo>
                    <a:pt x="1258" y="2578"/>
                  </a:lnTo>
                  <a:lnTo>
                    <a:pt x="1272" y="2582"/>
                  </a:lnTo>
                  <a:lnTo>
                    <a:pt x="1290" y="2584"/>
                  </a:lnTo>
                  <a:lnTo>
                    <a:pt x="2008" y="2584"/>
                  </a:lnTo>
                  <a:lnTo>
                    <a:pt x="2008" y="1866"/>
                  </a:lnTo>
                  <a:lnTo>
                    <a:pt x="2008" y="1866"/>
                  </a:lnTo>
                  <a:lnTo>
                    <a:pt x="2010" y="1846"/>
                  </a:lnTo>
                  <a:lnTo>
                    <a:pt x="2012" y="1828"/>
                  </a:lnTo>
                  <a:lnTo>
                    <a:pt x="2016" y="1812"/>
                  </a:lnTo>
                  <a:lnTo>
                    <a:pt x="2022" y="1796"/>
                  </a:lnTo>
                  <a:lnTo>
                    <a:pt x="2028" y="1780"/>
                  </a:lnTo>
                  <a:lnTo>
                    <a:pt x="2036" y="1768"/>
                  </a:lnTo>
                  <a:lnTo>
                    <a:pt x="2046" y="1756"/>
                  </a:lnTo>
                  <a:lnTo>
                    <a:pt x="2056" y="1744"/>
                  </a:lnTo>
                  <a:lnTo>
                    <a:pt x="2068" y="1736"/>
                  </a:lnTo>
                  <a:lnTo>
                    <a:pt x="2080" y="1726"/>
                  </a:lnTo>
                  <a:lnTo>
                    <a:pt x="2092" y="1720"/>
                  </a:lnTo>
                  <a:lnTo>
                    <a:pt x="2106" y="1714"/>
                  </a:lnTo>
                  <a:lnTo>
                    <a:pt x="2120" y="1710"/>
                  </a:lnTo>
                  <a:lnTo>
                    <a:pt x="2134" y="1706"/>
                  </a:lnTo>
                  <a:lnTo>
                    <a:pt x="2148" y="1704"/>
                  </a:lnTo>
                  <a:lnTo>
                    <a:pt x="2162" y="1704"/>
                  </a:lnTo>
                  <a:lnTo>
                    <a:pt x="2162" y="1704"/>
                  </a:lnTo>
                  <a:lnTo>
                    <a:pt x="2184" y="1706"/>
                  </a:lnTo>
                  <a:lnTo>
                    <a:pt x="2206" y="1710"/>
                  </a:lnTo>
                  <a:lnTo>
                    <a:pt x="2228" y="1718"/>
                  </a:lnTo>
                  <a:lnTo>
                    <a:pt x="2252" y="1726"/>
                  </a:lnTo>
                  <a:lnTo>
                    <a:pt x="2292" y="1744"/>
                  </a:lnTo>
                  <a:lnTo>
                    <a:pt x="2320" y="1758"/>
                  </a:lnTo>
                  <a:lnTo>
                    <a:pt x="2320" y="1758"/>
                  </a:lnTo>
                  <a:lnTo>
                    <a:pt x="2340" y="1766"/>
                  </a:lnTo>
                  <a:lnTo>
                    <a:pt x="2358" y="1772"/>
                  </a:lnTo>
                  <a:lnTo>
                    <a:pt x="2378" y="1774"/>
                  </a:lnTo>
                  <a:lnTo>
                    <a:pt x="2398" y="1776"/>
                  </a:lnTo>
                  <a:lnTo>
                    <a:pt x="2398" y="1776"/>
                  </a:lnTo>
                  <a:lnTo>
                    <a:pt x="2418" y="1774"/>
                  </a:lnTo>
                  <a:lnTo>
                    <a:pt x="2436" y="1772"/>
                  </a:lnTo>
                  <a:lnTo>
                    <a:pt x="2454" y="1768"/>
                  </a:lnTo>
                  <a:lnTo>
                    <a:pt x="2470" y="1760"/>
                  </a:lnTo>
                  <a:lnTo>
                    <a:pt x="2486" y="1754"/>
                  </a:lnTo>
                  <a:lnTo>
                    <a:pt x="2502" y="1744"/>
                  </a:lnTo>
                  <a:lnTo>
                    <a:pt x="2516" y="1734"/>
                  </a:lnTo>
                  <a:lnTo>
                    <a:pt x="2530" y="1722"/>
                  </a:lnTo>
                  <a:lnTo>
                    <a:pt x="2542" y="1708"/>
                  </a:lnTo>
                  <a:lnTo>
                    <a:pt x="2552" y="1694"/>
                  </a:lnTo>
                  <a:lnTo>
                    <a:pt x="2562" y="1678"/>
                  </a:lnTo>
                  <a:lnTo>
                    <a:pt x="2570" y="1662"/>
                  </a:lnTo>
                  <a:lnTo>
                    <a:pt x="2576" y="1646"/>
                  </a:lnTo>
                  <a:lnTo>
                    <a:pt x="2580" y="1628"/>
                  </a:lnTo>
                  <a:lnTo>
                    <a:pt x="2582" y="1610"/>
                  </a:lnTo>
                  <a:lnTo>
                    <a:pt x="2584" y="1590"/>
                  </a:lnTo>
                  <a:lnTo>
                    <a:pt x="2584" y="1590"/>
                  </a:lnTo>
                  <a:lnTo>
                    <a:pt x="2582" y="1572"/>
                  </a:lnTo>
                  <a:lnTo>
                    <a:pt x="2580" y="1554"/>
                  </a:lnTo>
                  <a:lnTo>
                    <a:pt x="2576" y="1536"/>
                  </a:lnTo>
                  <a:lnTo>
                    <a:pt x="2570" y="1518"/>
                  </a:lnTo>
                  <a:lnTo>
                    <a:pt x="2562" y="1502"/>
                  </a:lnTo>
                  <a:lnTo>
                    <a:pt x="2552" y="1488"/>
                  </a:lnTo>
                  <a:lnTo>
                    <a:pt x="2542" y="1472"/>
                  </a:lnTo>
                  <a:lnTo>
                    <a:pt x="2530" y="1460"/>
                  </a:lnTo>
                  <a:lnTo>
                    <a:pt x="2516" y="1448"/>
                  </a:lnTo>
                  <a:lnTo>
                    <a:pt x="2502" y="1438"/>
                  </a:lnTo>
                  <a:lnTo>
                    <a:pt x="2486" y="1428"/>
                  </a:lnTo>
                  <a:lnTo>
                    <a:pt x="2470" y="1420"/>
                  </a:lnTo>
                  <a:lnTo>
                    <a:pt x="2454" y="1414"/>
                  </a:lnTo>
                  <a:lnTo>
                    <a:pt x="2436" y="1410"/>
                  </a:lnTo>
                  <a:lnTo>
                    <a:pt x="2418" y="1406"/>
                  </a:lnTo>
                  <a:lnTo>
                    <a:pt x="2398" y="1406"/>
                  </a:lnTo>
                  <a:lnTo>
                    <a:pt x="2398" y="1406"/>
                  </a:lnTo>
                  <a:close/>
                </a:path>
              </a:pathLst>
            </a:custGeom>
            <a:solidFill>
              <a:schemeClr val="accent3"/>
            </a:solidFill>
            <a:ln w="19050">
              <a:solidFill>
                <a:schemeClr val="accent3">
                  <a:lumMod val="20000"/>
                  <a:lumOff val="80000"/>
                </a:schemeClr>
              </a:solidFill>
            </a:ln>
          </p:spPr>
          <p:txBody>
            <a:bodyPr vert="horz" wrap="square" lIns="91440" tIns="45720" rIns="91440" bIns="45720" numCol="1" anchor="t" anchorCtr="0" compatLnSpc="1"/>
            <a:lstStyle/>
            <a:p>
              <a:endParaRPr lang="zh-CN" altLang="en-US"/>
            </a:p>
          </p:txBody>
        </p:sp>
        <p:grpSp>
          <p:nvGrpSpPr>
            <p:cNvPr id="48" name="组合 47"/>
            <p:cNvGrpSpPr/>
            <p:nvPr/>
          </p:nvGrpSpPr>
          <p:grpSpPr>
            <a:xfrm>
              <a:off x="5164400" y="2669303"/>
              <a:ext cx="279766" cy="293454"/>
              <a:chOff x="2847975" y="6135688"/>
              <a:chExt cx="811213" cy="850900"/>
            </a:xfrm>
            <a:noFill/>
          </p:grpSpPr>
          <p:sp>
            <p:nvSpPr>
              <p:cNvPr id="49" name="Freeform 8"/>
              <p:cNvSpPr/>
              <p:nvPr/>
            </p:nvSpPr>
            <p:spPr bwMode="auto">
              <a:xfrm>
                <a:off x="2847975" y="6135688"/>
                <a:ext cx="811213" cy="463550"/>
              </a:xfrm>
              <a:custGeom>
                <a:avLst/>
                <a:gdLst>
                  <a:gd name="T0" fmla="*/ 245 w 511"/>
                  <a:gd name="T1" fmla="*/ 2 h 292"/>
                  <a:gd name="T2" fmla="*/ 10 w 511"/>
                  <a:gd name="T3" fmla="*/ 129 h 292"/>
                  <a:gd name="T4" fmla="*/ 10 w 511"/>
                  <a:gd name="T5" fmla="*/ 129 h 292"/>
                  <a:gd name="T6" fmla="*/ 6 w 511"/>
                  <a:gd name="T7" fmla="*/ 132 h 292"/>
                  <a:gd name="T8" fmla="*/ 2 w 511"/>
                  <a:gd name="T9" fmla="*/ 136 h 292"/>
                  <a:gd name="T10" fmla="*/ 0 w 511"/>
                  <a:gd name="T11" fmla="*/ 141 h 292"/>
                  <a:gd name="T12" fmla="*/ 0 w 511"/>
                  <a:gd name="T13" fmla="*/ 146 h 292"/>
                  <a:gd name="T14" fmla="*/ 0 w 511"/>
                  <a:gd name="T15" fmla="*/ 151 h 292"/>
                  <a:gd name="T16" fmla="*/ 2 w 511"/>
                  <a:gd name="T17" fmla="*/ 155 h 292"/>
                  <a:gd name="T18" fmla="*/ 6 w 511"/>
                  <a:gd name="T19" fmla="*/ 159 h 292"/>
                  <a:gd name="T20" fmla="*/ 10 w 511"/>
                  <a:gd name="T21" fmla="*/ 163 h 292"/>
                  <a:gd name="T22" fmla="*/ 245 w 511"/>
                  <a:gd name="T23" fmla="*/ 289 h 292"/>
                  <a:gd name="T24" fmla="*/ 245 w 511"/>
                  <a:gd name="T25" fmla="*/ 289 h 292"/>
                  <a:gd name="T26" fmla="*/ 250 w 511"/>
                  <a:gd name="T27" fmla="*/ 291 h 292"/>
                  <a:gd name="T28" fmla="*/ 256 w 511"/>
                  <a:gd name="T29" fmla="*/ 292 h 292"/>
                  <a:gd name="T30" fmla="*/ 261 w 511"/>
                  <a:gd name="T31" fmla="*/ 291 h 292"/>
                  <a:gd name="T32" fmla="*/ 267 w 511"/>
                  <a:gd name="T33" fmla="*/ 289 h 292"/>
                  <a:gd name="T34" fmla="*/ 500 w 511"/>
                  <a:gd name="T35" fmla="*/ 163 h 292"/>
                  <a:gd name="T36" fmla="*/ 500 w 511"/>
                  <a:gd name="T37" fmla="*/ 163 h 292"/>
                  <a:gd name="T38" fmla="*/ 505 w 511"/>
                  <a:gd name="T39" fmla="*/ 159 h 292"/>
                  <a:gd name="T40" fmla="*/ 508 w 511"/>
                  <a:gd name="T41" fmla="*/ 155 h 292"/>
                  <a:gd name="T42" fmla="*/ 510 w 511"/>
                  <a:gd name="T43" fmla="*/ 151 h 292"/>
                  <a:gd name="T44" fmla="*/ 511 w 511"/>
                  <a:gd name="T45" fmla="*/ 146 h 292"/>
                  <a:gd name="T46" fmla="*/ 510 w 511"/>
                  <a:gd name="T47" fmla="*/ 141 h 292"/>
                  <a:gd name="T48" fmla="*/ 508 w 511"/>
                  <a:gd name="T49" fmla="*/ 136 h 292"/>
                  <a:gd name="T50" fmla="*/ 505 w 511"/>
                  <a:gd name="T51" fmla="*/ 132 h 292"/>
                  <a:gd name="T52" fmla="*/ 500 w 511"/>
                  <a:gd name="T53" fmla="*/ 129 h 292"/>
                  <a:gd name="T54" fmla="*/ 267 w 511"/>
                  <a:gd name="T55" fmla="*/ 2 h 292"/>
                  <a:gd name="T56" fmla="*/ 267 w 511"/>
                  <a:gd name="T57" fmla="*/ 2 h 292"/>
                  <a:gd name="T58" fmla="*/ 261 w 511"/>
                  <a:gd name="T59" fmla="*/ 0 h 292"/>
                  <a:gd name="T60" fmla="*/ 256 w 511"/>
                  <a:gd name="T61" fmla="*/ 0 h 292"/>
                  <a:gd name="T62" fmla="*/ 250 w 511"/>
                  <a:gd name="T63" fmla="*/ 0 h 292"/>
                  <a:gd name="T64" fmla="*/ 245 w 511"/>
                  <a:gd name="T65" fmla="*/ 2 h 292"/>
                  <a:gd name="T66" fmla="*/ 245 w 511"/>
                  <a:gd name="T67" fmla="*/ 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1" h="292">
                    <a:moveTo>
                      <a:pt x="245" y="2"/>
                    </a:moveTo>
                    <a:lnTo>
                      <a:pt x="10" y="129"/>
                    </a:lnTo>
                    <a:lnTo>
                      <a:pt x="10" y="129"/>
                    </a:lnTo>
                    <a:lnTo>
                      <a:pt x="6" y="132"/>
                    </a:lnTo>
                    <a:lnTo>
                      <a:pt x="2" y="136"/>
                    </a:lnTo>
                    <a:lnTo>
                      <a:pt x="0" y="141"/>
                    </a:lnTo>
                    <a:lnTo>
                      <a:pt x="0" y="146"/>
                    </a:lnTo>
                    <a:lnTo>
                      <a:pt x="0" y="151"/>
                    </a:lnTo>
                    <a:lnTo>
                      <a:pt x="2" y="155"/>
                    </a:lnTo>
                    <a:lnTo>
                      <a:pt x="6" y="159"/>
                    </a:lnTo>
                    <a:lnTo>
                      <a:pt x="10" y="163"/>
                    </a:lnTo>
                    <a:lnTo>
                      <a:pt x="245" y="289"/>
                    </a:lnTo>
                    <a:lnTo>
                      <a:pt x="245" y="289"/>
                    </a:lnTo>
                    <a:lnTo>
                      <a:pt x="250" y="291"/>
                    </a:lnTo>
                    <a:lnTo>
                      <a:pt x="256" y="292"/>
                    </a:lnTo>
                    <a:lnTo>
                      <a:pt x="261" y="291"/>
                    </a:lnTo>
                    <a:lnTo>
                      <a:pt x="267" y="289"/>
                    </a:lnTo>
                    <a:lnTo>
                      <a:pt x="500" y="163"/>
                    </a:lnTo>
                    <a:lnTo>
                      <a:pt x="500" y="163"/>
                    </a:lnTo>
                    <a:lnTo>
                      <a:pt x="505" y="159"/>
                    </a:lnTo>
                    <a:lnTo>
                      <a:pt x="508" y="155"/>
                    </a:lnTo>
                    <a:lnTo>
                      <a:pt x="510" y="151"/>
                    </a:lnTo>
                    <a:lnTo>
                      <a:pt x="511" y="146"/>
                    </a:lnTo>
                    <a:lnTo>
                      <a:pt x="510" y="141"/>
                    </a:lnTo>
                    <a:lnTo>
                      <a:pt x="508" y="136"/>
                    </a:lnTo>
                    <a:lnTo>
                      <a:pt x="505" y="132"/>
                    </a:lnTo>
                    <a:lnTo>
                      <a:pt x="500" y="129"/>
                    </a:lnTo>
                    <a:lnTo>
                      <a:pt x="267" y="2"/>
                    </a:lnTo>
                    <a:lnTo>
                      <a:pt x="267" y="2"/>
                    </a:lnTo>
                    <a:lnTo>
                      <a:pt x="261" y="0"/>
                    </a:lnTo>
                    <a:lnTo>
                      <a:pt x="256" y="0"/>
                    </a:lnTo>
                    <a:lnTo>
                      <a:pt x="250" y="0"/>
                    </a:lnTo>
                    <a:lnTo>
                      <a:pt x="245" y="2"/>
                    </a:lnTo>
                    <a:lnTo>
                      <a:pt x="245" y="2"/>
                    </a:lnTo>
                    <a:close/>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50" name="Freeform 9"/>
              <p:cNvSpPr/>
              <p:nvPr/>
            </p:nvSpPr>
            <p:spPr bwMode="auto">
              <a:xfrm>
                <a:off x="2847975" y="6505575"/>
                <a:ext cx="811213" cy="295275"/>
              </a:xfrm>
              <a:custGeom>
                <a:avLst/>
                <a:gdLst>
                  <a:gd name="T0" fmla="*/ 51 w 511"/>
                  <a:gd name="T1" fmla="*/ 0 h 186"/>
                  <a:gd name="T2" fmla="*/ 10 w 511"/>
                  <a:gd name="T3" fmla="*/ 22 h 186"/>
                  <a:gd name="T4" fmla="*/ 10 w 511"/>
                  <a:gd name="T5" fmla="*/ 22 h 186"/>
                  <a:gd name="T6" fmla="*/ 6 w 511"/>
                  <a:gd name="T7" fmla="*/ 25 h 186"/>
                  <a:gd name="T8" fmla="*/ 2 w 511"/>
                  <a:gd name="T9" fmla="*/ 30 h 186"/>
                  <a:gd name="T10" fmla="*/ 0 w 511"/>
                  <a:gd name="T11" fmla="*/ 34 h 186"/>
                  <a:gd name="T12" fmla="*/ 0 w 511"/>
                  <a:gd name="T13" fmla="*/ 39 h 186"/>
                  <a:gd name="T14" fmla="*/ 0 w 511"/>
                  <a:gd name="T15" fmla="*/ 44 h 186"/>
                  <a:gd name="T16" fmla="*/ 2 w 511"/>
                  <a:gd name="T17" fmla="*/ 49 h 186"/>
                  <a:gd name="T18" fmla="*/ 6 w 511"/>
                  <a:gd name="T19" fmla="*/ 53 h 186"/>
                  <a:gd name="T20" fmla="*/ 10 w 511"/>
                  <a:gd name="T21" fmla="*/ 56 h 186"/>
                  <a:gd name="T22" fmla="*/ 245 w 511"/>
                  <a:gd name="T23" fmla="*/ 183 h 186"/>
                  <a:gd name="T24" fmla="*/ 245 w 511"/>
                  <a:gd name="T25" fmla="*/ 183 h 186"/>
                  <a:gd name="T26" fmla="*/ 250 w 511"/>
                  <a:gd name="T27" fmla="*/ 185 h 186"/>
                  <a:gd name="T28" fmla="*/ 256 w 511"/>
                  <a:gd name="T29" fmla="*/ 186 h 186"/>
                  <a:gd name="T30" fmla="*/ 261 w 511"/>
                  <a:gd name="T31" fmla="*/ 185 h 186"/>
                  <a:gd name="T32" fmla="*/ 267 w 511"/>
                  <a:gd name="T33" fmla="*/ 183 h 186"/>
                  <a:gd name="T34" fmla="*/ 500 w 511"/>
                  <a:gd name="T35" fmla="*/ 56 h 186"/>
                  <a:gd name="T36" fmla="*/ 500 w 511"/>
                  <a:gd name="T37" fmla="*/ 56 h 186"/>
                  <a:gd name="T38" fmla="*/ 505 w 511"/>
                  <a:gd name="T39" fmla="*/ 53 h 186"/>
                  <a:gd name="T40" fmla="*/ 508 w 511"/>
                  <a:gd name="T41" fmla="*/ 49 h 186"/>
                  <a:gd name="T42" fmla="*/ 510 w 511"/>
                  <a:gd name="T43" fmla="*/ 44 h 186"/>
                  <a:gd name="T44" fmla="*/ 511 w 511"/>
                  <a:gd name="T45" fmla="*/ 39 h 186"/>
                  <a:gd name="T46" fmla="*/ 510 w 511"/>
                  <a:gd name="T47" fmla="*/ 34 h 186"/>
                  <a:gd name="T48" fmla="*/ 508 w 511"/>
                  <a:gd name="T49" fmla="*/ 30 h 186"/>
                  <a:gd name="T50" fmla="*/ 505 w 511"/>
                  <a:gd name="T51" fmla="*/ 25 h 186"/>
                  <a:gd name="T52" fmla="*/ 500 w 511"/>
                  <a:gd name="T53" fmla="*/ 22 h 186"/>
                  <a:gd name="T54" fmla="*/ 459 w 511"/>
                  <a:gd name="T5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6">
                    <a:moveTo>
                      <a:pt x="51" y="0"/>
                    </a:moveTo>
                    <a:lnTo>
                      <a:pt x="10" y="22"/>
                    </a:lnTo>
                    <a:lnTo>
                      <a:pt x="10" y="22"/>
                    </a:lnTo>
                    <a:lnTo>
                      <a:pt x="6" y="25"/>
                    </a:lnTo>
                    <a:lnTo>
                      <a:pt x="2" y="30"/>
                    </a:lnTo>
                    <a:lnTo>
                      <a:pt x="0" y="34"/>
                    </a:lnTo>
                    <a:lnTo>
                      <a:pt x="0" y="39"/>
                    </a:lnTo>
                    <a:lnTo>
                      <a:pt x="0" y="44"/>
                    </a:lnTo>
                    <a:lnTo>
                      <a:pt x="2" y="49"/>
                    </a:lnTo>
                    <a:lnTo>
                      <a:pt x="6" y="53"/>
                    </a:lnTo>
                    <a:lnTo>
                      <a:pt x="10" y="56"/>
                    </a:lnTo>
                    <a:lnTo>
                      <a:pt x="245" y="183"/>
                    </a:lnTo>
                    <a:lnTo>
                      <a:pt x="245" y="183"/>
                    </a:lnTo>
                    <a:lnTo>
                      <a:pt x="250" y="185"/>
                    </a:lnTo>
                    <a:lnTo>
                      <a:pt x="256" y="186"/>
                    </a:lnTo>
                    <a:lnTo>
                      <a:pt x="261" y="185"/>
                    </a:lnTo>
                    <a:lnTo>
                      <a:pt x="267" y="183"/>
                    </a:lnTo>
                    <a:lnTo>
                      <a:pt x="500" y="56"/>
                    </a:lnTo>
                    <a:lnTo>
                      <a:pt x="500" y="56"/>
                    </a:lnTo>
                    <a:lnTo>
                      <a:pt x="505" y="53"/>
                    </a:lnTo>
                    <a:lnTo>
                      <a:pt x="508" y="49"/>
                    </a:lnTo>
                    <a:lnTo>
                      <a:pt x="510" y="44"/>
                    </a:lnTo>
                    <a:lnTo>
                      <a:pt x="511" y="39"/>
                    </a:lnTo>
                    <a:lnTo>
                      <a:pt x="510" y="34"/>
                    </a:lnTo>
                    <a:lnTo>
                      <a:pt x="508" y="30"/>
                    </a:lnTo>
                    <a:lnTo>
                      <a:pt x="505" y="25"/>
                    </a:lnTo>
                    <a:lnTo>
                      <a:pt x="500" y="22"/>
                    </a:lnTo>
                    <a:lnTo>
                      <a:pt x="459" y="0"/>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51" name="Freeform 10"/>
              <p:cNvSpPr/>
              <p:nvPr/>
            </p:nvSpPr>
            <p:spPr bwMode="auto">
              <a:xfrm>
                <a:off x="2847975" y="6692900"/>
                <a:ext cx="811213" cy="293688"/>
              </a:xfrm>
              <a:custGeom>
                <a:avLst/>
                <a:gdLst>
                  <a:gd name="T0" fmla="*/ 51 w 511"/>
                  <a:gd name="T1" fmla="*/ 0 h 185"/>
                  <a:gd name="T2" fmla="*/ 10 w 511"/>
                  <a:gd name="T3" fmla="*/ 22 h 185"/>
                  <a:gd name="T4" fmla="*/ 10 w 511"/>
                  <a:gd name="T5" fmla="*/ 22 h 185"/>
                  <a:gd name="T6" fmla="*/ 6 w 511"/>
                  <a:gd name="T7" fmla="*/ 25 h 185"/>
                  <a:gd name="T8" fmla="*/ 2 w 511"/>
                  <a:gd name="T9" fmla="*/ 29 h 185"/>
                  <a:gd name="T10" fmla="*/ 0 w 511"/>
                  <a:gd name="T11" fmla="*/ 34 h 185"/>
                  <a:gd name="T12" fmla="*/ 0 w 511"/>
                  <a:gd name="T13" fmla="*/ 39 h 185"/>
                  <a:gd name="T14" fmla="*/ 0 w 511"/>
                  <a:gd name="T15" fmla="*/ 44 h 185"/>
                  <a:gd name="T16" fmla="*/ 2 w 511"/>
                  <a:gd name="T17" fmla="*/ 48 h 185"/>
                  <a:gd name="T18" fmla="*/ 6 w 511"/>
                  <a:gd name="T19" fmla="*/ 52 h 185"/>
                  <a:gd name="T20" fmla="*/ 10 w 511"/>
                  <a:gd name="T21" fmla="*/ 56 h 185"/>
                  <a:gd name="T22" fmla="*/ 245 w 511"/>
                  <a:gd name="T23" fmla="*/ 182 h 185"/>
                  <a:gd name="T24" fmla="*/ 245 w 511"/>
                  <a:gd name="T25" fmla="*/ 182 h 185"/>
                  <a:gd name="T26" fmla="*/ 250 w 511"/>
                  <a:gd name="T27" fmla="*/ 184 h 185"/>
                  <a:gd name="T28" fmla="*/ 256 w 511"/>
                  <a:gd name="T29" fmla="*/ 185 h 185"/>
                  <a:gd name="T30" fmla="*/ 261 w 511"/>
                  <a:gd name="T31" fmla="*/ 184 h 185"/>
                  <a:gd name="T32" fmla="*/ 267 w 511"/>
                  <a:gd name="T33" fmla="*/ 182 h 185"/>
                  <a:gd name="T34" fmla="*/ 500 w 511"/>
                  <a:gd name="T35" fmla="*/ 56 h 185"/>
                  <a:gd name="T36" fmla="*/ 500 w 511"/>
                  <a:gd name="T37" fmla="*/ 56 h 185"/>
                  <a:gd name="T38" fmla="*/ 505 w 511"/>
                  <a:gd name="T39" fmla="*/ 52 h 185"/>
                  <a:gd name="T40" fmla="*/ 508 w 511"/>
                  <a:gd name="T41" fmla="*/ 48 h 185"/>
                  <a:gd name="T42" fmla="*/ 510 w 511"/>
                  <a:gd name="T43" fmla="*/ 44 h 185"/>
                  <a:gd name="T44" fmla="*/ 511 w 511"/>
                  <a:gd name="T45" fmla="*/ 39 h 185"/>
                  <a:gd name="T46" fmla="*/ 510 w 511"/>
                  <a:gd name="T47" fmla="*/ 34 h 185"/>
                  <a:gd name="T48" fmla="*/ 508 w 511"/>
                  <a:gd name="T49" fmla="*/ 29 h 185"/>
                  <a:gd name="T50" fmla="*/ 505 w 511"/>
                  <a:gd name="T51" fmla="*/ 25 h 185"/>
                  <a:gd name="T52" fmla="*/ 500 w 511"/>
                  <a:gd name="T53" fmla="*/ 22 h 185"/>
                  <a:gd name="T54" fmla="*/ 459 w 511"/>
                  <a:gd name="T5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5">
                    <a:moveTo>
                      <a:pt x="51" y="0"/>
                    </a:moveTo>
                    <a:lnTo>
                      <a:pt x="10" y="22"/>
                    </a:lnTo>
                    <a:lnTo>
                      <a:pt x="10" y="22"/>
                    </a:lnTo>
                    <a:lnTo>
                      <a:pt x="6" y="25"/>
                    </a:lnTo>
                    <a:lnTo>
                      <a:pt x="2" y="29"/>
                    </a:lnTo>
                    <a:lnTo>
                      <a:pt x="0" y="34"/>
                    </a:lnTo>
                    <a:lnTo>
                      <a:pt x="0" y="39"/>
                    </a:lnTo>
                    <a:lnTo>
                      <a:pt x="0" y="44"/>
                    </a:lnTo>
                    <a:lnTo>
                      <a:pt x="2" y="48"/>
                    </a:lnTo>
                    <a:lnTo>
                      <a:pt x="6" y="52"/>
                    </a:lnTo>
                    <a:lnTo>
                      <a:pt x="10" y="56"/>
                    </a:lnTo>
                    <a:lnTo>
                      <a:pt x="245" y="182"/>
                    </a:lnTo>
                    <a:lnTo>
                      <a:pt x="245" y="182"/>
                    </a:lnTo>
                    <a:lnTo>
                      <a:pt x="250" y="184"/>
                    </a:lnTo>
                    <a:lnTo>
                      <a:pt x="256" y="185"/>
                    </a:lnTo>
                    <a:lnTo>
                      <a:pt x="261" y="184"/>
                    </a:lnTo>
                    <a:lnTo>
                      <a:pt x="267" y="182"/>
                    </a:lnTo>
                    <a:lnTo>
                      <a:pt x="500" y="56"/>
                    </a:lnTo>
                    <a:lnTo>
                      <a:pt x="500" y="56"/>
                    </a:lnTo>
                    <a:lnTo>
                      <a:pt x="505" y="52"/>
                    </a:lnTo>
                    <a:lnTo>
                      <a:pt x="508" y="48"/>
                    </a:lnTo>
                    <a:lnTo>
                      <a:pt x="510" y="44"/>
                    </a:lnTo>
                    <a:lnTo>
                      <a:pt x="511" y="39"/>
                    </a:lnTo>
                    <a:lnTo>
                      <a:pt x="510" y="34"/>
                    </a:lnTo>
                    <a:lnTo>
                      <a:pt x="508" y="29"/>
                    </a:lnTo>
                    <a:lnTo>
                      <a:pt x="505" y="25"/>
                    </a:lnTo>
                    <a:lnTo>
                      <a:pt x="500" y="22"/>
                    </a:lnTo>
                    <a:lnTo>
                      <a:pt x="459" y="0"/>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grpSp>
      </p:grpSp>
      <p:grpSp>
        <p:nvGrpSpPr>
          <p:cNvPr id="52" name="组合 51"/>
          <p:cNvGrpSpPr/>
          <p:nvPr/>
        </p:nvGrpSpPr>
        <p:grpSpPr>
          <a:xfrm>
            <a:off x="5246837" y="4023038"/>
            <a:ext cx="1698332" cy="1698553"/>
            <a:chOff x="3935044" y="2945794"/>
            <a:chExt cx="1273915" cy="1273915"/>
          </a:xfrm>
        </p:grpSpPr>
        <p:sp>
          <p:nvSpPr>
            <p:cNvPr id="53" name="Freeform 6"/>
            <p:cNvSpPr/>
            <p:nvPr/>
          </p:nvSpPr>
          <p:spPr bwMode="auto">
            <a:xfrm rot="8100000">
              <a:off x="3935044" y="2945794"/>
              <a:ext cx="1273915" cy="1273915"/>
            </a:xfrm>
            <a:custGeom>
              <a:avLst/>
              <a:gdLst>
                <a:gd name="T0" fmla="*/ 2320 w 2584"/>
                <a:gd name="T1" fmla="*/ 1424 h 2584"/>
                <a:gd name="T2" fmla="*/ 2184 w 2584"/>
                <a:gd name="T3" fmla="*/ 1476 h 2584"/>
                <a:gd name="T4" fmla="*/ 2106 w 2584"/>
                <a:gd name="T5" fmla="*/ 1468 h 2584"/>
                <a:gd name="T6" fmla="*/ 2036 w 2584"/>
                <a:gd name="T7" fmla="*/ 1414 h 2584"/>
                <a:gd name="T8" fmla="*/ 2008 w 2584"/>
                <a:gd name="T9" fmla="*/ 1316 h 2584"/>
                <a:gd name="T10" fmla="*/ 1234 w 2584"/>
                <a:gd name="T11" fmla="*/ 568 h 2584"/>
                <a:gd name="T12" fmla="*/ 1158 w 2584"/>
                <a:gd name="T13" fmla="*/ 516 h 2584"/>
                <a:gd name="T14" fmla="*/ 1128 w 2584"/>
                <a:gd name="T15" fmla="*/ 436 h 2584"/>
                <a:gd name="T16" fmla="*/ 1150 w 2584"/>
                <a:gd name="T17" fmla="*/ 332 h 2584"/>
                <a:gd name="T18" fmla="*/ 1198 w 2584"/>
                <a:gd name="T19" fmla="*/ 206 h 2584"/>
                <a:gd name="T20" fmla="*/ 1184 w 2584"/>
                <a:gd name="T21" fmla="*/ 114 h 2584"/>
                <a:gd name="T22" fmla="*/ 1118 w 2584"/>
                <a:gd name="T23" fmla="*/ 32 h 2584"/>
                <a:gd name="T24" fmla="*/ 1014 w 2584"/>
                <a:gd name="T25" fmla="*/ 0 h 2584"/>
                <a:gd name="T26" fmla="*/ 926 w 2584"/>
                <a:gd name="T27" fmla="*/ 22 h 2584"/>
                <a:gd name="T28" fmla="*/ 852 w 2584"/>
                <a:gd name="T29" fmla="*/ 98 h 2584"/>
                <a:gd name="T30" fmla="*/ 830 w 2584"/>
                <a:gd name="T31" fmla="*/ 186 h 2584"/>
                <a:gd name="T32" fmla="*/ 862 w 2584"/>
                <a:gd name="T33" fmla="*/ 292 h 2584"/>
                <a:gd name="T34" fmla="*/ 902 w 2584"/>
                <a:gd name="T35" fmla="*/ 422 h 2584"/>
                <a:gd name="T36" fmla="*/ 878 w 2584"/>
                <a:gd name="T37" fmla="*/ 504 h 2584"/>
                <a:gd name="T38" fmla="*/ 810 w 2584"/>
                <a:gd name="T39" fmla="*/ 562 h 2584"/>
                <a:gd name="T40" fmla="*/ 0 w 2584"/>
                <a:gd name="T41" fmla="*/ 1314 h 2584"/>
                <a:gd name="T42" fmla="*/ 26 w 2584"/>
                <a:gd name="T43" fmla="*/ 1368 h 2584"/>
                <a:gd name="T44" fmla="*/ 70 w 2584"/>
                <a:gd name="T45" fmla="*/ 1370 h 2584"/>
                <a:gd name="T46" fmla="*/ 192 w 2584"/>
                <a:gd name="T47" fmla="*/ 1318 h 2584"/>
                <a:gd name="T48" fmla="*/ 346 w 2584"/>
                <a:gd name="T49" fmla="*/ 1308 h 2584"/>
                <a:gd name="T50" fmla="*/ 490 w 2584"/>
                <a:gd name="T51" fmla="*/ 1386 h 2584"/>
                <a:gd name="T52" fmla="*/ 570 w 2584"/>
                <a:gd name="T53" fmla="*/ 1532 h 2584"/>
                <a:gd name="T54" fmla="*/ 562 w 2584"/>
                <a:gd name="T55" fmla="*/ 1676 h 2584"/>
                <a:gd name="T56" fmla="*/ 470 w 2584"/>
                <a:gd name="T57" fmla="*/ 1812 h 2584"/>
                <a:gd name="T58" fmla="*/ 316 w 2584"/>
                <a:gd name="T59" fmla="*/ 1878 h 2584"/>
                <a:gd name="T60" fmla="*/ 162 w 2584"/>
                <a:gd name="T61" fmla="*/ 1850 h 2584"/>
                <a:gd name="T62" fmla="*/ 60 w 2584"/>
                <a:gd name="T63" fmla="*/ 1808 h 2584"/>
                <a:gd name="T64" fmla="*/ 18 w 2584"/>
                <a:gd name="T65" fmla="*/ 1816 h 2584"/>
                <a:gd name="T66" fmla="*/ 738 w 2584"/>
                <a:gd name="T67" fmla="*/ 2584 h 2584"/>
                <a:gd name="T68" fmla="*/ 792 w 2584"/>
                <a:gd name="T69" fmla="*/ 2558 h 2584"/>
                <a:gd name="T70" fmla="*/ 794 w 2584"/>
                <a:gd name="T71" fmla="*/ 2514 h 2584"/>
                <a:gd name="T72" fmla="*/ 742 w 2584"/>
                <a:gd name="T73" fmla="*/ 2392 h 2584"/>
                <a:gd name="T74" fmla="*/ 732 w 2584"/>
                <a:gd name="T75" fmla="*/ 2238 h 2584"/>
                <a:gd name="T76" fmla="*/ 810 w 2584"/>
                <a:gd name="T77" fmla="*/ 2094 h 2584"/>
                <a:gd name="T78" fmla="*/ 956 w 2584"/>
                <a:gd name="T79" fmla="*/ 2014 h 2584"/>
                <a:gd name="T80" fmla="*/ 1100 w 2584"/>
                <a:gd name="T81" fmla="*/ 2022 h 2584"/>
                <a:gd name="T82" fmla="*/ 1236 w 2584"/>
                <a:gd name="T83" fmla="*/ 2114 h 2584"/>
                <a:gd name="T84" fmla="*/ 1300 w 2584"/>
                <a:gd name="T85" fmla="*/ 2268 h 2584"/>
                <a:gd name="T86" fmla="*/ 1274 w 2584"/>
                <a:gd name="T87" fmla="*/ 2422 h 2584"/>
                <a:gd name="T88" fmla="*/ 1232 w 2584"/>
                <a:gd name="T89" fmla="*/ 2524 h 2584"/>
                <a:gd name="T90" fmla="*/ 1240 w 2584"/>
                <a:gd name="T91" fmla="*/ 2566 h 2584"/>
                <a:gd name="T92" fmla="*/ 2008 w 2584"/>
                <a:gd name="T93" fmla="*/ 1866 h 2584"/>
                <a:gd name="T94" fmla="*/ 2028 w 2584"/>
                <a:gd name="T95" fmla="*/ 1780 h 2584"/>
                <a:gd name="T96" fmla="*/ 2092 w 2584"/>
                <a:gd name="T97" fmla="*/ 1720 h 2584"/>
                <a:gd name="T98" fmla="*/ 2162 w 2584"/>
                <a:gd name="T99" fmla="*/ 1704 h 2584"/>
                <a:gd name="T100" fmla="*/ 2320 w 2584"/>
                <a:gd name="T101" fmla="*/ 1758 h 2584"/>
                <a:gd name="T102" fmla="*/ 2398 w 2584"/>
                <a:gd name="T103" fmla="*/ 1776 h 2584"/>
                <a:gd name="T104" fmla="*/ 2502 w 2584"/>
                <a:gd name="T105" fmla="*/ 1744 h 2584"/>
                <a:gd name="T106" fmla="*/ 2570 w 2584"/>
                <a:gd name="T107" fmla="*/ 1662 h 2584"/>
                <a:gd name="T108" fmla="*/ 2582 w 2584"/>
                <a:gd name="T109" fmla="*/ 1572 h 2584"/>
                <a:gd name="T110" fmla="*/ 2542 w 2584"/>
                <a:gd name="T111" fmla="*/ 1472 h 2584"/>
                <a:gd name="T112" fmla="*/ 2454 w 2584"/>
                <a:gd name="T113" fmla="*/ 1414 h 2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84" h="2584">
                  <a:moveTo>
                    <a:pt x="2398" y="1406"/>
                  </a:moveTo>
                  <a:lnTo>
                    <a:pt x="2398" y="1406"/>
                  </a:lnTo>
                  <a:lnTo>
                    <a:pt x="2378" y="1406"/>
                  </a:lnTo>
                  <a:lnTo>
                    <a:pt x="2358" y="1410"/>
                  </a:lnTo>
                  <a:lnTo>
                    <a:pt x="2340" y="1416"/>
                  </a:lnTo>
                  <a:lnTo>
                    <a:pt x="2320" y="1424"/>
                  </a:lnTo>
                  <a:lnTo>
                    <a:pt x="2320" y="1424"/>
                  </a:lnTo>
                  <a:lnTo>
                    <a:pt x="2292" y="1438"/>
                  </a:lnTo>
                  <a:lnTo>
                    <a:pt x="2252" y="1456"/>
                  </a:lnTo>
                  <a:lnTo>
                    <a:pt x="2228" y="1464"/>
                  </a:lnTo>
                  <a:lnTo>
                    <a:pt x="2206" y="1470"/>
                  </a:lnTo>
                  <a:lnTo>
                    <a:pt x="2184" y="1476"/>
                  </a:lnTo>
                  <a:lnTo>
                    <a:pt x="2162" y="1478"/>
                  </a:lnTo>
                  <a:lnTo>
                    <a:pt x="2162" y="1478"/>
                  </a:lnTo>
                  <a:lnTo>
                    <a:pt x="2148" y="1476"/>
                  </a:lnTo>
                  <a:lnTo>
                    <a:pt x="2134" y="1474"/>
                  </a:lnTo>
                  <a:lnTo>
                    <a:pt x="2120" y="1472"/>
                  </a:lnTo>
                  <a:lnTo>
                    <a:pt x="2106" y="1468"/>
                  </a:lnTo>
                  <a:lnTo>
                    <a:pt x="2092" y="1462"/>
                  </a:lnTo>
                  <a:lnTo>
                    <a:pt x="2080" y="1454"/>
                  </a:lnTo>
                  <a:lnTo>
                    <a:pt x="2068" y="1446"/>
                  </a:lnTo>
                  <a:lnTo>
                    <a:pt x="2056" y="1436"/>
                  </a:lnTo>
                  <a:lnTo>
                    <a:pt x="2046" y="1426"/>
                  </a:lnTo>
                  <a:lnTo>
                    <a:pt x="2036" y="1414"/>
                  </a:lnTo>
                  <a:lnTo>
                    <a:pt x="2028" y="1400"/>
                  </a:lnTo>
                  <a:lnTo>
                    <a:pt x="2022" y="1386"/>
                  </a:lnTo>
                  <a:lnTo>
                    <a:pt x="2016" y="1370"/>
                  </a:lnTo>
                  <a:lnTo>
                    <a:pt x="2012" y="1352"/>
                  </a:lnTo>
                  <a:lnTo>
                    <a:pt x="2010" y="1334"/>
                  </a:lnTo>
                  <a:lnTo>
                    <a:pt x="2008" y="1316"/>
                  </a:lnTo>
                  <a:lnTo>
                    <a:pt x="2008" y="576"/>
                  </a:lnTo>
                  <a:lnTo>
                    <a:pt x="1290" y="576"/>
                  </a:lnTo>
                  <a:lnTo>
                    <a:pt x="1290" y="576"/>
                  </a:lnTo>
                  <a:lnTo>
                    <a:pt x="1270" y="576"/>
                  </a:lnTo>
                  <a:lnTo>
                    <a:pt x="1252" y="572"/>
                  </a:lnTo>
                  <a:lnTo>
                    <a:pt x="1234" y="568"/>
                  </a:lnTo>
                  <a:lnTo>
                    <a:pt x="1220" y="562"/>
                  </a:lnTo>
                  <a:lnTo>
                    <a:pt x="1204" y="556"/>
                  </a:lnTo>
                  <a:lnTo>
                    <a:pt x="1192" y="548"/>
                  </a:lnTo>
                  <a:lnTo>
                    <a:pt x="1180" y="538"/>
                  </a:lnTo>
                  <a:lnTo>
                    <a:pt x="1168" y="528"/>
                  </a:lnTo>
                  <a:lnTo>
                    <a:pt x="1158" y="516"/>
                  </a:lnTo>
                  <a:lnTo>
                    <a:pt x="1150" y="504"/>
                  </a:lnTo>
                  <a:lnTo>
                    <a:pt x="1144" y="492"/>
                  </a:lnTo>
                  <a:lnTo>
                    <a:pt x="1138" y="478"/>
                  </a:lnTo>
                  <a:lnTo>
                    <a:pt x="1132" y="464"/>
                  </a:lnTo>
                  <a:lnTo>
                    <a:pt x="1130" y="450"/>
                  </a:lnTo>
                  <a:lnTo>
                    <a:pt x="1128" y="436"/>
                  </a:lnTo>
                  <a:lnTo>
                    <a:pt x="1128" y="422"/>
                  </a:lnTo>
                  <a:lnTo>
                    <a:pt x="1128" y="422"/>
                  </a:lnTo>
                  <a:lnTo>
                    <a:pt x="1128" y="402"/>
                  </a:lnTo>
                  <a:lnTo>
                    <a:pt x="1134" y="378"/>
                  </a:lnTo>
                  <a:lnTo>
                    <a:pt x="1140" y="356"/>
                  </a:lnTo>
                  <a:lnTo>
                    <a:pt x="1150" y="332"/>
                  </a:lnTo>
                  <a:lnTo>
                    <a:pt x="1168" y="292"/>
                  </a:lnTo>
                  <a:lnTo>
                    <a:pt x="1182" y="264"/>
                  </a:lnTo>
                  <a:lnTo>
                    <a:pt x="1182" y="264"/>
                  </a:lnTo>
                  <a:lnTo>
                    <a:pt x="1190" y="246"/>
                  </a:lnTo>
                  <a:lnTo>
                    <a:pt x="1194" y="226"/>
                  </a:lnTo>
                  <a:lnTo>
                    <a:pt x="1198" y="206"/>
                  </a:lnTo>
                  <a:lnTo>
                    <a:pt x="1200" y="186"/>
                  </a:lnTo>
                  <a:lnTo>
                    <a:pt x="1200" y="186"/>
                  </a:lnTo>
                  <a:lnTo>
                    <a:pt x="1198" y="166"/>
                  </a:lnTo>
                  <a:lnTo>
                    <a:pt x="1196" y="148"/>
                  </a:lnTo>
                  <a:lnTo>
                    <a:pt x="1190" y="130"/>
                  </a:lnTo>
                  <a:lnTo>
                    <a:pt x="1184" y="114"/>
                  </a:lnTo>
                  <a:lnTo>
                    <a:pt x="1176" y="98"/>
                  </a:lnTo>
                  <a:lnTo>
                    <a:pt x="1168" y="82"/>
                  </a:lnTo>
                  <a:lnTo>
                    <a:pt x="1156" y="68"/>
                  </a:lnTo>
                  <a:lnTo>
                    <a:pt x="1144" y="54"/>
                  </a:lnTo>
                  <a:lnTo>
                    <a:pt x="1132" y="42"/>
                  </a:lnTo>
                  <a:lnTo>
                    <a:pt x="1118" y="32"/>
                  </a:lnTo>
                  <a:lnTo>
                    <a:pt x="1102" y="22"/>
                  </a:lnTo>
                  <a:lnTo>
                    <a:pt x="1086" y="16"/>
                  </a:lnTo>
                  <a:lnTo>
                    <a:pt x="1070" y="8"/>
                  </a:lnTo>
                  <a:lnTo>
                    <a:pt x="1052" y="4"/>
                  </a:lnTo>
                  <a:lnTo>
                    <a:pt x="1032" y="2"/>
                  </a:lnTo>
                  <a:lnTo>
                    <a:pt x="1014" y="0"/>
                  </a:lnTo>
                  <a:lnTo>
                    <a:pt x="1014" y="0"/>
                  </a:lnTo>
                  <a:lnTo>
                    <a:pt x="996" y="2"/>
                  </a:lnTo>
                  <a:lnTo>
                    <a:pt x="976" y="4"/>
                  </a:lnTo>
                  <a:lnTo>
                    <a:pt x="960" y="8"/>
                  </a:lnTo>
                  <a:lnTo>
                    <a:pt x="942" y="16"/>
                  </a:lnTo>
                  <a:lnTo>
                    <a:pt x="926" y="22"/>
                  </a:lnTo>
                  <a:lnTo>
                    <a:pt x="910" y="32"/>
                  </a:lnTo>
                  <a:lnTo>
                    <a:pt x="896" y="42"/>
                  </a:lnTo>
                  <a:lnTo>
                    <a:pt x="884" y="54"/>
                  </a:lnTo>
                  <a:lnTo>
                    <a:pt x="872" y="68"/>
                  </a:lnTo>
                  <a:lnTo>
                    <a:pt x="860" y="82"/>
                  </a:lnTo>
                  <a:lnTo>
                    <a:pt x="852" y="98"/>
                  </a:lnTo>
                  <a:lnTo>
                    <a:pt x="844" y="114"/>
                  </a:lnTo>
                  <a:lnTo>
                    <a:pt x="838" y="130"/>
                  </a:lnTo>
                  <a:lnTo>
                    <a:pt x="832" y="148"/>
                  </a:lnTo>
                  <a:lnTo>
                    <a:pt x="830" y="166"/>
                  </a:lnTo>
                  <a:lnTo>
                    <a:pt x="830" y="186"/>
                  </a:lnTo>
                  <a:lnTo>
                    <a:pt x="830" y="186"/>
                  </a:lnTo>
                  <a:lnTo>
                    <a:pt x="830" y="206"/>
                  </a:lnTo>
                  <a:lnTo>
                    <a:pt x="834" y="226"/>
                  </a:lnTo>
                  <a:lnTo>
                    <a:pt x="840" y="246"/>
                  </a:lnTo>
                  <a:lnTo>
                    <a:pt x="846" y="264"/>
                  </a:lnTo>
                  <a:lnTo>
                    <a:pt x="846" y="264"/>
                  </a:lnTo>
                  <a:lnTo>
                    <a:pt x="862" y="292"/>
                  </a:lnTo>
                  <a:lnTo>
                    <a:pt x="880" y="332"/>
                  </a:lnTo>
                  <a:lnTo>
                    <a:pt x="888" y="356"/>
                  </a:lnTo>
                  <a:lnTo>
                    <a:pt x="894" y="378"/>
                  </a:lnTo>
                  <a:lnTo>
                    <a:pt x="900" y="402"/>
                  </a:lnTo>
                  <a:lnTo>
                    <a:pt x="902" y="422"/>
                  </a:lnTo>
                  <a:lnTo>
                    <a:pt x="902" y="422"/>
                  </a:lnTo>
                  <a:lnTo>
                    <a:pt x="900" y="436"/>
                  </a:lnTo>
                  <a:lnTo>
                    <a:pt x="898" y="450"/>
                  </a:lnTo>
                  <a:lnTo>
                    <a:pt x="896" y="464"/>
                  </a:lnTo>
                  <a:lnTo>
                    <a:pt x="890" y="478"/>
                  </a:lnTo>
                  <a:lnTo>
                    <a:pt x="884" y="492"/>
                  </a:lnTo>
                  <a:lnTo>
                    <a:pt x="878" y="504"/>
                  </a:lnTo>
                  <a:lnTo>
                    <a:pt x="870" y="516"/>
                  </a:lnTo>
                  <a:lnTo>
                    <a:pt x="860" y="528"/>
                  </a:lnTo>
                  <a:lnTo>
                    <a:pt x="850" y="538"/>
                  </a:lnTo>
                  <a:lnTo>
                    <a:pt x="836" y="548"/>
                  </a:lnTo>
                  <a:lnTo>
                    <a:pt x="824" y="556"/>
                  </a:lnTo>
                  <a:lnTo>
                    <a:pt x="810" y="562"/>
                  </a:lnTo>
                  <a:lnTo>
                    <a:pt x="794" y="568"/>
                  </a:lnTo>
                  <a:lnTo>
                    <a:pt x="776" y="572"/>
                  </a:lnTo>
                  <a:lnTo>
                    <a:pt x="758" y="576"/>
                  </a:lnTo>
                  <a:lnTo>
                    <a:pt x="738" y="576"/>
                  </a:lnTo>
                  <a:lnTo>
                    <a:pt x="0" y="576"/>
                  </a:lnTo>
                  <a:lnTo>
                    <a:pt x="0" y="1314"/>
                  </a:lnTo>
                  <a:lnTo>
                    <a:pt x="0" y="1314"/>
                  </a:lnTo>
                  <a:lnTo>
                    <a:pt x="2" y="1332"/>
                  </a:lnTo>
                  <a:lnTo>
                    <a:pt x="6" y="1346"/>
                  </a:lnTo>
                  <a:lnTo>
                    <a:pt x="10" y="1356"/>
                  </a:lnTo>
                  <a:lnTo>
                    <a:pt x="18" y="1364"/>
                  </a:lnTo>
                  <a:lnTo>
                    <a:pt x="26" y="1368"/>
                  </a:lnTo>
                  <a:lnTo>
                    <a:pt x="34" y="1372"/>
                  </a:lnTo>
                  <a:lnTo>
                    <a:pt x="42" y="1374"/>
                  </a:lnTo>
                  <a:lnTo>
                    <a:pt x="50" y="1374"/>
                  </a:lnTo>
                  <a:lnTo>
                    <a:pt x="50" y="1374"/>
                  </a:lnTo>
                  <a:lnTo>
                    <a:pt x="60" y="1374"/>
                  </a:lnTo>
                  <a:lnTo>
                    <a:pt x="70" y="1370"/>
                  </a:lnTo>
                  <a:lnTo>
                    <a:pt x="98" y="1360"/>
                  </a:lnTo>
                  <a:lnTo>
                    <a:pt x="130" y="1346"/>
                  </a:lnTo>
                  <a:lnTo>
                    <a:pt x="160" y="1332"/>
                  </a:lnTo>
                  <a:lnTo>
                    <a:pt x="162" y="1330"/>
                  </a:lnTo>
                  <a:lnTo>
                    <a:pt x="162" y="1330"/>
                  </a:lnTo>
                  <a:lnTo>
                    <a:pt x="192" y="1318"/>
                  </a:lnTo>
                  <a:lnTo>
                    <a:pt x="224" y="1310"/>
                  </a:lnTo>
                  <a:lnTo>
                    <a:pt x="256" y="1304"/>
                  </a:lnTo>
                  <a:lnTo>
                    <a:pt x="288" y="1302"/>
                  </a:lnTo>
                  <a:lnTo>
                    <a:pt x="288" y="1302"/>
                  </a:lnTo>
                  <a:lnTo>
                    <a:pt x="316" y="1304"/>
                  </a:lnTo>
                  <a:lnTo>
                    <a:pt x="346" y="1308"/>
                  </a:lnTo>
                  <a:lnTo>
                    <a:pt x="372" y="1314"/>
                  </a:lnTo>
                  <a:lnTo>
                    <a:pt x="400" y="1324"/>
                  </a:lnTo>
                  <a:lnTo>
                    <a:pt x="424" y="1336"/>
                  </a:lnTo>
                  <a:lnTo>
                    <a:pt x="448" y="1352"/>
                  </a:lnTo>
                  <a:lnTo>
                    <a:pt x="470" y="1368"/>
                  </a:lnTo>
                  <a:lnTo>
                    <a:pt x="490" y="1386"/>
                  </a:lnTo>
                  <a:lnTo>
                    <a:pt x="510" y="1406"/>
                  </a:lnTo>
                  <a:lnTo>
                    <a:pt x="526" y="1430"/>
                  </a:lnTo>
                  <a:lnTo>
                    <a:pt x="540" y="1452"/>
                  </a:lnTo>
                  <a:lnTo>
                    <a:pt x="552" y="1478"/>
                  </a:lnTo>
                  <a:lnTo>
                    <a:pt x="562" y="1504"/>
                  </a:lnTo>
                  <a:lnTo>
                    <a:pt x="570" y="1532"/>
                  </a:lnTo>
                  <a:lnTo>
                    <a:pt x="574" y="1560"/>
                  </a:lnTo>
                  <a:lnTo>
                    <a:pt x="576" y="1590"/>
                  </a:lnTo>
                  <a:lnTo>
                    <a:pt x="576" y="1590"/>
                  </a:lnTo>
                  <a:lnTo>
                    <a:pt x="574" y="1620"/>
                  </a:lnTo>
                  <a:lnTo>
                    <a:pt x="570" y="1648"/>
                  </a:lnTo>
                  <a:lnTo>
                    <a:pt x="562" y="1676"/>
                  </a:lnTo>
                  <a:lnTo>
                    <a:pt x="552" y="1702"/>
                  </a:lnTo>
                  <a:lnTo>
                    <a:pt x="540" y="1728"/>
                  </a:lnTo>
                  <a:lnTo>
                    <a:pt x="526" y="1752"/>
                  </a:lnTo>
                  <a:lnTo>
                    <a:pt x="510" y="1774"/>
                  </a:lnTo>
                  <a:lnTo>
                    <a:pt x="490" y="1794"/>
                  </a:lnTo>
                  <a:lnTo>
                    <a:pt x="470" y="1812"/>
                  </a:lnTo>
                  <a:lnTo>
                    <a:pt x="448" y="1830"/>
                  </a:lnTo>
                  <a:lnTo>
                    <a:pt x="424" y="1844"/>
                  </a:lnTo>
                  <a:lnTo>
                    <a:pt x="400" y="1856"/>
                  </a:lnTo>
                  <a:lnTo>
                    <a:pt x="372" y="1866"/>
                  </a:lnTo>
                  <a:lnTo>
                    <a:pt x="346" y="1872"/>
                  </a:lnTo>
                  <a:lnTo>
                    <a:pt x="316" y="1878"/>
                  </a:lnTo>
                  <a:lnTo>
                    <a:pt x="288" y="1878"/>
                  </a:lnTo>
                  <a:lnTo>
                    <a:pt x="288" y="1878"/>
                  </a:lnTo>
                  <a:lnTo>
                    <a:pt x="256" y="1876"/>
                  </a:lnTo>
                  <a:lnTo>
                    <a:pt x="224" y="1872"/>
                  </a:lnTo>
                  <a:lnTo>
                    <a:pt x="192" y="1862"/>
                  </a:lnTo>
                  <a:lnTo>
                    <a:pt x="162" y="1850"/>
                  </a:lnTo>
                  <a:lnTo>
                    <a:pt x="160" y="1848"/>
                  </a:lnTo>
                  <a:lnTo>
                    <a:pt x="160" y="1848"/>
                  </a:lnTo>
                  <a:lnTo>
                    <a:pt x="130" y="1834"/>
                  </a:lnTo>
                  <a:lnTo>
                    <a:pt x="98" y="1820"/>
                  </a:lnTo>
                  <a:lnTo>
                    <a:pt x="70" y="1810"/>
                  </a:lnTo>
                  <a:lnTo>
                    <a:pt x="60" y="1808"/>
                  </a:lnTo>
                  <a:lnTo>
                    <a:pt x="50" y="1806"/>
                  </a:lnTo>
                  <a:lnTo>
                    <a:pt x="50" y="1806"/>
                  </a:lnTo>
                  <a:lnTo>
                    <a:pt x="42" y="1806"/>
                  </a:lnTo>
                  <a:lnTo>
                    <a:pt x="34" y="1808"/>
                  </a:lnTo>
                  <a:lnTo>
                    <a:pt x="26" y="1812"/>
                  </a:lnTo>
                  <a:lnTo>
                    <a:pt x="18" y="1816"/>
                  </a:lnTo>
                  <a:lnTo>
                    <a:pt x="10" y="1824"/>
                  </a:lnTo>
                  <a:lnTo>
                    <a:pt x="6" y="1834"/>
                  </a:lnTo>
                  <a:lnTo>
                    <a:pt x="2" y="1848"/>
                  </a:lnTo>
                  <a:lnTo>
                    <a:pt x="0" y="1866"/>
                  </a:lnTo>
                  <a:lnTo>
                    <a:pt x="0" y="2584"/>
                  </a:lnTo>
                  <a:lnTo>
                    <a:pt x="738" y="2584"/>
                  </a:lnTo>
                  <a:lnTo>
                    <a:pt x="738" y="2584"/>
                  </a:lnTo>
                  <a:lnTo>
                    <a:pt x="756" y="2582"/>
                  </a:lnTo>
                  <a:lnTo>
                    <a:pt x="770" y="2578"/>
                  </a:lnTo>
                  <a:lnTo>
                    <a:pt x="780" y="2574"/>
                  </a:lnTo>
                  <a:lnTo>
                    <a:pt x="788" y="2566"/>
                  </a:lnTo>
                  <a:lnTo>
                    <a:pt x="792" y="2558"/>
                  </a:lnTo>
                  <a:lnTo>
                    <a:pt x="796" y="2550"/>
                  </a:lnTo>
                  <a:lnTo>
                    <a:pt x="798" y="2542"/>
                  </a:lnTo>
                  <a:lnTo>
                    <a:pt x="798" y="2534"/>
                  </a:lnTo>
                  <a:lnTo>
                    <a:pt x="798" y="2534"/>
                  </a:lnTo>
                  <a:lnTo>
                    <a:pt x="796" y="2524"/>
                  </a:lnTo>
                  <a:lnTo>
                    <a:pt x="794" y="2514"/>
                  </a:lnTo>
                  <a:lnTo>
                    <a:pt x="784" y="2486"/>
                  </a:lnTo>
                  <a:lnTo>
                    <a:pt x="770" y="2454"/>
                  </a:lnTo>
                  <a:lnTo>
                    <a:pt x="756" y="2424"/>
                  </a:lnTo>
                  <a:lnTo>
                    <a:pt x="754" y="2422"/>
                  </a:lnTo>
                  <a:lnTo>
                    <a:pt x="754" y="2422"/>
                  </a:lnTo>
                  <a:lnTo>
                    <a:pt x="742" y="2392"/>
                  </a:lnTo>
                  <a:lnTo>
                    <a:pt x="732" y="2360"/>
                  </a:lnTo>
                  <a:lnTo>
                    <a:pt x="728" y="2328"/>
                  </a:lnTo>
                  <a:lnTo>
                    <a:pt x="726" y="2296"/>
                  </a:lnTo>
                  <a:lnTo>
                    <a:pt x="726" y="2296"/>
                  </a:lnTo>
                  <a:lnTo>
                    <a:pt x="728" y="2268"/>
                  </a:lnTo>
                  <a:lnTo>
                    <a:pt x="732" y="2238"/>
                  </a:lnTo>
                  <a:lnTo>
                    <a:pt x="738" y="2212"/>
                  </a:lnTo>
                  <a:lnTo>
                    <a:pt x="748" y="2184"/>
                  </a:lnTo>
                  <a:lnTo>
                    <a:pt x="760" y="2160"/>
                  </a:lnTo>
                  <a:lnTo>
                    <a:pt x="776" y="2136"/>
                  </a:lnTo>
                  <a:lnTo>
                    <a:pt x="792" y="2114"/>
                  </a:lnTo>
                  <a:lnTo>
                    <a:pt x="810" y="2094"/>
                  </a:lnTo>
                  <a:lnTo>
                    <a:pt x="830" y="2074"/>
                  </a:lnTo>
                  <a:lnTo>
                    <a:pt x="854" y="2058"/>
                  </a:lnTo>
                  <a:lnTo>
                    <a:pt x="876" y="2044"/>
                  </a:lnTo>
                  <a:lnTo>
                    <a:pt x="902" y="2032"/>
                  </a:lnTo>
                  <a:lnTo>
                    <a:pt x="928" y="2022"/>
                  </a:lnTo>
                  <a:lnTo>
                    <a:pt x="956" y="2014"/>
                  </a:lnTo>
                  <a:lnTo>
                    <a:pt x="984" y="2010"/>
                  </a:lnTo>
                  <a:lnTo>
                    <a:pt x="1014" y="2008"/>
                  </a:lnTo>
                  <a:lnTo>
                    <a:pt x="1014" y="2008"/>
                  </a:lnTo>
                  <a:lnTo>
                    <a:pt x="1044" y="2010"/>
                  </a:lnTo>
                  <a:lnTo>
                    <a:pt x="1072" y="2014"/>
                  </a:lnTo>
                  <a:lnTo>
                    <a:pt x="1100" y="2022"/>
                  </a:lnTo>
                  <a:lnTo>
                    <a:pt x="1126" y="2032"/>
                  </a:lnTo>
                  <a:lnTo>
                    <a:pt x="1152" y="2044"/>
                  </a:lnTo>
                  <a:lnTo>
                    <a:pt x="1176" y="2058"/>
                  </a:lnTo>
                  <a:lnTo>
                    <a:pt x="1198" y="2074"/>
                  </a:lnTo>
                  <a:lnTo>
                    <a:pt x="1218" y="2094"/>
                  </a:lnTo>
                  <a:lnTo>
                    <a:pt x="1236" y="2114"/>
                  </a:lnTo>
                  <a:lnTo>
                    <a:pt x="1254" y="2136"/>
                  </a:lnTo>
                  <a:lnTo>
                    <a:pt x="1268" y="2160"/>
                  </a:lnTo>
                  <a:lnTo>
                    <a:pt x="1280" y="2184"/>
                  </a:lnTo>
                  <a:lnTo>
                    <a:pt x="1290" y="2212"/>
                  </a:lnTo>
                  <a:lnTo>
                    <a:pt x="1296" y="2238"/>
                  </a:lnTo>
                  <a:lnTo>
                    <a:pt x="1300" y="2268"/>
                  </a:lnTo>
                  <a:lnTo>
                    <a:pt x="1302" y="2296"/>
                  </a:lnTo>
                  <a:lnTo>
                    <a:pt x="1302" y="2296"/>
                  </a:lnTo>
                  <a:lnTo>
                    <a:pt x="1300" y="2328"/>
                  </a:lnTo>
                  <a:lnTo>
                    <a:pt x="1296" y="2360"/>
                  </a:lnTo>
                  <a:lnTo>
                    <a:pt x="1286" y="2392"/>
                  </a:lnTo>
                  <a:lnTo>
                    <a:pt x="1274" y="2422"/>
                  </a:lnTo>
                  <a:lnTo>
                    <a:pt x="1272" y="2424"/>
                  </a:lnTo>
                  <a:lnTo>
                    <a:pt x="1272" y="2424"/>
                  </a:lnTo>
                  <a:lnTo>
                    <a:pt x="1258" y="2454"/>
                  </a:lnTo>
                  <a:lnTo>
                    <a:pt x="1244" y="2486"/>
                  </a:lnTo>
                  <a:lnTo>
                    <a:pt x="1234" y="2514"/>
                  </a:lnTo>
                  <a:lnTo>
                    <a:pt x="1232" y="2524"/>
                  </a:lnTo>
                  <a:lnTo>
                    <a:pt x="1230" y="2534"/>
                  </a:lnTo>
                  <a:lnTo>
                    <a:pt x="1230" y="2534"/>
                  </a:lnTo>
                  <a:lnTo>
                    <a:pt x="1230" y="2542"/>
                  </a:lnTo>
                  <a:lnTo>
                    <a:pt x="1232" y="2550"/>
                  </a:lnTo>
                  <a:lnTo>
                    <a:pt x="1236" y="2558"/>
                  </a:lnTo>
                  <a:lnTo>
                    <a:pt x="1240" y="2566"/>
                  </a:lnTo>
                  <a:lnTo>
                    <a:pt x="1248" y="2574"/>
                  </a:lnTo>
                  <a:lnTo>
                    <a:pt x="1258" y="2578"/>
                  </a:lnTo>
                  <a:lnTo>
                    <a:pt x="1272" y="2582"/>
                  </a:lnTo>
                  <a:lnTo>
                    <a:pt x="1290" y="2584"/>
                  </a:lnTo>
                  <a:lnTo>
                    <a:pt x="2008" y="2584"/>
                  </a:lnTo>
                  <a:lnTo>
                    <a:pt x="2008" y="1866"/>
                  </a:lnTo>
                  <a:lnTo>
                    <a:pt x="2008" y="1866"/>
                  </a:lnTo>
                  <a:lnTo>
                    <a:pt x="2010" y="1846"/>
                  </a:lnTo>
                  <a:lnTo>
                    <a:pt x="2012" y="1828"/>
                  </a:lnTo>
                  <a:lnTo>
                    <a:pt x="2016" y="1812"/>
                  </a:lnTo>
                  <a:lnTo>
                    <a:pt x="2022" y="1796"/>
                  </a:lnTo>
                  <a:lnTo>
                    <a:pt x="2028" y="1780"/>
                  </a:lnTo>
                  <a:lnTo>
                    <a:pt x="2036" y="1768"/>
                  </a:lnTo>
                  <a:lnTo>
                    <a:pt x="2046" y="1756"/>
                  </a:lnTo>
                  <a:lnTo>
                    <a:pt x="2056" y="1744"/>
                  </a:lnTo>
                  <a:lnTo>
                    <a:pt x="2068" y="1736"/>
                  </a:lnTo>
                  <a:lnTo>
                    <a:pt x="2080" y="1726"/>
                  </a:lnTo>
                  <a:lnTo>
                    <a:pt x="2092" y="1720"/>
                  </a:lnTo>
                  <a:lnTo>
                    <a:pt x="2106" y="1714"/>
                  </a:lnTo>
                  <a:lnTo>
                    <a:pt x="2120" y="1710"/>
                  </a:lnTo>
                  <a:lnTo>
                    <a:pt x="2134" y="1706"/>
                  </a:lnTo>
                  <a:lnTo>
                    <a:pt x="2148" y="1704"/>
                  </a:lnTo>
                  <a:lnTo>
                    <a:pt x="2162" y="1704"/>
                  </a:lnTo>
                  <a:lnTo>
                    <a:pt x="2162" y="1704"/>
                  </a:lnTo>
                  <a:lnTo>
                    <a:pt x="2184" y="1706"/>
                  </a:lnTo>
                  <a:lnTo>
                    <a:pt x="2206" y="1710"/>
                  </a:lnTo>
                  <a:lnTo>
                    <a:pt x="2228" y="1718"/>
                  </a:lnTo>
                  <a:lnTo>
                    <a:pt x="2252" y="1726"/>
                  </a:lnTo>
                  <a:lnTo>
                    <a:pt x="2292" y="1744"/>
                  </a:lnTo>
                  <a:lnTo>
                    <a:pt x="2320" y="1758"/>
                  </a:lnTo>
                  <a:lnTo>
                    <a:pt x="2320" y="1758"/>
                  </a:lnTo>
                  <a:lnTo>
                    <a:pt x="2340" y="1766"/>
                  </a:lnTo>
                  <a:lnTo>
                    <a:pt x="2358" y="1772"/>
                  </a:lnTo>
                  <a:lnTo>
                    <a:pt x="2378" y="1774"/>
                  </a:lnTo>
                  <a:lnTo>
                    <a:pt x="2398" y="1776"/>
                  </a:lnTo>
                  <a:lnTo>
                    <a:pt x="2398" y="1776"/>
                  </a:lnTo>
                  <a:lnTo>
                    <a:pt x="2418" y="1774"/>
                  </a:lnTo>
                  <a:lnTo>
                    <a:pt x="2436" y="1772"/>
                  </a:lnTo>
                  <a:lnTo>
                    <a:pt x="2454" y="1768"/>
                  </a:lnTo>
                  <a:lnTo>
                    <a:pt x="2470" y="1760"/>
                  </a:lnTo>
                  <a:lnTo>
                    <a:pt x="2486" y="1754"/>
                  </a:lnTo>
                  <a:lnTo>
                    <a:pt x="2502" y="1744"/>
                  </a:lnTo>
                  <a:lnTo>
                    <a:pt x="2516" y="1734"/>
                  </a:lnTo>
                  <a:lnTo>
                    <a:pt x="2530" y="1722"/>
                  </a:lnTo>
                  <a:lnTo>
                    <a:pt x="2542" y="1708"/>
                  </a:lnTo>
                  <a:lnTo>
                    <a:pt x="2552" y="1694"/>
                  </a:lnTo>
                  <a:lnTo>
                    <a:pt x="2562" y="1678"/>
                  </a:lnTo>
                  <a:lnTo>
                    <a:pt x="2570" y="1662"/>
                  </a:lnTo>
                  <a:lnTo>
                    <a:pt x="2576" y="1646"/>
                  </a:lnTo>
                  <a:lnTo>
                    <a:pt x="2580" y="1628"/>
                  </a:lnTo>
                  <a:lnTo>
                    <a:pt x="2582" y="1610"/>
                  </a:lnTo>
                  <a:lnTo>
                    <a:pt x="2584" y="1590"/>
                  </a:lnTo>
                  <a:lnTo>
                    <a:pt x="2584" y="1590"/>
                  </a:lnTo>
                  <a:lnTo>
                    <a:pt x="2582" y="1572"/>
                  </a:lnTo>
                  <a:lnTo>
                    <a:pt x="2580" y="1554"/>
                  </a:lnTo>
                  <a:lnTo>
                    <a:pt x="2576" y="1536"/>
                  </a:lnTo>
                  <a:lnTo>
                    <a:pt x="2570" y="1518"/>
                  </a:lnTo>
                  <a:lnTo>
                    <a:pt x="2562" y="1502"/>
                  </a:lnTo>
                  <a:lnTo>
                    <a:pt x="2552" y="1488"/>
                  </a:lnTo>
                  <a:lnTo>
                    <a:pt x="2542" y="1472"/>
                  </a:lnTo>
                  <a:lnTo>
                    <a:pt x="2530" y="1460"/>
                  </a:lnTo>
                  <a:lnTo>
                    <a:pt x="2516" y="1448"/>
                  </a:lnTo>
                  <a:lnTo>
                    <a:pt x="2502" y="1438"/>
                  </a:lnTo>
                  <a:lnTo>
                    <a:pt x="2486" y="1428"/>
                  </a:lnTo>
                  <a:lnTo>
                    <a:pt x="2470" y="1420"/>
                  </a:lnTo>
                  <a:lnTo>
                    <a:pt x="2454" y="1414"/>
                  </a:lnTo>
                  <a:lnTo>
                    <a:pt x="2436" y="1410"/>
                  </a:lnTo>
                  <a:lnTo>
                    <a:pt x="2418" y="1406"/>
                  </a:lnTo>
                  <a:lnTo>
                    <a:pt x="2398" y="1406"/>
                  </a:lnTo>
                  <a:lnTo>
                    <a:pt x="2398" y="1406"/>
                  </a:lnTo>
                  <a:close/>
                </a:path>
              </a:pathLst>
            </a:custGeom>
            <a:solidFill>
              <a:schemeClr val="accent2"/>
            </a:solidFill>
            <a:ln w="19050">
              <a:solidFill>
                <a:schemeClr val="accent2">
                  <a:lumMod val="20000"/>
                  <a:lumOff val="80000"/>
                </a:schemeClr>
              </a:solidFill>
            </a:ln>
          </p:spPr>
          <p:txBody>
            <a:bodyPr vert="horz" wrap="square" lIns="91440" tIns="45720" rIns="91440" bIns="45720" numCol="1" anchor="t" anchorCtr="0" compatLnSpc="1"/>
            <a:lstStyle/>
            <a:p>
              <a:endParaRPr lang="zh-CN" altLang="en-US"/>
            </a:p>
          </p:txBody>
        </p:sp>
        <p:grpSp>
          <p:nvGrpSpPr>
            <p:cNvPr id="54" name="组合 53"/>
            <p:cNvGrpSpPr/>
            <p:nvPr/>
          </p:nvGrpSpPr>
          <p:grpSpPr>
            <a:xfrm>
              <a:off x="4470441" y="3399268"/>
              <a:ext cx="203120" cy="293454"/>
              <a:chOff x="6689725" y="4826000"/>
              <a:chExt cx="588963" cy="850901"/>
            </a:xfrm>
            <a:noFill/>
          </p:grpSpPr>
          <p:sp>
            <p:nvSpPr>
              <p:cNvPr id="55" name="Freeform 5"/>
              <p:cNvSpPr/>
              <p:nvPr/>
            </p:nvSpPr>
            <p:spPr bwMode="auto">
              <a:xfrm>
                <a:off x="6689725" y="4826000"/>
                <a:ext cx="588963" cy="706438"/>
              </a:xfrm>
              <a:custGeom>
                <a:avLst/>
                <a:gdLst>
                  <a:gd name="T0" fmla="*/ 101 w 371"/>
                  <a:gd name="T1" fmla="*/ 410 h 445"/>
                  <a:gd name="T2" fmla="*/ 101 w 371"/>
                  <a:gd name="T3" fmla="*/ 351 h 445"/>
                  <a:gd name="T4" fmla="*/ 80 w 371"/>
                  <a:gd name="T5" fmla="*/ 338 h 445"/>
                  <a:gd name="T6" fmla="*/ 60 w 371"/>
                  <a:gd name="T7" fmla="*/ 322 h 445"/>
                  <a:gd name="T8" fmla="*/ 43 w 371"/>
                  <a:gd name="T9" fmla="*/ 304 h 445"/>
                  <a:gd name="T10" fmla="*/ 28 w 371"/>
                  <a:gd name="T11" fmla="*/ 284 h 445"/>
                  <a:gd name="T12" fmla="*/ 16 w 371"/>
                  <a:gd name="T13" fmla="*/ 262 h 445"/>
                  <a:gd name="T14" fmla="*/ 7 w 371"/>
                  <a:gd name="T15" fmla="*/ 238 h 445"/>
                  <a:gd name="T16" fmla="*/ 2 w 371"/>
                  <a:gd name="T17" fmla="*/ 212 h 445"/>
                  <a:gd name="T18" fmla="*/ 0 w 371"/>
                  <a:gd name="T19" fmla="*/ 185 h 445"/>
                  <a:gd name="T20" fmla="*/ 1 w 371"/>
                  <a:gd name="T21" fmla="*/ 166 h 445"/>
                  <a:gd name="T22" fmla="*/ 8 w 371"/>
                  <a:gd name="T23" fmla="*/ 130 h 445"/>
                  <a:gd name="T24" fmla="*/ 22 w 371"/>
                  <a:gd name="T25" fmla="*/ 97 h 445"/>
                  <a:gd name="T26" fmla="*/ 42 w 371"/>
                  <a:gd name="T27" fmla="*/ 67 h 445"/>
                  <a:gd name="T28" fmla="*/ 67 w 371"/>
                  <a:gd name="T29" fmla="*/ 42 h 445"/>
                  <a:gd name="T30" fmla="*/ 97 w 371"/>
                  <a:gd name="T31" fmla="*/ 22 h 445"/>
                  <a:gd name="T32" fmla="*/ 130 w 371"/>
                  <a:gd name="T33" fmla="*/ 8 h 445"/>
                  <a:gd name="T34" fmla="*/ 166 w 371"/>
                  <a:gd name="T35" fmla="*/ 1 h 445"/>
                  <a:gd name="T36" fmla="*/ 186 w 371"/>
                  <a:gd name="T37" fmla="*/ 0 h 445"/>
                  <a:gd name="T38" fmla="*/ 224 w 371"/>
                  <a:gd name="T39" fmla="*/ 4 h 445"/>
                  <a:gd name="T40" fmla="*/ 258 w 371"/>
                  <a:gd name="T41" fmla="*/ 14 h 445"/>
                  <a:gd name="T42" fmla="*/ 290 w 371"/>
                  <a:gd name="T43" fmla="*/ 32 h 445"/>
                  <a:gd name="T44" fmla="*/ 317 w 371"/>
                  <a:gd name="T45" fmla="*/ 54 h 445"/>
                  <a:gd name="T46" fmla="*/ 340 w 371"/>
                  <a:gd name="T47" fmla="*/ 82 h 445"/>
                  <a:gd name="T48" fmla="*/ 357 w 371"/>
                  <a:gd name="T49" fmla="*/ 113 h 445"/>
                  <a:gd name="T50" fmla="*/ 368 w 371"/>
                  <a:gd name="T51" fmla="*/ 148 h 445"/>
                  <a:gd name="T52" fmla="*/ 371 w 371"/>
                  <a:gd name="T53" fmla="*/ 185 h 445"/>
                  <a:gd name="T54" fmla="*/ 371 w 371"/>
                  <a:gd name="T55" fmla="*/ 199 h 445"/>
                  <a:gd name="T56" fmla="*/ 367 w 371"/>
                  <a:gd name="T57" fmla="*/ 225 h 445"/>
                  <a:gd name="T58" fmla="*/ 360 w 371"/>
                  <a:gd name="T59" fmla="*/ 250 h 445"/>
                  <a:gd name="T60" fmla="*/ 349 w 371"/>
                  <a:gd name="T61" fmla="*/ 274 h 445"/>
                  <a:gd name="T62" fmla="*/ 336 w 371"/>
                  <a:gd name="T63" fmla="*/ 295 h 445"/>
                  <a:gd name="T64" fmla="*/ 320 w 371"/>
                  <a:gd name="T65" fmla="*/ 314 h 445"/>
                  <a:gd name="T66" fmla="*/ 301 w 371"/>
                  <a:gd name="T67" fmla="*/ 331 h 445"/>
                  <a:gd name="T68" fmla="*/ 280 w 371"/>
                  <a:gd name="T69" fmla="*/ 346 h 445"/>
                  <a:gd name="T70" fmla="*/ 269 w 371"/>
                  <a:gd name="T71" fmla="*/ 39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445">
                    <a:moveTo>
                      <a:pt x="260" y="445"/>
                    </a:moveTo>
                    <a:lnTo>
                      <a:pt x="101" y="410"/>
                    </a:lnTo>
                    <a:lnTo>
                      <a:pt x="101" y="351"/>
                    </a:lnTo>
                    <a:lnTo>
                      <a:pt x="101" y="351"/>
                    </a:lnTo>
                    <a:lnTo>
                      <a:pt x="90" y="345"/>
                    </a:lnTo>
                    <a:lnTo>
                      <a:pt x="80" y="338"/>
                    </a:lnTo>
                    <a:lnTo>
                      <a:pt x="70" y="331"/>
                    </a:lnTo>
                    <a:lnTo>
                      <a:pt x="60" y="322"/>
                    </a:lnTo>
                    <a:lnTo>
                      <a:pt x="51" y="314"/>
                    </a:lnTo>
                    <a:lnTo>
                      <a:pt x="43" y="304"/>
                    </a:lnTo>
                    <a:lnTo>
                      <a:pt x="35" y="294"/>
                    </a:lnTo>
                    <a:lnTo>
                      <a:pt x="28" y="284"/>
                    </a:lnTo>
                    <a:lnTo>
                      <a:pt x="22" y="273"/>
                    </a:lnTo>
                    <a:lnTo>
                      <a:pt x="16" y="262"/>
                    </a:lnTo>
                    <a:lnTo>
                      <a:pt x="11" y="250"/>
                    </a:lnTo>
                    <a:lnTo>
                      <a:pt x="7" y="238"/>
                    </a:lnTo>
                    <a:lnTo>
                      <a:pt x="4" y="224"/>
                    </a:lnTo>
                    <a:lnTo>
                      <a:pt x="2" y="212"/>
                    </a:lnTo>
                    <a:lnTo>
                      <a:pt x="1" y="198"/>
                    </a:lnTo>
                    <a:lnTo>
                      <a:pt x="0" y="185"/>
                    </a:lnTo>
                    <a:lnTo>
                      <a:pt x="0" y="185"/>
                    </a:lnTo>
                    <a:lnTo>
                      <a:pt x="1" y="166"/>
                    </a:lnTo>
                    <a:lnTo>
                      <a:pt x="4" y="148"/>
                    </a:lnTo>
                    <a:lnTo>
                      <a:pt x="8" y="130"/>
                    </a:lnTo>
                    <a:lnTo>
                      <a:pt x="15" y="113"/>
                    </a:lnTo>
                    <a:lnTo>
                      <a:pt x="22" y="97"/>
                    </a:lnTo>
                    <a:lnTo>
                      <a:pt x="32" y="82"/>
                    </a:lnTo>
                    <a:lnTo>
                      <a:pt x="42" y="67"/>
                    </a:lnTo>
                    <a:lnTo>
                      <a:pt x="54" y="54"/>
                    </a:lnTo>
                    <a:lnTo>
                      <a:pt x="67" y="42"/>
                    </a:lnTo>
                    <a:lnTo>
                      <a:pt x="82" y="32"/>
                    </a:lnTo>
                    <a:lnTo>
                      <a:pt x="97" y="22"/>
                    </a:lnTo>
                    <a:lnTo>
                      <a:pt x="113" y="14"/>
                    </a:lnTo>
                    <a:lnTo>
                      <a:pt x="130" y="8"/>
                    </a:lnTo>
                    <a:lnTo>
                      <a:pt x="148" y="4"/>
                    </a:lnTo>
                    <a:lnTo>
                      <a:pt x="166" y="1"/>
                    </a:lnTo>
                    <a:lnTo>
                      <a:pt x="186" y="0"/>
                    </a:lnTo>
                    <a:lnTo>
                      <a:pt x="186" y="0"/>
                    </a:lnTo>
                    <a:lnTo>
                      <a:pt x="205" y="1"/>
                    </a:lnTo>
                    <a:lnTo>
                      <a:pt x="224" y="4"/>
                    </a:lnTo>
                    <a:lnTo>
                      <a:pt x="241" y="8"/>
                    </a:lnTo>
                    <a:lnTo>
                      <a:pt x="258" y="14"/>
                    </a:lnTo>
                    <a:lnTo>
                      <a:pt x="274" y="22"/>
                    </a:lnTo>
                    <a:lnTo>
                      <a:pt x="290" y="32"/>
                    </a:lnTo>
                    <a:lnTo>
                      <a:pt x="304" y="42"/>
                    </a:lnTo>
                    <a:lnTo>
                      <a:pt x="317" y="54"/>
                    </a:lnTo>
                    <a:lnTo>
                      <a:pt x="329" y="67"/>
                    </a:lnTo>
                    <a:lnTo>
                      <a:pt x="340" y="82"/>
                    </a:lnTo>
                    <a:lnTo>
                      <a:pt x="349" y="97"/>
                    </a:lnTo>
                    <a:lnTo>
                      <a:pt x="357" y="113"/>
                    </a:lnTo>
                    <a:lnTo>
                      <a:pt x="363" y="130"/>
                    </a:lnTo>
                    <a:lnTo>
                      <a:pt x="368" y="148"/>
                    </a:lnTo>
                    <a:lnTo>
                      <a:pt x="370" y="166"/>
                    </a:lnTo>
                    <a:lnTo>
                      <a:pt x="371" y="185"/>
                    </a:lnTo>
                    <a:lnTo>
                      <a:pt x="371" y="185"/>
                    </a:lnTo>
                    <a:lnTo>
                      <a:pt x="371" y="199"/>
                    </a:lnTo>
                    <a:lnTo>
                      <a:pt x="369" y="212"/>
                    </a:lnTo>
                    <a:lnTo>
                      <a:pt x="367" y="225"/>
                    </a:lnTo>
                    <a:lnTo>
                      <a:pt x="364" y="238"/>
                    </a:lnTo>
                    <a:lnTo>
                      <a:pt x="360" y="250"/>
                    </a:lnTo>
                    <a:lnTo>
                      <a:pt x="355" y="262"/>
                    </a:lnTo>
                    <a:lnTo>
                      <a:pt x="349" y="274"/>
                    </a:lnTo>
                    <a:lnTo>
                      <a:pt x="343" y="285"/>
                    </a:lnTo>
                    <a:lnTo>
                      <a:pt x="336" y="295"/>
                    </a:lnTo>
                    <a:lnTo>
                      <a:pt x="328" y="305"/>
                    </a:lnTo>
                    <a:lnTo>
                      <a:pt x="320" y="314"/>
                    </a:lnTo>
                    <a:lnTo>
                      <a:pt x="311" y="323"/>
                    </a:lnTo>
                    <a:lnTo>
                      <a:pt x="301" y="331"/>
                    </a:lnTo>
                    <a:lnTo>
                      <a:pt x="291" y="339"/>
                    </a:lnTo>
                    <a:lnTo>
                      <a:pt x="280" y="346"/>
                    </a:lnTo>
                    <a:lnTo>
                      <a:pt x="269" y="352"/>
                    </a:lnTo>
                    <a:lnTo>
                      <a:pt x="269" y="394"/>
                    </a:lnTo>
                    <a:lnTo>
                      <a:pt x="176" y="371"/>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56" name="Line 6"/>
              <p:cNvSpPr>
                <a:spLocks noChangeShapeType="1"/>
              </p:cNvSpPr>
              <p:nvPr/>
            </p:nvSpPr>
            <p:spPr bwMode="auto">
              <a:xfrm flipH="1" flipV="1">
                <a:off x="6850063" y="5551488"/>
                <a:ext cx="252413" cy="55563"/>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57" name="Line 7"/>
              <p:cNvSpPr>
                <a:spLocks noChangeShapeType="1"/>
              </p:cNvSpPr>
              <p:nvPr/>
            </p:nvSpPr>
            <p:spPr bwMode="auto">
              <a:xfrm flipH="1" flipV="1">
                <a:off x="6870700" y="5630863"/>
                <a:ext cx="211138" cy="46038"/>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grpSp>
      </p:grpSp>
      <p:grpSp>
        <p:nvGrpSpPr>
          <p:cNvPr id="58" name="组合 57"/>
          <p:cNvGrpSpPr/>
          <p:nvPr/>
        </p:nvGrpSpPr>
        <p:grpSpPr>
          <a:xfrm>
            <a:off x="8336113" y="4250725"/>
            <a:ext cx="577352" cy="577427"/>
            <a:chOff x="5533156" y="2710411"/>
            <a:chExt cx="303402" cy="303402"/>
          </a:xfrm>
        </p:grpSpPr>
        <p:sp>
          <p:nvSpPr>
            <p:cNvPr id="59" name="椭圆 58"/>
            <p:cNvSpPr/>
            <p:nvPr/>
          </p:nvSpPr>
          <p:spPr>
            <a:xfrm>
              <a:off x="5533156" y="2710411"/>
              <a:ext cx="303402" cy="303402"/>
            </a:xfrm>
            <a:prstGeom prst="ellipse">
              <a:avLst/>
            </a:prstGeom>
            <a:solidFill>
              <a:schemeClr val="accent2"/>
            </a:solidFill>
            <a:ln w="127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5632494" y="2786461"/>
              <a:ext cx="104727" cy="151304"/>
              <a:chOff x="6689725" y="4826000"/>
              <a:chExt cx="588963" cy="850901"/>
            </a:xfrm>
            <a:noFill/>
          </p:grpSpPr>
          <p:sp>
            <p:nvSpPr>
              <p:cNvPr id="61" name="Freeform 5"/>
              <p:cNvSpPr/>
              <p:nvPr/>
            </p:nvSpPr>
            <p:spPr bwMode="auto">
              <a:xfrm>
                <a:off x="6689725" y="4826000"/>
                <a:ext cx="588963" cy="706438"/>
              </a:xfrm>
              <a:custGeom>
                <a:avLst/>
                <a:gdLst>
                  <a:gd name="T0" fmla="*/ 101 w 371"/>
                  <a:gd name="T1" fmla="*/ 410 h 445"/>
                  <a:gd name="T2" fmla="*/ 101 w 371"/>
                  <a:gd name="T3" fmla="*/ 351 h 445"/>
                  <a:gd name="T4" fmla="*/ 80 w 371"/>
                  <a:gd name="T5" fmla="*/ 338 h 445"/>
                  <a:gd name="T6" fmla="*/ 60 w 371"/>
                  <a:gd name="T7" fmla="*/ 322 h 445"/>
                  <a:gd name="T8" fmla="*/ 43 w 371"/>
                  <a:gd name="T9" fmla="*/ 304 h 445"/>
                  <a:gd name="T10" fmla="*/ 28 w 371"/>
                  <a:gd name="T11" fmla="*/ 284 h 445"/>
                  <a:gd name="T12" fmla="*/ 16 w 371"/>
                  <a:gd name="T13" fmla="*/ 262 h 445"/>
                  <a:gd name="T14" fmla="*/ 7 w 371"/>
                  <a:gd name="T15" fmla="*/ 238 h 445"/>
                  <a:gd name="T16" fmla="*/ 2 w 371"/>
                  <a:gd name="T17" fmla="*/ 212 h 445"/>
                  <a:gd name="T18" fmla="*/ 0 w 371"/>
                  <a:gd name="T19" fmla="*/ 185 h 445"/>
                  <a:gd name="T20" fmla="*/ 1 w 371"/>
                  <a:gd name="T21" fmla="*/ 166 h 445"/>
                  <a:gd name="T22" fmla="*/ 8 w 371"/>
                  <a:gd name="T23" fmla="*/ 130 h 445"/>
                  <a:gd name="T24" fmla="*/ 22 w 371"/>
                  <a:gd name="T25" fmla="*/ 97 h 445"/>
                  <a:gd name="T26" fmla="*/ 42 w 371"/>
                  <a:gd name="T27" fmla="*/ 67 h 445"/>
                  <a:gd name="T28" fmla="*/ 67 w 371"/>
                  <a:gd name="T29" fmla="*/ 42 h 445"/>
                  <a:gd name="T30" fmla="*/ 97 w 371"/>
                  <a:gd name="T31" fmla="*/ 22 h 445"/>
                  <a:gd name="T32" fmla="*/ 130 w 371"/>
                  <a:gd name="T33" fmla="*/ 8 h 445"/>
                  <a:gd name="T34" fmla="*/ 166 w 371"/>
                  <a:gd name="T35" fmla="*/ 1 h 445"/>
                  <a:gd name="T36" fmla="*/ 186 w 371"/>
                  <a:gd name="T37" fmla="*/ 0 h 445"/>
                  <a:gd name="T38" fmla="*/ 224 w 371"/>
                  <a:gd name="T39" fmla="*/ 4 h 445"/>
                  <a:gd name="T40" fmla="*/ 258 w 371"/>
                  <a:gd name="T41" fmla="*/ 14 h 445"/>
                  <a:gd name="T42" fmla="*/ 290 w 371"/>
                  <a:gd name="T43" fmla="*/ 32 h 445"/>
                  <a:gd name="T44" fmla="*/ 317 w 371"/>
                  <a:gd name="T45" fmla="*/ 54 h 445"/>
                  <a:gd name="T46" fmla="*/ 340 w 371"/>
                  <a:gd name="T47" fmla="*/ 82 h 445"/>
                  <a:gd name="T48" fmla="*/ 357 w 371"/>
                  <a:gd name="T49" fmla="*/ 113 h 445"/>
                  <a:gd name="T50" fmla="*/ 368 w 371"/>
                  <a:gd name="T51" fmla="*/ 148 h 445"/>
                  <a:gd name="T52" fmla="*/ 371 w 371"/>
                  <a:gd name="T53" fmla="*/ 185 h 445"/>
                  <a:gd name="T54" fmla="*/ 371 w 371"/>
                  <a:gd name="T55" fmla="*/ 199 h 445"/>
                  <a:gd name="T56" fmla="*/ 367 w 371"/>
                  <a:gd name="T57" fmla="*/ 225 h 445"/>
                  <a:gd name="T58" fmla="*/ 360 w 371"/>
                  <a:gd name="T59" fmla="*/ 250 h 445"/>
                  <a:gd name="T60" fmla="*/ 349 w 371"/>
                  <a:gd name="T61" fmla="*/ 274 h 445"/>
                  <a:gd name="T62" fmla="*/ 336 w 371"/>
                  <a:gd name="T63" fmla="*/ 295 h 445"/>
                  <a:gd name="T64" fmla="*/ 320 w 371"/>
                  <a:gd name="T65" fmla="*/ 314 h 445"/>
                  <a:gd name="T66" fmla="*/ 301 w 371"/>
                  <a:gd name="T67" fmla="*/ 331 h 445"/>
                  <a:gd name="T68" fmla="*/ 280 w 371"/>
                  <a:gd name="T69" fmla="*/ 346 h 445"/>
                  <a:gd name="T70" fmla="*/ 269 w 371"/>
                  <a:gd name="T71" fmla="*/ 39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445">
                    <a:moveTo>
                      <a:pt x="260" y="445"/>
                    </a:moveTo>
                    <a:lnTo>
                      <a:pt x="101" y="410"/>
                    </a:lnTo>
                    <a:lnTo>
                      <a:pt x="101" y="351"/>
                    </a:lnTo>
                    <a:lnTo>
                      <a:pt x="101" y="351"/>
                    </a:lnTo>
                    <a:lnTo>
                      <a:pt x="90" y="345"/>
                    </a:lnTo>
                    <a:lnTo>
                      <a:pt x="80" y="338"/>
                    </a:lnTo>
                    <a:lnTo>
                      <a:pt x="70" y="331"/>
                    </a:lnTo>
                    <a:lnTo>
                      <a:pt x="60" y="322"/>
                    </a:lnTo>
                    <a:lnTo>
                      <a:pt x="51" y="314"/>
                    </a:lnTo>
                    <a:lnTo>
                      <a:pt x="43" y="304"/>
                    </a:lnTo>
                    <a:lnTo>
                      <a:pt x="35" y="294"/>
                    </a:lnTo>
                    <a:lnTo>
                      <a:pt x="28" y="284"/>
                    </a:lnTo>
                    <a:lnTo>
                      <a:pt x="22" y="273"/>
                    </a:lnTo>
                    <a:lnTo>
                      <a:pt x="16" y="262"/>
                    </a:lnTo>
                    <a:lnTo>
                      <a:pt x="11" y="250"/>
                    </a:lnTo>
                    <a:lnTo>
                      <a:pt x="7" y="238"/>
                    </a:lnTo>
                    <a:lnTo>
                      <a:pt x="4" y="224"/>
                    </a:lnTo>
                    <a:lnTo>
                      <a:pt x="2" y="212"/>
                    </a:lnTo>
                    <a:lnTo>
                      <a:pt x="1" y="198"/>
                    </a:lnTo>
                    <a:lnTo>
                      <a:pt x="0" y="185"/>
                    </a:lnTo>
                    <a:lnTo>
                      <a:pt x="0" y="185"/>
                    </a:lnTo>
                    <a:lnTo>
                      <a:pt x="1" y="166"/>
                    </a:lnTo>
                    <a:lnTo>
                      <a:pt x="4" y="148"/>
                    </a:lnTo>
                    <a:lnTo>
                      <a:pt x="8" y="130"/>
                    </a:lnTo>
                    <a:lnTo>
                      <a:pt x="15" y="113"/>
                    </a:lnTo>
                    <a:lnTo>
                      <a:pt x="22" y="97"/>
                    </a:lnTo>
                    <a:lnTo>
                      <a:pt x="32" y="82"/>
                    </a:lnTo>
                    <a:lnTo>
                      <a:pt x="42" y="67"/>
                    </a:lnTo>
                    <a:lnTo>
                      <a:pt x="54" y="54"/>
                    </a:lnTo>
                    <a:lnTo>
                      <a:pt x="67" y="42"/>
                    </a:lnTo>
                    <a:lnTo>
                      <a:pt x="82" y="32"/>
                    </a:lnTo>
                    <a:lnTo>
                      <a:pt x="97" y="22"/>
                    </a:lnTo>
                    <a:lnTo>
                      <a:pt x="113" y="14"/>
                    </a:lnTo>
                    <a:lnTo>
                      <a:pt x="130" y="8"/>
                    </a:lnTo>
                    <a:lnTo>
                      <a:pt x="148" y="4"/>
                    </a:lnTo>
                    <a:lnTo>
                      <a:pt x="166" y="1"/>
                    </a:lnTo>
                    <a:lnTo>
                      <a:pt x="186" y="0"/>
                    </a:lnTo>
                    <a:lnTo>
                      <a:pt x="186" y="0"/>
                    </a:lnTo>
                    <a:lnTo>
                      <a:pt x="205" y="1"/>
                    </a:lnTo>
                    <a:lnTo>
                      <a:pt x="224" y="4"/>
                    </a:lnTo>
                    <a:lnTo>
                      <a:pt x="241" y="8"/>
                    </a:lnTo>
                    <a:lnTo>
                      <a:pt x="258" y="14"/>
                    </a:lnTo>
                    <a:lnTo>
                      <a:pt x="274" y="22"/>
                    </a:lnTo>
                    <a:lnTo>
                      <a:pt x="290" y="32"/>
                    </a:lnTo>
                    <a:lnTo>
                      <a:pt x="304" y="42"/>
                    </a:lnTo>
                    <a:lnTo>
                      <a:pt x="317" y="54"/>
                    </a:lnTo>
                    <a:lnTo>
                      <a:pt x="329" y="67"/>
                    </a:lnTo>
                    <a:lnTo>
                      <a:pt x="340" y="82"/>
                    </a:lnTo>
                    <a:lnTo>
                      <a:pt x="349" y="97"/>
                    </a:lnTo>
                    <a:lnTo>
                      <a:pt x="357" y="113"/>
                    </a:lnTo>
                    <a:lnTo>
                      <a:pt x="363" y="130"/>
                    </a:lnTo>
                    <a:lnTo>
                      <a:pt x="368" y="148"/>
                    </a:lnTo>
                    <a:lnTo>
                      <a:pt x="370" y="166"/>
                    </a:lnTo>
                    <a:lnTo>
                      <a:pt x="371" y="185"/>
                    </a:lnTo>
                    <a:lnTo>
                      <a:pt x="371" y="185"/>
                    </a:lnTo>
                    <a:lnTo>
                      <a:pt x="371" y="199"/>
                    </a:lnTo>
                    <a:lnTo>
                      <a:pt x="369" y="212"/>
                    </a:lnTo>
                    <a:lnTo>
                      <a:pt x="367" y="225"/>
                    </a:lnTo>
                    <a:lnTo>
                      <a:pt x="364" y="238"/>
                    </a:lnTo>
                    <a:lnTo>
                      <a:pt x="360" y="250"/>
                    </a:lnTo>
                    <a:lnTo>
                      <a:pt x="355" y="262"/>
                    </a:lnTo>
                    <a:lnTo>
                      <a:pt x="349" y="274"/>
                    </a:lnTo>
                    <a:lnTo>
                      <a:pt x="343" y="285"/>
                    </a:lnTo>
                    <a:lnTo>
                      <a:pt x="336" y="295"/>
                    </a:lnTo>
                    <a:lnTo>
                      <a:pt x="328" y="305"/>
                    </a:lnTo>
                    <a:lnTo>
                      <a:pt x="320" y="314"/>
                    </a:lnTo>
                    <a:lnTo>
                      <a:pt x="311" y="323"/>
                    </a:lnTo>
                    <a:lnTo>
                      <a:pt x="301" y="331"/>
                    </a:lnTo>
                    <a:lnTo>
                      <a:pt x="291" y="339"/>
                    </a:lnTo>
                    <a:lnTo>
                      <a:pt x="280" y="346"/>
                    </a:lnTo>
                    <a:lnTo>
                      <a:pt x="269" y="352"/>
                    </a:lnTo>
                    <a:lnTo>
                      <a:pt x="269" y="394"/>
                    </a:lnTo>
                    <a:lnTo>
                      <a:pt x="176" y="371"/>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62" name="Line 6"/>
              <p:cNvSpPr>
                <a:spLocks noChangeShapeType="1"/>
              </p:cNvSpPr>
              <p:nvPr/>
            </p:nvSpPr>
            <p:spPr bwMode="auto">
              <a:xfrm flipH="1" flipV="1">
                <a:off x="6850063" y="5551488"/>
                <a:ext cx="252413" cy="55563"/>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63" name="Line 7"/>
              <p:cNvSpPr>
                <a:spLocks noChangeShapeType="1"/>
              </p:cNvSpPr>
              <p:nvPr/>
            </p:nvSpPr>
            <p:spPr bwMode="auto">
              <a:xfrm flipH="1" flipV="1">
                <a:off x="6870700" y="5630863"/>
                <a:ext cx="211138" cy="46038"/>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grpSp>
      </p:grpSp>
      <p:grpSp>
        <p:nvGrpSpPr>
          <p:cNvPr id="64" name="组合 63"/>
          <p:cNvGrpSpPr/>
          <p:nvPr/>
        </p:nvGrpSpPr>
        <p:grpSpPr>
          <a:xfrm>
            <a:off x="3199084" y="2249705"/>
            <a:ext cx="577352" cy="577427"/>
            <a:chOff x="2616863" y="1351983"/>
            <a:chExt cx="303402" cy="303402"/>
          </a:xfrm>
        </p:grpSpPr>
        <p:sp>
          <p:nvSpPr>
            <p:cNvPr id="65" name="椭圆 64"/>
            <p:cNvSpPr/>
            <p:nvPr/>
          </p:nvSpPr>
          <p:spPr>
            <a:xfrm>
              <a:off x="2616863" y="1351983"/>
              <a:ext cx="303402" cy="303402"/>
            </a:xfrm>
            <a:prstGeom prst="ellipse">
              <a:avLst/>
            </a:prstGeom>
            <a:solidFill>
              <a:schemeClr val="accent1"/>
            </a:solidFill>
            <a:ln w="127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692771" y="1428033"/>
              <a:ext cx="151586" cy="151304"/>
              <a:chOff x="4064000" y="6135688"/>
              <a:chExt cx="852488" cy="850900"/>
            </a:xfrm>
            <a:noFill/>
          </p:grpSpPr>
          <p:sp>
            <p:nvSpPr>
              <p:cNvPr id="67" name="Freeform 11"/>
              <p:cNvSpPr/>
              <p:nvPr/>
            </p:nvSpPr>
            <p:spPr bwMode="auto">
              <a:xfrm>
                <a:off x="4064000" y="6135688"/>
                <a:ext cx="852488" cy="850900"/>
              </a:xfrm>
              <a:custGeom>
                <a:avLst/>
                <a:gdLst>
                  <a:gd name="T0" fmla="*/ 529 w 537"/>
                  <a:gd name="T1" fmla="*/ 80 h 536"/>
                  <a:gd name="T2" fmla="*/ 456 w 537"/>
                  <a:gd name="T3" fmla="*/ 7 h 536"/>
                  <a:gd name="T4" fmla="*/ 456 w 537"/>
                  <a:gd name="T5" fmla="*/ 7 h 536"/>
                  <a:gd name="T6" fmla="*/ 452 w 537"/>
                  <a:gd name="T7" fmla="*/ 3 h 536"/>
                  <a:gd name="T8" fmla="*/ 447 w 537"/>
                  <a:gd name="T9" fmla="*/ 1 h 536"/>
                  <a:gd name="T10" fmla="*/ 442 w 537"/>
                  <a:gd name="T11" fmla="*/ 0 h 536"/>
                  <a:gd name="T12" fmla="*/ 437 w 537"/>
                  <a:gd name="T13" fmla="*/ 0 h 536"/>
                  <a:gd name="T14" fmla="*/ 432 w 537"/>
                  <a:gd name="T15" fmla="*/ 0 h 536"/>
                  <a:gd name="T16" fmla="*/ 427 w 537"/>
                  <a:gd name="T17" fmla="*/ 2 h 536"/>
                  <a:gd name="T18" fmla="*/ 422 w 537"/>
                  <a:gd name="T19" fmla="*/ 5 h 536"/>
                  <a:gd name="T20" fmla="*/ 417 w 537"/>
                  <a:gd name="T21" fmla="*/ 8 h 536"/>
                  <a:gd name="T22" fmla="*/ 367 w 537"/>
                  <a:gd name="T23" fmla="*/ 59 h 536"/>
                  <a:gd name="T24" fmla="*/ 43 w 537"/>
                  <a:gd name="T25" fmla="*/ 383 h 536"/>
                  <a:gd name="T26" fmla="*/ 0 w 537"/>
                  <a:gd name="T27" fmla="*/ 536 h 536"/>
                  <a:gd name="T28" fmla="*/ 153 w 537"/>
                  <a:gd name="T29" fmla="*/ 494 h 536"/>
                  <a:gd name="T30" fmla="*/ 478 w 537"/>
                  <a:gd name="T31" fmla="*/ 169 h 536"/>
                  <a:gd name="T32" fmla="*/ 528 w 537"/>
                  <a:gd name="T33" fmla="*/ 119 h 536"/>
                  <a:gd name="T34" fmla="*/ 528 w 537"/>
                  <a:gd name="T35" fmla="*/ 119 h 536"/>
                  <a:gd name="T36" fmla="*/ 531 w 537"/>
                  <a:gd name="T37" fmla="*/ 115 h 536"/>
                  <a:gd name="T38" fmla="*/ 534 w 537"/>
                  <a:gd name="T39" fmla="*/ 110 h 536"/>
                  <a:gd name="T40" fmla="*/ 536 w 537"/>
                  <a:gd name="T41" fmla="*/ 105 h 536"/>
                  <a:gd name="T42" fmla="*/ 537 w 537"/>
                  <a:gd name="T43" fmla="*/ 99 h 536"/>
                  <a:gd name="T44" fmla="*/ 536 w 537"/>
                  <a:gd name="T45" fmla="*/ 94 h 536"/>
                  <a:gd name="T46" fmla="*/ 535 w 537"/>
                  <a:gd name="T47" fmla="*/ 89 h 536"/>
                  <a:gd name="T48" fmla="*/ 533 w 537"/>
                  <a:gd name="T49" fmla="*/ 85 h 536"/>
                  <a:gd name="T50" fmla="*/ 529 w 537"/>
                  <a:gd name="T51" fmla="*/ 80 h 536"/>
                  <a:gd name="T52" fmla="*/ 529 w 537"/>
                  <a:gd name="T53" fmla="*/ 8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7" h="536">
                    <a:moveTo>
                      <a:pt x="529" y="80"/>
                    </a:moveTo>
                    <a:lnTo>
                      <a:pt x="456" y="7"/>
                    </a:lnTo>
                    <a:lnTo>
                      <a:pt x="456" y="7"/>
                    </a:lnTo>
                    <a:lnTo>
                      <a:pt x="452" y="3"/>
                    </a:lnTo>
                    <a:lnTo>
                      <a:pt x="447" y="1"/>
                    </a:lnTo>
                    <a:lnTo>
                      <a:pt x="442" y="0"/>
                    </a:lnTo>
                    <a:lnTo>
                      <a:pt x="437" y="0"/>
                    </a:lnTo>
                    <a:lnTo>
                      <a:pt x="432" y="0"/>
                    </a:lnTo>
                    <a:lnTo>
                      <a:pt x="427" y="2"/>
                    </a:lnTo>
                    <a:lnTo>
                      <a:pt x="422" y="5"/>
                    </a:lnTo>
                    <a:lnTo>
                      <a:pt x="417" y="8"/>
                    </a:lnTo>
                    <a:lnTo>
                      <a:pt x="367" y="59"/>
                    </a:lnTo>
                    <a:lnTo>
                      <a:pt x="43" y="383"/>
                    </a:lnTo>
                    <a:lnTo>
                      <a:pt x="0" y="536"/>
                    </a:lnTo>
                    <a:lnTo>
                      <a:pt x="153" y="494"/>
                    </a:lnTo>
                    <a:lnTo>
                      <a:pt x="478" y="169"/>
                    </a:lnTo>
                    <a:lnTo>
                      <a:pt x="528" y="119"/>
                    </a:lnTo>
                    <a:lnTo>
                      <a:pt x="528" y="119"/>
                    </a:lnTo>
                    <a:lnTo>
                      <a:pt x="531" y="115"/>
                    </a:lnTo>
                    <a:lnTo>
                      <a:pt x="534" y="110"/>
                    </a:lnTo>
                    <a:lnTo>
                      <a:pt x="536" y="105"/>
                    </a:lnTo>
                    <a:lnTo>
                      <a:pt x="537" y="99"/>
                    </a:lnTo>
                    <a:lnTo>
                      <a:pt x="536" y="94"/>
                    </a:lnTo>
                    <a:lnTo>
                      <a:pt x="535" y="89"/>
                    </a:lnTo>
                    <a:lnTo>
                      <a:pt x="533" y="85"/>
                    </a:lnTo>
                    <a:lnTo>
                      <a:pt x="529" y="80"/>
                    </a:lnTo>
                    <a:lnTo>
                      <a:pt x="529" y="80"/>
                    </a:lnTo>
                    <a:close/>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68" name="Line 12"/>
              <p:cNvSpPr>
                <a:spLocks noChangeShapeType="1"/>
              </p:cNvSpPr>
              <p:nvPr/>
            </p:nvSpPr>
            <p:spPr bwMode="auto">
              <a:xfrm>
                <a:off x="4646613" y="6229350"/>
                <a:ext cx="176213" cy="174625"/>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69" name="Line 13"/>
              <p:cNvSpPr>
                <a:spLocks noChangeShapeType="1"/>
              </p:cNvSpPr>
              <p:nvPr/>
            </p:nvSpPr>
            <p:spPr bwMode="auto">
              <a:xfrm flipH="1">
                <a:off x="4210050" y="6272213"/>
                <a:ext cx="479425" cy="481013"/>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70" name="Line 14"/>
              <p:cNvSpPr>
                <a:spLocks noChangeShapeType="1"/>
              </p:cNvSpPr>
              <p:nvPr/>
            </p:nvSpPr>
            <p:spPr bwMode="auto">
              <a:xfrm flipH="1">
                <a:off x="4297363" y="6361113"/>
                <a:ext cx="481013" cy="479425"/>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71" name="Freeform 15"/>
              <p:cNvSpPr/>
              <p:nvPr/>
            </p:nvSpPr>
            <p:spPr bwMode="auto">
              <a:xfrm>
                <a:off x="4132263" y="6743700"/>
                <a:ext cx="174625" cy="176213"/>
              </a:xfrm>
              <a:custGeom>
                <a:avLst/>
                <a:gdLst>
                  <a:gd name="T0" fmla="*/ 0 w 110"/>
                  <a:gd name="T1" fmla="*/ 0 h 111"/>
                  <a:gd name="T2" fmla="*/ 49 w 110"/>
                  <a:gd name="T3" fmla="*/ 6 h 111"/>
                  <a:gd name="T4" fmla="*/ 55 w 110"/>
                  <a:gd name="T5" fmla="*/ 55 h 111"/>
                  <a:gd name="T6" fmla="*/ 104 w 110"/>
                  <a:gd name="T7" fmla="*/ 61 h 111"/>
                  <a:gd name="T8" fmla="*/ 110 w 110"/>
                  <a:gd name="T9" fmla="*/ 111 h 111"/>
                </a:gdLst>
                <a:ahLst/>
                <a:cxnLst>
                  <a:cxn ang="0">
                    <a:pos x="T0" y="T1"/>
                  </a:cxn>
                  <a:cxn ang="0">
                    <a:pos x="T2" y="T3"/>
                  </a:cxn>
                  <a:cxn ang="0">
                    <a:pos x="T4" y="T5"/>
                  </a:cxn>
                  <a:cxn ang="0">
                    <a:pos x="T6" y="T7"/>
                  </a:cxn>
                  <a:cxn ang="0">
                    <a:pos x="T8" y="T9"/>
                  </a:cxn>
                </a:cxnLst>
                <a:rect l="0" t="0" r="r" b="b"/>
                <a:pathLst>
                  <a:path w="110" h="111">
                    <a:moveTo>
                      <a:pt x="0" y="0"/>
                    </a:moveTo>
                    <a:lnTo>
                      <a:pt x="49" y="6"/>
                    </a:lnTo>
                    <a:lnTo>
                      <a:pt x="55" y="55"/>
                    </a:lnTo>
                    <a:lnTo>
                      <a:pt x="104" y="61"/>
                    </a:lnTo>
                    <a:lnTo>
                      <a:pt x="110" y="111"/>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72" name="Line 16"/>
              <p:cNvSpPr>
                <a:spLocks noChangeShapeType="1"/>
              </p:cNvSpPr>
              <p:nvPr/>
            </p:nvSpPr>
            <p:spPr bwMode="auto">
              <a:xfrm flipV="1">
                <a:off x="4149725" y="6269038"/>
                <a:ext cx="117475" cy="119063"/>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73" name="Line 17"/>
              <p:cNvSpPr>
                <a:spLocks noChangeShapeType="1"/>
              </p:cNvSpPr>
              <p:nvPr/>
            </p:nvSpPr>
            <p:spPr bwMode="auto">
              <a:xfrm flipV="1">
                <a:off x="4214813" y="6370638"/>
                <a:ext cx="82550" cy="82550"/>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74" name="Line 18"/>
              <p:cNvSpPr>
                <a:spLocks noChangeShapeType="1"/>
              </p:cNvSpPr>
              <p:nvPr/>
            </p:nvSpPr>
            <p:spPr bwMode="auto">
              <a:xfrm flipV="1">
                <a:off x="4662488" y="6783388"/>
                <a:ext cx="119063" cy="119063"/>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75" name="Line 19"/>
              <p:cNvSpPr>
                <a:spLocks noChangeShapeType="1"/>
              </p:cNvSpPr>
              <p:nvPr/>
            </p:nvSpPr>
            <p:spPr bwMode="auto">
              <a:xfrm flipV="1">
                <a:off x="4597400" y="6753225"/>
                <a:ext cx="82550" cy="82550"/>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76" name="Freeform 20"/>
              <p:cNvSpPr/>
              <p:nvPr/>
            </p:nvSpPr>
            <p:spPr bwMode="auto">
              <a:xfrm>
                <a:off x="4084638" y="6157913"/>
                <a:ext cx="369888" cy="368300"/>
              </a:xfrm>
              <a:custGeom>
                <a:avLst/>
                <a:gdLst>
                  <a:gd name="T0" fmla="*/ 233 w 233"/>
                  <a:gd name="T1" fmla="*/ 128 h 232"/>
                  <a:gd name="T2" fmla="*/ 111 w 233"/>
                  <a:gd name="T3" fmla="*/ 7 h 232"/>
                  <a:gd name="T4" fmla="*/ 111 w 233"/>
                  <a:gd name="T5" fmla="*/ 7 h 232"/>
                  <a:gd name="T6" fmla="*/ 107 w 233"/>
                  <a:gd name="T7" fmla="*/ 4 h 232"/>
                  <a:gd name="T8" fmla="*/ 103 w 233"/>
                  <a:gd name="T9" fmla="*/ 2 h 232"/>
                  <a:gd name="T10" fmla="*/ 98 w 233"/>
                  <a:gd name="T11" fmla="*/ 0 h 232"/>
                  <a:gd name="T12" fmla="*/ 94 w 233"/>
                  <a:gd name="T13" fmla="*/ 0 h 232"/>
                  <a:gd name="T14" fmla="*/ 89 w 233"/>
                  <a:gd name="T15" fmla="*/ 0 h 232"/>
                  <a:gd name="T16" fmla="*/ 84 w 233"/>
                  <a:gd name="T17" fmla="*/ 2 h 232"/>
                  <a:gd name="T18" fmla="*/ 80 w 233"/>
                  <a:gd name="T19" fmla="*/ 4 h 232"/>
                  <a:gd name="T20" fmla="*/ 76 w 233"/>
                  <a:gd name="T21" fmla="*/ 7 h 232"/>
                  <a:gd name="T22" fmla="*/ 7 w 233"/>
                  <a:gd name="T23" fmla="*/ 77 h 232"/>
                  <a:gd name="T24" fmla="*/ 7 w 233"/>
                  <a:gd name="T25" fmla="*/ 77 h 232"/>
                  <a:gd name="T26" fmla="*/ 4 w 233"/>
                  <a:gd name="T27" fmla="*/ 80 h 232"/>
                  <a:gd name="T28" fmla="*/ 2 w 233"/>
                  <a:gd name="T29" fmla="*/ 85 h 232"/>
                  <a:gd name="T30" fmla="*/ 0 w 233"/>
                  <a:gd name="T31" fmla="*/ 89 h 232"/>
                  <a:gd name="T32" fmla="*/ 0 w 233"/>
                  <a:gd name="T33" fmla="*/ 94 h 232"/>
                  <a:gd name="T34" fmla="*/ 0 w 233"/>
                  <a:gd name="T35" fmla="*/ 99 h 232"/>
                  <a:gd name="T36" fmla="*/ 2 w 233"/>
                  <a:gd name="T37" fmla="*/ 103 h 232"/>
                  <a:gd name="T38" fmla="*/ 4 w 233"/>
                  <a:gd name="T39" fmla="*/ 107 h 232"/>
                  <a:gd name="T40" fmla="*/ 7 w 233"/>
                  <a:gd name="T41" fmla="*/ 111 h 232"/>
                  <a:gd name="T42" fmla="*/ 128 w 233"/>
                  <a:gd name="T4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 h="232">
                    <a:moveTo>
                      <a:pt x="233" y="128"/>
                    </a:moveTo>
                    <a:lnTo>
                      <a:pt x="111" y="7"/>
                    </a:lnTo>
                    <a:lnTo>
                      <a:pt x="111" y="7"/>
                    </a:lnTo>
                    <a:lnTo>
                      <a:pt x="107" y="4"/>
                    </a:lnTo>
                    <a:lnTo>
                      <a:pt x="103" y="2"/>
                    </a:lnTo>
                    <a:lnTo>
                      <a:pt x="98" y="0"/>
                    </a:lnTo>
                    <a:lnTo>
                      <a:pt x="94" y="0"/>
                    </a:lnTo>
                    <a:lnTo>
                      <a:pt x="89" y="0"/>
                    </a:lnTo>
                    <a:lnTo>
                      <a:pt x="84" y="2"/>
                    </a:lnTo>
                    <a:lnTo>
                      <a:pt x="80" y="4"/>
                    </a:lnTo>
                    <a:lnTo>
                      <a:pt x="76" y="7"/>
                    </a:lnTo>
                    <a:lnTo>
                      <a:pt x="7" y="77"/>
                    </a:lnTo>
                    <a:lnTo>
                      <a:pt x="7" y="77"/>
                    </a:lnTo>
                    <a:lnTo>
                      <a:pt x="4" y="80"/>
                    </a:lnTo>
                    <a:lnTo>
                      <a:pt x="2" y="85"/>
                    </a:lnTo>
                    <a:lnTo>
                      <a:pt x="0" y="89"/>
                    </a:lnTo>
                    <a:lnTo>
                      <a:pt x="0" y="94"/>
                    </a:lnTo>
                    <a:lnTo>
                      <a:pt x="0" y="99"/>
                    </a:lnTo>
                    <a:lnTo>
                      <a:pt x="2" y="103"/>
                    </a:lnTo>
                    <a:lnTo>
                      <a:pt x="4" y="107"/>
                    </a:lnTo>
                    <a:lnTo>
                      <a:pt x="7" y="111"/>
                    </a:lnTo>
                    <a:lnTo>
                      <a:pt x="128" y="232"/>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77" name="Freeform 21"/>
              <p:cNvSpPr/>
              <p:nvPr/>
            </p:nvSpPr>
            <p:spPr bwMode="auto">
              <a:xfrm>
                <a:off x="4524375" y="6596063"/>
                <a:ext cx="368300" cy="369888"/>
              </a:xfrm>
              <a:custGeom>
                <a:avLst/>
                <a:gdLst>
                  <a:gd name="T0" fmla="*/ 0 w 232"/>
                  <a:gd name="T1" fmla="*/ 106 h 233"/>
                  <a:gd name="T2" fmla="*/ 121 w 232"/>
                  <a:gd name="T3" fmla="*/ 226 h 233"/>
                  <a:gd name="T4" fmla="*/ 121 w 232"/>
                  <a:gd name="T5" fmla="*/ 226 h 233"/>
                  <a:gd name="T6" fmla="*/ 125 w 232"/>
                  <a:gd name="T7" fmla="*/ 229 h 233"/>
                  <a:gd name="T8" fmla="*/ 129 w 232"/>
                  <a:gd name="T9" fmla="*/ 232 h 233"/>
                  <a:gd name="T10" fmla="*/ 134 w 232"/>
                  <a:gd name="T11" fmla="*/ 233 h 233"/>
                  <a:gd name="T12" fmla="*/ 138 w 232"/>
                  <a:gd name="T13" fmla="*/ 233 h 233"/>
                  <a:gd name="T14" fmla="*/ 143 w 232"/>
                  <a:gd name="T15" fmla="*/ 233 h 233"/>
                  <a:gd name="T16" fmla="*/ 148 w 232"/>
                  <a:gd name="T17" fmla="*/ 232 h 233"/>
                  <a:gd name="T18" fmla="*/ 152 w 232"/>
                  <a:gd name="T19" fmla="*/ 229 h 233"/>
                  <a:gd name="T20" fmla="*/ 156 w 232"/>
                  <a:gd name="T21" fmla="*/ 226 h 233"/>
                  <a:gd name="T22" fmla="*/ 225 w 232"/>
                  <a:gd name="T23" fmla="*/ 157 h 233"/>
                  <a:gd name="T24" fmla="*/ 225 w 232"/>
                  <a:gd name="T25" fmla="*/ 157 h 233"/>
                  <a:gd name="T26" fmla="*/ 228 w 232"/>
                  <a:gd name="T27" fmla="*/ 153 h 233"/>
                  <a:gd name="T28" fmla="*/ 230 w 232"/>
                  <a:gd name="T29" fmla="*/ 149 h 233"/>
                  <a:gd name="T30" fmla="*/ 232 w 232"/>
                  <a:gd name="T31" fmla="*/ 144 h 233"/>
                  <a:gd name="T32" fmla="*/ 232 w 232"/>
                  <a:gd name="T33" fmla="*/ 140 h 233"/>
                  <a:gd name="T34" fmla="*/ 232 w 232"/>
                  <a:gd name="T35" fmla="*/ 135 h 233"/>
                  <a:gd name="T36" fmla="*/ 230 w 232"/>
                  <a:gd name="T37" fmla="*/ 130 h 233"/>
                  <a:gd name="T38" fmla="*/ 228 w 232"/>
                  <a:gd name="T39" fmla="*/ 126 h 233"/>
                  <a:gd name="T40" fmla="*/ 225 w 232"/>
                  <a:gd name="T41" fmla="*/ 122 h 233"/>
                  <a:gd name="T42" fmla="*/ 104 w 232"/>
                  <a:gd name="T43"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2" h="233">
                    <a:moveTo>
                      <a:pt x="0" y="106"/>
                    </a:moveTo>
                    <a:lnTo>
                      <a:pt x="121" y="226"/>
                    </a:lnTo>
                    <a:lnTo>
                      <a:pt x="121" y="226"/>
                    </a:lnTo>
                    <a:lnTo>
                      <a:pt x="125" y="229"/>
                    </a:lnTo>
                    <a:lnTo>
                      <a:pt x="129" y="232"/>
                    </a:lnTo>
                    <a:lnTo>
                      <a:pt x="134" y="233"/>
                    </a:lnTo>
                    <a:lnTo>
                      <a:pt x="138" y="233"/>
                    </a:lnTo>
                    <a:lnTo>
                      <a:pt x="143" y="233"/>
                    </a:lnTo>
                    <a:lnTo>
                      <a:pt x="148" y="232"/>
                    </a:lnTo>
                    <a:lnTo>
                      <a:pt x="152" y="229"/>
                    </a:lnTo>
                    <a:lnTo>
                      <a:pt x="156" y="226"/>
                    </a:lnTo>
                    <a:lnTo>
                      <a:pt x="225" y="157"/>
                    </a:lnTo>
                    <a:lnTo>
                      <a:pt x="225" y="157"/>
                    </a:lnTo>
                    <a:lnTo>
                      <a:pt x="228" y="153"/>
                    </a:lnTo>
                    <a:lnTo>
                      <a:pt x="230" y="149"/>
                    </a:lnTo>
                    <a:lnTo>
                      <a:pt x="232" y="144"/>
                    </a:lnTo>
                    <a:lnTo>
                      <a:pt x="232" y="140"/>
                    </a:lnTo>
                    <a:lnTo>
                      <a:pt x="232" y="135"/>
                    </a:lnTo>
                    <a:lnTo>
                      <a:pt x="230" y="130"/>
                    </a:lnTo>
                    <a:lnTo>
                      <a:pt x="228" y="126"/>
                    </a:lnTo>
                    <a:lnTo>
                      <a:pt x="225" y="122"/>
                    </a:lnTo>
                    <a:lnTo>
                      <a:pt x="104" y="0"/>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grpSp>
      </p:grpSp>
      <p:grpSp>
        <p:nvGrpSpPr>
          <p:cNvPr id="78" name="组合 77"/>
          <p:cNvGrpSpPr/>
          <p:nvPr/>
        </p:nvGrpSpPr>
        <p:grpSpPr>
          <a:xfrm>
            <a:off x="3199084" y="4250725"/>
            <a:ext cx="577352" cy="577427"/>
            <a:chOff x="6231683" y="1351983"/>
            <a:chExt cx="303402" cy="303402"/>
          </a:xfrm>
        </p:grpSpPr>
        <p:sp>
          <p:nvSpPr>
            <p:cNvPr id="79" name="椭圆 78"/>
            <p:cNvSpPr/>
            <p:nvPr/>
          </p:nvSpPr>
          <p:spPr>
            <a:xfrm>
              <a:off x="6231683" y="1351983"/>
              <a:ext cx="303402" cy="303402"/>
            </a:xfrm>
            <a:prstGeom prst="ellipse">
              <a:avLst/>
            </a:prstGeom>
            <a:solidFill>
              <a:schemeClr val="accent5"/>
            </a:solidFill>
            <a:ln w="1270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0" name="组合 79"/>
            <p:cNvGrpSpPr/>
            <p:nvPr/>
          </p:nvGrpSpPr>
          <p:grpSpPr>
            <a:xfrm>
              <a:off x="6306462" y="1428033"/>
              <a:ext cx="153845" cy="151304"/>
              <a:chOff x="5294313" y="6135688"/>
              <a:chExt cx="865188" cy="850900"/>
            </a:xfrm>
            <a:noFill/>
          </p:grpSpPr>
          <p:sp>
            <p:nvSpPr>
              <p:cNvPr id="81" name="Freeform 28"/>
              <p:cNvSpPr/>
              <p:nvPr/>
            </p:nvSpPr>
            <p:spPr bwMode="auto">
              <a:xfrm>
                <a:off x="5495925" y="6199188"/>
                <a:ext cx="463550" cy="544513"/>
              </a:xfrm>
              <a:custGeom>
                <a:avLst/>
                <a:gdLst>
                  <a:gd name="T0" fmla="*/ 292 w 292"/>
                  <a:gd name="T1" fmla="*/ 0 h 343"/>
                  <a:gd name="T2" fmla="*/ 292 w 292"/>
                  <a:gd name="T3" fmla="*/ 0 h 343"/>
                  <a:gd name="T4" fmla="*/ 292 w 292"/>
                  <a:gd name="T5" fmla="*/ 170 h 343"/>
                  <a:gd name="T6" fmla="*/ 292 w 292"/>
                  <a:gd name="T7" fmla="*/ 170 h 343"/>
                  <a:gd name="T8" fmla="*/ 291 w 292"/>
                  <a:gd name="T9" fmla="*/ 177 h 343"/>
                  <a:gd name="T10" fmla="*/ 290 w 292"/>
                  <a:gd name="T11" fmla="*/ 186 h 343"/>
                  <a:gd name="T12" fmla="*/ 287 w 292"/>
                  <a:gd name="T13" fmla="*/ 195 h 343"/>
                  <a:gd name="T14" fmla="*/ 283 w 292"/>
                  <a:gd name="T15" fmla="*/ 206 h 343"/>
                  <a:gd name="T16" fmla="*/ 278 w 292"/>
                  <a:gd name="T17" fmla="*/ 217 h 343"/>
                  <a:gd name="T18" fmla="*/ 272 w 292"/>
                  <a:gd name="T19" fmla="*/ 229 h 343"/>
                  <a:gd name="T20" fmla="*/ 264 w 292"/>
                  <a:gd name="T21" fmla="*/ 242 h 343"/>
                  <a:gd name="T22" fmla="*/ 256 w 292"/>
                  <a:gd name="T23" fmla="*/ 255 h 343"/>
                  <a:gd name="T24" fmla="*/ 246 w 292"/>
                  <a:gd name="T25" fmla="*/ 267 h 343"/>
                  <a:gd name="T26" fmla="*/ 235 w 292"/>
                  <a:gd name="T27" fmla="*/ 281 h 343"/>
                  <a:gd name="T28" fmla="*/ 223 w 292"/>
                  <a:gd name="T29" fmla="*/ 293 h 343"/>
                  <a:gd name="T30" fmla="*/ 210 w 292"/>
                  <a:gd name="T31" fmla="*/ 305 h 343"/>
                  <a:gd name="T32" fmla="*/ 196 w 292"/>
                  <a:gd name="T33" fmla="*/ 316 h 343"/>
                  <a:gd name="T34" fmla="*/ 180 w 292"/>
                  <a:gd name="T35" fmla="*/ 326 h 343"/>
                  <a:gd name="T36" fmla="*/ 164 w 292"/>
                  <a:gd name="T37" fmla="*/ 335 h 343"/>
                  <a:gd name="T38" fmla="*/ 146 w 292"/>
                  <a:gd name="T39" fmla="*/ 343 h 343"/>
                  <a:gd name="T40" fmla="*/ 146 w 292"/>
                  <a:gd name="T41" fmla="*/ 343 h 343"/>
                  <a:gd name="T42" fmla="*/ 129 w 292"/>
                  <a:gd name="T43" fmla="*/ 335 h 343"/>
                  <a:gd name="T44" fmla="*/ 111 w 292"/>
                  <a:gd name="T45" fmla="*/ 326 h 343"/>
                  <a:gd name="T46" fmla="*/ 96 w 292"/>
                  <a:gd name="T47" fmla="*/ 316 h 343"/>
                  <a:gd name="T48" fmla="*/ 82 w 292"/>
                  <a:gd name="T49" fmla="*/ 305 h 343"/>
                  <a:gd name="T50" fmla="*/ 69 w 292"/>
                  <a:gd name="T51" fmla="*/ 293 h 343"/>
                  <a:gd name="T52" fmla="*/ 57 w 292"/>
                  <a:gd name="T53" fmla="*/ 281 h 343"/>
                  <a:gd name="T54" fmla="*/ 46 w 292"/>
                  <a:gd name="T55" fmla="*/ 267 h 343"/>
                  <a:gd name="T56" fmla="*/ 36 w 292"/>
                  <a:gd name="T57" fmla="*/ 255 h 343"/>
                  <a:gd name="T58" fmla="*/ 28 w 292"/>
                  <a:gd name="T59" fmla="*/ 242 h 343"/>
                  <a:gd name="T60" fmla="*/ 20 w 292"/>
                  <a:gd name="T61" fmla="*/ 229 h 343"/>
                  <a:gd name="T62" fmla="*/ 14 w 292"/>
                  <a:gd name="T63" fmla="*/ 217 h 343"/>
                  <a:gd name="T64" fmla="*/ 9 w 292"/>
                  <a:gd name="T65" fmla="*/ 206 h 343"/>
                  <a:gd name="T66" fmla="*/ 5 w 292"/>
                  <a:gd name="T67" fmla="*/ 195 h 343"/>
                  <a:gd name="T68" fmla="*/ 2 w 292"/>
                  <a:gd name="T69" fmla="*/ 186 h 343"/>
                  <a:gd name="T70" fmla="*/ 0 w 292"/>
                  <a:gd name="T71" fmla="*/ 177 h 343"/>
                  <a:gd name="T72" fmla="*/ 0 w 292"/>
                  <a:gd name="T73" fmla="*/ 170 h 343"/>
                  <a:gd name="T74" fmla="*/ 0 w 292"/>
                  <a:gd name="T75" fmla="*/ 170 h 343"/>
                  <a:gd name="T76" fmla="*/ 0 w 292"/>
                  <a:gd name="T77"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343">
                    <a:moveTo>
                      <a:pt x="292" y="0"/>
                    </a:moveTo>
                    <a:lnTo>
                      <a:pt x="292" y="0"/>
                    </a:lnTo>
                    <a:lnTo>
                      <a:pt x="292" y="170"/>
                    </a:lnTo>
                    <a:lnTo>
                      <a:pt x="292" y="170"/>
                    </a:lnTo>
                    <a:lnTo>
                      <a:pt x="291" y="177"/>
                    </a:lnTo>
                    <a:lnTo>
                      <a:pt x="290" y="186"/>
                    </a:lnTo>
                    <a:lnTo>
                      <a:pt x="287" y="195"/>
                    </a:lnTo>
                    <a:lnTo>
                      <a:pt x="283" y="206"/>
                    </a:lnTo>
                    <a:lnTo>
                      <a:pt x="278" y="217"/>
                    </a:lnTo>
                    <a:lnTo>
                      <a:pt x="272" y="229"/>
                    </a:lnTo>
                    <a:lnTo>
                      <a:pt x="264" y="242"/>
                    </a:lnTo>
                    <a:lnTo>
                      <a:pt x="256" y="255"/>
                    </a:lnTo>
                    <a:lnTo>
                      <a:pt x="246" y="267"/>
                    </a:lnTo>
                    <a:lnTo>
                      <a:pt x="235" y="281"/>
                    </a:lnTo>
                    <a:lnTo>
                      <a:pt x="223" y="293"/>
                    </a:lnTo>
                    <a:lnTo>
                      <a:pt x="210" y="305"/>
                    </a:lnTo>
                    <a:lnTo>
                      <a:pt x="196" y="316"/>
                    </a:lnTo>
                    <a:lnTo>
                      <a:pt x="180" y="326"/>
                    </a:lnTo>
                    <a:lnTo>
                      <a:pt x="164" y="335"/>
                    </a:lnTo>
                    <a:lnTo>
                      <a:pt x="146" y="343"/>
                    </a:lnTo>
                    <a:lnTo>
                      <a:pt x="146" y="343"/>
                    </a:lnTo>
                    <a:lnTo>
                      <a:pt x="129" y="335"/>
                    </a:lnTo>
                    <a:lnTo>
                      <a:pt x="111" y="326"/>
                    </a:lnTo>
                    <a:lnTo>
                      <a:pt x="96" y="316"/>
                    </a:lnTo>
                    <a:lnTo>
                      <a:pt x="82" y="305"/>
                    </a:lnTo>
                    <a:lnTo>
                      <a:pt x="69" y="293"/>
                    </a:lnTo>
                    <a:lnTo>
                      <a:pt x="57" y="281"/>
                    </a:lnTo>
                    <a:lnTo>
                      <a:pt x="46" y="267"/>
                    </a:lnTo>
                    <a:lnTo>
                      <a:pt x="36" y="255"/>
                    </a:lnTo>
                    <a:lnTo>
                      <a:pt x="28" y="242"/>
                    </a:lnTo>
                    <a:lnTo>
                      <a:pt x="20" y="229"/>
                    </a:lnTo>
                    <a:lnTo>
                      <a:pt x="14" y="217"/>
                    </a:lnTo>
                    <a:lnTo>
                      <a:pt x="9" y="206"/>
                    </a:lnTo>
                    <a:lnTo>
                      <a:pt x="5" y="195"/>
                    </a:lnTo>
                    <a:lnTo>
                      <a:pt x="2" y="186"/>
                    </a:lnTo>
                    <a:lnTo>
                      <a:pt x="0" y="177"/>
                    </a:lnTo>
                    <a:lnTo>
                      <a:pt x="0" y="170"/>
                    </a:lnTo>
                    <a:lnTo>
                      <a:pt x="0" y="170"/>
                    </a:lnTo>
                    <a:lnTo>
                      <a:pt x="0" y="0"/>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82" name="Freeform 29"/>
              <p:cNvSpPr/>
              <p:nvPr/>
            </p:nvSpPr>
            <p:spPr bwMode="auto">
              <a:xfrm>
                <a:off x="5294313" y="6199188"/>
                <a:ext cx="865188" cy="334963"/>
              </a:xfrm>
              <a:custGeom>
                <a:avLst/>
                <a:gdLst>
                  <a:gd name="T0" fmla="*/ 447 w 545"/>
                  <a:gd name="T1" fmla="*/ 211 h 211"/>
                  <a:gd name="T2" fmla="*/ 447 w 545"/>
                  <a:gd name="T3" fmla="*/ 211 h 211"/>
                  <a:gd name="T4" fmla="*/ 462 w 545"/>
                  <a:gd name="T5" fmla="*/ 200 h 211"/>
                  <a:gd name="T6" fmla="*/ 478 w 545"/>
                  <a:gd name="T7" fmla="*/ 187 h 211"/>
                  <a:gd name="T8" fmla="*/ 496 w 545"/>
                  <a:gd name="T9" fmla="*/ 170 h 211"/>
                  <a:gd name="T10" fmla="*/ 505 w 545"/>
                  <a:gd name="T11" fmla="*/ 160 h 211"/>
                  <a:gd name="T12" fmla="*/ 514 w 545"/>
                  <a:gd name="T13" fmla="*/ 150 h 211"/>
                  <a:gd name="T14" fmla="*/ 523 w 545"/>
                  <a:gd name="T15" fmla="*/ 138 h 211"/>
                  <a:gd name="T16" fmla="*/ 530 w 545"/>
                  <a:gd name="T17" fmla="*/ 126 h 211"/>
                  <a:gd name="T18" fmla="*/ 536 w 545"/>
                  <a:gd name="T19" fmla="*/ 114 h 211"/>
                  <a:gd name="T20" fmla="*/ 541 w 545"/>
                  <a:gd name="T21" fmla="*/ 101 h 211"/>
                  <a:gd name="T22" fmla="*/ 544 w 545"/>
                  <a:gd name="T23" fmla="*/ 87 h 211"/>
                  <a:gd name="T24" fmla="*/ 545 w 545"/>
                  <a:gd name="T25" fmla="*/ 74 h 211"/>
                  <a:gd name="T26" fmla="*/ 545 w 545"/>
                  <a:gd name="T27" fmla="*/ 74 h 211"/>
                  <a:gd name="T28" fmla="*/ 544 w 545"/>
                  <a:gd name="T29" fmla="*/ 60 h 211"/>
                  <a:gd name="T30" fmla="*/ 541 w 545"/>
                  <a:gd name="T31" fmla="*/ 49 h 211"/>
                  <a:gd name="T32" fmla="*/ 536 w 545"/>
                  <a:gd name="T33" fmla="*/ 39 h 211"/>
                  <a:gd name="T34" fmla="*/ 530 w 545"/>
                  <a:gd name="T35" fmla="*/ 30 h 211"/>
                  <a:gd name="T36" fmla="*/ 522 w 545"/>
                  <a:gd name="T37" fmla="*/ 23 h 211"/>
                  <a:gd name="T38" fmla="*/ 512 w 545"/>
                  <a:gd name="T39" fmla="*/ 17 h 211"/>
                  <a:gd name="T40" fmla="*/ 502 w 545"/>
                  <a:gd name="T41" fmla="*/ 12 h 211"/>
                  <a:gd name="T42" fmla="*/ 491 w 545"/>
                  <a:gd name="T43" fmla="*/ 9 h 211"/>
                  <a:gd name="T44" fmla="*/ 479 w 545"/>
                  <a:gd name="T45" fmla="*/ 6 h 211"/>
                  <a:gd name="T46" fmla="*/ 467 w 545"/>
                  <a:gd name="T47" fmla="*/ 3 h 211"/>
                  <a:gd name="T48" fmla="*/ 442 w 545"/>
                  <a:gd name="T49" fmla="*/ 1 h 211"/>
                  <a:gd name="T50" fmla="*/ 418 w 545"/>
                  <a:gd name="T51" fmla="*/ 0 h 211"/>
                  <a:gd name="T52" fmla="*/ 395 w 545"/>
                  <a:gd name="T53" fmla="*/ 0 h 211"/>
                  <a:gd name="T54" fmla="*/ 395 w 545"/>
                  <a:gd name="T55" fmla="*/ 0 h 211"/>
                  <a:gd name="T56" fmla="*/ 273 w 545"/>
                  <a:gd name="T57" fmla="*/ 0 h 211"/>
                  <a:gd name="T58" fmla="*/ 273 w 545"/>
                  <a:gd name="T59" fmla="*/ 0 h 211"/>
                  <a:gd name="T60" fmla="*/ 150 w 545"/>
                  <a:gd name="T61" fmla="*/ 0 h 211"/>
                  <a:gd name="T62" fmla="*/ 150 w 545"/>
                  <a:gd name="T63" fmla="*/ 0 h 211"/>
                  <a:gd name="T64" fmla="*/ 128 w 545"/>
                  <a:gd name="T65" fmla="*/ 0 h 211"/>
                  <a:gd name="T66" fmla="*/ 104 w 545"/>
                  <a:gd name="T67" fmla="*/ 1 h 211"/>
                  <a:gd name="T68" fmla="*/ 79 w 545"/>
                  <a:gd name="T69" fmla="*/ 3 h 211"/>
                  <a:gd name="T70" fmla="*/ 67 w 545"/>
                  <a:gd name="T71" fmla="*/ 6 h 211"/>
                  <a:gd name="T72" fmla="*/ 55 w 545"/>
                  <a:gd name="T73" fmla="*/ 9 h 211"/>
                  <a:gd name="T74" fmla="*/ 44 w 545"/>
                  <a:gd name="T75" fmla="*/ 12 h 211"/>
                  <a:gd name="T76" fmla="*/ 33 w 545"/>
                  <a:gd name="T77" fmla="*/ 17 h 211"/>
                  <a:gd name="T78" fmla="*/ 24 w 545"/>
                  <a:gd name="T79" fmla="*/ 23 h 211"/>
                  <a:gd name="T80" fmla="*/ 16 w 545"/>
                  <a:gd name="T81" fmla="*/ 30 h 211"/>
                  <a:gd name="T82" fmla="*/ 9 w 545"/>
                  <a:gd name="T83" fmla="*/ 39 h 211"/>
                  <a:gd name="T84" fmla="*/ 4 w 545"/>
                  <a:gd name="T85" fmla="*/ 49 h 211"/>
                  <a:gd name="T86" fmla="*/ 1 w 545"/>
                  <a:gd name="T87" fmla="*/ 60 h 211"/>
                  <a:gd name="T88" fmla="*/ 0 w 545"/>
                  <a:gd name="T89" fmla="*/ 74 h 211"/>
                  <a:gd name="T90" fmla="*/ 0 w 545"/>
                  <a:gd name="T91" fmla="*/ 74 h 211"/>
                  <a:gd name="T92" fmla="*/ 1 w 545"/>
                  <a:gd name="T93" fmla="*/ 87 h 211"/>
                  <a:gd name="T94" fmla="*/ 5 w 545"/>
                  <a:gd name="T95" fmla="*/ 101 h 211"/>
                  <a:gd name="T96" fmla="*/ 9 w 545"/>
                  <a:gd name="T97" fmla="*/ 114 h 211"/>
                  <a:gd name="T98" fmla="*/ 16 w 545"/>
                  <a:gd name="T99" fmla="*/ 126 h 211"/>
                  <a:gd name="T100" fmla="*/ 23 w 545"/>
                  <a:gd name="T101" fmla="*/ 138 h 211"/>
                  <a:gd name="T102" fmla="*/ 32 w 545"/>
                  <a:gd name="T103" fmla="*/ 150 h 211"/>
                  <a:gd name="T104" fmla="*/ 40 w 545"/>
                  <a:gd name="T105" fmla="*/ 160 h 211"/>
                  <a:gd name="T106" fmla="*/ 50 w 545"/>
                  <a:gd name="T107" fmla="*/ 170 h 211"/>
                  <a:gd name="T108" fmla="*/ 68 w 545"/>
                  <a:gd name="T109" fmla="*/ 187 h 211"/>
                  <a:gd name="T110" fmla="*/ 84 w 545"/>
                  <a:gd name="T111" fmla="*/ 200 h 211"/>
                  <a:gd name="T112" fmla="*/ 99 w 545"/>
                  <a:gd name="T113"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5" h="211">
                    <a:moveTo>
                      <a:pt x="447" y="211"/>
                    </a:moveTo>
                    <a:lnTo>
                      <a:pt x="447" y="211"/>
                    </a:lnTo>
                    <a:lnTo>
                      <a:pt x="462" y="200"/>
                    </a:lnTo>
                    <a:lnTo>
                      <a:pt x="478" y="187"/>
                    </a:lnTo>
                    <a:lnTo>
                      <a:pt x="496" y="170"/>
                    </a:lnTo>
                    <a:lnTo>
                      <a:pt x="505" y="160"/>
                    </a:lnTo>
                    <a:lnTo>
                      <a:pt x="514" y="150"/>
                    </a:lnTo>
                    <a:lnTo>
                      <a:pt x="523" y="138"/>
                    </a:lnTo>
                    <a:lnTo>
                      <a:pt x="530" y="126"/>
                    </a:lnTo>
                    <a:lnTo>
                      <a:pt x="536" y="114"/>
                    </a:lnTo>
                    <a:lnTo>
                      <a:pt x="541" y="101"/>
                    </a:lnTo>
                    <a:lnTo>
                      <a:pt x="544" y="87"/>
                    </a:lnTo>
                    <a:lnTo>
                      <a:pt x="545" y="74"/>
                    </a:lnTo>
                    <a:lnTo>
                      <a:pt x="545" y="74"/>
                    </a:lnTo>
                    <a:lnTo>
                      <a:pt x="544" y="60"/>
                    </a:lnTo>
                    <a:lnTo>
                      <a:pt x="541" y="49"/>
                    </a:lnTo>
                    <a:lnTo>
                      <a:pt x="536" y="39"/>
                    </a:lnTo>
                    <a:lnTo>
                      <a:pt x="530" y="30"/>
                    </a:lnTo>
                    <a:lnTo>
                      <a:pt x="522" y="23"/>
                    </a:lnTo>
                    <a:lnTo>
                      <a:pt x="512" y="17"/>
                    </a:lnTo>
                    <a:lnTo>
                      <a:pt x="502" y="12"/>
                    </a:lnTo>
                    <a:lnTo>
                      <a:pt x="491" y="9"/>
                    </a:lnTo>
                    <a:lnTo>
                      <a:pt x="479" y="6"/>
                    </a:lnTo>
                    <a:lnTo>
                      <a:pt x="467" y="3"/>
                    </a:lnTo>
                    <a:lnTo>
                      <a:pt x="442" y="1"/>
                    </a:lnTo>
                    <a:lnTo>
                      <a:pt x="418" y="0"/>
                    </a:lnTo>
                    <a:lnTo>
                      <a:pt x="395" y="0"/>
                    </a:lnTo>
                    <a:lnTo>
                      <a:pt x="395" y="0"/>
                    </a:lnTo>
                    <a:lnTo>
                      <a:pt x="273" y="0"/>
                    </a:lnTo>
                    <a:lnTo>
                      <a:pt x="273" y="0"/>
                    </a:lnTo>
                    <a:lnTo>
                      <a:pt x="150" y="0"/>
                    </a:lnTo>
                    <a:lnTo>
                      <a:pt x="150" y="0"/>
                    </a:lnTo>
                    <a:lnTo>
                      <a:pt x="128" y="0"/>
                    </a:lnTo>
                    <a:lnTo>
                      <a:pt x="104" y="1"/>
                    </a:lnTo>
                    <a:lnTo>
                      <a:pt x="79" y="3"/>
                    </a:lnTo>
                    <a:lnTo>
                      <a:pt x="67" y="6"/>
                    </a:lnTo>
                    <a:lnTo>
                      <a:pt x="55" y="9"/>
                    </a:lnTo>
                    <a:lnTo>
                      <a:pt x="44" y="12"/>
                    </a:lnTo>
                    <a:lnTo>
                      <a:pt x="33" y="17"/>
                    </a:lnTo>
                    <a:lnTo>
                      <a:pt x="24" y="23"/>
                    </a:lnTo>
                    <a:lnTo>
                      <a:pt x="16" y="30"/>
                    </a:lnTo>
                    <a:lnTo>
                      <a:pt x="9" y="39"/>
                    </a:lnTo>
                    <a:lnTo>
                      <a:pt x="4" y="49"/>
                    </a:lnTo>
                    <a:lnTo>
                      <a:pt x="1" y="60"/>
                    </a:lnTo>
                    <a:lnTo>
                      <a:pt x="0" y="74"/>
                    </a:lnTo>
                    <a:lnTo>
                      <a:pt x="0" y="74"/>
                    </a:lnTo>
                    <a:lnTo>
                      <a:pt x="1" y="87"/>
                    </a:lnTo>
                    <a:lnTo>
                      <a:pt x="5" y="101"/>
                    </a:lnTo>
                    <a:lnTo>
                      <a:pt x="9" y="114"/>
                    </a:lnTo>
                    <a:lnTo>
                      <a:pt x="16" y="126"/>
                    </a:lnTo>
                    <a:lnTo>
                      <a:pt x="23" y="138"/>
                    </a:lnTo>
                    <a:lnTo>
                      <a:pt x="32" y="150"/>
                    </a:lnTo>
                    <a:lnTo>
                      <a:pt x="40" y="160"/>
                    </a:lnTo>
                    <a:lnTo>
                      <a:pt x="50" y="170"/>
                    </a:lnTo>
                    <a:lnTo>
                      <a:pt x="68" y="187"/>
                    </a:lnTo>
                    <a:lnTo>
                      <a:pt x="84" y="200"/>
                    </a:lnTo>
                    <a:lnTo>
                      <a:pt x="99" y="211"/>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99" name="Line 30"/>
              <p:cNvSpPr>
                <a:spLocks noChangeShapeType="1"/>
              </p:cNvSpPr>
              <p:nvPr/>
            </p:nvSpPr>
            <p:spPr bwMode="auto">
              <a:xfrm>
                <a:off x="5495925" y="6135688"/>
                <a:ext cx="463550" cy="0"/>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00" name="Line 31"/>
              <p:cNvSpPr>
                <a:spLocks noChangeShapeType="1"/>
              </p:cNvSpPr>
              <p:nvPr/>
            </p:nvSpPr>
            <p:spPr bwMode="auto">
              <a:xfrm>
                <a:off x="5727700" y="6743700"/>
                <a:ext cx="0" cy="92075"/>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01" name="Freeform 32"/>
              <p:cNvSpPr/>
              <p:nvPr/>
            </p:nvSpPr>
            <p:spPr bwMode="auto">
              <a:xfrm>
                <a:off x="5549900" y="6878638"/>
                <a:ext cx="355600" cy="107950"/>
              </a:xfrm>
              <a:custGeom>
                <a:avLst/>
                <a:gdLst>
                  <a:gd name="T0" fmla="*/ 0 w 224"/>
                  <a:gd name="T1" fmla="*/ 68 h 68"/>
                  <a:gd name="T2" fmla="*/ 0 w 224"/>
                  <a:gd name="T3" fmla="*/ 32 h 68"/>
                  <a:gd name="T4" fmla="*/ 0 w 224"/>
                  <a:gd name="T5" fmla="*/ 32 h 68"/>
                  <a:gd name="T6" fmla="*/ 0 w 224"/>
                  <a:gd name="T7" fmla="*/ 25 h 68"/>
                  <a:gd name="T8" fmla="*/ 2 w 224"/>
                  <a:gd name="T9" fmla="*/ 19 h 68"/>
                  <a:gd name="T10" fmla="*/ 5 w 224"/>
                  <a:gd name="T11" fmla="*/ 14 h 68"/>
                  <a:gd name="T12" fmla="*/ 9 w 224"/>
                  <a:gd name="T13" fmla="*/ 10 h 68"/>
                  <a:gd name="T14" fmla="*/ 13 w 224"/>
                  <a:gd name="T15" fmla="*/ 6 h 68"/>
                  <a:gd name="T16" fmla="*/ 19 w 224"/>
                  <a:gd name="T17" fmla="*/ 3 h 68"/>
                  <a:gd name="T18" fmla="*/ 24 w 224"/>
                  <a:gd name="T19" fmla="*/ 1 h 68"/>
                  <a:gd name="T20" fmla="*/ 31 w 224"/>
                  <a:gd name="T21" fmla="*/ 0 h 68"/>
                  <a:gd name="T22" fmla="*/ 193 w 224"/>
                  <a:gd name="T23" fmla="*/ 0 h 68"/>
                  <a:gd name="T24" fmla="*/ 193 w 224"/>
                  <a:gd name="T25" fmla="*/ 0 h 68"/>
                  <a:gd name="T26" fmla="*/ 199 w 224"/>
                  <a:gd name="T27" fmla="*/ 1 h 68"/>
                  <a:gd name="T28" fmla="*/ 205 w 224"/>
                  <a:gd name="T29" fmla="*/ 3 h 68"/>
                  <a:gd name="T30" fmla="*/ 210 w 224"/>
                  <a:gd name="T31" fmla="*/ 6 h 68"/>
                  <a:gd name="T32" fmla="*/ 215 w 224"/>
                  <a:gd name="T33" fmla="*/ 10 h 68"/>
                  <a:gd name="T34" fmla="*/ 219 w 224"/>
                  <a:gd name="T35" fmla="*/ 14 h 68"/>
                  <a:gd name="T36" fmla="*/ 222 w 224"/>
                  <a:gd name="T37" fmla="*/ 19 h 68"/>
                  <a:gd name="T38" fmla="*/ 224 w 224"/>
                  <a:gd name="T39" fmla="*/ 25 h 68"/>
                  <a:gd name="T40" fmla="*/ 224 w 224"/>
                  <a:gd name="T41" fmla="*/ 32 h 68"/>
                  <a:gd name="T42" fmla="*/ 224 w 224"/>
                  <a:gd name="T43" fmla="*/ 68 h 68"/>
                  <a:gd name="T44" fmla="*/ 0 w 224"/>
                  <a:gd name="T4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68">
                    <a:moveTo>
                      <a:pt x="0" y="68"/>
                    </a:moveTo>
                    <a:lnTo>
                      <a:pt x="0" y="32"/>
                    </a:lnTo>
                    <a:lnTo>
                      <a:pt x="0" y="32"/>
                    </a:lnTo>
                    <a:lnTo>
                      <a:pt x="0" y="25"/>
                    </a:lnTo>
                    <a:lnTo>
                      <a:pt x="2" y="19"/>
                    </a:lnTo>
                    <a:lnTo>
                      <a:pt x="5" y="14"/>
                    </a:lnTo>
                    <a:lnTo>
                      <a:pt x="9" y="10"/>
                    </a:lnTo>
                    <a:lnTo>
                      <a:pt x="13" y="6"/>
                    </a:lnTo>
                    <a:lnTo>
                      <a:pt x="19" y="3"/>
                    </a:lnTo>
                    <a:lnTo>
                      <a:pt x="24" y="1"/>
                    </a:lnTo>
                    <a:lnTo>
                      <a:pt x="31" y="0"/>
                    </a:lnTo>
                    <a:lnTo>
                      <a:pt x="193" y="0"/>
                    </a:lnTo>
                    <a:lnTo>
                      <a:pt x="193" y="0"/>
                    </a:lnTo>
                    <a:lnTo>
                      <a:pt x="199" y="1"/>
                    </a:lnTo>
                    <a:lnTo>
                      <a:pt x="205" y="3"/>
                    </a:lnTo>
                    <a:lnTo>
                      <a:pt x="210" y="6"/>
                    </a:lnTo>
                    <a:lnTo>
                      <a:pt x="215" y="10"/>
                    </a:lnTo>
                    <a:lnTo>
                      <a:pt x="219" y="14"/>
                    </a:lnTo>
                    <a:lnTo>
                      <a:pt x="222" y="19"/>
                    </a:lnTo>
                    <a:lnTo>
                      <a:pt x="224" y="25"/>
                    </a:lnTo>
                    <a:lnTo>
                      <a:pt x="224" y="32"/>
                    </a:lnTo>
                    <a:lnTo>
                      <a:pt x="224" y="68"/>
                    </a:lnTo>
                    <a:lnTo>
                      <a:pt x="0" y="68"/>
                    </a:lnTo>
                    <a:close/>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grpSp>
      </p:grpSp>
      <p:grpSp>
        <p:nvGrpSpPr>
          <p:cNvPr id="102" name="组合 101"/>
          <p:cNvGrpSpPr/>
          <p:nvPr/>
        </p:nvGrpSpPr>
        <p:grpSpPr>
          <a:xfrm>
            <a:off x="8336113" y="2249705"/>
            <a:ext cx="577352" cy="577427"/>
            <a:chOff x="3302457" y="2710411"/>
            <a:chExt cx="303402" cy="303402"/>
          </a:xfrm>
        </p:grpSpPr>
        <p:sp>
          <p:nvSpPr>
            <p:cNvPr id="103" name="椭圆 102"/>
            <p:cNvSpPr/>
            <p:nvPr/>
          </p:nvSpPr>
          <p:spPr>
            <a:xfrm>
              <a:off x="3302457" y="2710411"/>
              <a:ext cx="303402" cy="303402"/>
            </a:xfrm>
            <a:prstGeom prst="ellipse">
              <a:avLst/>
            </a:prstGeom>
            <a:solidFill>
              <a:schemeClr val="accent3"/>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 name="组合 103"/>
            <p:cNvGrpSpPr/>
            <p:nvPr/>
          </p:nvGrpSpPr>
          <p:grpSpPr>
            <a:xfrm>
              <a:off x="3382034" y="2786461"/>
              <a:ext cx="144246" cy="151304"/>
              <a:chOff x="2847975" y="6135688"/>
              <a:chExt cx="811213" cy="850900"/>
            </a:xfrm>
            <a:noFill/>
          </p:grpSpPr>
          <p:sp>
            <p:nvSpPr>
              <p:cNvPr id="105" name="Freeform 8"/>
              <p:cNvSpPr/>
              <p:nvPr/>
            </p:nvSpPr>
            <p:spPr bwMode="auto">
              <a:xfrm>
                <a:off x="2847975" y="6135688"/>
                <a:ext cx="811213" cy="463550"/>
              </a:xfrm>
              <a:custGeom>
                <a:avLst/>
                <a:gdLst>
                  <a:gd name="T0" fmla="*/ 245 w 511"/>
                  <a:gd name="T1" fmla="*/ 2 h 292"/>
                  <a:gd name="T2" fmla="*/ 10 w 511"/>
                  <a:gd name="T3" fmla="*/ 129 h 292"/>
                  <a:gd name="T4" fmla="*/ 10 w 511"/>
                  <a:gd name="T5" fmla="*/ 129 h 292"/>
                  <a:gd name="T6" fmla="*/ 6 w 511"/>
                  <a:gd name="T7" fmla="*/ 132 h 292"/>
                  <a:gd name="T8" fmla="*/ 2 w 511"/>
                  <a:gd name="T9" fmla="*/ 136 h 292"/>
                  <a:gd name="T10" fmla="*/ 0 w 511"/>
                  <a:gd name="T11" fmla="*/ 141 h 292"/>
                  <a:gd name="T12" fmla="*/ 0 w 511"/>
                  <a:gd name="T13" fmla="*/ 146 h 292"/>
                  <a:gd name="T14" fmla="*/ 0 w 511"/>
                  <a:gd name="T15" fmla="*/ 151 h 292"/>
                  <a:gd name="T16" fmla="*/ 2 w 511"/>
                  <a:gd name="T17" fmla="*/ 155 h 292"/>
                  <a:gd name="T18" fmla="*/ 6 w 511"/>
                  <a:gd name="T19" fmla="*/ 159 h 292"/>
                  <a:gd name="T20" fmla="*/ 10 w 511"/>
                  <a:gd name="T21" fmla="*/ 163 h 292"/>
                  <a:gd name="T22" fmla="*/ 245 w 511"/>
                  <a:gd name="T23" fmla="*/ 289 h 292"/>
                  <a:gd name="T24" fmla="*/ 245 w 511"/>
                  <a:gd name="T25" fmla="*/ 289 h 292"/>
                  <a:gd name="T26" fmla="*/ 250 w 511"/>
                  <a:gd name="T27" fmla="*/ 291 h 292"/>
                  <a:gd name="T28" fmla="*/ 256 w 511"/>
                  <a:gd name="T29" fmla="*/ 292 h 292"/>
                  <a:gd name="T30" fmla="*/ 261 w 511"/>
                  <a:gd name="T31" fmla="*/ 291 h 292"/>
                  <a:gd name="T32" fmla="*/ 267 w 511"/>
                  <a:gd name="T33" fmla="*/ 289 h 292"/>
                  <a:gd name="T34" fmla="*/ 500 w 511"/>
                  <a:gd name="T35" fmla="*/ 163 h 292"/>
                  <a:gd name="T36" fmla="*/ 500 w 511"/>
                  <a:gd name="T37" fmla="*/ 163 h 292"/>
                  <a:gd name="T38" fmla="*/ 505 w 511"/>
                  <a:gd name="T39" fmla="*/ 159 h 292"/>
                  <a:gd name="T40" fmla="*/ 508 w 511"/>
                  <a:gd name="T41" fmla="*/ 155 h 292"/>
                  <a:gd name="T42" fmla="*/ 510 w 511"/>
                  <a:gd name="T43" fmla="*/ 151 h 292"/>
                  <a:gd name="T44" fmla="*/ 511 w 511"/>
                  <a:gd name="T45" fmla="*/ 146 h 292"/>
                  <a:gd name="T46" fmla="*/ 510 w 511"/>
                  <a:gd name="T47" fmla="*/ 141 h 292"/>
                  <a:gd name="T48" fmla="*/ 508 w 511"/>
                  <a:gd name="T49" fmla="*/ 136 h 292"/>
                  <a:gd name="T50" fmla="*/ 505 w 511"/>
                  <a:gd name="T51" fmla="*/ 132 h 292"/>
                  <a:gd name="T52" fmla="*/ 500 w 511"/>
                  <a:gd name="T53" fmla="*/ 129 h 292"/>
                  <a:gd name="T54" fmla="*/ 267 w 511"/>
                  <a:gd name="T55" fmla="*/ 2 h 292"/>
                  <a:gd name="T56" fmla="*/ 267 w 511"/>
                  <a:gd name="T57" fmla="*/ 2 h 292"/>
                  <a:gd name="T58" fmla="*/ 261 w 511"/>
                  <a:gd name="T59" fmla="*/ 0 h 292"/>
                  <a:gd name="T60" fmla="*/ 256 w 511"/>
                  <a:gd name="T61" fmla="*/ 0 h 292"/>
                  <a:gd name="T62" fmla="*/ 250 w 511"/>
                  <a:gd name="T63" fmla="*/ 0 h 292"/>
                  <a:gd name="T64" fmla="*/ 245 w 511"/>
                  <a:gd name="T65" fmla="*/ 2 h 292"/>
                  <a:gd name="T66" fmla="*/ 245 w 511"/>
                  <a:gd name="T67" fmla="*/ 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1" h="292">
                    <a:moveTo>
                      <a:pt x="245" y="2"/>
                    </a:moveTo>
                    <a:lnTo>
                      <a:pt x="10" y="129"/>
                    </a:lnTo>
                    <a:lnTo>
                      <a:pt x="10" y="129"/>
                    </a:lnTo>
                    <a:lnTo>
                      <a:pt x="6" y="132"/>
                    </a:lnTo>
                    <a:lnTo>
                      <a:pt x="2" y="136"/>
                    </a:lnTo>
                    <a:lnTo>
                      <a:pt x="0" y="141"/>
                    </a:lnTo>
                    <a:lnTo>
                      <a:pt x="0" y="146"/>
                    </a:lnTo>
                    <a:lnTo>
                      <a:pt x="0" y="151"/>
                    </a:lnTo>
                    <a:lnTo>
                      <a:pt x="2" y="155"/>
                    </a:lnTo>
                    <a:lnTo>
                      <a:pt x="6" y="159"/>
                    </a:lnTo>
                    <a:lnTo>
                      <a:pt x="10" y="163"/>
                    </a:lnTo>
                    <a:lnTo>
                      <a:pt x="245" y="289"/>
                    </a:lnTo>
                    <a:lnTo>
                      <a:pt x="245" y="289"/>
                    </a:lnTo>
                    <a:lnTo>
                      <a:pt x="250" y="291"/>
                    </a:lnTo>
                    <a:lnTo>
                      <a:pt x="256" y="292"/>
                    </a:lnTo>
                    <a:lnTo>
                      <a:pt x="261" y="291"/>
                    </a:lnTo>
                    <a:lnTo>
                      <a:pt x="267" y="289"/>
                    </a:lnTo>
                    <a:lnTo>
                      <a:pt x="500" y="163"/>
                    </a:lnTo>
                    <a:lnTo>
                      <a:pt x="500" y="163"/>
                    </a:lnTo>
                    <a:lnTo>
                      <a:pt x="505" y="159"/>
                    </a:lnTo>
                    <a:lnTo>
                      <a:pt x="508" y="155"/>
                    </a:lnTo>
                    <a:lnTo>
                      <a:pt x="510" y="151"/>
                    </a:lnTo>
                    <a:lnTo>
                      <a:pt x="511" y="146"/>
                    </a:lnTo>
                    <a:lnTo>
                      <a:pt x="510" y="141"/>
                    </a:lnTo>
                    <a:lnTo>
                      <a:pt x="508" y="136"/>
                    </a:lnTo>
                    <a:lnTo>
                      <a:pt x="505" y="132"/>
                    </a:lnTo>
                    <a:lnTo>
                      <a:pt x="500" y="129"/>
                    </a:lnTo>
                    <a:lnTo>
                      <a:pt x="267" y="2"/>
                    </a:lnTo>
                    <a:lnTo>
                      <a:pt x="267" y="2"/>
                    </a:lnTo>
                    <a:lnTo>
                      <a:pt x="261" y="0"/>
                    </a:lnTo>
                    <a:lnTo>
                      <a:pt x="256" y="0"/>
                    </a:lnTo>
                    <a:lnTo>
                      <a:pt x="250" y="0"/>
                    </a:lnTo>
                    <a:lnTo>
                      <a:pt x="245" y="2"/>
                    </a:lnTo>
                    <a:lnTo>
                      <a:pt x="245" y="2"/>
                    </a:lnTo>
                    <a:close/>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06" name="Freeform 9"/>
              <p:cNvSpPr/>
              <p:nvPr/>
            </p:nvSpPr>
            <p:spPr bwMode="auto">
              <a:xfrm>
                <a:off x="2847975" y="6505575"/>
                <a:ext cx="811213" cy="295275"/>
              </a:xfrm>
              <a:custGeom>
                <a:avLst/>
                <a:gdLst>
                  <a:gd name="T0" fmla="*/ 51 w 511"/>
                  <a:gd name="T1" fmla="*/ 0 h 186"/>
                  <a:gd name="T2" fmla="*/ 10 w 511"/>
                  <a:gd name="T3" fmla="*/ 22 h 186"/>
                  <a:gd name="T4" fmla="*/ 10 w 511"/>
                  <a:gd name="T5" fmla="*/ 22 h 186"/>
                  <a:gd name="T6" fmla="*/ 6 w 511"/>
                  <a:gd name="T7" fmla="*/ 25 h 186"/>
                  <a:gd name="T8" fmla="*/ 2 w 511"/>
                  <a:gd name="T9" fmla="*/ 30 h 186"/>
                  <a:gd name="T10" fmla="*/ 0 w 511"/>
                  <a:gd name="T11" fmla="*/ 34 h 186"/>
                  <a:gd name="T12" fmla="*/ 0 w 511"/>
                  <a:gd name="T13" fmla="*/ 39 h 186"/>
                  <a:gd name="T14" fmla="*/ 0 w 511"/>
                  <a:gd name="T15" fmla="*/ 44 h 186"/>
                  <a:gd name="T16" fmla="*/ 2 w 511"/>
                  <a:gd name="T17" fmla="*/ 49 h 186"/>
                  <a:gd name="T18" fmla="*/ 6 w 511"/>
                  <a:gd name="T19" fmla="*/ 53 h 186"/>
                  <a:gd name="T20" fmla="*/ 10 w 511"/>
                  <a:gd name="T21" fmla="*/ 56 h 186"/>
                  <a:gd name="T22" fmla="*/ 245 w 511"/>
                  <a:gd name="T23" fmla="*/ 183 h 186"/>
                  <a:gd name="T24" fmla="*/ 245 w 511"/>
                  <a:gd name="T25" fmla="*/ 183 h 186"/>
                  <a:gd name="T26" fmla="*/ 250 w 511"/>
                  <a:gd name="T27" fmla="*/ 185 h 186"/>
                  <a:gd name="T28" fmla="*/ 256 w 511"/>
                  <a:gd name="T29" fmla="*/ 186 h 186"/>
                  <a:gd name="T30" fmla="*/ 261 w 511"/>
                  <a:gd name="T31" fmla="*/ 185 h 186"/>
                  <a:gd name="T32" fmla="*/ 267 w 511"/>
                  <a:gd name="T33" fmla="*/ 183 h 186"/>
                  <a:gd name="T34" fmla="*/ 500 w 511"/>
                  <a:gd name="T35" fmla="*/ 56 h 186"/>
                  <a:gd name="T36" fmla="*/ 500 w 511"/>
                  <a:gd name="T37" fmla="*/ 56 h 186"/>
                  <a:gd name="T38" fmla="*/ 505 w 511"/>
                  <a:gd name="T39" fmla="*/ 53 h 186"/>
                  <a:gd name="T40" fmla="*/ 508 w 511"/>
                  <a:gd name="T41" fmla="*/ 49 h 186"/>
                  <a:gd name="T42" fmla="*/ 510 w 511"/>
                  <a:gd name="T43" fmla="*/ 44 h 186"/>
                  <a:gd name="T44" fmla="*/ 511 w 511"/>
                  <a:gd name="T45" fmla="*/ 39 h 186"/>
                  <a:gd name="T46" fmla="*/ 510 w 511"/>
                  <a:gd name="T47" fmla="*/ 34 h 186"/>
                  <a:gd name="T48" fmla="*/ 508 w 511"/>
                  <a:gd name="T49" fmla="*/ 30 h 186"/>
                  <a:gd name="T50" fmla="*/ 505 w 511"/>
                  <a:gd name="T51" fmla="*/ 25 h 186"/>
                  <a:gd name="T52" fmla="*/ 500 w 511"/>
                  <a:gd name="T53" fmla="*/ 22 h 186"/>
                  <a:gd name="T54" fmla="*/ 459 w 511"/>
                  <a:gd name="T5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6">
                    <a:moveTo>
                      <a:pt x="51" y="0"/>
                    </a:moveTo>
                    <a:lnTo>
                      <a:pt x="10" y="22"/>
                    </a:lnTo>
                    <a:lnTo>
                      <a:pt x="10" y="22"/>
                    </a:lnTo>
                    <a:lnTo>
                      <a:pt x="6" y="25"/>
                    </a:lnTo>
                    <a:lnTo>
                      <a:pt x="2" y="30"/>
                    </a:lnTo>
                    <a:lnTo>
                      <a:pt x="0" y="34"/>
                    </a:lnTo>
                    <a:lnTo>
                      <a:pt x="0" y="39"/>
                    </a:lnTo>
                    <a:lnTo>
                      <a:pt x="0" y="44"/>
                    </a:lnTo>
                    <a:lnTo>
                      <a:pt x="2" y="49"/>
                    </a:lnTo>
                    <a:lnTo>
                      <a:pt x="6" y="53"/>
                    </a:lnTo>
                    <a:lnTo>
                      <a:pt x="10" y="56"/>
                    </a:lnTo>
                    <a:lnTo>
                      <a:pt x="245" y="183"/>
                    </a:lnTo>
                    <a:lnTo>
                      <a:pt x="245" y="183"/>
                    </a:lnTo>
                    <a:lnTo>
                      <a:pt x="250" y="185"/>
                    </a:lnTo>
                    <a:lnTo>
                      <a:pt x="256" y="186"/>
                    </a:lnTo>
                    <a:lnTo>
                      <a:pt x="261" y="185"/>
                    </a:lnTo>
                    <a:lnTo>
                      <a:pt x="267" y="183"/>
                    </a:lnTo>
                    <a:lnTo>
                      <a:pt x="500" y="56"/>
                    </a:lnTo>
                    <a:lnTo>
                      <a:pt x="500" y="56"/>
                    </a:lnTo>
                    <a:lnTo>
                      <a:pt x="505" y="53"/>
                    </a:lnTo>
                    <a:lnTo>
                      <a:pt x="508" y="49"/>
                    </a:lnTo>
                    <a:lnTo>
                      <a:pt x="510" y="44"/>
                    </a:lnTo>
                    <a:lnTo>
                      <a:pt x="511" y="39"/>
                    </a:lnTo>
                    <a:lnTo>
                      <a:pt x="510" y="34"/>
                    </a:lnTo>
                    <a:lnTo>
                      <a:pt x="508" y="30"/>
                    </a:lnTo>
                    <a:lnTo>
                      <a:pt x="505" y="25"/>
                    </a:lnTo>
                    <a:lnTo>
                      <a:pt x="500" y="22"/>
                    </a:lnTo>
                    <a:lnTo>
                      <a:pt x="459" y="0"/>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07" name="Freeform 10"/>
              <p:cNvSpPr/>
              <p:nvPr/>
            </p:nvSpPr>
            <p:spPr bwMode="auto">
              <a:xfrm>
                <a:off x="2847975" y="6692900"/>
                <a:ext cx="811213" cy="293688"/>
              </a:xfrm>
              <a:custGeom>
                <a:avLst/>
                <a:gdLst>
                  <a:gd name="T0" fmla="*/ 51 w 511"/>
                  <a:gd name="T1" fmla="*/ 0 h 185"/>
                  <a:gd name="T2" fmla="*/ 10 w 511"/>
                  <a:gd name="T3" fmla="*/ 22 h 185"/>
                  <a:gd name="T4" fmla="*/ 10 w 511"/>
                  <a:gd name="T5" fmla="*/ 22 h 185"/>
                  <a:gd name="T6" fmla="*/ 6 w 511"/>
                  <a:gd name="T7" fmla="*/ 25 h 185"/>
                  <a:gd name="T8" fmla="*/ 2 w 511"/>
                  <a:gd name="T9" fmla="*/ 29 h 185"/>
                  <a:gd name="T10" fmla="*/ 0 w 511"/>
                  <a:gd name="T11" fmla="*/ 34 h 185"/>
                  <a:gd name="T12" fmla="*/ 0 w 511"/>
                  <a:gd name="T13" fmla="*/ 39 h 185"/>
                  <a:gd name="T14" fmla="*/ 0 w 511"/>
                  <a:gd name="T15" fmla="*/ 44 h 185"/>
                  <a:gd name="T16" fmla="*/ 2 w 511"/>
                  <a:gd name="T17" fmla="*/ 48 h 185"/>
                  <a:gd name="T18" fmla="*/ 6 w 511"/>
                  <a:gd name="T19" fmla="*/ 52 h 185"/>
                  <a:gd name="T20" fmla="*/ 10 w 511"/>
                  <a:gd name="T21" fmla="*/ 56 h 185"/>
                  <a:gd name="T22" fmla="*/ 245 w 511"/>
                  <a:gd name="T23" fmla="*/ 182 h 185"/>
                  <a:gd name="T24" fmla="*/ 245 w 511"/>
                  <a:gd name="T25" fmla="*/ 182 h 185"/>
                  <a:gd name="T26" fmla="*/ 250 w 511"/>
                  <a:gd name="T27" fmla="*/ 184 h 185"/>
                  <a:gd name="T28" fmla="*/ 256 w 511"/>
                  <a:gd name="T29" fmla="*/ 185 h 185"/>
                  <a:gd name="T30" fmla="*/ 261 w 511"/>
                  <a:gd name="T31" fmla="*/ 184 h 185"/>
                  <a:gd name="T32" fmla="*/ 267 w 511"/>
                  <a:gd name="T33" fmla="*/ 182 h 185"/>
                  <a:gd name="T34" fmla="*/ 500 w 511"/>
                  <a:gd name="T35" fmla="*/ 56 h 185"/>
                  <a:gd name="T36" fmla="*/ 500 w 511"/>
                  <a:gd name="T37" fmla="*/ 56 h 185"/>
                  <a:gd name="T38" fmla="*/ 505 w 511"/>
                  <a:gd name="T39" fmla="*/ 52 h 185"/>
                  <a:gd name="T40" fmla="*/ 508 w 511"/>
                  <a:gd name="T41" fmla="*/ 48 h 185"/>
                  <a:gd name="T42" fmla="*/ 510 w 511"/>
                  <a:gd name="T43" fmla="*/ 44 h 185"/>
                  <a:gd name="T44" fmla="*/ 511 w 511"/>
                  <a:gd name="T45" fmla="*/ 39 h 185"/>
                  <a:gd name="T46" fmla="*/ 510 w 511"/>
                  <a:gd name="T47" fmla="*/ 34 h 185"/>
                  <a:gd name="T48" fmla="*/ 508 w 511"/>
                  <a:gd name="T49" fmla="*/ 29 h 185"/>
                  <a:gd name="T50" fmla="*/ 505 w 511"/>
                  <a:gd name="T51" fmla="*/ 25 h 185"/>
                  <a:gd name="T52" fmla="*/ 500 w 511"/>
                  <a:gd name="T53" fmla="*/ 22 h 185"/>
                  <a:gd name="T54" fmla="*/ 459 w 511"/>
                  <a:gd name="T5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5">
                    <a:moveTo>
                      <a:pt x="51" y="0"/>
                    </a:moveTo>
                    <a:lnTo>
                      <a:pt x="10" y="22"/>
                    </a:lnTo>
                    <a:lnTo>
                      <a:pt x="10" y="22"/>
                    </a:lnTo>
                    <a:lnTo>
                      <a:pt x="6" y="25"/>
                    </a:lnTo>
                    <a:lnTo>
                      <a:pt x="2" y="29"/>
                    </a:lnTo>
                    <a:lnTo>
                      <a:pt x="0" y="34"/>
                    </a:lnTo>
                    <a:lnTo>
                      <a:pt x="0" y="39"/>
                    </a:lnTo>
                    <a:lnTo>
                      <a:pt x="0" y="44"/>
                    </a:lnTo>
                    <a:lnTo>
                      <a:pt x="2" y="48"/>
                    </a:lnTo>
                    <a:lnTo>
                      <a:pt x="6" y="52"/>
                    </a:lnTo>
                    <a:lnTo>
                      <a:pt x="10" y="56"/>
                    </a:lnTo>
                    <a:lnTo>
                      <a:pt x="245" y="182"/>
                    </a:lnTo>
                    <a:lnTo>
                      <a:pt x="245" y="182"/>
                    </a:lnTo>
                    <a:lnTo>
                      <a:pt x="250" y="184"/>
                    </a:lnTo>
                    <a:lnTo>
                      <a:pt x="256" y="185"/>
                    </a:lnTo>
                    <a:lnTo>
                      <a:pt x="261" y="184"/>
                    </a:lnTo>
                    <a:lnTo>
                      <a:pt x="267" y="182"/>
                    </a:lnTo>
                    <a:lnTo>
                      <a:pt x="500" y="56"/>
                    </a:lnTo>
                    <a:lnTo>
                      <a:pt x="500" y="56"/>
                    </a:lnTo>
                    <a:lnTo>
                      <a:pt x="505" y="52"/>
                    </a:lnTo>
                    <a:lnTo>
                      <a:pt x="508" y="48"/>
                    </a:lnTo>
                    <a:lnTo>
                      <a:pt x="510" y="44"/>
                    </a:lnTo>
                    <a:lnTo>
                      <a:pt x="511" y="39"/>
                    </a:lnTo>
                    <a:lnTo>
                      <a:pt x="510" y="34"/>
                    </a:lnTo>
                    <a:lnTo>
                      <a:pt x="508" y="29"/>
                    </a:lnTo>
                    <a:lnTo>
                      <a:pt x="505" y="25"/>
                    </a:lnTo>
                    <a:lnTo>
                      <a:pt x="500" y="22"/>
                    </a:lnTo>
                    <a:lnTo>
                      <a:pt x="459" y="0"/>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grpSp>
      </p:grpSp>
      <p:grpSp>
        <p:nvGrpSpPr>
          <p:cNvPr id="108" name="组合 107"/>
          <p:cNvGrpSpPr/>
          <p:nvPr/>
        </p:nvGrpSpPr>
        <p:grpSpPr>
          <a:xfrm>
            <a:off x="5246837" y="2070285"/>
            <a:ext cx="1698332" cy="1698553"/>
            <a:chOff x="3935044" y="1481229"/>
            <a:chExt cx="1273915" cy="1273915"/>
          </a:xfrm>
        </p:grpSpPr>
        <p:sp>
          <p:nvSpPr>
            <p:cNvPr id="109" name="Freeform 6"/>
            <p:cNvSpPr/>
            <p:nvPr/>
          </p:nvSpPr>
          <p:spPr bwMode="auto">
            <a:xfrm rot="8100000">
              <a:off x="3935044" y="1481229"/>
              <a:ext cx="1273915" cy="1273915"/>
            </a:xfrm>
            <a:custGeom>
              <a:avLst/>
              <a:gdLst>
                <a:gd name="T0" fmla="*/ 2320 w 2584"/>
                <a:gd name="T1" fmla="*/ 1424 h 2584"/>
                <a:gd name="T2" fmla="*/ 2184 w 2584"/>
                <a:gd name="T3" fmla="*/ 1476 h 2584"/>
                <a:gd name="T4" fmla="*/ 2106 w 2584"/>
                <a:gd name="T5" fmla="*/ 1468 h 2584"/>
                <a:gd name="T6" fmla="*/ 2036 w 2584"/>
                <a:gd name="T7" fmla="*/ 1414 h 2584"/>
                <a:gd name="T8" fmla="*/ 2008 w 2584"/>
                <a:gd name="T9" fmla="*/ 1316 h 2584"/>
                <a:gd name="T10" fmla="*/ 1234 w 2584"/>
                <a:gd name="T11" fmla="*/ 568 h 2584"/>
                <a:gd name="T12" fmla="*/ 1158 w 2584"/>
                <a:gd name="T13" fmla="*/ 516 h 2584"/>
                <a:gd name="T14" fmla="*/ 1128 w 2584"/>
                <a:gd name="T15" fmla="*/ 436 h 2584"/>
                <a:gd name="T16" fmla="*/ 1150 w 2584"/>
                <a:gd name="T17" fmla="*/ 332 h 2584"/>
                <a:gd name="T18" fmla="*/ 1198 w 2584"/>
                <a:gd name="T19" fmla="*/ 206 h 2584"/>
                <a:gd name="T20" fmla="*/ 1184 w 2584"/>
                <a:gd name="T21" fmla="*/ 114 h 2584"/>
                <a:gd name="T22" fmla="*/ 1118 w 2584"/>
                <a:gd name="T23" fmla="*/ 32 h 2584"/>
                <a:gd name="T24" fmla="*/ 1014 w 2584"/>
                <a:gd name="T25" fmla="*/ 0 h 2584"/>
                <a:gd name="T26" fmla="*/ 926 w 2584"/>
                <a:gd name="T27" fmla="*/ 22 h 2584"/>
                <a:gd name="T28" fmla="*/ 852 w 2584"/>
                <a:gd name="T29" fmla="*/ 98 h 2584"/>
                <a:gd name="T30" fmla="*/ 830 w 2584"/>
                <a:gd name="T31" fmla="*/ 186 h 2584"/>
                <a:gd name="T32" fmla="*/ 862 w 2584"/>
                <a:gd name="T33" fmla="*/ 292 h 2584"/>
                <a:gd name="T34" fmla="*/ 902 w 2584"/>
                <a:gd name="T35" fmla="*/ 422 h 2584"/>
                <a:gd name="T36" fmla="*/ 878 w 2584"/>
                <a:gd name="T37" fmla="*/ 504 h 2584"/>
                <a:gd name="T38" fmla="*/ 810 w 2584"/>
                <a:gd name="T39" fmla="*/ 562 h 2584"/>
                <a:gd name="T40" fmla="*/ 0 w 2584"/>
                <a:gd name="T41" fmla="*/ 1314 h 2584"/>
                <a:gd name="T42" fmla="*/ 26 w 2584"/>
                <a:gd name="T43" fmla="*/ 1368 h 2584"/>
                <a:gd name="T44" fmla="*/ 70 w 2584"/>
                <a:gd name="T45" fmla="*/ 1370 h 2584"/>
                <a:gd name="T46" fmla="*/ 192 w 2584"/>
                <a:gd name="T47" fmla="*/ 1318 h 2584"/>
                <a:gd name="T48" fmla="*/ 346 w 2584"/>
                <a:gd name="T49" fmla="*/ 1308 h 2584"/>
                <a:gd name="T50" fmla="*/ 490 w 2584"/>
                <a:gd name="T51" fmla="*/ 1386 h 2584"/>
                <a:gd name="T52" fmla="*/ 570 w 2584"/>
                <a:gd name="T53" fmla="*/ 1532 h 2584"/>
                <a:gd name="T54" fmla="*/ 562 w 2584"/>
                <a:gd name="T55" fmla="*/ 1676 h 2584"/>
                <a:gd name="T56" fmla="*/ 470 w 2584"/>
                <a:gd name="T57" fmla="*/ 1812 h 2584"/>
                <a:gd name="T58" fmla="*/ 316 w 2584"/>
                <a:gd name="T59" fmla="*/ 1878 h 2584"/>
                <a:gd name="T60" fmla="*/ 162 w 2584"/>
                <a:gd name="T61" fmla="*/ 1850 h 2584"/>
                <a:gd name="T62" fmla="*/ 60 w 2584"/>
                <a:gd name="T63" fmla="*/ 1808 h 2584"/>
                <a:gd name="T64" fmla="*/ 18 w 2584"/>
                <a:gd name="T65" fmla="*/ 1816 h 2584"/>
                <a:gd name="T66" fmla="*/ 738 w 2584"/>
                <a:gd name="T67" fmla="*/ 2584 h 2584"/>
                <a:gd name="T68" fmla="*/ 792 w 2584"/>
                <a:gd name="T69" fmla="*/ 2558 h 2584"/>
                <a:gd name="T70" fmla="*/ 794 w 2584"/>
                <a:gd name="T71" fmla="*/ 2514 h 2584"/>
                <a:gd name="T72" fmla="*/ 742 w 2584"/>
                <a:gd name="T73" fmla="*/ 2392 h 2584"/>
                <a:gd name="T74" fmla="*/ 732 w 2584"/>
                <a:gd name="T75" fmla="*/ 2238 h 2584"/>
                <a:gd name="T76" fmla="*/ 810 w 2584"/>
                <a:gd name="T77" fmla="*/ 2094 h 2584"/>
                <a:gd name="T78" fmla="*/ 956 w 2584"/>
                <a:gd name="T79" fmla="*/ 2014 h 2584"/>
                <a:gd name="T80" fmla="*/ 1100 w 2584"/>
                <a:gd name="T81" fmla="*/ 2022 h 2584"/>
                <a:gd name="T82" fmla="*/ 1236 w 2584"/>
                <a:gd name="T83" fmla="*/ 2114 h 2584"/>
                <a:gd name="T84" fmla="*/ 1300 w 2584"/>
                <a:gd name="T85" fmla="*/ 2268 h 2584"/>
                <a:gd name="T86" fmla="*/ 1274 w 2584"/>
                <a:gd name="T87" fmla="*/ 2422 h 2584"/>
                <a:gd name="T88" fmla="*/ 1232 w 2584"/>
                <a:gd name="T89" fmla="*/ 2524 h 2584"/>
                <a:gd name="T90" fmla="*/ 1240 w 2584"/>
                <a:gd name="T91" fmla="*/ 2566 h 2584"/>
                <a:gd name="T92" fmla="*/ 2008 w 2584"/>
                <a:gd name="T93" fmla="*/ 1866 h 2584"/>
                <a:gd name="T94" fmla="*/ 2028 w 2584"/>
                <a:gd name="T95" fmla="*/ 1780 h 2584"/>
                <a:gd name="T96" fmla="*/ 2092 w 2584"/>
                <a:gd name="T97" fmla="*/ 1720 h 2584"/>
                <a:gd name="T98" fmla="*/ 2162 w 2584"/>
                <a:gd name="T99" fmla="*/ 1704 h 2584"/>
                <a:gd name="T100" fmla="*/ 2320 w 2584"/>
                <a:gd name="T101" fmla="*/ 1758 h 2584"/>
                <a:gd name="T102" fmla="*/ 2398 w 2584"/>
                <a:gd name="T103" fmla="*/ 1776 h 2584"/>
                <a:gd name="T104" fmla="*/ 2502 w 2584"/>
                <a:gd name="T105" fmla="*/ 1744 h 2584"/>
                <a:gd name="T106" fmla="*/ 2570 w 2584"/>
                <a:gd name="T107" fmla="*/ 1662 h 2584"/>
                <a:gd name="T108" fmla="*/ 2582 w 2584"/>
                <a:gd name="T109" fmla="*/ 1572 h 2584"/>
                <a:gd name="T110" fmla="*/ 2542 w 2584"/>
                <a:gd name="T111" fmla="*/ 1472 h 2584"/>
                <a:gd name="T112" fmla="*/ 2454 w 2584"/>
                <a:gd name="T113" fmla="*/ 1414 h 2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84" h="2584">
                  <a:moveTo>
                    <a:pt x="2398" y="1406"/>
                  </a:moveTo>
                  <a:lnTo>
                    <a:pt x="2398" y="1406"/>
                  </a:lnTo>
                  <a:lnTo>
                    <a:pt x="2378" y="1406"/>
                  </a:lnTo>
                  <a:lnTo>
                    <a:pt x="2358" y="1410"/>
                  </a:lnTo>
                  <a:lnTo>
                    <a:pt x="2340" y="1416"/>
                  </a:lnTo>
                  <a:lnTo>
                    <a:pt x="2320" y="1424"/>
                  </a:lnTo>
                  <a:lnTo>
                    <a:pt x="2320" y="1424"/>
                  </a:lnTo>
                  <a:lnTo>
                    <a:pt x="2292" y="1438"/>
                  </a:lnTo>
                  <a:lnTo>
                    <a:pt x="2252" y="1456"/>
                  </a:lnTo>
                  <a:lnTo>
                    <a:pt x="2228" y="1464"/>
                  </a:lnTo>
                  <a:lnTo>
                    <a:pt x="2206" y="1470"/>
                  </a:lnTo>
                  <a:lnTo>
                    <a:pt x="2184" y="1476"/>
                  </a:lnTo>
                  <a:lnTo>
                    <a:pt x="2162" y="1478"/>
                  </a:lnTo>
                  <a:lnTo>
                    <a:pt x="2162" y="1478"/>
                  </a:lnTo>
                  <a:lnTo>
                    <a:pt x="2148" y="1476"/>
                  </a:lnTo>
                  <a:lnTo>
                    <a:pt x="2134" y="1474"/>
                  </a:lnTo>
                  <a:lnTo>
                    <a:pt x="2120" y="1472"/>
                  </a:lnTo>
                  <a:lnTo>
                    <a:pt x="2106" y="1468"/>
                  </a:lnTo>
                  <a:lnTo>
                    <a:pt x="2092" y="1462"/>
                  </a:lnTo>
                  <a:lnTo>
                    <a:pt x="2080" y="1454"/>
                  </a:lnTo>
                  <a:lnTo>
                    <a:pt x="2068" y="1446"/>
                  </a:lnTo>
                  <a:lnTo>
                    <a:pt x="2056" y="1436"/>
                  </a:lnTo>
                  <a:lnTo>
                    <a:pt x="2046" y="1426"/>
                  </a:lnTo>
                  <a:lnTo>
                    <a:pt x="2036" y="1414"/>
                  </a:lnTo>
                  <a:lnTo>
                    <a:pt x="2028" y="1400"/>
                  </a:lnTo>
                  <a:lnTo>
                    <a:pt x="2022" y="1386"/>
                  </a:lnTo>
                  <a:lnTo>
                    <a:pt x="2016" y="1370"/>
                  </a:lnTo>
                  <a:lnTo>
                    <a:pt x="2012" y="1352"/>
                  </a:lnTo>
                  <a:lnTo>
                    <a:pt x="2010" y="1334"/>
                  </a:lnTo>
                  <a:lnTo>
                    <a:pt x="2008" y="1316"/>
                  </a:lnTo>
                  <a:lnTo>
                    <a:pt x="2008" y="576"/>
                  </a:lnTo>
                  <a:lnTo>
                    <a:pt x="1290" y="576"/>
                  </a:lnTo>
                  <a:lnTo>
                    <a:pt x="1290" y="576"/>
                  </a:lnTo>
                  <a:lnTo>
                    <a:pt x="1270" y="576"/>
                  </a:lnTo>
                  <a:lnTo>
                    <a:pt x="1252" y="572"/>
                  </a:lnTo>
                  <a:lnTo>
                    <a:pt x="1234" y="568"/>
                  </a:lnTo>
                  <a:lnTo>
                    <a:pt x="1220" y="562"/>
                  </a:lnTo>
                  <a:lnTo>
                    <a:pt x="1204" y="556"/>
                  </a:lnTo>
                  <a:lnTo>
                    <a:pt x="1192" y="548"/>
                  </a:lnTo>
                  <a:lnTo>
                    <a:pt x="1180" y="538"/>
                  </a:lnTo>
                  <a:lnTo>
                    <a:pt x="1168" y="528"/>
                  </a:lnTo>
                  <a:lnTo>
                    <a:pt x="1158" y="516"/>
                  </a:lnTo>
                  <a:lnTo>
                    <a:pt x="1150" y="504"/>
                  </a:lnTo>
                  <a:lnTo>
                    <a:pt x="1144" y="492"/>
                  </a:lnTo>
                  <a:lnTo>
                    <a:pt x="1138" y="478"/>
                  </a:lnTo>
                  <a:lnTo>
                    <a:pt x="1132" y="464"/>
                  </a:lnTo>
                  <a:lnTo>
                    <a:pt x="1130" y="450"/>
                  </a:lnTo>
                  <a:lnTo>
                    <a:pt x="1128" y="436"/>
                  </a:lnTo>
                  <a:lnTo>
                    <a:pt x="1128" y="422"/>
                  </a:lnTo>
                  <a:lnTo>
                    <a:pt x="1128" y="422"/>
                  </a:lnTo>
                  <a:lnTo>
                    <a:pt x="1128" y="402"/>
                  </a:lnTo>
                  <a:lnTo>
                    <a:pt x="1134" y="378"/>
                  </a:lnTo>
                  <a:lnTo>
                    <a:pt x="1140" y="356"/>
                  </a:lnTo>
                  <a:lnTo>
                    <a:pt x="1150" y="332"/>
                  </a:lnTo>
                  <a:lnTo>
                    <a:pt x="1168" y="292"/>
                  </a:lnTo>
                  <a:lnTo>
                    <a:pt x="1182" y="264"/>
                  </a:lnTo>
                  <a:lnTo>
                    <a:pt x="1182" y="264"/>
                  </a:lnTo>
                  <a:lnTo>
                    <a:pt x="1190" y="246"/>
                  </a:lnTo>
                  <a:lnTo>
                    <a:pt x="1194" y="226"/>
                  </a:lnTo>
                  <a:lnTo>
                    <a:pt x="1198" y="206"/>
                  </a:lnTo>
                  <a:lnTo>
                    <a:pt x="1200" y="186"/>
                  </a:lnTo>
                  <a:lnTo>
                    <a:pt x="1200" y="186"/>
                  </a:lnTo>
                  <a:lnTo>
                    <a:pt x="1198" y="166"/>
                  </a:lnTo>
                  <a:lnTo>
                    <a:pt x="1196" y="148"/>
                  </a:lnTo>
                  <a:lnTo>
                    <a:pt x="1190" y="130"/>
                  </a:lnTo>
                  <a:lnTo>
                    <a:pt x="1184" y="114"/>
                  </a:lnTo>
                  <a:lnTo>
                    <a:pt x="1176" y="98"/>
                  </a:lnTo>
                  <a:lnTo>
                    <a:pt x="1168" y="82"/>
                  </a:lnTo>
                  <a:lnTo>
                    <a:pt x="1156" y="68"/>
                  </a:lnTo>
                  <a:lnTo>
                    <a:pt x="1144" y="54"/>
                  </a:lnTo>
                  <a:lnTo>
                    <a:pt x="1132" y="42"/>
                  </a:lnTo>
                  <a:lnTo>
                    <a:pt x="1118" y="32"/>
                  </a:lnTo>
                  <a:lnTo>
                    <a:pt x="1102" y="22"/>
                  </a:lnTo>
                  <a:lnTo>
                    <a:pt x="1086" y="16"/>
                  </a:lnTo>
                  <a:lnTo>
                    <a:pt x="1070" y="8"/>
                  </a:lnTo>
                  <a:lnTo>
                    <a:pt x="1052" y="4"/>
                  </a:lnTo>
                  <a:lnTo>
                    <a:pt x="1032" y="2"/>
                  </a:lnTo>
                  <a:lnTo>
                    <a:pt x="1014" y="0"/>
                  </a:lnTo>
                  <a:lnTo>
                    <a:pt x="1014" y="0"/>
                  </a:lnTo>
                  <a:lnTo>
                    <a:pt x="996" y="2"/>
                  </a:lnTo>
                  <a:lnTo>
                    <a:pt x="976" y="4"/>
                  </a:lnTo>
                  <a:lnTo>
                    <a:pt x="960" y="8"/>
                  </a:lnTo>
                  <a:lnTo>
                    <a:pt x="942" y="16"/>
                  </a:lnTo>
                  <a:lnTo>
                    <a:pt x="926" y="22"/>
                  </a:lnTo>
                  <a:lnTo>
                    <a:pt x="910" y="32"/>
                  </a:lnTo>
                  <a:lnTo>
                    <a:pt x="896" y="42"/>
                  </a:lnTo>
                  <a:lnTo>
                    <a:pt x="884" y="54"/>
                  </a:lnTo>
                  <a:lnTo>
                    <a:pt x="872" y="68"/>
                  </a:lnTo>
                  <a:lnTo>
                    <a:pt x="860" y="82"/>
                  </a:lnTo>
                  <a:lnTo>
                    <a:pt x="852" y="98"/>
                  </a:lnTo>
                  <a:lnTo>
                    <a:pt x="844" y="114"/>
                  </a:lnTo>
                  <a:lnTo>
                    <a:pt x="838" y="130"/>
                  </a:lnTo>
                  <a:lnTo>
                    <a:pt x="832" y="148"/>
                  </a:lnTo>
                  <a:lnTo>
                    <a:pt x="830" y="166"/>
                  </a:lnTo>
                  <a:lnTo>
                    <a:pt x="830" y="186"/>
                  </a:lnTo>
                  <a:lnTo>
                    <a:pt x="830" y="186"/>
                  </a:lnTo>
                  <a:lnTo>
                    <a:pt x="830" y="206"/>
                  </a:lnTo>
                  <a:lnTo>
                    <a:pt x="834" y="226"/>
                  </a:lnTo>
                  <a:lnTo>
                    <a:pt x="840" y="246"/>
                  </a:lnTo>
                  <a:lnTo>
                    <a:pt x="846" y="264"/>
                  </a:lnTo>
                  <a:lnTo>
                    <a:pt x="846" y="264"/>
                  </a:lnTo>
                  <a:lnTo>
                    <a:pt x="862" y="292"/>
                  </a:lnTo>
                  <a:lnTo>
                    <a:pt x="880" y="332"/>
                  </a:lnTo>
                  <a:lnTo>
                    <a:pt x="888" y="356"/>
                  </a:lnTo>
                  <a:lnTo>
                    <a:pt x="894" y="378"/>
                  </a:lnTo>
                  <a:lnTo>
                    <a:pt x="900" y="402"/>
                  </a:lnTo>
                  <a:lnTo>
                    <a:pt x="902" y="422"/>
                  </a:lnTo>
                  <a:lnTo>
                    <a:pt x="902" y="422"/>
                  </a:lnTo>
                  <a:lnTo>
                    <a:pt x="900" y="436"/>
                  </a:lnTo>
                  <a:lnTo>
                    <a:pt x="898" y="450"/>
                  </a:lnTo>
                  <a:lnTo>
                    <a:pt x="896" y="464"/>
                  </a:lnTo>
                  <a:lnTo>
                    <a:pt x="890" y="478"/>
                  </a:lnTo>
                  <a:lnTo>
                    <a:pt x="884" y="492"/>
                  </a:lnTo>
                  <a:lnTo>
                    <a:pt x="878" y="504"/>
                  </a:lnTo>
                  <a:lnTo>
                    <a:pt x="870" y="516"/>
                  </a:lnTo>
                  <a:lnTo>
                    <a:pt x="860" y="528"/>
                  </a:lnTo>
                  <a:lnTo>
                    <a:pt x="850" y="538"/>
                  </a:lnTo>
                  <a:lnTo>
                    <a:pt x="836" y="548"/>
                  </a:lnTo>
                  <a:lnTo>
                    <a:pt x="824" y="556"/>
                  </a:lnTo>
                  <a:lnTo>
                    <a:pt x="810" y="562"/>
                  </a:lnTo>
                  <a:lnTo>
                    <a:pt x="794" y="568"/>
                  </a:lnTo>
                  <a:lnTo>
                    <a:pt x="776" y="572"/>
                  </a:lnTo>
                  <a:lnTo>
                    <a:pt x="758" y="576"/>
                  </a:lnTo>
                  <a:lnTo>
                    <a:pt x="738" y="576"/>
                  </a:lnTo>
                  <a:lnTo>
                    <a:pt x="0" y="576"/>
                  </a:lnTo>
                  <a:lnTo>
                    <a:pt x="0" y="1314"/>
                  </a:lnTo>
                  <a:lnTo>
                    <a:pt x="0" y="1314"/>
                  </a:lnTo>
                  <a:lnTo>
                    <a:pt x="2" y="1332"/>
                  </a:lnTo>
                  <a:lnTo>
                    <a:pt x="6" y="1346"/>
                  </a:lnTo>
                  <a:lnTo>
                    <a:pt x="10" y="1356"/>
                  </a:lnTo>
                  <a:lnTo>
                    <a:pt x="18" y="1364"/>
                  </a:lnTo>
                  <a:lnTo>
                    <a:pt x="26" y="1368"/>
                  </a:lnTo>
                  <a:lnTo>
                    <a:pt x="34" y="1372"/>
                  </a:lnTo>
                  <a:lnTo>
                    <a:pt x="42" y="1374"/>
                  </a:lnTo>
                  <a:lnTo>
                    <a:pt x="50" y="1374"/>
                  </a:lnTo>
                  <a:lnTo>
                    <a:pt x="50" y="1374"/>
                  </a:lnTo>
                  <a:lnTo>
                    <a:pt x="60" y="1374"/>
                  </a:lnTo>
                  <a:lnTo>
                    <a:pt x="70" y="1370"/>
                  </a:lnTo>
                  <a:lnTo>
                    <a:pt x="98" y="1360"/>
                  </a:lnTo>
                  <a:lnTo>
                    <a:pt x="130" y="1346"/>
                  </a:lnTo>
                  <a:lnTo>
                    <a:pt x="160" y="1332"/>
                  </a:lnTo>
                  <a:lnTo>
                    <a:pt x="162" y="1330"/>
                  </a:lnTo>
                  <a:lnTo>
                    <a:pt x="162" y="1330"/>
                  </a:lnTo>
                  <a:lnTo>
                    <a:pt x="192" y="1318"/>
                  </a:lnTo>
                  <a:lnTo>
                    <a:pt x="224" y="1310"/>
                  </a:lnTo>
                  <a:lnTo>
                    <a:pt x="256" y="1304"/>
                  </a:lnTo>
                  <a:lnTo>
                    <a:pt x="288" y="1302"/>
                  </a:lnTo>
                  <a:lnTo>
                    <a:pt x="288" y="1302"/>
                  </a:lnTo>
                  <a:lnTo>
                    <a:pt x="316" y="1304"/>
                  </a:lnTo>
                  <a:lnTo>
                    <a:pt x="346" y="1308"/>
                  </a:lnTo>
                  <a:lnTo>
                    <a:pt x="372" y="1314"/>
                  </a:lnTo>
                  <a:lnTo>
                    <a:pt x="400" y="1324"/>
                  </a:lnTo>
                  <a:lnTo>
                    <a:pt x="424" y="1336"/>
                  </a:lnTo>
                  <a:lnTo>
                    <a:pt x="448" y="1352"/>
                  </a:lnTo>
                  <a:lnTo>
                    <a:pt x="470" y="1368"/>
                  </a:lnTo>
                  <a:lnTo>
                    <a:pt x="490" y="1386"/>
                  </a:lnTo>
                  <a:lnTo>
                    <a:pt x="510" y="1406"/>
                  </a:lnTo>
                  <a:lnTo>
                    <a:pt x="526" y="1430"/>
                  </a:lnTo>
                  <a:lnTo>
                    <a:pt x="540" y="1452"/>
                  </a:lnTo>
                  <a:lnTo>
                    <a:pt x="552" y="1478"/>
                  </a:lnTo>
                  <a:lnTo>
                    <a:pt x="562" y="1504"/>
                  </a:lnTo>
                  <a:lnTo>
                    <a:pt x="570" y="1532"/>
                  </a:lnTo>
                  <a:lnTo>
                    <a:pt x="574" y="1560"/>
                  </a:lnTo>
                  <a:lnTo>
                    <a:pt x="576" y="1590"/>
                  </a:lnTo>
                  <a:lnTo>
                    <a:pt x="576" y="1590"/>
                  </a:lnTo>
                  <a:lnTo>
                    <a:pt x="574" y="1620"/>
                  </a:lnTo>
                  <a:lnTo>
                    <a:pt x="570" y="1648"/>
                  </a:lnTo>
                  <a:lnTo>
                    <a:pt x="562" y="1676"/>
                  </a:lnTo>
                  <a:lnTo>
                    <a:pt x="552" y="1702"/>
                  </a:lnTo>
                  <a:lnTo>
                    <a:pt x="540" y="1728"/>
                  </a:lnTo>
                  <a:lnTo>
                    <a:pt x="526" y="1752"/>
                  </a:lnTo>
                  <a:lnTo>
                    <a:pt x="510" y="1774"/>
                  </a:lnTo>
                  <a:lnTo>
                    <a:pt x="490" y="1794"/>
                  </a:lnTo>
                  <a:lnTo>
                    <a:pt x="470" y="1812"/>
                  </a:lnTo>
                  <a:lnTo>
                    <a:pt x="448" y="1830"/>
                  </a:lnTo>
                  <a:lnTo>
                    <a:pt x="424" y="1844"/>
                  </a:lnTo>
                  <a:lnTo>
                    <a:pt x="400" y="1856"/>
                  </a:lnTo>
                  <a:lnTo>
                    <a:pt x="372" y="1866"/>
                  </a:lnTo>
                  <a:lnTo>
                    <a:pt x="346" y="1872"/>
                  </a:lnTo>
                  <a:lnTo>
                    <a:pt x="316" y="1878"/>
                  </a:lnTo>
                  <a:lnTo>
                    <a:pt x="288" y="1878"/>
                  </a:lnTo>
                  <a:lnTo>
                    <a:pt x="288" y="1878"/>
                  </a:lnTo>
                  <a:lnTo>
                    <a:pt x="256" y="1876"/>
                  </a:lnTo>
                  <a:lnTo>
                    <a:pt x="224" y="1872"/>
                  </a:lnTo>
                  <a:lnTo>
                    <a:pt x="192" y="1862"/>
                  </a:lnTo>
                  <a:lnTo>
                    <a:pt x="162" y="1850"/>
                  </a:lnTo>
                  <a:lnTo>
                    <a:pt x="160" y="1848"/>
                  </a:lnTo>
                  <a:lnTo>
                    <a:pt x="160" y="1848"/>
                  </a:lnTo>
                  <a:lnTo>
                    <a:pt x="130" y="1834"/>
                  </a:lnTo>
                  <a:lnTo>
                    <a:pt x="98" y="1820"/>
                  </a:lnTo>
                  <a:lnTo>
                    <a:pt x="70" y="1810"/>
                  </a:lnTo>
                  <a:lnTo>
                    <a:pt x="60" y="1808"/>
                  </a:lnTo>
                  <a:lnTo>
                    <a:pt x="50" y="1806"/>
                  </a:lnTo>
                  <a:lnTo>
                    <a:pt x="50" y="1806"/>
                  </a:lnTo>
                  <a:lnTo>
                    <a:pt x="42" y="1806"/>
                  </a:lnTo>
                  <a:lnTo>
                    <a:pt x="34" y="1808"/>
                  </a:lnTo>
                  <a:lnTo>
                    <a:pt x="26" y="1812"/>
                  </a:lnTo>
                  <a:lnTo>
                    <a:pt x="18" y="1816"/>
                  </a:lnTo>
                  <a:lnTo>
                    <a:pt x="10" y="1824"/>
                  </a:lnTo>
                  <a:lnTo>
                    <a:pt x="6" y="1834"/>
                  </a:lnTo>
                  <a:lnTo>
                    <a:pt x="2" y="1848"/>
                  </a:lnTo>
                  <a:lnTo>
                    <a:pt x="0" y="1866"/>
                  </a:lnTo>
                  <a:lnTo>
                    <a:pt x="0" y="2584"/>
                  </a:lnTo>
                  <a:lnTo>
                    <a:pt x="738" y="2584"/>
                  </a:lnTo>
                  <a:lnTo>
                    <a:pt x="738" y="2584"/>
                  </a:lnTo>
                  <a:lnTo>
                    <a:pt x="756" y="2582"/>
                  </a:lnTo>
                  <a:lnTo>
                    <a:pt x="770" y="2578"/>
                  </a:lnTo>
                  <a:lnTo>
                    <a:pt x="780" y="2574"/>
                  </a:lnTo>
                  <a:lnTo>
                    <a:pt x="788" y="2566"/>
                  </a:lnTo>
                  <a:lnTo>
                    <a:pt x="792" y="2558"/>
                  </a:lnTo>
                  <a:lnTo>
                    <a:pt x="796" y="2550"/>
                  </a:lnTo>
                  <a:lnTo>
                    <a:pt x="798" y="2542"/>
                  </a:lnTo>
                  <a:lnTo>
                    <a:pt x="798" y="2534"/>
                  </a:lnTo>
                  <a:lnTo>
                    <a:pt x="798" y="2534"/>
                  </a:lnTo>
                  <a:lnTo>
                    <a:pt x="796" y="2524"/>
                  </a:lnTo>
                  <a:lnTo>
                    <a:pt x="794" y="2514"/>
                  </a:lnTo>
                  <a:lnTo>
                    <a:pt x="784" y="2486"/>
                  </a:lnTo>
                  <a:lnTo>
                    <a:pt x="770" y="2454"/>
                  </a:lnTo>
                  <a:lnTo>
                    <a:pt x="756" y="2424"/>
                  </a:lnTo>
                  <a:lnTo>
                    <a:pt x="754" y="2422"/>
                  </a:lnTo>
                  <a:lnTo>
                    <a:pt x="754" y="2422"/>
                  </a:lnTo>
                  <a:lnTo>
                    <a:pt x="742" y="2392"/>
                  </a:lnTo>
                  <a:lnTo>
                    <a:pt x="732" y="2360"/>
                  </a:lnTo>
                  <a:lnTo>
                    <a:pt x="728" y="2328"/>
                  </a:lnTo>
                  <a:lnTo>
                    <a:pt x="726" y="2296"/>
                  </a:lnTo>
                  <a:lnTo>
                    <a:pt x="726" y="2296"/>
                  </a:lnTo>
                  <a:lnTo>
                    <a:pt x="728" y="2268"/>
                  </a:lnTo>
                  <a:lnTo>
                    <a:pt x="732" y="2238"/>
                  </a:lnTo>
                  <a:lnTo>
                    <a:pt x="738" y="2212"/>
                  </a:lnTo>
                  <a:lnTo>
                    <a:pt x="748" y="2184"/>
                  </a:lnTo>
                  <a:lnTo>
                    <a:pt x="760" y="2160"/>
                  </a:lnTo>
                  <a:lnTo>
                    <a:pt x="776" y="2136"/>
                  </a:lnTo>
                  <a:lnTo>
                    <a:pt x="792" y="2114"/>
                  </a:lnTo>
                  <a:lnTo>
                    <a:pt x="810" y="2094"/>
                  </a:lnTo>
                  <a:lnTo>
                    <a:pt x="830" y="2074"/>
                  </a:lnTo>
                  <a:lnTo>
                    <a:pt x="854" y="2058"/>
                  </a:lnTo>
                  <a:lnTo>
                    <a:pt x="876" y="2044"/>
                  </a:lnTo>
                  <a:lnTo>
                    <a:pt x="902" y="2032"/>
                  </a:lnTo>
                  <a:lnTo>
                    <a:pt x="928" y="2022"/>
                  </a:lnTo>
                  <a:lnTo>
                    <a:pt x="956" y="2014"/>
                  </a:lnTo>
                  <a:lnTo>
                    <a:pt x="984" y="2010"/>
                  </a:lnTo>
                  <a:lnTo>
                    <a:pt x="1014" y="2008"/>
                  </a:lnTo>
                  <a:lnTo>
                    <a:pt x="1014" y="2008"/>
                  </a:lnTo>
                  <a:lnTo>
                    <a:pt x="1044" y="2010"/>
                  </a:lnTo>
                  <a:lnTo>
                    <a:pt x="1072" y="2014"/>
                  </a:lnTo>
                  <a:lnTo>
                    <a:pt x="1100" y="2022"/>
                  </a:lnTo>
                  <a:lnTo>
                    <a:pt x="1126" y="2032"/>
                  </a:lnTo>
                  <a:lnTo>
                    <a:pt x="1152" y="2044"/>
                  </a:lnTo>
                  <a:lnTo>
                    <a:pt x="1176" y="2058"/>
                  </a:lnTo>
                  <a:lnTo>
                    <a:pt x="1198" y="2074"/>
                  </a:lnTo>
                  <a:lnTo>
                    <a:pt x="1218" y="2094"/>
                  </a:lnTo>
                  <a:lnTo>
                    <a:pt x="1236" y="2114"/>
                  </a:lnTo>
                  <a:lnTo>
                    <a:pt x="1254" y="2136"/>
                  </a:lnTo>
                  <a:lnTo>
                    <a:pt x="1268" y="2160"/>
                  </a:lnTo>
                  <a:lnTo>
                    <a:pt x="1280" y="2184"/>
                  </a:lnTo>
                  <a:lnTo>
                    <a:pt x="1290" y="2212"/>
                  </a:lnTo>
                  <a:lnTo>
                    <a:pt x="1296" y="2238"/>
                  </a:lnTo>
                  <a:lnTo>
                    <a:pt x="1300" y="2268"/>
                  </a:lnTo>
                  <a:lnTo>
                    <a:pt x="1302" y="2296"/>
                  </a:lnTo>
                  <a:lnTo>
                    <a:pt x="1302" y="2296"/>
                  </a:lnTo>
                  <a:lnTo>
                    <a:pt x="1300" y="2328"/>
                  </a:lnTo>
                  <a:lnTo>
                    <a:pt x="1296" y="2360"/>
                  </a:lnTo>
                  <a:lnTo>
                    <a:pt x="1286" y="2392"/>
                  </a:lnTo>
                  <a:lnTo>
                    <a:pt x="1274" y="2422"/>
                  </a:lnTo>
                  <a:lnTo>
                    <a:pt x="1272" y="2424"/>
                  </a:lnTo>
                  <a:lnTo>
                    <a:pt x="1272" y="2424"/>
                  </a:lnTo>
                  <a:lnTo>
                    <a:pt x="1258" y="2454"/>
                  </a:lnTo>
                  <a:lnTo>
                    <a:pt x="1244" y="2486"/>
                  </a:lnTo>
                  <a:lnTo>
                    <a:pt x="1234" y="2514"/>
                  </a:lnTo>
                  <a:lnTo>
                    <a:pt x="1232" y="2524"/>
                  </a:lnTo>
                  <a:lnTo>
                    <a:pt x="1230" y="2534"/>
                  </a:lnTo>
                  <a:lnTo>
                    <a:pt x="1230" y="2534"/>
                  </a:lnTo>
                  <a:lnTo>
                    <a:pt x="1230" y="2542"/>
                  </a:lnTo>
                  <a:lnTo>
                    <a:pt x="1232" y="2550"/>
                  </a:lnTo>
                  <a:lnTo>
                    <a:pt x="1236" y="2558"/>
                  </a:lnTo>
                  <a:lnTo>
                    <a:pt x="1240" y="2566"/>
                  </a:lnTo>
                  <a:lnTo>
                    <a:pt x="1248" y="2574"/>
                  </a:lnTo>
                  <a:lnTo>
                    <a:pt x="1258" y="2578"/>
                  </a:lnTo>
                  <a:lnTo>
                    <a:pt x="1272" y="2582"/>
                  </a:lnTo>
                  <a:lnTo>
                    <a:pt x="1290" y="2584"/>
                  </a:lnTo>
                  <a:lnTo>
                    <a:pt x="2008" y="2584"/>
                  </a:lnTo>
                  <a:lnTo>
                    <a:pt x="2008" y="1866"/>
                  </a:lnTo>
                  <a:lnTo>
                    <a:pt x="2008" y="1866"/>
                  </a:lnTo>
                  <a:lnTo>
                    <a:pt x="2010" y="1846"/>
                  </a:lnTo>
                  <a:lnTo>
                    <a:pt x="2012" y="1828"/>
                  </a:lnTo>
                  <a:lnTo>
                    <a:pt x="2016" y="1812"/>
                  </a:lnTo>
                  <a:lnTo>
                    <a:pt x="2022" y="1796"/>
                  </a:lnTo>
                  <a:lnTo>
                    <a:pt x="2028" y="1780"/>
                  </a:lnTo>
                  <a:lnTo>
                    <a:pt x="2036" y="1768"/>
                  </a:lnTo>
                  <a:lnTo>
                    <a:pt x="2046" y="1756"/>
                  </a:lnTo>
                  <a:lnTo>
                    <a:pt x="2056" y="1744"/>
                  </a:lnTo>
                  <a:lnTo>
                    <a:pt x="2068" y="1736"/>
                  </a:lnTo>
                  <a:lnTo>
                    <a:pt x="2080" y="1726"/>
                  </a:lnTo>
                  <a:lnTo>
                    <a:pt x="2092" y="1720"/>
                  </a:lnTo>
                  <a:lnTo>
                    <a:pt x="2106" y="1714"/>
                  </a:lnTo>
                  <a:lnTo>
                    <a:pt x="2120" y="1710"/>
                  </a:lnTo>
                  <a:lnTo>
                    <a:pt x="2134" y="1706"/>
                  </a:lnTo>
                  <a:lnTo>
                    <a:pt x="2148" y="1704"/>
                  </a:lnTo>
                  <a:lnTo>
                    <a:pt x="2162" y="1704"/>
                  </a:lnTo>
                  <a:lnTo>
                    <a:pt x="2162" y="1704"/>
                  </a:lnTo>
                  <a:lnTo>
                    <a:pt x="2184" y="1706"/>
                  </a:lnTo>
                  <a:lnTo>
                    <a:pt x="2206" y="1710"/>
                  </a:lnTo>
                  <a:lnTo>
                    <a:pt x="2228" y="1718"/>
                  </a:lnTo>
                  <a:lnTo>
                    <a:pt x="2252" y="1726"/>
                  </a:lnTo>
                  <a:lnTo>
                    <a:pt x="2292" y="1744"/>
                  </a:lnTo>
                  <a:lnTo>
                    <a:pt x="2320" y="1758"/>
                  </a:lnTo>
                  <a:lnTo>
                    <a:pt x="2320" y="1758"/>
                  </a:lnTo>
                  <a:lnTo>
                    <a:pt x="2340" y="1766"/>
                  </a:lnTo>
                  <a:lnTo>
                    <a:pt x="2358" y="1772"/>
                  </a:lnTo>
                  <a:lnTo>
                    <a:pt x="2378" y="1774"/>
                  </a:lnTo>
                  <a:lnTo>
                    <a:pt x="2398" y="1776"/>
                  </a:lnTo>
                  <a:lnTo>
                    <a:pt x="2398" y="1776"/>
                  </a:lnTo>
                  <a:lnTo>
                    <a:pt x="2418" y="1774"/>
                  </a:lnTo>
                  <a:lnTo>
                    <a:pt x="2436" y="1772"/>
                  </a:lnTo>
                  <a:lnTo>
                    <a:pt x="2454" y="1768"/>
                  </a:lnTo>
                  <a:lnTo>
                    <a:pt x="2470" y="1760"/>
                  </a:lnTo>
                  <a:lnTo>
                    <a:pt x="2486" y="1754"/>
                  </a:lnTo>
                  <a:lnTo>
                    <a:pt x="2502" y="1744"/>
                  </a:lnTo>
                  <a:lnTo>
                    <a:pt x="2516" y="1734"/>
                  </a:lnTo>
                  <a:lnTo>
                    <a:pt x="2530" y="1722"/>
                  </a:lnTo>
                  <a:lnTo>
                    <a:pt x="2542" y="1708"/>
                  </a:lnTo>
                  <a:lnTo>
                    <a:pt x="2552" y="1694"/>
                  </a:lnTo>
                  <a:lnTo>
                    <a:pt x="2562" y="1678"/>
                  </a:lnTo>
                  <a:lnTo>
                    <a:pt x="2570" y="1662"/>
                  </a:lnTo>
                  <a:lnTo>
                    <a:pt x="2576" y="1646"/>
                  </a:lnTo>
                  <a:lnTo>
                    <a:pt x="2580" y="1628"/>
                  </a:lnTo>
                  <a:lnTo>
                    <a:pt x="2582" y="1610"/>
                  </a:lnTo>
                  <a:lnTo>
                    <a:pt x="2584" y="1590"/>
                  </a:lnTo>
                  <a:lnTo>
                    <a:pt x="2584" y="1590"/>
                  </a:lnTo>
                  <a:lnTo>
                    <a:pt x="2582" y="1572"/>
                  </a:lnTo>
                  <a:lnTo>
                    <a:pt x="2580" y="1554"/>
                  </a:lnTo>
                  <a:lnTo>
                    <a:pt x="2576" y="1536"/>
                  </a:lnTo>
                  <a:lnTo>
                    <a:pt x="2570" y="1518"/>
                  </a:lnTo>
                  <a:lnTo>
                    <a:pt x="2562" y="1502"/>
                  </a:lnTo>
                  <a:lnTo>
                    <a:pt x="2552" y="1488"/>
                  </a:lnTo>
                  <a:lnTo>
                    <a:pt x="2542" y="1472"/>
                  </a:lnTo>
                  <a:lnTo>
                    <a:pt x="2530" y="1460"/>
                  </a:lnTo>
                  <a:lnTo>
                    <a:pt x="2516" y="1448"/>
                  </a:lnTo>
                  <a:lnTo>
                    <a:pt x="2502" y="1438"/>
                  </a:lnTo>
                  <a:lnTo>
                    <a:pt x="2486" y="1428"/>
                  </a:lnTo>
                  <a:lnTo>
                    <a:pt x="2470" y="1420"/>
                  </a:lnTo>
                  <a:lnTo>
                    <a:pt x="2454" y="1414"/>
                  </a:lnTo>
                  <a:lnTo>
                    <a:pt x="2436" y="1410"/>
                  </a:lnTo>
                  <a:lnTo>
                    <a:pt x="2418" y="1406"/>
                  </a:lnTo>
                  <a:lnTo>
                    <a:pt x="2398" y="1406"/>
                  </a:lnTo>
                  <a:lnTo>
                    <a:pt x="2398" y="1406"/>
                  </a:lnTo>
                  <a:close/>
                </a:path>
              </a:pathLst>
            </a:custGeom>
            <a:solidFill>
              <a:schemeClr val="accent1"/>
            </a:solidFill>
            <a:ln w="19050">
              <a:solidFill>
                <a:schemeClr val="accent1">
                  <a:lumMod val="20000"/>
                  <a:lumOff val="80000"/>
                </a:schemeClr>
              </a:solidFill>
            </a:ln>
          </p:spPr>
          <p:txBody>
            <a:bodyPr vert="horz" wrap="square" lIns="91440" tIns="45720" rIns="91440" bIns="45720" numCol="1" anchor="t" anchorCtr="0" compatLnSpc="1"/>
            <a:lstStyle/>
            <a:p>
              <a:endParaRPr lang="zh-CN" altLang="en-US"/>
            </a:p>
          </p:txBody>
        </p:sp>
        <p:grpSp>
          <p:nvGrpSpPr>
            <p:cNvPr id="110" name="组合 109"/>
            <p:cNvGrpSpPr/>
            <p:nvPr/>
          </p:nvGrpSpPr>
          <p:grpSpPr>
            <a:xfrm>
              <a:off x="4425000" y="1980933"/>
              <a:ext cx="294002" cy="293454"/>
              <a:chOff x="4064000" y="6135688"/>
              <a:chExt cx="852488" cy="850900"/>
            </a:xfrm>
            <a:noFill/>
          </p:grpSpPr>
          <p:sp>
            <p:nvSpPr>
              <p:cNvPr id="111" name="Freeform 11"/>
              <p:cNvSpPr/>
              <p:nvPr/>
            </p:nvSpPr>
            <p:spPr bwMode="auto">
              <a:xfrm>
                <a:off x="4064000" y="6135688"/>
                <a:ext cx="852488" cy="850900"/>
              </a:xfrm>
              <a:custGeom>
                <a:avLst/>
                <a:gdLst>
                  <a:gd name="T0" fmla="*/ 529 w 537"/>
                  <a:gd name="T1" fmla="*/ 80 h 536"/>
                  <a:gd name="T2" fmla="*/ 456 w 537"/>
                  <a:gd name="T3" fmla="*/ 7 h 536"/>
                  <a:gd name="T4" fmla="*/ 456 w 537"/>
                  <a:gd name="T5" fmla="*/ 7 h 536"/>
                  <a:gd name="T6" fmla="*/ 452 w 537"/>
                  <a:gd name="T7" fmla="*/ 3 h 536"/>
                  <a:gd name="T8" fmla="*/ 447 w 537"/>
                  <a:gd name="T9" fmla="*/ 1 h 536"/>
                  <a:gd name="T10" fmla="*/ 442 w 537"/>
                  <a:gd name="T11" fmla="*/ 0 h 536"/>
                  <a:gd name="T12" fmla="*/ 437 w 537"/>
                  <a:gd name="T13" fmla="*/ 0 h 536"/>
                  <a:gd name="T14" fmla="*/ 432 w 537"/>
                  <a:gd name="T15" fmla="*/ 0 h 536"/>
                  <a:gd name="T16" fmla="*/ 427 w 537"/>
                  <a:gd name="T17" fmla="*/ 2 h 536"/>
                  <a:gd name="T18" fmla="*/ 422 w 537"/>
                  <a:gd name="T19" fmla="*/ 5 h 536"/>
                  <a:gd name="T20" fmla="*/ 417 w 537"/>
                  <a:gd name="T21" fmla="*/ 8 h 536"/>
                  <a:gd name="T22" fmla="*/ 367 w 537"/>
                  <a:gd name="T23" fmla="*/ 59 h 536"/>
                  <a:gd name="T24" fmla="*/ 43 w 537"/>
                  <a:gd name="T25" fmla="*/ 383 h 536"/>
                  <a:gd name="T26" fmla="*/ 0 w 537"/>
                  <a:gd name="T27" fmla="*/ 536 h 536"/>
                  <a:gd name="T28" fmla="*/ 153 w 537"/>
                  <a:gd name="T29" fmla="*/ 494 h 536"/>
                  <a:gd name="T30" fmla="*/ 478 w 537"/>
                  <a:gd name="T31" fmla="*/ 169 h 536"/>
                  <a:gd name="T32" fmla="*/ 528 w 537"/>
                  <a:gd name="T33" fmla="*/ 119 h 536"/>
                  <a:gd name="T34" fmla="*/ 528 w 537"/>
                  <a:gd name="T35" fmla="*/ 119 h 536"/>
                  <a:gd name="T36" fmla="*/ 531 w 537"/>
                  <a:gd name="T37" fmla="*/ 115 h 536"/>
                  <a:gd name="T38" fmla="*/ 534 w 537"/>
                  <a:gd name="T39" fmla="*/ 110 h 536"/>
                  <a:gd name="T40" fmla="*/ 536 w 537"/>
                  <a:gd name="T41" fmla="*/ 105 h 536"/>
                  <a:gd name="T42" fmla="*/ 537 w 537"/>
                  <a:gd name="T43" fmla="*/ 99 h 536"/>
                  <a:gd name="T44" fmla="*/ 536 w 537"/>
                  <a:gd name="T45" fmla="*/ 94 h 536"/>
                  <a:gd name="T46" fmla="*/ 535 w 537"/>
                  <a:gd name="T47" fmla="*/ 89 h 536"/>
                  <a:gd name="T48" fmla="*/ 533 w 537"/>
                  <a:gd name="T49" fmla="*/ 85 h 536"/>
                  <a:gd name="T50" fmla="*/ 529 w 537"/>
                  <a:gd name="T51" fmla="*/ 80 h 536"/>
                  <a:gd name="T52" fmla="*/ 529 w 537"/>
                  <a:gd name="T53" fmla="*/ 8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7" h="536">
                    <a:moveTo>
                      <a:pt x="529" y="80"/>
                    </a:moveTo>
                    <a:lnTo>
                      <a:pt x="456" y="7"/>
                    </a:lnTo>
                    <a:lnTo>
                      <a:pt x="456" y="7"/>
                    </a:lnTo>
                    <a:lnTo>
                      <a:pt x="452" y="3"/>
                    </a:lnTo>
                    <a:lnTo>
                      <a:pt x="447" y="1"/>
                    </a:lnTo>
                    <a:lnTo>
                      <a:pt x="442" y="0"/>
                    </a:lnTo>
                    <a:lnTo>
                      <a:pt x="437" y="0"/>
                    </a:lnTo>
                    <a:lnTo>
                      <a:pt x="432" y="0"/>
                    </a:lnTo>
                    <a:lnTo>
                      <a:pt x="427" y="2"/>
                    </a:lnTo>
                    <a:lnTo>
                      <a:pt x="422" y="5"/>
                    </a:lnTo>
                    <a:lnTo>
                      <a:pt x="417" y="8"/>
                    </a:lnTo>
                    <a:lnTo>
                      <a:pt x="367" y="59"/>
                    </a:lnTo>
                    <a:lnTo>
                      <a:pt x="43" y="383"/>
                    </a:lnTo>
                    <a:lnTo>
                      <a:pt x="0" y="536"/>
                    </a:lnTo>
                    <a:lnTo>
                      <a:pt x="153" y="494"/>
                    </a:lnTo>
                    <a:lnTo>
                      <a:pt x="478" y="169"/>
                    </a:lnTo>
                    <a:lnTo>
                      <a:pt x="528" y="119"/>
                    </a:lnTo>
                    <a:lnTo>
                      <a:pt x="528" y="119"/>
                    </a:lnTo>
                    <a:lnTo>
                      <a:pt x="531" y="115"/>
                    </a:lnTo>
                    <a:lnTo>
                      <a:pt x="534" y="110"/>
                    </a:lnTo>
                    <a:lnTo>
                      <a:pt x="536" y="105"/>
                    </a:lnTo>
                    <a:lnTo>
                      <a:pt x="537" y="99"/>
                    </a:lnTo>
                    <a:lnTo>
                      <a:pt x="536" y="94"/>
                    </a:lnTo>
                    <a:lnTo>
                      <a:pt x="535" y="89"/>
                    </a:lnTo>
                    <a:lnTo>
                      <a:pt x="533" y="85"/>
                    </a:lnTo>
                    <a:lnTo>
                      <a:pt x="529" y="80"/>
                    </a:lnTo>
                    <a:lnTo>
                      <a:pt x="529" y="80"/>
                    </a:lnTo>
                    <a:close/>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12" name="Line 12"/>
              <p:cNvSpPr>
                <a:spLocks noChangeShapeType="1"/>
              </p:cNvSpPr>
              <p:nvPr/>
            </p:nvSpPr>
            <p:spPr bwMode="auto">
              <a:xfrm>
                <a:off x="4646613" y="6229350"/>
                <a:ext cx="176213" cy="174625"/>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13" name="Line 13"/>
              <p:cNvSpPr>
                <a:spLocks noChangeShapeType="1"/>
              </p:cNvSpPr>
              <p:nvPr/>
            </p:nvSpPr>
            <p:spPr bwMode="auto">
              <a:xfrm flipH="1">
                <a:off x="4210050" y="6272213"/>
                <a:ext cx="479425" cy="481013"/>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14" name="Line 14"/>
              <p:cNvSpPr>
                <a:spLocks noChangeShapeType="1"/>
              </p:cNvSpPr>
              <p:nvPr/>
            </p:nvSpPr>
            <p:spPr bwMode="auto">
              <a:xfrm flipH="1">
                <a:off x="4297363" y="6361113"/>
                <a:ext cx="481013" cy="479425"/>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15" name="Freeform 15"/>
              <p:cNvSpPr/>
              <p:nvPr/>
            </p:nvSpPr>
            <p:spPr bwMode="auto">
              <a:xfrm>
                <a:off x="4132263" y="6743700"/>
                <a:ext cx="174625" cy="176213"/>
              </a:xfrm>
              <a:custGeom>
                <a:avLst/>
                <a:gdLst>
                  <a:gd name="T0" fmla="*/ 0 w 110"/>
                  <a:gd name="T1" fmla="*/ 0 h 111"/>
                  <a:gd name="T2" fmla="*/ 49 w 110"/>
                  <a:gd name="T3" fmla="*/ 6 h 111"/>
                  <a:gd name="T4" fmla="*/ 55 w 110"/>
                  <a:gd name="T5" fmla="*/ 55 h 111"/>
                  <a:gd name="T6" fmla="*/ 104 w 110"/>
                  <a:gd name="T7" fmla="*/ 61 h 111"/>
                  <a:gd name="T8" fmla="*/ 110 w 110"/>
                  <a:gd name="T9" fmla="*/ 111 h 111"/>
                </a:gdLst>
                <a:ahLst/>
                <a:cxnLst>
                  <a:cxn ang="0">
                    <a:pos x="T0" y="T1"/>
                  </a:cxn>
                  <a:cxn ang="0">
                    <a:pos x="T2" y="T3"/>
                  </a:cxn>
                  <a:cxn ang="0">
                    <a:pos x="T4" y="T5"/>
                  </a:cxn>
                  <a:cxn ang="0">
                    <a:pos x="T6" y="T7"/>
                  </a:cxn>
                  <a:cxn ang="0">
                    <a:pos x="T8" y="T9"/>
                  </a:cxn>
                </a:cxnLst>
                <a:rect l="0" t="0" r="r" b="b"/>
                <a:pathLst>
                  <a:path w="110" h="111">
                    <a:moveTo>
                      <a:pt x="0" y="0"/>
                    </a:moveTo>
                    <a:lnTo>
                      <a:pt x="49" y="6"/>
                    </a:lnTo>
                    <a:lnTo>
                      <a:pt x="55" y="55"/>
                    </a:lnTo>
                    <a:lnTo>
                      <a:pt x="104" y="61"/>
                    </a:lnTo>
                    <a:lnTo>
                      <a:pt x="110" y="111"/>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16" name="Line 16"/>
              <p:cNvSpPr>
                <a:spLocks noChangeShapeType="1"/>
              </p:cNvSpPr>
              <p:nvPr/>
            </p:nvSpPr>
            <p:spPr bwMode="auto">
              <a:xfrm flipV="1">
                <a:off x="4149725" y="6269038"/>
                <a:ext cx="117475" cy="119063"/>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17" name="Line 17"/>
              <p:cNvSpPr>
                <a:spLocks noChangeShapeType="1"/>
              </p:cNvSpPr>
              <p:nvPr/>
            </p:nvSpPr>
            <p:spPr bwMode="auto">
              <a:xfrm flipV="1">
                <a:off x="4214813" y="6370638"/>
                <a:ext cx="82550" cy="82550"/>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18" name="Line 18"/>
              <p:cNvSpPr>
                <a:spLocks noChangeShapeType="1"/>
              </p:cNvSpPr>
              <p:nvPr/>
            </p:nvSpPr>
            <p:spPr bwMode="auto">
              <a:xfrm flipV="1">
                <a:off x="4662488" y="6783388"/>
                <a:ext cx="119063" cy="119063"/>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19" name="Line 19"/>
              <p:cNvSpPr>
                <a:spLocks noChangeShapeType="1"/>
              </p:cNvSpPr>
              <p:nvPr/>
            </p:nvSpPr>
            <p:spPr bwMode="auto">
              <a:xfrm flipV="1">
                <a:off x="4597400" y="6753225"/>
                <a:ext cx="82550" cy="82550"/>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20" name="Freeform 20"/>
              <p:cNvSpPr/>
              <p:nvPr/>
            </p:nvSpPr>
            <p:spPr bwMode="auto">
              <a:xfrm>
                <a:off x="4084638" y="6157913"/>
                <a:ext cx="369888" cy="368300"/>
              </a:xfrm>
              <a:custGeom>
                <a:avLst/>
                <a:gdLst>
                  <a:gd name="T0" fmla="*/ 233 w 233"/>
                  <a:gd name="T1" fmla="*/ 128 h 232"/>
                  <a:gd name="T2" fmla="*/ 111 w 233"/>
                  <a:gd name="T3" fmla="*/ 7 h 232"/>
                  <a:gd name="T4" fmla="*/ 111 w 233"/>
                  <a:gd name="T5" fmla="*/ 7 h 232"/>
                  <a:gd name="T6" fmla="*/ 107 w 233"/>
                  <a:gd name="T7" fmla="*/ 4 h 232"/>
                  <a:gd name="T8" fmla="*/ 103 w 233"/>
                  <a:gd name="T9" fmla="*/ 2 h 232"/>
                  <a:gd name="T10" fmla="*/ 98 w 233"/>
                  <a:gd name="T11" fmla="*/ 0 h 232"/>
                  <a:gd name="T12" fmla="*/ 94 w 233"/>
                  <a:gd name="T13" fmla="*/ 0 h 232"/>
                  <a:gd name="T14" fmla="*/ 89 w 233"/>
                  <a:gd name="T15" fmla="*/ 0 h 232"/>
                  <a:gd name="T16" fmla="*/ 84 w 233"/>
                  <a:gd name="T17" fmla="*/ 2 h 232"/>
                  <a:gd name="T18" fmla="*/ 80 w 233"/>
                  <a:gd name="T19" fmla="*/ 4 h 232"/>
                  <a:gd name="T20" fmla="*/ 76 w 233"/>
                  <a:gd name="T21" fmla="*/ 7 h 232"/>
                  <a:gd name="T22" fmla="*/ 7 w 233"/>
                  <a:gd name="T23" fmla="*/ 77 h 232"/>
                  <a:gd name="T24" fmla="*/ 7 w 233"/>
                  <a:gd name="T25" fmla="*/ 77 h 232"/>
                  <a:gd name="T26" fmla="*/ 4 w 233"/>
                  <a:gd name="T27" fmla="*/ 80 h 232"/>
                  <a:gd name="T28" fmla="*/ 2 w 233"/>
                  <a:gd name="T29" fmla="*/ 85 h 232"/>
                  <a:gd name="T30" fmla="*/ 0 w 233"/>
                  <a:gd name="T31" fmla="*/ 89 h 232"/>
                  <a:gd name="T32" fmla="*/ 0 w 233"/>
                  <a:gd name="T33" fmla="*/ 94 h 232"/>
                  <a:gd name="T34" fmla="*/ 0 w 233"/>
                  <a:gd name="T35" fmla="*/ 99 h 232"/>
                  <a:gd name="T36" fmla="*/ 2 w 233"/>
                  <a:gd name="T37" fmla="*/ 103 h 232"/>
                  <a:gd name="T38" fmla="*/ 4 w 233"/>
                  <a:gd name="T39" fmla="*/ 107 h 232"/>
                  <a:gd name="T40" fmla="*/ 7 w 233"/>
                  <a:gd name="T41" fmla="*/ 111 h 232"/>
                  <a:gd name="T42" fmla="*/ 128 w 233"/>
                  <a:gd name="T4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 h="232">
                    <a:moveTo>
                      <a:pt x="233" y="128"/>
                    </a:moveTo>
                    <a:lnTo>
                      <a:pt x="111" y="7"/>
                    </a:lnTo>
                    <a:lnTo>
                      <a:pt x="111" y="7"/>
                    </a:lnTo>
                    <a:lnTo>
                      <a:pt x="107" y="4"/>
                    </a:lnTo>
                    <a:lnTo>
                      <a:pt x="103" y="2"/>
                    </a:lnTo>
                    <a:lnTo>
                      <a:pt x="98" y="0"/>
                    </a:lnTo>
                    <a:lnTo>
                      <a:pt x="94" y="0"/>
                    </a:lnTo>
                    <a:lnTo>
                      <a:pt x="89" y="0"/>
                    </a:lnTo>
                    <a:lnTo>
                      <a:pt x="84" y="2"/>
                    </a:lnTo>
                    <a:lnTo>
                      <a:pt x="80" y="4"/>
                    </a:lnTo>
                    <a:lnTo>
                      <a:pt x="76" y="7"/>
                    </a:lnTo>
                    <a:lnTo>
                      <a:pt x="7" y="77"/>
                    </a:lnTo>
                    <a:lnTo>
                      <a:pt x="7" y="77"/>
                    </a:lnTo>
                    <a:lnTo>
                      <a:pt x="4" y="80"/>
                    </a:lnTo>
                    <a:lnTo>
                      <a:pt x="2" y="85"/>
                    </a:lnTo>
                    <a:lnTo>
                      <a:pt x="0" y="89"/>
                    </a:lnTo>
                    <a:lnTo>
                      <a:pt x="0" y="94"/>
                    </a:lnTo>
                    <a:lnTo>
                      <a:pt x="0" y="99"/>
                    </a:lnTo>
                    <a:lnTo>
                      <a:pt x="2" y="103"/>
                    </a:lnTo>
                    <a:lnTo>
                      <a:pt x="4" y="107"/>
                    </a:lnTo>
                    <a:lnTo>
                      <a:pt x="7" y="111"/>
                    </a:lnTo>
                    <a:lnTo>
                      <a:pt x="128" y="232"/>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21" name="Freeform 21"/>
              <p:cNvSpPr/>
              <p:nvPr/>
            </p:nvSpPr>
            <p:spPr bwMode="auto">
              <a:xfrm>
                <a:off x="4524375" y="6596063"/>
                <a:ext cx="368300" cy="369888"/>
              </a:xfrm>
              <a:custGeom>
                <a:avLst/>
                <a:gdLst>
                  <a:gd name="T0" fmla="*/ 0 w 232"/>
                  <a:gd name="T1" fmla="*/ 106 h 233"/>
                  <a:gd name="T2" fmla="*/ 121 w 232"/>
                  <a:gd name="T3" fmla="*/ 226 h 233"/>
                  <a:gd name="T4" fmla="*/ 121 w 232"/>
                  <a:gd name="T5" fmla="*/ 226 h 233"/>
                  <a:gd name="T6" fmla="*/ 125 w 232"/>
                  <a:gd name="T7" fmla="*/ 229 h 233"/>
                  <a:gd name="T8" fmla="*/ 129 w 232"/>
                  <a:gd name="T9" fmla="*/ 232 h 233"/>
                  <a:gd name="T10" fmla="*/ 134 w 232"/>
                  <a:gd name="T11" fmla="*/ 233 h 233"/>
                  <a:gd name="T12" fmla="*/ 138 w 232"/>
                  <a:gd name="T13" fmla="*/ 233 h 233"/>
                  <a:gd name="T14" fmla="*/ 143 w 232"/>
                  <a:gd name="T15" fmla="*/ 233 h 233"/>
                  <a:gd name="T16" fmla="*/ 148 w 232"/>
                  <a:gd name="T17" fmla="*/ 232 h 233"/>
                  <a:gd name="T18" fmla="*/ 152 w 232"/>
                  <a:gd name="T19" fmla="*/ 229 h 233"/>
                  <a:gd name="T20" fmla="*/ 156 w 232"/>
                  <a:gd name="T21" fmla="*/ 226 h 233"/>
                  <a:gd name="T22" fmla="*/ 225 w 232"/>
                  <a:gd name="T23" fmla="*/ 157 h 233"/>
                  <a:gd name="T24" fmla="*/ 225 w 232"/>
                  <a:gd name="T25" fmla="*/ 157 h 233"/>
                  <a:gd name="T26" fmla="*/ 228 w 232"/>
                  <a:gd name="T27" fmla="*/ 153 h 233"/>
                  <a:gd name="T28" fmla="*/ 230 w 232"/>
                  <a:gd name="T29" fmla="*/ 149 h 233"/>
                  <a:gd name="T30" fmla="*/ 232 w 232"/>
                  <a:gd name="T31" fmla="*/ 144 h 233"/>
                  <a:gd name="T32" fmla="*/ 232 w 232"/>
                  <a:gd name="T33" fmla="*/ 140 h 233"/>
                  <a:gd name="T34" fmla="*/ 232 w 232"/>
                  <a:gd name="T35" fmla="*/ 135 h 233"/>
                  <a:gd name="T36" fmla="*/ 230 w 232"/>
                  <a:gd name="T37" fmla="*/ 130 h 233"/>
                  <a:gd name="T38" fmla="*/ 228 w 232"/>
                  <a:gd name="T39" fmla="*/ 126 h 233"/>
                  <a:gd name="T40" fmla="*/ 225 w 232"/>
                  <a:gd name="T41" fmla="*/ 122 h 233"/>
                  <a:gd name="T42" fmla="*/ 104 w 232"/>
                  <a:gd name="T43"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2" h="233">
                    <a:moveTo>
                      <a:pt x="0" y="106"/>
                    </a:moveTo>
                    <a:lnTo>
                      <a:pt x="121" y="226"/>
                    </a:lnTo>
                    <a:lnTo>
                      <a:pt x="121" y="226"/>
                    </a:lnTo>
                    <a:lnTo>
                      <a:pt x="125" y="229"/>
                    </a:lnTo>
                    <a:lnTo>
                      <a:pt x="129" y="232"/>
                    </a:lnTo>
                    <a:lnTo>
                      <a:pt x="134" y="233"/>
                    </a:lnTo>
                    <a:lnTo>
                      <a:pt x="138" y="233"/>
                    </a:lnTo>
                    <a:lnTo>
                      <a:pt x="143" y="233"/>
                    </a:lnTo>
                    <a:lnTo>
                      <a:pt x="148" y="232"/>
                    </a:lnTo>
                    <a:lnTo>
                      <a:pt x="152" y="229"/>
                    </a:lnTo>
                    <a:lnTo>
                      <a:pt x="156" y="226"/>
                    </a:lnTo>
                    <a:lnTo>
                      <a:pt x="225" y="157"/>
                    </a:lnTo>
                    <a:lnTo>
                      <a:pt x="225" y="157"/>
                    </a:lnTo>
                    <a:lnTo>
                      <a:pt x="228" y="153"/>
                    </a:lnTo>
                    <a:lnTo>
                      <a:pt x="230" y="149"/>
                    </a:lnTo>
                    <a:lnTo>
                      <a:pt x="232" y="144"/>
                    </a:lnTo>
                    <a:lnTo>
                      <a:pt x="232" y="140"/>
                    </a:lnTo>
                    <a:lnTo>
                      <a:pt x="232" y="135"/>
                    </a:lnTo>
                    <a:lnTo>
                      <a:pt x="230" y="130"/>
                    </a:lnTo>
                    <a:lnTo>
                      <a:pt x="228" y="126"/>
                    </a:lnTo>
                    <a:lnTo>
                      <a:pt x="225" y="122"/>
                    </a:lnTo>
                    <a:lnTo>
                      <a:pt x="104" y="0"/>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grpSp>
      </p:grpSp>
      <p:grpSp>
        <p:nvGrpSpPr>
          <p:cNvPr id="122" name="组合 121"/>
          <p:cNvGrpSpPr/>
          <p:nvPr/>
        </p:nvGrpSpPr>
        <p:grpSpPr>
          <a:xfrm>
            <a:off x="4270587" y="3043957"/>
            <a:ext cx="1698332" cy="1698553"/>
            <a:chOff x="3202761" y="2211483"/>
            <a:chExt cx="1273915" cy="1273915"/>
          </a:xfrm>
        </p:grpSpPr>
        <p:sp>
          <p:nvSpPr>
            <p:cNvPr id="123" name="Freeform 6"/>
            <p:cNvSpPr/>
            <p:nvPr/>
          </p:nvSpPr>
          <p:spPr bwMode="auto">
            <a:xfrm rot="8100000">
              <a:off x="3202761" y="2211483"/>
              <a:ext cx="1273915" cy="1273915"/>
            </a:xfrm>
            <a:custGeom>
              <a:avLst/>
              <a:gdLst>
                <a:gd name="T0" fmla="*/ 2320 w 2584"/>
                <a:gd name="T1" fmla="*/ 1424 h 2584"/>
                <a:gd name="T2" fmla="*/ 2184 w 2584"/>
                <a:gd name="T3" fmla="*/ 1476 h 2584"/>
                <a:gd name="T4" fmla="*/ 2106 w 2584"/>
                <a:gd name="T5" fmla="*/ 1468 h 2584"/>
                <a:gd name="T6" fmla="*/ 2036 w 2584"/>
                <a:gd name="T7" fmla="*/ 1414 h 2584"/>
                <a:gd name="T8" fmla="*/ 2008 w 2584"/>
                <a:gd name="T9" fmla="*/ 1316 h 2584"/>
                <a:gd name="T10" fmla="*/ 1234 w 2584"/>
                <a:gd name="T11" fmla="*/ 568 h 2584"/>
                <a:gd name="T12" fmla="*/ 1158 w 2584"/>
                <a:gd name="T13" fmla="*/ 516 h 2584"/>
                <a:gd name="T14" fmla="*/ 1128 w 2584"/>
                <a:gd name="T15" fmla="*/ 436 h 2584"/>
                <a:gd name="T16" fmla="*/ 1150 w 2584"/>
                <a:gd name="T17" fmla="*/ 332 h 2584"/>
                <a:gd name="T18" fmla="*/ 1198 w 2584"/>
                <a:gd name="T19" fmla="*/ 206 h 2584"/>
                <a:gd name="T20" fmla="*/ 1184 w 2584"/>
                <a:gd name="T21" fmla="*/ 114 h 2584"/>
                <a:gd name="T22" fmla="*/ 1118 w 2584"/>
                <a:gd name="T23" fmla="*/ 32 h 2584"/>
                <a:gd name="T24" fmla="*/ 1014 w 2584"/>
                <a:gd name="T25" fmla="*/ 0 h 2584"/>
                <a:gd name="T26" fmla="*/ 926 w 2584"/>
                <a:gd name="T27" fmla="*/ 22 h 2584"/>
                <a:gd name="T28" fmla="*/ 852 w 2584"/>
                <a:gd name="T29" fmla="*/ 98 h 2584"/>
                <a:gd name="T30" fmla="*/ 830 w 2584"/>
                <a:gd name="T31" fmla="*/ 186 h 2584"/>
                <a:gd name="T32" fmla="*/ 862 w 2584"/>
                <a:gd name="T33" fmla="*/ 292 h 2584"/>
                <a:gd name="T34" fmla="*/ 902 w 2584"/>
                <a:gd name="T35" fmla="*/ 422 h 2584"/>
                <a:gd name="T36" fmla="*/ 878 w 2584"/>
                <a:gd name="T37" fmla="*/ 504 h 2584"/>
                <a:gd name="T38" fmla="*/ 810 w 2584"/>
                <a:gd name="T39" fmla="*/ 562 h 2584"/>
                <a:gd name="T40" fmla="*/ 0 w 2584"/>
                <a:gd name="T41" fmla="*/ 1314 h 2584"/>
                <a:gd name="T42" fmla="*/ 26 w 2584"/>
                <a:gd name="T43" fmla="*/ 1368 h 2584"/>
                <a:gd name="T44" fmla="*/ 70 w 2584"/>
                <a:gd name="T45" fmla="*/ 1370 h 2584"/>
                <a:gd name="T46" fmla="*/ 192 w 2584"/>
                <a:gd name="T47" fmla="*/ 1318 h 2584"/>
                <a:gd name="T48" fmla="*/ 346 w 2584"/>
                <a:gd name="T49" fmla="*/ 1308 h 2584"/>
                <a:gd name="T50" fmla="*/ 490 w 2584"/>
                <a:gd name="T51" fmla="*/ 1386 h 2584"/>
                <a:gd name="T52" fmla="*/ 570 w 2584"/>
                <a:gd name="T53" fmla="*/ 1532 h 2584"/>
                <a:gd name="T54" fmla="*/ 562 w 2584"/>
                <a:gd name="T55" fmla="*/ 1676 h 2584"/>
                <a:gd name="T56" fmla="*/ 470 w 2584"/>
                <a:gd name="T57" fmla="*/ 1812 h 2584"/>
                <a:gd name="T58" fmla="*/ 316 w 2584"/>
                <a:gd name="T59" fmla="*/ 1878 h 2584"/>
                <a:gd name="T60" fmla="*/ 162 w 2584"/>
                <a:gd name="T61" fmla="*/ 1850 h 2584"/>
                <a:gd name="T62" fmla="*/ 60 w 2584"/>
                <a:gd name="T63" fmla="*/ 1808 h 2584"/>
                <a:gd name="T64" fmla="*/ 18 w 2584"/>
                <a:gd name="T65" fmla="*/ 1816 h 2584"/>
                <a:gd name="T66" fmla="*/ 738 w 2584"/>
                <a:gd name="T67" fmla="*/ 2584 h 2584"/>
                <a:gd name="T68" fmla="*/ 792 w 2584"/>
                <a:gd name="T69" fmla="*/ 2558 h 2584"/>
                <a:gd name="T70" fmla="*/ 794 w 2584"/>
                <a:gd name="T71" fmla="*/ 2514 h 2584"/>
                <a:gd name="T72" fmla="*/ 742 w 2584"/>
                <a:gd name="T73" fmla="*/ 2392 h 2584"/>
                <a:gd name="T74" fmla="*/ 732 w 2584"/>
                <a:gd name="T75" fmla="*/ 2238 h 2584"/>
                <a:gd name="T76" fmla="*/ 810 w 2584"/>
                <a:gd name="T77" fmla="*/ 2094 h 2584"/>
                <a:gd name="T78" fmla="*/ 956 w 2584"/>
                <a:gd name="T79" fmla="*/ 2014 h 2584"/>
                <a:gd name="T80" fmla="*/ 1100 w 2584"/>
                <a:gd name="T81" fmla="*/ 2022 h 2584"/>
                <a:gd name="T82" fmla="*/ 1236 w 2584"/>
                <a:gd name="T83" fmla="*/ 2114 h 2584"/>
                <a:gd name="T84" fmla="*/ 1300 w 2584"/>
                <a:gd name="T85" fmla="*/ 2268 h 2584"/>
                <a:gd name="T86" fmla="*/ 1274 w 2584"/>
                <a:gd name="T87" fmla="*/ 2422 h 2584"/>
                <a:gd name="T88" fmla="*/ 1232 w 2584"/>
                <a:gd name="T89" fmla="*/ 2524 h 2584"/>
                <a:gd name="T90" fmla="*/ 1240 w 2584"/>
                <a:gd name="T91" fmla="*/ 2566 h 2584"/>
                <a:gd name="T92" fmla="*/ 2008 w 2584"/>
                <a:gd name="T93" fmla="*/ 1866 h 2584"/>
                <a:gd name="T94" fmla="*/ 2028 w 2584"/>
                <a:gd name="T95" fmla="*/ 1780 h 2584"/>
                <a:gd name="T96" fmla="*/ 2092 w 2584"/>
                <a:gd name="T97" fmla="*/ 1720 h 2584"/>
                <a:gd name="T98" fmla="*/ 2162 w 2584"/>
                <a:gd name="T99" fmla="*/ 1704 h 2584"/>
                <a:gd name="T100" fmla="*/ 2320 w 2584"/>
                <a:gd name="T101" fmla="*/ 1758 h 2584"/>
                <a:gd name="T102" fmla="*/ 2398 w 2584"/>
                <a:gd name="T103" fmla="*/ 1776 h 2584"/>
                <a:gd name="T104" fmla="*/ 2502 w 2584"/>
                <a:gd name="T105" fmla="*/ 1744 h 2584"/>
                <a:gd name="T106" fmla="*/ 2570 w 2584"/>
                <a:gd name="T107" fmla="*/ 1662 h 2584"/>
                <a:gd name="T108" fmla="*/ 2582 w 2584"/>
                <a:gd name="T109" fmla="*/ 1572 h 2584"/>
                <a:gd name="T110" fmla="*/ 2542 w 2584"/>
                <a:gd name="T111" fmla="*/ 1472 h 2584"/>
                <a:gd name="T112" fmla="*/ 2454 w 2584"/>
                <a:gd name="T113" fmla="*/ 1414 h 2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84" h="2584">
                  <a:moveTo>
                    <a:pt x="2398" y="1406"/>
                  </a:moveTo>
                  <a:lnTo>
                    <a:pt x="2398" y="1406"/>
                  </a:lnTo>
                  <a:lnTo>
                    <a:pt x="2378" y="1406"/>
                  </a:lnTo>
                  <a:lnTo>
                    <a:pt x="2358" y="1410"/>
                  </a:lnTo>
                  <a:lnTo>
                    <a:pt x="2340" y="1416"/>
                  </a:lnTo>
                  <a:lnTo>
                    <a:pt x="2320" y="1424"/>
                  </a:lnTo>
                  <a:lnTo>
                    <a:pt x="2320" y="1424"/>
                  </a:lnTo>
                  <a:lnTo>
                    <a:pt x="2292" y="1438"/>
                  </a:lnTo>
                  <a:lnTo>
                    <a:pt x="2252" y="1456"/>
                  </a:lnTo>
                  <a:lnTo>
                    <a:pt x="2228" y="1464"/>
                  </a:lnTo>
                  <a:lnTo>
                    <a:pt x="2206" y="1470"/>
                  </a:lnTo>
                  <a:lnTo>
                    <a:pt x="2184" y="1476"/>
                  </a:lnTo>
                  <a:lnTo>
                    <a:pt x="2162" y="1478"/>
                  </a:lnTo>
                  <a:lnTo>
                    <a:pt x="2162" y="1478"/>
                  </a:lnTo>
                  <a:lnTo>
                    <a:pt x="2148" y="1476"/>
                  </a:lnTo>
                  <a:lnTo>
                    <a:pt x="2134" y="1474"/>
                  </a:lnTo>
                  <a:lnTo>
                    <a:pt x="2120" y="1472"/>
                  </a:lnTo>
                  <a:lnTo>
                    <a:pt x="2106" y="1468"/>
                  </a:lnTo>
                  <a:lnTo>
                    <a:pt x="2092" y="1462"/>
                  </a:lnTo>
                  <a:lnTo>
                    <a:pt x="2080" y="1454"/>
                  </a:lnTo>
                  <a:lnTo>
                    <a:pt x="2068" y="1446"/>
                  </a:lnTo>
                  <a:lnTo>
                    <a:pt x="2056" y="1436"/>
                  </a:lnTo>
                  <a:lnTo>
                    <a:pt x="2046" y="1426"/>
                  </a:lnTo>
                  <a:lnTo>
                    <a:pt x="2036" y="1414"/>
                  </a:lnTo>
                  <a:lnTo>
                    <a:pt x="2028" y="1400"/>
                  </a:lnTo>
                  <a:lnTo>
                    <a:pt x="2022" y="1386"/>
                  </a:lnTo>
                  <a:lnTo>
                    <a:pt x="2016" y="1370"/>
                  </a:lnTo>
                  <a:lnTo>
                    <a:pt x="2012" y="1352"/>
                  </a:lnTo>
                  <a:lnTo>
                    <a:pt x="2010" y="1334"/>
                  </a:lnTo>
                  <a:lnTo>
                    <a:pt x="2008" y="1316"/>
                  </a:lnTo>
                  <a:lnTo>
                    <a:pt x="2008" y="576"/>
                  </a:lnTo>
                  <a:lnTo>
                    <a:pt x="1290" y="576"/>
                  </a:lnTo>
                  <a:lnTo>
                    <a:pt x="1290" y="576"/>
                  </a:lnTo>
                  <a:lnTo>
                    <a:pt x="1270" y="576"/>
                  </a:lnTo>
                  <a:lnTo>
                    <a:pt x="1252" y="572"/>
                  </a:lnTo>
                  <a:lnTo>
                    <a:pt x="1234" y="568"/>
                  </a:lnTo>
                  <a:lnTo>
                    <a:pt x="1220" y="562"/>
                  </a:lnTo>
                  <a:lnTo>
                    <a:pt x="1204" y="556"/>
                  </a:lnTo>
                  <a:lnTo>
                    <a:pt x="1192" y="548"/>
                  </a:lnTo>
                  <a:lnTo>
                    <a:pt x="1180" y="538"/>
                  </a:lnTo>
                  <a:lnTo>
                    <a:pt x="1168" y="528"/>
                  </a:lnTo>
                  <a:lnTo>
                    <a:pt x="1158" y="516"/>
                  </a:lnTo>
                  <a:lnTo>
                    <a:pt x="1150" y="504"/>
                  </a:lnTo>
                  <a:lnTo>
                    <a:pt x="1144" y="492"/>
                  </a:lnTo>
                  <a:lnTo>
                    <a:pt x="1138" y="478"/>
                  </a:lnTo>
                  <a:lnTo>
                    <a:pt x="1132" y="464"/>
                  </a:lnTo>
                  <a:lnTo>
                    <a:pt x="1130" y="450"/>
                  </a:lnTo>
                  <a:lnTo>
                    <a:pt x="1128" y="436"/>
                  </a:lnTo>
                  <a:lnTo>
                    <a:pt x="1128" y="422"/>
                  </a:lnTo>
                  <a:lnTo>
                    <a:pt x="1128" y="422"/>
                  </a:lnTo>
                  <a:lnTo>
                    <a:pt x="1128" y="402"/>
                  </a:lnTo>
                  <a:lnTo>
                    <a:pt x="1134" y="378"/>
                  </a:lnTo>
                  <a:lnTo>
                    <a:pt x="1140" y="356"/>
                  </a:lnTo>
                  <a:lnTo>
                    <a:pt x="1150" y="332"/>
                  </a:lnTo>
                  <a:lnTo>
                    <a:pt x="1168" y="292"/>
                  </a:lnTo>
                  <a:lnTo>
                    <a:pt x="1182" y="264"/>
                  </a:lnTo>
                  <a:lnTo>
                    <a:pt x="1182" y="264"/>
                  </a:lnTo>
                  <a:lnTo>
                    <a:pt x="1190" y="246"/>
                  </a:lnTo>
                  <a:lnTo>
                    <a:pt x="1194" y="226"/>
                  </a:lnTo>
                  <a:lnTo>
                    <a:pt x="1198" y="206"/>
                  </a:lnTo>
                  <a:lnTo>
                    <a:pt x="1200" y="186"/>
                  </a:lnTo>
                  <a:lnTo>
                    <a:pt x="1200" y="186"/>
                  </a:lnTo>
                  <a:lnTo>
                    <a:pt x="1198" y="166"/>
                  </a:lnTo>
                  <a:lnTo>
                    <a:pt x="1196" y="148"/>
                  </a:lnTo>
                  <a:lnTo>
                    <a:pt x="1190" y="130"/>
                  </a:lnTo>
                  <a:lnTo>
                    <a:pt x="1184" y="114"/>
                  </a:lnTo>
                  <a:lnTo>
                    <a:pt x="1176" y="98"/>
                  </a:lnTo>
                  <a:lnTo>
                    <a:pt x="1168" y="82"/>
                  </a:lnTo>
                  <a:lnTo>
                    <a:pt x="1156" y="68"/>
                  </a:lnTo>
                  <a:lnTo>
                    <a:pt x="1144" y="54"/>
                  </a:lnTo>
                  <a:lnTo>
                    <a:pt x="1132" y="42"/>
                  </a:lnTo>
                  <a:lnTo>
                    <a:pt x="1118" y="32"/>
                  </a:lnTo>
                  <a:lnTo>
                    <a:pt x="1102" y="22"/>
                  </a:lnTo>
                  <a:lnTo>
                    <a:pt x="1086" y="16"/>
                  </a:lnTo>
                  <a:lnTo>
                    <a:pt x="1070" y="8"/>
                  </a:lnTo>
                  <a:lnTo>
                    <a:pt x="1052" y="4"/>
                  </a:lnTo>
                  <a:lnTo>
                    <a:pt x="1032" y="2"/>
                  </a:lnTo>
                  <a:lnTo>
                    <a:pt x="1014" y="0"/>
                  </a:lnTo>
                  <a:lnTo>
                    <a:pt x="1014" y="0"/>
                  </a:lnTo>
                  <a:lnTo>
                    <a:pt x="996" y="2"/>
                  </a:lnTo>
                  <a:lnTo>
                    <a:pt x="976" y="4"/>
                  </a:lnTo>
                  <a:lnTo>
                    <a:pt x="960" y="8"/>
                  </a:lnTo>
                  <a:lnTo>
                    <a:pt x="942" y="16"/>
                  </a:lnTo>
                  <a:lnTo>
                    <a:pt x="926" y="22"/>
                  </a:lnTo>
                  <a:lnTo>
                    <a:pt x="910" y="32"/>
                  </a:lnTo>
                  <a:lnTo>
                    <a:pt x="896" y="42"/>
                  </a:lnTo>
                  <a:lnTo>
                    <a:pt x="884" y="54"/>
                  </a:lnTo>
                  <a:lnTo>
                    <a:pt x="872" y="68"/>
                  </a:lnTo>
                  <a:lnTo>
                    <a:pt x="860" y="82"/>
                  </a:lnTo>
                  <a:lnTo>
                    <a:pt x="852" y="98"/>
                  </a:lnTo>
                  <a:lnTo>
                    <a:pt x="844" y="114"/>
                  </a:lnTo>
                  <a:lnTo>
                    <a:pt x="838" y="130"/>
                  </a:lnTo>
                  <a:lnTo>
                    <a:pt x="832" y="148"/>
                  </a:lnTo>
                  <a:lnTo>
                    <a:pt x="830" y="166"/>
                  </a:lnTo>
                  <a:lnTo>
                    <a:pt x="830" y="186"/>
                  </a:lnTo>
                  <a:lnTo>
                    <a:pt x="830" y="186"/>
                  </a:lnTo>
                  <a:lnTo>
                    <a:pt x="830" y="206"/>
                  </a:lnTo>
                  <a:lnTo>
                    <a:pt x="834" y="226"/>
                  </a:lnTo>
                  <a:lnTo>
                    <a:pt x="840" y="246"/>
                  </a:lnTo>
                  <a:lnTo>
                    <a:pt x="846" y="264"/>
                  </a:lnTo>
                  <a:lnTo>
                    <a:pt x="846" y="264"/>
                  </a:lnTo>
                  <a:lnTo>
                    <a:pt x="862" y="292"/>
                  </a:lnTo>
                  <a:lnTo>
                    <a:pt x="880" y="332"/>
                  </a:lnTo>
                  <a:lnTo>
                    <a:pt x="888" y="356"/>
                  </a:lnTo>
                  <a:lnTo>
                    <a:pt x="894" y="378"/>
                  </a:lnTo>
                  <a:lnTo>
                    <a:pt x="900" y="402"/>
                  </a:lnTo>
                  <a:lnTo>
                    <a:pt x="902" y="422"/>
                  </a:lnTo>
                  <a:lnTo>
                    <a:pt x="902" y="422"/>
                  </a:lnTo>
                  <a:lnTo>
                    <a:pt x="900" y="436"/>
                  </a:lnTo>
                  <a:lnTo>
                    <a:pt x="898" y="450"/>
                  </a:lnTo>
                  <a:lnTo>
                    <a:pt x="896" y="464"/>
                  </a:lnTo>
                  <a:lnTo>
                    <a:pt x="890" y="478"/>
                  </a:lnTo>
                  <a:lnTo>
                    <a:pt x="884" y="492"/>
                  </a:lnTo>
                  <a:lnTo>
                    <a:pt x="878" y="504"/>
                  </a:lnTo>
                  <a:lnTo>
                    <a:pt x="870" y="516"/>
                  </a:lnTo>
                  <a:lnTo>
                    <a:pt x="860" y="528"/>
                  </a:lnTo>
                  <a:lnTo>
                    <a:pt x="850" y="538"/>
                  </a:lnTo>
                  <a:lnTo>
                    <a:pt x="836" y="548"/>
                  </a:lnTo>
                  <a:lnTo>
                    <a:pt x="824" y="556"/>
                  </a:lnTo>
                  <a:lnTo>
                    <a:pt x="810" y="562"/>
                  </a:lnTo>
                  <a:lnTo>
                    <a:pt x="794" y="568"/>
                  </a:lnTo>
                  <a:lnTo>
                    <a:pt x="776" y="572"/>
                  </a:lnTo>
                  <a:lnTo>
                    <a:pt x="758" y="576"/>
                  </a:lnTo>
                  <a:lnTo>
                    <a:pt x="738" y="576"/>
                  </a:lnTo>
                  <a:lnTo>
                    <a:pt x="0" y="576"/>
                  </a:lnTo>
                  <a:lnTo>
                    <a:pt x="0" y="1314"/>
                  </a:lnTo>
                  <a:lnTo>
                    <a:pt x="0" y="1314"/>
                  </a:lnTo>
                  <a:lnTo>
                    <a:pt x="2" y="1332"/>
                  </a:lnTo>
                  <a:lnTo>
                    <a:pt x="6" y="1346"/>
                  </a:lnTo>
                  <a:lnTo>
                    <a:pt x="10" y="1356"/>
                  </a:lnTo>
                  <a:lnTo>
                    <a:pt x="18" y="1364"/>
                  </a:lnTo>
                  <a:lnTo>
                    <a:pt x="26" y="1368"/>
                  </a:lnTo>
                  <a:lnTo>
                    <a:pt x="34" y="1372"/>
                  </a:lnTo>
                  <a:lnTo>
                    <a:pt x="42" y="1374"/>
                  </a:lnTo>
                  <a:lnTo>
                    <a:pt x="50" y="1374"/>
                  </a:lnTo>
                  <a:lnTo>
                    <a:pt x="50" y="1374"/>
                  </a:lnTo>
                  <a:lnTo>
                    <a:pt x="60" y="1374"/>
                  </a:lnTo>
                  <a:lnTo>
                    <a:pt x="70" y="1370"/>
                  </a:lnTo>
                  <a:lnTo>
                    <a:pt x="98" y="1360"/>
                  </a:lnTo>
                  <a:lnTo>
                    <a:pt x="130" y="1346"/>
                  </a:lnTo>
                  <a:lnTo>
                    <a:pt x="160" y="1332"/>
                  </a:lnTo>
                  <a:lnTo>
                    <a:pt x="162" y="1330"/>
                  </a:lnTo>
                  <a:lnTo>
                    <a:pt x="162" y="1330"/>
                  </a:lnTo>
                  <a:lnTo>
                    <a:pt x="192" y="1318"/>
                  </a:lnTo>
                  <a:lnTo>
                    <a:pt x="224" y="1310"/>
                  </a:lnTo>
                  <a:lnTo>
                    <a:pt x="256" y="1304"/>
                  </a:lnTo>
                  <a:lnTo>
                    <a:pt x="288" y="1302"/>
                  </a:lnTo>
                  <a:lnTo>
                    <a:pt x="288" y="1302"/>
                  </a:lnTo>
                  <a:lnTo>
                    <a:pt x="316" y="1304"/>
                  </a:lnTo>
                  <a:lnTo>
                    <a:pt x="346" y="1308"/>
                  </a:lnTo>
                  <a:lnTo>
                    <a:pt x="372" y="1314"/>
                  </a:lnTo>
                  <a:lnTo>
                    <a:pt x="400" y="1324"/>
                  </a:lnTo>
                  <a:lnTo>
                    <a:pt x="424" y="1336"/>
                  </a:lnTo>
                  <a:lnTo>
                    <a:pt x="448" y="1352"/>
                  </a:lnTo>
                  <a:lnTo>
                    <a:pt x="470" y="1368"/>
                  </a:lnTo>
                  <a:lnTo>
                    <a:pt x="490" y="1386"/>
                  </a:lnTo>
                  <a:lnTo>
                    <a:pt x="510" y="1406"/>
                  </a:lnTo>
                  <a:lnTo>
                    <a:pt x="526" y="1430"/>
                  </a:lnTo>
                  <a:lnTo>
                    <a:pt x="540" y="1452"/>
                  </a:lnTo>
                  <a:lnTo>
                    <a:pt x="552" y="1478"/>
                  </a:lnTo>
                  <a:lnTo>
                    <a:pt x="562" y="1504"/>
                  </a:lnTo>
                  <a:lnTo>
                    <a:pt x="570" y="1532"/>
                  </a:lnTo>
                  <a:lnTo>
                    <a:pt x="574" y="1560"/>
                  </a:lnTo>
                  <a:lnTo>
                    <a:pt x="576" y="1590"/>
                  </a:lnTo>
                  <a:lnTo>
                    <a:pt x="576" y="1590"/>
                  </a:lnTo>
                  <a:lnTo>
                    <a:pt x="574" y="1620"/>
                  </a:lnTo>
                  <a:lnTo>
                    <a:pt x="570" y="1648"/>
                  </a:lnTo>
                  <a:lnTo>
                    <a:pt x="562" y="1676"/>
                  </a:lnTo>
                  <a:lnTo>
                    <a:pt x="552" y="1702"/>
                  </a:lnTo>
                  <a:lnTo>
                    <a:pt x="540" y="1728"/>
                  </a:lnTo>
                  <a:lnTo>
                    <a:pt x="526" y="1752"/>
                  </a:lnTo>
                  <a:lnTo>
                    <a:pt x="510" y="1774"/>
                  </a:lnTo>
                  <a:lnTo>
                    <a:pt x="490" y="1794"/>
                  </a:lnTo>
                  <a:lnTo>
                    <a:pt x="470" y="1812"/>
                  </a:lnTo>
                  <a:lnTo>
                    <a:pt x="448" y="1830"/>
                  </a:lnTo>
                  <a:lnTo>
                    <a:pt x="424" y="1844"/>
                  </a:lnTo>
                  <a:lnTo>
                    <a:pt x="400" y="1856"/>
                  </a:lnTo>
                  <a:lnTo>
                    <a:pt x="372" y="1866"/>
                  </a:lnTo>
                  <a:lnTo>
                    <a:pt x="346" y="1872"/>
                  </a:lnTo>
                  <a:lnTo>
                    <a:pt x="316" y="1878"/>
                  </a:lnTo>
                  <a:lnTo>
                    <a:pt x="288" y="1878"/>
                  </a:lnTo>
                  <a:lnTo>
                    <a:pt x="288" y="1878"/>
                  </a:lnTo>
                  <a:lnTo>
                    <a:pt x="256" y="1876"/>
                  </a:lnTo>
                  <a:lnTo>
                    <a:pt x="224" y="1872"/>
                  </a:lnTo>
                  <a:lnTo>
                    <a:pt x="192" y="1862"/>
                  </a:lnTo>
                  <a:lnTo>
                    <a:pt x="162" y="1850"/>
                  </a:lnTo>
                  <a:lnTo>
                    <a:pt x="160" y="1848"/>
                  </a:lnTo>
                  <a:lnTo>
                    <a:pt x="160" y="1848"/>
                  </a:lnTo>
                  <a:lnTo>
                    <a:pt x="130" y="1834"/>
                  </a:lnTo>
                  <a:lnTo>
                    <a:pt x="98" y="1820"/>
                  </a:lnTo>
                  <a:lnTo>
                    <a:pt x="70" y="1810"/>
                  </a:lnTo>
                  <a:lnTo>
                    <a:pt x="60" y="1808"/>
                  </a:lnTo>
                  <a:lnTo>
                    <a:pt x="50" y="1806"/>
                  </a:lnTo>
                  <a:lnTo>
                    <a:pt x="50" y="1806"/>
                  </a:lnTo>
                  <a:lnTo>
                    <a:pt x="42" y="1806"/>
                  </a:lnTo>
                  <a:lnTo>
                    <a:pt x="34" y="1808"/>
                  </a:lnTo>
                  <a:lnTo>
                    <a:pt x="26" y="1812"/>
                  </a:lnTo>
                  <a:lnTo>
                    <a:pt x="18" y="1816"/>
                  </a:lnTo>
                  <a:lnTo>
                    <a:pt x="10" y="1824"/>
                  </a:lnTo>
                  <a:lnTo>
                    <a:pt x="6" y="1834"/>
                  </a:lnTo>
                  <a:lnTo>
                    <a:pt x="2" y="1848"/>
                  </a:lnTo>
                  <a:lnTo>
                    <a:pt x="0" y="1866"/>
                  </a:lnTo>
                  <a:lnTo>
                    <a:pt x="0" y="2584"/>
                  </a:lnTo>
                  <a:lnTo>
                    <a:pt x="738" y="2584"/>
                  </a:lnTo>
                  <a:lnTo>
                    <a:pt x="738" y="2584"/>
                  </a:lnTo>
                  <a:lnTo>
                    <a:pt x="756" y="2582"/>
                  </a:lnTo>
                  <a:lnTo>
                    <a:pt x="770" y="2578"/>
                  </a:lnTo>
                  <a:lnTo>
                    <a:pt x="780" y="2574"/>
                  </a:lnTo>
                  <a:lnTo>
                    <a:pt x="788" y="2566"/>
                  </a:lnTo>
                  <a:lnTo>
                    <a:pt x="792" y="2558"/>
                  </a:lnTo>
                  <a:lnTo>
                    <a:pt x="796" y="2550"/>
                  </a:lnTo>
                  <a:lnTo>
                    <a:pt x="798" y="2542"/>
                  </a:lnTo>
                  <a:lnTo>
                    <a:pt x="798" y="2534"/>
                  </a:lnTo>
                  <a:lnTo>
                    <a:pt x="798" y="2534"/>
                  </a:lnTo>
                  <a:lnTo>
                    <a:pt x="796" y="2524"/>
                  </a:lnTo>
                  <a:lnTo>
                    <a:pt x="794" y="2514"/>
                  </a:lnTo>
                  <a:lnTo>
                    <a:pt x="784" y="2486"/>
                  </a:lnTo>
                  <a:lnTo>
                    <a:pt x="770" y="2454"/>
                  </a:lnTo>
                  <a:lnTo>
                    <a:pt x="756" y="2424"/>
                  </a:lnTo>
                  <a:lnTo>
                    <a:pt x="754" y="2422"/>
                  </a:lnTo>
                  <a:lnTo>
                    <a:pt x="754" y="2422"/>
                  </a:lnTo>
                  <a:lnTo>
                    <a:pt x="742" y="2392"/>
                  </a:lnTo>
                  <a:lnTo>
                    <a:pt x="732" y="2360"/>
                  </a:lnTo>
                  <a:lnTo>
                    <a:pt x="728" y="2328"/>
                  </a:lnTo>
                  <a:lnTo>
                    <a:pt x="726" y="2296"/>
                  </a:lnTo>
                  <a:lnTo>
                    <a:pt x="726" y="2296"/>
                  </a:lnTo>
                  <a:lnTo>
                    <a:pt x="728" y="2268"/>
                  </a:lnTo>
                  <a:lnTo>
                    <a:pt x="732" y="2238"/>
                  </a:lnTo>
                  <a:lnTo>
                    <a:pt x="738" y="2212"/>
                  </a:lnTo>
                  <a:lnTo>
                    <a:pt x="748" y="2184"/>
                  </a:lnTo>
                  <a:lnTo>
                    <a:pt x="760" y="2160"/>
                  </a:lnTo>
                  <a:lnTo>
                    <a:pt x="776" y="2136"/>
                  </a:lnTo>
                  <a:lnTo>
                    <a:pt x="792" y="2114"/>
                  </a:lnTo>
                  <a:lnTo>
                    <a:pt x="810" y="2094"/>
                  </a:lnTo>
                  <a:lnTo>
                    <a:pt x="830" y="2074"/>
                  </a:lnTo>
                  <a:lnTo>
                    <a:pt x="854" y="2058"/>
                  </a:lnTo>
                  <a:lnTo>
                    <a:pt x="876" y="2044"/>
                  </a:lnTo>
                  <a:lnTo>
                    <a:pt x="902" y="2032"/>
                  </a:lnTo>
                  <a:lnTo>
                    <a:pt x="928" y="2022"/>
                  </a:lnTo>
                  <a:lnTo>
                    <a:pt x="956" y="2014"/>
                  </a:lnTo>
                  <a:lnTo>
                    <a:pt x="984" y="2010"/>
                  </a:lnTo>
                  <a:lnTo>
                    <a:pt x="1014" y="2008"/>
                  </a:lnTo>
                  <a:lnTo>
                    <a:pt x="1014" y="2008"/>
                  </a:lnTo>
                  <a:lnTo>
                    <a:pt x="1044" y="2010"/>
                  </a:lnTo>
                  <a:lnTo>
                    <a:pt x="1072" y="2014"/>
                  </a:lnTo>
                  <a:lnTo>
                    <a:pt x="1100" y="2022"/>
                  </a:lnTo>
                  <a:lnTo>
                    <a:pt x="1126" y="2032"/>
                  </a:lnTo>
                  <a:lnTo>
                    <a:pt x="1152" y="2044"/>
                  </a:lnTo>
                  <a:lnTo>
                    <a:pt x="1176" y="2058"/>
                  </a:lnTo>
                  <a:lnTo>
                    <a:pt x="1198" y="2074"/>
                  </a:lnTo>
                  <a:lnTo>
                    <a:pt x="1218" y="2094"/>
                  </a:lnTo>
                  <a:lnTo>
                    <a:pt x="1236" y="2114"/>
                  </a:lnTo>
                  <a:lnTo>
                    <a:pt x="1254" y="2136"/>
                  </a:lnTo>
                  <a:lnTo>
                    <a:pt x="1268" y="2160"/>
                  </a:lnTo>
                  <a:lnTo>
                    <a:pt x="1280" y="2184"/>
                  </a:lnTo>
                  <a:lnTo>
                    <a:pt x="1290" y="2212"/>
                  </a:lnTo>
                  <a:lnTo>
                    <a:pt x="1296" y="2238"/>
                  </a:lnTo>
                  <a:lnTo>
                    <a:pt x="1300" y="2268"/>
                  </a:lnTo>
                  <a:lnTo>
                    <a:pt x="1302" y="2296"/>
                  </a:lnTo>
                  <a:lnTo>
                    <a:pt x="1302" y="2296"/>
                  </a:lnTo>
                  <a:lnTo>
                    <a:pt x="1300" y="2328"/>
                  </a:lnTo>
                  <a:lnTo>
                    <a:pt x="1296" y="2360"/>
                  </a:lnTo>
                  <a:lnTo>
                    <a:pt x="1286" y="2392"/>
                  </a:lnTo>
                  <a:lnTo>
                    <a:pt x="1274" y="2422"/>
                  </a:lnTo>
                  <a:lnTo>
                    <a:pt x="1272" y="2424"/>
                  </a:lnTo>
                  <a:lnTo>
                    <a:pt x="1272" y="2424"/>
                  </a:lnTo>
                  <a:lnTo>
                    <a:pt x="1258" y="2454"/>
                  </a:lnTo>
                  <a:lnTo>
                    <a:pt x="1244" y="2486"/>
                  </a:lnTo>
                  <a:lnTo>
                    <a:pt x="1234" y="2514"/>
                  </a:lnTo>
                  <a:lnTo>
                    <a:pt x="1232" y="2524"/>
                  </a:lnTo>
                  <a:lnTo>
                    <a:pt x="1230" y="2534"/>
                  </a:lnTo>
                  <a:lnTo>
                    <a:pt x="1230" y="2534"/>
                  </a:lnTo>
                  <a:lnTo>
                    <a:pt x="1230" y="2542"/>
                  </a:lnTo>
                  <a:lnTo>
                    <a:pt x="1232" y="2550"/>
                  </a:lnTo>
                  <a:lnTo>
                    <a:pt x="1236" y="2558"/>
                  </a:lnTo>
                  <a:lnTo>
                    <a:pt x="1240" y="2566"/>
                  </a:lnTo>
                  <a:lnTo>
                    <a:pt x="1248" y="2574"/>
                  </a:lnTo>
                  <a:lnTo>
                    <a:pt x="1258" y="2578"/>
                  </a:lnTo>
                  <a:lnTo>
                    <a:pt x="1272" y="2582"/>
                  </a:lnTo>
                  <a:lnTo>
                    <a:pt x="1290" y="2584"/>
                  </a:lnTo>
                  <a:lnTo>
                    <a:pt x="2008" y="2584"/>
                  </a:lnTo>
                  <a:lnTo>
                    <a:pt x="2008" y="1866"/>
                  </a:lnTo>
                  <a:lnTo>
                    <a:pt x="2008" y="1866"/>
                  </a:lnTo>
                  <a:lnTo>
                    <a:pt x="2010" y="1846"/>
                  </a:lnTo>
                  <a:lnTo>
                    <a:pt x="2012" y="1828"/>
                  </a:lnTo>
                  <a:lnTo>
                    <a:pt x="2016" y="1812"/>
                  </a:lnTo>
                  <a:lnTo>
                    <a:pt x="2022" y="1796"/>
                  </a:lnTo>
                  <a:lnTo>
                    <a:pt x="2028" y="1780"/>
                  </a:lnTo>
                  <a:lnTo>
                    <a:pt x="2036" y="1768"/>
                  </a:lnTo>
                  <a:lnTo>
                    <a:pt x="2046" y="1756"/>
                  </a:lnTo>
                  <a:lnTo>
                    <a:pt x="2056" y="1744"/>
                  </a:lnTo>
                  <a:lnTo>
                    <a:pt x="2068" y="1736"/>
                  </a:lnTo>
                  <a:lnTo>
                    <a:pt x="2080" y="1726"/>
                  </a:lnTo>
                  <a:lnTo>
                    <a:pt x="2092" y="1720"/>
                  </a:lnTo>
                  <a:lnTo>
                    <a:pt x="2106" y="1714"/>
                  </a:lnTo>
                  <a:lnTo>
                    <a:pt x="2120" y="1710"/>
                  </a:lnTo>
                  <a:lnTo>
                    <a:pt x="2134" y="1706"/>
                  </a:lnTo>
                  <a:lnTo>
                    <a:pt x="2148" y="1704"/>
                  </a:lnTo>
                  <a:lnTo>
                    <a:pt x="2162" y="1704"/>
                  </a:lnTo>
                  <a:lnTo>
                    <a:pt x="2162" y="1704"/>
                  </a:lnTo>
                  <a:lnTo>
                    <a:pt x="2184" y="1706"/>
                  </a:lnTo>
                  <a:lnTo>
                    <a:pt x="2206" y="1710"/>
                  </a:lnTo>
                  <a:lnTo>
                    <a:pt x="2228" y="1718"/>
                  </a:lnTo>
                  <a:lnTo>
                    <a:pt x="2252" y="1726"/>
                  </a:lnTo>
                  <a:lnTo>
                    <a:pt x="2292" y="1744"/>
                  </a:lnTo>
                  <a:lnTo>
                    <a:pt x="2320" y="1758"/>
                  </a:lnTo>
                  <a:lnTo>
                    <a:pt x="2320" y="1758"/>
                  </a:lnTo>
                  <a:lnTo>
                    <a:pt x="2340" y="1766"/>
                  </a:lnTo>
                  <a:lnTo>
                    <a:pt x="2358" y="1772"/>
                  </a:lnTo>
                  <a:lnTo>
                    <a:pt x="2378" y="1774"/>
                  </a:lnTo>
                  <a:lnTo>
                    <a:pt x="2398" y="1776"/>
                  </a:lnTo>
                  <a:lnTo>
                    <a:pt x="2398" y="1776"/>
                  </a:lnTo>
                  <a:lnTo>
                    <a:pt x="2418" y="1774"/>
                  </a:lnTo>
                  <a:lnTo>
                    <a:pt x="2436" y="1772"/>
                  </a:lnTo>
                  <a:lnTo>
                    <a:pt x="2454" y="1768"/>
                  </a:lnTo>
                  <a:lnTo>
                    <a:pt x="2470" y="1760"/>
                  </a:lnTo>
                  <a:lnTo>
                    <a:pt x="2486" y="1754"/>
                  </a:lnTo>
                  <a:lnTo>
                    <a:pt x="2502" y="1744"/>
                  </a:lnTo>
                  <a:lnTo>
                    <a:pt x="2516" y="1734"/>
                  </a:lnTo>
                  <a:lnTo>
                    <a:pt x="2530" y="1722"/>
                  </a:lnTo>
                  <a:lnTo>
                    <a:pt x="2542" y="1708"/>
                  </a:lnTo>
                  <a:lnTo>
                    <a:pt x="2552" y="1694"/>
                  </a:lnTo>
                  <a:lnTo>
                    <a:pt x="2562" y="1678"/>
                  </a:lnTo>
                  <a:lnTo>
                    <a:pt x="2570" y="1662"/>
                  </a:lnTo>
                  <a:lnTo>
                    <a:pt x="2576" y="1646"/>
                  </a:lnTo>
                  <a:lnTo>
                    <a:pt x="2580" y="1628"/>
                  </a:lnTo>
                  <a:lnTo>
                    <a:pt x="2582" y="1610"/>
                  </a:lnTo>
                  <a:lnTo>
                    <a:pt x="2584" y="1590"/>
                  </a:lnTo>
                  <a:lnTo>
                    <a:pt x="2584" y="1590"/>
                  </a:lnTo>
                  <a:lnTo>
                    <a:pt x="2582" y="1572"/>
                  </a:lnTo>
                  <a:lnTo>
                    <a:pt x="2580" y="1554"/>
                  </a:lnTo>
                  <a:lnTo>
                    <a:pt x="2576" y="1536"/>
                  </a:lnTo>
                  <a:lnTo>
                    <a:pt x="2570" y="1518"/>
                  </a:lnTo>
                  <a:lnTo>
                    <a:pt x="2562" y="1502"/>
                  </a:lnTo>
                  <a:lnTo>
                    <a:pt x="2552" y="1488"/>
                  </a:lnTo>
                  <a:lnTo>
                    <a:pt x="2542" y="1472"/>
                  </a:lnTo>
                  <a:lnTo>
                    <a:pt x="2530" y="1460"/>
                  </a:lnTo>
                  <a:lnTo>
                    <a:pt x="2516" y="1448"/>
                  </a:lnTo>
                  <a:lnTo>
                    <a:pt x="2502" y="1438"/>
                  </a:lnTo>
                  <a:lnTo>
                    <a:pt x="2486" y="1428"/>
                  </a:lnTo>
                  <a:lnTo>
                    <a:pt x="2470" y="1420"/>
                  </a:lnTo>
                  <a:lnTo>
                    <a:pt x="2454" y="1414"/>
                  </a:lnTo>
                  <a:lnTo>
                    <a:pt x="2436" y="1410"/>
                  </a:lnTo>
                  <a:lnTo>
                    <a:pt x="2418" y="1406"/>
                  </a:lnTo>
                  <a:lnTo>
                    <a:pt x="2398" y="1406"/>
                  </a:lnTo>
                  <a:lnTo>
                    <a:pt x="2398" y="1406"/>
                  </a:lnTo>
                  <a:close/>
                </a:path>
              </a:pathLst>
            </a:custGeom>
            <a:solidFill>
              <a:schemeClr val="accent5"/>
            </a:solidFill>
            <a:ln w="19050">
              <a:solidFill>
                <a:schemeClr val="accent5">
                  <a:lumMod val="20000"/>
                  <a:lumOff val="80000"/>
                </a:schemeClr>
              </a:solidFill>
            </a:ln>
          </p:spPr>
          <p:txBody>
            <a:bodyPr vert="horz" wrap="square" lIns="91440" tIns="45720" rIns="91440" bIns="45720" numCol="1" anchor="t" anchorCtr="0" compatLnSpc="1"/>
            <a:lstStyle/>
            <a:p>
              <a:endParaRPr lang="zh-CN" altLang="en-US"/>
            </a:p>
          </p:txBody>
        </p:sp>
        <p:grpSp>
          <p:nvGrpSpPr>
            <p:cNvPr id="124" name="组合 123"/>
            <p:cNvGrpSpPr/>
            <p:nvPr/>
          </p:nvGrpSpPr>
          <p:grpSpPr>
            <a:xfrm>
              <a:off x="3690526" y="2669303"/>
              <a:ext cx="298384" cy="293454"/>
              <a:chOff x="5294313" y="6135688"/>
              <a:chExt cx="865188" cy="850900"/>
            </a:xfrm>
            <a:noFill/>
          </p:grpSpPr>
          <p:sp>
            <p:nvSpPr>
              <p:cNvPr id="125" name="Freeform 28"/>
              <p:cNvSpPr/>
              <p:nvPr/>
            </p:nvSpPr>
            <p:spPr bwMode="auto">
              <a:xfrm>
                <a:off x="5495925" y="6199188"/>
                <a:ext cx="463550" cy="544513"/>
              </a:xfrm>
              <a:custGeom>
                <a:avLst/>
                <a:gdLst>
                  <a:gd name="T0" fmla="*/ 292 w 292"/>
                  <a:gd name="T1" fmla="*/ 0 h 343"/>
                  <a:gd name="T2" fmla="*/ 292 w 292"/>
                  <a:gd name="T3" fmla="*/ 0 h 343"/>
                  <a:gd name="T4" fmla="*/ 292 w 292"/>
                  <a:gd name="T5" fmla="*/ 170 h 343"/>
                  <a:gd name="T6" fmla="*/ 292 w 292"/>
                  <a:gd name="T7" fmla="*/ 170 h 343"/>
                  <a:gd name="T8" fmla="*/ 291 w 292"/>
                  <a:gd name="T9" fmla="*/ 177 h 343"/>
                  <a:gd name="T10" fmla="*/ 290 w 292"/>
                  <a:gd name="T11" fmla="*/ 186 h 343"/>
                  <a:gd name="T12" fmla="*/ 287 w 292"/>
                  <a:gd name="T13" fmla="*/ 195 h 343"/>
                  <a:gd name="T14" fmla="*/ 283 w 292"/>
                  <a:gd name="T15" fmla="*/ 206 h 343"/>
                  <a:gd name="T16" fmla="*/ 278 w 292"/>
                  <a:gd name="T17" fmla="*/ 217 h 343"/>
                  <a:gd name="T18" fmla="*/ 272 w 292"/>
                  <a:gd name="T19" fmla="*/ 229 h 343"/>
                  <a:gd name="T20" fmla="*/ 264 w 292"/>
                  <a:gd name="T21" fmla="*/ 242 h 343"/>
                  <a:gd name="T22" fmla="*/ 256 w 292"/>
                  <a:gd name="T23" fmla="*/ 255 h 343"/>
                  <a:gd name="T24" fmla="*/ 246 w 292"/>
                  <a:gd name="T25" fmla="*/ 267 h 343"/>
                  <a:gd name="T26" fmla="*/ 235 w 292"/>
                  <a:gd name="T27" fmla="*/ 281 h 343"/>
                  <a:gd name="T28" fmla="*/ 223 w 292"/>
                  <a:gd name="T29" fmla="*/ 293 h 343"/>
                  <a:gd name="T30" fmla="*/ 210 w 292"/>
                  <a:gd name="T31" fmla="*/ 305 h 343"/>
                  <a:gd name="T32" fmla="*/ 196 w 292"/>
                  <a:gd name="T33" fmla="*/ 316 h 343"/>
                  <a:gd name="T34" fmla="*/ 180 w 292"/>
                  <a:gd name="T35" fmla="*/ 326 h 343"/>
                  <a:gd name="T36" fmla="*/ 164 w 292"/>
                  <a:gd name="T37" fmla="*/ 335 h 343"/>
                  <a:gd name="T38" fmla="*/ 146 w 292"/>
                  <a:gd name="T39" fmla="*/ 343 h 343"/>
                  <a:gd name="T40" fmla="*/ 146 w 292"/>
                  <a:gd name="T41" fmla="*/ 343 h 343"/>
                  <a:gd name="T42" fmla="*/ 129 w 292"/>
                  <a:gd name="T43" fmla="*/ 335 h 343"/>
                  <a:gd name="T44" fmla="*/ 111 w 292"/>
                  <a:gd name="T45" fmla="*/ 326 h 343"/>
                  <a:gd name="T46" fmla="*/ 96 w 292"/>
                  <a:gd name="T47" fmla="*/ 316 h 343"/>
                  <a:gd name="T48" fmla="*/ 82 w 292"/>
                  <a:gd name="T49" fmla="*/ 305 h 343"/>
                  <a:gd name="T50" fmla="*/ 69 w 292"/>
                  <a:gd name="T51" fmla="*/ 293 h 343"/>
                  <a:gd name="T52" fmla="*/ 57 w 292"/>
                  <a:gd name="T53" fmla="*/ 281 h 343"/>
                  <a:gd name="T54" fmla="*/ 46 w 292"/>
                  <a:gd name="T55" fmla="*/ 267 h 343"/>
                  <a:gd name="T56" fmla="*/ 36 w 292"/>
                  <a:gd name="T57" fmla="*/ 255 h 343"/>
                  <a:gd name="T58" fmla="*/ 28 w 292"/>
                  <a:gd name="T59" fmla="*/ 242 h 343"/>
                  <a:gd name="T60" fmla="*/ 20 w 292"/>
                  <a:gd name="T61" fmla="*/ 229 h 343"/>
                  <a:gd name="T62" fmla="*/ 14 w 292"/>
                  <a:gd name="T63" fmla="*/ 217 h 343"/>
                  <a:gd name="T64" fmla="*/ 9 w 292"/>
                  <a:gd name="T65" fmla="*/ 206 h 343"/>
                  <a:gd name="T66" fmla="*/ 5 w 292"/>
                  <a:gd name="T67" fmla="*/ 195 h 343"/>
                  <a:gd name="T68" fmla="*/ 2 w 292"/>
                  <a:gd name="T69" fmla="*/ 186 h 343"/>
                  <a:gd name="T70" fmla="*/ 0 w 292"/>
                  <a:gd name="T71" fmla="*/ 177 h 343"/>
                  <a:gd name="T72" fmla="*/ 0 w 292"/>
                  <a:gd name="T73" fmla="*/ 170 h 343"/>
                  <a:gd name="T74" fmla="*/ 0 w 292"/>
                  <a:gd name="T75" fmla="*/ 170 h 343"/>
                  <a:gd name="T76" fmla="*/ 0 w 292"/>
                  <a:gd name="T77"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343">
                    <a:moveTo>
                      <a:pt x="292" y="0"/>
                    </a:moveTo>
                    <a:lnTo>
                      <a:pt x="292" y="0"/>
                    </a:lnTo>
                    <a:lnTo>
                      <a:pt x="292" y="170"/>
                    </a:lnTo>
                    <a:lnTo>
                      <a:pt x="292" y="170"/>
                    </a:lnTo>
                    <a:lnTo>
                      <a:pt x="291" y="177"/>
                    </a:lnTo>
                    <a:lnTo>
                      <a:pt x="290" y="186"/>
                    </a:lnTo>
                    <a:lnTo>
                      <a:pt x="287" y="195"/>
                    </a:lnTo>
                    <a:lnTo>
                      <a:pt x="283" y="206"/>
                    </a:lnTo>
                    <a:lnTo>
                      <a:pt x="278" y="217"/>
                    </a:lnTo>
                    <a:lnTo>
                      <a:pt x="272" y="229"/>
                    </a:lnTo>
                    <a:lnTo>
                      <a:pt x="264" y="242"/>
                    </a:lnTo>
                    <a:lnTo>
                      <a:pt x="256" y="255"/>
                    </a:lnTo>
                    <a:lnTo>
                      <a:pt x="246" y="267"/>
                    </a:lnTo>
                    <a:lnTo>
                      <a:pt x="235" y="281"/>
                    </a:lnTo>
                    <a:lnTo>
                      <a:pt x="223" y="293"/>
                    </a:lnTo>
                    <a:lnTo>
                      <a:pt x="210" y="305"/>
                    </a:lnTo>
                    <a:lnTo>
                      <a:pt x="196" y="316"/>
                    </a:lnTo>
                    <a:lnTo>
                      <a:pt x="180" y="326"/>
                    </a:lnTo>
                    <a:lnTo>
                      <a:pt x="164" y="335"/>
                    </a:lnTo>
                    <a:lnTo>
                      <a:pt x="146" y="343"/>
                    </a:lnTo>
                    <a:lnTo>
                      <a:pt x="146" y="343"/>
                    </a:lnTo>
                    <a:lnTo>
                      <a:pt x="129" y="335"/>
                    </a:lnTo>
                    <a:lnTo>
                      <a:pt x="111" y="326"/>
                    </a:lnTo>
                    <a:lnTo>
                      <a:pt x="96" y="316"/>
                    </a:lnTo>
                    <a:lnTo>
                      <a:pt x="82" y="305"/>
                    </a:lnTo>
                    <a:lnTo>
                      <a:pt x="69" y="293"/>
                    </a:lnTo>
                    <a:lnTo>
                      <a:pt x="57" y="281"/>
                    </a:lnTo>
                    <a:lnTo>
                      <a:pt x="46" y="267"/>
                    </a:lnTo>
                    <a:lnTo>
                      <a:pt x="36" y="255"/>
                    </a:lnTo>
                    <a:lnTo>
                      <a:pt x="28" y="242"/>
                    </a:lnTo>
                    <a:lnTo>
                      <a:pt x="20" y="229"/>
                    </a:lnTo>
                    <a:lnTo>
                      <a:pt x="14" y="217"/>
                    </a:lnTo>
                    <a:lnTo>
                      <a:pt x="9" y="206"/>
                    </a:lnTo>
                    <a:lnTo>
                      <a:pt x="5" y="195"/>
                    </a:lnTo>
                    <a:lnTo>
                      <a:pt x="2" y="186"/>
                    </a:lnTo>
                    <a:lnTo>
                      <a:pt x="0" y="177"/>
                    </a:lnTo>
                    <a:lnTo>
                      <a:pt x="0" y="170"/>
                    </a:lnTo>
                    <a:lnTo>
                      <a:pt x="0" y="170"/>
                    </a:lnTo>
                    <a:lnTo>
                      <a:pt x="0" y="0"/>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26" name="Freeform 29"/>
              <p:cNvSpPr/>
              <p:nvPr/>
            </p:nvSpPr>
            <p:spPr bwMode="auto">
              <a:xfrm>
                <a:off x="5294313" y="6199188"/>
                <a:ext cx="865188" cy="334963"/>
              </a:xfrm>
              <a:custGeom>
                <a:avLst/>
                <a:gdLst>
                  <a:gd name="T0" fmla="*/ 447 w 545"/>
                  <a:gd name="T1" fmla="*/ 211 h 211"/>
                  <a:gd name="T2" fmla="*/ 447 w 545"/>
                  <a:gd name="T3" fmla="*/ 211 h 211"/>
                  <a:gd name="T4" fmla="*/ 462 w 545"/>
                  <a:gd name="T5" fmla="*/ 200 h 211"/>
                  <a:gd name="T6" fmla="*/ 478 w 545"/>
                  <a:gd name="T7" fmla="*/ 187 h 211"/>
                  <a:gd name="T8" fmla="*/ 496 w 545"/>
                  <a:gd name="T9" fmla="*/ 170 h 211"/>
                  <a:gd name="T10" fmla="*/ 505 w 545"/>
                  <a:gd name="T11" fmla="*/ 160 h 211"/>
                  <a:gd name="T12" fmla="*/ 514 w 545"/>
                  <a:gd name="T13" fmla="*/ 150 h 211"/>
                  <a:gd name="T14" fmla="*/ 523 w 545"/>
                  <a:gd name="T15" fmla="*/ 138 h 211"/>
                  <a:gd name="T16" fmla="*/ 530 w 545"/>
                  <a:gd name="T17" fmla="*/ 126 h 211"/>
                  <a:gd name="T18" fmla="*/ 536 w 545"/>
                  <a:gd name="T19" fmla="*/ 114 h 211"/>
                  <a:gd name="T20" fmla="*/ 541 w 545"/>
                  <a:gd name="T21" fmla="*/ 101 h 211"/>
                  <a:gd name="T22" fmla="*/ 544 w 545"/>
                  <a:gd name="T23" fmla="*/ 87 h 211"/>
                  <a:gd name="T24" fmla="*/ 545 w 545"/>
                  <a:gd name="T25" fmla="*/ 74 h 211"/>
                  <a:gd name="T26" fmla="*/ 545 w 545"/>
                  <a:gd name="T27" fmla="*/ 74 h 211"/>
                  <a:gd name="T28" fmla="*/ 544 w 545"/>
                  <a:gd name="T29" fmla="*/ 60 h 211"/>
                  <a:gd name="T30" fmla="*/ 541 w 545"/>
                  <a:gd name="T31" fmla="*/ 49 h 211"/>
                  <a:gd name="T32" fmla="*/ 536 w 545"/>
                  <a:gd name="T33" fmla="*/ 39 h 211"/>
                  <a:gd name="T34" fmla="*/ 530 w 545"/>
                  <a:gd name="T35" fmla="*/ 30 h 211"/>
                  <a:gd name="T36" fmla="*/ 522 w 545"/>
                  <a:gd name="T37" fmla="*/ 23 h 211"/>
                  <a:gd name="T38" fmla="*/ 512 w 545"/>
                  <a:gd name="T39" fmla="*/ 17 h 211"/>
                  <a:gd name="T40" fmla="*/ 502 w 545"/>
                  <a:gd name="T41" fmla="*/ 12 h 211"/>
                  <a:gd name="T42" fmla="*/ 491 w 545"/>
                  <a:gd name="T43" fmla="*/ 9 h 211"/>
                  <a:gd name="T44" fmla="*/ 479 w 545"/>
                  <a:gd name="T45" fmla="*/ 6 h 211"/>
                  <a:gd name="T46" fmla="*/ 467 w 545"/>
                  <a:gd name="T47" fmla="*/ 3 h 211"/>
                  <a:gd name="T48" fmla="*/ 442 w 545"/>
                  <a:gd name="T49" fmla="*/ 1 h 211"/>
                  <a:gd name="T50" fmla="*/ 418 w 545"/>
                  <a:gd name="T51" fmla="*/ 0 h 211"/>
                  <a:gd name="T52" fmla="*/ 395 w 545"/>
                  <a:gd name="T53" fmla="*/ 0 h 211"/>
                  <a:gd name="T54" fmla="*/ 395 w 545"/>
                  <a:gd name="T55" fmla="*/ 0 h 211"/>
                  <a:gd name="T56" fmla="*/ 273 w 545"/>
                  <a:gd name="T57" fmla="*/ 0 h 211"/>
                  <a:gd name="T58" fmla="*/ 273 w 545"/>
                  <a:gd name="T59" fmla="*/ 0 h 211"/>
                  <a:gd name="T60" fmla="*/ 150 w 545"/>
                  <a:gd name="T61" fmla="*/ 0 h 211"/>
                  <a:gd name="T62" fmla="*/ 150 w 545"/>
                  <a:gd name="T63" fmla="*/ 0 h 211"/>
                  <a:gd name="T64" fmla="*/ 128 w 545"/>
                  <a:gd name="T65" fmla="*/ 0 h 211"/>
                  <a:gd name="T66" fmla="*/ 104 w 545"/>
                  <a:gd name="T67" fmla="*/ 1 h 211"/>
                  <a:gd name="T68" fmla="*/ 79 w 545"/>
                  <a:gd name="T69" fmla="*/ 3 h 211"/>
                  <a:gd name="T70" fmla="*/ 67 w 545"/>
                  <a:gd name="T71" fmla="*/ 6 h 211"/>
                  <a:gd name="T72" fmla="*/ 55 w 545"/>
                  <a:gd name="T73" fmla="*/ 9 h 211"/>
                  <a:gd name="T74" fmla="*/ 44 w 545"/>
                  <a:gd name="T75" fmla="*/ 12 h 211"/>
                  <a:gd name="T76" fmla="*/ 33 w 545"/>
                  <a:gd name="T77" fmla="*/ 17 h 211"/>
                  <a:gd name="T78" fmla="*/ 24 w 545"/>
                  <a:gd name="T79" fmla="*/ 23 h 211"/>
                  <a:gd name="T80" fmla="*/ 16 w 545"/>
                  <a:gd name="T81" fmla="*/ 30 h 211"/>
                  <a:gd name="T82" fmla="*/ 9 w 545"/>
                  <a:gd name="T83" fmla="*/ 39 h 211"/>
                  <a:gd name="T84" fmla="*/ 4 w 545"/>
                  <a:gd name="T85" fmla="*/ 49 h 211"/>
                  <a:gd name="T86" fmla="*/ 1 w 545"/>
                  <a:gd name="T87" fmla="*/ 60 h 211"/>
                  <a:gd name="T88" fmla="*/ 0 w 545"/>
                  <a:gd name="T89" fmla="*/ 74 h 211"/>
                  <a:gd name="T90" fmla="*/ 0 w 545"/>
                  <a:gd name="T91" fmla="*/ 74 h 211"/>
                  <a:gd name="T92" fmla="*/ 1 w 545"/>
                  <a:gd name="T93" fmla="*/ 87 h 211"/>
                  <a:gd name="T94" fmla="*/ 5 w 545"/>
                  <a:gd name="T95" fmla="*/ 101 h 211"/>
                  <a:gd name="T96" fmla="*/ 9 w 545"/>
                  <a:gd name="T97" fmla="*/ 114 h 211"/>
                  <a:gd name="T98" fmla="*/ 16 w 545"/>
                  <a:gd name="T99" fmla="*/ 126 h 211"/>
                  <a:gd name="T100" fmla="*/ 23 w 545"/>
                  <a:gd name="T101" fmla="*/ 138 h 211"/>
                  <a:gd name="T102" fmla="*/ 32 w 545"/>
                  <a:gd name="T103" fmla="*/ 150 h 211"/>
                  <a:gd name="T104" fmla="*/ 40 w 545"/>
                  <a:gd name="T105" fmla="*/ 160 h 211"/>
                  <a:gd name="T106" fmla="*/ 50 w 545"/>
                  <a:gd name="T107" fmla="*/ 170 h 211"/>
                  <a:gd name="T108" fmla="*/ 68 w 545"/>
                  <a:gd name="T109" fmla="*/ 187 h 211"/>
                  <a:gd name="T110" fmla="*/ 84 w 545"/>
                  <a:gd name="T111" fmla="*/ 200 h 211"/>
                  <a:gd name="T112" fmla="*/ 99 w 545"/>
                  <a:gd name="T113"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5" h="211">
                    <a:moveTo>
                      <a:pt x="447" y="211"/>
                    </a:moveTo>
                    <a:lnTo>
                      <a:pt x="447" y="211"/>
                    </a:lnTo>
                    <a:lnTo>
                      <a:pt x="462" y="200"/>
                    </a:lnTo>
                    <a:lnTo>
                      <a:pt x="478" y="187"/>
                    </a:lnTo>
                    <a:lnTo>
                      <a:pt x="496" y="170"/>
                    </a:lnTo>
                    <a:lnTo>
                      <a:pt x="505" y="160"/>
                    </a:lnTo>
                    <a:lnTo>
                      <a:pt x="514" y="150"/>
                    </a:lnTo>
                    <a:lnTo>
                      <a:pt x="523" y="138"/>
                    </a:lnTo>
                    <a:lnTo>
                      <a:pt x="530" y="126"/>
                    </a:lnTo>
                    <a:lnTo>
                      <a:pt x="536" y="114"/>
                    </a:lnTo>
                    <a:lnTo>
                      <a:pt x="541" y="101"/>
                    </a:lnTo>
                    <a:lnTo>
                      <a:pt x="544" y="87"/>
                    </a:lnTo>
                    <a:lnTo>
                      <a:pt x="545" y="74"/>
                    </a:lnTo>
                    <a:lnTo>
                      <a:pt x="545" y="74"/>
                    </a:lnTo>
                    <a:lnTo>
                      <a:pt x="544" y="60"/>
                    </a:lnTo>
                    <a:lnTo>
                      <a:pt x="541" y="49"/>
                    </a:lnTo>
                    <a:lnTo>
                      <a:pt x="536" y="39"/>
                    </a:lnTo>
                    <a:lnTo>
                      <a:pt x="530" y="30"/>
                    </a:lnTo>
                    <a:lnTo>
                      <a:pt x="522" y="23"/>
                    </a:lnTo>
                    <a:lnTo>
                      <a:pt x="512" y="17"/>
                    </a:lnTo>
                    <a:lnTo>
                      <a:pt x="502" y="12"/>
                    </a:lnTo>
                    <a:lnTo>
                      <a:pt x="491" y="9"/>
                    </a:lnTo>
                    <a:lnTo>
                      <a:pt x="479" y="6"/>
                    </a:lnTo>
                    <a:lnTo>
                      <a:pt x="467" y="3"/>
                    </a:lnTo>
                    <a:lnTo>
                      <a:pt x="442" y="1"/>
                    </a:lnTo>
                    <a:lnTo>
                      <a:pt x="418" y="0"/>
                    </a:lnTo>
                    <a:lnTo>
                      <a:pt x="395" y="0"/>
                    </a:lnTo>
                    <a:lnTo>
                      <a:pt x="395" y="0"/>
                    </a:lnTo>
                    <a:lnTo>
                      <a:pt x="273" y="0"/>
                    </a:lnTo>
                    <a:lnTo>
                      <a:pt x="273" y="0"/>
                    </a:lnTo>
                    <a:lnTo>
                      <a:pt x="150" y="0"/>
                    </a:lnTo>
                    <a:lnTo>
                      <a:pt x="150" y="0"/>
                    </a:lnTo>
                    <a:lnTo>
                      <a:pt x="128" y="0"/>
                    </a:lnTo>
                    <a:lnTo>
                      <a:pt x="104" y="1"/>
                    </a:lnTo>
                    <a:lnTo>
                      <a:pt x="79" y="3"/>
                    </a:lnTo>
                    <a:lnTo>
                      <a:pt x="67" y="6"/>
                    </a:lnTo>
                    <a:lnTo>
                      <a:pt x="55" y="9"/>
                    </a:lnTo>
                    <a:lnTo>
                      <a:pt x="44" y="12"/>
                    </a:lnTo>
                    <a:lnTo>
                      <a:pt x="33" y="17"/>
                    </a:lnTo>
                    <a:lnTo>
                      <a:pt x="24" y="23"/>
                    </a:lnTo>
                    <a:lnTo>
                      <a:pt x="16" y="30"/>
                    </a:lnTo>
                    <a:lnTo>
                      <a:pt x="9" y="39"/>
                    </a:lnTo>
                    <a:lnTo>
                      <a:pt x="4" y="49"/>
                    </a:lnTo>
                    <a:lnTo>
                      <a:pt x="1" y="60"/>
                    </a:lnTo>
                    <a:lnTo>
                      <a:pt x="0" y="74"/>
                    </a:lnTo>
                    <a:lnTo>
                      <a:pt x="0" y="74"/>
                    </a:lnTo>
                    <a:lnTo>
                      <a:pt x="1" y="87"/>
                    </a:lnTo>
                    <a:lnTo>
                      <a:pt x="5" y="101"/>
                    </a:lnTo>
                    <a:lnTo>
                      <a:pt x="9" y="114"/>
                    </a:lnTo>
                    <a:lnTo>
                      <a:pt x="16" y="126"/>
                    </a:lnTo>
                    <a:lnTo>
                      <a:pt x="23" y="138"/>
                    </a:lnTo>
                    <a:lnTo>
                      <a:pt x="32" y="150"/>
                    </a:lnTo>
                    <a:lnTo>
                      <a:pt x="40" y="160"/>
                    </a:lnTo>
                    <a:lnTo>
                      <a:pt x="50" y="170"/>
                    </a:lnTo>
                    <a:lnTo>
                      <a:pt x="68" y="187"/>
                    </a:lnTo>
                    <a:lnTo>
                      <a:pt x="84" y="200"/>
                    </a:lnTo>
                    <a:lnTo>
                      <a:pt x="99" y="211"/>
                    </a:lnTo>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27" name="Line 30"/>
              <p:cNvSpPr>
                <a:spLocks noChangeShapeType="1"/>
              </p:cNvSpPr>
              <p:nvPr/>
            </p:nvSpPr>
            <p:spPr bwMode="auto">
              <a:xfrm>
                <a:off x="5495925" y="6135688"/>
                <a:ext cx="463550" cy="0"/>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28" name="Line 31"/>
              <p:cNvSpPr>
                <a:spLocks noChangeShapeType="1"/>
              </p:cNvSpPr>
              <p:nvPr/>
            </p:nvSpPr>
            <p:spPr bwMode="auto">
              <a:xfrm>
                <a:off x="5727700" y="6743700"/>
                <a:ext cx="0" cy="92075"/>
              </a:xfrm>
              <a:prstGeom prst="line">
                <a:avLst/>
              </a:pr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sp>
            <p:nvSpPr>
              <p:cNvPr id="129" name="Freeform 32"/>
              <p:cNvSpPr/>
              <p:nvPr/>
            </p:nvSpPr>
            <p:spPr bwMode="auto">
              <a:xfrm>
                <a:off x="5549900" y="6878638"/>
                <a:ext cx="355600" cy="107950"/>
              </a:xfrm>
              <a:custGeom>
                <a:avLst/>
                <a:gdLst>
                  <a:gd name="T0" fmla="*/ 0 w 224"/>
                  <a:gd name="T1" fmla="*/ 68 h 68"/>
                  <a:gd name="T2" fmla="*/ 0 w 224"/>
                  <a:gd name="T3" fmla="*/ 32 h 68"/>
                  <a:gd name="T4" fmla="*/ 0 w 224"/>
                  <a:gd name="T5" fmla="*/ 32 h 68"/>
                  <a:gd name="T6" fmla="*/ 0 w 224"/>
                  <a:gd name="T7" fmla="*/ 25 h 68"/>
                  <a:gd name="T8" fmla="*/ 2 w 224"/>
                  <a:gd name="T9" fmla="*/ 19 h 68"/>
                  <a:gd name="T10" fmla="*/ 5 w 224"/>
                  <a:gd name="T11" fmla="*/ 14 h 68"/>
                  <a:gd name="T12" fmla="*/ 9 w 224"/>
                  <a:gd name="T13" fmla="*/ 10 h 68"/>
                  <a:gd name="T14" fmla="*/ 13 w 224"/>
                  <a:gd name="T15" fmla="*/ 6 h 68"/>
                  <a:gd name="T16" fmla="*/ 19 w 224"/>
                  <a:gd name="T17" fmla="*/ 3 h 68"/>
                  <a:gd name="T18" fmla="*/ 24 w 224"/>
                  <a:gd name="T19" fmla="*/ 1 h 68"/>
                  <a:gd name="T20" fmla="*/ 31 w 224"/>
                  <a:gd name="T21" fmla="*/ 0 h 68"/>
                  <a:gd name="T22" fmla="*/ 193 w 224"/>
                  <a:gd name="T23" fmla="*/ 0 h 68"/>
                  <a:gd name="T24" fmla="*/ 193 w 224"/>
                  <a:gd name="T25" fmla="*/ 0 h 68"/>
                  <a:gd name="T26" fmla="*/ 199 w 224"/>
                  <a:gd name="T27" fmla="*/ 1 h 68"/>
                  <a:gd name="T28" fmla="*/ 205 w 224"/>
                  <a:gd name="T29" fmla="*/ 3 h 68"/>
                  <a:gd name="T30" fmla="*/ 210 w 224"/>
                  <a:gd name="T31" fmla="*/ 6 h 68"/>
                  <a:gd name="T32" fmla="*/ 215 w 224"/>
                  <a:gd name="T33" fmla="*/ 10 h 68"/>
                  <a:gd name="T34" fmla="*/ 219 w 224"/>
                  <a:gd name="T35" fmla="*/ 14 h 68"/>
                  <a:gd name="T36" fmla="*/ 222 w 224"/>
                  <a:gd name="T37" fmla="*/ 19 h 68"/>
                  <a:gd name="T38" fmla="*/ 224 w 224"/>
                  <a:gd name="T39" fmla="*/ 25 h 68"/>
                  <a:gd name="T40" fmla="*/ 224 w 224"/>
                  <a:gd name="T41" fmla="*/ 32 h 68"/>
                  <a:gd name="T42" fmla="*/ 224 w 224"/>
                  <a:gd name="T43" fmla="*/ 68 h 68"/>
                  <a:gd name="T44" fmla="*/ 0 w 224"/>
                  <a:gd name="T4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68">
                    <a:moveTo>
                      <a:pt x="0" y="68"/>
                    </a:moveTo>
                    <a:lnTo>
                      <a:pt x="0" y="32"/>
                    </a:lnTo>
                    <a:lnTo>
                      <a:pt x="0" y="32"/>
                    </a:lnTo>
                    <a:lnTo>
                      <a:pt x="0" y="25"/>
                    </a:lnTo>
                    <a:lnTo>
                      <a:pt x="2" y="19"/>
                    </a:lnTo>
                    <a:lnTo>
                      <a:pt x="5" y="14"/>
                    </a:lnTo>
                    <a:lnTo>
                      <a:pt x="9" y="10"/>
                    </a:lnTo>
                    <a:lnTo>
                      <a:pt x="13" y="6"/>
                    </a:lnTo>
                    <a:lnTo>
                      <a:pt x="19" y="3"/>
                    </a:lnTo>
                    <a:lnTo>
                      <a:pt x="24" y="1"/>
                    </a:lnTo>
                    <a:lnTo>
                      <a:pt x="31" y="0"/>
                    </a:lnTo>
                    <a:lnTo>
                      <a:pt x="193" y="0"/>
                    </a:lnTo>
                    <a:lnTo>
                      <a:pt x="193" y="0"/>
                    </a:lnTo>
                    <a:lnTo>
                      <a:pt x="199" y="1"/>
                    </a:lnTo>
                    <a:lnTo>
                      <a:pt x="205" y="3"/>
                    </a:lnTo>
                    <a:lnTo>
                      <a:pt x="210" y="6"/>
                    </a:lnTo>
                    <a:lnTo>
                      <a:pt x="215" y="10"/>
                    </a:lnTo>
                    <a:lnTo>
                      <a:pt x="219" y="14"/>
                    </a:lnTo>
                    <a:lnTo>
                      <a:pt x="222" y="19"/>
                    </a:lnTo>
                    <a:lnTo>
                      <a:pt x="224" y="25"/>
                    </a:lnTo>
                    <a:lnTo>
                      <a:pt x="224" y="32"/>
                    </a:lnTo>
                    <a:lnTo>
                      <a:pt x="224" y="68"/>
                    </a:lnTo>
                    <a:lnTo>
                      <a:pt x="0" y="68"/>
                    </a:lnTo>
                    <a:close/>
                  </a:path>
                </a:pathLst>
              </a:custGeom>
              <a:grpFill/>
              <a:ln w="6350">
                <a:solidFill>
                  <a:schemeClr val="bg1"/>
                </a:solidFill>
                <a:prstDash val="solid"/>
                <a:round/>
              </a:ln>
            </p:spPr>
            <p:txBody>
              <a:bodyPr vert="horz" wrap="square" lIns="91440" tIns="45720" rIns="91440" bIns="45720" numCol="1" anchor="t" anchorCtr="0" compatLnSpc="1"/>
              <a:lstStyle/>
              <a:p>
                <a:endParaRPr lang="zh-CN" altLang="en-US"/>
              </a:p>
            </p:txBody>
          </p:sp>
        </p:grpSp>
      </p:gr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p:cTn id="7" dur="300" fill="hold"/>
                                        <p:tgtEl>
                                          <p:spTgt spid="108"/>
                                        </p:tgtEl>
                                        <p:attrNameLst>
                                          <p:attrName>ppt_w</p:attrName>
                                        </p:attrNameLst>
                                      </p:cBhvr>
                                      <p:tavLst>
                                        <p:tav tm="0">
                                          <p:val>
                                            <p:fltVal val="0"/>
                                          </p:val>
                                        </p:tav>
                                        <p:tav tm="100000">
                                          <p:val>
                                            <p:strVal val="#ppt_w"/>
                                          </p:val>
                                        </p:tav>
                                      </p:tavLst>
                                    </p:anim>
                                    <p:anim calcmode="lin" valueType="num">
                                      <p:cBhvr>
                                        <p:cTn id="8" dur="300" fill="hold"/>
                                        <p:tgtEl>
                                          <p:spTgt spid="108"/>
                                        </p:tgtEl>
                                        <p:attrNameLst>
                                          <p:attrName>ppt_h</p:attrName>
                                        </p:attrNameLst>
                                      </p:cBhvr>
                                      <p:tavLst>
                                        <p:tav tm="0">
                                          <p:val>
                                            <p:fltVal val="0"/>
                                          </p:val>
                                        </p:tav>
                                        <p:tav tm="100000">
                                          <p:val>
                                            <p:strVal val="#ppt_h"/>
                                          </p:val>
                                        </p:tav>
                                      </p:tavLst>
                                    </p:anim>
                                    <p:animEffect transition="in" filter="fade">
                                      <p:cBhvr>
                                        <p:cTn id="9" dur="300"/>
                                        <p:tgtEl>
                                          <p:spTgt spid="10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p:cTn id="13" dur="300" fill="hold"/>
                                        <p:tgtEl>
                                          <p:spTgt spid="46"/>
                                        </p:tgtEl>
                                        <p:attrNameLst>
                                          <p:attrName>ppt_w</p:attrName>
                                        </p:attrNameLst>
                                      </p:cBhvr>
                                      <p:tavLst>
                                        <p:tav tm="0">
                                          <p:val>
                                            <p:fltVal val="0"/>
                                          </p:val>
                                        </p:tav>
                                        <p:tav tm="100000">
                                          <p:val>
                                            <p:strVal val="#ppt_w"/>
                                          </p:val>
                                        </p:tav>
                                      </p:tavLst>
                                    </p:anim>
                                    <p:anim calcmode="lin" valueType="num">
                                      <p:cBhvr>
                                        <p:cTn id="14" dur="300" fill="hold"/>
                                        <p:tgtEl>
                                          <p:spTgt spid="46"/>
                                        </p:tgtEl>
                                        <p:attrNameLst>
                                          <p:attrName>ppt_h</p:attrName>
                                        </p:attrNameLst>
                                      </p:cBhvr>
                                      <p:tavLst>
                                        <p:tav tm="0">
                                          <p:val>
                                            <p:fltVal val="0"/>
                                          </p:val>
                                        </p:tav>
                                        <p:tav tm="100000">
                                          <p:val>
                                            <p:strVal val="#ppt_h"/>
                                          </p:val>
                                        </p:tav>
                                      </p:tavLst>
                                    </p:anim>
                                    <p:animEffect transition="in" filter="fade">
                                      <p:cBhvr>
                                        <p:cTn id="15" dur="300"/>
                                        <p:tgtEl>
                                          <p:spTgt spid="4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p:cTn id="19" dur="300" fill="hold"/>
                                        <p:tgtEl>
                                          <p:spTgt spid="52"/>
                                        </p:tgtEl>
                                        <p:attrNameLst>
                                          <p:attrName>ppt_w</p:attrName>
                                        </p:attrNameLst>
                                      </p:cBhvr>
                                      <p:tavLst>
                                        <p:tav tm="0">
                                          <p:val>
                                            <p:fltVal val="0"/>
                                          </p:val>
                                        </p:tav>
                                        <p:tav tm="100000">
                                          <p:val>
                                            <p:strVal val="#ppt_w"/>
                                          </p:val>
                                        </p:tav>
                                      </p:tavLst>
                                    </p:anim>
                                    <p:anim calcmode="lin" valueType="num">
                                      <p:cBhvr>
                                        <p:cTn id="20" dur="300" fill="hold"/>
                                        <p:tgtEl>
                                          <p:spTgt spid="52"/>
                                        </p:tgtEl>
                                        <p:attrNameLst>
                                          <p:attrName>ppt_h</p:attrName>
                                        </p:attrNameLst>
                                      </p:cBhvr>
                                      <p:tavLst>
                                        <p:tav tm="0">
                                          <p:val>
                                            <p:fltVal val="0"/>
                                          </p:val>
                                        </p:tav>
                                        <p:tav tm="100000">
                                          <p:val>
                                            <p:strVal val="#ppt_h"/>
                                          </p:val>
                                        </p:tav>
                                      </p:tavLst>
                                    </p:anim>
                                    <p:animEffect transition="in" filter="fade">
                                      <p:cBhvr>
                                        <p:cTn id="21" dur="300"/>
                                        <p:tgtEl>
                                          <p:spTgt spid="5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2"/>
                                        </p:tgtEl>
                                        <p:attrNameLst>
                                          <p:attrName>style.visibility</p:attrName>
                                        </p:attrNameLst>
                                      </p:cBhvr>
                                      <p:to>
                                        <p:strVal val="visible"/>
                                      </p:to>
                                    </p:set>
                                    <p:anim calcmode="lin" valueType="num">
                                      <p:cBhvr>
                                        <p:cTn id="25" dur="300" fill="hold"/>
                                        <p:tgtEl>
                                          <p:spTgt spid="122"/>
                                        </p:tgtEl>
                                        <p:attrNameLst>
                                          <p:attrName>ppt_w</p:attrName>
                                        </p:attrNameLst>
                                      </p:cBhvr>
                                      <p:tavLst>
                                        <p:tav tm="0">
                                          <p:val>
                                            <p:fltVal val="0"/>
                                          </p:val>
                                        </p:tav>
                                        <p:tav tm="100000">
                                          <p:val>
                                            <p:strVal val="#ppt_w"/>
                                          </p:val>
                                        </p:tav>
                                      </p:tavLst>
                                    </p:anim>
                                    <p:anim calcmode="lin" valueType="num">
                                      <p:cBhvr>
                                        <p:cTn id="26" dur="300" fill="hold"/>
                                        <p:tgtEl>
                                          <p:spTgt spid="122"/>
                                        </p:tgtEl>
                                        <p:attrNameLst>
                                          <p:attrName>ppt_h</p:attrName>
                                        </p:attrNameLst>
                                      </p:cBhvr>
                                      <p:tavLst>
                                        <p:tav tm="0">
                                          <p:val>
                                            <p:fltVal val="0"/>
                                          </p:val>
                                        </p:tav>
                                        <p:tav tm="100000">
                                          <p:val>
                                            <p:strVal val="#ppt_h"/>
                                          </p:val>
                                        </p:tav>
                                      </p:tavLst>
                                    </p:anim>
                                    <p:animEffect transition="in" filter="fade">
                                      <p:cBhvr>
                                        <p:cTn id="27" dur="300"/>
                                        <p:tgtEl>
                                          <p:spTgt spid="12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p:cTn id="31" dur="300" fill="hold"/>
                                        <p:tgtEl>
                                          <p:spTgt spid="64"/>
                                        </p:tgtEl>
                                        <p:attrNameLst>
                                          <p:attrName>ppt_w</p:attrName>
                                        </p:attrNameLst>
                                      </p:cBhvr>
                                      <p:tavLst>
                                        <p:tav tm="0">
                                          <p:val>
                                            <p:fltVal val="0"/>
                                          </p:val>
                                        </p:tav>
                                        <p:tav tm="100000">
                                          <p:val>
                                            <p:strVal val="#ppt_w"/>
                                          </p:val>
                                        </p:tav>
                                      </p:tavLst>
                                    </p:anim>
                                    <p:anim calcmode="lin" valueType="num">
                                      <p:cBhvr>
                                        <p:cTn id="32" dur="300" fill="hold"/>
                                        <p:tgtEl>
                                          <p:spTgt spid="64"/>
                                        </p:tgtEl>
                                        <p:attrNameLst>
                                          <p:attrName>ppt_h</p:attrName>
                                        </p:attrNameLst>
                                      </p:cBhvr>
                                      <p:tavLst>
                                        <p:tav tm="0">
                                          <p:val>
                                            <p:fltVal val="0"/>
                                          </p:val>
                                        </p:tav>
                                        <p:tav tm="100000">
                                          <p:val>
                                            <p:strVal val="#ppt_h"/>
                                          </p:val>
                                        </p:tav>
                                      </p:tavLst>
                                    </p:anim>
                                    <p:animEffect transition="in" filter="fade">
                                      <p:cBhvr>
                                        <p:cTn id="33" dur="300"/>
                                        <p:tgtEl>
                                          <p:spTgt spid="64"/>
                                        </p:tgtEl>
                                      </p:cBhvr>
                                    </p:animEffect>
                                  </p:childTnLst>
                                </p:cTn>
                              </p:par>
                            </p:childTnLst>
                          </p:cTn>
                        </p:par>
                        <p:par>
                          <p:cTn id="34" fill="hold">
                            <p:stCondLst>
                              <p:cond delay="2500"/>
                            </p:stCondLst>
                            <p:childTnLst>
                              <p:par>
                                <p:cTn id="35" presetID="2" presetClass="entr" presetSubtype="8"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300" fill="hold"/>
                                        <p:tgtEl>
                                          <p:spTgt spid="42"/>
                                        </p:tgtEl>
                                        <p:attrNameLst>
                                          <p:attrName>ppt_x</p:attrName>
                                        </p:attrNameLst>
                                      </p:cBhvr>
                                      <p:tavLst>
                                        <p:tav tm="0">
                                          <p:val>
                                            <p:strVal val="0-#ppt_w/2"/>
                                          </p:val>
                                        </p:tav>
                                        <p:tav tm="100000">
                                          <p:val>
                                            <p:strVal val="#ppt_x"/>
                                          </p:val>
                                        </p:tav>
                                      </p:tavLst>
                                    </p:anim>
                                    <p:anim calcmode="lin" valueType="num">
                                      <p:cBhvr additive="base">
                                        <p:cTn id="38" dur="300" fill="hold"/>
                                        <p:tgtEl>
                                          <p:spTgt spid="42"/>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02"/>
                                        </p:tgtEl>
                                        <p:attrNameLst>
                                          <p:attrName>style.visibility</p:attrName>
                                        </p:attrNameLst>
                                      </p:cBhvr>
                                      <p:to>
                                        <p:strVal val="visible"/>
                                      </p:to>
                                    </p:set>
                                    <p:anim calcmode="lin" valueType="num">
                                      <p:cBhvr>
                                        <p:cTn id="42" dur="300" fill="hold"/>
                                        <p:tgtEl>
                                          <p:spTgt spid="102"/>
                                        </p:tgtEl>
                                        <p:attrNameLst>
                                          <p:attrName>ppt_w</p:attrName>
                                        </p:attrNameLst>
                                      </p:cBhvr>
                                      <p:tavLst>
                                        <p:tav tm="0">
                                          <p:val>
                                            <p:fltVal val="0"/>
                                          </p:val>
                                        </p:tav>
                                        <p:tav tm="100000">
                                          <p:val>
                                            <p:strVal val="#ppt_w"/>
                                          </p:val>
                                        </p:tav>
                                      </p:tavLst>
                                    </p:anim>
                                    <p:anim calcmode="lin" valueType="num">
                                      <p:cBhvr>
                                        <p:cTn id="43" dur="300" fill="hold"/>
                                        <p:tgtEl>
                                          <p:spTgt spid="102"/>
                                        </p:tgtEl>
                                        <p:attrNameLst>
                                          <p:attrName>ppt_h</p:attrName>
                                        </p:attrNameLst>
                                      </p:cBhvr>
                                      <p:tavLst>
                                        <p:tav tm="0">
                                          <p:val>
                                            <p:fltVal val="0"/>
                                          </p:val>
                                        </p:tav>
                                        <p:tav tm="100000">
                                          <p:val>
                                            <p:strVal val="#ppt_h"/>
                                          </p:val>
                                        </p:tav>
                                      </p:tavLst>
                                    </p:anim>
                                    <p:animEffect transition="in" filter="fade">
                                      <p:cBhvr>
                                        <p:cTn id="44" dur="300"/>
                                        <p:tgtEl>
                                          <p:spTgt spid="102"/>
                                        </p:tgtEl>
                                      </p:cBhvr>
                                    </p:animEffect>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additive="base">
                                        <p:cTn id="48" dur="300" fill="hold"/>
                                        <p:tgtEl>
                                          <p:spTgt spid="44"/>
                                        </p:tgtEl>
                                        <p:attrNameLst>
                                          <p:attrName>ppt_x</p:attrName>
                                        </p:attrNameLst>
                                      </p:cBhvr>
                                      <p:tavLst>
                                        <p:tav tm="0">
                                          <p:val>
                                            <p:strVal val="1+#ppt_w/2"/>
                                          </p:val>
                                        </p:tav>
                                        <p:tav tm="100000">
                                          <p:val>
                                            <p:strVal val="#ppt_x"/>
                                          </p:val>
                                        </p:tav>
                                      </p:tavLst>
                                    </p:anim>
                                    <p:anim calcmode="lin" valueType="num">
                                      <p:cBhvr additive="base">
                                        <p:cTn id="49" dur="300" fill="hold"/>
                                        <p:tgtEl>
                                          <p:spTgt spid="44"/>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53" presetClass="entr" presetSubtype="16" fill="hold" nodeType="afterEffect">
                                  <p:stCondLst>
                                    <p:cond delay="0"/>
                                  </p:stCondLst>
                                  <p:childTnLst>
                                    <p:set>
                                      <p:cBhvr>
                                        <p:cTn id="52" dur="1" fill="hold">
                                          <p:stCondLst>
                                            <p:cond delay="0"/>
                                          </p:stCondLst>
                                        </p:cTn>
                                        <p:tgtEl>
                                          <p:spTgt spid="58"/>
                                        </p:tgtEl>
                                        <p:attrNameLst>
                                          <p:attrName>style.visibility</p:attrName>
                                        </p:attrNameLst>
                                      </p:cBhvr>
                                      <p:to>
                                        <p:strVal val="visible"/>
                                      </p:to>
                                    </p:set>
                                    <p:anim calcmode="lin" valueType="num">
                                      <p:cBhvr>
                                        <p:cTn id="53" dur="300" fill="hold"/>
                                        <p:tgtEl>
                                          <p:spTgt spid="58"/>
                                        </p:tgtEl>
                                        <p:attrNameLst>
                                          <p:attrName>ppt_w</p:attrName>
                                        </p:attrNameLst>
                                      </p:cBhvr>
                                      <p:tavLst>
                                        <p:tav tm="0">
                                          <p:val>
                                            <p:fltVal val="0"/>
                                          </p:val>
                                        </p:tav>
                                        <p:tav tm="100000">
                                          <p:val>
                                            <p:strVal val="#ppt_w"/>
                                          </p:val>
                                        </p:tav>
                                      </p:tavLst>
                                    </p:anim>
                                    <p:anim calcmode="lin" valueType="num">
                                      <p:cBhvr>
                                        <p:cTn id="54" dur="300" fill="hold"/>
                                        <p:tgtEl>
                                          <p:spTgt spid="58"/>
                                        </p:tgtEl>
                                        <p:attrNameLst>
                                          <p:attrName>ppt_h</p:attrName>
                                        </p:attrNameLst>
                                      </p:cBhvr>
                                      <p:tavLst>
                                        <p:tav tm="0">
                                          <p:val>
                                            <p:fltVal val="0"/>
                                          </p:val>
                                        </p:tav>
                                        <p:tav tm="100000">
                                          <p:val>
                                            <p:strVal val="#ppt_h"/>
                                          </p:val>
                                        </p:tav>
                                      </p:tavLst>
                                    </p:anim>
                                    <p:animEffect transition="in" filter="fade">
                                      <p:cBhvr>
                                        <p:cTn id="55" dur="300"/>
                                        <p:tgtEl>
                                          <p:spTgt spid="58"/>
                                        </p:tgtEl>
                                      </p:cBhvr>
                                    </p:animEffect>
                                  </p:childTnLst>
                                </p:cTn>
                              </p:par>
                            </p:childTnLst>
                          </p:cTn>
                        </p:par>
                        <p:par>
                          <p:cTn id="56" fill="hold">
                            <p:stCondLst>
                              <p:cond delay="4500"/>
                            </p:stCondLst>
                            <p:childTnLst>
                              <p:par>
                                <p:cTn id="57" presetID="2" presetClass="entr" presetSubtype="2" fill="hold" grpId="0" nodeType="after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300" fill="hold"/>
                                        <p:tgtEl>
                                          <p:spTgt spid="45"/>
                                        </p:tgtEl>
                                        <p:attrNameLst>
                                          <p:attrName>ppt_x</p:attrName>
                                        </p:attrNameLst>
                                      </p:cBhvr>
                                      <p:tavLst>
                                        <p:tav tm="0">
                                          <p:val>
                                            <p:strVal val="1+#ppt_w/2"/>
                                          </p:val>
                                        </p:tav>
                                        <p:tav tm="100000">
                                          <p:val>
                                            <p:strVal val="#ppt_x"/>
                                          </p:val>
                                        </p:tav>
                                      </p:tavLst>
                                    </p:anim>
                                    <p:anim calcmode="lin" valueType="num">
                                      <p:cBhvr additive="base">
                                        <p:cTn id="60" dur="300" fill="hold"/>
                                        <p:tgtEl>
                                          <p:spTgt spid="45"/>
                                        </p:tgtEl>
                                        <p:attrNameLst>
                                          <p:attrName>ppt_y</p:attrName>
                                        </p:attrNameLst>
                                      </p:cBhvr>
                                      <p:tavLst>
                                        <p:tav tm="0">
                                          <p:val>
                                            <p:strVal val="#ppt_y"/>
                                          </p:val>
                                        </p:tav>
                                        <p:tav tm="100000">
                                          <p:val>
                                            <p:strVal val="#ppt_y"/>
                                          </p:val>
                                        </p:tav>
                                      </p:tavLst>
                                    </p:anim>
                                  </p:childTnLst>
                                </p:cTn>
                              </p:par>
                            </p:childTnLst>
                          </p:cTn>
                        </p:par>
                        <p:par>
                          <p:cTn id="61" fill="hold">
                            <p:stCondLst>
                              <p:cond delay="5000"/>
                            </p:stCondLst>
                            <p:childTnLst>
                              <p:par>
                                <p:cTn id="62" presetID="53" presetClass="entr" presetSubtype="16" fill="hold" nodeType="afterEffect">
                                  <p:stCondLst>
                                    <p:cond delay="0"/>
                                  </p:stCondLst>
                                  <p:childTnLst>
                                    <p:set>
                                      <p:cBhvr>
                                        <p:cTn id="63" dur="1" fill="hold">
                                          <p:stCondLst>
                                            <p:cond delay="0"/>
                                          </p:stCondLst>
                                        </p:cTn>
                                        <p:tgtEl>
                                          <p:spTgt spid="78"/>
                                        </p:tgtEl>
                                        <p:attrNameLst>
                                          <p:attrName>style.visibility</p:attrName>
                                        </p:attrNameLst>
                                      </p:cBhvr>
                                      <p:to>
                                        <p:strVal val="visible"/>
                                      </p:to>
                                    </p:set>
                                    <p:anim calcmode="lin" valueType="num">
                                      <p:cBhvr>
                                        <p:cTn id="64" dur="300" fill="hold"/>
                                        <p:tgtEl>
                                          <p:spTgt spid="78"/>
                                        </p:tgtEl>
                                        <p:attrNameLst>
                                          <p:attrName>ppt_w</p:attrName>
                                        </p:attrNameLst>
                                      </p:cBhvr>
                                      <p:tavLst>
                                        <p:tav tm="0">
                                          <p:val>
                                            <p:fltVal val="0"/>
                                          </p:val>
                                        </p:tav>
                                        <p:tav tm="100000">
                                          <p:val>
                                            <p:strVal val="#ppt_w"/>
                                          </p:val>
                                        </p:tav>
                                      </p:tavLst>
                                    </p:anim>
                                    <p:anim calcmode="lin" valueType="num">
                                      <p:cBhvr>
                                        <p:cTn id="65" dur="300" fill="hold"/>
                                        <p:tgtEl>
                                          <p:spTgt spid="78"/>
                                        </p:tgtEl>
                                        <p:attrNameLst>
                                          <p:attrName>ppt_h</p:attrName>
                                        </p:attrNameLst>
                                      </p:cBhvr>
                                      <p:tavLst>
                                        <p:tav tm="0">
                                          <p:val>
                                            <p:fltVal val="0"/>
                                          </p:val>
                                        </p:tav>
                                        <p:tav tm="100000">
                                          <p:val>
                                            <p:strVal val="#ppt_h"/>
                                          </p:val>
                                        </p:tav>
                                      </p:tavLst>
                                    </p:anim>
                                    <p:animEffect transition="in" filter="fade">
                                      <p:cBhvr>
                                        <p:cTn id="66" dur="300"/>
                                        <p:tgtEl>
                                          <p:spTgt spid="78"/>
                                        </p:tgtEl>
                                      </p:cBhvr>
                                    </p:animEffect>
                                  </p:childTnLst>
                                </p:cTn>
                              </p:par>
                            </p:childTnLst>
                          </p:cTn>
                        </p:par>
                        <p:par>
                          <p:cTn id="67" fill="hold">
                            <p:stCondLst>
                              <p:cond delay="5500"/>
                            </p:stCondLst>
                            <p:childTnLst>
                              <p:par>
                                <p:cTn id="68" presetID="2" presetClass="entr" presetSubtype="8"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 calcmode="lin" valueType="num">
                                      <p:cBhvr additive="base">
                                        <p:cTn id="70" dur="300" fill="hold"/>
                                        <p:tgtEl>
                                          <p:spTgt spid="43"/>
                                        </p:tgtEl>
                                        <p:attrNameLst>
                                          <p:attrName>ppt_x</p:attrName>
                                        </p:attrNameLst>
                                      </p:cBhvr>
                                      <p:tavLst>
                                        <p:tav tm="0">
                                          <p:val>
                                            <p:strVal val="0-#ppt_w/2"/>
                                          </p:val>
                                        </p:tav>
                                        <p:tav tm="100000">
                                          <p:val>
                                            <p:strVal val="#ppt_x"/>
                                          </p:val>
                                        </p:tav>
                                      </p:tavLst>
                                    </p:anim>
                                    <p:anim calcmode="lin" valueType="num">
                                      <p:cBhvr additive="base">
                                        <p:cTn id="71" dur="3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p:cNvSpPr/>
          <p:nvPr/>
        </p:nvSpPr>
        <p:spPr>
          <a:xfrm>
            <a:off x="498517" y="943283"/>
            <a:ext cx="3384255" cy="4481215"/>
          </a:xfrm>
          <a:prstGeom prst="rect">
            <a:avLst/>
          </a:prstGeom>
        </p:spPr>
        <p:txBody>
          <a:bodyPr wrap="square" lIns="121908" tIns="60954" rIns="121908" bIns="60954">
            <a:spAutoFit/>
          </a:bodyPr>
          <a:lstStyle/>
          <a:p>
            <a:pPr algn="just">
              <a:lnSpc>
                <a:spcPct val="150000"/>
              </a:lnSpc>
              <a:spcAft>
                <a:spcPts val="800"/>
              </a:spcAft>
            </a:pPr>
            <a:r>
              <a:rPr lang="zh-CN" altLang="en-US" dirty="0">
                <a:solidFill>
                  <a:schemeClr val="accent4"/>
                </a:solidFill>
                <a:latin typeface="思源宋体 CN Heavy" panose="02020900000000000000" pitchFamily="18" charset="-122"/>
                <a:ea typeface="思源宋体 CN Heavy" panose="02020900000000000000" pitchFamily="18" charset="-122"/>
              </a:rPr>
              <a:t>有效市场假说</a:t>
            </a:r>
            <a:endParaRPr lang="en-US" altLang="zh-CN" dirty="0">
              <a:solidFill>
                <a:schemeClr val="accent4"/>
              </a:solidFill>
              <a:latin typeface="思源宋体 CN Heavy" panose="02020900000000000000" pitchFamily="18" charset="-122"/>
              <a:ea typeface="思源宋体 CN Heavy" panose="02020900000000000000" pitchFamily="18" charset="-122"/>
            </a:endParaRPr>
          </a:p>
          <a:p>
            <a:pPr algn="just">
              <a:lnSpc>
                <a:spcPct val="150000"/>
              </a:lnSpc>
              <a:spcAft>
                <a:spcPts val="800"/>
              </a:spcAft>
            </a:pPr>
            <a:r>
              <a:rPr lang="en-US" altLang="zh-CN" sz="1400" dirty="0"/>
              <a:t>1970</a:t>
            </a:r>
            <a:r>
              <a:rPr lang="zh-CN" altLang="zh-CN" sz="1400" dirty="0"/>
              <a:t>年，</a:t>
            </a:r>
            <a:r>
              <a:rPr lang="en-US" altLang="zh-CN" sz="1400" dirty="0"/>
              <a:t>Eugene </a:t>
            </a:r>
            <a:r>
              <a:rPr lang="en-US" altLang="zh-CN" sz="1400" dirty="0" err="1"/>
              <a:t>Fama</a:t>
            </a:r>
            <a:r>
              <a:rPr lang="zh-CN" altLang="zh-CN" sz="1400" dirty="0"/>
              <a:t>提出有效市场假说，其对有效市场的定义是：如果在一个证券市场中，价格完全反映了所有可以获得的信息，那么就称这样的市场为有效市场。假说中包含三个基本假设：（</a:t>
            </a:r>
            <a:r>
              <a:rPr lang="en-US" altLang="zh-CN" sz="1400" dirty="0"/>
              <a:t>1</a:t>
            </a:r>
            <a:r>
              <a:rPr lang="zh-CN" altLang="zh-CN" sz="1400" dirty="0"/>
              <a:t>）市场将立即反应新的资讯，调整至新的价位，因此价格变化取决于新资讯的发生，股价呈随机走势；（</a:t>
            </a:r>
            <a:r>
              <a:rPr lang="en-US" altLang="zh-CN" sz="1400" dirty="0"/>
              <a:t>2</a:t>
            </a:r>
            <a:r>
              <a:rPr lang="zh-CN" altLang="zh-CN" sz="1400" dirty="0"/>
              <a:t>）新资讯的出现呈随机性，即好、坏资讯是相伴而来的；</a:t>
            </a:r>
            <a:r>
              <a:rPr lang="zh-CN" altLang="zh-CN" sz="1400" dirty="0">
                <a:latin typeface="思源宋体 CN Heavy" panose="02020900000000000000" pitchFamily="18" charset="-122"/>
                <a:ea typeface="思源宋体 CN Heavy" panose="02020900000000000000" pitchFamily="18" charset="-122"/>
              </a:rPr>
              <a:t>（</a:t>
            </a:r>
            <a:r>
              <a:rPr lang="en-US" altLang="zh-CN" sz="1400" dirty="0">
                <a:latin typeface="思源宋体 CN Heavy" panose="02020900000000000000" pitchFamily="18" charset="-122"/>
                <a:ea typeface="思源宋体 CN Heavy" panose="02020900000000000000" pitchFamily="18" charset="-122"/>
              </a:rPr>
              <a:t>3</a:t>
            </a:r>
            <a:r>
              <a:rPr lang="zh-CN" altLang="zh-CN" sz="1400" dirty="0">
                <a:latin typeface="思源宋体 CN Heavy" panose="02020900000000000000" pitchFamily="18" charset="-122"/>
                <a:ea typeface="思源宋体 CN Heavy" panose="02020900000000000000" pitchFamily="18" charset="-122"/>
              </a:rPr>
              <a:t>）</a:t>
            </a:r>
            <a:r>
              <a:rPr lang="zh-CN" altLang="zh-CN" sz="1400" b="1" dirty="0">
                <a:latin typeface="思源宋体 CN Heavy" panose="02020900000000000000" pitchFamily="18" charset="-122"/>
                <a:ea typeface="思源宋体 CN Heavy" panose="02020900000000000000" pitchFamily="18" charset="-122"/>
              </a:rPr>
              <a:t>市场上许多投资者是理性且追求最大利润的，而且每个人对于股票的分析都是独立的，相互不受影响。</a:t>
            </a:r>
            <a:endParaRPr lang="zh-CN" altLang="en-US" sz="1000" b="1" dirty="0">
              <a:solidFill>
                <a:schemeClr val="bg1">
                  <a:lumMod val="65000"/>
                </a:schemeClr>
              </a:solidFill>
              <a:latin typeface="思源宋体 CN Heavy" panose="02020900000000000000" pitchFamily="18" charset="-122"/>
              <a:ea typeface="思源宋体 CN Heavy" panose="02020900000000000000" pitchFamily="18" charset="-122"/>
            </a:endParaRPr>
          </a:p>
        </p:txBody>
      </p:sp>
      <p:cxnSp>
        <p:nvCxnSpPr>
          <p:cNvPr id="106" name="肘形连接符 105"/>
          <p:cNvCxnSpPr>
            <a:cxnSpLocks/>
          </p:cNvCxnSpPr>
          <p:nvPr/>
        </p:nvCxnSpPr>
        <p:spPr>
          <a:xfrm rot="10800000" flipV="1">
            <a:off x="7818625" y="2953804"/>
            <a:ext cx="585628" cy="404322"/>
          </a:xfrm>
          <a:prstGeom prst="bentConnector3">
            <a:avLst>
              <a:gd name="adj1" fmla="val 50000"/>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3784059" y="2671087"/>
            <a:ext cx="650502" cy="1434834"/>
            <a:chOff x="3051712" y="2713279"/>
            <a:chExt cx="792274" cy="516920"/>
          </a:xfrm>
        </p:grpSpPr>
        <p:cxnSp>
          <p:nvCxnSpPr>
            <p:cNvPr id="108" name="直接连接符 107"/>
            <p:cNvCxnSpPr>
              <a:cxnSpLocks/>
            </p:cNvCxnSpPr>
            <p:nvPr/>
          </p:nvCxnSpPr>
          <p:spPr>
            <a:xfrm>
              <a:off x="3051712" y="3226061"/>
              <a:ext cx="460919" cy="4138"/>
            </a:xfrm>
            <a:prstGeom prst="line">
              <a:avLst/>
            </a:prstGeom>
            <a:ln w="12700">
              <a:solidFill>
                <a:schemeClr val="bg1">
                  <a:lumMod val="75000"/>
                </a:schemeClr>
              </a:solidFill>
              <a:prstDash val="sysDot"/>
              <a:headEnd type="oval" w="sm" len="sm"/>
              <a:tailEnd type="none" w="sm" len="sm"/>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cxnSpLocks/>
            </p:cNvCxnSpPr>
            <p:nvPr/>
          </p:nvCxnSpPr>
          <p:spPr>
            <a:xfrm flipV="1">
              <a:off x="3509501" y="2713279"/>
              <a:ext cx="0" cy="512782"/>
            </a:xfrm>
            <a:prstGeom prst="line">
              <a:avLst/>
            </a:prstGeom>
            <a:ln w="12700">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cxnSpLocks/>
            </p:cNvCxnSpPr>
            <p:nvPr/>
          </p:nvCxnSpPr>
          <p:spPr>
            <a:xfrm>
              <a:off x="3509501" y="2720344"/>
              <a:ext cx="334485" cy="0"/>
            </a:xfrm>
            <a:prstGeom prst="line">
              <a:avLst/>
            </a:prstGeom>
            <a:ln w="12700">
              <a:solidFill>
                <a:schemeClr val="bg1">
                  <a:lumMod val="75000"/>
                </a:schemeClr>
              </a:solidFill>
              <a:prstDash val="sysDot"/>
              <a:headEnd type="none"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F9E90E71-E4D5-400A-8F84-C06A6CF63DF8}"/>
              </a:ext>
            </a:extLst>
          </p:cNvPr>
          <p:cNvGrpSpPr/>
          <p:nvPr/>
        </p:nvGrpSpPr>
        <p:grpSpPr>
          <a:xfrm>
            <a:off x="9623407" y="5697745"/>
            <a:ext cx="1852264" cy="767555"/>
            <a:chOff x="3054227" y="5478574"/>
            <a:chExt cx="1852264" cy="767555"/>
          </a:xfrm>
        </p:grpSpPr>
        <p:grpSp>
          <p:nvGrpSpPr>
            <p:cNvPr id="81" name="组合 80"/>
            <p:cNvGrpSpPr/>
            <p:nvPr/>
          </p:nvGrpSpPr>
          <p:grpSpPr>
            <a:xfrm rot="18000000">
              <a:off x="4430954" y="5652507"/>
              <a:ext cx="649470" cy="301604"/>
              <a:chOff x="73025" y="1857375"/>
              <a:chExt cx="8997950" cy="1428750"/>
            </a:xfrm>
          </p:grpSpPr>
          <p:sp>
            <p:nvSpPr>
              <p:cNvPr id="82" name="Freeform 5"/>
              <p:cNvSpPr/>
              <p:nvPr/>
            </p:nvSpPr>
            <p:spPr bwMode="auto">
              <a:xfrm>
                <a:off x="7918450" y="1857375"/>
                <a:ext cx="1152525" cy="1428750"/>
              </a:xfrm>
              <a:custGeom>
                <a:avLst/>
                <a:gdLst>
                  <a:gd name="T0" fmla="*/ 0 w 726"/>
                  <a:gd name="T1" fmla="*/ 804 h 900"/>
                  <a:gd name="T2" fmla="*/ 0 w 726"/>
                  <a:gd name="T3" fmla="*/ 96 h 900"/>
                  <a:gd name="T4" fmla="*/ 0 w 726"/>
                  <a:gd name="T5" fmla="*/ 96 h 900"/>
                  <a:gd name="T6" fmla="*/ 2 w 726"/>
                  <a:gd name="T7" fmla="*/ 78 h 900"/>
                  <a:gd name="T8" fmla="*/ 8 w 726"/>
                  <a:gd name="T9" fmla="*/ 60 h 900"/>
                  <a:gd name="T10" fmla="*/ 16 w 726"/>
                  <a:gd name="T11" fmla="*/ 42 h 900"/>
                  <a:gd name="T12" fmla="*/ 28 w 726"/>
                  <a:gd name="T13" fmla="*/ 28 h 900"/>
                  <a:gd name="T14" fmla="*/ 42 w 726"/>
                  <a:gd name="T15" fmla="*/ 16 h 900"/>
                  <a:gd name="T16" fmla="*/ 58 w 726"/>
                  <a:gd name="T17" fmla="*/ 8 h 900"/>
                  <a:gd name="T18" fmla="*/ 76 w 726"/>
                  <a:gd name="T19" fmla="*/ 2 h 900"/>
                  <a:gd name="T20" fmla="*/ 96 w 726"/>
                  <a:gd name="T21" fmla="*/ 0 h 900"/>
                  <a:gd name="T22" fmla="*/ 630 w 726"/>
                  <a:gd name="T23" fmla="*/ 0 h 900"/>
                  <a:gd name="T24" fmla="*/ 630 w 726"/>
                  <a:gd name="T25" fmla="*/ 0 h 900"/>
                  <a:gd name="T26" fmla="*/ 650 w 726"/>
                  <a:gd name="T27" fmla="*/ 2 h 900"/>
                  <a:gd name="T28" fmla="*/ 668 w 726"/>
                  <a:gd name="T29" fmla="*/ 8 h 900"/>
                  <a:gd name="T30" fmla="*/ 684 w 726"/>
                  <a:gd name="T31" fmla="*/ 16 h 900"/>
                  <a:gd name="T32" fmla="*/ 698 w 726"/>
                  <a:gd name="T33" fmla="*/ 28 h 900"/>
                  <a:gd name="T34" fmla="*/ 710 w 726"/>
                  <a:gd name="T35" fmla="*/ 42 h 900"/>
                  <a:gd name="T36" fmla="*/ 720 w 726"/>
                  <a:gd name="T37" fmla="*/ 60 h 900"/>
                  <a:gd name="T38" fmla="*/ 724 w 726"/>
                  <a:gd name="T39" fmla="*/ 78 h 900"/>
                  <a:gd name="T40" fmla="*/ 726 w 726"/>
                  <a:gd name="T41" fmla="*/ 96 h 900"/>
                  <a:gd name="T42" fmla="*/ 726 w 726"/>
                  <a:gd name="T43" fmla="*/ 804 h 900"/>
                  <a:gd name="T44" fmla="*/ 726 w 726"/>
                  <a:gd name="T45" fmla="*/ 804 h 900"/>
                  <a:gd name="T46" fmla="*/ 724 w 726"/>
                  <a:gd name="T47" fmla="*/ 824 h 900"/>
                  <a:gd name="T48" fmla="*/ 720 w 726"/>
                  <a:gd name="T49" fmla="*/ 842 h 900"/>
                  <a:gd name="T50" fmla="*/ 710 w 726"/>
                  <a:gd name="T51" fmla="*/ 858 h 900"/>
                  <a:gd name="T52" fmla="*/ 698 w 726"/>
                  <a:gd name="T53" fmla="*/ 872 h 900"/>
                  <a:gd name="T54" fmla="*/ 684 w 726"/>
                  <a:gd name="T55" fmla="*/ 884 h 900"/>
                  <a:gd name="T56" fmla="*/ 668 w 726"/>
                  <a:gd name="T57" fmla="*/ 892 h 900"/>
                  <a:gd name="T58" fmla="*/ 650 w 726"/>
                  <a:gd name="T59" fmla="*/ 898 h 900"/>
                  <a:gd name="T60" fmla="*/ 630 w 726"/>
                  <a:gd name="T61" fmla="*/ 900 h 900"/>
                  <a:gd name="T62" fmla="*/ 96 w 726"/>
                  <a:gd name="T63" fmla="*/ 900 h 900"/>
                  <a:gd name="T64" fmla="*/ 96 w 726"/>
                  <a:gd name="T65" fmla="*/ 900 h 900"/>
                  <a:gd name="T66" fmla="*/ 76 w 726"/>
                  <a:gd name="T67" fmla="*/ 898 h 900"/>
                  <a:gd name="T68" fmla="*/ 58 w 726"/>
                  <a:gd name="T69" fmla="*/ 892 h 900"/>
                  <a:gd name="T70" fmla="*/ 42 w 726"/>
                  <a:gd name="T71" fmla="*/ 884 h 900"/>
                  <a:gd name="T72" fmla="*/ 28 w 726"/>
                  <a:gd name="T73" fmla="*/ 872 h 900"/>
                  <a:gd name="T74" fmla="*/ 16 w 726"/>
                  <a:gd name="T75" fmla="*/ 858 h 900"/>
                  <a:gd name="T76" fmla="*/ 8 w 726"/>
                  <a:gd name="T77" fmla="*/ 842 h 900"/>
                  <a:gd name="T78" fmla="*/ 2 w 726"/>
                  <a:gd name="T79" fmla="*/ 824 h 900"/>
                  <a:gd name="T80" fmla="*/ 0 w 726"/>
                  <a:gd name="T81" fmla="*/ 804 h 900"/>
                  <a:gd name="T82" fmla="*/ 0 w 726"/>
                  <a:gd name="T83" fmla="*/ 80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6" h="900">
                    <a:moveTo>
                      <a:pt x="0" y="804"/>
                    </a:moveTo>
                    <a:lnTo>
                      <a:pt x="0" y="96"/>
                    </a:lnTo>
                    <a:lnTo>
                      <a:pt x="0" y="96"/>
                    </a:lnTo>
                    <a:lnTo>
                      <a:pt x="2" y="78"/>
                    </a:lnTo>
                    <a:lnTo>
                      <a:pt x="8" y="60"/>
                    </a:lnTo>
                    <a:lnTo>
                      <a:pt x="16" y="42"/>
                    </a:lnTo>
                    <a:lnTo>
                      <a:pt x="28" y="28"/>
                    </a:lnTo>
                    <a:lnTo>
                      <a:pt x="42" y="16"/>
                    </a:lnTo>
                    <a:lnTo>
                      <a:pt x="58" y="8"/>
                    </a:lnTo>
                    <a:lnTo>
                      <a:pt x="76" y="2"/>
                    </a:lnTo>
                    <a:lnTo>
                      <a:pt x="96" y="0"/>
                    </a:lnTo>
                    <a:lnTo>
                      <a:pt x="630" y="0"/>
                    </a:lnTo>
                    <a:lnTo>
                      <a:pt x="630" y="0"/>
                    </a:lnTo>
                    <a:lnTo>
                      <a:pt x="650" y="2"/>
                    </a:lnTo>
                    <a:lnTo>
                      <a:pt x="668" y="8"/>
                    </a:lnTo>
                    <a:lnTo>
                      <a:pt x="684" y="16"/>
                    </a:lnTo>
                    <a:lnTo>
                      <a:pt x="698" y="28"/>
                    </a:lnTo>
                    <a:lnTo>
                      <a:pt x="710" y="42"/>
                    </a:lnTo>
                    <a:lnTo>
                      <a:pt x="720" y="60"/>
                    </a:lnTo>
                    <a:lnTo>
                      <a:pt x="724" y="78"/>
                    </a:lnTo>
                    <a:lnTo>
                      <a:pt x="726" y="96"/>
                    </a:lnTo>
                    <a:lnTo>
                      <a:pt x="726" y="804"/>
                    </a:lnTo>
                    <a:lnTo>
                      <a:pt x="726" y="804"/>
                    </a:lnTo>
                    <a:lnTo>
                      <a:pt x="724" y="824"/>
                    </a:lnTo>
                    <a:lnTo>
                      <a:pt x="720" y="842"/>
                    </a:lnTo>
                    <a:lnTo>
                      <a:pt x="710" y="858"/>
                    </a:lnTo>
                    <a:lnTo>
                      <a:pt x="698" y="872"/>
                    </a:lnTo>
                    <a:lnTo>
                      <a:pt x="684" y="884"/>
                    </a:lnTo>
                    <a:lnTo>
                      <a:pt x="668" y="892"/>
                    </a:lnTo>
                    <a:lnTo>
                      <a:pt x="650" y="898"/>
                    </a:lnTo>
                    <a:lnTo>
                      <a:pt x="630" y="900"/>
                    </a:lnTo>
                    <a:lnTo>
                      <a:pt x="96" y="900"/>
                    </a:lnTo>
                    <a:lnTo>
                      <a:pt x="96" y="900"/>
                    </a:lnTo>
                    <a:lnTo>
                      <a:pt x="76" y="898"/>
                    </a:lnTo>
                    <a:lnTo>
                      <a:pt x="58" y="892"/>
                    </a:lnTo>
                    <a:lnTo>
                      <a:pt x="42" y="884"/>
                    </a:lnTo>
                    <a:lnTo>
                      <a:pt x="28" y="872"/>
                    </a:lnTo>
                    <a:lnTo>
                      <a:pt x="16" y="858"/>
                    </a:lnTo>
                    <a:lnTo>
                      <a:pt x="8" y="842"/>
                    </a:lnTo>
                    <a:lnTo>
                      <a:pt x="2" y="824"/>
                    </a:lnTo>
                    <a:lnTo>
                      <a:pt x="0" y="804"/>
                    </a:lnTo>
                    <a:lnTo>
                      <a:pt x="0" y="804"/>
                    </a:lnTo>
                    <a:close/>
                  </a:path>
                </a:pathLst>
              </a:custGeom>
              <a:gradFill flip="none" rotWithShape="1">
                <a:gsLst>
                  <a:gs pos="26600">
                    <a:schemeClr val="accent3">
                      <a:lumMod val="40000"/>
                      <a:lumOff val="60000"/>
                    </a:schemeClr>
                  </a:gs>
                  <a:gs pos="0">
                    <a:schemeClr val="accent3">
                      <a:lumMod val="60000"/>
                      <a:lumOff val="40000"/>
                    </a:schemeClr>
                  </a:gs>
                  <a:gs pos="50000">
                    <a:schemeClr val="accent3"/>
                  </a:gs>
                  <a:gs pos="100000">
                    <a:schemeClr val="accent3">
                      <a:lumMod val="60000"/>
                      <a:lumOff val="40000"/>
                    </a:schemeClr>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6"/>
              <p:cNvSpPr/>
              <p:nvPr/>
            </p:nvSpPr>
            <p:spPr bwMode="auto">
              <a:xfrm>
                <a:off x="1806575" y="2930525"/>
                <a:ext cx="3184525" cy="355600"/>
              </a:xfrm>
              <a:custGeom>
                <a:avLst/>
                <a:gdLst>
                  <a:gd name="T0" fmla="*/ 90 w 2006"/>
                  <a:gd name="T1" fmla="*/ 0 h 224"/>
                  <a:gd name="T2" fmla="*/ 0 w 2006"/>
                  <a:gd name="T3" fmla="*/ 224 h 224"/>
                  <a:gd name="T4" fmla="*/ 1914 w 2006"/>
                  <a:gd name="T5" fmla="*/ 224 h 224"/>
                  <a:gd name="T6" fmla="*/ 2006 w 2006"/>
                  <a:gd name="T7" fmla="*/ 0 h 224"/>
                  <a:gd name="T8" fmla="*/ 90 w 2006"/>
                  <a:gd name="T9" fmla="*/ 0 h 224"/>
                </a:gdLst>
                <a:ahLst/>
                <a:cxnLst>
                  <a:cxn ang="0">
                    <a:pos x="T0" y="T1"/>
                  </a:cxn>
                  <a:cxn ang="0">
                    <a:pos x="T2" y="T3"/>
                  </a:cxn>
                  <a:cxn ang="0">
                    <a:pos x="T4" y="T5"/>
                  </a:cxn>
                  <a:cxn ang="0">
                    <a:pos x="T6" y="T7"/>
                  </a:cxn>
                  <a:cxn ang="0">
                    <a:pos x="T8" y="T9"/>
                  </a:cxn>
                </a:cxnLst>
                <a:rect l="0" t="0" r="r" b="b"/>
                <a:pathLst>
                  <a:path w="2006" h="224">
                    <a:moveTo>
                      <a:pt x="90" y="0"/>
                    </a:moveTo>
                    <a:lnTo>
                      <a:pt x="0" y="224"/>
                    </a:lnTo>
                    <a:lnTo>
                      <a:pt x="1914" y="224"/>
                    </a:lnTo>
                    <a:lnTo>
                      <a:pt x="2006" y="0"/>
                    </a:lnTo>
                    <a:lnTo>
                      <a:pt x="90" y="0"/>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Rectangle 7"/>
              <p:cNvSpPr>
                <a:spLocks noChangeArrowheads="1"/>
              </p:cNvSpPr>
              <p:nvPr/>
            </p:nvSpPr>
            <p:spPr bwMode="auto">
              <a:xfrm>
                <a:off x="1949450" y="2571750"/>
                <a:ext cx="3041650" cy="35877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5" name="Rectangle 8"/>
              <p:cNvSpPr>
                <a:spLocks noChangeArrowheads="1"/>
              </p:cNvSpPr>
              <p:nvPr/>
            </p:nvSpPr>
            <p:spPr bwMode="auto">
              <a:xfrm>
                <a:off x="1949450" y="2216150"/>
                <a:ext cx="3041650" cy="355600"/>
              </a:xfrm>
              <a:prstGeom prst="rect">
                <a:avLst/>
              </a:prstGeom>
              <a:solidFill>
                <a:schemeClr val="accent5">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Freeform 9"/>
              <p:cNvSpPr/>
              <p:nvPr/>
            </p:nvSpPr>
            <p:spPr bwMode="auto">
              <a:xfrm>
                <a:off x="1806575" y="1857375"/>
                <a:ext cx="3184525" cy="358775"/>
              </a:xfrm>
              <a:custGeom>
                <a:avLst/>
                <a:gdLst>
                  <a:gd name="T0" fmla="*/ 1914 w 2006"/>
                  <a:gd name="T1" fmla="*/ 0 h 226"/>
                  <a:gd name="T2" fmla="*/ 0 w 2006"/>
                  <a:gd name="T3" fmla="*/ 0 h 226"/>
                  <a:gd name="T4" fmla="*/ 90 w 2006"/>
                  <a:gd name="T5" fmla="*/ 226 h 226"/>
                  <a:gd name="T6" fmla="*/ 2006 w 2006"/>
                  <a:gd name="T7" fmla="*/ 226 h 226"/>
                  <a:gd name="T8" fmla="*/ 1914 w 2006"/>
                  <a:gd name="T9" fmla="*/ 0 h 226"/>
                </a:gdLst>
                <a:ahLst/>
                <a:cxnLst>
                  <a:cxn ang="0">
                    <a:pos x="T0" y="T1"/>
                  </a:cxn>
                  <a:cxn ang="0">
                    <a:pos x="T2" y="T3"/>
                  </a:cxn>
                  <a:cxn ang="0">
                    <a:pos x="T4" y="T5"/>
                  </a:cxn>
                  <a:cxn ang="0">
                    <a:pos x="T6" y="T7"/>
                  </a:cxn>
                  <a:cxn ang="0">
                    <a:pos x="T8" y="T9"/>
                  </a:cxn>
                </a:cxnLst>
                <a:rect l="0" t="0" r="r" b="b"/>
                <a:pathLst>
                  <a:path w="2006" h="226">
                    <a:moveTo>
                      <a:pt x="1914" y="0"/>
                    </a:moveTo>
                    <a:lnTo>
                      <a:pt x="0" y="0"/>
                    </a:lnTo>
                    <a:lnTo>
                      <a:pt x="90" y="226"/>
                    </a:lnTo>
                    <a:lnTo>
                      <a:pt x="2006" y="226"/>
                    </a:lnTo>
                    <a:lnTo>
                      <a:pt x="1914" y="0"/>
                    </a:lnTo>
                    <a:close/>
                  </a:path>
                </a:pathLst>
              </a:custGeom>
              <a:solidFill>
                <a:schemeClr val="accent5">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0"/>
              <p:cNvSpPr/>
              <p:nvPr/>
            </p:nvSpPr>
            <p:spPr bwMode="auto">
              <a:xfrm>
                <a:off x="8020050" y="2930525"/>
                <a:ext cx="393700" cy="355600"/>
              </a:xfrm>
              <a:custGeom>
                <a:avLst/>
                <a:gdLst>
                  <a:gd name="T0" fmla="*/ 248 w 248"/>
                  <a:gd name="T1" fmla="*/ 0 h 224"/>
                  <a:gd name="T2" fmla="*/ 90 w 248"/>
                  <a:gd name="T3" fmla="*/ 0 h 224"/>
                  <a:gd name="T4" fmla="*/ 0 w 248"/>
                  <a:gd name="T5" fmla="*/ 224 h 224"/>
                  <a:gd name="T6" fmla="*/ 158 w 248"/>
                  <a:gd name="T7" fmla="*/ 224 h 224"/>
                  <a:gd name="T8" fmla="*/ 248 w 248"/>
                  <a:gd name="T9" fmla="*/ 0 h 224"/>
                </a:gdLst>
                <a:ahLst/>
                <a:cxnLst>
                  <a:cxn ang="0">
                    <a:pos x="T0" y="T1"/>
                  </a:cxn>
                  <a:cxn ang="0">
                    <a:pos x="T2" y="T3"/>
                  </a:cxn>
                  <a:cxn ang="0">
                    <a:pos x="T4" y="T5"/>
                  </a:cxn>
                  <a:cxn ang="0">
                    <a:pos x="T6" y="T7"/>
                  </a:cxn>
                  <a:cxn ang="0">
                    <a:pos x="T8" y="T9"/>
                  </a:cxn>
                </a:cxnLst>
                <a:rect l="0" t="0" r="r" b="b"/>
                <a:pathLst>
                  <a:path w="248" h="224">
                    <a:moveTo>
                      <a:pt x="248" y="0"/>
                    </a:moveTo>
                    <a:lnTo>
                      <a:pt x="90" y="0"/>
                    </a:lnTo>
                    <a:lnTo>
                      <a:pt x="0" y="224"/>
                    </a:lnTo>
                    <a:lnTo>
                      <a:pt x="158" y="224"/>
                    </a:lnTo>
                    <a:lnTo>
                      <a:pt x="248"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1"/>
              <p:cNvSpPr/>
              <p:nvPr/>
            </p:nvSpPr>
            <p:spPr bwMode="auto">
              <a:xfrm>
                <a:off x="4845050" y="2930525"/>
                <a:ext cx="3317875" cy="355600"/>
              </a:xfrm>
              <a:custGeom>
                <a:avLst/>
                <a:gdLst>
                  <a:gd name="T0" fmla="*/ 92 w 2090"/>
                  <a:gd name="T1" fmla="*/ 0 h 224"/>
                  <a:gd name="T2" fmla="*/ 0 w 2090"/>
                  <a:gd name="T3" fmla="*/ 224 h 224"/>
                  <a:gd name="T4" fmla="*/ 2000 w 2090"/>
                  <a:gd name="T5" fmla="*/ 224 h 224"/>
                  <a:gd name="T6" fmla="*/ 2090 w 2090"/>
                  <a:gd name="T7" fmla="*/ 0 h 224"/>
                  <a:gd name="T8" fmla="*/ 92 w 2090"/>
                  <a:gd name="T9" fmla="*/ 0 h 224"/>
                </a:gdLst>
                <a:ahLst/>
                <a:cxnLst>
                  <a:cxn ang="0">
                    <a:pos x="T0" y="T1"/>
                  </a:cxn>
                  <a:cxn ang="0">
                    <a:pos x="T2" y="T3"/>
                  </a:cxn>
                  <a:cxn ang="0">
                    <a:pos x="T4" y="T5"/>
                  </a:cxn>
                  <a:cxn ang="0">
                    <a:pos x="T6" y="T7"/>
                  </a:cxn>
                  <a:cxn ang="0">
                    <a:pos x="T8" y="T9"/>
                  </a:cxn>
                </a:cxnLst>
                <a:rect l="0" t="0" r="r" b="b"/>
                <a:pathLst>
                  <a:path w="2090" h="224">
                    <a:moveTo>
                      <a:pt x="92" y="0"/>
                    </a:moveTo>
                    <a:lnTo>
                      <a:pt x="0" y="224"/>
                    </a:lnTo>
                    <a:lnTo>
                      <a:pt x="2000" y="224"/>
                    </a:lnTo>
                    <a:lnTo>
                      <a:pt x="2090" y="0"/>
                    </a:lnTo>
                    <a:lnTo>
                      <a:pt x="9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Rectangle 12"/>
              <p:cNvSpPr>
                <a:spLocks noChangeArrowheads="1"/>
              </p:cNvSpPr>
              <p:nvPr/>
            </p:nvSpPr>
            <p:spPr bwMode="auto">
              <a:xfrm>
                <a:off x="8162925" y="2571750"/>
                <a:ext cx="250825" cy="35877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13"/>
              <p:cNvSpPr>
                <a:spLocks noChangeArrowheads="1"/>
              </p:cNvSpPr>
              <p:nvPr/>
            </p:nvSpPr>
            <p:spPr bwMode="auto">
              <a:xfrm>
                <a:off x="4991100" y="2571750"/>
                <a:ext cx="3171825" cy="3587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 name="Rectangle 14"/>
              <p:cNvSpPr>
                <a:spLocks noChangeArrowheads="1"/>
              </p:cNvSpPr>
              <p:nvPr/>
            </p:nvSpPr>
            <p:spPr bwMode="auto">
              <a:xfrm>
                <a:off x="8162925" y="2216150"/>
                <a:ext cx="250825" cy="35560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Rectangle 15"/>
              <p:cNvSpPr>
                <a:spLocks noChangeArrowheads="1"/>
              </p:cNvSpPr>
              <p:nvPr/>
            </p:nvSpPr>
            <p:spPr bwMode="auto">
              <a:xfrm>
                <a:off x="4991100" y="2216150"/>
                <a:ext cx="3171825" cy="355600"/>
              </a:xfrm>
              <a:prstGeom prst="rect">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Freeform 16"/>
              <p:cNvSpPr/>
              <p:nvPr/>
            </p:nvSpPr>
            <p:spPr bwMode="auto">
              <a:xfrm>
                <a:off x="8020050" y="1857375"/>
                <a:ext cx="393700" cy="358775"/>
              </a:xfrm>
              <a:custGeom>
                <a:avLst/>
                <a:gdLst>
                  <a:gd name="T0" fmla="*/ 248 w 248"/>
                  <a:gd name="T1" fmla="*/ 226 h 226"/>
                  <a:gd name="T2" fmla="*/ 158 w 248"/>
                  <a:gd name="T3" fmla="*/ 0 h 226"/>
                  <a:gd name="T4" fmla="*/ 0 w 248"/>
                  <a:gd name="T5" fmla="*/ 0 h 226"/>
                  <a:gd name="T6" fmla="*/ 90 w 248"/>
                  <a:gd name="T7" fmla="*/ 226 h 226"/>
                  <a:gd name="T8" fmla="*/ 248 w 248"/>
                  <a:gd name="T9" fmla="*/ 226 h 226"/>
                </a:gdLst>
                <a:ahLst/>
                <a:cxnLst>
                  <a:cxn ang="0">
                    <a:pos x="T0" y="T1"/>
                  </a:cxn>
                  <a:cxn ang="0">
                    <a:pos x="T2" y="T3"/>
                  </a:cxn>
                  <a:cxn ang="0">
                    <a:pos x="T4" y="T5"/>
                  </a:cxn>
                  <a:cxn ang="0">
                    <a:pos x="T6" y="T7"/>
                  </a:cxn>
                  <a:cxn ang="0">
                    <a:pos x="T8" y="T9"/>
                  </a:cxn>
                </a:cxnLst>
                <a:rect l="0" t="0" r="r" b="b"/>
                <a:pathLst>
                  <a:path w="248" h="226">
                    <a:moveTo>
                      <a:pt x="248" y="226"/>
                    </a:moveTo>
                    <a:lnTo>
                      <a:pt x="158" y="0"/>
                    </a:lnTo>
                    <a:lnTo>
                      <a:pt x="0" y="0"/>
                    </a:lnTo>
                    <a:lnTo>
                      <a:pt x="90" y="226"/>
                    </a:lnTo>
                    <a:lnTo>
                      <a:pt x="248" y="226"/>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7"/>
              <p:cNvSpPr/>
              <p:nvPr/>
            </p:nvSpPr>
            <p:spPr bwMode="auto">
              <a:xfrm>
                <a:off x="4845050" y="1857375"/>
                <a:ext cx="3317875" cy="358775"/>
              </a:xfrm>
              <a:custGeom>
                <a:avLst/>
                <a:gdLst>
                  <a:gd name="T0" fmla="*/ 2090 w 2090"/>
                  <a:gd name="T1" fmla="*/ 226 h 226"/>
                  <a:gd name="T2" fmla="*/ 2000 w 2090"/>
                  <a:gd name="T3" fmla="*/ 0 h 226"/>
                  <a:gd name="T4" fmla="*/ 0 w 2090"/>
                  <a:gd name="T5" fmla="*/ 0 h 226"/>
                  <a:gd name="T6" fmla="*/ 92 w 2090"/>
                  <a:gd name="T7" fmla="*/ 226 h 226"/>
                  <a:gd name="T8" fmla="*/ 2090 w 2090"/>
                  <a:gd name="T9" fmla="*/ 226 h 226"/>
                </a:gdLst>
                <a:ahLst/>
                <a:cxnLst>
                  <a:cxn ang="0">
                    <a:pos x="T0" y="T1"/>
                  </a:cxn>
                  <a:cxn ang="0">
                    <a:pos x="T2" y="T3"/>
                  </a:cxn>
                  <a:cxn ang="0">
                    <a:pos x="T4" y="T5"/>
                  </a:cxn>
                  <a:cxn ang="0">
                    <a:pos x="T6" y="T7"/>
                  </a:cxn>
                  <a:cxn ang="0">
                    <a:pos x="T8" y="T9"/>
                  </a:cxn>
                </a:cxnLst>
                <a:rect l="0" t="0" r="r" b="b"/>
                <a:pathLst>
                  <a:path w="2090" h="226">
                    <a:moveTo>
                      <a:pt x="2090" y="226"/>
                    </a:moveTo>
                    <a:lnTo>
                      <a:pt x="2000" y="0"/>
                    </a:lnTo>
                    <a:lnTo>
                      <a:pt x="0" y="0"/>
                    </a:lnTo>
                    <a:lnTo>
                      <a:pt x="92" y="226"/>
                    </a:lnTo>
                    <a:lnTo>
                      <a:pt x="2090" y="226"/>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8"/>
              <p:cNvSpPr/>
              <p:nvPr/>
            </p:nvSpPr>
            <p:spPr bwMode="auto">
              <a:xfrm>
                <a:off x="635000" y="2679700"/>
                <a:ext cx="1314450" cy="606425"/>
              </a:xfrm>
              <a:custGeom>
                <a:avLst/>
                <a:gdLst>
                  <a:gd name="T0" fmla="*/ 0 w 828"/>
                  <a:gd name="T1" fmla="*/ 0 h 382"/>
                  <a:gd name="T2" fmla="*/ 0 w 828"/>
                  <a:gd name="T3" fmla="*/ 78 h 382"/>
                  <a:gd name="T4" fmla="*/ 738 w 828"/>
                  <a:gd name="T5" fmla="*/ 382 h 382"/>
                  <a:gd name="T6" fmla="*/ 828 w 828"/>
                  <a:gd name="T7" fmla="*/ 158 h 382"/>
                  <a:gd name="T8" fmla="*/ 0 w 828"/>
                  <a:gd name="T9" fmla="*/ 0 h 382"/>
                </a:gdLst>
                <a:ahLst/>
                <a:cxnLst>
                  <a:cxn ang="0">
                    <a:pos x="T0" y="T1"/>
                  </a:cxn>
                  <a:cxn ang="0">
                    <a:pos x="T2" y="T3"/>
                  </a:cxn>
                  <a:cxn ang="0">
                    <a:pos x="T4" y="T5"/>
                  </a:cxn>
                  <a:cxn ang="0">
                    <a:pos x="T6" y="T7"/>
                  </a:cxn>
                  <a:cxn ang="0">
                    <a:pos x="T8" y="T9"/>
                  </a:cxn>
                </a:cxnLst>
                <a:rect l="0" t="0" r="r" b="b"/>
                <a:pathLst>
                  <a:path w="828" h="382">
                    <a:moveTo>
                      <a:pt x="0" y="0"/>
                    </a:moveTo>
                    <a:lnTo>
                      <a:pt x="0" y="78"/>
                    </a:lnTo>
                    <a:lnTo>
                      <a:pt x="738" y="382"/>
                    </a:lnTo>
                    <a:lnTo>
                      <a:pt x="828" y="158"/>
                    </a:lnTo>
                    <a:lnTo>
                      <a:pt x="0"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9"/>
              <p:cNvSpPr/>
              <p:nvPr/>
            </p:nvSpPr>
            <p:spPr bwMode="auto">
              <a:xfrm>
                <a:off x="635000" y="2571750"/>
                <a:ext cx="1314450" cy="358775"/>
              </a:xfrm>
              <a:custGeom>
                <a:avLst/>
                <a:gdLst>
                  <a:gd name="T0" fmla="*/ 0 w 828"/>
                  <a:gd name="T1" fmla="*/ 68 h 226"/>
                  <a:gd name="T2" fmla="*/ 828 w 828"/>
                  <a:gd name="T3" fmla="*/ 226 h 226"/>
                  <a:gd name="T4" fmla="*/ 828 w 828"/>
                  <a:gd name="T5" fmla="*/ 0 h 226"/>
                  <a:gd name="T6" fmla="*/ 0 w 828"/>
                  <a:gd name="T7" fmla="*/ 0 h 226"/>
                  <a:gd name="T8" fmla="*/ 0 w 828"/>
                  <a:gd name="T9" fmla="*/ 68 h 226"/>
                </a:gdLst>
                <a:ahLst/>
                <a:cxnLst>
                  <a:cxn ang="0">
                    <a:pos x="T0" y="T1"/>
                  </a:cxn>
                  <a:cxn ang="0">
                    <a:pos x="T2" y="T3"/>
                  </a:cxn>
                  <a:cxn ang="0">
                    <a:pos x="T4" y="T5"/>
                  </a:cxn>
                  <a:cxn ang="0">
                    <a:pos x="T6" y="T7"/>
                  </a:cxn>
                  <a:cxn ang="0">
                    <a:pos x="T8" y="T9"/>
                  </a:cxn>
                </a:cxnLst>
                <a:rect l="0" t="0" r="r" b="b"/>
                <a:pathLst>
                  <a:path w="828" h="226">
                    <a:moveTo>
                      <a:pt x="0" y="68"/>
                    </a:moveTo>
                    <a:lnTo>
                      <a:pt x="828" y="226"/>
                    </a:lnTo>
                    <a:lnTo>
                      <a:pt x="828" y="0"/>
                    </a:lnTo>
                    <a:lnTo>
                      <a:pt x="0" y="0"/>
                    </a:lnTo>
                    <a:lnTo>
                      <a:pt x="0" y="68"/>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0"/>
              <p:cNvSpPr/>
              <p:nvPr/>
            </p:nvSpPr>
            <p:spPr bwMode="auto">
              <a:xfrm>
                <a:off x="635000" y="2216150"/>
                <a:ext cx="1314450" cy="355600"/>
              </a:xfrm>
              <a:custGeom>
                <a:avLst/>
                <a:gdLst>
                  <a:gd name="T0" fmla="*/ 828 w 828"/>
                  <a:gd name="T1" fmla="*/ 224 h 224"/>
                  <a:gd name="T2" fmla="*/ 828 w 828"/>
                  <a:gd name="T3" fmla="*/ 0 h 224"/>
                  <a:gd name="T4" fmla="*/ 0 w 828"/>
                  <a:gd name="T5" fmla="*/ 156 h 224"/>
                  <a:gd name="T6" fmla="*/ 0 w 828"/>
                  <a:gd name="T7" fmla="*/ 224 h 224"/>
                  <a:gd name="T8" fmla="*/ 828 w 828"/>
                  <a:gd name="T9" fmla="*/ 224 h 224"/>
                </a:gdLst>
                <a:ahLst/>
                <a:cxnLst>
                  <a:cxn ang="0">
                    <a:pos x="T0" y="T1"/>
                  </a:cxn>
                  <a:cxn ang="0">
                    <a:pos x="T2" y="T3"/>
                  </a:cxn>
                  <a:cxn ang="0">
                    <a:pos x="T4" y="T5"/>
                  </a:cxn>
                  <a:cxn ang="0">
                    <a:pos x="T6" y="T7"/>
                  </a:cxn>
                  <a:cxn ang="0">
                    <a:pos x="T8" y="T9"/>
                  </a:cxn>
                </a:cxnLst>
                <a:rect l="0" t="0" r="r" b="b"/>
                <a:pathLst>
                  <a:path w="828" h="224">
                    <a:moveTo>
                      <a:pt x="828" y="224"/>
                    </a:moveTo>
                    <a:lnTo>
                      <a:pt x="828" y="0"/>
                    </a:lnTo>
                    <a:lnTo>
                      <a:pt x="0" y="156"/>
                    </a:lnTo>
                    <a:lnTo>
                      <a:pt x="0" y="224"/>
                    </a:lnTo>
                    <a:lnTo>
                      <a:pt x="828" y="22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1"/>
              <p:cNvSpPr/>
              <p:nvPr/>
            </p:nvSpPr>
            <p:spPr bwMode="auto">
              <a:xfrm>
                <a:off x="635000" y="1857375"/>
                <a:ext cx="1314450" cy="606425"/>
              </a:xfrm>
              <a:custGeom>
                <a:avLst/>
                <a:gdLst>
                  <a:gd name="T0" fmla="*/ 828 w 828"/>
                  <a:gd name="T1" fmla="*/ 226 h 382"/>
                  <a:gd name="T2" fmla="*/ 738 w 828"/>
                  <a:gd name="T3" fmla="*/ 0 h 382"/>
                  <a:gd name="T4" fmla="*/ 0 w 828"/>
                  <a:gd name="T5" fmla="*/ 304 h 382"/>
                  <a:gd name="T6" fmla="*/ 0 w 828"/>
                  <a:gd name="T7" fmla="*/ 382 h 382"/>
                  <a:gd name="T8" fmla="*/ 828 w 828"/>
                  <a:gd name="T9" fmla="*/ 226 h 382"/>
                </a:gdLst>
                <a:ahLst/>
                <a:cxnLst>
                  <a:cxn ang="0">
                    <a:pos x="T0" y="T1"/>
                  </a:cxn>
                  <a:cxn ang="0">
                    <a:pos x="T2" y="T3"/>
                  </a:cxn>
                  <a:cxn ang="0">
                    <a:pos x="T4" y="T5"/>
                  </a:cxn>
                  <a:cxn ang="0">
                    <a:pos x="T6" y="T7"/>
                  </a:cxn>
                  <a:cxn ang="0">
                    <a:pos x="T8" y="T9"/>
                  </a:cxn>
                </a:cxnLst>
                <a:rect l="0" t="0" r="r" b="b"/>
                <a:pathLst>
                  <a:path w="828" h="382">
                    <a:moveTo>
                      <a:pt x="828" y="226"/>
                    </a:moveTo>
                    <a:lnTo>
                      <a:pt x="738" y="0"/>
                    </a:lnTo>
                    <a:lnTo>
                      <a:pt x="0" y="304"/>
                    </a:lnTo>
                    <a:lnTo>
                      <a:pt x="0" y="382"/>
                    </a:lnTo>
                    <a:lnTo>
                      <a:pt x="828" y="226"/>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2"/>
              <p:cNvSpPr/>
              <p:nvPr/>
            </p:nvSpPr>
            <p:spPr bwMode="auto">
              <a:xfrm>
                <a:off x="73025" y="2339975"/>
                <a:ext cx="561975" cy="463550"/>
              </a:xfrm>
              <a:custGeom>
                <a:avLst/>
                <a:gdLst>
                  <a:gd name="T0" fmla="*/ 354 w 354"/>
                  <a:gd name="T1" fmla="*/ 0 h 292"/>
                  <a:gd name="T2" fmla="*/ 0 w 354"/>
                  <a:gd name="T3" fmla="*/ 146 h 292"/>
                  <a:gd name="T4" fmla="*/ 354 w 354"/>
                  <a:gd name="T5" fmla="*/ 292 h 292"/>
                  <a:gd name="T6" fmla="*/ 354 w 354"/>
                  <a:gd name="T7" fmla="*/ 0 h 292"/>
                </a:gdLst>
                <a:ahLst/>
                <a:cxnLst>
                  <a:cxn ang="0">
                    <a:pos x="T0" y="T1"/>
                  </a:cxn>
                  <a:cxn ang="0">
                    <a:pos x="T2" y="T3"/>
                  </a:cxn>
                  <a:cxn ang="0">
                    <a:pos x="T4" y="T5"/>
                  </a:cxn>
                  <a:cxn ang="0">
                    <a:pos x="T6" y="T7"/>
                  </a:cxn>
                </a:cxnLst>
                <a:rect l="0" t="0" r="r" b="b"/>
                <a:pathLst>
                  <a:path w="354" h="292">
                    <a:moveTo>
                      <a:pt x="354" y="0"/>
                    </a:moveTo>
                    <a:lnTo>
                      <a:pt x="0" y="146"/>
                    </a:lnTo>
                    <a:lnTo>
                      <a:pt x="354" y="292"/>
                    </a:lnTo>
                    <a:lnTo>
                      <a:pt x="354"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1" name="任意多边形 110"/>
            <p:cNvSpPr/>
            <p:nvPr/>
          </p:nvSpPr>
          <p:spPr>
            <a:xfrm>
              <a:off x="3054227" y="5856293"/>
              <a:ext cx="1643389" cy="389836"/>
            </a:xfrm>
            <a:custGeom>
              <a:avLst/>
              <a:gdLst>
                <a:gd name="connsiteX0" fmla="*/ 0 w 4252404"/>
                <a:gd name="connsiteY0" fmla="*/ 192648 h 743064"/>
                <a:gd name="connsiteX1" fmla="*/ 1376039 w 4252404"/>
                <a:gd name="connsiteY1" fmla="*/ 379079 h 743064"/>
                <a:gd name="connsiteX2" fmla="*/ 2796466 w 4252404"/>
                <a:gd name="connsiteY2" fmla="*/ 6217 h 743064"/>
                <a:gd name="connsiteX3" fmla="*/ 4252404 w 4252404"/>
                <a:gd name="connsiteY3" fmla="*/ 743064 h 743064"/>
                <a:gd name="connsiteX0-1" fmla="*/ 0 w 4252404"/>
                <a:gd name="connsiteY0-2" fmla="*/ 192648 h 743064"/>
                <a:gd name="connsiteX1-3" fmla="*/ 1376039 w 4252404"/>
                <a:gd name="connsiteY1-4" fmla="*/ 379079 h 743064"/>
                <a:gd name="connsiteX2-5" fmla="*/ 2796466 w 4252404"/>
                <a:gd name="connsiteY2-6" fmla="*/ 6217 h 743064"/>
                <a:gd name="connsiteX3-7" fmla="*/ 4252404 w 4252404"/>
                <a:gd name="connsiteY3-8" fmla="*/ 743064 h 743064"/>
                <a:gd name="connsiteX0-9" fmla="*/ 0 w 4252404"/>
                <a:gd name="connsiteY0-10" fmla="*/ 193788 h 744204"/>
                <a:gd name="connsiteX1-11" fmla="*/ 1376039 w 4252404"/>
                <a:gd name="connsiteY1-12" fmla="*/ 380219 h 744204"/>
                <a:gd name="connsiteX2-13" fmla="*/ 2796466 w 4252404"/>
                <a:gd name="connsiteY2-14" fmla="*/ 7357 h 744204"/>
                <a:gd name="connsiteX3-15" fmla="*/ 4252404 w 4252404"/>
                <a:gd name="connsiteY3-16" fmla="*/ 744204 h 744204"/>
                <a:gd name="connsiteX0-17" fmla="*/ 0 w 4252404"/>
                <a:gd name="connsiteY0-18" fmla="*/ 193788 h 744204"/>
                <a:gd name="connsiteX1-19" fmla="*/ 1376039 w 4252404"/>
                <a:gd name="connsiteY1-20" fmla="*/ 380219 h 744204"/>
                <a:gd name="connsiteX2-21" fmla="*/ 2796466 w 4252404"/>
                <a:gd name="connsiteY2-22" fmla="*/ 7357 h 744204"/>
                <a:gd name="connsiteX3-23" fmla="*/ 4252404 w 4252404"/>
                <a:gd name="connsiteY3-24" fmla="*/ 744204 h 744204"/>
                <a:gd name="connsiteX0-25" fmla="*/ 0 w 4252404"/>
                <a:gd name="connsiteY0-26" fmla="*/ 186436 h 736852"/>
                <a:gd name="connsiteX1-27" fmla="*/ 1376039 w 4252404"/>
                <a:gd name="connsiteY1-28" fmla="*/ 372867 h 736852"/>
                <a:gd name="connsiteX2-29" fmla="*/ 2796466 w 4252404"/>
                <a:gd name="connsiteY2-30" fmla="*/ 5 h 736852"/>
                <a:gd name="connsiteX3-31" fmla="*/ 4252404 w 4252404"/>
                <a:gd name="connsiteY3-32" fmla="*/ 736852 h 736852"/>
                <a:gd name="connsiteX0-33" fmla="*/ 0 w 4252404"/>
                <a:gd name="connsiteY0-34" fmla="*/ 0 h 550416"/>
                <a:gd name="connsiteX1-35" fmla="*/ 1376039 w 4252404"/>
                <a:gd name="connsiteY1-36" fmla="*/ 186431 h 550416"/>
                <a:gd name="connsiteX2-37" fmla="*/ 4252404 w 4252404"/>
                <a:gd name="connsiteY2-38" fmla="*/ 550416 h 550416"/>
                <a:gd name="connsiteX0-39" fmla="*/ 0 w 4252404"/>
                <a:gd name="connsiteY0-40" fmla="*/ 0 h 550416"/>
                <a:gd name="connsiteX1-41" fmla="*/ 4252404 w 4252404"/>
                <a:gd name="connsiteY1-42" fmla="*/ 550416 h 550416"/>
                <a:gd name="connsiteX0-43" fmla="*/ 0 w 4252404"/>
                <a:gd name="connsiteY0-44" fmla="*/ 0 h 550416"/>
                <a:gd name="connsiteX1-45" fmla="*/ 2155321 w 4252404"/>
                <a:gd name="connsiteY1-46" fmla="*/ 278481 h 550416"/>
                <a:gd name="connsiteX2-47" fmla="*/ 4252404 w 4252404"/>
                <a:gd name="connsiteY2-48" fmla="*/ 550416 h 550416"/>
                <a:gd name="connsiteX0-49" fmla="*/ 0 w 4252404"/>
                <a:gd name="connsiteY0-50" fmla="*/ 0 h 550416"/>
                <a:gd name="connsiteX1-51" fmla="*/ 1687609 w 4252404"/>
                <a:gd name="connsiteY1-52" fmla="*/ 511976 h 550416"/>
                <a:gd name="connsiteX2-53" fmla="*/ 4252404 w 4252404"/>
                <a:gd name="connsiteY2-54" fmla="*/ 550416 h 550416"/>
                <a:gd name="connsiteX0-55" fmla="*/ 0 w 4252404"/>
                <a:gd name="connsiteY0-56" fmla="*/ 0 h 550416"/>
                <a:gd name="connsiteX1-57" fmla="*/ 1687609 w 4252404"/>
                <a:gd name="connsiteY1-58" fmla="*/ 511976 h 550416"/>
                <a:gd name="connsiteX2-59" fmla="*/ 4252404 w 4252404"/>
                <a:gd name="connsiteY2-60" fmla="*/ 550416 h 550416"/>
                <a:gd name="connsiteX0-61" fmla="*/ 0 w 4252404"/>
                <a:gd name="connsiteY0-62" fmla="*/ 0 h 550416"/>
                <a:gd name="connsiteX1-63" fmla="*/ 4252404 w 4252404"/>
                <a:gd name="connsiteY1-64" fmla="*/ 550416 h 550416"/>
                <a:gd name="connsiteX0-65" fmla="*/ 0 w 4252404"/>
                <a:gd name="connsiteY0-66" fmla="*/ 0 h 550416"/>
                <a:gd name="connsiteX1-67" fmla="*/ 4252404 w 4252404"/>
                <a:gd name="connsiteY1-68" fmla="*/ 550416 h 550416"/>
                <a:gd name="connsiteX0-69" fmla="*/ 0 w 4252404"/>
                <a:gd name="connsiteY0-70" fmla="*/ 0 h 554066"/>
                <a:gd name="connsiteX1-71" fmla="*/ 4252404 w 4252404"/>
                <a:gd name="connsiteY1-72" fmla="*/ 550416 h 554066"/>
                <a:gd name="connsiteX0-73" fmla="*/ 0 w 4252404"/>
                <a:gd name="connsiteY0-74" fmla="*/ 0 h 550416"/>
                <a:gd name="connsiteX1-75" fmla="*/ 4252404 w 4252404"/>
                <a:gd name="connsiteY1-76" fmla="*/ 550416 h 550416"/>
                <a:gd name="connsiteX0-77" fmla="*/ 0 w 4252404"/>
                <a:gd name="connsiteY0-78" fmla="*/ 0 h 550416"/>
                <a:gd name="connsiteX1-79" fmla="*/ 4252404 w 4252404"/>
                <a:gd name="connsiteY1-80" fmla="*/ 550416 h 550416"/>
                <a:gd name="connsiteX0-81" fmla="*/ 0 w 4252404"/>
                <a:gd name="connsiteY0-82" fmla="*/ 0 h 550416"/>
                <a:gd name="connsiteX1-83" fmla="*/ 4252404 w 4252404"/>
                <a:gd name="connsiteY1-84" fmla="*/ 550416 h 550416"/>
              </a:gdLst>
              <a:ahLst/>
              <a:cxnLst>
                <a:cxn ang="0">
                  <a:pos x="connsiteX0-1" y="connsiteY0-2"/>
                </a:cxn>
                <a:cxn ang="0">
                  <a:pos x="connsiteX1-3" y="connsiteY1-4"/>
                </a:cxn>
              </a:cxnLst>
              <a:rect l="l" t="t" r="r" b="b"/>
              <a:pathLst>
                <a:path w="4252404" h="550416">
                  <a:moveTo>
                    <a:pt x="0" y="0"/>
                  </a:moveTo>
                  <a:cubicBezTo>
                    <a:pt x="831544" y="1149783"/>
                    <a:pt x="3415721" y="-505968"/>
                    <a:pt x="4252404" y="550416"/>
                  </a:cubicBezTo>
                </a:path>
              </a:pathLst>
            </a:cu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sp>
        <p:nvSpPr>
          <p:cNvPr id="2" name="标题 1"/>
          <p:cNvSpPr>
            <a:spLocks noGrp="1"/>
          </p:cNvSpPr>
          <p:nvPr>
            <p:ph type="title"/>
          </p:nvPr>
        </p:nvSpPr>
        <p:spPr/>
        <p:txBody>
          <a:bodyPr/>
          <a:lstStyle/>
          <a:p>
            <a:r>
              <a:rPr lang="zh-CN" altLang="en-US" dirty="0"/>
              <a:t>选题背景</a:t>
            </a:r>
          </a:p>
        </p:txBody>
      </p:sp>
      <p:pic>
        <p:nvPicPr>
          <p:cNvPr id="1026" name="Picture 2">
            <a:extLst>
              <a:ext uri="{FF2B5EF4-FFF2-40B4-BE49-F238E27FC236}">
                <a16:creationId xmlns:a16="http://schemas.microsoft.com/office/drawing/2014/main" id="{C3A85D2D-E599-47F4-9862-AF46A2D092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210" y="1333500"/>
            <a:ext cx="2095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BA9E1A3-B9E9-45FC-AB70-7928CD47AD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053" y="3027813"/>
            <a:ext cx="2889596" cy="1878237"/>
          </a:xfrm>
          <a:prstGeom prst="rect">
            <a:avLst/>
          </a:prstGeom>
          <a:noFill/>
          <a:extLst>
            <a:ext uri="{909E8E84-426E-40DD-AFC4-6F175D3DCCD1}">
              <a14:hiddenFill xmlns:a14="http://schemas.microsoft.com/office/drawing/2010/main">
                <a:solidFill>
                  <a:srgbClr val="FFFFFF"/>
                </a:solidFill>
              </a14:hiddenFill>
            </a:ext>
          </a:extLst>
        </p:spPr>
      </p:pic>
      <p:sp>
        <p:nvSpPr>
          <p:cNvPr id="54" name="矩形 53">
            <a:extLst>
              <a:ext uri="{FF2B5EF4-FFF2-40B4-BE49-F238E27FC236}">
                <a16:creationId xmlns:a16="http://schemas.microsoft.com/office/drawing/2014/main" id="{84F7C5EA-6AFC-4765-8BBF-07955D7EC836}"/>
              </a:ext>
            </a:extLst>
          </p:cNvPr>
          <p:cNvSpPr/>
          <p:nvPr/>
        </p:nvSpPr>
        <p:spPr>
          <a:xfrm>
            <a:off x="8326879" y="1600372"/>
            <a:ext cx="3384255" cy="4481151"/>
          </a:xfrm>
          <a:prstGeom prst="rect">
            <a:avLst/>
          </a:prstGeom>
        </p:spPr>
        <p:txBody>
          <a:bodyPr wrap="square" lIns="121908" tIns="60954" rIns="121908" bIns="60954">
            <a:spAutoFit/>
          </a:bodyPr>
          <a:lstStyle/>
          <a:p>
            <a:pPr algn="just">
              <a:lnSpc>
                <a:spcPct val="150000"/>
              </a:lnSpc>
              <a:spcAft>
                <a:spcPts val="800"/>
              </a:spcAft>
            </a:pPr>
            <a:r>
              <a:rPr lang="zh-CN" altLang="en-US" dirty="0">
                <a:solidFill>
                  <a:schemeClr val="accent4"/>
                </a:solidFill>
                <a:latin typeface="思源宋体 CN Heavy" panose="02020900000000000000" pitchFamily="18" charset="-122"/>
                <a:ea typeface="思源宋体 CN Heavy" panose="02020900000000000000" pitchFamily="18" charset="-122"/>
              </a:rPr>
              <a:t>噪声交易者</a:t>
            </a:r>
            <a:endParaRPr lang="en-US" altLang="zh-CN" dirty="0">
              <a:solidFill>
                <a:schemeClr val="accent4"/>
              </a:solidFill>
              <a:latin typeface="思源宋体 CN Heavy" panose="02020900000000000000" pitchFamily="18" charset="-122"/>
              <a:ea typeface="思源宋体 CN Heavy" panose="02020900000000000000" pitchFamily="18" charset="-122"/>
            </a:endParaRPr>
          </a:p>
          <a:p>
            <a:pPr algn="just">
              <a:lnSpc>
                <a:spcPct val="150000"/>
              </a:lnSpc>
              <a:spcAft>
                <a:spcPts val="800"/>
              </a:spcAft>
            </a:pPr>
            <a:r>
              <a:rPr lang="en-US" altLang="zh-CN" sz="1400" dirty="0"/>
              <a:t>Robert Shiller</a:t>
            </a:r>
            <a:r>
              <a:rPr lang="zh-CN" altLang="zh-CN" sz="1400" dirty="0"/>
              <a:t>在</a:t>
            </a:r>
            <a:r>
              <a:rPr lang="en-US" altLang="zh-CN" sz="1400" dirty="0"/>
              <a:t>1984</a:t>
            </a:r>
            <a:r>
              <a:rPr lang="zh-CN" altLang="zh-CN" sz="1400" dirty="0"/>
              <a:t>年第一次向世人展示了“噪音交易者”模型（</a:t>
            </a:r>
            <a:r>
              <a:rPr lang="en-US" altLang="zh-CN" sz="1400" dirty="0"/>
              <a:t>Noise Trader Model</a:t>
            </a:r>
            <a:r>
              <a:rPr lang="zh-CN" altLang="zh-CN" sz="1400" dirty="0"/>
              <a:t>）。在此模型中，聪明投资者依据股票基本面价值进行投资，</a:t>
            </a:r>
            <a:r>
              <a:rPr lang="zh-CN" altLang="zh-CN" sz="1400" dirty="0">
                <a:latin typeface="思源宋体 CN Heavy" panose="02020900000000000000" pitchFamily="18" charset="-122"/>
                <a:ea typeface="思源宋体 CN Heavy" panose="02020900000000000000" pitchFamily="18" charset="-122"/>
              </a:rPr>
              <a:t>而噪音交易者的存在造成了股票价格与公司的内在价值出现了偏离。</a:t>
            </a:r>
            <a:r>
              <a:rPr lang="zh-CN" altLang="zh-CN" sz="1400" dirty="0"/>
              <a:t>价值投资背后的核心逻辑是股票的价格围绕着其内在价值波动。在一个理性程度高的市场，前者主导，价格围绕价值的波动不大；而在一个理性程度低的市场，后者主导，价格往往大幅偏离股票基本面显示的内在价值。</a:t>
            </a:r>
            <a:endParaRPr lang="zh-CN" altLang="en-US" sz="14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10" presetClass="entr" presetSubtype="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6"/>
                                        </p:tgtEl>
                                        <p:attrNameLst>
                                          <p:attrName>style.visibility</p:attrName>
                                        </p:attrNameLst>
                                      </p:cBhvr>
                                      <p:to>
                                        <p:strVal val="visible"/>
                                      </p:to>
                                    </p:set>
                                    <p:animEffect transition="in" filter="fade">
                                      <p:cBhvr>
                                        <p:cTn id="18" dur="500"/>
                                        <p:tgtEl>
                                          <p:spTgt spid="10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par>
                                <p:cTn id="22" presetID="10" presetClass="entr" presetSubtype="0" fill="hold" nodeType="with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5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5391884" y="3040452"/>
            <a:ext cx="1408234" cy="1214153"/>
            <a:chOff x="4043843" y="2332916"/>
            <a:chExt cx="1056313" cy="910615"/>
          </a:xfrm>
        </p:grpSpPr>
        <p:sp>
          <p:nvSpPr>
            <p:cNvPr id="84" name="六边形 83"/>
            <p:cNvSpPr/>
            <p:nvPr/>
          </p:nvSpPr>
          <p:spPr>
            <a:xfrm>
              <a:off x="4043843" y="2332916"/>
              <a:ext cx="1056313" cy="910615"/>
            </a:xfrm>
            <a:prstGeom prst="hexagon">
              <a:avLst/>
            </a:prstGeom>
            <a:solidFill>
              <a:schemeClr val="tx2">
                <a:lumMod val="60000"/>
                <a:lumOff val="40000"/>
              </a:schemeClr>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p>
          </p:txBody>
        </p:sp>
        <p:sp>
          <p:nvSpPr>
            <p:cNvPr id="85" name="矩形 84"/>
            <p:cNvSpPr/>
            <p:nvPr/>
          </p:nvSpPr>
          <p:spPr>
            <a:xfrm>
              <a:off x="4256242" y="2541677"/>
              <a:ext cx="638719" cy="459356"/>
            </a:xfrm>
            <a:prstGeom prst="rect">
              <a:avLst/>
            </a:prstGeom>
          </p:spPr>
          <p:txBody>
            <a:bodyPr wrap="none">
              <a:spAutoFit/>
            </a:bodyPr>
            <a:lstStyle/>
            <a:p>
              <a:pPr algn="ctr">
                <a:lnSpc>
                  <a:spcPct val="130000"/>
                </a:lnSpc>
              </a:pPr>
              <a:r>
                <a:rPr lang="zh-CN" altLang="en-US" sz="1300" dirty="0">
                  <a:solidFill>
                    <a:schemeClr val="bg1"/>
                  </a:solidFill>
                  <a:latin typeface="微软雅黑" panose="020B0503020204020204" pitchFamily="34" charset="-122"/>
                  <a:ea typeface="微软雅黑" panose="020B0503020204020204" pitchFamily="34" charset="-122"/>
                </a:rPr>
                <a:t>在此输入</a:t>
              </a:r>
              <a:endParaRPr lang="en-US" altLang="zh-CN" sz="1300"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1300" dirty="0">
                  <a:solidFill>
                    <a:schemeClr val="bg1"/>
                  </a:solidFill>
                  <a:latin typeface="微软雅黑" panose="020B0503020204020204" pitchFamily="34" charset="-122"/>
                  <a:ea typeface="微软雅黑" panose="020B0503020204020204" pitchFamily="34" charset="-122"/>
                </a:rPr>
                <a:t>您的标题</a:t>
              </a:r>
              <a:endParaRPr lang="en-US" altLang="zh-CN" sz="1300" dirty="0">
                <a:solidFill>
                  <a:schemeClr val="bg1"/>
                </a:solidFill>
                <a:latin typeface="微软雅黑" panose="020B0503020204020204" pitchFamily="34" charset="-122"/>
                <a:ea typeface="微软雅黑" panose="020B0503020204020204" pitchFamily="34" charset="-122"/>
              </a:endParaRPr>
            </a:p>
          </p:txBody>
        </p:sp>
      </p:grpSp>
      <p:sp>
        <p:nvSpPr>
          <p:cNvPr id="86" name="内容占位符 2"/>
          <p:cNvSpPr txBox="1"/>
          <p:nvPr/>
        </p:nvSpPr>
        <p:spPr>
          <a:xfrm>
            <a:off x="493099" y="2972726"/>
            <a:ext cx="2399688" cy="1158420"/>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1300" dirty="0">
                <a:solidFill>
                  <a:schemeClr val="accent6"/>
                </a:solidFill>
              </a:rPr>
              <a:t>在此输入您的文字标题</a:t>
            </a:r>
            <a:endParaRPr lang="en-US" altLang="zh-CN" sz="1300" dirty="0">
              <a:solidFill>
                <a:schemeClr val="accent6"/>
              </a:solidFill>
            </a:endParaRPr>
          </a:p>
          <a:p>
            <a:pPr marL="0" indent="0" algn="r">
              <a:lnSpc>
                <a:spcPct val="130000"/>
              </a:lnSpc>
              <a:spcBef>
                <a:spcPts val="0"/>
              </a:spcBef>
              <a:spcAft>
                <a:spcPts val="800"/>
              </a:spcAft>
              <a:buNone/>
            </a:pPr>
            <a:r>
              <a:rPr lang="zh-CN" altLang="en-US" sz="1100" dirty="0"/>
              <a:t>在此输入您的图表说明文字，在此输入您的图表说明文字，在此输入您的图表说明文字</a:t>
            </a:r>
          </a:p>
        </p:txBody>
      </p:sp>
      <p:sp>
        <p:nvSpPr>
          <p:cNvPr id="87" name="内容占位符 2"/>
          <p:cNvSpPr txBox="1"/>
          <p:nvPr/>
        </p:nvSpPr>
        <p:spPr>
          <a:xfrm>
            <a:off x="493099" y="1388943"/>
            <a:ext cx="2399688" cy="1158420"/>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1300" dirty="0">
                <a:solidFill>
                  <a:schemeClr val="accent1"/>
                </a:solidFill>
              </a:rPr>
              <a:t>在此输入您的文字标题</a:t>
            </a:r>
            <a:endParaRPr lang="en-US" altLang="zh-CN" sz="1300" dirty="0">
              <a:solidFill>
                <a:schemeClr val="accent1"/>
              </a:solidFill>
            </a:endParaRPr>
          </a:p>
          <a:p>
            <a:pPr marL="0" indent="0" algn="r">
              <a:lnSpc>
                <a:spcPct val="130000"/>
              </a:lnSpc>
              <a:spcBef>
                <a:spcPts val="0"/>
              </a:spcBef>
              <a:spcAft>
                <a:spcPts val="800"/>
              </a:spcAft>
              <a:buNone/>
            </a:pPr>
            <a:r>
              <a:rPr lang="zh-CN" altLang="en-US" sz="1100" dirty="0"/>
              <a:t>在此输入您的图表说明文字，在此输入您的图表说明文字，在此输入您的图表说明文字</a:t>
            </a:r>
          </a:p>
        </p:txBody>
      </p:sp>
      <p:sp>
        <p:nvSpPr>
          <p:cNvPr id="88" name="内容占位符 2"/>
          <p:cNvSpPr txBox="1"/>
          <p:nvPr/>
        </p:nvSpPr>
        <p:spPr>
          <a:xfrm>
            <a:off x="493099" y="4556509"/>
            <a:ext cx="2399688" cy="1158420"/>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1300" dirty="0">
                <a:solidFill>
                  <a:schemeClr val="accent4"/>
                </a:solidFill>
              </a:rPr>
              <a:t>在此输入您的文字标题</a:t>
            </a:r>
            <a:endParaRPr lang="en-US" altLang="zh-CN" sz="1300" dirty="0">
              <a:solidFill>
                <a:schemeClr val="accent4"/>
              </a:solidFill>
            </a:endParaRPr>
          </a:p>
          <a:p>
            <a:pPr marL="0" indent="0" algn="r">
              <a:lnSpc>
                <a:spcPct val="130000"/>
              </a:lnSpc>
              <a:spcBef>
                <a:spcPts val="0"/>
              </a:spcBef>
              <a:spcAft>
                <a:spcPts val="800"/>
              </a:spcAft>
              <a:buNone/>
            </a:pPr>
            <a:r>
              <a:rPr lang="zh-CN" altLang="en-US" sz="1100" dirty="0"/>
              <a:t>在此输入您的图表说明文字，在此输入您的图表说明文字，在此输入您的图表说明文字</a:t>
            </a:r>
          </a:p>
        </p:txBody>
      </p:sp>
      <p:sp>
        <p:nvSpPr>
          <p:cNvPr id="89" name="内容占位符 2"/>
          <p:cNvSpPr txBox="1"/>
          <p:nvPr/>
        </p:nvSpPr>
        <p:spPr>
          <a:xfrm>
            <a:off x="9336977" y="2972726"/>
            <a:ext cx="2399688" cy="1158420"/>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solidFill>
                  <a:schemeClr val="accent2"/>
                </a:solidFill>
              </a:rPr>
              <a:t>在此输入您的文字标题</a:t>
            </a:r>
            <a:endParaRPr lang="en-US" altLang="zh-CN" sz="1300" dirty="0">
              <a:solidFill>
                <a:schemeClr val="accent2"/>
              </a:solidFill>
            </a:endParaRPr>
          </a:p>
          <a:p>
            <a:pPr marL="0" indent="0">
              <a:lnSpc>
                <a:spcPct val="130000"/>
              </a:lnSpc>
              <a:spcBef>
                <a:spcPts val="0"/>
              </a:spcBef>
              <a:spcAft>
                <a:spcPts val="800"/>
              </a:spcAft>
              <a:buNone/>
            </a:pPr>
            <a:r>
              <a:rPr lang="zh-CN" altLang="en-US" sz="1100" dirty="0"/>
              <a:t>在此输入您的图表说明文字，在此输入您的图表说明文字，在此输入您的图表说明文字</a:t>
            </a:r>
          </a:p>
        </p:txBody>
      </p:sp>
      <p:sp>
        <p:nvSpPr>
          <p:cNvPr id="90" name="内容占位符 2"/>
          <p:cNvSpPr txBox="1"/>
          <p:nvPr/>
        </p:nvSpPr>
        <p:spPr>
          <a:xfrm>
            <a:off x="9336977" y="1388943"/>
            <a:ext cx="2399688" cy="1158420"/>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solidFill>
                  <a:schemeClr val="accent3"/>
                </a:solidFill>
              </a:rPr>
              <a:t>在此输入您的文字标题</a:t>
            </a:r>
            <a:endParaRPr lang="en-US" altLang="zh-CN" sz="1300" dirty="0">
              <a:solidFill>
                <a:schemeClr val="accent3"/>
              </a:solidFill>
            </a:endParaRPr>
          </a:p>
          <a:p>
            <a:pPr marL="0" indent="0">
              <a:lnSpc>
                <a:spcPct val="130000"/>
              </a:lnSpc>
              <a:spcBef>
                <a:spcPts val="0"/>
              </a:spcBef>
              <a:spcAft>
                <a:spcPts val="800"/>
              </a:spcAft>
              <a:buNone/>
            </a:pPr>
            <a:r>
              <a:rPr lang="zh-CN" altLang="en-US" sz="1100" dirty="0"/>
              <a:t>在此输入您的图表说明文字，在此输入您的图表说明文字，在此输入您的图表说明文字</a:t>
            </a:r>
          </a:p>
        </p:txBody>
      </p:sp>
      <p:sp>
        <p:nvSpPr>
          <p:cNvPr id="91" name="内容占位符 2"/>
          <p:cNvSpPr txBox="1"/>
          <p:nvPr/>
        </p:nvSpPr>
        <p:spPr>
          <a:xfrm>
            <a:off x="9336977" y="4556509"/>
            <a:ext cx="2399688" cy="1158420"/>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solidFill>
                  <a:schemeClr val="accent5"/>
                </a:solidFill>
              </a:rPr>
              <a:t>在此输入您的文字标题</a:t>
            </a:r>
            <a:endParaRPr lang="en-US" altLang="zh-CN" sz="1300" dirty="0">
              <a:solidFill>
                <a:schemeClr val="accent5"/>
              </a:solidFill>
            </a:endParaRPr>
          </a:p>
          <a:p>
            <a:pPr marL="0" indent="0">
              <a:lnSpc>
                <a:spcPct val="130000"/>
              </a:lnSpc>
              <a:spcBef>
                <a:spcPts val="0"/>
              </a:spcBef>
              <a:spcAft>
                <a:spcPts val="800"/>
              </a:spcAft>
              <a:buNone/>
            </a:pPr>
            <a:r>
              <a:rPr lang="zh-CN" altLang="en-US" sz="1100" dirty="0"/>
              <a:t>在此输入您的图表说明文字，在此输入您的图表说明文字，在此输入您的图表说明文字</a:t>
            </a:r>
          </a:p>
        </p:txBody>
      </p:sp>
      <p:grpSp>
        <p:nvGrpSpPr>
          <p:cNvPr id="92" name="组合 91"/>
          <p:cNvGrpSpPr/>
          <p:nvPr/>
        </p:nvGrpSpPr>
        <p:grpSpPr>
          <a:xfrm>
            <a:off x="3020033" y="3286798"/>
            <a:ext cx="586702" cy="586779"/>
            <a:chOff x="2264724" y="2612926"/>
            <a:chExt cx="440084" cy="440084"/>
          </a:xfrm>
        </p:grpSpPr>
        <p:sp>
          <p:nvSpPr>
            <p:cNvPr id="93" name="椭圆 92"/>
            <p:cNvSpPr/>
            <p:nvPr/>
          </p:nvSpPr>
          <p:spPr>
            <a:xfrm>
              <a:off x="2264724" y="2612926"/>
              <a:ext cx="440084" cy="440084"/>
            </a:xfrm>
            <a:prstGeom prst="ellipse">
              <a:avLst/>
            </a:prstGeom>
            <a:solidFill>
              <a:schemeClr val="accent6"/>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 name="组合 93"/>
            <p:cNvGrpSpPr/>
            <p:nvPr/>
          </p:nvGrpSpPr>
          <p:grpSpPr>
            <a:xfrm>
              <a:off x="2408813" y="2723236"/>
              <a:ext cx="151907" cy="219466"/>
              <a:chOff x="6689725" y="4826000"/>
              <a:chExt cx="588963" cy="850901"/>
            </a:xfrm>
          </p:grpSpPr>
          <p:sp>
            <p:nvSpPr>
              <p:cNvPr id="95" name="Freeform 5"/>
              <p:cNvSpPr/>
              <p:nvPr/>
            </p:nvSpPr>
            <p:spPr bwMode="auto">
              <a:xfrm>
                <a:off x="6689725" y="4826000"/>
                <a:ext cx="588963" cy="706438"/>
              </a:xfrm>
              <a:custGeom>
                <a:avLst/>
                <a:gdLst>
                  <a:gd name="T0" fmla="*/ 101 w 371"/>
                  <a:gd name="T1" fmla="*/ 410 h 445"/>
                  <a:gd name="T2" fmla="*/ 101 w 371"/>
                  <a:gd name="T3" fmla="*/ 351 h 445"/>
                  <a:gd name="T4" fmla="*/ 80 w 371"/>
                  <a:gd name="T5" fmla="*/ 338 h 445"/>
                  <a:gd name="T6" fmla="*/ 60 w 371"/>
                  <a:gd name="T7" fmla="*/ 322 h 445"/>
                  <a:gd name="T8" fmla="*/ 43 w 371"/>
                  <a:gd name="T9" fmla="*/ 304 h 445"/>
                  <a:gd name="T10" fmla="*/ 28 w 371"/>
                  <a:gd name="T11" fmla="*/ 284 h 445"/>
                  <a:gd name="T12" fmla="*/ 16 w 371"/>
                  <a:gd name="T13" fmla="*/ 262 h 445"/>
                  <a:gd name="T14" fmla="*/ 7 w 371"/>
                  <a:gd name="T15" fmla="*/ 238 h 445"/>
                  <a:gd name="T16" fmla="*/ 2 w 371"/>
                  <a:gd name="T17" fmla="*/ 212 h 445"/>
                  <a:gd name="T18" fmla="*/ 0 w 371"/>
                  <a:gd name="T19" fmla="*/ 185 h 445"/>
                  <a:gd name="T20" fmla="*/ 1 w 371"/>
                  <a:gd name="T21" fmla="*/ 166 h 445"/>
                  <a:gd name="T22" fmla="*/ 8 w 371"/>
                  <a:gd name="T23" fmla="*/ 130 h 445"/>
                  <a:gd name="T24" fmla="*/ 22 w 371"/>
                  <a:gd name="T25" fmla="*/ 97 h 445"/>
                  <a:gd name="T26" fmla="*/ 42 w 371"/>
                  <a:gd name="T27" fmla="*/ 67 h 445"/>
                  <a:gd name="T28" fmla="*/ 67 w 371"/>
                  <a:gd name="T29" fmla="*/ 42 h 445"/>
                  <a:gd name="T30" fmla="*/ 97 w 371"/>
                  <a:gd name="T31" fmla="*/ 22 h 445"/>
                  <a:gd name="T32" fmla="*/ 130 w 371"/>
                  <a:gd name="T33" fmla="*/ 8 h 445"/>
                  <a:gd name="T34" fmla="*/ 166 w 371"/>
                  <a:gd name="T35" fmla="*/ 1 h 445"/>
                  <a:gd name="T36" fmla="*/ 186 w 371"/>
                  <a:gd name="T37" fmla="*/ 0 h 445"/>
                  <a:gd name="T38" fmla="*/ 224 w 371"/>
                  <a:gd name="T39" fmla="*/ 4 h 445"/>
                  <a:gd name="T40" fmla="*/ 258 w 371"/>
                  <a:gd name="T41" fmla="*/ 14 h 445"/>
                  <a:gd name="T42" fmla="*/ 290 w 371"/>
                  <a:gd name="T43" fmla="*/ 32 h 445"/>
                  <a:gd name="T44" fmla="*/ 317 w 371"/>
                  <a:gd name="T45" fmla="*/ 54 h 445"/>
                  <a:gd name="T46" fmla="*/ 340 w 371"/>
                  <a:gd name="T47" fmla="*/ 82 h 445"/>
                  <a:gd name="T48" fmla="*/ 357 w 371"/>
                  <a:gd name="T49" fmla="*/ 113 h 445"/>
                  <a:gd name="T50" fmla="*/ 368 w 371"/>
                  <a:gd name="T51" fmla="*/ 148 h 445"/>
                  <a:gd name="T52" fmla="*/ 371 w 371"/>
                  <a:gd name="T53" fmla="*/ 185 h 445"/>
                  <a:gd name="T54" fmla="*/ 371 w 371"/>
                  <a:gd name="T55" fmla="*/ 199 h 445"/>
                  <a:gd name="T56" fmla="*/ 367 w 371"/>
                  <a:gd name="T57" fmla="*/ 225 h 445"/>
                  <a:gd name="T58" fmla="*/ 360 w 371"/>
                  <a:gd name="T59" fmla="*/ 250 h 445"/>
                  <a:gd name="T60" fmla="*/ 349 w 371"/>
                  <a:gd name="T61" fmla="*/ 274 h 445"/>
                  <a:gd name="T62" fmla="*/ 336 w 371"/>
                  <a:gd name="T63" fmla="*/ 295 h 445"/>
                  <a:gd name="T64" fmla="*/ 320 w 371"/>
                  <a:gd name="T65" fmla="*/ 314 h 445"/>
                  <a:gd name="T66" fmla="*/ 301 w 371"/>
                  <a:gd name="T67" fmla="*/ 331 h 445"/>
                  <a:gd name="T68" fmla="*/ 280 w 371"/>
                  <a:gd name="T69" fmla="*/ 346 h 445"/>
                  <a:gd name="T70" fmla="*/ 269 w 371"/>
                  <a:gd name="T71" fmla="*/ 39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445">
                    <a:moveTo>
                      <a:pt x="260" y="445"/>
                    </a:moveTo>
                    <a:lnTo>
                      <a:pt x="101" y="410"/>
                    </a:lnTo>
                    <a:lnTo>
                      <a:pt x="101" y="351"/>
                    </a:lnTo>
                    <a:lnTo>
                      <a:pt x="101" y="351"/>
                    </a:lnTo>
                    <a:lnTo>
                      <a:pt x="90" y="345"/>
                    </a:lnTo>
                    <a:lnTo>
                      <a:pt x="80" y="338"/>
                    </a:lnTo>
                    <a:lnTo>
                      <a:pt x="70" y="331"/>
                    </a:lnTo>
                    <a:lnTo>
                      <a:pt x="60" y="322"/>
                    </a:lnTo>
                    <a:lnTo>
                      <a:pt x="51" y="314"/>
                    </a:lnTo>
                    <a:lnTo>
                      <a:pt x="43" y="304"/>
                    </a:lnTo>
                    <a:lnTo>
                      <a:pt x="35" y="294"/>
                    </a:lnTo>
                    <a:lnTo>
                      <a:pt x="28" y="284"/>
                    </a:lnTo>
                    <a:lnTo>
                      <a:pt x="22" y="273"/>
                    </a:lnTo>
                    <a:lnTo>
                      <a:pt x="16" y="262"/>
                    </a:lnTo>
                    <a:lnTo>
                      <a:pt x="11" y="250"/>
                    </a:lnTo>
                    <a:lnTo>
                      <a:pt x="7" y="238"/>
                    </a:lnTo>
                    <a:lnTo>
                      <a:pt x="4" y="224"/>
                    </a:lnTo>
                    <a:lnTo>
                      <a:pt x="2" y="212"/>
                    </a:lnTo>
                    <a:lnTo>
                      <a:pt x="1" y="198"/>
                    </a:lnTo>
                    <a:lnTo>
                      <a:pt x="0" y="185"/>
                    </a:lnTo>
                    <a:lnTo>
                      <a:pt x="0" y="185"/>
                    </a:lnTo>
                    <a:lnTo>
                      <a:pt x="1" y="166"/>
                    </a:lnTo>
                    <a:lnTo>
                      <a:pt x="4" y="148"/>
                    </a:lnTo>
                    <a:lnTo>
                      <a:pt x="8" y="130"/>
                    </a:lnTo>
                    <a:lnTo>
                      <a:pt x="15" y="113"/>
                    </a:lnTo>
                    <a:lnTo>
                      <a:pt x="22" y="97"/>
                    </a:lnTo>
                    <a:lnTo>
                      <a:pt x="32" y="82"/>
                    </a:lnTo>
                    <a:lnTo>
                      <a:pt x="42" y="67"/>
                    </a:lnTo>
                    <a:lnTo>
                      <a:pt x="54" y="54"/>
                    </a:lnTo>
                    <a:lnTo>
                      <a:pt x="67" y="42"/>
                    </a:lnTo>
                    <a:lnTo>
                      <a:pt x="82" y="32"/>
                    </a:lnTo>
                    <a:lnTo>
                      <a:pt x="97" y="22"/>
                    </a:lnTo>
                    <a:lnTo>
                      <a:pt x="113" y="14"/>
                    </a:lnTo>
                    <a:lnTo>
                      <a:pt x="130" y="8"/>
                    </a:lnTo>
                    <a:lnTo>
                      <a:pt x="148" y="4"/>
                    </a:lnTo>
                    <a:lnTo>
                      <a:pt x="166" y="1"/>
                    </a:lnTo>
                    <a:lnTo>
                      <a:pt x="186" y="0"/>
                    </a:lnTo>
                    <a:lnTo>
                      <a:pt x="186" y="0"/>
                    </a:lnTo>
                    <a:lnTo>
                      <a:pt x="205" y="1"/>
                    </a:lnTo>
                    <a:lnTo>
                      <a:pt x="224" y="4"/>
                    </a:lnTo>
                    <a:lnTo>
                      <a:pt x="241" y="8"/>
                    </a:lnTo>
                    <a:lnTo>
                      <a:pt x="258" y="14"/>
                    </a:lnTo>
                    <a:lnTo>
                      <a:pt x="274" y="22"/>
                    </a:lnTo>
                    <a:lnTo>
                      <a:pt x="290" y="32"/>
                    </a:lnTo>
                    <a:lnTo>
                      <a:pt x="304" y="42"/>
                    </a:lnTo>
                    <a:lnTo>
                      <a:pt x="317" y="54"/>
                    </a:lnTo>
                    <a:lnTo>
                      <a:pt x="329" y="67"/>
                    </a:lnTo>
                    <a:lnTo>
                      <a:pt x="340" y="82"/>
                    </a:lnTo>
                    <a:lnTo>
                      <a:pt x="349" y="97"/>
                    </a:lnTo>
                    <a:lnTo>
                      <a:pt x="357" y="113"/>
                    </a:lnTo>
                    <a:lnTo>
                      <a:pt x="363" y="130"/>
                    </a:lnTo>
                    <a:lnTo>
                      <a:pt x="368" y="148"/>
                    </a:lnTo>
                    <a:lnTo>
                      <a:pt x="370" y="166"/>
                    </a:lnTo>
                    <a:lnTo>
                      <a:pt x="371" y="185"/>
                    </a:lnTo>
                    <a:lnTo>
                      <a:pt x="371" y="185"/>
                    </a:lnTo>
                    <a:lnTo>
                      <a:pt x="371" y="199"/>
                    </a:lnTo>
                    <a:lnTo>
                      <a:pt x="369" y="212"/>
                    </a:lnTo>
                    <a:lnTo>
                      <a:pt x="367" y="225"/>
                    </a:lnTo>
                    <a:lnTo>
                      <a:pt x="364" y="238"/>
                    </a:lnTo>
                    <a:lnTo>
                      <a:pt x="360" y="250"/>
                    </a:lnTo>
                    <a:lnTo>
                      <a:pt x="355" y="262"/>
                    </a:lnTo>
                    <a:lnTo>
                      <a:pt x="349" y="274"/>
                    </a:lnTo>
                    <a:lnTo>
                      <a:pt x="343" y="285"/>
                    </a:lnTo>
                    <a:lnTo>
                      <a:pt x="336" y="295"/>
                    </a:lnTo>
                    <a:lnTo>
                      <a:pt x="328" y="305"/>
                    </a:lnTo>
                    <a:lnTo>
                      <a:pt x="320" y="314"/>
                    </a:lnTo>
                    <a:lnTo>
                      <a:pt x="311" y="323"/>
                    </a:lnTo>
                    <a:lnTo>
                      <a:pt x="301" y="331"/>
                    </a:lnTo>
                    <a:lnTo>
                      <a:pt x="291" y="339"/>
                    </a:lnTo>
                    <a:lnTo>
                      <a:pt x="280" y="346"/>
                    </a:lnTo>
                    <a:lnTo>
                      <a:pt x="269" y="352"/>
                    </a:lnTo>
                    <a:lnTo>
                      <a:pt x="269" y="394"/>
                    </a:lnTo>
                    <a:lnTo>
                      <a:pt x="176" y="37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6" name="Line 6"/>
              <p:cNvSpPr>
                <a:spLocks noChangeShapeType="1"/>
              </p:cNvSpPr>
              <p:nvPr/>
            </p:nvSpPr>
            <p:spPr bwMode="auto">
              <a:xfrm flipH="1" flipV="1">
                <a:off x="6850063" y="5551488"/>
                <a:ext cx="252413" cy="555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7" name="Line 7"/>
              <p:cNvSpPr>
                <a:spLocks noChangeShapeType="1"/>
              </p:cNvSpPr>
              <p:nvPr/>
            </p:nvSpPr>
            <p:spPr bwMode="auto">
              <a:xfrm flipH="1" flipV="1">
                <a:off x="6870700" y="5630863"/>
                <a:ext cx="211138" cy="46038"/>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98" name="组合 97"/>
          <p:cNvGrpSpPr/>
          <p:nvPr/>
        </p:nvGrpSpPr>
        <p:grpSpPr>
          <a:xfrm>
            <a:off x="8676002" y="3282381"/>
            <a:ext cx="586702" cy="586779"/>
            <a:chOff x="6507253" y="2609613"/>
            <a:chExt cx="440084" cy="440084"/>
          </a:xfrm>
        </p:grpSpPr>
        <p:sp>
          <p:nvSpPr>
            <p:cNvPr id="130" name="椭圆 129"/>
            <p:cNvSpPr/>
            <p:nvPr/>
          </p:nvSpPr>
          <p:spPr>
            <a:xfrm>
              <a:off x="6507253" y="2609613"/>
              <a:ext cx="440084" cy="440084"/>
            </a:xfrm>
            <a:prstGeom prst="ellipse">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组合 130"/>
            <p:cNvGrpSpPr/>
            <p:nvPr/>
          </p:nvGrpSpPr>
          <p:grpSpPr>
            <a:xfrm>
              <a:off x="6622680" y="2719923"/>
              <a:ext cx="209229" cy="219466"/>
              <a:chOff x="2847975" y="6135688"/>
              <a:chExt cx="811213" cy="850900"/>
            </a:xfrm>
          </p:grpSpPr>
          <p:sp>
            <p:nvSpPr>
              <p:cNvPr id="132" name="Freeform 8"/>
              <p:cNvSpPr/>
              <p:nvPr/>
            </p:nvSpPr>
            <p:spPr bwMode="auto">
              <a:xfrm>
                <a:off x="2847975" y="6135688"/>
                <a:ext cx="811213" cy="463550"/>
              </a:xfrm>
              <a:custGeom>
                <a:avLst/>
                <a:gdLst>
                  <a:gd name="T0" fmla="*/ 245 w 511"/>
                  <a:gd name="T1" fmla="*/ 2 h 292"/>
                  <a:gd name="T2" fmla="*/ 10 w 511"/>
                  <a:gd name="T3" fmla="*/ 129 h 292"/>
                  <a:gd name="T4" fmla="*/ 10 w 511"/>
                  <a:gd name="T5" fmla="*/ 129 h 292"/>
                  <a:gd name="T6" fmla="*/ 6 w 511"/>
                  <a:gd name="T7" fmla="*/ 132 h 292"/>
                  <a:gd name="T8" fmla="*/ 2 w 511"/>
                  <a:gd name="T9" fmla="*/ 136 h 292"/>
                  <a:gd name="T10" fmla="*/ 0 w 511"/>
                  <a:gd name="T11" fmla="*/ 141 h 292"/>
                  <a:gd name="T12" fmla="*/ 0 w 511"/>
                  <a:gd name="T13" fmla="*/ 146 h 292"/>
                  <a:gd name="T14" fmla="*/ 0 w 511"/>
                  <a:gd name="T15" fmla="*/ 151 h 292"/>
                  <a:gd name="T16" fmla="*/ 2 w 511"/>
                  <a:gd name="T17" fmla="*/ 155 h 292"/>
                  <a:gd name="T18" fmla="*/ 6 w 511"/>
                  <a:gd name="T19" fmla="*/ 159 h 292"/>
                  <a:gd name="T20" fmla="*/ 10 w 511"/>
                  <a:gd name="T21" fmla="*/ 163 h 292"/>
                  <a:gd name="T22" fmla="*/ 245 w 511"/>
                  <a:gd name="T23" fmla="*/ 289 h 292"/>
                  <a:gd name="T24" fmla="*/ 245 w 511"/>
                  <a:gd name="T25" fmla="*/ 289 h 292"/>
                  <a:gd name="T26" fmla="*/ 250 w 511"/>
                  <a:gd name="T27" fmla="*/ 291 h 292"/>
                  <a:gd name="T28" fmla="*/ 256 w 511"/>
                  <a:gd name="T29" fmla="*/ 292 h 292"/>
                  <a:gd name="T30" fmla="*/ 261 w 511"/>
                  <a:gd name="T31" fmla="*/ 291 h 292"/>
                  <a:gd name="T32" fmla="*/ 267 w 511"/>
                  <a:gd name="T33" fmla="*/ 289 h 292"/>
                  <a:gd name="T34" fmla="*/ 500 w 511"/>
                  <a:gd name="T35" fmla="*/ 163 h 292"/>
                  <a:gd name="T36" fmla="*/ 500 w 511"/>
                  <a:gd name="T37" fmla="*/ 163 h 292"/>
                  <a:gd name="T38" fmla="*/ 505 w 511"/>
                  <a:gd name="T39" fmla="*/ 159 h 292"/>
                  <a:gd name="T40" fmla="*/ 508 w 511"/>
                  <a:gd name="T41" fmla="*/ 155 h 292"/>
                  <a:gd name="T42" fmla="*/ 510 w 511"/>
                  <a:gd name="T43" fmla="*/ 151 h 292"/>
                  <a:gd name="T44" fmla="*/ 511 w 511"/>
                  <a:gd name="T45" fmla="*/ 146 h 292"/>
                  <a:gd name="T46" fmla="*/ 510 w 511"/>
                  <a:gd name="T47" fmla="*/ 141 h 292"/>
                  <a:gd name="T48" fmla="*/ 508 w 511"/>
                  <a:gd name="T49" fmla="*/ 136 h 292"/>
                  <a:gd name="T50" fmla="*/ 505 w 511"/>
                  <a:gd name="T51" fmla="*/ 132 h 292"/>
                  <a:gd name="T52" fmla="*/ 500 w 511"/>
                  <a:gd name="T53" fmla="*/ 129 h 292"/>
                  <a:gd name="T54" fmla="*/ 267 w 511"/>
                  <a:gd name="T55" fmla="*/ 2 h 292"/>
                  <a:gd name="T56" fmla="*/ 267 w 511"/>
                  <a:gd name="T57" fmla="*/ 2 h 292"/>
                  <a:gd name="T58" fmla="*/ 261 w 511"/>
                  <a:gd name="T59" fmla="*/ 0 h 292"/>
                  <a:gd name="T60" fmla="*/ 256 w 511"/>
                  <a:gd name="T61" fmla="*/ 0 h 292"/>
                  <a:gd name="T62" fmla="*/ 250 w 511"/>
                  <a:gd name="T63" fmla="*/ 0 h 292"/>
                  <a:gd name="T64" fmla="*/ 245 w 511"/>
                  <a:gd name="T65" fmla="*/ 2 h 292"/>
                  <a:gd name="T66" fmla="*/ 245 w 511"/>
                  <a:gd name="T67" fmla="*/ 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1" h="292">
                    <a:moveTo>
                      <a:pt x="245" y="2"/>
                    </a:moveTo>
                    <a:lnTo>
                      <a:pt x="10" y="129"/>
                    </a:lnTo>
                    <a:lnTo>
                      <a:pt x="10" y="129"/>
                    </a:lnTo>
                    <a:lnTo>
                      <a:pt x="6" y="132"/>
                    </a:lnTo>
                    <a:lnTo>
                      <a:pt x="2" y="136"/>
                    </a:lnTo>
                    <a:lnTo>
                      <a:pt x="0" y="141"/>
                    </a:lnTo>
                    <a:lnTo>
                      <a:pt x="0" y="146"/>
                    </a:lnTo>
                    <a:lnTo>
                      <a:pt x="0" y="151"/>
                    </a:lnTo>
                    <a:lnTo>
                      <a:pt x="2" y="155"/>
                    </a:lnTo>
                    <a:lnTo>
                      <a:pt x="6" y="159"/>
                    </a:lnTo>
                    <a:lnTo>
                      <a:pt x="10" y="163"/>
                    </a:lnTo>
                    <a:lnTo>
                      <a:pt x="245" y="289"/>
                    </a:lnTo>
                    <a:lnTo>
                      <a:pt x="245" y="289"/>
                    </a:lnTo>
                    <a:lnTo>
                      <a:pt x="250" y="291"/>
                    </a:lnTo>
                    <a:lnTo>
                      <a:pt x="256" y="292"/>
                    </a:lnTo>
                    <a:lnTo>
                      <a:pt x="261" y="291"/>
                    </a:lnTo>
                    <a:lnTo>
                      <a:pt x="267" y="289"/>
                    </a:lnTo>
                    <a:lnTo>
                      <a:pt x="500" y="163"/>
                    </a:lnTo>
                    <a:lnTo>
                      <a:pt x="500" y="163"/>
                    </a:lnTo>
                    <a:lnTo>
                      <a:pt x="505" y="159"/>
                    </a:lnTo>
                    <a:lnTo>
                      <a:pt x="508" y="155"/>
                    </a:lnTo>
                    <a:lnTo>
                      <a:pt x="510" y="151"/>
                    </a:lnTo>
                    <a:lnTo>
                      <a:pt x="511" y="146"/>
                    </a:lnTo>
                    <a:lnTo>
                      <a:pt x="510" y="141"/>
                    </a:lnTo>
                    <a:lnTo>
                      <a:pt x="508" y="136"/>
                    </a:lnTo>
                    <a:lnTo>
                      <a:pt x="505" y="132"/>
                    </a:lnTo>
                    <a:lnTo>
                      <a:pt x="500" y="129"/>
                    </a:lnTo>
                    <a:lnTo>
                      <a:pt x="267" y="2"/>
                    </a:lnTo>
                    <a:lnTo>
                      <a:pt x="267" y="2"/>
                    </a:lnTo>
                    <a:lnTo>
                      <a:pt x="261" y="0"/>
                    </a:lnTo>
                    <a:lnTo>
                      <a:pt x="256" y="0"/>
                    </a:lnTo>
                    <a:lnTo>
                      <a:pt x="250" y="0"/>
                    </a:lnTo>
                    <a:lnTo>
                      <a:pt x="245" y="2"/>
                    </a:lnTo>
                    <a:lnTo>
                      <a:pt x="245" y="2"/>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3" name="Freeform 9"/>
              <p:cNvSpPr/>
              <p:nvPr/>
            </p:nvSpPr>
            <p:spPr bwMode="auto">
              <a:xfrm>
                <a:off x="2847975" y="6505575"/>
                <a:ext cx="811213" cy="295275"/>
              </a:xfrm>
              <a:custGeom>
                <a:avLst/>
                <a:gdLst>
                  <a:gd name="T0" fmla="*/ 51 w 511"/>
                  <a:gd name="T1" fmla="*/ 0 h 186"/>
                  <a:gd name="T2" fmla="*/ 10 w 511"/>
                  <a:gd name="T3" fmla="*/ 22 h 186"/>
                  <a:gd name="T4" fmla="*/ 10 w 511"/>
                  <a:gd name="T5" fmla="*/ 22 h 186"/>
                  <a:gd name="T6" fmla="*/ 6 w 511"/>
                  <a:gd name="T7" fmla="*/ 25 h 186"/>
                  <a:gd name="T8" fmla="*/ 2 w 511"/>
                  <a:gd name="T9" fmla="*/ 30 h 186"/>
                  <a:gd name="T10" fmla="*/ 0 w 511"/>
                  <a:gd name="T11" fmla="*/ 34 h 186"/>
                  <a:gd name="T12" fmla="*/ 0 w 511"/>
                  <a:gd name="T13" fmla="*/ 39 h 186"/>
                  <a:gd name="T14" fmla="*/ 0 w 511"/>
                  <a:gd name="T15" fmla="*/ 44 h 186"/>
                  <a:gd name="T16" fmla="*/ 2 w 511"/>
                  <a:gd name="T17" fmla="*/ 49 h 186"/>
                  <a:gd name="T18" fmla="*/ 6 w 511"/>
                  <a:gd name="T19" fmla="*/ 53 h 186"/>
                  <a:gd name="T20" fmla="*/ 10 w 511"/>
                  <a:gd name="T21" fmla="*/ 56 h 186"/>
                  <a:gd name="T22" fmla="*/ 245 w 511"/>
                  <a:gd name="T23" fmla="*/ 183 h 186"/>
                  <a:gd name="T24" fmla="*/ 245 w 511"/>
                  <a:gd name="T25" fmla="*/ 183 h 186"/>
                  <a:gd name="T26" fmla="*/ 250 w 511"/>
                  <a:gd name="T27" fmla="*/ 185 h 186"/>
                  <a:gd name="T28" fmla="*/ 256 w 511"/>
                  <a:gd name="T29" fmla="*/ 186 h 186"/>
                  <a:gd name="T30" fmla="*/ 261 w 511"/>
                  <a:gd name="T31" fmla="*/ 185 h 186"/>
                  <a:gd name="T32" fmla="*/ 267 w 511"/>
                  <a:gd name="T33" fmla="*/ 183 h 186"/>
                  <a:gd name="T34" fmla="*/ 500 w 511"/>
                  <a:gd name="T35" fmla="*/ 56 h 186"/>
                  <a:gd name="T36" fmla="*/ 500 w 511"/>
                  <a:gd name="T37" fmla="*/ 56 h 186"/>
                  <a:gd name="T38" fmla="*/ 505 w 511"/>
                  <a:gd name="T39" fmla="*/ 53 h 186"/>
                  <a:gd name="T40" fmla="*/ 508 w 511"/>
                  <a:gd name="T41" fmla="*/ 49 h 186"/>
                  <a:gd name="T42" fmla="*/ 510 w 511"/>
                  <a:gd name="T43" fmla="*/ 44 h 186"/>
                  <a:gd name="T44" fmla="*/ 511 w 511"/>
                  <a:gd name="T45" fmla="*/ 39 h 186"/>
                  <a:gd name="T46" fmla="*/ 510 w 511"/>
                  <a:gd name="T47" fmla="*/ 34 h 186"/>
                  <a:gd name="T48" fmla="*/ 508 w 511"/>
                  <a:gd name="T49" fmla="*/ 30 h 186"/>
                  <a:gd name="T50" fmla="*/ 505 w 511"/>
                  <a:gd name="T51" fmla="*/ 25 h 186"/>
                  <a:gd name="T52" fmla="*/ 500 w 511"/>
                  <a:gd name="T53" fmla="*/ 22 h 186"/>
                  <a:gd name="T54" fmla="*/ 459 w 511"/>
                  <a:gd name="T5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6">
                    <a:moveTo>
                      <a:pt x="51" y="0"/>
                    </a:moveTo>
                    <a:lnTo>
                      <a:pt x="10" y="22"/>
                    </a:lnTo>
                    <a:lnTo>
                      <a:pt x="10" y="22"/>
                    </a:lnTo>
                    <a:lnTo>
                      <a:pt x="6" y="25"/>
                    </a:lnTo>
                    <a:lnTo>
                      <a:pt x="2" y="30"/>
                    </a:lnTo>
                    <a:lnTo>
                      <a:pt x="0" y="34"/>
                    </a:lnTo>
                    <a:lnTo>
                      <a:pt x="0" y="39"/>
                    </a:lnTo>
                    <a:lnTo>
                      <a:pt x="0" y="44"/>
                    </a:lnTo>
                    <a:lnTo>
                      <a:pt x="2" y="49"/>
                    </a:lnTo>
                    <a:lnTo>
                      <a:pt x="6" y="53"/>
                    </a:lnTo>
                    <a:lnTo>
                      <a:pt x="10" y="56"/>
                    </a:lnTo>
                    <a:lnTo>
                      <a:pt x="245" y="183"/>
                    </a:lnTo>
                    <a:lnTo>
                      <a:pt x="245" y="183"/>
                    </a:lnTo>
                    <a:lnTo>
                      <a:pt x="250" y="185"/>
                    </a:lnTo>
                    <a:lnTo>
                      <a:pt x="256" y="186"/>
                    </a:lnTo>
                    <a:lnTo>
                      <a:pt x="261" y="185"/>
                    </a:lnTo>
                    <a:lnTo>
                      <a:pt x="267" y="183"/>
                    </a:lnTo>
                    <a:lnTo>
                      <a:pt x="500" y="56"/>
                    </a:lnTo>
                    <a:lnTo>
                      <a:pt x="500" y="56"/>
                    </a:lnTo>
                    <a:lnTo>
                      <a:pt x="505" y="53"/>
                    </a:lnTo>
                    <a:lnTo>
                      <a:pt x="508" y="49"/>
                    </a:lnTo>
                    <a:lnTo>
                      <a:pt x="510" y="44"/>
                    </a:lnTo>
                    <a:lnTo>
                      <a:pt x="511" y="39"/>
                    </a:lnTo>
                    <a:lnTo>
                      <a:pt x="510" y="34"/>
                    </a:lnTo>
                    <a:lnTo>
                      <a:pt x="508" y="30"/>
                    </a:lnTo>
                    <a:lnTo>
                      <a:pt x="505" y="25"/>
                    </a:lnTo>
                    <a:lnTo>
                      <a:pt x="500" y="22"/>
                    </a:lnTo>
                    <a:lnTo>
                      <a:pt x="459"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4" name="Freeform 10"/>
              <p:cNvSpPr/>
              <p:nvPr/>
            </p:nvSpPr>
            <p:spPr bwMode="auto">
              <a:xfrm>
                <a:off x="2847975" y="6692900"/>
                <a:ext cx="811213" cy="293688"/>
              </a:xfrm>
              <a:custGeom>
                <a:avLst/>
                <a:gdLst>
                  <a:gd name="T0" fmla="*/ 51 w 511"/>
                  <a:gd name="T1" fmla="*/ 0 h 185"/>
                  <a:gd name="T2" fmla="*/ 10 w 511"/>
                  <a:gd name="T3" fmla="*/ 22 h 185"/>
                  <a:gd name="T4" fmla="*/ 10 w 511"/>
                  <a:gd name="T5" fmla="*/ 22 h 185"/>
                  <a:gd name="T6" fmla="*/ 6 w 511"/>
                  <a:gd name="T7" fmla="*/ 25 h 185"/>
                  <a:gd name="T8" fmla="*/ 2 w 511"/>
                  <a:gd name="T9" fmla="*/ 29 h 185"/>
                  <a:gd name="T10" fmla="*/ 0 w 511"/>
                  <a:gd name="T11" fmla="*/ 34 h 185"/>
                  <a:gd name="T12" fmla="*/ 0 w 511"/>
                  <a:gd name="T13" fmla="*/ 39 h 185"/>
                  <a:gd name="T14" fmla="*/ 0 w 511"/>
                  <a:gd name="T15" fmla="*/ 44 h 185"/>
                  <a:gd name="T16" fmla="*/ 2 w 511"/>
                  <a:gd name="T17" fmla="*/ 48 h 185"/>
                  <a:gd name="T18" fmla="*/ 6 w 511"/>
                  <a:gd name="T19" fmla="*/ 52 h 185"/>
                  <a:gd name="T20" fmla="*/ 10 w 511"/>
                  <a:gd name="T21" fmla="*/ 56 h 185"/>
                  <a:gd name="T22" fmla="*/ 245 w 511"/>
                  <a:gd name="T23" fmla="*/ 182 h 185"/>
                  <a:gd name="T24" fmla="*/ 245 w 511"/>
                  <a:gd name="T25" fmla="*/ 182 h 185"/>
                  <a:gd name="T26" fmla="*/ 250 w 511"/>
                  <a:gd name="T27" fmla="*/ 184 h 185"/>
                  <a:gd name="T28" fmla="*/ 256 w 511"/>
                  <a:gd name="T29" fmla="*/ 185 h 185"/>
                  <a:gd name="T30" fmla="*/ 261 w 511"/>
                  <a:gd name="T31" fmla="*/ 184 h 185"/>
                  <a:gd name="T32" fmla="*/ 267 w 511"/>
                  <a:gd name="T33" fmla="*/ 182 h 185"/>
                  <a:gd name="T34" fmla="*/ 500 w 511"/>
                  <a:gd name="T35" fmla="*/ 56 h 185"/>
                  <a:gd name="T36" fmla="*/ 500 w 511"/>
                  <a:gd name="T37" fmla="*/ 56 h 185"/>
                  <a:gd name="T38" fmla="*/ 505 w 511"/>
                  <a:gd name="T39" fmla="*/ 52 h 185"/>
                  <a:gd name="T40" fmla="*/ 508 w 511"/>
                  <a:gd name="T41" fmla="*/ 48 h 185"/>
                  <a:gd name="T42" fmla="*/ 510 w 511"/>
                  <a:gd name="T43" fmla="*/ 44 h 185"/>
                  <a:gd name="T44" fmla="*/ 511 w 511"/>
                  <a:gd name="T45" fmla="*/ 39 h 185"/>
                  <a:gd name="T46" fmla="*/ 510 w 511"/>
                  <a:gd name="T47" fmla="*/ 34 h 185"/>
                  <a:gd name="T48" fmla="*/ 508 w 511"/>
                  <a:gd name="T49" fmla="*/ 29 h 185"/>
                  <a:gd name="T50" fmla="*/ 505 w 511"/>
                  <a:gd name="T51" fmla="*/ 25 h 185"/>
                  <a:gd name="T52" fmla="*/ 500 w 511"/>
                  <a:gd name="T53" fmla="*/ 22 h 185"/>
                  <a:gd name="T54" fmla="*/ 459 w 511"/>
                  <a:gd name="T5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5">
                    <a:moveTo>
                      <a:pt x="51" y="0"/>
                    </a:moveTo>
                    <a:lnTo>
                      <a:pt x="10" y="22"/>
                    </a:lnTo>
                    <a:lnTo>
                      <a:pt x="10" y="22"/>
                    </a:lnTo>
                    <a:lnTo>
                      <a:pt x="6" y="25"/>
                    </a:lnTo>
                    <a:lnTo>
                      <a:pt x="2" y="29"/>
                    </a:lnTo>
                    <a:lnTo>
                      <a:pt x="0" y="34"/>
                    </a:lnTo>
                    <a:lnTo>
                      <a:pt x="0" y="39"/>
                    </a:lnTo>
                    <a:lnTo>
                      <a:pt x="0" y="44"/>
                    </a:lnTo>
                    <a:lnTo>
                      <a:pt x="2" y="48"/>
                    </a:lnTo>
                    <a:lnTo>
                      <a:pt x="6" y="52"/>
                    </a:lnTo>
                    <a:lnTo>
                      <a:pt x="10" y="56"/>
                    </a:lnTo>
                    <a:lnTo>
                      <a:pt x="245" y="182"/>
                    </a:lnTo>
                    <a:lnTo>
                      <a:pt x="245" y="182"/>
                    </a:lnTo>
                    <a:lnTo>
                      <a:pt x="250" y="184"/>
                    </a:lnTo>
                    <a:lnTo>
                      <a:pt x="256" y="185"/>
                    </a:lnTo>
                    <a:lnTo>
                      <a:pt x="261" y="184"/>
                    </a:lnTo>
                    <a:lnTo>
                      <a:pt x="267" y="182"/>
                    </a:lnTo>
                    <a:lnTo>
                      <a:pt x="500" y="56"/>
                    </a:lnTo>
                    <a:lnTo>
                      <a:pt x="500" y="56"/>
                    </a:lnTo>
                    <a:lnTo>
                      <a:pt x="505" y="52"/>
                    </a:lnTo>
                    <a:lnTo>
                      <a:pt x="508" y="48"/>
                    </a:lnTo>
                    <a:lnTo>
                      <a:pt x="510" y="44"/>
                    </a:lnTo>
                    <a:lnTo>
                      <a:pt x="511" y="39"/>
                    </a:lnTo>
                    <a:lnTo>
                      <a:pt x="510" y="34"/>
                    </a:lnTo>
                    <a:lnTo>
                      <a:pt x="508" y="29"/>
                    </a:lnTo>
                    <a:lnTo>
                      <a:pt x="505" y="25"/>
                    </a:lnTo>
                    <a:lnTo>
                      <a:pt x="500" y="22"/>
                    </a:lnTo>
                    <a:lnTo>
                      <a:pt x="459"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35" name="组合 134"/>
          <p:cNvGrpSpPr/>
          <p:nvPr/>
        </p:nvGrpSpPr>
        <p:grpSpPr>
          <a:xfrm>
            <a:off x="8676002" y="1700609"/>
            <a:ext cx="586702" cy="586779"/>
            <a:chOff x="6507253" y="1423284"/>
            <a:chExt cx="440084" cy="440084"/>
          </a:xfrm>
        </p:grpSpPr>
        <p:sp>
          <p:nvSpPr>
            <p:cNvPr id="136" name="椭圆 135"/>
            <p:cNvSpPr/>
            <p:nvPr/>
          </p:nvSpPr>
          <p:spPr>
            <a:xfrm>
              <a:off x="6507253" y="1423284"/>
              <a:ext cx="440084" cy="440084"/>
            </a:xfrm>
            <a:prstGeom prst="ellipse">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7" name="组合 136"/>
            <p:cNvGrpSpPr/>
            <p:nvPr/>
          </p:nvGrpSpPr>
          <p:grpSpPr>
            <a:xfrm>
              <a:off x="6617358" y="1533594"/>
              <a:ext cx="219875" cy="219466"/>
              <a:chOff x="4064000" y="6135688"/>
              <a:chExt cx="852488" cy="850900"/>
            </a:xfrm>
          </p:grpSpPr>
          <p:sp>
            <p:nvSpPr>
              <p:cNvPr id="138" name="Freeform 11"/>
              <p:cNvSpPr/>
              <p:nvPr/>
            </p:nvSpPr>
            <p:spPr bwMode="auto">
              <a:xfrm>
                <a:off x="4064000" y="6135688"/>
                <a:ext cx="852488" cy="850900"/>
              </a:xfrm>
              <a:custGeom>
                <a:avLst/>
                <a:gdLst>
                  <a:gd name="T0" fmla="*/ 529 w 537"/>
                  <a:gd name="T1" fmla="*/ 80 h 536"/>
                  <a:gd name="T2" fmla="*/ 456 w 537"/>
                  <a:gd name="T3" fmla="*/ 7 h 536"/>
                  <a:gd name="T4" fmla="*/ 456 w 537"/>
                  <a:gd name="T5" fmla="*/ 7 h 536"/>
                  <a:gd name="T6" fmla="*/ 452 w 537"/>
                  <a:gd name="T7" fmla="*/ 3 h 536"/>
                  <a:gd name="T8" fmla="*/ 447 w 537"/>
                  <a:gd name="T9" fmla="*/ 1 h 536"/>
                  <a:gd name="T10" fmla="*/ 442 w 537"/>
                  <a:gd name="T11" fmla="*/ 0 h 536"/>
                  <a:gd name="T12" fmla="*/ 437 w 537"/>
                  <a:gd name="T13" fmla="*/ 0 h 536"/>
                  <a:gd name="T14" fmla="*/ 432 w 537"/>
                  <a:gd name="T15" fmla="*/ 0 h 536"/>
                  <a:gd name="T16" fmla="*/ 427 w 537"/>
                  <a:gd name="T17" fmla="*/ 2 h 536"/>
                  <a:gd name="T18" fmla="*/ 422 w 537"/>
                  <a:gd name="T19" fmla="*/ 5 h 536"/>
                  <a:gd name="T20" fmla="*/ 417 w 537"/>
                  <a:gd name="T21" fmla="*/ 8 h 536"/>
                  <a:gd name="T22" fmla="*/ 367 w 537"/>
                  <a:gd name="T23" fmla="*/ 59 h 536"/>
                  <a:gd name="T24" fmla="*/ 43 w 537"/>
                  <a:gd name="T25" fmla="*/ 383 h 536"/>
                  <a:gd name="T26" fmla="*/ 0 w 537"/>
                  <a:gd name="T27" fmla="*/ 536 h 536"/>
                  <a:gd name="T28" fmla="*/ 153 w 537"/>
                  <a:gd name="T29" fmla="*/ 494 h 536"/>
                  <a:gd name="T30" fmla="*/ 478 w 537"/>
                  <a:gd name="T31" fmla="*/ 169 h 536"/>
                  <a:gd name="T32" fmla="*/ 528 w 537"/>
                  <a:gd name="T33" fmla="*/ 119 h 536"/>
                  <a:gd name="T34" fmla="*/ 528 w 537"/>
                  <a:gd name="T35" fmla="*/ 119 h 536"/>
                  <a:gd name="T36" fmla="*/ 531 w 537"/>
                  <a:gd name="T37" fmla="*/ 115 h 536"/>
                  <a:gd name="T38" fmla="*/ 534 w 537"/>
                  <a:gd name="T39" fmla="*/ 110 h 536"/>
                  <a:gd name="T40" fmla="*/ 536 w 537"/>
                  <a:gd name="T41" fmla="*/ 105 h 536"/>
                  <a:gd name="T42" fmla="*/ 537 w 537"/>
                  <a:gd name="T43" fmla="*/ 99 h 536"/>
                  <a:gd name="T44" fmla="*/ 536 w 537"/>
                  <a:gd name="T45" fmla="*/ 94 h 536"/>
                  <a:gd name="T46" fmla="*/ 535 w 537"/>
                  <a:gd name="T47" fmla="*/ 89 h 536"/>
                  <a:gd name="T48" fmla="*/ 533 w 537"/>
                  <a:gd name="T49" fmla="*/ 85 h 536"/>
                  <a:gd name="T50" fmla="*/ 529 w 537"/>
                  <a:gd name="T51" fmla="*/ 80 h 536"/>
                  <a:gd name="T52" fmla="*/ 529 w 537"/>
                  <a:gd name="T53" fmla="*/ 8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7" h="536">
                    <a:moveTo>
                      <a:pt x="529" y="80"/>
                    </a:moveTo>
                    <a:lnTo>
                      <a:pt x="456" y="7"/>
                    </a:lnTo>
                    <a:lnTo>
                      <a:pt x="456" y="7"/>
                    </a:lnTo>
                    <a:lnTo>
                      <a:pt x="452" y="3"/>
                    </a:lnTo>
                    <a:lnTo>
                      <a:pt x="447" y="1"/>
                    </a:lnTo>
                    <a:lnTo>
                      <a:pt x="442" y="0"/>
                    </a:lnTo>
                    <a:lnTo>
                      <a:pt x="437" y="0"/>
                    </a:lnTo>
                    <a:lnTo>
                      <a:pt x="432" y="0"/>
                    </a:lnTo>
                    <a:lnTo>
                      <a:pt x="427" y="2"/>
                    </a:lnTo>
                    <a:lnTo>
                      <a:pt x="422" y="5"/>
                    </a:lnTo>
                    <a:lnTo>
                      <a:pt x="417" y="8"/>
                    </a:lnTo>
                    <a:lnTo>
                      <a:pt x="367" y="59"/>
                    </a:lnTo>
                    <a:lnTo>
                      <a:pt x="43" y="383"/>
                    </a:lnTo>
                    <a:lnTo>
                      <a:pt x="0" y="536"/>
                    </a:lnTo>
                    <a:lnTo>
                      <a:pt x="153" y="494"/>
                    </a:lnTo>
                    <a:lnTo>
                      <a:pt x="478" y="169"/>
                    </a:lnTo>
                    <a:lnTo>
                      <a:pt x="528" y="119"/>
                    </a:lnTo>
                    <a:lnTo>
                      <a:pt x="528" y="119"/>
                    </a:lnTo>
                    <a:lnTo>
                      <a:pt x="531" y="115"/>
                    </a:lnTo>
                    <a:lnTo>
                      <a:pt x="534" y="110"/>
                    </a:lnTo>
                    <a:lnTo>
                      <a:pt x="536" y="105"/>
                    </a:lnTo>
                    <a:lnTo>
                      <a:pt x="537" y="99"/>
                    </a:lnTo>
                    <a:lnTo>
                      <a:pt x="536" y="94"/>
                    </a:lnTo>
                    <a:lnTo>
                      <a:pt x="535" y="89"/>
                    </a:lnTo>
                    <a:lnTo>
                      <a:pt x="533" y="85"/>
                    </a:lnTo>
                    <a:lnTo>
                      <a:pt x="529" y="80"/>
                    </a:lnTo>
                    <a:lnTo>
                      <a:pt x="529" y="8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9" name="Line 12"/>
              <p:cNvSpPr>
                <a:spLocks noChangeShapeType="1"/>
              </p:cNvSpPr>
              <p:nvPr/>
            </p:nvSpPr>
            <p:spPr bwMode="auto">
              <a:xfrm>
                <a:off x="4646613" y="6229350"/>
                <a:ext cx="176213" cy="1746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0" name="Line 13"/>
              <p:cNvSpPr>
                <a:spLocks noChangeShapeType="1"/>
              </p:cNvSpPr>
              <p:nvPr/>
            </p:nvSpPr>
            <p:spPr bwMode="auto">
              <a:xfrm flipH="1">
                <a:off x="4210050" y="6272213"/>
                <a:ext cx="479425" cy="48101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1" name="Line 14"/>
              <p:cNvSpPr>
                <a:spLocks noChangeShapeType="1"/>
              </p:cNvSpPr>
              <p:nvPr/>
            </p:nvSpPr>
            <p:spPr bwMode="auto">
              <a:xfrm flipH="1">
                <a:off x="4297363" y="6361113"/>
                <a:ext cx="481013" cy="4794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2" name="Freeform 15"/>
              <p:cNvSpPr/>
              <p:nvPr/>
            </p:nvSpPr>
            <p:spPr bwMode="auto">
              <a:xfrm>
                <a:off x="4132263" y="6743700"/>
                <a:ext cx="174625" cy="176213"/>
              </a:xfrm>
              <a:custGeom>
                <a:avLst/>
                <a:gdLst>
                  <a:gd name="T0" fmla="*/ 0 w 110"/>
                  <a:gd name="T1" fmla="*/ 0 h 111"/>
                  <a:gd name="T2" fmla="*/ 49 w 110"/>
                  <a:gd name="T3" fmla="*/ 6 h 111"/>
                  <a:gd name="T4" fmla="*/ 55 w 110"/>
                  <a:gd name="T5" fmla="*/ 55 h 111"/>
                  <a:gd name="T6" fmla="*/ 104 w 110"/>
                  <a:gd name="T7" fmla="*/ 61 h 111"/>
                  <a:gd name="T8" fmla="*/ 110 w 110"/>
                  <a:gd name="T9" fmla="*/ 111 h 111"/>
                </a:gdLst>
                <a:ahLst/>
                <a:cxnLst>
                  <a:cxn ang="0">
                    <a:pos x="T0" y="T1"/>
                  </a:cxn>
                  <a:cxn ang="0">
                    <a:pos x="T2" y="T3"/>
                  </a:cxn>
                  <a:cxn ang="0">
                    <a:pos x="T4" y="T5"/>
                  </a:cxn>
                  <a:cxn ang="0">
                    <a:pos x="T6" y="T7"/>
                  </a:cxn>
                  <a:cxn ang="0">
                    <a:pos x="T8" y="T9"/>
                  </a:cxn>
                </a:cxnLst>
                <a:rect l="0" t="0" r="r" b="b"/>
                <a:pathLst>
                  <a:path w="110" h="111">
                    <a:moveTo>
                      <a:pt x="0" y="0"/>
                    </a:moveTo>
                    <a:lnTo>
                      <a:pt x="49" y="6"/>
                    </a:lnTo>
                    <a:lnTo>
                      <a:pt x="55" y="55"/>
                    </a:lnTo>
                    <a:lnTo>
                      <a:pt x="104" y="61"/>
                    </a:lnTo>
                    <a:lnTo>
                      <a:pt x="110" y="11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Line 16"/>
              <p:cNvSpPr>
                <a:spLocks noChangeShapeType="1"/>
              </p:cNvSpPr>
              <p:nvPr/>
            </p:nvSpPr>
            <p:spPr bwMode="auto">
              <a:xfrm flipV="1">
                <a:off x="4149725" y="6269038"/>
                <a:ext cx="117475" cy="1190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4" name="Line 17"/>
              <p:cNvSpPr>
                <a:spLocks noChangeShapeType="1"/>
              </p:cNvSpPr>
              <p:nvPr/>
            </p:nvSpPr>
            <p:spPr bwMode="auto">
              <a:xfrm flipV="1">
                <a:off x="4214813" y="6370638"/>
                <a:ext cx="82550" cy="825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5" name="Line 18"/>
              <p:cNvSpPr>
                <a:spLocks noChangeShapeType="1"/>
              </p:cNvSpPr>
              <p:nvPr/>
            </p:nvSpPr>
            <p:spPr bwMode="auto">
              <a:xfrm flipV="1">
                <a:off x="4662488" y="6783388"/>
                <a:ext cx="119063" cy="1190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6" name="Line 19"/>
              <p:cNvSpPr>
                <a:spLocks noChangeShapeType="1"/>
              </p:cNvSpPr>
              <p:nvPr/>
            </p:nvSpPr>
            <p:spPr bwMode="auto">
              <a:xfrm flipV="1">
                <a:off x="4597400" y="6753225"/>
                <a:ext cx="82550" cy="825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7" name="Freeform 20"/>
              <p:cNvSpPr/>
              <p:nvPr/>
            </p:nvSpPr>
            <p:spPr bwMode="auto">
              <a:xfrm>
                <a:off x="4084638" y="6157913"/>
                <a:ext cx="369888" cy="368300"/>
              </a:xfrm>
              <a:custGeom>
                <a:avLst/>
                <a:gdLst>
                  <a:gd name="T0" fmla="*/ 233 w 233"/>
                  <a:gd name="T1" fmla="*/ 128 h 232"/>
                  <a:gd name="T2" fmla="*/ 111 w 233"/>
                  <a:gd name="T3" fmla="*/ 7 h 232"/>
                  <a:gd name="T4" fmla="*/ 111 w 233"/>
                  <a:gd name="T5" fmla="*/ 7 h 232"/>
                  <a:gd name="T6" fmla="*/ 107 w 233"/>
                  <a:gd name="T7" fmla="*/ 4 h 232"/>
                  <a:gd name="T8" fmla="*/ 103 w 233"/>
                  <a:gd name="T9" fmla="*/ 2 h 232"/>
                  <a:gd name="T10" fmla="*/ 98 w 233"/>
                  <a:gd name="T11" fmla="*/ 0 h 232"/>
                  <a:gd name="T12" fmla="*/ 94 w 233"/>
                  <a:gd name="T13" fmla="*/ 0 h 232"/>
                  <a:gd name="T14" fmla="*/ 89 w 233"/>
                  <a:gd name="T15" fmla="*/ 0 h 232"/>
                  <a:gd name="T16" fmla="*/ 84 w 233"/>
                  <a:gd name="T17" fmla="*/ 2 h 232"/>
                  <a:gd name="T18" fmla="*/ 80 w 233"/>
                  <a:gd name="T19" fmla="*/ 4 h 232"/>
                  <a:gd name="T20" fmla="*/ 76 w 233"/>
                  <a:gd name="T21" fmla="*/ 7 h 232"/>
                  <a:gd name="T22" fmla="*/ 7 w 233"/>
                  <a:gd name="T23" fmla="*/ 77 h 232"/>
                  <a:gd name="T24" fmla="*/ 7 w 233"/>
                  <a:gd name="T25" fmla="*/ 77 h 232"/>
                  <a:gd name="T26" fmla="*/ 4 w 233"/>
                  <a:gd name="T27" fmla="*/ 80 h 232"/>
                  <a:gd name="T28" fmla="*/ 2 w 233"/>
                  <a:gd name="T29" fmla="*/ 85 h 232"/>
                  <a:gd name="T30" fmla="*/ 0 w 233"/>
                  <a:gd name="T31" fmla="*/ 89 h 232"/>
                  <a:gd name="T32" fmla="*/ 0 w 233"/>
                  <a:gd name="T33" fmla="*/ 94 h 232"/>
                  <a:gd name="T34" fmla="*/ 0 w 233"/>
                  <a:gd name="T35" fmla="*/ 99 h 232"/>
                  <a:gd name="T36" fmla="*/ 2 w 233"/>
                  <a:gd name="T37" fmla="*/ 103 h 232"/>
                  <a:gd name="T38" fmla="*/ 4 w 233"/>
                  <a:gd name="T39" fmla="*/ 107 h 232"/>
                  <a:gd name="T40" fmla="*/ 7 w 233"/>
                  <a:gd name="T41" fmla="*/ 111 h 232"/>
                  <a:gd name="T42" fmla="*/ 128 w 233"/>
                  <a:gd name="T4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 h="232">
                    <a:moveTo>
                      <a:pt x="233" y="128"/>
                    </a:moveTo>
                    <a:lnTo>
                      <a:pt x="111" y="7"/>
                    </a:lnTo>
                    <a:lnTo>
                      <a:pt x="111" y="7"/>
                    </a:lnTo>
                    <a:lnTo>
                      <a:pt x="107" y="4"/>
                    </a:lnTo>
                    <a:lnTo>
                      <a:pt x="103" y="2"/>
                    </a:lnTo>
                    <a:lnTo>
                      <a:pt x="98" y="0"/>
                    </a:lnTo>
                    <a:lnTo>
                      <a:pt x="94" y="0"/>
                    </a:lnTo>
                    <a:lnTo>
                      <a:pt x="89" y="0"/>
                    </a:lnTo>
                    <a:lnTo>
                      <a:pt x="84" y="2"/>
                    </a:lnTo>
                    <a:lnTo>
                      <a:pt x="80" y="4"/>
                    </a:lnTo>
                    <a:lnTo>
                      <a:pt x="76" y="7"/>
                    </a:lnTo>
                    <a:lnTo>
                      <a:pt x="7" y="77"/>
                    </a:lnTo>
                    <a:lnTo>
                      <a:pt x="7" y="77"/>
                    </a:lnTo>
                    <a:lnTo>
                      <a:pt x="4" y="80"/>
                    </a:lnTo>
                    <a:lnTo>
                      <a:pt x="2" y="85"/>
                    </a:lnTo>
                    <a:lnTo>
                      <a:pt x="0" y="89"/>
                    </a:lnTo>
                    <a:lnTo>
                      <a:pt x="0" y="94"/>
                    </a:lnTo>
                    <a:lnTo>
                      <a:pt x="0" y="99"/>
                    </a:lnTo>
                    <a:lnTo>
                      <a:pt x="2" y="103"/>
                    </a:lnTo>
                    <a:lnTo>
                      <a:pt x="4" y="107"/>
                    </a:lnTo>
                    <a:lnTo>
                      <a:pt x="7" y="111"/>
                    </a:lnTo>
                    <a:lnTo>
                      <a:pt x="128" y="232"/>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8" name="Freeform 21"/>
              <p:cNvSpPr/>
              <p:nvPr/>
            </p:nvSpPr>
            <p:spPr bwMode="auto">
              <a:xfrm>
                <a:off x="4524375" y="6596063"/>
                <a:ext cx="368300" cy="369888"/>
              </a:xfrm>
              <a:custGeom>
                <a:avLst/>
                <a:gdLst>
                  <a:gd name="T0" fmla="*/ 0 w 232"/>
                  <a:gd name="T1" fmla="*/ 106 h 233"/>
                  <a:gd name="T2" fmla="*/ 121 w 232"/>
                  <a:gd name="T3" fmla="*/ 226 h 233"/>
                  <a:gd name="T4" fmla="*/ 121 w 232"/>
                  <a:gd name="T5" fmla="*/ 226 h 233"/>
                  <a:gd name="T6" fmla="*/ 125 w 232"/>
                  <a:gd name="T7" fmla="*/ 229 h 233"/>
                  <a:gd name="T8" fmla="*/ 129 w 232"/>
                  <a:gd name="T9" fmla="*/ 232 h 233"/>
                  <a:gd name="T10" fmla="*/ 134 w 232"/>
                  <a:gd name="T11" fmla="*/ 233 h 233"/>
                  <a:gd name="T12" fmla="*/ 138 w 232"/>
                  <a:gd name="T13" fmla="*/ 233 h 233"/>
                  <a:gd name="T14" fmla="*/ 143 w 232"/>
                  <a:gd name="T15" fmla="*/ 233 h 233"/>
                  <a:gd name="T16" fmla="*/ 148 w 232"/>
                  <a:gd name="T17" fmla="*/ 232 h 233"/>
                  <a:gd name="T18" fmla="*/ 152 w 232"/>
                  <a:gd name="T19" fmla="*/ 229 h 233"/>
                  <a:gd name="T20" fmla="*/ 156 w 232"/>
                  <a:gd name="T21" fmla="*/ 226 h 233"/>
                  <a:gd name="T22" fmla="*/ 225 w 232"/>
                  <a:gd name="T23" fmla="*/ 157 h 233"/>
                  <a:gd name="T24" fmla="*/ 225 w 232"/>
                  <a:gd name="T25" fmla="*/ 157 h 233"/>
                  <a:gd name="T26" fmla="*/ 228 w 232"/>
                  <a:gd name="T27" fmla="*/ 153 h 233"/>
                  <a:gd name="T28" fmla="*/ 230 w 232"/>
                  <a:gd name="T29" fmla="*/ 149 h 233"/>
                  <a:gd name="T30" fmla="*/ 232 w 232"/>
                  <a:gd name="T31" fmla="*/ 144 h 233"/>
                  <a:gd name="T32" fmla="*/ 232 w 232"/>
                  <a:gd name="T33" fmla="*/ 140 h 233"/>
                  <a:gd name="T34" fmla="*/ 232 w 232"/>
                  <a:gd name="T35" fmla="*/ 135 h 233"/>
                  <a:gd name="T36" fmla="*/ 230 w 232"/>
                  <a:gd name="T37" fmla="*/ 130 h 233"/>
                  <a:gd name="T38" fmla="*/ 228 w 232"/>
                  <a:gd name="T39" fmla="*/ 126 h 233"/>
                  <a:gd name="T40" fmla="*/ 225 w 232"/>
                  <a:gd name="T41" fmla="*/ 122 h 233"/>
                  <a:gd name="T42" fmla="*/ 104 w 232"/>
                  <a:gd name="T43"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2" h="233">
                    <a:moveTo>
                      <a:pt x="0" y="106"/>
                    </a:moveTo>
                    <a:lnTo>
                      <a:pt x="121" y="226"/>
                    </a:lnTo>
                    <a:lnTo>
                      <a:pt x="121" y="226"/>
                    </a:lnTo>
                    <a:lnTo>
                      <a:pt x="125" y="229"/>
                    </a:lnTo>
                    <a:lnTo>
                      <a:pt x="129" y="232"/>
                    </a:lnTo>
                    <a:lnTo>
                      <a:pt x="134" y="233"/>
                    </a:lnTo>
                    <a:lnTo>
                      <a:pt x="138" y="233"/>
                    </a:lnTo>
                    <a:lnTo>
                      <a:pt x="143" y="233"/>
                    </a:lnTo>
                    <a:lnTo>
                      <a:pt x="148" y="232"/>
                    </a:lnTo>
                    <a:lnTo>
                      <a:pt x="152" y="229"/>
                    </a:lnTo>
                    <a:lnTo>
                      <a:pt x="156" y="226"/>
                    </a:lnTo>
                    <a:lnTo>
                      <a:pt x="225" y="157"/>
                    </a:lnTo>
                    <a:lnTo>
                      <a:pt x="225" y="157"/>
                    </a:lnTo>
                    <a:lnTo>
                      <a:pt x="228" y="153"/>
                    </a:lnTo>
                    <a:lnTo>
                      <a:pt x="230" y="149"/>
                    </a:lnTo>
                    <a:lnTo>
                      <a:pt x="232" y="144"/>
                    </a:lnTo>
                    <a:lnTo>
                      <a:pt x="232" y="140"/>
                    </a:lnTo>
                    <a:lnTo>
                      <a:pt x="232" y="135"/>
                    </a:lnTo>
                    <a:lnTo>
                      <a:pt x="230" y="130"/>
                    </a:lnTo>
                    <a:lnTo>
                      <a:pt x="228" y="126"/>
                    </a:lnTo>
                    <a:lnTo>
                      <a:pt x="225" y="122"/>
                    </a:lnTo>
                    <a:lnTo>
                      <a:pt x="104"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49" name="组合 148"/>
          <p:cNvGrpSpPr/>
          <p:nvPr/>
        </p:nvGrpSpPr>
        <p:grpSpPr>
          <a:xfrm>
            <a:off x="3020033" y="1700164"/>
            <a:ext cx="586702" cy="586779"/>
            <a:chOff x="2264724" y="1422950"/>
            <a:chExt cx="440084" cy="440084"/>
          </a:xfrm>
        </p:grpSpPr>
        <p:sp>
          <p:nvSpPr>
            <p:cNvPr id="150" name="椭圆 149"/>
            <p:cNvSpPr/>
            <p:nvPr/>
          </p:nvSpPr>
          <p:spPr>
            <a:xfrm>
              <a:off x="2264724" y="1422950"/>
              <a:ext cx="440084" cy="440084"/>
            </a:xfrm>
            <a:prstGeom prst="ellipse">
              <a:avLst/>
            </a:prstGeom>
            <a:solidFill>
              <a:schemeClr val="accent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1" name="组合 150"/>
            <p:cNvGrpSpPr/>
            <p:nvPr/>
          </p:nvGrpSpPr>
          <p:grpSpPr>
            <a:xfrm>
              <a:off x="2374420" y="1533260"/>
              <a:ext cx="220694" cy="219466"/>
              <a:chOff x="4083050" y="4826000"/>
              <a:chExt cx="855663" cy="850900"/>
            </a:xfrm>
          </p:grpSpPr>
          <p:sp>
            <p:nvSpPr>
              <p:cNvPr id="152" name="Freeform 25"/>
              <p:cNvSpPr/>
              <p:nvPr/>
            </p:nvSpPr>
            <p:spPr bwMode="auto">
              <a:xfrm>
                <a:off x="4083050" y="4826000"/>
                <a:ext cx="855663" cy="850900"/>
              </a:xfrm>
              <a:custGeom>
                <a:avLst/>
                <a:gdLst>
                  <a:gd name="T0" fmla="*/ 217 w 539"/>
                  <a:gd name="T1" fmla="*/ 202 h 536"/>
                  <a:gd name="T2" fmla="*/ 206 w 539"/>
                  <a:gd name="T3" fmla="*/ 199 h 536"/>
                  <a:gd name="T4" fmla="*/ 182 w 539"/>
                  <a:gd name="T5" fmla="*/ 196 h 536"/>
                  <a:gd name="T6" fmla="*/ 169 w 539"/>
                  <a:gd name="T7" fmla="*/ 195 h 536"/>
                  <a:gd name="T8" fmla="*/ 135 w 539"/>
                  <a:gd name="T9" fmla="*/ 199 h 536"/>
                  <a:gd name="T10" fmla="*/ 103 w 539"/>
                  <a:gd name="T11" fmla="*/ 209 h 536"/>
                  <a:gd name="T12" fmla="*/ 74 w 539"/>
                  <a:gd name="T13" fmla="*/ 224 h 536"/>
                  <a:gd name="T14" fmla="*/ 49 w 539"/>
                  <a:gd name="T15" fmla="*/ 246 h 536"/>
                  <a:gd name="T16" fmla="*/ 29 w 539"/>
                  <a:gd name="T17" fmla="*/ 271 h 536"/>
                  <a:gd name="T18" fmla="*/ 13 w 539"/>
                  <a:gd name="T19" fmla="*/ 300 h 536"/>
                  <a:gd name="T20" fmla="*/ 3 w 539"/>
                  <a:gd name="T21" fmla="*/ 332 h 536"/>
                  <a:gd name="T22" fmla="*/ 0 w 539"/>
                  <a:gd name="T23" fmla="*/ 366 h 536"/>
                  <a:gd name="T24" fmla="*/ 0 w 539"/>
                  <a:gd name="T25" fmla="*/ 383 h 536"/>
                  <a:gd name="T26" fmla="*/ 7 w 539"/>
                  <a:gd name="T27" fmla="*/ 417 h 536"/>
                  <a:gd name="T28" fmla="*/ 20 w 539"/>
                  <a:gd name="T29" fmla="*/ 447 h 536"/>
                  <a:gd name="T30" fmla="*/ 38 w 539"/>
                  <a:gd name="T31" fmla="*/ 474 h 536"/>
                  <a:gd name="T32" fmla="*/ 61 w 539"/>
                  <a:gd name="T33" fmla="*/ 497 h 536"/>
                  <a:gd name="T34" fmla="*/ 88 w 539"/>
                  <a:gd name="T35" fmla="*/ 516 h 536"/>
                  <a:gd name="T36" fmla="*/ 119 w 539"/>
                  <a:gd name="T37" fmla="*/ 528 h 536"/>
                  <a:gd name="T38" fmla="*/ 152 w 539"/>
                  <a:gd name="T39" fmla="*/ 535 h 536"/>
                  <a:gd name="T40" fmla="*/ 169 w 539"/>
                  <a:gd name="T41" fmla="*/ 536 h 536"/>
                  <a:gd name="T42" fmla="*/ 204 w 539"/>
                  <a:gd name="T43" fmla="*/ 533 h 536"/>
                  <a:gd name="T44" fmla="*/ 237 w 539"/>
                  <a:gd name="T45" fmla="*/ 523 h 536"/>
                  <a:gd name="T46" fmla="*/ 265 w 539"/>
                  <a:gd name="T47" fmla="*/ 507 h 536"/>
                  <a:gd name="T48" fmla="*/ 291 w 539"/>
                  <a:gd name="T49" fmla="*/ 486 h 536"/>
                  <a:gd name="T50" fmla="*/ 311 w 539"/>
                  <a:gd name="T51" fmla="*/ 461 h 536"/>
                  <a:gd name="T52" fmla="*/ 327 w 539"/>
                  <a:gd name="T53" fmla="*/ 432 h 536"/>
                  <a:gd name="T54" fmla="*/ 337 w 539"/>
                  <a:gd name="T55" fmla="*/ 400 h 536"/>
                  <a:gd name="T56" fmla="*/ 340 w 539"/>
                  <a:gd name="T57" fmla="*/ 366 h 536"/>
                  <a:gd name="T58" fmla="*/ 340 w 539"/>
                  <a:gd name="T59" fmla="*/ 354 h 536"/>
                  <a:gd name="T60" fmla="*/ 337 w 539"/>
                  <a:gd name="T61" fmla="*/ 332 h 536"/>
                  <a:gd name="T62" fmla="*/ 394 w 539"/>
                  <a:gd name="T63" fmla="*/ 261 h 536"/>
                  <a:gd name="T64" fmla="*/ 468 w 539"/>
                  <a:gd name="T65" fmla="*/ 189 h 536"/>
                  <a:gd name="T66" fmla="*/ 539 w 539"/>
                  <a:gd name="T67" fmla="*/ 108 h 536"/>
                  <a:gd name="T68" fmla="*/ 443 w 539"/>
                  <a:gd name="T6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9" h="536">
                    <a:moveTo>
                      <a:pt x="443" y="0"/>
                    </a:moveTo>
                    <a:lnTo>
                      <a:pt x="217" y="202"/>
                    </a:lnTo>
                    <a:lnTo>
                      <a:pt x="217" y="202"/>
                    </a:lnTo>
                    <a:lnTo>
                      <a:pt x="206" y="199"/>
                    </a:lnTo>
                    <a:lnTo>
                      <a:pt x="194" y="197"/>
                    </a:lnTo>
                    <a:lnTo>
                      <a:pt x="182" y="196"/>
                    </a:lnTo>
                    <a:lnTo>
                      <a:pt x="169" y="195"/>
                    </a:lnTo>
                    <a:lnTo>
                      <a:pt x="169" y="195"/>
                    </a:lnTo>
                    <a:lnTo>
                      <a:pt x="152" y="196"/>
                    </a:lnTo>
                    <a:lnTo>
                      <a:pt x="135" y="199"/>
                    </a:lnTo>
                    <a:lnTo>
                      <a:pt x="119" y="203"/>
                    </a:lnTo>
                    <a:lnTo>
                      <a:pt x="103" y="209"/>
                    </a:lnTo>
                    <a:lnTo>
                      <a:pt x="88" y="216"/>
                    </a:lnTo>
                    <a:lnTo>
                      <a:pt x="74" y="224"/>
                    </a:lnTo>
                    <a:lnTo>
                      <a:pt x="61" y="235"/>
                    </a:lnTo>
                    <a:lnTo>
                      <a:pt x="49" y="246"/>
                    </a:lnTo>
                    <a:lnTo>
                      <a:pt x="38" y="258"/>
                    </a:lnTo>
                    <a:lnTo>
                      <a:pt x="29" y="271"/>
                    </a:lnTo>
                    <a:lnTo>
                      <a:pt x="20" y="285"/>
                    </a:lnTo>
                    <a:lnTo>
                      <a:pt x="13" y="300"/>
                    </a:lnTo>
                    <a:lnTo>
                      <a:pt x="7" y="316"/>
                    </a:lnTo>
                    <a:lnTo>
                      <a:pt x="3" y="332"/>
                    </a:lnTo>
                    <a:lnTo>
                      <a:pt x="0" y="349"/>
                    </a:lnTo>
                    <a:lnTo>
                      <a:pt x="0" y="366"/>
                    </a:lnTo>
                    <a:lnTo>
                      <a:pt x="0" y="366"/>
                    </a:lnTo>
                    <a:lnTo>
                      <a:pt x="0" y="383"/>
                    </a:lnTo>
                    <a:lnTo>
                      <a:pt x="3" y="400"/>
                    </a:lnTo>
                    <a:lnTo>
                      <a:pt x="7" y="417"/>
                    </a:lnTo>
                    <a:lnTo>
                      <a:pt x="13" y="432"/>
                    </a:lnTo>
                    <a:lnTo>
                      <a:pt x="20" y="447"/>
                    </a:lnTo>
                    <a:lnTo>
                      <a:pt x="29" y="461"/>
                    </a:lnTo>
                    <a:lnTo>
                      <a:pt x="38" y="474"/>
                    </a:lnTo>
                    <a:lnTo>
                      <a:pt x="49" y="486"/>
                    </a:lnTo>
                    <a:lnTo>
                      <a:pt x="61" y="497"/>
                    </a:lnTo>
                    <a:lnTo>
                      <a:pt x="74" y="507"/>
                    </a:lnTo>
                    <a:lnTo>
                      <a:pt x="88" y="516"/>
                    </a:lnTo>
                    <a:lnTo>
                      <a:pt x="103" y="523"/>
                    </a:lnTo>
                    <a:lnTo>
                      <a:pt x="119" y="528"/>
                    </a:lnTo>
                    <a:lnTo>
                      <a:pt x="135" y="533"/>
                    </a:lnTo>
                    <a:lnTo>
                      <a:pt x="152" y="535"/>
                    </a:lnTo>
                    <a:lnTo>
                      <a:pt x="169" y="536"/>
                    </a:lnTo>
                    <a:lnTo>
                      <a:pt x="169" y="536"/>
                    </a:lnTo>
                    <a:lnTo>
                      <a:pt x="187" y="535"/>
                    </a:lnTo>
                    <a:lnTo>
                      <a:pt x="204" y="533"/>
                    </a:lnTo>
                    <a:lnTo>
                      <a:pt x="221" y="528"/>
                    </a:lnTo>
                    <a:lnTo>
                      <a:pt x="237" y="523"/>
                    </a:lnTo>
                    <a:lnTo>
                      <a:pt x="251" y="516"/>
                    </a:lnTo>
                    <a:lnTo>
                      <a:pt x="265" y="507"/>
                    </a:lnTo>
                    <a:lnTo>
                      <a:pt x="279" y="497"/>
                    </a:lnTo>
                    <a:lnTo>
                      <a:pt x="291" y="486"/>
                    </a:lnTo>
                    <a:lnTo>
                      <a:pt x="302" y="474"/>
                    </a:lnTo>
                    <a:lnTo>
                      <a:pt x="311" y="461"/>
                    </a:lnTo>
                    <a:lnTo>
                      <a:pt x="320" y="447"/>
                    </a:lnTo>
                    <a:lnTo>
                      <a:pt x="327" y="432"/>
                    </a:lnTo>
                    <a:lnTo>
                      <a:pt x="333" y="417"/>
                    </a:lnTo>
                    <a:lnTo>
                      <a:pt x="337" y="400"/>
                    </a:lnTo>
                    <a:lnTo>
                      <a:pt x="340" y="383"/>
                    </a:lnTo>
                    <a:lnTo>
                      <a:pt x="340" y="366"/>
                    </a:lnTo>
                    <a:lnTo>
                      <a:pt x="340" y="366"/>
                    </a:lnTo>
                    <a:lnTo>
                      <a:pt x="340" y="354"/>
                    </a:lnTo>
                    <a:lnTo>
                      <a:pt x="339" y="343"/>
                    </a:lnTo>
                    <a:lnTo>
                      <a:pt x="337" y="332"/>
                    </a:lnTo>
                    <a:lnTo>
                      <a:pt x="334" y="321"/>
                    </a:lnTo>
                    <a:lnTo>
                      <a:pt x="394" y="261"/>
                    </a:lnTo>
                    <a:lnTo>
                      <a:pt x="394" y="189"/>
                    </a:lnTo>
                    <a:lnTo>
                      <a:pt x="468" y="189"/>
                    </a:lnTo>
                    <a:lnTo>
                      <a:pt x="468" y="104"/>
                    </a:lnTo>
                    <a:lnTo>
                      <a:pt x="539" y="108"/>
                    </a:lnTo>
                    <a:lnTo>
                      <a:pt x="539" y="7"/>
                    </a:lnTo>
                    <a:lnTo>
                      <a:pt x="443"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3" name="Freeform 26"/>
              <p:cNvSpPr/>
              <p:nvPr/>
            </p:nvSpPr>
            <p:spPr bwMode="auto">
              <a:xfrm>
                <a:off x="4219575" y="5362575"/>
                <a:ext cx="184150" cy="184150"/>
              </a:xfrm>
              <a:custGeom>
                <a:avLst/>
                <a:gdLst>
                  <a:gd name="T0" fmla="*/ 116 w 116"/>
                  <a:gd name="T1" fmla="*/ 58 h 116"/>
                  <a:gd name="T2" fmla="*/ 116 w 116"/>
                  <a:gd name="T3" fmla="*/ 58 h 116"/>
                  <a:gd name="T4" fmla="*/ 116 w 116"/>
                  <a:gd name="T5" fmla="*/ 64 h 116"/>
                  <a:gd name="T6" fmla="*/ 115 w 116"/>
                  <a:gd name="T7" fmla="*/ 69 h 116"/>
                  <a:gd name="T8" fmla="*/ 111 w 116"/>
                  <a:gd name="T9" fmla="*/ 80 h 116"/>
                  <a:gd name="T10" fmla="*/ 106 w 116"/>
                  <a:gd name="T11" fmla="*/ 90 h 116"/>
                  <a:gd name="T12" fmla="*/ 99 w 116"/>
                  <a:gd name="T13" fmla="*/ 99 h 116"/>
                  <a:gd name="T14" fmla="*/ 90 w 116"/>
                  <a:gd name="T15" fmla="*/ 106 h 116"/>
                  <a:gd name="T16" fmla="*/ 81 w 116"/>
                  <a:gd name="T17" fmla="*/ 111 h 116"/>
                  <a:gd name="T18" fmla="*/ 70 w 116"/>
                  <a:gd name="T19" fmla="*/ 114 h 116"/>
                  <a:gd name="T20" fmla="*/ 64 w 116"/>
                  <a:gd name="T21" fmla="*/ 115 h 116"/>
                  <a:gd name="T22" fmla="*/ 58 w 116"/>
                  <a:gd name="T23" fmla="*/ 116 h 116"/>
                  <a:gd name="T24" fmla="*/ 58 w 116"/>
                  <a:gd name="T25" fmla="*/ 116 h 116"/>
                  <a:gd name="T26" fmla="*/ 52 w 116"/>
                  <a:gd name="T27" fmla="*/ 115 h 116"/>
                  <a:gd name="T28" fmla="*/ 46 w 116"/>
                  <a:gd name="T29" fmla="*/ 114 h 116"/>
                  <a:gd name="T30" fmla="*/ 36 w 116"/>
                  <a:gd name="T31" fmla="*/ 111 h 116"/>
                  <a:gd name="T32" fmla="*/ 26 w 116"/>
                  <a:gd name="T33" fmla="*/ 106 h 116"/>
                  <a:gd name="T34" fmla="*/ 17 w 116"/>
                  <a:gd name="T35" fmla="*/ 99 h 116"/>
                  <a:gd name="T36" fmla="*/ 10 w 116"/>
                  <a:gd name="T37" fmla="*/ 90 h 116"/>
                  <a:gd name="T38" fmla="*/ 5 w 116"/>
                  <a:gd name="T39" fmla="*/ 80 h 116"/>
                  <a:gd name="T40" fmla="*/ 1 w 116"/>
                  <a:gd name="T41" fmla="*/ 69 h 116"/>
                  <a:gd name="T42" fmla="*/ 1 w 116"/>
                  <a:gd name="T43" fmla="*/ 64 h 116"/>
                  <a:gd name="T44" fmla="*/ 0 w 116"/>
                  <a:gd name="T45" fmla="*/ 58 h 116"/>
                  <a:gd name="T46" fmla="*/ 0 w 116"/>
                  <a:gd name="T47" fmla="*/ 58 h 116"/>
                  <a:gd name="T48" fmla="*/ 1 w 116"/>
                  <a:gd name="T49" fmla="*/ 52 h 116"/>
                  <a:gd name="T50" fmla="*/ 1 w 116"/>
                  <a:gd name="T51" fmla="*/ 46 h 116"/>
                  <a:gd name="T52" fmla="*/ 5 w 116"/>
                  <a:gd name="T53" fmla="*/ 35 h 116"/>
                  <a:gd name="T54" fmla="*/ 10 w 116"/>
                  <a:gd name="T55" fmla="*/ 25 h 116"/>
                  <a:gd name="T56" fmla="*/ 17 w 116"/>
                  <a:gd name="T57" fmla="*/ 17 h 116"/>
                  <a:gd name="T58" fmla="*/ 26 w 116"/>
                  <a:gd name="T59" fmla="*/ 10 h 116"/>
                  <a:gd name="T60" fmla="*/ 36 w 116"/>
                  <a:gd name="T61" fmla="*/ 4 h 116"/>
                  <a:gd name="T62" fmla="*/ 46 w 116"/>
                  <a:gd name="T63" fmla="*/ 1 h 116"/>
                  <a:gd name="T64" fmla="*/ 52 w 116"/>
                  <a:gd name="T65" fmla="*/ 0 h 116"/>
                  <a:gd name="T66" fmla="*/ 58 w 116"/>
                  <a:gd name="T67" fmla="*/ 0 h 116"/>
                  <a:gd name="T68" fmla="*/ 58 w 116"/>
                  <a:gd name="T69" fmla="*/ 0 h 116"/>
                  <a:gd name="T70" fmla="*/ 64 w 116"/>
                  <a:gd name="T71" fmla="*/ 0 h 116"/>
                  <a:gd name="T72" fmla="*/ 70 w 116"/>
                  <a:gd name="T73" fmla="*/ 1 h 116"/>
                  <a:gd name="T74" fmla="*/ 81 w 116"/>
                  <a:gd name="T75" fmla="*/ 4 h 116"/>
                  <a:gd name="T76" fmla="*/ 90 w 116"/>
                  <a:gd name="T77" fmla="*/ 10 h 116"/>
                  <a:gd name="T78" fmla="*/ 99 w 116"/>
                  <a:gd name="T79" fmla="*/ 17 h 116"/>
                  <a:gd name="T80" fmla="*/ 106 w 116"/>
                  <a:gd name="T81" fmla="*/ 25 h 116"/>
                  <a:gd name="T82" fmla="*/ 111 w 116"/>
                  <a:gd name="T83" fmla="*/ 35 h 116"/>
                  <a:gd name="T84" fmla="*/ 115 w 116"/>
                  <a:gd name="T85" fmla="*/ 46 h 116"/>
                  <a:gd name="T86" fmla="*/ 116 w 116"/>
                  <a:gd name="T87" fmla="*/ 52 h 116"/>
                  <a:gd name="T88" fmla="*/ 116 w 116"/>
                  <a:gd name="T89" fmla="*/ 58 h 116"/>
                  <a:gd name="T90" fmla="*/ 116 w 116"/>
                  <a:gd name="T91" fmla="*/ 5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6">
                    <a:moveTo>
                      <a:pt x="116" y="58"/>
                    </a:moveTo>
                    <a:lnTo>
                      <a:pt x="116" y="58"/>
                    </a:lnTo>
                    <a:lnTo>
                      <a:pt x="116" y="64"/>
                    </a:lnTo>
                    <a:lnTo>
                      <a:pt x="115" y="69"/>
                    </a:lnTo>
                    <a:lnTo>
                      <a:pt x="111" y="80"/>
                    </a:lnTo>
                    <a:lnTo>
                      <a:pt x="106" y="90"/>
                    </a:lnTo>
                    <a:lnTo>
                      <a:pt x="99" y="99"/>
                    </a:lnTo>
                    <a:lnTo>
                      <a:pt x="90" y="106"/>
                    </a:lnTo>
                    <a:lnTo>
                      <a:pt x="81" y="111"/>
                    </a:lnTo>
                    <a:lnTo>
                      <a:pt x="70" y="114"/>
                    </a:lnTo>
                    <a:lnTo>
                      <a:pt x="64" y="115"/>
                    </a:lnTo>
                    <a:lnTo>
                      <a:pt x="58" y="116"/>
                    </a:lnTo>
                    <a:lnTo>
                      <a:pt x="58" y="116"/>
                    </a:lnTo>
                    <a:lnTo>
                      <a:pt x="52" y="115"/>
                    </a:lnTo>
                    <a:lnTo>
                      <a:pt x="46" y="114"/>
                    </a:lnTo>
                    <a:lnTo>
                      <a:pt x="36" y="111"/>
                    </a:lnTo>
                    <a:lnTo>
                      <a:pt x="26" y="106"/>
                    </a:lnTo>
                    <a:lnTo>
                      <a:pt x="17" y="99"/>
                    </a:lnTo>
                    <a:lnTo>
                      <a:pt x="10" y="90"/>
                    </a:lnTo>
                    <a:lnTo>
                      <a:pt x="5" y="80"/>
                    </a:lnTo>
                    <a:lnTo>
                      <a:pt x="1" y="69"/>
                    </a:lnTo>
                    <a:lnTo>
                      <a:pt x="1" y="64"/>
                    </a:lnTo>
                    <a:lnTo>
                      <a:pt x="0" y="58"/>
                    </a:lnTo>
                    <a:lnTo>
                      <a:pt x="0" y="58"/>
                    </a:lnTo>
                    <a:lnTo>
                      <a:pt x="1" y="52"/>
                    </a:lnTo>
                    <a:lnTo>
                      <a:pt x="1" y="46"/>
                    </a:lnTo>
                    <a:lnTo>
                      <a:pt x="5" y="35"/>
                    </a:lnTo>
                    <a:lnTo>
                      <a:pt x="10" y="25"/>
                    </a:lnTo>
                    <a:lnTo>
                      <a:pt x="17" y="17"/>
                    </a:lnTo>
                    <a:lnTo>
                      <a:pt x="26" y="10"/>
                    </a:lnTo>
                    <a:lnTo>
                      <a:pt x="36" y="4"/>
                    </a:lnTo>
                    <a:lnTo>
                      <a:pt x="46" y="1"/>
                    </a:lnTo>
                    <a:lnTo>
                      <a:pt x="52" y="0"/>
                    </a:lnTo>
                    <a:lnTo>
                      <a:pt x="58" y="0"/>
                    </a:lnTo>
                    <a:lnTo>
                      <a:pt x="58" y="0"/>
                    </a:lnTo>
                    <a:lnTo>
                      <a:pt x="64" y="0"/>
                    </a:lnTo>
                    <a:lnTo>
                      <a:pt x="70" y="1"/>
                    </a:lnTo>
                    <a:lnTo>
                      <a:pt x="81" y="4"/>
                    </a:lnTo>
                    <a:lnTo>
                      <a:pt x="90" y="10"/>
                    </a:lnTo>
                    <a:lnTo>
                      <a:pt x="99" y="17"/>
                    </a:lnTo>
                    <a:lnTo>
                      <a:pt x="106" y="25"/>
                    </a:lnTo>
                    <a:lnTo>
                      <a:pt x="111" y="35"/>
                    </a:lnTo>
                    <a:lnTo>
                      <a:pt x="115" y="46"/>
                    </a:lnTo>
                    <a:lnTo>
                      <a:pt x="116" y="52"/>
                    </a:lnTo>
                    <a:lnTo>
                      <a:pt x="116" y="58"/>
                    </a:lnTo>
                    <a:lnTo>
                      <a:pt x="116" y="5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4" name="Line 27"/>
              <p:cNvSpPr>
                <a:spLocks noChangeShapeType="1"/>
              </p:cNvSpPr>
              <p:nvPr/>
            </p:nvSpPr>
            <p:spPr bwMode="auto">
              <a:xfrm flipH="1">
                <a:off x="4481513" y="4926013"/>
                <a:ext cx="303213" cy="274638"/>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155" name="组合 154"/>
          <p:cNvGrpSpPr/>
          <p:nvPr/>
        </p:nvGrpSpPr>
        <p:grpSpPr>
          <a:xfrm>
            <a:off x="8676002" y="4873433"/>
            <a:ext cx="586702" cy="586779"/>
            <a:chOff x="2264724" y="3802902"/>
            <a:chExt cx="440084" cy="440084"/>
          </a:xfrm>
        </p:grpSpPr>
        <p:sp>
          <p:nvSpPr>
            <p:cNvPr id="156" name="椭圆 155"/>
            <p:cNvSpPr/>
            <p:nvPr/>
          </p:nvSpPr>
          <p:spPr>
            <a:xfrm>
              <a:off x="2264724" y="3802902"/>
              <a:ext cx="440084" cy="440084"/>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2373191" y="3913212"/>
              <a:ext cx="223152" cy="219466"/>
              <a:chOff x="5294313" y="6135688"/>
              <a:chExt cx="865188" cy="850900"/>
            </a:xfrm>
          </p:grpSpPr>
          <p:sp>
            <p:nvSpPr>
              <p:cNvPr id="158" name="Freeform 28"/>
              <p:cNvSpPr/>
              <p:nvPr/>
            </p:nvSpPr>
            <p:spPr bwMode="auto">
              <a:xfrm>
                <a:off x="5495925" y="6199188"/>
                <a:ext cx="463550" cy="544513"/>
              </a:xfrm>
              <a:custGeom>
                <a:avLst/>
                <a:gdLst>
                  <a:gd name="T0" fmla="*/ 292 w 292"/>
                  <a:gd name="T1" fmla="*/ 0 h 343"/>
                  <a:gd name="T2" fmla="*/ 292 w 292"/>
                  <a:gd name="T3" fmla="*/ 0 h 343"/>
                  <a:gd name="T4" fmla="*/ 292 w 292"/>
                  <a:gd name="T5" fmla="*/ 170 h 343"/>
                  <a:gd name="T6" fmla="*/ 292 w 292"/>
                  <a:gd name="T7" fmla="*/ 170 h 343"/>
                  <a:gd name="T8" fmla="*/ 291 w 292"/>
                  <a:gd name="T9" fmla="*/ 177 h 343"/>
                  <a:gd name="T10" fmla="*/ 290 w 292"/>
                  <a:gd name="T11" fmla="*/ 186 h 343"/>
                  <a:gd name="T12" fmla="*/ 287 w 292"/>
                  <a:gd name="T13" fmla="*/ 195 h 343"/>
                  <a:gd name="T14" fmla="*/ 283 w 292"/>
                  <a:gd name="T15" fmla="*/ 206 h 343"/>
                  <a:gd name="T16" fmla="*/ 278 w 292"/>
                  <a:gd name="T17" fmla="*/ 217 h 343"/>
                  <a:gd name="T18" fmla="*/ 272 w 292"/>
                  <a:gd name="T19" fmla="*/ 229 h 343"/>
                  <a:gd name="T20" fmla="*/ 264 w 292"/>
                  <a:gd name="T21" fmla="*/ 242 h 343"/>
                  <a:gd name="T22" fmla="*/ 256 w 292"/>
                  <a:gd name="T23" fmla="*/ 255 h 343"/>
                  <a:gd name="T24" fmla="*/ 246 w 292"/>
                  <a:gd name="T25" fmla="*/ 267 h 343"/>
                  <a:gd name="T26" fmla="*/ 235 w 292"/>
                  <a:gd name="T27" fmla="*/ 281 h 343"/>
                  <a:gd name="T28" fmla="*/ 223 w 292"/>
                  <a:gd name="T29" fmla="*/ 293 h 343"/>
                  <a:gd name="T30" fmla="*/ 210 w 292"/>
                  <a:gd name="T31" fmla="*/ 305 h 343"/>
                  <a:gd name="T32" fmla="*/ 196 w 292"/>
                  <a:gd name="T33" fmla="*/ 316 h 343"/>
                  <a:gd name="T34" fmla="*/ 180 w 292"/>
                  <a:gd name="T35" fmla="*/ 326 h 343"/>
                  <a:gd name="T36" fmla="*/ 164 w 292"/>
                  <a:gd name="T37" fmla="*/ 335 h 343"/>
                  <a:gd name="T38" fmla="*/ 146 w 292"/>
                  <a:gd name="T39" fmla="*/ 343 h 343"/>
                  <a:gd name="T40" fmla="*/ 146 w 292"/>
                  <a:gd name="T41" fmla="*/ 343 h 343"/>
                  <a:gd name="T42" fmla="*/ 129 w 292"/>
                  <a:gd name="T43" fmla="*/ 335 h 343"/>
                  <a:gd name="T44" fmla="*/ 111 w 292"/>
                  <a:gd name="T45" fmla="*/ 326 h 343"/>
                  <a:gd name="T46" fmla="*/ 96 w 292"/>
                  <a:gd name="T47" fmla="*/ 316 h 343"/>
                  <a:gd name="T48" fmla="*/ 82 w 292"/>
                  <a:gd name="T49" fmla="*/ 305 h 343"/>
                  <a:gd name="T50" fmla="*/ 69 w 292"/>
                  <a:gd name="T51" fmla="*/ 293 h 343"/>
                  <a:gd name="T52" fmla="*/ 57 w 292"/>
                  <a:gd name="T53" fmla="*/ 281 h 343"/>
                  <a:gd name="T54" fmla="*/ 46 w 292"/>
                  <a:gd name="T55" fmla="*/ 267 h 343"/>
                  <a:gd name="T56" fmla="*/ 36 w 292"/>
                  <a:gd name="T57" fmla="*/ 255 h 343"/>
                  <a:gd name="T58" fmla="*/ 28 w 292"/>
                  <a:gd name="T59" fmla="*/ 242 h 343"/>
                  <a:gd name="T60" fmla="*/ 20 w 292"/>
                  <a:gd name="T61" fmla="*/ 229 h 343"/>
                  <a:gd name="T62" fmla="*/ 14 w 292"/>
                  <a:gd name="T63" fmla="*/ 217 h 343"/>
                  <a:gd name="T64" fmla="*/ 9 w 292"/>
                  <a:gd name="T65" fmla="*/ 206 h 343"/>
                  <a:gd name="T66" fmla="*/ 5 w 292"/>
                  <a:gd name="T67" fmla="*/ 195 h 343"/>
                  <a:gd name="T68" fmla="*/ 2 w 292"/>
                  <a:gd name="T69" fmla="*/ 186 h 343"/>
                  <a:gd name="T70" fmla="*/ 0 w 292"/>
                  <a:gd name="T71" fmla="*/ 177 h 343"/>
                  <a:gd name="T72" fmla="*/ 0 w 292"/>
                  <a:gd name="T73" fmla="*/ 170 h 343"/>
                  <a:gd name="T74" fmla="*/ 0 w 292"/>
                  <a:gd name="T75" fmla="*/ 170 h 343"/>
                  <a:gd name="T76" fmla="*/ 0 w 292"/>
                  <a:gd name="T77"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343">
                    <a:moveTo>
                      <a:pt x="292" y="0"/>
                    </a:moveTo>
                    <a:lnTo>
                      <a:pt x="292" y="0"/>
                    </a:lnTo>
                    <a:lnTo>
                      <a:pt x="292" y="170"/>
                    </a:lnTo>
                    <a:lnTo>
                      <a:pt x="292" y="170"/>
                    </a:lnTo>
                    <a:lnTo>
                      <a:pt x="291" y="177"/>
                    </a:lnTo>
                    <a:lnTo>
                      <a:pt x="290" y="186"/>
                    </a:lnTo>
                    <a:lnTo>
                      <a:pt x="287" y="195"/>
                    </a:lnTo>
                    <a:lnTo>
                      <a:pt x="283" y="206"/>
                    </a:lnTo>
                    <a:lnTo>
                      <a:pt x="278" y="217"/>
                    </a:lnTo>
                    <a:lnTo>
                      <a:pt x="272" y="229"/>
                    </a:lnTo>
                    <a:lnTo>
                      <a:pt x="264" y="242"/>
                    </a:lnTo>
                    <a:lnTo>
                      <a:pt x="256" y="255"/>
                    </a:lnTo>
                    <a:lnTo>
                      <a:pt x="246" y="267"/>
                    </a:lnTo>
                    <a:lnTo>
                      <a:pt x="235" y="281"/>
                    </a:lnTo>
                    <a:lnTo>
                      <a:pt x="223" y="293"/>
                    </a:lnTo>
                    <a:lnTo>
                      <a:pt x="210" y="305"/>
                    </a:lnTo>
                    <a:lnTo>
                      <a:pt x="196" y="316"/>
                    </a:lnTo>
                    <a:lnTo>
                      <a:pt x="180" y="326"/>
                    </a:lnTo>
                    <a:lnTo>
                      <a:pt x="164" y="335"/>
                    </a:lnTo>
                    <a:lnTo>
                      <a:pt x="146" y="343"/>
                    </a:lnTo>
                    <a:lnTo>
                      <a:pt x="146" y="343"/>
                    </a:lnTo>
                    <a:lnTo>
                      <a:pt x="129" y="335"/>
                    </a:lnTo>
                    <a:lnTo>
                      <a:pt x="111" y="326"/>
                    </a:lnTo>
                    <a:lnTo>
                      <a:pt x="96" y="316"/>
                    </a:lnTo>
                    <a:lnTo>
                      <a:pt x="82" y="305"/>
                    </a:lnTo>
                    <a:lnTo>
                      <a:pt x="69" y="293"/>
                    </a:lnTo>
                    <a:lnTo>
                      <a:pt x="57" y="281"/>
                    </a:lnTo>
                    <a:lnTo>
                      <a:pt x="46" y="267"/>
                    </a:lnTo>
                    <a:lnTo>
                      <a:pt x="36" y="255"/>
                    </a:lnTo>
                    <a:lnTo>
                      <a:pt x="28" y="242"/>
                    </a:lnTo>
                    <a:lnTo>
                      <a:pt x="20" y="229"/>
                    </a:lnTo>
                    <a:lnTo>
                      <a:pt x="14" y="217"/>
                    </a:lnTo>
                    <a:lnTo>
                      <a:pt x="9" y="206"/>
                    </a:lnTo>
                    <a:lnTo>
                      <a:pt x="5" y="195"/>
                    </a:lnTo>
                    <a:lnTo>
                      <a:pt x="2" y="186"/>
                    </a:lnTo>
                    <a:lnTo>
                      <a:pt x="0" y="177"/>
                    </a:lnTo>
                    <a:lnTo>
                      <a:pt x="0" y="170"/>
                    </a:lnTo>
                    <a:lnTo>
                      <a:pt x="0" y="170"/>
                    </a:lnTo>
                    <a:lnTo>
                      <a:pt x="0"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9" name="Freeform 29"/>
              <p:cNvSpPr/>
              <p:nvPr/>
            </p:nvSpPr>
            <p:spPr bwMode="auto">
              <a:xfrm>
                <a:off x="5294313" y="6199188"/>
                <a:ext cx="865188" cy="334963"/>
              </a:xfrm>
              <a:custGeom>
                <a:avLst/>
                <a:gdLst>
                  <a:gd name="T0" fmla="*/ 447 w 545"/>
                  <a:gd name="T1" fmla="*/ 211 h 211"/>
                  <a:gd name="T2" fmla="*/ 447 w 545"/>
                  <a:gd name="T3" fmla="*/ 211 h 211"/>
                  <a:gd name="T4" fmla="*/ 462 w 545"/>
                  <a:gd name="T5" fmla="*/ 200 h 211"/>
                  <a:gd name="T6" fmla="*/ 478 w 545"/>
                  <a:gd name="T7" fmla="*/ 187 h 211"/>
                  <a:gd name="T8" fmla="*/ 496 w 545"/>
                  <a:gd name="T9" fmla="*/ 170 h 211"/>
                  <a:gd name="T10" fmla="*/ 505 w 545"/>
                  <a:gd name="T11" fmla="*/ 160 h 211"/>
                  <a:gd name="T12" fmla="*/ 514 w 545"/>
                  <a:gd name="T13" fmla="*/ 150 h 211"/>
                  <a:gd name="T14" fmla="*/ 523 w 545"/>
                  <a:gd name="T15" fmla="*/ 138 h 211"/>
                  <a:gd name="T16" fmla="*/ 530 w 545"/>
                  <a:gd name="T17" fmla="*/ 126 h 211"/>
                  <a:gd name="T18" fmla="*/ 536 w 545"/>
                  <a:gd name="T19" fmla="*/ 114 h 211"/>
                  <a:gd name="T20" fmla="*/ 541 w 545"/>
                  <a:gd name="T21" fmla="*/ 101 h 211"/>
                  <a:gd name="T22" fmla="*/ 544 w 545"/>
                  <a:gd name="T23" fmla="*/ 87 h 211"/>
                  <a:gd name="T24" fmla="*/ 545 w 545"/>
                  <a:gd name="T25" fmla="*/ 74 h 211"/>
                  <a:gd name="T26" fmla="*/ 545 w 545"/>
                  <a:gd name="T27" fmla="*/ 74 h 211"/>
                  <a:gd name="T28" fmla="*/ 544 w 545"/>
                  <a:gd name="T29" fmla="*/ 60 h 211"/>
                  <a:gd name="T30" fmla="*/ 541 w 545"/>
                  <a:gd name="T31" fmla="*/ 49 h 211"/>
                  <a:gd name="T32" fmla="*/ 536 w 545"/>
                  <a:gd name="T33" fmla="*/ 39 h 211"/>
                  <a:gd name="T34" fmla="*/ 530 w 545"/>
                  <a:gd name="T35" fmla="*/ 30 h 211"/>
                  <a:gd name="T36" fmla="*/ 522 w 545"/>
                  <a:gd name="T37" fmla="*/ 23 h 211"/>
                  <a:gd name="T38" fmla="*/ 512 w 545"/>
                  <a:gd name="T39" fmla="*/ 17 h 211"/>
                  <a:gd name="T40" fmla="*/ 502 w 545"/>
                  <a:gd name="T41" fmla="*/ 12 h 211"/>
                  <a:gd name="T42" fmla="*/ 491 w 545"/>
                  <a:gd name="T43" fmla="*/ 9 h 211"/>
                  <a:gd name="T44" fmla="*/ 479 w 545"/>
                  <a:gd name="T45" fmla="*/ 6 h 211"/>
                  <a:gd name="T46" fmla="*/ 467 w 545"/>
                  <a:gd name="T47" fmla="*/ 3 h 211"/>
                  <a:gd name="T48" fmla="*/ 442 w 545"/>
                  <a:gd name="T49" fmla="*/ 1 h 211"/>
                  <a:gd name="T50" fmla="*/ 418 w 545"/>
                  <a:gd name="T51" fmla="*/ 0 h 211"/>
                  <a:gd name="T52" fmla="*/ 395 w 545"/>
                  <a:gd name="T53" fmla="*/ 0 h 211"/>
                  <a:gd name="T54" fmla="*/ 395 w 545"/>
                  <a:gd name="T55" fmla="*/ 0 h 211"/>
                  <a:gd name="T56" fmla="*/ 273 w 545"/>
                  <a:gd name="T57" fmla="*/ 0 h 211"/>
                  <a:gd name="T58" fmla="*/ 273 w 545"/>
                  <a:gd name="T59" fmla="*/ 0 h 211"/>
                  <a:gd name="T60" fmla="*/ 150 w 545"/>
                  <a:gd name="T61" fmla="*/ 0 h 211"/>
                  <a:gd name="T62" fmla="*/ 150 w 545"/>
                  <a:gd name="T63" fmla="*/ 0 h 211"/>
                  <a:gd name="T64" fmla="*/ 128 w 545"/>
                  <a:gd name="T65" fmla="*/ 0 h 211"/>
                  <a:gd name="T66" fmla="*/ 104 w 545"/>
                  <a:gd name="T67" fmla="*/ 1 h 211"/>
                  <a:gd name="T68" fmla="*/ 79 w 545"/>
                  <a:gd name="T69" fmla="*/ 3 h 211"/>
                  <a:gd name="T70" fmla="*/ 67 w 545"/>
                  <a:gd name="T71" fmla="*/ 6 h 211"/>
                  <a:gd name="T72" fmla="*/ 55 w 545"/>
                  <a:gd name="T73" fmla="*/ 9 h 211"/>
                  <a:gd name="T74" fmla="*/ 44 w 545"/>
                  <a:gd name="T75" fmla="*/ 12 h 211"/>
                  <a:gd name="T76" fmla="*/ 33 w 545"/>
                  <a:gd name="T77" fmla="*/ 17 h 211"/>
                  <a:gd name="T78" fmla="*/ 24 w 545"/>
                  <a:gd name="T79" fmla="*/ 23 h 211"/>
                  <a:gd name="T80" fmla="*/ 16 w 545"/>
                  <a:gd name="T81" fmla="*/ 30 h 211"/>
                  <a:gd name="T82" fmla="*/ 9 w 545"/>
                  <a:gd name="T83" fmla="*/ 39 h 211"/>
                  <a:gd name="T84" fmla="*/ 4 w 545"/>
                  <a:gd name="T85" fmla="*/ 49 h 211"/>
                  <a:gd name="T86" fmla="*/ 1 w 545"/>
                  <a:gd name="T87" fmla="*/ 60 h 211"/>
                  <a:gd name="T88" fmla="*/ 0 w 545"/>
                  <a:gd name="T89" fmla="*/ 74 h 211"/>
                  <a:gd name="T90" fmla="*/ 0 w 545"/>
                  <a:gd name="T91" fmla="*/ 74 h 211"/>
                  <a:gd name="T92" fmla="*/ 1 w 545"/>
                  <a:gd name="T93" fmla="*/ 87 h 211"/>
                  <a:gd name="T94" fmla="*/ 5 w 545"/>
                  <a:gd name="T95" fmla="*/ 101 h 211"/>
                  <a:gd name="T96" fmla="*/ 9 w 545"/>
                  <a:gd name="T97" fmla="*/ 114 h 211"/>
                  <a:gd name="T98" fmla="*/ 16 w 545"/>
                  <a:gd name="T99" fmla="*/ 126 h 211"/>
                  <a:gd name="T100" fmla="*/ 23 w 545"/>
                  <a:gd name="T101" fmla="*/ 138 h 211"/>
                  <a:gd name="T102" fmla="*/ 32 w 545"/>
                  <a:gd name="T103" fmla="*/ 150 h 211"/>
                  <a:gd name="T104" fmla="*/ 40 w 545"/>
                  <a:gd name="T105" fmla="*/ 160 h 211"/>
                  <a:gd name="T106" fmla="*/ 50 w 545"/>
                  <a:gd name="T107" fmla="*/ 170 h 211"/>
                  <a:gd name="T108" fmla="*/ 68 w 545"/>
                  <a:gd name="T109" fmla="*/ 187 h 211"/>
                  <a:gd name="T110" fmla="*/ 84 w 545"/>
                  <a:gd name="T111" fmla="*/ 200 h 211"/>
                  <a:gd name="T112" fmla="*/ 99 w 545"/>
                  <a:gd name="T113"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5" h="211">
                    <a:moveTo>
                      <a:pt x="447" y="211"/>
                    </a:moveTo>
                    <a:lnTo>
                      <a:pt x="447" y="211"/>
                    </a:lnTo>
                    <a:lnTo>
                      <a:pt x="462" y="200"/>
                    </a:lnTo>
                    <a:lnTo>
                      <a:pt x="478" y="187"/>
                    </a:lnTo>
                    <a:lnTo>
                      <a:pt x="496" y="170"/>
                    </a:lnTo>
                    <a:lnTo>
                      <a:pt x="505" y="160"/>
                    </a:lnTo>
                    <a:lnTo>
                      <a:pt x="514" y="150"/>
                    </a:lnTo>
                    <a:lnTo>
                      <a:pt x="523" y="138"/>
                    </a:lnTo>
                    <a:lnTo>
                      <a:pt x="530" y="126"/>
                    </a:lnTo>
                    <a:lnTo>
                      <a:pt x="536" y="114"/>
                    </a:lnTo>
                    <a:lnTo>
                      <a:pt x="541" y="101"/>
                    </a:lnTo>
                    <a:lnTo>
                      <a:pt x="544" y="87"/>
                    </a:lnTo>
                    <a:lnTo>
                      <a:pt x="545" y="74"/>
                    </a:lnTo>
                    <a:lnTo>
                      <a:pt x="545" y="74"/>
                    </a:lnTo>
                    <a:lnTo>
                      <a:pt x="544" y="60"/>
                    </a:lnTo>
                    <a:lnTo>
                      <a:pt x="541" y="49"/>
                    </a:lnTo>
                    <a:lnTo>
                      <a:pt x="536" y="39"/>
                    </a:lnTo>
                    <a:lnTo>
                      <a:pt x="530" y="30"/>
                    </a:lnTo>
                    <a:lnTo>
                      <a:pt x="522" y="23"/>
                    </a:lnTo>
                    <a:lnTo>
                      <a:pt x="512" y="17"/>
                    </a:lnTo>
                    <a:lnTo>
                      <a:pt x="502" y="12"/>
                    </a:lnTo>
                    <a:lnTo>
                      <a:pt x="491" y="9"/>
                    </a:lnTo>
                    <a:lnTo>
                      <a:pt x="479" y="6"/>
                    </a:lnTo>
                    <a:lnTo>
                      <a:pt x="467" y="3"/>
                    </a:lnTo>
                    <a:lnTo>
                      <a:pt x="442" y="1"/>
                    </a:lnTo>
                    <a:lnTo>
                      <a:pt x="418" y="0"/>
                    </a:lnTo>
                    <a:lnTo>
                      <a:pt x="395" y="0"/>
                    </a:lnTo>
                    <a:lnTo>
                      <a:pt x="395" y="0"/>
                    </a:lnTo>
                    <a:lnTo>
                      <a:pt x="273" y="0"/>
                    </a:lnTo>
                    <a:lnTo>
                      <a:pt x="273" y="0"/>
                    </a:lnTo>
                    <a:lnTo>
                      <a:pt x="150" y="0"/>
                    </a:lnTo>
                    <a:lnTo>
                      <a:pt x="150" y="0"/>
                    </a:lnTo>
                    <a:lnTo>
                      <a:pt x="128" y="0"/>
                    </a:lnTo>
                    <a:lnTo>
                      <a:pt x="104" y="1"/>
                    </a:lnTo>
                    <a:lnTo>
                      <a:pt x="79" y="3"/>
                    </a:lnTo>
                    <a:lnTo>
                      <a:pt x="67" y="6"/>
                    </a:lnTo>
                    <a:lnTo>
                      <a:pt x="55" y="9"/>
                    </a:lnTo>
                    <a:lnTo>
                      <a:pt x="44" y="12"/>
                    </a:lnTo>
                    <a:lnTo>
                      <a:pt x="33" y="17"/>
                    </a:lnTo>
                    <a:lnTo>
                      <a:pt x="24" y="23"/>
                    </a:lnTo>
                    <a:lnTo>
                      <a:pt x="16" y="30"/>
                    </a:lnTo>
                    <a:lnTo>
                      <a:pt x="9" y="39"/>
                    </a:lnTo>
                    <a:lnTo>
                      <a:pt x="4" y="49"/>
                    </a:lnTo>
                    <a:lnTo>
                      <a:pt x="1" y="60"/>
                    </a:lnTo>
                    <a:lnTo>
                      <a:pt x="0" y="74"/>
                    </a:lnTo>
                    <a:lnTo>
                      <a:pt x="0" y="74"/>
                    </a:lnTo>
                    <a:lnTo>
                      <a:pt x="1" y="87"/>
                    </a:lnTo>
                    <a:lnTo>
                      <a:pt x="5" y="101"/>
                    </a:lnTo>
                    <a:lnTo>
                      <a:pt x="9" y="114"/>
                    </a:lnTo>
                    <a:lnTo>
                      <a:pt x="16" y="126"/>
                    </a:lnTo>
                    <a:lnTo>
                      <a:pt x="23" y="138"/>
                    </a:lnTo>
                    <a:lnTo>
                      <a:pt x="32" y="150"/>
                    </a:lnTo>
                    <a:lnTo>
                      <a:pt x="40" y="160"/>
                    </a:lnTo>
                    <a:lnTo>
                      <a:pt x="50" y="170"/>
                    </a:lnTo>
                    <a:lnTo>
                      <a:pt x="68" y="187"/>
                    </a:lnTo>
                    <a:lnTo>
                      <a:pt x="84" y="200"/>
                    </a:lnTo>
                    <a:lnTo>
                      <a:pt x="99" y="21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0" name="Line 30"/>
              <p:cNvSpPr>
                <a:spLocks noChangeShapeType="1"/>
              </p:cNvSpPr>
              <p:nvPr/>
            </p:nvSpPr>
            <p:spPr bwMode="auto">
              <a:xfrm>
                <a:off x="5495925" y="6135688"/>
                <a:ext cx="463550"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1" name="Line 31"/>
              <p:cNvSpPr>
                <a:spLocks noChangeShapeType="1"/>
              </p:cNvSpPr>
              <p:nvPr/>
            </p:nvSpPr>
            <p:spPr bwMode="auto">
              <a:xfrm>
                <a:off x="5727700" y="6743700"/>
                <a:ext cx="0" cy="9207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2" name="Freeform 32"/>
              <p:cNvSpPr/>
              <p:nvPr/>
            </p:nvSpPr>
            <p:spPr bwMode="auto">
              <a:xfrm>
                <a:off x="5549900" y="6878638"/>
                <a:ext cx="355600" cy="107950"/>
              </a:xfrm>
              <a:custGeom>
                <a:avLst/>
                <a:gdLst>
                  <a:gd name="T0" fmla="*/ 0 w 224"/>
                  <a:gd name="T1" fmla="*/ 68 h 68"/>
                  <a:gd name="T2" fmla="*/ 0 w 224"/>
                  <a:gd name="T3" fmla="*/ 32 h 68"/>
                  <a:gd name="T4" fmla="*/ 0 w 224"/>
                  <a:gd name="T5" fmla="*/ 32 h 68"/>
                  <a:gd name="T6" fmla="*/ 0 w 224"/>
                  <a:gd name="T7" fmla="*/ 25 h 68"/>
                  <a:gd name="T8" fmla="*/ 2 w 224"/>
                  <a:gd name="T9" fmla="*/ 19 h 68"/>
                  <a:gd name="T10" fmla="*/ 5 w 224"/>
                  <a:gd name="T11" fmla="*/ 14 h 68"/>
                  <a:gd name="T12" fmla="*/ 9 w 224"/>
                  <a:gd name="T13" fmla="*/ 10 h 68"/>
                  <a:gd name="T14" fmla="*/ 13 w 224"/>
                  <a:gd name="T15" fmla="*/ 6 h 68"/>
                  <a:gd name="T16" fmla="*/ 19 w 224"/>
                  <a:gd name="T17" fmla="*/ 3 h 68"/>
                  <a:gd name="T18" fmla="*/ 24 w 224"/>
                  <a:gd name="T19" fmla="*/ 1 h 68"/>
                  <a:gd name="T20" fmla="*/ 31 w 224"/>
                  <a:gd name="T21" fmla="*/ 0 h 68"/>
                  <a:gd name="T22" fmla="*/ 193 w 224"/>
                  <a:gd name="T23" fmla="*/ 0 h 68"/>
                  <a:gd name="T24" fmla="*/ 193 w 224"/>
                  <a:gd name="T25" fmla="*/ 0 h 68"/>
                  <a:gd name="T26" fmla="*/ 199 w 224"/>
                  <a:gd name="T27" fmla="*/ 1 h 68"/>
                  <a:gd name="T28" fmla="*/ 205 w 224"/>
                  <a:gd name="T29" fmla="*/ 3 h 68"/>
                  <a:gd name="T30" fmla="*/ 210 w 224"/>
                  <a:gd name="T31" fmla="*/ 6 h 68"/>
                  <a:gd name="T32" fmla="*/ 215 w 224"/>
                  <a:gd name="T33" fmla="*/ 10 h 68"/>
                  <a:gd name="T34" fmla="*/ 219 w 224"/>
                  <a:gd name="T35" fmla="*/ 14 h 68"/>
                  <a:gd name="T36" fmla="*/ 222 w 224"/>
                  <a:gd name="T37" fmla="*/ 19 h 68"/>
                  <a:gd name="T38" fmla="*/ 224 w 224"/>
                  <a:gd name="T39" fmla="*/ 25 h 68"/>
                  <a:gd name="T40" fmla="*/ 224 w 224"/>
                  <a:gd name="T41" fmla="*/ 32 h 68"/>
                  <a:gd name="T42" fmla="*/ 224 w 224"/>
                  <a:gd name="T43" fmla="*/ 68 h 68"/>
                  <a:gd name="T44" fmla="*/ 0 w 224"/>
                  <a:gd name="T4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68">
                    <a:moveTo>
                      <a:pt x="0" y="68"/>
                    </a:moveTo>
                    <a:lnTo>
                      <a:pt x="0" y="32"/>
                    </a:lnTo>
                    <a:lnTo>
                      <a:pt x="0" y="32"/>
                    </a:lnTo>
                    <a:lnTo>
                      <a:pt x="0" y="25"/>
                    </a:lnTo>
                    <a:lnTo>
                      <a:pt x="2" y="19"/>
                    </a:lnTo>
                    <a:lnTo>
                      <a:pt x="5" y="14"/>
                    </a:lnTo>
                    <a:lnTo>
                      <a:pt x="9" y="10"/>
                    </a:lnTo>
                    <a:lnTo>
                      <a:pt x="13" y="6"/>
                    </a:lnTo>
                    <a:lnTo>
                      <a:pt x="19" y="3"/>
                    </a:lnTo>
                    <a:lnTo>
                      <a:pt x="24" y="1"/>
                    </a:lnTo>
                    <a:lnTo>
                      <a:pt x="31" y="0"/>
                    </a:lnTo>
                    <a:lnTo>
                      <a:pt x="193" y="0"/>
                    </a:lnTo>
                    <a:lnTo>
                      <a:pt x="193" y="0"/>
                    </a:lnTo>
                    <a:lnTo>
                      <a:pt x="199" y="1"/>
                    </a:lnTo>
                    <a:lnTo>
                      <a:pt x="205" y="3"/>
                    </a:lnTo>
                    <a:lnTo>
                      <a:pt x="210" y="6"/>
                    </a:lnTo>
                    <a:lnTo>
                      <a:pt x="215" y="10"/>
                    </a:lnTo>
                    <a:lnTo>
                      <a:pt x="219" y="14"/>
                    </a:lnTo>
                    <a:lnTo>
                      <a:pt x="222" y="19"/>
                    </a:lnTo>
                    <a:lnTo>
                      <a:pt x="224" y="25"/>
                    </a:lnTo>
                    <a:lnTo>
                      <a:pt x="224" y="32"/>
                    </a:lnTo>
                    <a:lnTo>
                      <a:pt x="224" y="68"/>
                    </a:lnTo>
                    <a:lnTo>
                      <a:pt x="0" y="6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63" name="组合 162"/>
          <p:cNvGrpSpPr/>
          <p:nvPr/>
        </p:nvGrpSpPr>
        <p:grpSpPr>
          <a:xfrm>
            <a:off x="3020033" y="4864153"/>
            <a:ext cx="586702" cy="586779"/>
            <a:chOff x="6507253" y="3795942"/>
            <a:chExt cx="440084" cy="440084"/>
          </a:xfrm>
        </p:grpSpPr>
        <p:sp>
          <p:nvSpPr>
            <p:cNvPr id="164" name="椭圆 163"/>
            <p:cNvSpPr/>
            <p:nvPr/>
          </p:nvSpPr>
          <p:spPr>
            <a:xfrm>
              <a:off x="6507253" y="3795942"/>
              <a:ext cx="440084" cy="440084"/>
            </a:xfrm>
            <a:prstGeom prst="ellipse">
              <a:avLst/>
            </a:prstGeom>
            <a:solidFill>
              <a:schemeClr val="accent4"/>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5" name="组合 164"/>
            <p:cNvGrpSpPr/>
            <p:nvPr/>
          </p:nvGrpSpPr>
          <p:grpSpPr>
            <a:xfrm>
              <a:off x="6657484" y="3906252"/>
              <a:ext cx="139623" cy="219466"/>
              <a:chOff x="6694488" y="6135688"/>
              <a:chExt cx="541338" cy="850900"/>
            </a:xfrm>
          </p:grpSpPr>
          <p:sp>
            <p:nvSpPr>
              <p:cNvPr id="166" name="Freeform 33"/>
              <p:cNvSpPr/>
              <p:nvPr/>
            </p:nvSpPr>
            <p:spPr bwMode="auto">
              <a:xfrm>
                <a:off x="6723063" y="6188075"/>
                <a:ext cx="482600" cy="742950"/>
              </a:xfrm>
              <a:custGeom>
                <a:avLst/>
                <a:gdLst>
                  <a:gd name="T0" fmla="*/ 304 w 304"/>
                  <a:gd name="T1" fmla="*/ 0 h 468"/>
                  <a:gd name="T2" fmla="*/ 0 w 304"/>
                  <a:gd name="T3" fmla="*/ 86 h 468"/>
                  <a:gd name="T4" fmla="*/ 1 w 304"/>
                  <a:gd name="T5" fmla="*/ 98 h 468"/>
                  <a:gd name="T6" fmla="*/ 4 w 304"/>
                  <a:gd name="T7" fmla="*/ 120 h 468"/>
                  <a:gd name="T8" fmla="*/ 11 w 304"/>
                  <a:gd name="T9" fmla="*/ 142 h 468"/>
                  <a:gd name="T10" fmla="*/ 21 w 304"/>
                  <a:gd name="T11" fmla="*/ 162 h 468"/>
                  <a:gd name="T12" fmla="*/ 34 w 304"/>
                  <a:gd name="T13" fmla="*/ 180 h 468"/>
                  <a:gd name="T14" fmla="*/ 49 w 304"/>
                  <a:gd name="T15" fmla="*/ 197 h 468"/>
                  <a:gd name="T16" fmla="*/ 66 w 304"/>
                  <a:gd name="T17" fmla="*/ 210 h 468"/>
                  <a:gd name="T18" fmla="*/ 85 w 304"/>
                  <a:gd name="T19" fmla="*/ 222 h 468"/>
                  <a:gd name="T20" fmla="*/ 95 w 304"/>
                  <a:gd name="T21" fmla="*/ 226 h 468"/>
                  <a:gd name="T22" fmla="*/ 75 w 304"/>
                  <a:gd name="T23" fmla="*/ 236 h 468"/>
                  <a:gd name="T24" fmla="*/ 57 w 304"/>
                  <a:gd name="T25" fmla="*/ 249 h 468"/>
                  <a:gd name="T26" fmla="*/ 41 w 304"/>
                  <a:gd name="T27" fmla="*/ 264 h 468"/>
                  <a:gd name="T28" fmla="*/ 27 w 304"/>
                  <a:gd name="T29" fmla="*/ 282 h 468"/>
                  <a:gd name="T30" fmla="*/ 16 w 304"/>
                  <a:gd name="T31" fmla="*/ 301 h 468"/>
                  <a:gd name="T32" fmla="*/ 7 w 304"/>
                  <a:gd name="T33" fmla="*/ 322 h 468"/>
                  <a:gd name="T34" fmla="*/ 2 w 304"/>
                  <a:gd name="T35" fmla="*/ 344 h 468"/>
                  <a:gd name="T36" fmla="*/ 0 w 304"/>
                  <a:gd name="T37" fmla="*/ 368 h 468"/>
                  <a:gd name="T38" fmla="*/ 304 w 304"/>
                  <a:gd name="T39" fmla="*/ 468 h 468"/>
                  <a:gd name="T40" fmla="*/ 304 w 304"/>
                  <a:gd name="T41" fmla="*/ 368 h 468"/>
                  <a:gd name="T42" fmla="*/ 302 w 304"/>
                  <a:gd name="T43" fmla="*/ 344 h 468"/>
                  <a:gd name="T44" fmla="*/ 297 w 304"/>
                  <a:gd name="T45" fmla="*/ 322 h 468"/>
                  <a:gd name="T46" fmla="*/ 289 w 304"/>
                  <a:gd name="T47" fmla="*/ 301 h 468"/>
                  <a:gd name="T48" fmla="*/ 277 w 304"/>
                  <a:gd name="T49" fmla="*/ 282 h 468"/>
                  <a:gd name="T50" fmla="*/ 264 w 304"/>
                  <a:gd name="T51" fmla="*/ 264 h 468"/>
                  <a:gd name="T52" fmla="*/ 247 w 304"/>
                  <a:gd name="T53" fmla="*/ 249 h 468"/>
                  <a:gd name="T54" fmla="*/ 229 w 304"/>
                  <a:gd name="T55" fmla="*/ 236 h 468"/>
                  <a:gd name="T56" fmla="*/ 209 w 304"/>
                  <a:gd name="T57" fmla="*/ 226 h 468"/>
                  <a:gd name="T58" fmla="*/ 219 w 304"/>
                  <a:gd name="T59" fmla="*/ 222 h 468"/>
                  <a:gd name="T60" fmla="*/ 238 w 304"/>
                  <a:gd name="T61" fmla="*/ 210 h 468"/>
                  <a:gd name="T62" fmla="*/ 256 w 304"/>
                  <a:gd name="T63" fmla="*/ 197 h 468"/>
                  <a:gd name="T64" fmla="*/ 271 w 304"/>
                  <a:gd name="T65" fmla="*/ 180 h 468"/>
                  <a:gd name="T66" fmla="*/ 283 w 304"/>
                  <a:gd name="T67" fmla="*/ 162 h 468"/>
                  <a:gd name="T68" fmla="*/ 293 w 304"/>
                  <a:gd name="T69" fmla="*/ 142 h 468"/>
                  <a:gd name="T70" fmla="*/ 300 w 304"/>
                  <a:gd name="T71" fmla="*/ 120 h 468"/>
                  <a:gd name="T72" fmla="*/ 304 w 304"/>
                  <a:gd name="T73" fmla="*/ 98 h 468"/>
                  <a:gd name="T74" fmla="*/ 304 w 304"/>
                  <a:gd name="T75" fmla="*/ 86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468">
                    <a:moveTo>
                      <a:pt x="304" y="86"/>
                    </a:moveTo>
                    <a:lnTo>
                      <a:pt x="304" y="0"/>
                    </a:lnTo>
                    <a:lnTo>
                      <a:pt x="0" y="0"/>
                    </a:lnTo>
                    <a:lnTo>
                      <a:pt x="0" y="86"/>
                    </a:lnTo>
                    <a:lnTo>
                      <a:pt x="0" y="86"/>
                    </a:lnTo>
                    <a:lnTo>
                      <a:pt x="1" y="98"/>
                    </a:lnTo>
                    <a:lnTo>
                      <a:pt x="2" y="109"/>
                    </a:lnTo>
                    <a:lnTo>
                      <a:pt x="4" y="120"/>
                    </a:lnTo>
                    <a:lnTo>
                      <a:pt x="7" y="131"/>
                    </a:lnTo>
                    <a:lnTo>
                      <a:pt x="11" y="142"/>
                    </a:lnTo>
                    <a:lnTo>
                      <a:pt x="16" y="152"/>
                    </a:lnTo>
                    <a:lnTo>
                      <a:pt x="21" y="162"/>
                    </a:lnTo>
                    <a:lnTo>
                      <a:pt x="27" y="172"/>
                    </a:lnTo>
                    <a:lnTo>
                      <a:pt x="34" y="180"/>
                    </a:lnTo>
                    <a:lnTo>
                      <a:pt x="41" y="189"/>
                    </a:lnTo>
                    <a:lnTo>
                      <a:pt x="49" y="197"/>
                    </a:lnTo>
                    <a:lnTo>
                      <a:pt x="57" y="204"/>
                    </a:lnTo>
                    <a:lnTo>
                      <a:pt x="66" y="210"/>
                    </a:lnTo>
                    <a:lnTo>
                      <a:pt x="75" y="216"/>
                    </a:lnTo>
                    <a:lnTo>
                      <a:pt x="85" y="222"/>
                    </a:lnTo>
                    <a:lnTo>
                      <a:pt x="95" y="226"/>
                    </a:lnTo>
                    <a:lnTo>
                      <a:pt x="95" y="226"/>
                    </a:lnTo>
                    <a:lnTo>
                      <a:pt x="85" y="231"/>
                    </a:lnTo>
                    <a:lnTo>
                      <a:pt x="75" y="236"/>
                    </a:lnTo>
                    <a:lnTo>
                      <a:pt x="66" y="242"/>
                    </a:lnTo>
                    <a:lnTo>
                      <a:pt x="57" y="249"/>
                    </a:lnTo>
                    <a:lnTo>
                      <a:pt x="49" y="256"/>
                    </a:lnTo>
                    <a:lnTo>
                      <a:pt x="41" y="264"/>
                    </a:lnTo>
                    <a:lnTo>
                      <a:pt x="34" y="272"/>
                    </a:lnTo>
                    <a:lnTo>
                      <a:pt x="27" y="282"/>
                    </a:lnTo>
                    <a:lnTo>
                      <a:pt x="21" y="291"/>
                    </a:lnTo>
                    <a:lnTo>
                      <a:pt x="16" y="301"/>
                    </a:lnTo>
                    <a:lnTo>
                      <a:pt x="11" y="312"/>
                    </a:lnTo>
                    <a:lnTo>
                      <a:pt x="7" y="322"/>
                    </a:lnTo>
                    <a:lnTo>
                      <a:pt x="4" y="333"/>
                    </a:lnTo>
                    <a:lnTo>
                      <a:pt x="2" y="344"/>
                    </a:lnTo>
                    <a:lnTo>
                      <a:pt x="1" y="356"/>
                    </a:lnTo>
                    <a:lnTo>
                      <a:pt x="0" y="368"/>
                    </a:lnTo>
                    <a:lnTo>
                      <a:pt x="0" y="468"/>
                    </a:lnTo>
                    <a:lnTo>
                      <a:pt x="304" y="468"/>
                    </a:lnTo>
                    <a:lnTo>
                      <a:pt x="304" y="368"/>
                    </a:lnTo>
                    <a:lnTo>
                      <a:pt x="304" y="368"/>
                    </a:lnTo>
                    <a:lnTo>
                      <a:pt x="304" y="356"/>
                    </a:lnTo>
                    <a:lnTo>
                      <a:pt x="302" y="344"/>
                    </a:lnTo>
                    <a:lnTo>
                      <a:pt x="300" y="333"/>
                    </a:lnTo>
                    <a:lnTo>
                      <a:pt x="297" y="322"/>
                    </a:lnTo>
                    <a:lnTo>
                      <a:pt x="293" y="312"/>
                    </a:lnTo>
                    <a:lnTo>
                      <a:pt x="289" y="301"/>
                    </a:lnTo>
                    <a:lnTo>
                      <a:pt x="283" y="291"/>
                    </a:lnTo>
                    <a:lnTo>
                      <a:pt x="277" y="282"/>
                    </a:lnTo>
                    <a:lnTo>
                      <a:pt x="271" y="272"/>
                    </a:lnTo>
                    <a:lnTo>
                      <a:pt x="264" y="264"/>
                    </a:lnTo>
                    <a:lnTo>
                      <a:pt x="256" y="256"/>
                    </a:lnTo>
                    <a:lnTo>
                      <a:pt x="247" y="249"/>
                    </a:lnTo>
                    <a:lnTo>
                      <a:pt x="238" y="242"/>
                    </a:lnTo>
                    <a:lnTo>
                      <a:pt x="229" y="236"/>
                    </a:lnTo>
                    <a:lnTo>
                      <a:pt x="219" y="231"/>
                    </a:lnTo>
                    <a:lnTo>
                      <a:pt x="209" y="226"/>
                    </a:lnTo>
                    <a:lnTo>
                      <a:pt x="209" y="226"/>
                    </a:lnTo>
                    <a:lnTo>
                      <a:pt x="219" y="222"/>
                    </a:lnTo>
                    <a:lnTo>
                      <a:pt x="229" y="216"/>
                    </a:lnTo>
                    <a:lnTo>
                      <a:pt x="238" y="210"/>
                    </a:lnTo>
                    <a:lnTo>
                      <a:pt x="247" y="204"/>
                    </a:lnTo>
                    <a:lnTo>
                      <a:pt x="256" y="197"/>
                    </a:lnTo>
                    <a:lnTo>
                      <a:pt x="264" y="189"/>
                    </a:lnTo>
                    <a:lnTo>
                      <a:pt x="271" y="180"/>
                    </a:lnTo>
                    <a:lnTo>
                      <a:pt x="277" y="172"/>
                    </a:lnTo>
                    <a:lnTo>
                      <a:pt x="283" y="162"/>
                    </a:lnTo>
                    <a:lnTo>
                      <a:pt x="289" y="152"/>
                    </a:lnTo>
                    <a:lnTo>
                      <a:pt x="293" y="142"/>
                    </a:lnTo>
                    <a:lnTo>
                      <a:pt x="297" y="131"/>
                    </a:lnTo>
                    <a:lnTo>
                      <a:pt x="300" y="120"/>
                    </a:lnTo>
                    <a:lnTo>
                      <a:pt x="302" y="109"/>
                    </a:lnTo>
                    <a:lnTo>
                      <a:pt x="304" y="98"/>
                    </a:lnTo>
                    <a:lnTo>
                      <a:pt x="304" y="86"/>
                    </a:lnTo>
                    <a:lnTo>
                      <a:pt x="304" y="8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7" name="Line 34"/>
              <p:cNvSpPr>
                <a:spLocks noChangeShapeType="1"/>
              </p:cNvSpPr>
              <p:nvPr/>
            </p:nvSpPr>
            <p:spPr bwMode="auto">
              <a:xfrm>
                <a:off x="6694488" y="6135688"/>
                <a:ext cx="541338"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8" name="Line 35"/>
              <p:cNvSpPr>
                <a:spLocks noChangeShapeType="1"/>
              </p:cNvSpPr>
              <p:nvPr/>
            </p:nvSpPr>
            <p:spPr bwMode="auto">
              <a:xfrm>
                <a:off x="6694488" y="6986588"/>
                <a:ext cx="541338"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9" name="Freeform 36"/>
              <p:cNvSpPr/>
              <p:nvPr/>
            </p:nvSpPr>
            <p:spPr bwMode="auto">
              <a:xfrm>
                <a:off x="6799263" y="6765925"/>
                <a:ext cx="331788" cy="165100"/>
              </a:xfrm>
              <a:custGeom>
                <a:avLst/>
                <a:gdLst>
                  <a:gd name="T0" fmla="*/ 0 w 209"/>
                  <a:gd name="T1" fmla="*/ 104 h 104"/>
                  <a:gd name="T2" fmla="*/ 105 w 209"/>
                  <a:gd name="T3" fmla="*/ 0 h 104"/>
                  <a:gd name="T4" fmla="*/ 209 w 209"/>
                  <a:gd name="T5" fmla="*/ 104 h 104"/>
                  <a:gd name="T6" fmla="*/ 0 w 209"/>
                  <a:gd name="T7" fmla="*/ 104 h 104"/>
                </a:gdLst>
                <a:ahLst/>
                <a:cxnLst>
                  <a:cxn ang="0">
                    <a:pos x="T0" y="T1"/>
                  </a:cxn>
                  <a:cxn ang="0">
                    <a:pos x="T2" y="T3"/>
                  </a:cxn>
                  <a:cxn ang="0">
                    <a:pos x="T4" y="T5"/>
                  </a:cxn>
                  <a:cxn ang="0">
                    <a:pos x="T6" y="T7"/>
                  </a:cxn>
                </a:cxnLst>
                <a:rect l="0" t="0" r="r" b="b"/>
                <a:pathLst>
                  <a:path w="209" h="104">
                    <a:moveTo>
                      <a:pt x="0" y="104"/>
                    </a:moveTo>
                    <a:lnTo>
                      <a:pt x="105" y="0"/>
                    </a:lnTo>
                    <a:lnTo>
                      <a:pt x="209" y="104"/>
                    </a:lnTo>
                    <a:lnTo>
                      <a:pt x="0" y="104"/>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0" name="Freeform 37"/>
              <p:cNvSpPr/>
              <p:nvPr/>
            </p:nvSpPr>
            <p:spPr bwMode="auto">
              <a:xfrm>
                <a:off x="6842125" y="6394450"/>
                <a:ext cx="246063" cy="122238"/>
              </a:xfrm>
              <a:custGeom>
                <a:avLst/>
                <a:gdLst>
                  <a:gd name="T0" fmla="*/ 155 w 155"/>
                  <a:gd name="T1" fmla="*/ 0 h 77"/>
                  <a:gd name="T2" fmla="*/ 78 w 155"/>
                  <a:gd name="T3" fmla="*/ 77 h 77"/>
                  <a:gd name="T4" fmla="*/ 0 w 155"/>
                  <a:gd name="T5" fmla="*/ 0 h 77"/>
                  <a:gd name="T6" fmla="*/ 155 w 155"/>
                  <a:gd name="T7" fmla="*/ 0 h 77"/>
                </a:gdLst>
                <a:ahLst/>
                <a:cxnLst>
                  <a:cxn ang="0">
                    <a:pos x="T0" y="T1"/>
                  </a:cxn>
                  <a:cxn ang="0">
                    <a:pos x="T2" y="T3"/>
                  </a:cxn>
                  <a:cxn ang="0">
                    <a:pos x="T4" y="T5"/>
                  </a:cxn>
                  <a:cxn ang="0">
                    <a:pos x="T6" y="T7"/>
                  </a:cxn>
                </a:cxnLst>
                <a:rect l="0" t="0" r="r" b="b"/>
                <a:pathLst>
                  <a:path w="155" h="77">
                    <a:moveTo>
                      <a:pt x="155" y="0"/>
                    </a:moveTo>
                    <a:lnTo>
                      <a:pt x="78" y="77"/>
                    </a:lnTo>
                    <a:lnTo>
                      <a:pt x="0" y="0"/>
                    </a:lnTo>
                    <a:lnTo>
                      <a:pt x="155"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1" name="Line 38"/>
              <p:cNvSpPr>
                <a:spLocks noChangeShapeType="1"/>
              </p:cNvSpPr>
              <p:nvPr/>
            </p:nvSpPr>
            <p:spPr bwMode="auto">
              <a:xfrm>
                <a:off x="6965950" y="6559550"/>
                <a:ext cx="0" cy="428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2" name="Line 39"/>
              <p:cNvSpPr>
                <a:spLocks noChangeShapeType="1"/>
              </p:cNvSpPr>
              <p:nvPr/>
            </p:nvSpPr>
            <p:spPr bwMode="auto">
              <a:xfrm>
                <a:off x="6965950" y="6640513"/>
                <a:ext cx="0" cy="4127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3" name="Line 40"/>
              <p:cNvSpPr>
                <a:spLocks noChangeShapeType="1"/>
              </p:cNvSpPr>
              <p:nvPr/>
            </p:nvSpPr>
            <p:spPr bwMode="auto">
              <a:xfrm>
                <a:off x="6965950" y="6718300"/>
                <a:ext cx="0" cy="428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174" name="组合 173"/>
          <p:cNvGrpSpPr/>
          <p:nvPr/>
        </p:nvGrpSpPr>
        <p:grpSpPr>
          <a:xfrm>
            <a:off x="6622570" y="3727730"/>
            <a:ext cx="1408234" cy="1214153"/>
            <a:chOff x="4966978" y="2800749"/>
            <a:chExt cx="1056313" cy="910615"/>
          </a:xfrm>
        </p:grpSpPr>
        <p:sp>
          <p:nvSpPr>
            <p:cNvPr id="175" name="六边形 174"/>
            <p:cNvSpPr/>
            <p:nvPr/>
          </p:nvSpPr>
          <p:spPr>
            <a:xfrm>
              <a:off x="4966978" y="2800749"/>
              <a:ext cx="1056313" cy="910615"/>
            </a:xfrm>
            <a:prstGeom prst="hexagon">
              <a:avLst/>
            </a:prstGeom>
            <a:solidFill>
              <a:schemeClr val="accent6"/>
            </a:solidFill>
            <a:ln w="190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6" name="组合 175"/>
            <p:cNvGrpSpPr/>
            <p:nvPr/>
          </p:nvGrpSpPr>
          <p:grpSpPr>
            <a:xfrm>
              <a:off x="5361071" y="3062371"/>
              <a:ext cx="268126" cy="387370"/>
              <a:chOff x="6689725" y="4826000"/>
              <a:chExt cx="588963" cy="850901"/>
            </a:xfrm>
          </p:grpSpPr>
          <p:sp>
            <p:nvSpPr>
              <p:cNvPr id="177" name="Freeform 5"/>
              <p:cNvSpPr/>
              <p:nvPr/>
            </p:nvSpPr>
            <p:spPr bwMode="auto">
              <a:xfrm>
                <a:off x="6689725" y="4826000"/>
                <a:ext cx="588963" cy="706438"/>
              </a:xfrm>
              <a:custGeom>
                <a:avLst/>
                <a:gdLst>
                  <a:gd name="T0" fmla="*/ 101 w 371"/>
                  <a:gd name="T1" fmla="*/ 410 h 445"/>
                  <a:gd name="T2" fmla="*/ 101 w 371"/>
                  <a:gd name="T3" fmla="*/ 351 h 445"/>
                  <a:gd name="T4" fmla="*/ 80 w 371"/>
                  <a:gd name="T5" fmla="*/ 338 h 445"/>
                  <a:gd name="T6" fmla="*/ 60 w 371"/>
                  <a:gd name="T7" fmla="*/ 322 h 445"/>
                  <a:gd name="T8" fmla="*/ 43 w 371"/>
                  <a:gd name="T9" fmla="*/ 304 h 445"/>
                  <a:gd name="T10" fmla="*/ 28 w 371"/>
                  <a:gd name="T11" fmla="*/ 284 h 445"/>
                  <a:gd name="T12" fmla="*/ 16 w 371"/>
                  <a:gd name="T13" fmla="*/ 262 h 445"/>
                  <a:gd name="T14" fmla="*/ 7 w 371"/>
                  <a:gd name="T15" fmla="*/ 238 h 445"/>
                  <a:gd name="T16" fmla="*/ 2 w 371"/>
                  <a:gd name="T17" fmla="*/ 212 h 445"/>
                  <a:gd name="T18" fmla="*/ 0 w 371"/>
                  <a:gd name="T19" fmla="*/ 185 h 445"/>
                  <a:gd name="T20" fmla="*/ 1 w 371"/>
                  <a:gd name="T21" fmla="*/ 166 h 445"/>
                  <a:gd name="T22" fmla="*/ 8 w 371"/>
                  <a:gd name="T23" fmla="*/ 130 h 445"/>
                  <a:gd name="T24" fmla="*/ 22 w 371"/>
                  <a:gd name="T25" fmla="*/ 97 h 445"/>
                  <a:gd name="T26" fmla="*/ 42 w 371"/>
                  <a:gd name="T27" fmla="*/ 67 h 445"/>
                  <a:gd name="T28" fmla="*/ 67 w 371"/>
                  <a:gd name="T29" fmla="*/ 42 h 445"/>
                  <a:gd name="T30" fmla="*/ 97 w 371"/>
                  <a:gd name="T31" fmla="*/ 22 h 445"/>
                  <a:gd name="T32" fmla="*/ 130 w 371"/>
                  <a:gd name="T33" fmla="*/ 8 h 445"/>
                  <a:gd name="T34" fmla="*/ 166 w 371"/>
                  <a:gd name="T35" fmla="*/ 1 h 445"/>
                  <a:gd name="T36" fmla="*/ 186 w 371"/>
                  <a:gd name="T37" fmla="*/ 0 h 445"/>
                  <a:gd name="T38" fmla="*/ 224 w 371"/>
                  <a:gd name="T39" fmla="*/ 4 h 445"/>
                  <a:gd name="T40" fmla="*/ 258 w 371"/>
                  <a:gd name="T41" fmla="*/ 14 h 445"/>
                  <a:gd name="T42" fmla="*/ 290 w 371"/>
                  <a:gd name="T43" fmla="*/ 32 h 445"/>
                  <a:gd name="T44" fmla="*/ 317 w 371"/>
                  <a:gd name="T45" fmla="*/ 54 h 445"/>
                  <a:gd name="T46" fmla="*/ 340 w 371"/>
                  <a:gd name="T47" fmla="*/ 82 h 445"/>
                  <a:gd name="T48" fmla="*/ 357 w 371"/>
                  <a:gd name="T49" fmla="*/ 113 h 445"/>
                  <a:gd name="T50" fmla="*/ 368 w 371"/>
                  <a:gd name="T51" fmla="*/ 148 h 445"/>
                  <a:gd name="T52" fmla="*/ 371 w 371"/>
                  <a:gd name="T53" fmla="*/ 185 h 445"/>
                  <a:gd name="T54" fmla="*/ 371 w 371"/>
                  <a:gd name="T55" fmla="*/ 199 h 445"/>
                  <a:gd name="T56" fmla="*/ 367 w 371"/>
                  <a:gd name="T57" fmla="*/ 225 h 445"/>
                  <a:gd name="T58" fmla="*/ 360 w 371"/>
                  <a:gd name="T59" fmla="*/ 250 h 445"/>
                  <a:gd name="T60" fmla="*/ 349 w 371"/>
                  <a:gd name="T61" fmla="*/ 274 h 445"/>
                  <a:gd name="T62" fmla="*/ 336 w 371"/>
                  <a:gd name="T63" fmla="*/ 295 h 445"/>
                  <a:gd name="T64" fmla="*/ 320 w 371"/>
                  <a:gd name="T65" fmla="*/ 314 h 445"/>
                  <a:gd name="T66" fmla="*/ 301 w 371"/>
                  <a:gd name="T67" fmla="*/ 331 h 445"/>
                  <a:gd name="T68" fmla="*/ 280 w 371"/>
                  <a:gd name="T69" fmla="*/ 346 h 445"/>
                  <a:gd name="T70" fmla="*/ 269 w 371"/>
                  <a:gd name="T71" fmla="*/ 39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445">
                    <a:moveTo>
                      <a:pt x="260" y="445"/>
                    </a:moveTo>
                    <a:lnTo>
                      <a:pt x="101" y="410"/>
                    </a:lnTo>
                    <a:lnTo>
                      <a:pt x="101" y="351"/>
                    </a:lnTo>
                    <a:lnTo>
                      <a:pt x="101" y="351"/>
                    </a:lnTo>
                    <a:lnTo>
                      <a:pt x="90" y="345"/>
                    </a:lnTo>
                    <a:lnTo>
                      <a:pt x="80" y="338"/>
                    </a:lnTo>
                    <a:lnTo>
                      <a:pt x="70" y="331"/>
                    </a:lnTo>
                    <a:lnTo>
                      <a:pt x="60" y="322"/>
                    </a:lnTo>
                    <a:lnTo>
                      <a:pt x="51" y="314"/>
                    </a:lnTo>
                    <a:lnTo>
                      <a:pt x="43" y="304"/>
                    </a:lnTo>
                    <a:lnTo>
                      <a:pt x="35" y="294"/>
                    </a:lnTo>
                    <a:lnTo>
                      <a:pt x="28" y="284"/>
                    </a:lnTo>
                    <a:lnTo>
                      <a:pt x="22" y="273"/>
                    </a:lnTo>
                    <a:lnTo>
                      <a:pt x="16" y="262"/>
                    </a:lnTo>
                    <a:lnTo>
                      <a:pt x="11" y="250"/>
                    </a:lnTo>
                    <a:lnTo>
                      <a:pt x="7" y="238"/>
                    </a:lnTo>
                    <a:lnTo>
                      <a:pt x="4" y="224"/>
                    </a:lnTo>
                    <a:lnTo>
                      <a:pt x="2" y="212"/>
                    </a:lnTo>
                    <a:lnTo>
                      <a:pt x="1" y="198"/>
                    </a:lnTo>
                    <a:lnTo>
                      <a:pt x="0" y="185"/>
                    </a:lnTo>
                    <a:lnTo>
                      <a:pt x="0" y="185"/>
                    </a:lnTo>
                    <a:lnTo>
                      <a:pt x="1" y="166"/>
                    </a:lnTo>
                    <a:lnTo>
                      <a:pt x="4" y="148"/>
                    </a:lnTo>
                    <a:lnTo>
                      <a:pt x="8" y="130"/>
                    </a:lnTo>
                    <a:lnTo>
                      <a:pt x="15" y="113"/>
                    </a:lnTo>
                    <a:lnTo>
                      <a:pt x="22" y="97"/>
                    </a:lnTo>
                    <a:lnTo>
                      <a:pt x="32" y="82"/>
                    </a:lnTo>
                    <a:lnTo>
                      <a:pt x="42" y="67"/>
                    </a:lnTo>
                    <a:lnTo>
                      <a:pt x="54" y="54"/>
                    </a:lnTo>
                    <a:lnTo>
                      <a:pt x="67" y="42"/>
                    </a:lnTo>
                    <a:lnTo>
                      <a:pt x="82" y="32"/>
                    </a:lnTo>
                    <a:lnTo>
                      <a:pt x="97" y="22"/>
                    </a:lnTo>
                    <a:lnTo>
                      <a:pt x="113" y="14"/>
                    </a:lnTo>
                    <a:lnTo>
                      <a:pt x="130" y="8"/>
                    </a:lnTo>
                    <a:lnTo>
                      <a:pt x="148" y="4"/>
                    </a:lnTo>
                    <a:lnTo>
                      <a:pt x="166" y="1"/>
                    </a:lnTo>
                    <a:lnTo>
                      <a:pt x="186" y="0"/>
                    </a:lnTo>
                    <a:lnTo>
                      <a:pt x="186" y="0"/>
                    </a:lnTo>
                    <a:lnTo>
                      <a:pt x="205" y="1"/>
                    </a:lnTo>
                    <a:lnTo>
                      <a:pt x="224" y="4"/>
                    </a:lnTo>
                    <a:lnTo>
                      <a:pt x="241" y="8"/>
                    </a:lnTo>
                    <a:lnTo>
                      <a:pt x="258" y="14"/>
                    </a:lnTo>
                    <a:lnTo>
                      <a:pt x="274" y="22"/>
                    </a:lnTo>
                    <a:lnTo>
                      <a:pt x="290" y="32"/>
                    </a:lnTo>
                    <a:lnTo>
                      <a:pt x="304" y="42"/>
                    </a:lnTo>
                    <a:lnTo>
                      <a:pt x="317" y="54"/>
                    </a:lnTo>
                    <a:lnTo>
                      <a:pt x="329" y="67"/>
                    </a:lnTo>
                    <a:lnTo>
                      <a:pt x="340" y="82"/>
                    </a:lnTo>
                    <a:lnTo>
                      <a:pt x="349" y="97"/>
                    </a:lnTo>
                    <a:lnTo>
                      <a:pt x="357" y="113"/>
                    </a:lnTo>
                    <a:lnTo>
                      <a:pt x="363" y="130"/>
                    </a:lnTo>
                    <a:lnTo>
                      <a:pt x="368" y="148"/>
                    </a:lnTo>
                    <a:lnTo>
                      <a:pt x="370" y="166"/>
                    </a:lnTo>
                    <a:lnTo>
                      <a:pt x="371" y="185"/>
                    </a:lnTo>
                    <a:lnTo>
                      <a:pt x="371" y="185"/>
                    </a:lnTo>
                    <a:lnTo>
                      <a:pt x="371" y="199"/>
                    </a:lnTo>
                    <a:lnTo>
                      <a:pt x="369" y="212"/>
                    </a:lnTo>
                    <a:lnTo>
                      <a:pt x="367" y="225"/>
                    </a:lnTo>
                    <a:lnTo>
                      <a:pt x="364" y="238"/>
                    </a:lnTo>
                    <a:lnTo>
                      <a:pt x="360" y="250"/>
                    </a:lnTo>
                    <a:lnTo>
                      <a:pt x="355" y="262"/>
                    </a:lnTo>
                    <a:lnTo>
                      <a:pt x="349" y="274"/>
                    </a:lnTo>
                    <a:lnTo>
                      <a:pt x="343" y="285"/>
                    </a:lnTo>
                    <a:lnTo>
                      <a:pt x="336" y="295"/>
                    </a:lnTo>
                    <a:lnTo>
                      <a:pt x="328" y="305"/>
                    </a:lnTo>
                    <a:lnTo>
                      <a:pt x="320" y="314"/>
                    </a:lnTo>
                    <a:lnTo>
                      <a:pt x="311" y="323"/>
                    </a:lnTo>
                    <a:lnTo>
                      <a:pt x="301" y="331"/>
                    </a:lnTo>
                    <a:lnTo>
                      <a:pt x="291" y="339"/>
                    </a:lnTo>
                    <a:lnTo>
                      <a:pt x="280" y="346"/>
                    </a:lnTo>
                    <a:lnTo>
                      <a:pt x="269" y="352"/>
                    </a:lnTo>
                    <a:lnTo>
                      <a:pt x="269" y="394"/>
                    </a:lnTo>
                    <a:lnTo>
                      <a:pt x="176" y="37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8" name="Line 6"/>
              <p:cNvSpPr>
                <a:spLocks noChangeShapeType="1"/>
              </p:cNvSpPr>
              <p:nvPr/>
            </p:nvSpPr>
            <p:spPr bwMode="auto">
              <a:xfrm flipH="1" flipV="1">
                <a:off x="6850063" y="5551488"/>
                <a:ext cx="252413" cy="555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9" name="Line 7"/>
              <p:cNvSpPr>
                <a:spLocks noChangeShapeType="1"/>
              </p:cNvSpPr>
              <p:nvPr/>
            </p:nvSpPr>
            <p:spPr bwMode="auto">
              <a:xfrm flipH="1" flipV="1">
                <a:off x="6870700" y="5630863"/>
                <a:ext cx="211138" cy="46038"/>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180" name="组合 179"/>
          <p:cNvGrpSpPr/>
          <p:nvPr/>
        </p:nvGrpSpPr>
        <p:grpSpPr>
          <a:xfrm>
            <a:off x="5391884" y="1665894"/>
            <a:ext cx="1408234" cy="1214153"/>
            <a:chOff x="4043843" y="1254372"/>
            <a:chExt cx="1056313" cy="910615"/>
          </a:xfrm>
        </p:grpSpPr>
        <p:sp>
          <p:nvSpPr>
            <p:cNvPr id="181" name="六边形 180"/>
            <p:cNvSpPr/>
            <p:nvPr/>
          </p:nvSpPr>
          <p:spPr>
            <a:xfrm>
              <a:off x="4043843" y="1254372"/>
              <a:ext cx="1056313" cy="910615"/>
            </a:xfrm>
            <a:prstGeom prst="hexagon">
              <a:avLst/>
            </a:prstGeom>
            <a:solidFill>
              <a:schemeClr val="accent1"/>
            </a:solid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2" name="组合 181"/>
            <p:cNvGrpSpPr/>
            <p:nvPr/>
          </p:nvGrpSpPr>
          <p:grpSpPr>
            <a:xfrm>
              <a:off x="4408666" y="1547255"/>
              <a:ext cx="326666" cy="324848"/>
              <a:chOff x="4083050" y="4826000"/>
              <a:chExt cx="855663" cy="850900"/>
            </a:xfrm>
          </p:grpSpPr>
          <p:sp>
            <p:nvSpPr>
              <p:cNvPr id="183" name="Freeform 25"/>
              <p:cNvSpPr/>
              <p:nvPr/>
            </p:nvSpPr>
            <p:spPr bwMode="auto">
              <a:xfrm>
                <a:off x="4083050" y="4826000"/>
                <a:ext cx="855663" cy="850900"/>
              </a:xfrm>
              <a:custGeom>
                <a:avLst/>
                <a:gdLst>
                  <a:gd name="T0" fmla="*/ 217 w 539"/>
                  <a:gd name="T1" fmla="*/ 202 h 536"/>
                  <a:gd name="T2" fmla="*/ 206 w 539"/>
                  <a:gd name="T3" fmla="*/ 199 h 536"/>
                  <a:gd name="T4" fmla="*/ 182 w 539"/>
                  <a:gd name="T5" fmla="*/ 196 h 536"/>
                  <a:gd name="T6" fmla="*/ 169 w 539"/>
                  <a:gd name="T7" fmla="*/ 195 h 536"/>
                  <a:gd name="T8" fmla="*/ 135 w 539"/>
                  <a:gd name="T9" fmla="*/ 199 h 536"/>
                  <a:gd name="T10" fmla="*/ 103 w 539"/>
                  <a:gd name="T11" fmla="*/ 209 h 536"/>
                  <a:gd name="T12" fmla="*/ 74 w 539"/>
                  <a:gd name="T13" fmla="*/ 224 h 536"/>
                  <a:gd name="T14" fmla="*/ 49 w 539"/>
                  <a:gd name="T15" fmla="*/ 246 h 536"/>
                  <a:gd name="T16" fmla="*/ 29 w 539"/>
                  <a:gd name="T17" fmla="*/ 271 h 536"/>
                  <a:gd name="T18" fmla="*/ 13 w 539"/>
                  <a:gd name="T19" fmla="*/ 300 h 536"/>
                  <a:gd name="T20" fmla="*/ 3 w 539"/>
                  <a:gd name="T21" fmla="*/ 332 h 536"/>
                  <a:gd name="T22" fmla="*/ 0 w 539"/>
                  <a:gd name="T23" fmla="*/ 366 h 536"/>
                  <a:gd name="T24" fmla="*/ 0 w 539"/>
                  <a:gd name="T25" fmla="*/ 383 h 536"/>
                  <a:gd name="T26" fmla="*/ 7 w 539"/>
                  <a:gd name="T27" fmla="*/ 417 h 536"/>
                  <a:gd name="T28" fmla="*/ 20 w 539"/>
                  <a:gd name="T29" fmla="*/ 447 h 536"/>
                  <a:gd name="T30" fmla="*/ 38 w 539"/>
                  <a:gd name="T31" fmla="*/ 474 h 536"/>
                  <a:gd name="T32" fmla="*/ 61 w 539"/>
                  <a:gd name="T33" fmla="*/ 497 h 536"/>
                  <a:gd name="T34" fmla="*/ 88 w 539"/>
                  <a:gd name="T35" fmla="*/ 516 h 536"/>
                  <a:gd name="T36" fmla="*/ 119 w 539"/>
                  <a:gd name="T37" fmla="*/ 528 h 536"/>
                  <a:gd name="T38" fmla="*/ 152 w 539"/>
                  <a:gd name="T39" fmla="*/ 535 h 536"/>
                  <a:gd name="T40" fmla="*/ 169 w 539"/>
                  <a:gd name="T41" fmla="*/ 536 h 536"/>
                  <a:gd name="T42" fmla="*/ 204 w 539"/>
                  <a:gd name="T43" fmla="*/ 533 h 536"/>
                  <a:gd name="T44" fmla="*/ 237 w 539"/>
                  <a:gd name="T45" fmla="*/ 523 h 536"/>
                  <a:gd name="T46" fmla="*/ 265 w 539"/>
                  <a:gd name="T47" fmla="*/ 507 h 536"/>
                  <a:gd name="T48" fmla="*/ 291 w 539"/>
                  <a:gd name="T49" fmla="*/ 486 h 536"/>
                  <a:gd name="T50" fmla="*/ 311 w 539"/>
                  <a:gd name="T51" fmla="*/ 461 h 536"/>
                  <a:gd name="T52" fmla="*/ 327 w 539"/>
                  <a:gd name="T53" fmla="*/ 432 h 536"/>
                  <a:gd name="T54" fmla="*/ 337 w 539"/>
                  <a:gd name="T55" fmla="*/ 400 h 536"/>
                  <a:gd name="T56" fmla="*/ 340 w 539"/>
                  <a:gd name="T57" fmla="*/ 366 h 536"/>
                  <a:gd name="T58" fmla="*/ 340 w 539"/>
                  <a:gd name="T59" fmla="*/ 354 h 536"/>
                  <a:gd name="T60" fmla="*/ 337 w 539"/>
                  <a:gd name="T61" fmla="*/ 332 h 536"/>
                  <a:gd name="T62" fmla="*/ 394 w 539"/>
                  <a:gd name="T63" fmla="*/ 261 h 536"/>
                  <a:gd name="T64" fmla="*/ 468 w 539"/>
                  <a:gd name="T65" fmla="*/ 189 h 536"/>
                  <a:gd name="T66" fmla="*/ 539 w 539"/>
                  <a:gd name="T67" fmla="*/ 108 h 536"/>
                  <a:gd name="T68" fmla="*/ 443 w 539"/>
                  <a:gd name="T6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9" h="536">
                    <a:moveTo>
                      <a:pt x="443" y="0"/>
                    </a:moveTo>
                    <a:lnTo>
                      <a:pt x="217" y="202"/>
                    </a:lnTo>
                    <a:lnTo>
                      <a:pt x="217" y="202"/>
                    </a:lnTo>
                    <a:lnTo>
                      <a:pt x="206" y="199"/>
                    </a:lnTo>
                    <a:lnTo>
                      <a:pt x="194" y="197"/>
                    </a:lnTo>
                    <a:lnTo>
                      <a:pt x="182" y="196"/>
                    </a:lnTo>
                    <a:lnTo>
                      <a:pt x="169" y="195"/>
                    </a:lnTo>
                    <a:lnTo>
                      <a:pt x="169" y="195"/>
                    </a:lnTo>
                    <a:lnTo>
                      <a:pt x="152" y="196"/>
                    </a:lnTo>
                    <a:lnTo>
                      <a:pt x="135" y="199"/>
                    </a:lnTo>
                    <a:lnTo>
                      <a:pt x="119" y="203"/>
                    </a:lnTo>
                    <a:lnTo>
                      <a:pt x="103" y="209"/>
                    </a:lnTo>
                    <a:lnTo>
                      <a:pt x="88" y="216"/>
                    </a:lnTo>
                    <a:lnTo>
                      <a:pt x="74" y="224"/>
                    </a:lnTo>
                    <a:lnTo>
                      <a:pt x="61" y="235"/>
                    </a:lnTo>
                    <a:lnTo>
                      <a:pt x="49" y="246"/>
                    </a:lnTo>
                    <a:lnTo>
                      <a:pt x="38" y="258"/>
                    </a:lnTo>
                    <a:lnTo>
                      <a:pt x="29" y="271"/>
                    </a:lnTo>
                    <a:lnTo>
                      <a:pt x="20" y="285"/>
                    </a:lnTo>
                    <a:lnTo>
                      <a:pt x="13" y="300"/>
                    </a:lnTo>
                    <a:lnTo>
                      <a:pt x="7" y="316"/>
                    </a:lnTo>
                    <a:lnTo>
                      <a:pt x="3" y="332"/>
                    </a:lnTo>
                    <a:lnTo>
                      <a:pt x="0" y="349"/>
                    </a:lnTo>
                    <a:lnTo>
                      <a:pt x="0" y="366"/>
                    </a:lnTo>
                    <a:lnTo>
                      <a:pt x="0" y="366"/>
                    </a:lnTo>
                    <a:lnTo>
                      <a:pt x="0" y="383"/>
                    </a:lnTo>
                    <a:lnTo>
                      <a:pt x="3" y="400"/>
                    </a:lnTo>
                    <a:lnTo>
                      <a:pt x="7" y="417"/>
                    </a:lnTo>
                    <a:lnTo>
                      <a:pt x="13" y="432"/>
                    </a:lnTo>
                    <a:lnTo>
                      <a:pt x="20" y="447"/>
                    </a:lnTo>
                    <a:lnTo>
                      <a:pt x="29" y="461"/>
                    </a:lnTo>
                    <a:lnTo>
                      <a:pt x="38" y="474"/>
                    </a:lnTo>
                    <a:lnTo>
                      <a:pt x="49" y="486"/>
                    </a:lnTo>
                    <a:lnTo>
                      <a:pt x="61" y="497"/>
                    </a:lnTo>
                    <a:lnTo>
                      <a:pt x="74" y="507"/>
                    </a:lnTo>
                    <a:lnTo>
                      <a:pt x="88" y="516"/>
                    </a:lnTo>
                    <a:lnTo>
                      <a:pt x="103" y="523"/>
                    </a:lnTo>
                    <a:lnTo>
                      <a:pt x="119" y="528"/>
                    </a:lnTo>
                    <a:lnTo>
                      <a:pt x="135" y="533"/>
                    </a:lnTo>
                    <a:lnTo>
                      <a:pt x="152" y="535"/>
                    </a:lnTo>
                    <a:lnTo>
                      <a:pt x="169" y="536"/>
                    </a:lnTo>
                    <a:lnTo>
                      <a:pt x="169" y="536"/>
                    </a:lnTo>
                    <a:lnTo>
                      <a:pt x="187" y="535"/>
                    </a:lnTo>
                    <a:lnTo>
                      <a:pt x="204" y="533"/>
                    </a:lnTo>
                    <a:lnTo>
                      <a:pt x="221" y="528"/>
                    </a:lnTo>
                    <a:lnTo>
                      <a:pt x="237" y="523"/>
                    </a:lnTo>
                    <a:lnTo>
                      <a:pt x="251" y="516"/>
                    </a:lnTo>
                    <a:lnTo>
                      <a:pt x="265" y="507"/>
                    </a:lnTo>
                    <a:lnTo>
                      <a:pt x="279" y="497"/>
                    </a:lnTo>
                    <a:lnTo>
                      <a:pt x="291" y="486"/>
                    </a:lnTo>
                    <a:lnTo>
                      <a:pt x="302" y="474"/>
                    </a:lnTo>
                    <a:lnTo>
                      <a:pt x="311" y="461"/>
                    </a:lnTo>
                    <a:lnTo>
                      <a:pt x="320" y="447"/>
                    </a:lnTo>
                    <a:lnTo>
                      <a:pt x="327" y="432"/>
                    </a:lnTo>
                    <a:lnTo>
                      <a:pt x="333" y="417"/>
                    </a:lnTo>
                    <a:lnTo>
                      <a:pt x="337" y="400"/>
                    </a:lnTo>
                    <a:lnTo>
                      <a:pt x="340" y="383"/>
                    </a:lnTo>
                    <a:lnTo>
                      <a:pt x="340" y="366"/>
                    </a:lnTo>
                    <a:lnTo>
                      <a:pt x="340" y="366"/>
                    </a:lnTo>
                    <a:lnTo>
                      <a:pt x="340" y="354"/>
                    </a:lnTo>
                    <a:lnTo>
                      <a:pt x="339" y="343"/>
                    </a:lnTo>
                    <a:lnTo>
                      <a:pt x="337" y="332"/>
                    </a:lnTo>
                    <a:lnTo>
                      <a:pt x="334" y="321"/>
                    </a:lnTo>
                    <a:lnTo>
                      <a:pt x="394" y="261"/>
                    </a:lnTo>
                    <a:lnTo>
                      <a:pt x="394" y="189"/>
                    </a:lnTo>
                    <a:lnTo>
                      <a:pt x="468" y="189"/>
                    </a:lnTo>
                    <a:lnTo>
                      <a:pt x="468" y="104"/>
                    </a:lnTo>
                    <a:lnTo>
                      <a:pt x="539" y="108"/>
                    </a:lnTo>
                    <a:lnTo>
                      <a:pt x="539" y="7"/>
                    </a:lnTo>
                    <a:lnTo>
                      <a:pt x="443"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4" name="Freeform 26"/>
              <p:cNvSpPr/>
              <p:nvPr/>
            </p:nvSpPr>
            <p:spPr bwMode="auto">
              <a:xfrm>
                <a:off x="4219575" y="5362575"/>
                <a:ext cx="184150" cy="184150"/>
              </a:xfrm>
              <a:custGeom>
                <a:avLst/>
                <a:gdLst>
                  <a:gd name="T0" fmla="*/ 116 w 116"/>
                  <a:gd name="T1" fmla="*/ 58 h 116"/>
                  <a:gd name="T2" fmla="*/ 116 w 116"/>
                  <a:gd name="T3" fmla="*/ 58 h 116"/>
                  <a:gd name="T4" fmla="*/ 116 w 116"/>
                  <a:gd name="T5" fmla="*/ 64 h 116"/>
                  <a:gd name="T6" fmla="*/ 115 w 116"/>
                  <a:gd name="T7" fmla="*/ 69 h 116"/>
                  <a:gd name="T8" fmla="*/ 111 w 116"/>
                  <a:gd name="T9" fmla="*/ 80 h 116"/>
                  <a:gd name="T10" fmla="*/ 106 w 116"/>
                  <a:gd name="T11" fmla="*/ 90 h 116"/>
                  <a:gd name="T12" fmla="*/ 99 w 116"/>
                  <a:gd name="T13" fmla="*/ 99 h 116"/>
                  <a:gd name="T14" fmla="*/ 90 w 116"/>
                  <a:gd name="T15" fmla="*/ 106 h 116"/>
                  <a:gd name="T16" fmla="*/ 81 w 116"/>
                  <a:gd name="T17" fmla="*/ 111 h 116"/>
                  <a:gd name="T18" fmla="*/ 70 w 116"/>
                  <a:gd name="T19" fmla="*/ 114 h 116"/>
                  <a:gd name="T20" fmla="*/ 64 w 116"/>
                  <a:gd name="T21" fmla="*/ 115 h 116"/>
                  <a:gd name="T22" fmla="*/ 58 w 116"/>
                  <a:gd name="T23" fmla="*/ 116 h 116"/>
                  <a:gd name="T24" fmla="*/ 58 w 116"/>
                  <a:gd name="T25" fmla="*/ 116 h 116"/>
                  <a:gd name="T26" fmla="*/ 52 w 116"/>
                  <a:gd name="T27" fmla="*/ 115 h 116"/>
                  <a:gd name="T28" fmla="*/ 46 w 116"/>
                  <a:gd name="T29" fmla="*/ 114 h 116"/>
                  <a:gd name="T30" fmla="*/ 36 w 116"/>
                  <a:gd name="T31" fmla="*/ 111 h 116"/>
                  <a:gd name="T32" fmla="*/ 26 w 116"/>
                  <a:gd name="T33" fmla="*/ 106 h 116"/>
                  <a:gd name="T34" fmla="*/ 17 w 116"/>
                  <a:gd name="T35" fmla="*/ 99 h 116"/>
                  <a:gd name="T36" fmla="*/ 10 w 116"/>
                  <a:gd name="T37" fmla="*/ 90 h 116"/>
                  <a:gd name="T38" fmla="*/ 5 w 116"/>
                  <a:gd name="T39" fmla="*/ 80 h 116"/>
                  <a:gd name="T40" fmla="*/ 1 w 116"/>
                  <a:gd name="T41" fmla="*/ 69 h 116"/>
                  <a:gd name="T42" fmla="*/ 1 w 116"/>
                  <a:gd name="T43" fmla="*/ 64 h 116"/>
                  <a:gd name="T44" fmla="*/ 0 w 116"/>
                  <a:gd name="T45" fmla="*/ 58 h 116"/>
                  <a:gd name="T46" fmla="*/ 0 w 116"/>
                  <a:gd name="T47" fmla="*/ 58 h 116"/>
                  <a:gd name="T48" fmla="*/ 1 w 116"/>
                  <a:gd name="T49" fmla="*/ 52 h 116"/>
                  <a:gd name="T50" fmla="*/ 1 w 116"/>
                  <a:gd name="T51" fmla="*/ 46 h 116"/>
                  <a:gd name="T52" fmla="*/ 5 w 116"/>
                  <a:gd name="T53" fmla="*/ 35 h 116"/>
                  <a:gd name="T54" fmla="*/ 10 w 116"/>
                  <a:gd name="T55" fmla="*/ 25 h 116"/>
                  <a:gd name="T56" fmla="*/ 17 w 116"/>
                  <a:gd name="T57" fmla="*/ 17 h 116"/>
                  <a:gd name="T58" fmla="*/ 26 w 116"/>
                  <a:gd name="T59" fmla="*/ 10 h 116"/>
                  <a:gd name="T60" fmla="*/ 36 w 116"/>
                  <a:gd name="T61" fmla="*/ 4 h 116"/>
                  <a:gd name="T62" fmla="*/ 46 w 116"/>
                  <a:gd name="T63" fmla="*/ 1 h 116"/>
                  <a:gd name="T64" fmla="*/ 52 w 116"/>
                  <a:gd name="T65" fmla="*/ 0 h 116"/>
                  <a:gd name="T66" fmla="*/ 58 w 116"/>
                  <a:gd name="T67" fmla="*/ 0 h 116"/>
                  <a:gd name="T68" fmla="*/ 58 w 116"/>
                  <a:gd name="T69" fmla="*/ 0 h 116"/>
                  <a:gd name="T70" fmla="*/ 64 w 116"/>
                  <a:gd name="T71" fmla="*/ 0 h 116"/>
                  <a:gd name="T72" fmla="*/ 70 w 116"/>
                  <a:gd name="T73" fmla="*/ 1 h 116"/>
                  <a:gd name="T74" fmla="*/ 81 w 116"/>
                  <a:gd name="T75" fmla="*/ 4 h 116"/>
                  <a:gd name="T76" fmla="*/ 90 w 116"/>
                  <a:gd name="T77" fmla="*/ 10 h 116"/>
                  <a:gd name="T78" fmla="*/ 99 w 116"/>
                  <a:gd name="T79" fmla="*/ 17 h 116"/>
                  <a:gd name="T80" fmla="*/ 106 w 116"/>
                  <a:gd name="T81" fmla="*/ 25 h 116"/>
                  <a:gd name="T82" fmla="*/ 111 w 116"/>
                  <a:gd name="T83" fmla="*/ 35 h 116"/>
                  <a:gd name="T84" fmla="*/ 115 w 116"/>
                  <a:gd name="T85" fmla="*/ 46 h 116"/>
                  <a:gd name="T86" fmla="*/ 116 w 116"/>
                  <a:gd name="T87" fmla="*/ 52 h 116"/>
                  <a:gd name="T88" fmla="*/ 116 w 116"/>
                  <a:gd name="T89" fmla="*/ 58 h 116"/>
                  <a:gd name="T90" fmla="*/ 116 w 116"/>
                  <a:gd name="T91" fmla="*/ 5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6">
                    <a:moveTo>
                      <a:pt x="116" y="58"/>
                    </a:moveTo>
                    <a:lnTo>
                      <a:pt x="116" y="58"/>
                    </a:lnTo>
                    <a:lnTo>
                      <a:pt x="116" y="64"/>
                    </a:lnTo>
                    <a:lnTo>
                      <a:pt x="115" y="69"/>
                    </a:lnTo>
                    <a:lnTo>
                      <a:pt x="111" y="80"/>
                    </a:lnTo>
                    <a:lnTo>
                      <a:pt x="106" y="90"/>
                    </a:lnTo>
                    <a:lnTo>
                      <a:pt x="99" y="99"/>
                    </a:lnTo>
                    <a:lnTo>
                      <a:pt x="90" y="106"/>
                    </a:lnTo>
                    <a:lnTo>
                      <a:pt x="81" y="111"/>
                    </a:lnTo>
                    <a:lnTo>
                      <a:pt x="70" y="114"/>
                    </a:lnTo>
                    <a:lnTo>
                      <a:pt x="64" y="115"/>
                    </a:lnTo>
                    <a:lnTo>
                      <a:pt x="58" y="116"/>
                    </a:lnTo>
                    <a:lnTo>
                      <a:pt x="58" y="116"/>
                    </a:lnTo>
                    <a:lnTo>
                      <a:pt x="52" y="115"/>
                    </a:lnTo>
                    <a:lnTo>
                      <a:pt x="46" y="114"/>
                    </a:lnTo>
                    <a:lnTo>
                      <a:pt x="36" y="111"/>
                    </a:lnTo>
                    <a:lnTo>
                      <a:pt x="26" y="106"/>
                    </a:lnTo>
                    <a:lnTo>
                      <a:pt x="17" y="99"/>
                    </a:lnTo>
                    <a:lnTo>
                      <a:pt x="10" y="90"/>
                    </a:lnTo>
                    <a:lnTo>
                      <a:pt x="5" y="80"/>
                    </a:lnTo>
                    <a:lnTo>
                      <a:pt x="1" y="69"/>
                    </a:lnTo>
                    <a:lnTo>
                      <a:pt x="1" y="64"/>
                    </a:lnTo>
                    <a:lnTo>
                      <a:pt x="0" y="58"/>
                    </a:lnTo>
                    <a:lnTo>
                      <a:pt x="0" y="58"/>
                    </a:lnTo>
                    <a:lnTo>
                      <a:pt x="1" y="52"/>
                    </a:lnTo>
                    <a:lnTo>
                      <a:pt x="1" y="46"/>
                    </a:lnTo>
                    <a:lnTo>
                      <a:pt x="5" y="35"/>
                    </a:lnTo>
                    <a:lnTo>
                      <a:pt x="10" y="25"/>
                    </a:lnTo>
                    <a:lnTo>
                      <a:pt x="17" y="17"/>
                    </a:lnTo>
                    <a:lnTo>
                      <a:pt x="26" y="10"/>
                    </a:lnTo>
                    <a:lnTo>
                      <a:pt x="36" y="4"/>
                    </a:lnTo>
                    <a:lnTo>
                      <a:pt x="46" y="1"/>
                    </a:lnTo>
                    <a:lnTo>
                      <a:pt x="52" y="0"/>
                    </a:lnTo>
                    <a:lnTo>
                      <a:pt x="58" y="0"/>
                    </a:lnTo>
                    <a:lnTo>
                      <a:pt x="58" y="0"/>
                    </a:lnTo>
                    <a:lnTo>
                      <a:pt x="64" y="0"/>
                    </a:lnTo>
                    <a:lnTo>
                      <a:pt x="70" y="1"/>
                    </a:lnTo>
                    <a:lnTo>
                      <a:pt x="81" y="4"/>
                    </a:lnTo>
                    <a:lnTo>
                      <a:pt x="90" y="10"/>
                    </a:lnTo>
                    <a:lnTo>
                      <a:pt x="99" y="17"/>
                    </a:lnTo>
                    <a:lnTo>
                      <a:pt x="106" y="25"/>
                    </a:lnTo>
                    <a:lnTo>
                      <a:pt x="111" y="35"/>
                    </a:lnTo>
                    <a:lnTo>
                      <a:pt x="115" y="46"/>
                    </a:lnTo>
                    <a:lnTo>
                      <a:pt x="116" y="52"/>
                    </a:lnTo>
                    <a:lnTo>
                      <a:pt x="116" y="58"/>
                    </a:lnTo>
                    <a:lnTo>
                      <a:pt x="116" y="5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5" name="Line 27"/>
              <p:cNvSpPr>
                <a:spLocks noChangeShapeType="1"/>
              </p:cNvSpPr>
              <p:nvPr/>
            </p:nvSpPr>
            <p:spPr bwMode="auto">
              <a:xfrm flipH="1">
                <a:off x="4481513" y="4926013"/>
                <a:ext cx="303213" cy="274638"/>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186" name="组合 185"/>
          <p:cNvGrpSpPr/>
          <p:nvPr/>
        </p:nvGrpSpPr>
        <p:grpSpPr>
          <a:xfrm>
            <a:off x="4159196" y="2353173"/>
            <a:ext cx="1408234" cy="1214153"/>
            <a:chOff x="3119207" y="1769831"/>
            <a:chExt cx="1056313" cy="910615"/>
          </a:xfrm>
        </p:grpSpPr>
        <p:sp>
          <p:nvSpPr>
            <p:cNvPr id="187" name="六边形 186"/>
            <p:cNvSpPr/>
            <p:nvPr/>
          </p:nvSpPr>
          <p:spPr>
            <a:xfrm>
              <a:off x="3119207" y="1769831"/>
              <a:ext cx="1056313" cy="910615"/>
            </a:xfrm>
            <a:prstGeom prst="hexagon">
              <a:avLst/>
            </a:prstGeom>
            <a:solidFill>
              <a:schemeClr val="accent5"/>
            </a:solid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8" name="组合 187"/>
            <p:cNvGrpSpPr/>
            <p:nvPr/>
          </p:nvGrpSpPr>
          <p:grpSpPr>
            <a:xfrm>
              <a:off x="3482211" y="2062714"/>
              <a:ext cx="330304" cy="324848"/>
              <a:chOff x="5294313" y="6135688"/>
              <a:chExt cx="865188" cy="850900"/>
            </a:xfrm>
          </p:grpSpPr>
          <p:sp>
            <p:nvSpPr>
              <p:cNvPr id="189" name="Freeform 28"/>
              <p:cNvSpPr/>
              <p:nvPr/>
            </p:nvSpPr>
            <p:spPr bwMode="auto">
              <a:xfrm>
                <a:off x="5495925" y="6199188"/>
                <a:ext cx="463550" cy="544513"/>
              </a:xfrm>
              <a:custGeom>
                <a:avLst/>
                <a:gdLst>
                  <a:gd name="T0" fmla="*/ 292 w 292"/>
                  <a:gd name="T1" fmla="*/ 0 h 343"/>
                  <a:gd name="T2" fmla="*/ 292 w 292"/>
                  <a:gd name="T3" fmla="*/ 0 h 343"/>
                  <a:gd name="T4" fmla="*/ 292 w 292"/>
                  <a:gd name="T5" fmla="*/ 170 h 343"/>
                  <a:gd name="T6" fmla="*/ 292 w 292"/>
                  <a:gd name="T7" fmla="*/ 170 h 343"/>
                  <a:gd name="T8" fmla="*/ 291 w 292"/>
                  <a:gd name="T9" fmla="*/ 177 h 343"/>
                  <a:gd name="T10" fmla="*/ 290 w 292"/>
                  <a:gd name="T11" fmla="*/ 186 h 343"/>
                  <a:gd name="T12" fmla="*/ 287 w 292"/>
                  <a:gd name="T13" fmla="*/ 195 h 343"/>
                  <a:gd name="T14" fmla="*/ 283 w 292"/>
                  <a:gd name="T15" fmla="*/ 206 h 343"/>
                  <a:gd name="T16" fmla="*/ 278 w 292"/>
                  <a:gd name="T17" fmla="*/ 217 h 343"/>
                  <a:gd name="T18" fmla="*/ 272 w 292"/>
                  <a:gd name="T19" fmla="*/ 229 h 343"/>
                  <a:gd name="T20" fmla="*/ 264 w 292"/>
                  <a:gd name="T21" fmla="*/ 242 h 343"/>
                  <a:gd name="T22" fmla="*/ 256 w 292"/>
                  <a:gd name="T23" fmla="*/ 255 h 343"/>
                  <a:gd name="T24" fmla="*/ 246 w 292"/>
                  <a:gd name="T25" fmla="*/ 267 h 343"/>
                  <a:gd name="T26" fmla="*/ 235 w 292"/>
                  <a:gd name="T27" fmla="*/ 281 h 343"/>
                  <a:gd name="T28" fmla="*/ 223 w 292"/>
                  <a:gd name="T29" fmla="*/ 293 h 343"/>
                  <a:gd name="T30" fmla="*/ 210 w 292"/>
                  <a:gd name="T31" fmla="*/ 305 h 343"/>
                  <a:gd name="T32" fmla="*/ 196 w 292"/>
                  <a:gd name="T33" fmla="*/ 316 h 343"/>
                  <a:gd name="T34" fmla="*/ 180 w 292"/>
                  <a:gd name="T35" fmla="*/ 326 h 343"/>
                  <a:gd name="T36" fmla="*/ 164 w 292"/>
                  <a:gd name="T37" fmla="*/ 335 h 343"/>
                  <a:gd name="T38" fmla="*/ 146 w 292"/>
                  <a:gd name="T39" fmla="*/ 343 h 343"/>
                  <a:gd name="T40" fmla="*/ 146 w 292"/>
                  <a:gd name="T41" fmla="*/ 343 h 343"/>
                  <a:gd name="T42" fmla="*/ 129 w 292"/>
                  <a:gd name="T43" fmla="*/ 335 h 343"/>
                  <a:gd name="T44" fmla="*/ 111 w 292"/>
                  <a:gd name="T45" fmla="*/ 326 h 343"/>
                  <a:gd name="T46" fmla="*/ 96 w 292"/>
                  <a:gd name="T47" fmla="*/ 316 h 343"/>
                  <a:gd name="T48" fmla="*/ 82 w 292"/>
                  <a:gd name="T49" fmla="*/ 305 h 343"/>
                  <a:gd name="T50" fmla="*/ 69 w 292"/>
                  <a:gd name="T51" fmla="*/ 293 h 343"/>
                  <a:gd name="T52" fmla="*/ 57 w 292"/>
                  <a:gd name="T53" fmla="*/ 281 h 343"/>
                  <a:gd name="T54" fmla="*/ 46 w 292"/>
                  <a:gd name="T55" fmla="*/ 267 h 343"/>
                  <a:gd name="T56" fmla="*/ 36 w 292"/>
                  <a:gd name="T57" fmla="*/ 255 h 343"/>
                  <a:gd name="T58" fmla="*/ 28 w 292"/>
                  <a:gd name="T59" fmla="*/ 242 h 343"/>
                  <a:gd name="T60" fmla="*/ 20 w 292"/>
                  <a:gd name="T61" fmla="*/ 229 h 343"/>
                  <a:gd name="T62" fmla="*/ 14 w 292"/>
                  <a:gd name="T63" fmla="*/ 217 h 343"/>
                  <a:gd name="T64" fmla="*/ 9 w 292"/>
                  <a:gd name="T65" fmla="*/ 206 h 343"/>
                  <a:gd name="T66" fmla="*/ 5 w 292"/>
                  <a:gd name="T67" fmla="*/ 195 h 343"/>
                  <a:gd name="T68" fmla="*/ 2 w 292"/>
                  <a:gd name="T69" fmla="*/ 186 h 343"/>
                  <a:gd name="T70" fmla="*/ 0 w 292"/>
                  <a:gd name="T71" fmla="*/ 177 h 343"/>
                  <a:gd name="T72" fmla="*/ 0 w 292"/>
                  <a:gd name="T73" fmla="*/ 170 h 343"/>
                  <a:gd name="T74" fmla="*/ 0 w 292"/>
                  <a:gd name="T75" fmla="*/ 170 h 343"/>
                  <a:gd name="T76" fmla="*/ 0 w 292"/>
                  <a:gd name="T77"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343">
                    <a:moveTo>
                      <a:pt x="292" y="0"/>
                    </a:moveTo>
                    <a:lnTo>
                      <a:pt x="292" y="0"/>
                    </a:lnTo>
                    <a:lnTo>
                      <a:pt x="292" y="170"/>
                    </a:lnTo>
                    <a:lnTo>
                      <a:pt x="292" y="170"/>
                    </a:lnTo>
                    <a:lnTo>
                      <a:pt x="291" y="177"/>
                    </a:lnTo>
                    <a:lnTo>
                      <a:pt x="290" y="186"/>
                    </a:lnTo>
                    <a:lnTo>
                      <a:pt x="287" y="195"/>
                    </a:lnTo>
                    <a:lnTo>
                      <a:pt x="283" y="206"/>
                    </a:lnTo>
                    <a:lnTo>
                      <a:pt x="278" y="217"/>
                    </a:lnTo>
                    <a:lnTo>
                      <a:pt x="272" y="229"/>
                    </a:lnTo>
                    <a:lnTo>
                      <a:pt x="264" y="242"/>
                    </a:lnTo>
                    <a:lnTo>
                      <a:pt x="256" y="255"/>
                    </a:lnTo>
                    <a:lnTo>
                      <a:pt x="246" y="267"/>
                    </a:lnTo>
                    <a:lnTo>
                      <a:pt x="235" y="281"/>
                    </a:lnTo>
                    <a:lnTo>
                      <a:pt x="223" y="293"/>
                    </a:lnTo>
                    <a:lnTo>
                      <a:pt x="210" y="305"/>
                    </a:lnTo>
                    <a:lnTo>
                      <a:pt x="196" y="316"/>
                    </a:lnTo>
                    <a:lnTo>
                      <a:pt x="180" y="326"/>
                    </a:lnTo>
                    <a:lnTo>
                      <a:pt x="164" y="335"/>
                    </a:lnTo>
                    <a:lnTo>
                      <a:pt x="146" y="343"/>
                    </a:lnTo>
                    <a:lnTo>
                      <a:pt x="146" y="343"/>
                    </a:lnTo>
                    <a:lnTo>
                      <a:pt x="129" y="335"/>
                    </a:lnTo>
                    <a:lnTo>
                      <a:pt x="111" y="326"/>
                    </a:lnTo>
                    <a:lnTo>
                      <a:pt x="96" y="316"/>
                    </a:lnTo>
                    <a:lnTo>
                      <a:pt x="82" y="305"/>
                    </a:lnTo>
                    <a:lnTo>
                      <a:pt x="69" y="293"/>
                    </a:lnTo>
                    <a:lnTo>
                      <a:pt x="57" y="281"/>
                    </a:lnTo>
                    <a:lnTo>
                      <a:pt x="46" y="267"/>
                    </a:lnTo>
                    <a:lnTo>
                      <a:pt x="36" y="255"/>
                    </a:lnTo>
                    <a:lnTo>
                      <a:pt x="28" y="242"/>
                    </a:lnTo>
                    <a:lnTo>
                      <a:pt x="20" y="229"/>
                    </a:lnTo>
                    <a:lnTo>
                      <a:pt x="14" y="217"/>
                    </a:lnTo>
                    <a:lnTo>
                      <a:pt x="9" y="206"/>
                    </a:lnTo>
                    <a:lnTo>
                      <a:pt x="5" y="195"/>
                    </a:lnTo>
                    <a:lnTo>
                      <a:pt x="2" y="186"/>
                    </a:lnTo>
                    <a:lnTo>
                      <a:pt x="0" y="177"/>
                    </a:lnTo>
                    <a:lnTo>
                      <a:pt x="0" y="170"/>
                    </a:lnTo>
                    <a:lnTo>
                      <a:pt x="0" y="170"/>
                    </a:lnTo>
                    <a:lnTo>
                      <a:pt x="0"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0" name="Freeform 29"/>
              <p:cNvSpPr/>
              <p:nvPr/>
            </p:nvSpPr>
            <p:spPr bwMode="auto">
              <a:xfrm>
                <a:off x="5294313" y="6199188"/>
                <a:ext cx="865188" cy="334963"/>
              </a:xfrm>
              <a:custGeom>
                <a:avLst/>
                <a:gdLst>
                  <a:gd name="T0" fmla="*/ 447 w 545"/>
                  <a:gd name="T1" fmla="*/ 211 h 211"/>
                  <a:gd name="T2" fmla="*/ 447 w 545"/>
                  <a:gd name="T3" fmla="*/ 211 h 211"/>
                  <a:gd name="T4" fmla="*/ 462 w 545"/>
                  <a:gd name="T5" fmla="*/ 200 h 211"/>
                  <a:gd name="T6" fmla="*/ 478 w 545"/>
                  <a:gd name="T7" fmla="*/ 187 h 211"/>
                  <a:gd name="T8" fmla="*/ 496 w 545"/>
                  <a:gd name="T9" fmla="*/ 170 h 211"/>
                  <a:gd name="T10" fmla="*/ 505 w 545"/>
                  <a:gd name="T11" fmla="*/ 160 h 211"/>
                  <a:gd name="T12" fmla="*/ 514 w 545"/>
                  <a:gd name="T13" fmla="*/ 150 h 211"/>
                  <a:gd name="T14" fmla="*/ 523 w 545"/>
                  <a:gd name="T15" fmla="*/ 138 h 211"/>
                  <a:gd name="T16" fmla="*/ 530 w 545"/>
                  <a:gd name="T17" fmla="*/ 126 h 211"/>
                  <a:gd name="T18" fmla="*/ 536 w 545"/>
                  <a:gd name="T19" fmla="*/ 114 h 211"/>
                  <a:gd name="T20" fmla="*/ 541 w 545"/>
                  <a:gd name="T21" fmla="*/ 101 h 211"/>
                  <a:gd name="T22" fmla="*/ 544 w 545"/>
                  <a:gd name="T23" fmla="*/ 87 h 211"/>
                  <a:gd name="T24" fmla="*/ 545 w 545"/>
                  <a:gd name="T25" fmla="*/ 74 h 211"/>
                  <a:gd name="T26" fmla="*/ 545 w 545"/>
                  <a:gd name="T27" fmla="*/ 74 h 211"/>
                  <a:gd name="T28" fmla="*/ 544 w 545"/>
                  <a:gd name="T29" fmla="*/ 60 h 211"/>
                  <a:gd name="T30" fmla="*/ 541 w 545"/>
                  <a:gd name="T31" fmla="*/ 49 h 211"/>
                  <a:gd name="T32" fmla="*/ 536 w 545"/>
                  <a:gd name="T33" fmla="*/ 39 h 211"/>
                  <a:gd name="T34" fmla="*/ 530 w 545"/>
                  <a:gd name="T35" fmla="*/ 30 h 211"/>
                  <a:gd name="T36" fmla="*/ 522 w 545"/>
                  <a:gd name="T37" fmla="*/ 23 h 211"/>
                  <a:gd name="T38" fmla="*/ 512 w 545"/>
                  <a:gd name="T39" fmla="*/ 17 h 211"/>
                  <a:gd name="T40" fmla="*/ 502 w 545"/>
                  <a:gd name="T41" fmla="*/ 12 h 211"/>
                  <a:gd name="T42" fmla="*/ 491 w 545"/>
                  <a:gd name="T43" fmla="*/ 9 h 211"/>
                  <a:gd name="T44" fmla="*/ 479 w 545"/>
                  <a:gd name="T45" fmla="*/ 6 h 211"/>
                  <a:gd name="T46" fmla="*/ 467 w 545"/>
                  <a:gd name="T47" fmla="*/ 3 h 211"/>
                  <a:gd name="T48" fmla="*/ 442 w 545"/>
                  <a:gd name="T49" fmla="*/ 1 h 211"/>
                  <a:gd name="T50" fmla="*/ 418 w 545"/>
                  <a:gd name="T51" fmla="*/ 0 h 211"/>
                  <a:gd name="T52" fmla="*/ 395 w 545"/>
                  <a:gd name="T53" fmla="*/ 0 h 211"/>
                  <a:gd name="T54" fmla="*/ 395 w 545"/>
                  <a:gd name="T55" fmla="*/ 0 h 211"/>
                  <a:gd name="T56" fmla="*/ 273 w 545"/>
                  <a:gd name="T57" fmla="*/ 0 h 211"/>
                  <a:gd name="T58" fmla="*/ 273 w 545"/>
                  <a:gd name="T59" fmla="*/ 0 h 211"/>
                  <a:gd name="T60" fmla="*/ 150 w 545"/>
                  <a:gd name="T61" fmla="*/ 0 h 211"/>
                  <a:gd name="T62" fmla="*/ 150 w 545"/>
                  <a:gd name="T63" fmla="*/ 0 h 211"/>
                  <a:gd name="T64" fmla="*/ 128 w 545"/>
                  <a:gd name="T65" fmla="*/ 0 h 211"/>
                  <a:gd name="T66" fmla="*/ 104 w 545"/>
                  <a:gd name="T67" fmla="*/ 1 h 211"/>
                  <a:gd name="T68" fmla="*/ 79 w 545"/>
                  <a:gd name="T69" fmla="*/ 3 h 211"/>
                  <a:gd name="T70" fmla="*/ 67 w 545"/>
                  <a:gd name="T71" fmla="*/ 6 h 211"/>
                  <a:gd name="T72" fmla="*/ 55 w 545"/>
                  <a:gd name="T73" fmla="*/ 9 h 211"/>
                  <a:gd name="T74" fmla="*/ 44 w 545"/>
                  <a:gd name="T75" fmla="*/ 12 h 211"/>
                  <a:gd name="T76" fmla="*/ 33 w 545"/>
                  <a:gd name="T77" fmla="*/ 17 h 211"/>
                  <a:gd name="T78" fmla="*/ 24 w 545"/>
                  <a:gd name="T79" fmla="*/ 23 h 211"/>
                  <a:gd name="T80" fmla="*/ 16 w 545"/>
                  <a:gd name="T81" fmla="*/ 30 h 211"/>
                  <a:gd name="T82" fmla="*/ 9 w 545"/>
                  <a:gd name="T83" fmla="*/ 39 h 211"/>
                  <a:gd name="T84" fmla="*/ 4 w 545"/>
                  <a:gd name="T85" fmla="*/ 49 h 211"/>
                  <a:gd name="T86" fmla="*/ 1 w 545"/>
                  <a:gd name="T87" fmla="*/ 60 h 211"/>
                  <a:gd name="T88" fmla="*/ 0 w 545"/>
                  <a:gd name="T89" fmla="*/ 74 h 211"/>
                  <a:gd name="T90" fmla="*/ 0 w 545"/>
                  <a:gd name="T91" fmla="*/ 74 h 211"/>
                  <a:gd name="T92" fmla="*/ 1 w 545"/>
                  <a:gd name="T93" fmla="*/ 87 h 211"/>
                  <a:gd name="T94" fmla="*/ 5 w 545"/>
                  <a:gd name="T95" fmla="*/ 101 h 211"/>
                  <a:gd name="T96" fmla="*/ 9 w 545"/>
                  <a:gd name="T97" fmla="*/ 114 h 211"/>
                  <a:gd name="T98" fmla="*/ 16 w 545"/>
                  <a:gd name="T99" fmla="*/ 126 h 211"/>
                  <a:gd name="T100" fmla="*/ 23 w 545"/>
                  <a:gd name="T101" fmla="*/ 138 h 211"/>
                  <a:gd name="T102" fmla="*/ 32 w 545"/>
                  <a:gd name="T103" fmla="*/ 150 h 211"/>
                  <a:gd name="T104" fmla="*/ 40 w 545"/>
                  <a:gd name="T105" fmla="*/ 160 h 211"/>
                  <a:gd name="T106" fmla="*/ 50 w 545"/>
                  <a:gd name="T107" fmla="*/ 170 h 211"/>
                  <a:gd name="T108" fmla="*/ 68 w 545"/>
                  <a:gd name="T109" fmla="*/ 187 h 211"/>
                  <a:gd name="T110" fmla="*/ 84 w 545"/>
                  <a:gd name="T111" fmla="*/ 200 h 211"/>
                  <a:gd name="T112" fmla="*/ 99 w 545"/>
                  <a:gd name="T113"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5" h="211">
                    <a:moveTo>
                      <a:pt x="447" y="211"/>
                    </a:moveTo>
                    <a:lnTo>
                      <a:pt x="447" y="211"/>
                    </a:lnTo>
                    <a:lnTo>
                      <a:pt x="462" y="200"/>
                    </a:lnTo>
                    <a:lnTo>
                      <a:pt x="478" y="187"/>
                    </a:lnTo>
                    <a:lnTo>
                      <a:pt x="496" y="170"/>
                    </a:lnTo>
                    <a:lnTo>
                      <a:pt x="505" y="160"/>
                    </a:lnTo>
                    <a:lnTo>
                      <a:pt x="514" y="150"/>
                    </a:lnTo>
                    <a:lnTo>
                      <a:pt x="523" y="138"/>
                    </a:lnTo>
                    <a:lnTo>
                      <a:pt x="530" y="126"/>
                    </a:lnTo>
                    <a:lnTo>
                      <a:pt x="536" y="114"/>
                    </a:lnTo>
                    <a:lnTo>
                      <a:pt x="541" y="101"/>
                    </a:lnTo>
                    <a:lnTo>
                      <a:pt x="544" y="87"/>
                    </a:lnTo>
                    <a:lnTo>
                      <a:pt x="545" y="74"/>
                    </a:lnTo>
                    <a:lnTo>
                      <a:pt x="545" y="74"/>
                    </a:lnTo>
                    <a:lnTo>
                      <a:pt x="544" y="60"/>
                    </a:lnTo>
                    <a:lnTo>
                      <a:pt x="541" y="49"/>
                    </a:lnTo>
                    <a:lnTo>
                      <a:pt x="536" y="39"/>
                    </a:lnTo>
                    <a:lnTo>
                      <a:pt x="530" y="30"/>
                    </a:lnTo>
                    <a:lnTo>
                      <a:pt x="522" y="23"/>
                    </a:lnTo>
                    <a:lnTo>
                      <a:pt x="512" y="17"/>
                    </a:lnTo>
                    <a:lnTo>
                      <a:pt x="502" y="12"/>
                    </a:lnTo>
                    <a:lnTo>
                      <a:pt x="491" y="9"/>
                    </a:lnTo>
                    <a:lnTo>
                      <a:pt x="479" y="6"/>
                    </a:lnTo>
                    <a:lnTo>
                      <a:pt x="467" y="3"/>
                    </a:lnTo>
                    <a:lnTo>
                      <a:pt x="442" y="1"/>
                    </a:lnTo>
                    <a:lnTo>
                      <a:pt x="418" y="0"/>
                    </a:lnTo>
                    <a:lnTo>
                      <a:pt x="395" y="0"/>
                    </a:lnTo>
                    <a:lnTo>
                      <a:pt x="395" y="0"/>
                    </a:lnTo>
                    <a:lnTo>
                      <a:pt x="273" y="0"/>
                    </a:lnTo>
                    <a:lnTo>
                      <a:pt x="273" y="0"/>
                    </a:lnTo>
                    <a:lnTo>
                      <a:pt x="150" y="0"/>
                    </a:lnTo>
                    <a:lnTo>
                      <a:pt x="150" y="0"/>
                    </a:lnTo>
                    <a:lnTo>
                      <a:pt x="128" y="0"/>
                    </a:lnTo>
                    <a:lnTo>
                      <a:pt x="104" y="1"/>
                    </a:lnTo>
                    <a:lnTo>
                      <a:pt x="79" y="3"/>
                    </a:lnTo>
                    <a:lnTo>
                      <a:pt x="67" y="6"/>
                    </a:lnTo>
                    <a:lnTo>
                      <a:pt x="55" y="9"/>
                    </a:lnTo>
                    <a:lnTo>
                      <a:pt x="44" y="12"/>
                    </a:lnTo>
                    <a:lnTo>
                      <a:pt x="33" y="17"/>
                    </a:lnTo>
                    <a:lnTo>
                      <a:pt x="24" y="23"/>
                    </a:lnTo>
                    <a:lnTo>
                      <a:pt x="16" y="30"/>
                    </a:lnTo>
                    <a:lnTo>
                      <a:pt x="9" y="39"/>
                    </a:lnTo>
                    <a:lnTo>
                      <a:pt x="4" y="49"/>
                    </a:lnTo>
                    <a:lnTo>
                      <a:pt x="1" y="60"/>
                    </a:lnTo>
                    <a:lnTo>
                      <a:pt x="0" y="74"/>
                    </a:lnTo>
                    <a:lnTo>
                      <a:pt x="0" y="74"/>
                    </a:lnTo>
                    <a:lnTo>
                      <a:pt x="1" y="87"/>
                    </a:lnTo>
                    <a:lnTo>
                      <a:pt x="5" y="101"/>
                    </a:lnTo>
                    <a:lnTo>
                      <a:pt x="9" y="114"/>
                    </a:lnTo>
                    <a:lnTo>
                      <a:pt x="16" y="126"/>
                    </a:lnTo>
                    <a:lnTo>
                      <a:pt x="23" y="138"/>
                    </a:lnTo>
                    <a:lnTo>
                      <a:pt x="32" y="150"/>
                    </a:lnTo>
                    <a:lnTo>
                      <a:pt x="40" y="160"/>
                    </a:lnTo>
                    <a:lnTo>
                      <a:pt x="50" y="170"/>
                    </a:lnTo>
                    <a:lnTo>
                      <a:pt x="68" y="187"/>
                    </a:lnTo>
                    <a:lnTo>
                      <a:pt x="84" y="200"/>
                    </a:lnTo>
                    <a:lnTo>
                      <a:pt x="99" y="21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1" name="Line 30"/>
              <p:cNvSpPr>
                <a:spLocks noChangeShapeType="1"/>
              </p:cNvSpPr>
              <p:nvPr/>
            </p:nvSpPr>
            <p:spPr bwMode="auto">
              <a:xfrm>
                <a:off x="5495925" y="6135688"/>
                <a:ext cx="463550"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2" name="Line 31"/>
              <p:cNvSpPr>
                <a:spLocks noChangeShapeType="1"/>
              </p:cNvSpPr>
              <p:nvPr/>
            </p:nvSpPr>
            <p:spPr bwMode="auto">
              <a:xfrm>
                <a:off x="5727700" y="6743700"/>
                <a:ext cx="0" cy="9207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3" name="Freeform 32"/>
              <p:cNvSpPr/>
              <p:nvPr/>
            </p:nvSpPr>
            <p:spPr bwMode="auto">
              <a:xfrm>
                <a:off x="5549900" y="6878638"/>
                <a:ext cx="355600" cy="107950"/>
              </a:xfrm>
              <a:custGeom>
                <a:avLst/>
                <a:gdLst>
                  <a:gd name="T0" fmla="*/ 0 w 224"/>
                  <a:gd name="T1" fmla="*/ 68 h 68"/>
                  <a:gd name="T2" fmla="*/ 0 w 224"/>
                  <a:gd name="T3" fmla="*/ 32 h 68"/>
                  <a:gd name="T4" fmla="*/ 0 w 224"/>
                  <a:gd name="T5" fmla="*/ 32 h 68"/>
                  <a:gd name="T6" fmla="*/ 0 w 224"/>
                  <a:gd name="T7" fmla="*/ 25 h 68"/>
                  <a:gd name="T8" fmla="*/ 2 w 224"/>
                  <a:gd name="T9" fmla="*/ 19 h 68"/>
                  <a:gd name="T10" fmla="*/ 5 w 224"/>
                  <a:gd name="T11" fmla="*/ 14 h 68"/>
                  <a:gd name="T12" fmla="*/ 9 w 224"/>
                  <a:gd name="T13" fmla="*/ 10 h 68"/>
                  <a:gd name="T14" fmla="*/ 13 w 224"/>
                  <a:gd name="T15" fmla="*/ 6 h 68"/>
                  <a:gd name="T16" fmla="*/ 19 w 224"/>
                  <a:gd name="T17" fmla="*/ 3 h 68"/>
                  <a:gd name="T18" fmla="*/ 24 w 224"/>
                  <a:gd name="T19" fmla="*/ 1 h 68"/>
                  <a:gd name="T20" fmla="*/ 31 w 224"/>
                  <a:gd name="T21" fmla="*/ 0 h 68"/>
                  <a:gd name="T22" fmla="*/ 193 w 224"/>
                  <a:gd name="T23" fmla="*/ 0 h 68"/>
                  <a:gd name="T24" fmla="*/ 193 w 224"/>
                  <a:gd name="T25" fmla="*/ 0 h 68"/>
                  <a:gd name="T26" fmla="*/ 199 w 224"/>
                  <a:gd name="T27" fmla="*/ 1 h 68"/>
                  <a:gd name="T28" fmla="*/ 205 w 224"/>
                  <a:gd name="T29" fmla="*/ 3 h 68"/>
                  <a:gd name="T30" fmla="*/ 210 w 224"/>
                  <a:gd name="T31" fmla="*/ 6 h 68"/>
                  <a:gd name="T32" fmla="*/ 215 w 224"/>
                  <a:gd name="T33" fmla="*/ 10 h 68"/>
                  <a:gd name="T34" fmla="*/ 219 w 224"/>
                  <a:gd name="T35" fmla="*/ 14 h 68"/>
                  <a:gd name="T36" fmla="*/ 222 w 224"/>
                  <a:gd name="T37" fmla="*/ 19 h 68"/>
                  <a:gd name="T38" fmla="*/ 224 w 224"/>
                  <a:gd name="T39" fmla="*/ 25 h 68"/>
                  <a:gd name="T40" fmla="*/ 224 w 224"/>
                  <a:gd name="T41" fmla="*/ 32 h 68"/>
                  <a:gd name="T42" fmla="*/ 224 w 224"/>
                  <a:gd name="T43" fmla="*/ 68 h 68"/>
                  <a:gd name="T44" fmla="*/ 0 w 224"/>
                  <a:gd name="T4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68">
                    <a:moveTo>
                      <a:pt x="0" y="68"/>
                    </a:moveTo>
                    <a:lnTo>
                      <a:pt x="0" y="32"/>
                    </a:lnTo>
                    <a:lnTo>
                      <a:pt x="0" y="32"/>
                    </a:lnTo>
                    <a:lnTo>
                      <a:pt x="0" y="25"/>
                    </a:lnTo>
                    <a:lnTo>
                      <a:pt x="2" y="19"/>
                    </a:lnTo>
                    <a:lnTo>
                      <a:pt x="5" y="14"/>
                    </a:lnTo>
                    <a:lnTo>
                      <a:pt x="9" y="10"/>
                    </a:lnTo>
                    <a:lnTo>
                      <a:pt x="13" y="6"/>
                    </a:lnTo>
                    <a:lnTo>
                      <a:pt x="19" y="3"/>
                    </a:lnTo>
                    <a:lnTo>
                      <a:pt x="24" y="1"/>
                    </a:lnTo>
                    <a:lnTo>
                      <a:pt x="31" y="0"/>
                    </a:lnTo>
                    <a:lnTo>
                      <a:pt x="193" y="0"/>
                    </a:lnTo>
                    <a:lnTo>
                      <a:pt x="193" y="0"/>
                    </a:lnTo>
                    <a:lnTo>
                      <a:pt x="199" y="1"/>
                    </a:lnTo>
                    <a:lnTo>
                      <a:pt x="205" y="3"/>
                    </a:lnTo>
                    <a:lnTo>
                      <a:pt x="210" y="6"/>
                    </a:lnTo>
                    <a:lnTo>
                      <a:pt x="215" y="10"/>
                    </a:lnTo>
                    <a:lnTo>
                      <a:pt x="219" y="14"/>
                    </a:lnTo>
                    <a:lnTo>
                      <a:pt x="222" y="19"/>
                    </a:lnTo>
                    <a:lnTo>
                      <a:pt x="224" y="25"/>
                    </a:lnTo>
                    <a:lnTo>
                      <a:pt x="224" y="32"/>
                    </a:lnTo>
                    <a:lnTo>
                      <a:pt x="224" y="68"/>
                    </a:lnTo>
                    <a:lnTo>
                      <a:pt x="0" y="6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94" name="组合 193"/>
          <p:cNvGrpSpPr/>
          <p:nvPr/>
        </p:nvGrpSpPr>
        <p:grpSpPr>
          <a:xfrm>
            <a:off x="5391884" y="4415009"/>
            <a:ext cx="1408234" cy="1214153"/>
            <a:chOff x="4043843" y="3316208"/>
            <a:chExt cx="1056313" cy="910615"/>
          </a:xfrm>
        </p:grpSpPr>
        <p:sp>
          <p:nvSpPr>
            <p:cNvPr id="195" name="六边形 194"/>
            <p:cNvSpPr/>
            <p:nvPr/>
          </p:nvSpPr>
          <p:spPr>
            <a:xfrm>
              <a:off x="4043843" y="3316208"/>
              <a:ext cx="1056313" cy="910615"/>
            </a:xfrm>
            <a:prstGeom prst="hexagon">
              <a:avLst/>
            </a:prstGeom>
            <a:solidFill>
              <a:schemeClr val="accent2"/>
            </a:solid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6" name="组合 195"/>
            <p:cNvGrpSpPr/>
            <p:nvPr/>
          </p:nvGrpSpPr>
          <p:grpSpPr>
            <a:xfrm>
              <a:off x="4417151" y="3609091"/>
              <a:ext cx="309696" cy="324848"/>
              <a:chOff x="2847975" y="6135688"/>
              <a:chExt cx="811213" cy="850900"/>
            </a:xfrm>
          </p:grpSpPr>
          <p:sp>
            <p:nvSpPr>
              <p:cNvPr id="197" name="Freeform 8"/>
              <p:cNvSpPr/>
              <p:nvPr/>
            </p:nvSpPr>
            <p:spPr bwMode="auto">
              <a:xfrm>
                <a:off x="2847975" y="6135688"/>
                <a:ext cx="811213" cy="463550"/>
              </a:xfrm>
              <a:custGeom>
                <a:avLst/>
                <a:gdLst>
                  <a:gd name="T0" fmla="*/ 245 w 511"/>
                  <a:gd name="T1" fmla="*/ 2 h 292"/>
                  <a:gd name="T2" fmla="*/ 10 w 511"/>
                  <a:gd name="T3" fmla="*/ 129 h 292"/>
                  <a:gd name="T4" fmla="*/ 10 w 511"/>
                  <a:gd name="T5" fmla="*/ 129 h 292"/>
                  <a:gd name="T6" fmla="*/ 6 w 511"/>
                  <a:gd name="T7" fmla="*/ 132 h 292"/>
                  <a:gd name="T8" fmla="*/ 2 w 511"/>
                  <a:gd name="T9" fmla="*/ 136 h 292"/>
                  <a:gd name="T10" fmla="*/ 0 w 511"/>
                  <a:gd name="T11" fmla="*/ 141 h 292"/>
                  <a:gd name="T12" fmla="*/ 0 w 511"/>
                  <a:gd name="T13" fmla="*/ 146 h 292"/>
                  <a:gd name="T14" fmla="*/ 0 w 511"/>
                  <a:gd name="T15" fmla="*/ 151 h 292"/>
                  <a:gd name="T16" fmla="*/ 2 w 511"/>
                  <a:gd name="T17" fmla="*/ 155 h 292"/>
                  <a:gd name="T18" fmla="*/ 6 w 511"/>
                  <a:gd name="T19" fmla="*/ 159 h 292"/>
                  <a:gd name="T20" fmla="*/ 10 w 511"/>
                  <a:gd name="T21" fmla="*/ 163 h 292"/>
                  <a:gd name="T22" fmla="*/ 245 w 511"/>
                  <a:gd name="T23" fmla="*/ 289 h 292"/>
                  <a:gd name="T24" fmla="*/ 245 w 511"/>
                  <a:gd name="T25" fmla="*/ 289 h 292"/>
                  <a:gd name="T26" fmla="*/ 250 w 511"/>
                  <a:gd name="T27" fmla="*/ 291 h 292"/>
                  <a:gd name="T28" fmla="*/ 256 w 511"/>
                  <a:gd name="T29" fmla="*/ 292 h 292"/>
                  <a:gd name="T30" fmla="*/ 261 w 511"/>
                  <a:gd name="T31" fmla="*/ 291 h 292"/>
                  <a:gd name="T32" fmla="*/ 267 w 511"/>
                  <a:gd name="T33" fmla="*/ 289 h 292"/>
                  <a:gd name="T34" fmla="*/ 500 w 511"/>
                  <a:gd name="T35" fmla="*/ 163 h 292"/>
                  <a:gd name="T36" fmla="*/ 500 w 511"/>
                  <a:gd name="T37" fmla="*/ 163 h 292"/>
                  <a:gd name="T38" fmla="*/ 505 w 511"/>
                  <a:gd name="T39" fmla="*/ 159 h 292"/>
                  <a:gd name="T40" fmla="*/ 508 w 511"/>
                  <a:gd name="T41" fmla="*/ 155 h 292"/>
                  <a:gd name="T42" fmla="*/ 510 w 511"/>
                  <a:gd name="T43" fmla="*/ 151 h 292"/>
                  <a:gd name="T44" fmla="*/ 511 w 511"/>
                  <a:gd name="T45" fmla="*/ 146 h 292"/>
                  <a:gd name="T46" fmla="*/ 510 w 511"/>
                  <a:gd name="T47" fmla="*/ 141 h 292"/>
                  <a:gd name="T48" fmla="*/ 508 w 511"/>
                  <a:gd name="T49" fmla="*/ 136 h 292"/>
                  <a:gd name="T50" fmla="*/ 505 w 511"/>
                  <a:gd name="T51" fmla="*/ 132 h 292"/>
                  <a:gd name="T52" fmla="*/ 500 w 511"/>
                  <a:gd name="T53" fmla="*/ 129 h 292"/>
                  <a:gd name="T54" fmla="*/ 267 w 511"/>
                  <a:gd name="T55" fmla="*/ 2 h 292"/>
                  <a:gd name="T56" fmla="*/ 267 w 511"/>
                  <a:gd name="T57" fmla="*/ 2 h 292"/>
                  <a:gd name="T58" fmla="*/ 261 w 511"/>
                  <a:gd name="T59" fmla="*/ 0 h 292"/>
                  <a:gd name="T60" fmla="*/ 256 w 511"/>
                  <a:gd name="T61" fmla="*/ 0 h 292"/>
                  <a:gd name="T62" fmla="*/ 250 w 511"/>
                  <a:gd name="T63" fmla="*/ 0 h 292"/>
                  <a:gd name="T64" fmla="*/ 245 w 511"/>
                  <a:gd name="T65" fmla="*/ 2 h 292"/>
                  <a:gd name="T66" fmla="*/ 245 w 511"/>
                  <a:gd name="T67" fmla="*/ 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1" h="292">
                    <a:moveTo>
                      <a:pt x="245" y="2"/>
                    </a:moveTo>
                    <a:lnTo>
                      <a:pt x="10" y="129"/>
                    </a:lnTo>
                    <a:lnTo>
                      <a:pt x="10" y="129"/>
                    </a:lnTo>
                    <a:lnTo>
                      <a:pt x="6" y="132"/>
                    </a:lnTo>
                    <a:lnTo>
                      <a:pt x="2" y="136"/>
                    </a:lnTo>
                    <a:lnTo>
                      <a:pt x="0" y="141"/>
                    </a:lnTo>
                    <a:lnTo>
                      <a:pt x="0" y="146"/>
                    </a:lnTo>
                    <a:lnTo>
                      <a:pt x="0" y="151"/>
                    </a:lnTo>
                    <a:lnTo>
                      <a:pt x="2" y="155"/>
                    </a:lnTo>
                    <a:lnTo>
                      <a:pt x="6" y="159"/>
                    </a:lnTo>
                    <a:lnTo>
                      <a:pt x="10" y="163"/>
                    </a:lnTo>
                    <a:lnTo>
                      <a:pt x="245" y="289"/>
                    </a:lnTo>
                    <a:lnTo>
                      <a:pt x="245" y="289"/>
                    </a:lnTo>
                    <a:lnTo>
                      <a:pt x="250" y="291"/>
                    </a:lnTo>
                    <a:lnTo>
                      <a:pt x="256" y="292"/>
                    </a:lnTo>
                    <a:lnTo>
                      <a:pt x="261" y="291"/>
                    </a:lnTo>
                    <a:lnTo>
                      <a:pt x="267" y="289"/>
                    </a:lnTo>
                    <a:lnTo>
                      <a:pt x="500" y="163"/>
                    </a:lnTo>
                    <a:lnTo>
                      <a:pt x="500" y="163"/>
                    </a:lnTo>
                    <a:lnTo>
                      <a:pt x="505" y="159"/>
                    </a:lnTo>
                    <a:lnTo>
                      <a:pt x="508" y="155"/>
                    </a:lnTo>
                    <a:lnTo>
                      <a:pt x="510" y="151"/>
                    </a:lnTo>
                    <a:lnTo>
                      <a:pt x="511" y="146"/>
                    </a:lnTo>
                    <a:lnTo>
                      <a:pt x="510" y="141"/>
                    </a:lnTo>
                    <a:lnTo>
                      <a:pt x="508" y="136"/>
                    </a:lnTo>
                    <a:lnTo>
                      <a:pt x="505" y="132"/>
                    </a:lnTo>
                    <a:lnTo>
                      <a:pt x="500" y="129"/>
                    </a:lnTo>
                    <a:lnTo>
                      <a:pt x="267" y="2"/>
                    </a:lnTo>
                    <a:lnTo>
                      <a:pt x="267" y="2"/>
                    </a:lnTo>
                    <a:lnTo>
                      <a:pt x="261" y="0"/>
                    </a:lnTo>
                    <a:lnTo>
                      <a:pt x="256" y="0"/>
                    </a:lnTo>
                    <a:lnTo>
                      <a:pt x="250" y="0"/>
                    </a:lnTo>
                    <a:lnTo>
                      <a:pt x="245" y="2"/>
                    </a:lnTo>
                    <a:lnTo>
                      <a:pt x="245" y="2"/>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8" name="Freeform 9"/>
              <p:cNvSpPr/>
              <p:nvPr/>
            </p:nvSpPr>
            <p:spPr bwMode="auto">
              <a:xfrm>
                <a:off x="2847975" y="6505575"/>
                <a:ext cx="811213" cy="295275"/>
              </a:xfrm>
              <a:custGeom>
                <a:avLst/>
                <a:gdLst>
                  <a:gd name="T0" fmla="*/ 51 w 511"/>
                  <a:gd name="T1" fmla="*/ 0 h 186"/>
                  <a:gd name="T2" fmla="*/ 10 w 511"/>
                  <a:gd name="T3" fmla="*/ 22 h 186"/>
                  <a:gd name="T4" fmla="*/ 10 w 511"/>
                  <a:gd name="T5" fmla="*/ 22 h 186"/>
                  <a:gd name="T6" fmla="*/ 6 w 511"/>
                  <a:gd name="T7" fmla="*/ 25 h 186"/>
                  <a:gd name="T8" fmla="*/ 2 w 511"/>
                  <a:gd name="T9" fmla="*/ 30 h 186"/>
                  <a:gd name="T10" fmla="*/ 0 w 511"/>
                  <a:gd name="T11" fmla="*/ 34 h 186"/>
                  <a:gd name="T12" fmla="*/ 0 w 511"/>
                  <a:gd name="T13" fmla="*/ 39 h 186"/>
                  <a:gd name="T14" fmla="*/ 0 w 511"/>
                  <a:gd name="T15" fmla="*/ 44 h 186"/>
                  <a:gd name="T16" fmla="*/ 2 w 511"/>
                  <a:gd name="T17" fmla="*/ 49 h 186"/>
                  <a:gd name="T18" fmla="*/ 6 w 511"/>
                  <a:gd name="T19" fmla="*/ 53 h 186"/>
                  <a:gd name="T20" fmla="*/ 10 w 511"/>
                  <a:gd name="T21" fmla="*/ 56 h 186"/>
                  <a:gd name="T22" fmla="*/ 245 w 511"/>
                  <a:gd name="T23" fmla="*/ 183 h 186"/>
                  <a:gd name="T24" fmla="*/ 245 w 511"/>
                  <a:gd name="T25" fmla="*/ 183 h 186"/>
                  <a:gd name="T26" fmla="*/ 250 w 511"/>
                  <a:gd name="T27" fmla="*/ 185 h 186"/>
                  <a:gd name="T28" fmla="*/ 256 w 511"/>
                  <a:gd name="T29" fmla="*/ 186 h 186"/>
                  <a:gd name="T30" fmla="*/ 261 w 511"/>
                  <a:gd name="T31" fmla="*/ 185 h 186"/>
                  <a:gd name="T32" fmla="*/ 267 w 511"/>
                  <a:gd name="T33" fmla="*/ 183 h 186"/>
                  <a:gd name="T34" fmla="*/ 500 w 511"/>
                  <a:gd name="T35" fmla="*/ 56 h 186"/>
                  <a:gd name="T36" fmla="*/ 500 w 511"/>
                  <a:gd name="T37" fmla="*/ 56 h 186"/>
                  <a:gd name="T38" fmla="*/ 505 w 511"/>
                  <a:gd name="T39" fmla="*/ 53 h 186"/>
                  <a:gd name="T40" fmla="*/ 508 w 511"/>
                  <a:gd name="T41" fmla="*/ 49 h 186"/>
                  <a:gd name="T42" fmla="*/ 510 w 511"/>
                  <a:gd name="T43" fmla="*/ 44 h 186"/>
                  <a:gd name="T44" fmla="*/ 511 w 511"/>
                  <a:gd name="T45" fmla="*/ 39 h 186"/>
                  <a:gd name="T46" fmla="*/ 510 w 511"/>
                  <a:gd name="T47" fmla="*/ 34 h 186"/>
                  <a:gd name="T48" fmla="*/ 508 w 511"/>
                  <a:gd name="T49" fmla="*/ 30 h 186"/>
                  <a:gd name="T50" fmla="*/ 505 w 511"/>
                  <a:gd name="T51" fmla="*/ 25 h 186"/>
                  <a:gd name="T52" fmla="*/ 500 w 511"/>
                  <a:gd name="T53" fmla="*/ 22 h 186"/>
                  <a:gd name="T54" fmla="*/ 459 w 511"/>
                  <a:gd name="T5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6">
                    <a:moveTo>
                      <a:pt x="51" y="0"/>
                    </a:moveTo>
                    <a:lnTo>
                      <a:pt x="10" y="22"/>
                    </a:lnTo>
                    <a:lnTo>
                      <a:pt x="10" y="22"/>
                    </a:lnTo>
                    <a:lnTo>
                      <a:pt x="6" y="25"/>
                    </a:lnTo>
                    <a:lnTo>
                      <a:pt x="2" y="30"/>
                    </a:lnTo>
                    <a:lnTo>
                      <a:pt x="0" y="34"/>
                    </a:lnTo>
                    <a:lnTo>
                      <a:pt x="0" y="39"/>
                    </a:lnTo>
                    <a:lnTo>
                      <a:pt x="0" y="44"/>
                    </a:lnTo>
                    <a:lnTo>
                      <a:pt x="2" y="49"/>
                    </a:lnTo>
                    <a:lnTo>
                      <a:pt x="6" y="53"/>
                    </a:lnTo>
                    <a:lnTo>
                      <a:pt x="10" y="56"/>
                    </a:lnTo>
                    <a:lnTo>
                      <a:pt x="245" y="183"/>
                    </a:lnTo>
                    <a:lnTo>
                      <a:pt x="245" y="183"/>
                    </a:lnTo>
                    <a:lnTo>
                      <a:pt x="250" y="185"/>
                    </a:lnTo>
                    <a:lnTo>
                      <a:pt x="256" y="186"/>
                    </a:lnTo>
                    <a:lnTo>
                      <a:pt x="261" y="185"/>
                    </a:lnTo>
                    <a:lnTo>
                      <a:pt x="267" y="183"/>
                    </a:lnTo>
                    <a:lnTo>
                      <a:pt x="500" y="56"/>
                    </a:lnTo>
                    <a:lnTo>
                      <a:pt x="500" y="56"/>
                    </a:lnTo>
                    <a:lnTo>
                      <a:pt x="505" y="53"/>
                    </a:lnTo>
                    <a:lnTo>
                      <a:pt x="508" y="49"/>
                    </a:lnTo>
                    <a:lnTo>
                      <a:pt x="510" y="44"/>
                    </a:lnTo>
                    <a:lnTo>
                      <a:pt x="511" y="39"/>
                    </a:lnTo>
                    <a:lnTo>
                      <a:pt x="510" y="34"/>
                    </a:lnTo>
                    <a:lnTo>
                      <a:pt x="508" y="30"/>
                    </a:lnTo>
                    <a:lnTo>
                      <a:pt x="505" y="25"/>
                    </a:lnTo>
                    <a:lnTo>
                      <a:pt x="500" y="22"/>
                    </a:lnTo>
                    <a:lnTo>
                      <a:pt x="459"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9" name="Freeform 10"/>
              <p:cNvSpPr/>
              <p:nvPr/>
            </p:nvSpPr>
            <p:spPr bwMode="auto">
              <a:xfrm>
                <a:off x="2847975" y="6692900"/>
                <a:ext cx="811213" cy="293688"/>
              </a:xfrm>
              <a:custGeom>
                <a:avLst/>
                <a:gdLst>
                  <a:gd name="T0" fmla="*/ 51 w 511"/>
                  <a:gd name="T1" fmla="*/ 0 h 185"/>
                  <a:gd name="T2" fmla="*/ 10 w 511"/>
                  <a:gd name="T3" fmla="*/ 22 h 185"/>
                  <a:gd name="T4" fmla="*/ 10 w 511"/>
                  <a:gd name="T5" fmla="*/ 22 h 185"/>
                  <a:gd name="T6" fmla="*/ 6 w 511"/>
                  <a:gd name="T7" fmla="*/ 25 h 185"/>
                  <a:gd name="T8" fmla="*/ 2 w 511"/>
                  <a:gd name="T9" fmla="*/ 29 h 185"/>
                  <a:gd name="T10" fmla="*/ 0 w 511"/>
                  <a:gd name="T11" fmla="*/ 34 h 185"/>
                  <a:gd name="T12" fmla="*/ 0 w 511"/>
                  <a:gd name="T13" fmla="*/ 39 h 185"/>
                  <a:gd name="T14" fmla="*/ 0 w 511"/>
                  <a:gd name="T15" fmla="*/ 44 h 185"/>
                  <a:gd name="T16" fmla="*/ 2 w 511"/>
                  <a:gd name="T17" fmla="*/ 48 h 185"/>
                  <a:gd name="T18" fmla="*/ 6 w 511"/>
                  <a:gd name="T19" fmla="*/ 52 h 185"/>
                  <a:gd name="T20" fmla="*/ 10 w 511"/>
                  <a:gd name="T21" fmla="*/ 56 h 185"/>
                  <a:gd name="T22" fmla="*/ 245 w 511"/>
                  <a:gd name="T23" fmla="*/ 182 h 185"/>
                  <a:gd name="T24" fmla="*/ 245 w 511"/>
                  <a:gd name="T25" fmla="*/ 182 h 185"/>
                  <a:gd name="T26" fmla="*/ 250 w 511"/>
                  <a:gd name="T27" fmla="*/ 184 h 185"/>
                  <a:gd name="T28" fmla="*/ 256 w 511"/>
                  <a:gd name="T29" fmla="*/ 185 h 185"/>
                  <a:gd name="T30" fmla="*/ 261 w 511"/>
                  <a:gd name="T31" fmla="*/ 184 h 185"/>
                  <a:gd name="T32" fmla="*/ 267 w 511"/>
                  <a:gd name="T33" fmla="*/ 182 h 185"/>
                  <a:gd name="T34" fmla="*/ 500 w 511"/>
                  <a:gd name="T35" fmla="*/ 56 h 185"/>
                  <a:gd name="T36" fmla="*/ 500 w 511"/>
                  <a:gd name="T37" fmla="*/ 56 h 185"/>
                  <a:gd name="T38" fmla="*/ 505 w 511"/>
                  <a:gd name="T39" fmla="*/ 52 h 185"/>
                  <a:gd name="T40" fmla="*/ 508 w 511"/>
                  <a:gd name="T41" fmla="*/ 48 h 185"/>
                  <a:gd name="T42" fmla="*/ 510 w 511"/>
                  <a:gd name="T43" fmla="*/ 44 h 185"/>
                  <a:gd name="T44" fmla="*/ 511 w 511"/>
                  <a:gd name="T45" fmla="*/ 39 h 185"/>
                  <a:gd name="T46" fmla="*/ 510 w 511"/>
                  <a:gd name="T47" fmla="*/ 34 h 185"/>
                  <a:gd name="T48" fmla="*/ 508 w 511"/>
                  <a:gd name="T49" fmla="*/ 29 h 185"/>
                  <a:gd name="T50" fmla="*/ 505 w 511"/>
                  <a:gd name="T51" fmla="*/ 25 h 185"/>
                  <a:gd name="T52" fmla="*/ 500 w 511"/>
                  <a:gd name="T53" fmla="*/ 22 h 185"/>
                  <a:gd name="T54" fmla="*/ 459 w 511"/>
                  <a:gd name="T5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5">
                    <a:moveTo>
                      <a:pt x="51" y="0"/>
                    </a:moveTo>
                    <a:lnTo>
                      <a:pt x="10" y="22"/>
                    </a:lnTo>
                    <a:lnTo>
                      <a:pt x="10" y="22"/>
                    </a:lnTo>
                    <a:lnTo>
                      <a:pt x="6" y="25"/>
                    </a:lnTo>
                    <a:lnTo>
                      <a:pt x="2" y="29"/>
                    </a:lnTo>
                    <a:lnTo>
                      <a:pt x="0" y="34"/>
                    </a:lnTo>
                    <a:lnTo>
                      <a:pt x="0" y="39"/>
                    </a:lnTo>
                    <a:lnTo>
                      <a:pt x="0" y="44"/>
                    </a:lnTo>
                    <a:lnTo>
                      <a:pt x="2" y="48"/>
                    </a:lnTo>
                    <a:lnTo>
                      <a:pt x="6" y="52"/>
                    </a:lnTo>
                    <a:lnTo>
                      <a:pt x="10" y="56"/>
                    </a:lnTo>
                    <a:lnTo>
                      <a:pt x="245" y="182"/>
                    </a:lnTo>
                    <a:lnTo>
                      <a:pt x="245" y="182"/>
                    </a:lnTo>
                    <a:lnTo>
                      <a:pt x="250" y="184"/>
                    </a:lnTo>
                    <a:lnTo>
                      <a:pt x="256" y="185"/>
                    </a:lnTo>
                    <a:lnTo>
                      <a:pt x="261" y="184"/>
                    </a:lnTo>
                    <a:lnTo>
                      <a:pt x="267" y="182"/>
                    </a:lnTo>
                    <a:lnTo>
                      <a:pt x="500" y="56"/>
                    </a:lnTo>
                    <a:lnTo>
                      <a:pt x="500" y="56"/>
                    </a:lnTo>
                    <a:lnTo>
                      <a:pt x="505" y="52"/>
                    </a:lnTo>
                    <a:lnTo>
                      <a:pt x="508" y="48"/>
                    </a:lnTo>
                    <a:lnTo>
                      <a:pt x="510" y="44"/>
                    </a:lnTo>
                    <a:lnTo>
                      <a:pt x="511" y="39"/>
                    </a:lnTo>
                    <a:lnTo>
                      <a:pt x="510" y="34"/>
                    </a:lnTo>
                    <a:lnTo>
                      <a:pt x="508" y="29"/>
                    </a:lnTo>
                    <a:lnTo>
                      <a:pt x="505" y="25"/>
                    </a:lnTo>
                    <a:lnTo>
                      <a:pt x="500" y="22"/>
                    </a:lnTo>
                    <a:lnTo>
                      <a:pt x="459"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200" name="组合 199"/>
          <p:cNvGrpSpPr/>
          <p:nvPr/>
        </p:nvGrpSpPr>
        <p:grpSpPr>
          <a:xfrm>
            <a:off x="6622570" y="2353173"/>
            <a:ext cx="1408234" cy="1214153"/>
            <a:chOff x="4966978" y="1769831"/>
            <a:chExt cx="1056313" cy="910615"/>
          </a:xfrm>
        </p:grpSpPr>
        <p:sp>
          <p:nvSpPr>
            <p:cNvPr id="201" name="六边形 200"/>
            <p:cNvSpPr/>
            <p:nvPr/>
          </p:nvSpPr>
          <p:spPr>
            <a:xfrm>
              <a:off x="4966978" y="1769831"/>
              <a:ext cx="1056313" cy="910615"/>
            </a:xfrm>
            <a:prstGeom prst="hexagon">
              <a:avLst/>
            </a:prstGeom>
            <a:solidFill>
              <a:schemeClr val="accent3"/>
            </a:solidFill>
            <a:ln w="1905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2" name="组合 201"/>
            <p:cNvGrpSpPr/>
            <p:nvPr/>
          </p:nvGrpSpPr>
          <p:grpSpPr>
            <a:xfrm>
              <a:off x="5332407" y="2062714"/>
              <a:ext cx="325454" cy="324848"/>
              <a:chOff x="4064000" y="6135688"/>
              <a:chExt cx="852488" cy="850900"/>
            </a:xfrm>
          </p:grpSpPr>
          <p:sp>
            <p:nvSpPr>
              <p:cNvPr id="203" name="Freeform 11"/>
              <p:cNvSpPr/>
              <p:nvPr/>
            </p:nvSpPr>
            <p:spPr bwMode="auto">
              <a:xfrm>
                <a:off x="4064000" y="6135688"/>
                <a:ext cx="852488" cy="850900"/>
              </a:xfrm>
              <a:custGeom>
                <a:avLst/>
                <a:gdLst>
                  <a:gd name="T0" fmla="*/ 529 w 537"/>
                  <a:gd name="T1" fmla="*/ 80 h 536"/>
                  <a:gd name="T2" fmla="*/ 456 w 537"/>
                  <a:gd name="T3" fmla="*/ 7 h 536"/>
                  <a:gd name="T4" fmla="*/ 456 w 537"/>
                  <a:gd name="T5" fmla="*/ 7 h 536"/>
                  <a:gd name="T6" fmla="*/ 452 w 537"/>
                  <a:gd name="T7" fmla="*/ 3 h 536"/>
                  <a:gd name="T8" fmla="*/ 447 w 537"/>
                  <a:gd name="T9" fmla="*/ 1 h 536"/>
                  <a:gd name="T10" fmla="*/ 442 w 537"/>
                  <a:gd name="T11" fmla="*/ 0 h 536"/>
                  <a:gd name="T12" fmla="*/ 437 w 537"/>
                  <a:gd name="T13" fmla="*/ 0 h 536"/>
                  <a:gd name="T14" fmla="*/ 432 w 537"/>
                  <a:gd name="T15" fmla="*/ 0 h 536"/>
                  <a:gd name="T16" fmla="*/ 427 w 537"/>
                  <a:gd name="T17" fmla="*/ 2 h 536"/>
                  <a:gd name="T18" fmla="*/ 422 w 537"/>
                  <a:gd name="T19" fmla="*/ 5 h 536"/>
                  <a:gd name="T20" fmla="*/ 417 w 537"/>
                  <a:gd name="T21" fmla="*/ 8 h 536"/>
                  <a:gd name="T22" fmla="*/ 367 w 537"/>
                  <a:gd name="T23" fmla="*/ 59 h 536"/>
                  <a:gd name="T24" fmla="*/ 43 w 537"/>
                  <a:gd name="T25" fmla="*/ 383 h 536"/>
                  <a:gd name="T26" fmla="*/ 0 w 537"/>
                  <a:gd name="T27" fmla="*/ 536 h 536"/>
                  <a:gd name="T28" fmla="*/ 153 w 537"/>
                  <a:gd name="T29" fmla="*/ 494 h 536"/>
                  <a:gd name="T30" fmla="*/ 478 w 537"/>
                  <a:gd name="T31" fmla="*/ 169 h 536"/>
                  <a:gd name="T32" fmla="*/ 528 w 537"/>
                  <a:gd name="T33" fmla="*/ 119 h 536"/>
                  <a:gd name="T34" fmla="*/ 528 w 537"/>
                  <a:gd name="T35" fmla="*/ 119 h 536"/>
                  <a:gd name="T36" fmla="*/ 531 w 537"/>
                  <a:gd name="T37" fmla="*/ 115 h 536"/>
                  <a:gd name="T38" fmla="*/ 534 w 537"/>
                  <a:gd name="T39" fmla="*/ 110 h 536"/>
                  <a:gd name="T40" fmla="*/ 536 w 537"/>
                  <a:gd name="T41" fmla="*/ 105 h 536"/>
                  <a:gd name="T42" fmla="*/ 537 w 537"/>
                  <a:gd name="T43" fmla="*/ 99 h 536"/>
                  <a:gd name="T44" fmla="*/ 536 w 537"/>
                  <a:gd name="T45" fmla="*/ 94 h 536"/>
                  <a:gd name="T46" fmla="*/ 535 w 537"/>
                  <a:gd name="T47" fmla="*/ 89 h 536"/>
                  <a:gd name="T48" fmla="*/ 533 w 537"/>
                  <a:gd name="T49" fmla="*/ 85 h 536"/>
                  <a:gd name="T50" fmla="*/ 529 w 537"/>
                  <a:gd name="T51" fmla="*/ 80 h 536"/>
                  <a:gd name="T52" fmla="*/ 529 w 537"/>
                  <a:gd name="T53" fmla="*/ 8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7" h="536">
                    <a:moveTo>
                      <a:pt x="529" y="80"/>
                    </a:moveTo>
                    <a:lnTo>
                      <a:pt x="456" y="7"/>
                    </a:lnTo>
                    <a:lnTo>
                      <a:pt x="456" y="7"/>
                    </a:lnTo>
                    <a:lnTo>
                      <a:pt x="452" y="3"/>
                    </a:lnTo>
                    <a:lnTo>
                      <a:pt x="447" y="1"/>
                    </a:lnTo>
                    <a:lnTo>
                      <a:pt x="442" y="0"/>
                    </a:lnTo>
                    <a:lnTo>
                      <a:pt x="437" y="0"/>
                    </a:lnTo>
                    <a:lnTo>
                      <a:pt x="432" y="0"/>
                    </a:lnTo>
                    <a:lnTo>
                      <a:pt x="427" y="2"/>
                    </a:lnTo>
                    <a:lnTo>
                      <a:pt x="422" y="5"/>
                    </a:lnTo>
                    <a:lnTo>
                      <a:pt x="417" y="8"/>
                    </a:lnTo>
                    <a:lnTo>
                      <a:pt x="367" y="59"/>
                    </a:lnTo>
                    <a:lnTo>
                      <a:pt x="43" y="383"/>
                    </a:lnTo>
                    <a:lnTo>
                      <a:pt x="0" y="536"/>
                    </a:lnTo>
                    <a:lnTo>
                      <a:pt x="153" y="494"/>
                    </a:lnTo>
                    <a:lnTo>
                      <a:pt x="478" y="169"/>
                    </a:lnTo>
                    <a:lnTo>
                      <a:pt x="528" y="119"/>
                    </a:lnTo>
                    <a:lnTo>
                      <a:pt x="528" y="119"/>
                    </a:lnTo>
                    <a:lnTo>
                      <a:pt x="531" y="115"/>
                    </a:lnTo>
                    <a:lnTo>
                      <a:pt x="534" y="110"/>
                    </a:lnTo>
                    <a:lnTo>
                      <a:pt x="536" y="105"/>
                    </a:lnTo>
                    <a:lnTo>
                      <a:pt x="537" y="99"/>
                    </a:lnTo>
                    <a:lnTo>
                      <a:pt x="536" y="94"/>
                    </a:lnTo>
                    <a:lnTo>
                      <a:pt x="535" y="89"/>
                    </a:lnTo>
                    <a:lnTo>
                      <a:pt x="533" y="85"/>
                    </a:lnTo>
                    <a:lnTo>
                      <a:pt x="529" y="80"/>
                    </a:lnTo>
                    <a:lnTo>
                      <a:pt x="529" y="8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4" name="Line 12"/>
              <p:cNvSpPr>
                <a:spLocks noChangeShapeType="1"/>
              </p:cNvSpPr>
              <p:nvPr/>
            </p:nvSpPr>
            <p:spPr bwMode="auto">
              <a:xfrm>
                <a:off x="4646613" y="6229350"/>
                <a:ext cx="176213" cy="1746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5" name="Line 13"/>
              <p:cNvSpPr>
                <a:spLocks noChangeShapeType="1"/>
              </p:cNvSpPr>
              <p:nvPr/>
            </p:nvSpPr>
            <p:spPr bwMode="auto">
              <a:xfrm flipH="1">
                <a:off x="4210050" y="6272213"/>
                <a:ext cx="479425" cy="48101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6" name="Line 14"/>
              <p:cNvSpPr>
                <a:spLocks noChangeShapeType="1"/>
              </p:cNvSpPr>
              <p:nvPr/>
            </p:nvSpPr>
            <p:spPr bwMode="auto">
              <a:xfrm flipH="1">
                <a:off x="4297363" y="6361113"/>
                <a:ext cx="481013" cy="4794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7" name="Freeform 15"/>
              <p:cNvSpPr/>
              <p:nvPr/>
            </p:nvSpPr>
            <p:spPr bwMode="auto">
              <a:xfrm>
                <a:off x="4132263" y="6743700"/>
                <a:ext cx="174625" cy="176213"/>
              </a:xfrm>
              <a:custGeom>
                <a:avLst/>
                <a:gdLst>
                  <a:gd name="T0" fmla="*/ 0 w 110"/>
                  <a:gd name="T1" fmla="*/ 0 h 111"/>
                  <a:gd name="T2" fmla="*/ 49 w 110"/>
                  <a:gd name="T3" fmla="*/ 6 h 111"/>
                  <a:gd name="T4" fmla="*/ 55 w 110"/>
                  <a:gd name="T5" fmla="*/ 55 h 111"/>
                  <a:gd name="T6" fmla="*/ 104 w 110"/>
                  <a:gd name="T7" fmla="*/ 61 h 111"/>
                  <a:gd name="T8" fmla="*/ 110 w 110"/>
                  <a:gd name="T9" fmla="*/ 111 h 111"/>
                </a:gdLst>
                <a:ahLst/>
                <a:cxnLst>
                  <a:cxn ang="0">
                    <a:pos x="T0" y="T1"/>
                  </a:cxn>
                  <a:cxn ang="0">
                    <a:pos x="T2" y="T3"/>
                  </a:cxn>
                  <a:cxn ang="0">
                    <a:pos x="T4" y="T5"/>
                  </a:cxn>
                  <a:cxn ang="0">
                    <a:pos x="T6" y="T7"/>
                  </a:cxn>
                  <a:cxn ang="0">
                    <a:pos x="T8" y="T9"/>
                  </a:cxn>
                </a:cxnLst>
                <a:rect l="0" t="0" r="r" b="b"/>
                <a:pathLst>
                  <a:path w="110" h="111">
                    <a:moveTo>
                      <a:pt x="0" y="0"/>
                    </a:moveTo>
                    <a:lnTo>
                      <a:pt x="49" y="6"/>
                    </a:lnTo>
                    <a:lnTo>
                      <a:pt x="55" y="55"/>
                    </a:lnTo>
                    <a:lnTo>
                      <a:pt x="104" y="61"/>
                    </a:lnTo>
                    <a:lnTo>
                      <a:pt x="110" y="111"/>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8" name="Line 16"/>
              <p:cNvSpPr>
                <a:spLocks noChangeShapeType="1"/>
              </p:cNvSpPr>
              <p:nvPr/>
            </p:nvSpPr>
            <p:spPr bwMode="auto">
              <a:xfrm flipV="1">
                <a:off x="4149725" y="6269038"/>
                <a:ext cx="117475" cy="1190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9" name="Line 17"/>
              <p:cNvSpPr>
                <a:spLocks noChangeShapeType="1"/>
              </p:cNvSpPr>
              <p:nvPr/>
            </p:nvSpPr>
            <p:spPr bwMode="auto">
              <a:xfrm flipV="1">
                <a:off x="4214813" y="6370638"/>
                <a:ext cx="82550" cy="825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0" name="Line 18"/>
              <p:cNvSpPr>
                <a:spLocks noChangeShapeType="1"/>
              </p:cNvSpPr>
              <p:nvPr/>
            </p:nvSpPr>
            <p:spPr bwMode="auto">
              <a:xfrm flipV="1">
                <a:off x="4662488" y="6783388"/>
                <a:ext cx="119063" cy="1190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1" name="Line 19"/>
              <p:cNvSpPr>
                <a:spLocks noChangeShapeType="1"/>
              </p:cNvSpPr>
              <p:nvPr/>
            </p:nvSpPr>
            <p:spPr bwMode="auto">
              <a:xfrm flipV="1">
                <a:off x="4597400" y="6753225"/>
                <a:ext cx="82550" cy="825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2" name="Freeform 20"/>
              <p:cNvSpPr/>
              <p:nvPr/>
            </p:nvSpPr>
            <p:spPr bwMode="auto">
              <a:xfrm>
                <a:off x="4084638" y="6157913"/>
                <a:ext cx="369888" cy="368300"/>
              </a:xfrm>
              <a:custGeom>
                <a:avLst/>
                <a:gdLst>
                  <a:gd name="T0" fmla="*/ 233 w 233"/>
                  <a:gd name="T1" fmla="*/ 128 h 232"/>
                  <a:gd name="T2" fmla="*/ 111 w 233"/>
                  <a:gd name="T3" fmla="*/ 7 h 232"/>
                  <a:gd name="T4" fmla="*/ 111 w 233"/>
                  <a:gd name="T5" fmla="*/ 7 h 232"/>
                  <a:gd name="T6" fmla="*/ 107 w 233"/>
                  <a:gd name="T7" fmla="*/ 4 h 232"/>
                  <a:gd name="T8" fmla="*/ 103 w 233"/>
                  <a:gd name="T9" fmla="*/ 2 h 232"/>
                  <a:gd name="T10" fmla="*/ 98 w 233"/>
                  <a:gd name="T11" fmla="*/ 0 h 232"/>
                  <a:gd name="T12" fmla="*/ 94 w 233"/>
                  <a:gd name="T13" fmla="*/ 0 h 232"/>
                  <a:gd name="T14" fmla="*/ 89 w 233"/>
                  <a:gd name="T15" fmla="*/ 0 h 232"/>
                  <a:gd name="T16" fmla="*/ 84 w 233"/>
                  <a:gd name="T17" fmla="*/ 2 h 232"/>
                  <a:gd name="T18" fmla="*/ 80 w 233"/>
                  <a:gd name="T19" fmla="*/ 4 h 232"/>
                  <a:gd name="T20" fmla="*/ 76 w 233"/>
                  <a:gd name="T21" fmla="*/ 7 h 232"/>
                  <a:gd name="T22" fmla="*/ 7 w 233"/>
                  <a:gd name="T23" fmla="*/ 77 h 232"/>
                  <a:gd name="T24" fmla="*/ 7 w 233"/>
                  <a:gd name="T25" fmla="*/ 77 h 232"/>
                  <a:gd name="T26" fmla="*/ 4 w 233"/>
                  <a:gd name="T27" fmla="*/ 80 h 232"/>
                  <a:gd name="T28" fmla="*/ 2 w 233"/>
                  <a:gd name="T29" fmla="*/ 85 h 232"/>
                  <a:gd name="T30" fmla="*/ 0 w 233"/>
                  <a:gd name="T31" fmla="*/ 89 h 232"/>
                  <a:gd name="T32" fmla="*/ 0 w 233"/>
                  <a:gd name="T33" fmla="*/ 94 h 232"/>
                  <a:gd name="T34" fmla="*/ 0 w 233"/>
                  <a:gd name="T35" fmla="*/ 99 h 232"/>
                  <a:gd name="T36" fmla="*/ 2 w 233"/>
                  <a:gd name="T37" fmla="*/ 103 h 232"/>
                  <a:gd name="T38" fmla="*/ 4 w 233"/>
                  <a:gd name="T39" fmla="*/ 107 h 232"/>
                  <a:gd name="T40" fmla="*/ 7 w 233"/>
                  <a:gd name="T41" fmla="*/ 111 h 232"/>
                  <a:gd name="T42" fmla="*/ 128 w 233"/>
                  <a:gd name="T4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 h="232">
                    <a:moveTo>
                      <a:pt x="233" y="128"/>
                    </a:moveTo>
                    <a:lnTo>
                      <a:pt x="111" y="7"/>
                    </a:lnTo>
                    <a:lnTo>
                      <a:pt x="111" y="7"/>
                    </a:lnTo>
                    <a:lnTo>
                      <a:pt x="107" y="4"/>
                    </a:lnTo>
                    <a:lnTo>
                      <a:pt x="103" y="2"/>
                    </a:lnTo>
                    <a:lnTo>
                      <a:pt x="98" y="0"/>
                    </a:lnTo>
                    <a:lnTo>
                      <a:pt x="94" y="0"/>
                    </a:lnTo>
                    <a:lnTo>
                      <a:pt x="89" y="0"/>
                    </a:lnTo>
                    <a:lnTo>
                      <a:pt x="84" y="2"/>
                    </a:lnTo>
                    <a:lnTo>
                      <a:pt x="80" y="4"/>
                    </a:lnTo>
                    <a:lnTo>
                      <a:pt x="76" y="7"/>
                    </a:lnTo>
                    <a:lnTo>
                      <a:pt x="7" y="77"/>
                    </a:lnTo>
                    <a:lnTo>
                      <a:pt x="7" y="77"/>
                    </a:lnTo>
                    <a:lnTo>
                      <a:pt x="4" y="80"/>
                    </a:lnTo>
                    <a:lnTo>
                      <a:pt x="2" y="85"/>
                    </a:lnTo>
                    <a:lnTo>
                      <a:pt x="0" y="89"/>
                    </a:lnTo>
                    <a:lnTo>
                      <a:pt x="0" y="94"/>
                    </a:lnTo>
                    <a:lnTo>
                      <a:pt x="0" y="99"/>
                    </a:lnTo>
                    <a:lnTo>
                      <a:pt x="2" y="103"/>
                    </a:lnTo>
                    <a:lnTo>
                      <a:pt x="4" y="107"/>
                    </a:lnTo>
                    <a:lnTo>
                      <a:pt x="7" y="111"/>
                    </a:lnTo>
                    <a:lnTo>
                      <a:pt x="128" y="232"/>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3" name="Freeform 21"/>
              <p:cNvSpPr/>
              <p:nvPr/>
            </p:nvSpPr>
            <p:spPr bwMode="auto">
              <a:xfrm>
                <a:off x="4524375" y="6596063"/>
                <a:ext cx="368300" cy="369888"/>
              </a:xfrm>
              <a:custGeom>
                <a:avLst/>
                <a:gdLst>
                  <a:gd name="T0" fmla="*/ 0 w 232"/>
                  <a:gd name="T1" fmla="*/ 106 h 233"/>
                  <a:gd name="T2" fmla="*/ 121 w 232"/>
                  <a:gd name="T3" fmla="*/ 226 h 233"/>
                  <a:gd name="T4" fmla="*/ 121 w 232"/>
                  <a:gd name="T5" fmla="*/ 226 h 233"/>
                  <a:gd name="T6" fmla="*/ 125 w 232"/>
                  <a:gd name="T7" fmla="*/ 229 h 233"/>
                  <a:gd name="T8" fmla="*/ 129 w 232"/>
                  <a:gd name="T9" fmla="*/ 232 h 233"/>
                  <a:gd name="T10" fmla="*/ 134 w 232"/>
                  <a:gd name="T11" fmla="*/ 233 h 233"/>
                  <a:gd name="T12" fmla="*/ 138 w 232"/>
                  <a:gd name="T13" fmla="*/ 233 h 233"/>
                  <a:gd name="T14" fmla="*/ 143 w 232"/>
                  <a:gd name="T15" fmla="*/ 233 h 233"/>
                  <a:gd name="T16" fmla="*/ 148 w 232"/>
                  <a:gd name="T17" fmla="*/ 232 h 233"/>
                  <a:gd name="T18" fmla="*/ 152 w 232"/>
                  <a:gd name="T19" fmla="*/ 229 h 233"/>
                  <a:gd name="T20" fmla="*/ 156 w 232"/>
                  <a:gd name="T21" fmla="*/ 226 h 233"/>
                  <a:gd name="T22" fmla="*/ 225 w 232"/>
                  <a:gd name="T23" fmla="*/ 157 h 233"/>
                  <a:gd name="T24" fmla="*/ 225 w 232"/>
                  <a:gd name="T25" fmla="*/ 157 h 233"/>
                  <a:gd name="T26" fmla="*/ 228 w 232"/>
                  <a:gd name="T27" fmla="*/ 153 h 233"/>
                  <a:gd name="T28" fmla="*/ 230 w 232"/>
                  <a:gd name="T29" fmla="*/ 149 h 233"/>
                  <a:gd name="T30" fmla="*/ 232 w 232"/>
                  <a:gd name="T31" fmla="*/ 144 h 233"/>
                  <a:gd name="T32" fmla="*/ 232 w 232"/>
                  <a:gd name="T33" fmla="*/ 140 h 233"/>
                  <a:gd name="T34" fmla="*/ 232 w 232"/>
                  <a:gd name="T35" fmla="*/ 135 h 233"/>
                  <a:gd name="T36" fmla="*/ 230 w 232"/>
                  <a:gd name="T37" fmla="*/ 130 h 233"/>
                  <a:gd name="T38" fmla="*/ 228 w 232"/>
                  <a:gd name="T39" fmla="*/ 126 h 233"/>
                  <a:gd name="T40" fmla="*/ 225 w 232"/>
                  <a:gd name="T41" fmla="*/ 122 h 233"/>
                  <a:gd name="T42" fmla="*/ 104 w 232"/>
                  <a:gd name="T43"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2" h="233">
                    <a:moveTo>
                      <a:pt x="0" y="106"/>
                    </a:moveTo>
                    <a:lnTo>
                      <a:pt x="121" y="226"/>
                    </a:lnTo>
                    <a:lnTo>
                      <a:pt x="121" y="226"/>
                    </a:lnTo>
                    <a:lnTo>
                      <a:pt x="125" y="229"/>
                    </a:lnTo>
                    <a:lnTo>
                      <a:pt x="129" y="232"/>
                    </a:lnTo>
                    <a:lnTo>
                      <a:pt x="134" y="233"/>
                    </a:lnTo>
                    <a:lnTo>
                      <a:pt x="138" y="233"/>
                    </a:lnTo>
                    <a:lnTo>
                      <a:pt x="143" y="233"/>
                    </a:lnTo>
                    <a:lnTo>
                      <a:pt x="148" y="232"/>
                    </a:lnTo>
                    <a:lnTo>
                      <a:pt x="152" y="229"/>
                    </a:lnTo>
                    <a:lnTo>
                      <a:pt x="156" y="226"/>
                    </a:lnTo>
                    <a:lnTo>
                      <a:pt x="225" y="157"/>
                    </a:lnTo>
                    <a:lnTo>
                      <a:pt x="225" y="157"/>
                    </a:lnTo>
                    <a:lnTo>
                      <a:pt x="228" y="153"/>
                    </a:lnTo>
                    <a:lnTo>
                      <a:pt x="230" y="149"/>
                    </a:lnTo>
                    <a:lnTo>
                      <a:pt x="232" y="144"/>
                    </a:lnTo>
                    <a:lnTo>
                      <a:pt x="232" y="140"/>
                    </a:lnTo>
                    <a:lnTo>
                      <a:pt x="232" y="135"/>
                    </a:lnTo>
                    <a:lnTo>
                      <a:pt x="230" y="130"/>
                    </a:lnTo>
                    <a:lnTo>
                      <a:pt x="228" y="126"/>
                    </a:lnTo>
                    <a:lnTo>
                      <a:pt x="225" y="122"/>
                    </a:lnTo>
                    <a:lnTo>
                      <a:pt x="104"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214" name="组合 213"/>
          <p:cNvGrpSpPr/>
          <p:nvPr/>
        </p:nvGrpSpPr>
        <p:grpSpPr>
          <a:xfrm>
            <a:off x="4159196" y="3727730"/>
            <a:ext cx="1408234" cy="1214153"/>
            <a:chOff x="3119207" y="2800749"/>
            <a:chExt cx="1056313" cy="910615"/>
          </a:xfrm>
        </p:grpSpPr>
        <p:sp>
          <p:nvSpPr>
            <p:cNvPr id="215" name="六边形 214"/>
            <p:cNvSpPr/>
            <p:nvPr/>
          </p:nvSpPr>
          <p:spPr>
            <a:xfrm>
              <a:off x="3119207" y="2800749"/>
              <a:ext cx="1056313" cy="910615"/>
            </a:xfrm>
            <a:prstGeom prst="hexagon">
              <a:avLst/>
            </a:prstGeom>
            <a:solidFill>
              <a:schemeClr val="accent4"/>
            </a:solidFill>
            <a:ln w="190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6" name="组合 215"/>
            <p:cNvGrpSpPr/>
            <p:nvPr/>
          </p:nvGrpSpPr>
          <p:grpSpPr>
            <a:xfrm>
              <a:off x="3544030" y="3093632"/>
              <a:ext cx="206667" cy="324848"/>
              <a:chOff x="6694488" y="6135688"/>
              <a:chExt cx="541338" cy="850900"/>
            </a:xfrm>
          </p:grpSpPr>
          <p:sp>
            <p:nvSpPr>
              <p:cNvPr id="217" name="Freeform 33"/>
              <p:cNvSpPr/>
              <p:nvPr/>
            </p:nvSpPr>
            <p:spPr bwMode="auto">
              <a:xfrm>
                <a:off x="6723063" y="6188075"/>
                <a:ext cx="482600" cy="742950"/>
              </a:xfrm>
              <a:custGeom>
                <a:avLst/>
                <a:gdLst>
                  <a:gd name="T0" fmla="*/ 304 w 304"/>
                  <a:gd name="T1" fmla="*/ 0 h 468"/>
                  <a:gd name="T2" fmla="*/ 0 w 304"/>
                  <a:gd name="T3" fmla="*/ 86 h 468"/>
                  <a:gd name="T4" fmla="*/ 1 w 304"/>
                  <a:gd name="T5" fmla="*/ 98 h 468"/>
                  <a:gd name="T6" fmla="*/ 4 w 304"/>
                  <a:gd name="T7" fmla="*/ 120 h 468"/>
                  <a:gd name="T8" fmla="*/ 11 w 304"/>
                  <a:gd name="T9" fmla="*/ 142 h 468"/>
                  <a:gd name="T10" fmla="*/ 21 w 304"/>
                  <a:gd name="T11" fmla="*/ 162 h 468"/>
                  <a:gd name="T12" fmla="*/ 34 w 304"/>
                  <a:gd name="T13" fmla="*/ 180 h 468"/>
                  <a:gd name="T14" fmla="*/ 49 w 304"/>
                  <a:gd name="T15" fmla="*/ 197 h 468"/>
                  <a:gd name="T16" fmla="*/ 66 w 304"/>
                  <a:gd name="T17" fmla="*/ 210 h 468"/>
                  <a:gd name="T18" fmla="*/ 85 w 304"/>
                  <a:gd name="T19" fmla="*/ 222 h 468"/>
                  <a:gd name="T20" fmla="*/ 95 w 304"/>
                  <a:gd name="T21" fmla="*/ 226 h 468"/>
                  <a:gd name="T22" fmla="*/ 75 w 304"/>
                  <a:gd name="T23" fmla="*/ 236 h 468"/>
                  <a:gd name="T24" fmla="*/ 57 w 304"/>
                  <a:gd name="T25" fmla="*/ 249 h 468"/>
                  <a:gd name="T26" fmla="*/ 41 w 304"/>
                  <a:gd name="T27" fmla="*/ 264 h 468"/>
                  <a:gd name="T28" fmla="*/ 27 w 304"/>
                  <a:gd name="T29" fmla="*/ 282 h 468"/>
                  <a:gd name="T30" fmla="*/ 16 w 304"/>
                  <a:gd name="T31" fmla="*/ 301 h 468"/>
                  <a:gd name="T32" fmla="*/ 7 w 304"/>
                  <a:gd name="T33" fmla="*/ 322 h 468"/>
                  <a:gd name="T34" fmla="*/ 2 w 304"/>
                  <a:gd name="T35" fmla="*/ 344 h 468"/>
                  <a:gd name="T36" fmla="*/ 0 w 304"/>
                  <a:gd name="T37" fmla="*/ 368 h 468"/>
                  <a:gd name="T38" fmla="*/ 304 w 304"/>
                  <a:gd name="T39" fmla="*/ 468 h 468"/>
                  <a:gd name="T40" fmla="*/ 304 w 304"/>
                  <a:gd name="T41" fmla="*/ 368 h 468"/>
                  <a:gd name="T42" fmla="*/ 302 w 304"/>
                  <a:gd name="T43" fmla="*/ 344 h 468"/>
                  <a:gd name="T44" fmla="*/ 297 w 304"/>
                  <a:gd name="T45" fmla="*/ 322 h 468"/>
                  <a:gd name="T46" fmla="*/ 289 w 304"/>
                  <a:gd name="T47" fmla="*/ 301 h 468"/>
                  <a:gd name="T48" fmla="*/ 277 w 304"/>
                  <a:gd name="T49" fmla="*/ 282 h 468"/>
                  <a:gd name="T50" fmla="*/ 264 w 304"/>
                  <a:gd name="T51" fmla="*/ 264 h 468"/>
                  <a:gd name="T52" fmla="*/ 247 w 304"/>
                  <a:gd name="T53" fmla="*/ 249 h 468"/>
                  <a:gd name="T54" fmla="*/ 229 w 304"/>
                  <a:gd name="T55" fmla="*/ 236 h 468"/>
                  <a:gd name="T56" fmla="*/ 209 w 304"/>
                  <a:gd name="T57" fmla="*/ 226 h 468"/>
                  <a:gd name="T58" fmla="*/ 219 w 304"/>
                  <a:gd name="T59" fmla="*/ 222 h 468"/>
                  <a:gd name="T60" fmla="*/ 238 w 304"/>
                  <a:gd name="T61" fmla="*/ 210 h 468"/>
                  <a:gd name="T62" fmla="*/ 256 w 304"/>
                  <a:gd name="T63" fmla="*/ 197 h 468"/>
                  <a:gd name="T64" fmla="*/ 271 w 304"/>
                  <a:gd name="T65" fmla="*/ 180 h 468"/>
                  <a:gd name="T66" fmla="*/ 283 w 304"/>
                  <a:gd name="T67" fmla="*/ 162 h 468"/>
                  <a:gd name="T68" fmla="*/ 293 w 304"/>
                  <a:gd name="T69" fmla="*/ 142 h 468"/>
                  <a:gd name="T70" fmla="*/ 300 w 304"/>
                  <a:gd name="T71" fmla="*/ 120 h 468"/>
                  <a:gd name="T72" fmla="*/ 304 w 304"/>
                  <a:gd name="T73" fmla="*/ 98 h 468"/>
                  <a:gd name="T74" fmla="*/ 304 w 304"/>
                  <a:gd name="T75" fmla="*/ 86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468">
                    <a:moveTo>
                      <a:pt x="304" y="86"/>
                    </a:moveTo>
                    <a:lnTo>
                      <a:pt x="304" y="0"/>
                    </a:lnTo>
                    <a:lnTo>
                      <a:pt x="0" y="0"/>
                    </a:lnTo>
                    <a:lnTo>
                      <a:pt x="0" y="86"/>
                    </a:lnTo>
                    <a:lnTo>
                      <a:pt x="0" y="86"/>
                    </a:lnTo>
                    <a:lnTo>
                      <a:pt x="1" y="98"/>
                    </a:lnTo>
                    <a:lnTo>
                      <a:pt x="2" y="109"/>
                    </a:lnTo>
                    <a:lnTo>
                      <a:pt x="4" y="120"/>
                    </a:lnTo>
                    <a:lnTo>
                      <a:pt x="7" y="131"/>
                    </a:lnTo>
                    <a:lnTo>
                      <a:pt x="11" y="142"/>
                    </a:lnTo>
                    <a:lnTo>
                      <a:pt x="16" y="152"/>
                    </a:lnTo>
                    <a:lnTo>
                      <a:pt x="21" y="162"/>
                    </a:lnTo>
                    <a:lnTo>
                      <a:pt x="27" y="172"/>
                    </a:lnTo>
                    <a:lnTo>
                      <a:pt x="34" y="180"/>
                    </a:lnTo>
                    <a:lnTo>
                      <a:pt x="41" y="189"/>
                    </a:lnTo>
                    <a:lnTo>
                      <a:pt x="49" y="197"/>
                    </a:lnTo>
                    <a:lnTo>
                      <a:pt x="57" y="204"/>
                    </a:lnTo>
                    <a:lnTo>
                      <a:pt x="66" y="210"/>
                    </a:lnTo>
                    <a:lnTo>
                      <a:pt x="75" y="216"/>
                    </a:lnTo>
                    <a:lnTo>
                      <a:pt x="85" y="222"/>
                    </a:lnTo>
                    <a:lnTo>
                      <a:pt x="95" y="226"/>
                    </a:lnTo>
                    <a:lnTo>
                      <a:pt x="95" y="226"/>
                    </a:lnTo>
                    <a:lnTo>
                      <a:pt x="85" y="231"/>
                    </a:lnTo>
                    <a:lnTo>
                      <a:pt x="75" y="236"/>
                    </a:lnTo>
                    <a:lnTo>
                      <a:pt x="66" y="242"/>
                    </a:lnTo>
                    <a:lnTo>
                      <a:pt x="57" y="249"/>
                    </a:lnTo>
                    <a:lnTo>
                      <a:pt x="49" y="256"/>
                    </a:lnTo>
                    <a:lnTo>
                      <a:pt x="41" y="264"/>
                    </a:lnTo>
                    <a:lnTo>
                      <a:pt x="34" y="272"/>
                    </a:lnTo>
                    <a:lnTo>
                      <a:pt x="27" y="282"/>
                    </a:lnTo>
                    <a:lnTo>
                      <a:pt x="21" y="291"/>
                    </a:lnTo>
                    <a:lnTo>
                      <a:pt x="16" y="301"/>
                    </a:lnTo>
                    <a:lnTo>
                      <a:pt x="11" y="312"/>
                    </a:lnTo>
                    <a:lnTo>
                      <a:pt x="7" y="322"/>
                    </a:lnTo>
                    <a:lnTo>
                      <a:pt x="4" y="333"/>
                    </a:lnTo>
                    <a:lnTo>
                      <a:pt x="2" y="344"/>
                    </a:lnTo>
                    <a:lnTo>
                      <a:pt x="1" y="356"/>
                    </a:lnTo>
                    <a:lnTo>
                      <a:pt x="0" y="368"/>
                    </a:lnTo>
                    <a:lnTo>
                      <a:pt x="0" y="468"/>
                    </a:lnTo>
                    <a:lnTo>
                      <a:pt x="304" y="468"/>
                    </a:lnTo>
                    <a:lnTo>
                      <a:pt x="304" y="368"/>
                    </a:lnTo>
                    <a:lnTo>
                      <a:pt x="304" y="368"/>
                    </a:lnTo>
                    <a:lnTo>
                      <a:pt x="304" y="356"/>
                    </a:lnTo>
                    <a:lnTo>
                      <a:pt x="302" y="344"/>
                    </a:lnTo>
                    <a:lnTo>
                      <a:pt x="300" y="333"/>
                    </a:lnTo>
                    <a:lnTo>
                      <a:pt x="297" y="322"/>
                    </a:lnTo>
                    <a:lnTo>
                      <a:pt x="293" y="312"/>
                    </a:lnTo>
                    <a:lnTo>
                      <a:pt x="289" y="301"/>
                    </a:lnTo>
                    <a:lnTo>
                      <a:pt x="283" y="291"/>
                    </a:lnTo>
                    <a:lnTo>
                      <a:pt x="277" y="282"/>
                    </a:lnTo>
                    <a:lnTo>
                      <a:pt x="271" y="272"/>
                    </a:lnTo>
                    <a:lnTo>
                      <a:pt x="264" y="264"/>
                    </a:lnTo>
                    <a:lnTo>
                      <a:pt x="256" y="256"/>
                    </a:lnTo>
                    <a:lnTo>
                      <a:pt x="247" y="249"/>
                    </a:lnTo>
                    <a:lnTo>
                      <a:pt x="238" y="242"/>
                    </a:lnTo>
                    <a:lnTo>
                      <a:pt x="229" y="236"/>
                    </a:lnTo>
                    <a:lnTo>
                      <a:pt x="219" y="231"/>
                    </a:lnTo>
                    <a:lnTo>
                      <a:pt x="209" y="226"/>
                    </a:lnTo>
                    <a:lnTo>
                      <a:pt x="209" y="226"/>
                    </a:lnTo>
                    <a:lnTo>
                      <a:pt x="219" y="222"/>
                    </a:lnTo>
                    <a:lnTo>
                      <a:pt x="229" y="216"/>
                    </a:lnTo>
                    <a:lnTo>
                      <a:pt x="238" y="210"/>
                    </a:lnTo>
                    <a:lnTo>
                      <a:pt x="247" y="204"/>
                    </a:lnTo>
                    <a:lnTo>
                      <a:pt x="256" y="197"/>
                    </a:lnTo>
                    <a:lnTo>
                      <a:pt x="264" y="189"/>
                    </a:lnTo>
                    <a:lnTo>
                      <a:pt x="271" y="180"/>
                    </a:lnTo>
                    <a:lnTo>
                      <a:pt x="277" y="172"/>
                    </a:lnTo>
                    <a:lnTo>
                      <a:pt x="283" y="162"/>
                    </a:lnTo>
                    <a:lnTo>
                      <a:pt x="289" y="152"/>
                    </a:lnTo>
                    <a:lnTo>
                      <a:pt x="293" y="142"/>
                    </a:lnTo>
                    <a:lnTo>
                      <a:pt x="297" y="131"/>
                    </a:lnTo>
                    <a:lnTo>
                      <a:pt x="300" y="120"/>
                    </a:lnTo>
                    <a:lnTo>
                      <a:pt x="302" y="109"/>
                    </a:lnTo>
                    <a:lnTo>
                      <a:pt x="304" y="98"/>
                    </a:lnTo>
                    <a:lnTo>
                      <a:pt x="304" y="86"/>
                    </a:lnTo>
                    <a:lnTo>
                      <a:pt x="304" y="8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8" name="Line 34"/>
              <p:cNvSpPr>
                <a:spLocks noChangeShapeType="1"/>
              </p:cNvSpPr>
              <p:nvPr/>
            </p:nvSpPr>
            <p:spPr bwMode="auto">
              <a:xfrm>
                <a:off x="6694488" y="6135688"/>
                <a:ext cx="541338"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9" name="Line 35"/>
              <p:cNvSpPr>
                <a:spLocks noChangeShapeType="1"/>
              </p:cNvSpPr>
              <p:nvPr/>
            </p:nvSpPr>
            <p:spPr bwMode="auto">
              <a:xfrm>
                <a:off x="6694488" y="6986588"/>
                <a:ext cx="541338"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0" name="Freeform 36"/>
              <p:cNvSpPr/>
              <p:nvPr/>
            </p:nvSpPr>
            <p:spPr bwMode="auto">
              <a:xfrm>
                <a:off x="6799263" y="6765925"/>
                <a:ext cx="331788" cy="165100"/>
              </a:xfrm>
              <a:custGeom>
                <a:avLst/>
                <a:gdLst>
                  <a:gd name="T0" fmla="*/ 0 w 209"/>
                  <a:gd name="T1" fmla="*/ 104 h 104"/>
                  <a:gd name="T2" fmla="*/ 105 w 209"/>
                  <a:gd name="T3" fmla="*/ 0 h 104"/>
                  <a:gd name="T4" fmla="*/ 209 w 209"/>
                  <a:gd name="T5" fmla="*/ 104 h 104"/>
                  <a:gd name="T6" fmla="*/ 0 w 209"/>
                  <a:gd name="T7" fmla="*/ 104 h 104"/>
                </a:gdLst>
                <a:ahLst/>
                <a:cxnLst>
                  <a:cxn ang="0">
                    <a:pos x="T0" y="T1"/>
                  </a:cxn>
                  <a:cxn ang="0">
                    <a:pos x="T2" y="T3"/>
                  </a:cxn>
                  <a:cxn ang="0">
                    <a:pos x="T4" y="T5"/>
                  </a:cxn>
                  <a:cxn ang="0">
                    <a:pos x="T6" y="T7"/>
                  </a:cxn>
                </a:cxnLst>
                <a:rect l="0" t="0" r="r" b="b"/>
                <a:pathLst>
                  <a:path w="209" h="104">
                    <a:moveTo>
                      <a:pt x="0" y="104"/>
                    </a:moveTo>
                    <a:lnTo>
                      <a:pt x="105" y="0"/>
                    </a:lnTo>
                    <a:lnTo>
                      <a:pt x="209" y="104"/>
                    </a:lnTo>
                    <a:lnTo>
                      <a:pt x="0" y="104"/>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1" name="Freeform 37"/>
              <p:cNvSpPr/>
              <p:nvPr/>
            </p:nvSpPr>
            <p:spPr bwMode="auto">
              <a:xfrm>
                <a:off x="6842125" y="6394450"/>
                <a:ext cx="246063" cy="122238"/>
              </a:xfrm>
              <a:custGeom>
                <a:avLst/>
                <a:gdLst>
                  <a:gd name="T0" fmla="*/ 155 w 155"/>
                  <a:gd name="T1" fmla="*/ 0 h 77"/>
                  <a:gd name="T2" fmla="*/ 78 w 155"/>
                  <a:gd name="T3" fmla="*/ 77 h 77"/>
                  <a:gd name="T4" fmla="*/ 0 w 155"/>
                  <a:gd name="T5" fmla="*/ 0 h 77"/>
                  <a:gd name="T6" fmla="*/ 155 w 155"/>
                  <a:gd name="T7" fmla="*/ 0 h 77"/>
                </a:gdLst>
                <a:ahLst/>
                <a:cxnLst>
                  <a:cxn ang="0">
                    <a:pos x="T0" y="T1"/>
                  </a:cxn>
                  <a:cxn ang="0">
                    <a:pos x="T2" y="T3"/>
                  </a:cxn>
                  <a:cxn ang="0">
                    <a:pos x="T4" y="T5"/>
                  </a:cxn>
                  <a:cxn ang="0">
                    <a:pos x="T6" y="T7"/>
                  </a:cxn>
                </a:cxnLst>
                <a:rect l="0" t="0" r="r" b="b"/>
                <a:pathLst>
                  <a:path w="155" h="77">
                    <a:moveTo>
                      <a:pt x="155" y="0"/>
                    </a:moveTo>
                    <a:lnTo>
                      <a:pt x="78" y="77"/>
                    </a:lnTo>
                    <a:lnTo>
                      <a:pt x="0" y="0"/>
                    </a:lnTo>
                    <a:lnTo>
                      <a:pt x="155"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2" name="Line 38"/>
              <p:cNvSpPr>
                <a:spLocks noChangeShapeType="1"/>
              </p:cNvSpPr>
              <p:nvPr/>
            </p:nvSpPr>
            <p:spPr bwMode="auto">
              <a:xfrm>
                <a:off x="6965950" y="6559550"/>
                <a:ext cx="0" cy="428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3" name="Line 39"/>
              <p:cNvSpPr>
                <a:spLocks noChangeShapeType="1"/>
              </p:cNvSpPr>
              <p:nvPr/>
            </p:nvSpPr>
            <p:spPr bwMode="auto">
              <a:xfrm>
                <a:off x="6965950" y="6640513"/>
                <a:ext cx="0" cy="4127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4" name="Line 40"/>
              <p:cNvSpPr>
                <a:spLocks noChangeShapeType="1"/>
              </p:cNvSpPr>
              <p:nvPr/>
            </p:nvSpPr>
            <p:spPr bwMode="auto">
              <a:xfrm>
                <a:off x="6965950" y="6718300"/>
                <a:ext cx="0" cy="42863"/>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300" fill="hold"/>
                                        <p:tgtEl>
                                          <p:spTgt spid="83"/>
                                        </p:tgtEl>
                                        <p:attrNameLst>
                                          <p:attrName>ppt_w</p:attrName>
                                        </p:attrNameLst>
                                      </p:cBhvr>
                                      <p:tavLst>
                                        <p:tav tm="0">
                                          <p:val>
                                            <p:fltVal val="0"/>
                                          </p:val>
                                        </p:tav>
                                        <p:tav tm="100000">
                                          <p:val>
                                            <p:strVal val="#ppt_w"/>
                                          </p:val>
                                        </p:tav>
                                      </p:tavLst>
                                    </p:anim>
                                    <p:anim calcmode="lin" valueType="num">
                                      <p:cBhvr>
                                        <p:cTn id="8" dur="300" fill="hold"/>
                                        <p:tgtEl>
                                          <p:spTgt spid="83"/>
                                        </p:tgtEl>
                                        <p:attrNameLst>
                                          <p:attrName>ppt_h</p:attrName>
                                        </p:attrNameLst>
                                      </p:cBhvr>
                                      <p:tavLst>
                                        <p:tav tm="0">
                                          <p:val>
                                            <p:fltVal val="0"/>
                                          </p:val>
                                        </p:tav>
                                        <p:tav tm="100000">
                                          <p:val>
                                            <p:strVal val="#ppt_h"/>
                                          </p:val>
                                        </p:tav>
                                      </p:tavLst>
                                    </p:anim>
                                    <p:animEffect transition="in" filter="fade">
                                      <p:cBhvr>
                                        <p:cTn id="9" dur="300"/>
                                        <p:tgtEl>
                                          <p:spTgt spid="8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0"/>
                                        </p:tgtEl>
                                        <p:attrNameLst>
                                          <p:attrName>style.visibility</p:attrName>
                                        </p:attrNameLst>
                                      </p:cBhvr>
                                      <p:to>
                                        <p:strVal val="visible"/>
                                      </p:to>
                                    </p:set>
                                    <p:anim calcmode="lin" valueType="num">
                                      <p:cBhvr>
                                        <p:cTn id="13" dur="300" fill="hold"/>
                                        <p:tgtEl>
                                          <p:spTgt spid="180"/>
                                        </p:tgtEl>
                                        <p:attrNameLst>
                                          <p:attrName>ppt_w</p:attrName>
                                        </p:attrNameLst>
                                      </p:cBhvr>
                                      <p:tavLst>
                                        <p:tav tm="0">
                                          <p:val>
                                            <p:fltVal val="0"/>
                                          </p:val>
                                        </p:tav>
                                        <p:tav tm="100000">
                                          <p:val>
                                            <p:strVal val="#ppt_w"/>
                                          </p:val>
                                        </p:tav>
                                      </p:tavLst>
                                    </p:anim>
                                    <p:anim calcmode="lin" valueType="num">
                                      <p:cBhvr>
                                        <p:cTn id="14" dur="300" fill="hold"/>
                                        <p:tgtEl>
                                          <p:spTgt spid="180"/>
                                        </p:tgtEl>
                                        <p:attrNameLst>
                                          <p:attrName>ppt_h</p:attrName>
                                        </p:attrNameLst>
                                      </p:cBhvr>
                                      <p:tavLst>
                                        <p:tav tm="0">
                                          <p:val>
                                            <p:fltVal val="0"/>
                                          </p:val>
                                        </p:tav>
                                        <p:tav tm="100000">
                                          <p:val>
                                            <p:strVal val="#ppt_h"/>
                                          </p:val>
                                        </p:tav>
                                      </p:tavLst>
                                    </p:anim>
                                    <p:animEffect transition="in" filter="fade">
                                      <p:cBhvr>
                                        <p:cTn id="15" dur="300"/>
                                        <p:tgtEl>
                                          <p:spTgt spid="180"/>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00"/>
                                        </p:tgtEl>
                                        <p:attrNameLst>
                                          <p:attrName>style.visibility</p:attrName>
                                        </p:attrNameLst>
                                      </p:cBhvr>
                                      <p:to>
                                        <p:strVal val="visible"/>
                                      </p:to>
                                    </p:set>
                                    <p:anim calcmode="lin" valueType="num">
                                      <p:cBhvr>
                                        <p:cTn id="19" dur="300" fill="hold"/>
                                        <p:tgtEl>
                                          <p:spTgt spid="200"/>
                                        </p:tgtEl>
                                        <p:attrNameLst>
                                          <p:attrName>ppt_w</p:attrName>
                                        </p:attrNameLst>
                                      </p:cBhvr>
                                      <p:tavLst>
                                        <p:tav tm="0">
                                          <p:val>
                                            <p:fltVal val="0"/>
                                          </p:val>
                                        </p:tav>
                                        <p:tav tm="100000">
                                          <p:val>
                                            <p:strVal val="#ppt_w"/>
                                          </p:val>
                                        </p:tav>
                                      </p:tavLst>
                                    </p:anim>
                                    <p:anim calcmode="lin" valueType="num">
                                      <p:cBhvr>
                                        <p:cTn id="20" dur="300" fill="hold"/>
                                        <p:tgtEl>
                                          <p:spTgt spid="200"/>
                                        </p:tgtEl>
                                        <p:attrNameLst>
                                          <p:attrName>ppt_h</p:attrName>
                                        </p:attrNameLst>
                                      </p:cBhvr>
                                      <p:tavLst>
                                        <p:tav tm="0">
                                          <p:val>
                                            <p:fltVal val="0"/>
                                          </p:val>
                                        </p:tav>
                                        <p:tav tm="100000">
                                          <p:val>
                                            <p:strVal val="#ppt_h"/>
                                          </p:val>
                                        </p:tav>
                                      </p:tavLst>
                                    </p:anim>
                                    <p:animEffect transition="in" filter="fade">
                                      <p:cBhvr>
                                        <p:cTn id="21" dur="300"/>
                                        <p:tgtEl>
                                          <p:spTgt spid="20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74"/>
                                        </p:tgtEl>
                                        <p:attrNameLst>
                                          <p:attrName>style.visibility</p:attrName>
                                        </p:attrNameLst>
                                      </p:cBhvr>
                                      <p:to>
                                        <p:strVal val="visible"/>
                                      </p:to>
                                    </p:set>
                                    <p:anim calcmode="lin" valueType="num">
                                      <p:cBhvr>
                                        <p:cTn id="25" dur="300" fill="hold"/>
                                        <p:tgtEl>
                                          <p:spTgt spid="174"/>
                                        </p:tgtEl>
                                        <p:attrNameLst>
                                          <p:attrName>ppt_w</p:attrName>
                                        </p:attrNameLst>
                                      </p:cBhvr>
                                      <p:tavLst>
                                        <p:tav tm="0">
                                          <p:val>
                                            <p:fltVal val="0"/>
                                          </p:val>
                                        </p:tav>
                                        <p:tav tm="100000">
                                          <p:val>
                                            <p:strVal val="#ppt_w"/>
                                          </p:val>
                                        </p:tav>
                                      </p:tavLst>
                                    </p:anim>
                                    <p:anim calcmode="lin" valueType="num">
                                      <p:cBhvr>
                                        <p:cTn id="26" dur="300" fill="hold"/>
                                        <p:tgtEl>
                                          <p:spTgt spid="174"/>
                                        </p:tgtEl>
                                        <p:attrNameLst>
                                          <p:attrName>ppt_h</p:attrName>
                                        </p:attrNameLst>
                                      </p:cBhvr>
                                      <p:tavLst>
                                        <p:tav tm="0">
                                          <p:val>
                                            <p:fltVal val="0"/>
                                          </p:val>
                                        </p:tav>
                                        <p:tav tm="100000">
                                          <p:val>
                                            <p:strVal val="#ppt_h"/>
                                          </p:val>
                                        </p:tav>
                                      </p:tavLst>
                                    </p:anim>
                                    <p:animEffect transition="in" filter="fade">
                                      <p:cBhvr>
                                        <p:cTn id="27" dur="300"/>
                                        <p:tgtEl>
                                          <p:spTgt spid="17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94"/>
                                        </p:tgtEl>
                                        <p:attrNameLst>
                                          <p:attrName>style.visibility</p:attrName>
                                        </p:attrNameLst>
                                      </p:cBhvr>
                                      <p:to>
                                        <p:strVal val="visible"/>
                                      </p:to>
                                    </p:set>
                                    <p:anim calcmode="lin" valueType="num">
                                      <p:cBhvr>
                                        <p:cTn id="31" dur="300" fill="hold"/>
                                        <p:tgtEl>
                                          <p:spTgt spid="194"/>
                                        </p:tgtEl>
                                        <p:attrNameLst>
                                          <p:attrName>ppt_w</p:attrName>
                                        </p:attrNameLst>
                                      </p:cBhvr>
                                      <p:tavLst>
                                        <p:tav tm="0">
                                          <p:val>
                                            <p:fltVal val="0"/>
                                          </p:val>
                                        </p:tav>
                                        <p:tav tm="100000">
                                          <p:val>
                                            <p:strVal val="#ppt_w"/>
                                          </p:val>
                                        </p:tav>
                                      </p:tavLst>
                                    </p:anim>
                                    <p:anim calcmode="lin" valueType="num">
                                      <p:cBhvr>
                                        <p:cTn id="32" dur="300" fill="hold"/>
                                        <p:tgtEl>
                                          <p:spTgt spid="194"/>
                                        </p:tgtEl>
                                        <p:attrNameLst>
                                          <p:attrName>ppt_h</p:attrName>
                                        </p:attrNameLst>
                                      </p:cBhvr>
                                      <p:tavLst>
                                        <p:tav tm="0">
                                          <p:val>
                                            <p:fltVal val="0"/>
                                          </p:val>
                                        </p:tav>
                                        <p:tav tm="100000">
                                          <p:val>
                                            <p:strVal val="#ppt_h"/>
                                          </p:val>
                                        </p:tav>
                                      </p:tavLst>
                                    </p:anim>
                                    <p:animEffect transition="in" filter="fade">
                                      <p:cBhvr>
                                        <p:cTn id="33" dur="300"/>
                                        <p:tgtEl>
                                          <p:spTgt spid="19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214"/>
                                        </p:tgtEl>
                                        <p:attrNameLst>
                                          <p:attrName>style.visibility</p:attrName>
                                        </p:attrNameLst>
                                      </p:cBhvr>
                                      <p:to>
                                        <p:strVal val="visible"/>
                                      </p:to>
                                    </p:set>
                                    <p:anim calcmode="lin" valueType="num">
                                      <p:cBhvr>
                                        <p:cTn id="37" dur="300" fill="hold"/>
                                        <p:tgtEl>
                                          <p:spTgt spid="214"/>
                                        </p:tgtEl>
                                        <p:attrNameLst>
                                          <p:attrName>ppt_w</p:attrName>
                                        </p:attrNameLst>
                                      </p:cBhvr>
                                      <p:tavLst>
                                        <p:tav tm="0">
                                          <p:val>
                                            <p:fltVal val="0"/>
                                          </p:val>
                                        </p:tav>
                                        <p:tav tm="100000">
                                          <p:val>
                                            <p:strVal val="#ppt_w"/>
                                          </p:val>
                                        </p:tav>
                                      </p:tavLst>
                                    </p:anim>
                                    <p:anim calcmode="lin" valueType="num">
                                      <p:cBhvr>
                                        <p:cTn id="38" dur="300" fill="hold"/>
                                        <p:tgtEl>
                                          <p:spTgt spid="214"/>
                                        </p:tgtEl>
                                        <p:attrNameLst>
                                          <p:attrName>ppt_h</p:attrName>
                                        </p:attrNameLst>
                                      </p:cBhvr>
                                      <p:tavLst>
                                        <p:tav tm="0">
                                          <p:val>
                                            <p:fltVal val="0"/>
                                          </p:val>
                                        </p:tav>
                                        <p:tav tm="100000">
                                          <p:val>
                                            <p:strVal val="#ppt_h"/>
                                          </p:val>
                                        </p:tav>
                                      </p:tavLst>
                                    </p:anim>
                                    <p:animEffect transition="in" filter="fade">
                                      <p:cBhvr>
                                        <p:cTn id="39" dur="300"/>
                                        <p:tgtEl>
                                          <p:spTgt spid="214"/>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86"/>
                                        </p:tgtEl>
                                        <p:attrNameLst>
                                          <p:attrName>style.visibility</p:attrName>
                                        </p:attrNameLst>
                                      </p:cBhvr>
                                      <p:to>
                                        <p:strVal val="visible"/>
                                      </p:to>
                                    </p:set>
                                    <p:anim calcmode="lin" valueType="num">
                                      <p:cBhvr>
                                        <p:cTn id="43" dur="300" fill="hold"/>
                                        <p:tgtEl>
                                          <p:spTgt spid="186"/>
                                        </p:tgtEl>
                                        <p:attrNameLst>
                                          <p:attrName>ppt_w</p:attrName>
                                        </p:attrNameLst>
                                      </p:cBhvr>
                                      <p:tavLst>
                                        <p:tav tm="0">
                                          <p:val>
                                            <p:fltVal val="0"/>
                                          </p:val>
                                        </p:tav>
                                        <p:tav tm="100000">
                                          <p:val>
                                            <p:strVal val="#ppt_w"/>
                                          </p:val>
                                        </p:tav>
                                      </p:tavLst>
                                    </p:anim>
                                    <p:anim calcmode="lin" valueType="num">
                                      <p:cBhvr>
                                        <p:cTn id="44" dur="300" fill="hold"/>
                                        <p:tgtEl>
                                          <p:spTgt spid="186"/>
                                        </p:tgtEl>
                                        <p:attrNameLst>
                                          <p:attrName>ppt_h</p:attrName>
                                        </p:attrNameLst>
                                      </p:cBhvr>
                                      <p:tavLst>
                                        <p:tav tm="0">
                                          <p:val>
                                            <p:fltVal val="0"/>
                                          </p:val>
                                        </p:tav>
                                        <p:tav tm="100000">
                                          <p:val>
                                            <p:strVal val="#ppt_h"/>
                                          </p:val>
                                        </p:tav>
                                      </p:tavLst>
                                    </p:anim>
                                    <p:animEffect transition="in" filter="fade">
                                      <p:cBhvr>
                                        <p:cTn id="45" dur="300"/>
                                        <p:tgtEl>
                                          <p:spTgt spid="186"/>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49"/>
                                        </p:tgtEl>
                                        <p:attrNameLst>
                                          <p:attrName>style.visibility</p:attrName>
                                        </p:attrNameLst>
                                      </p:cBhvr>
                                      <p:to>
                                        <p:strVal val="visible"/>
                                      </p:to>
                                    </p:set>
                                    <p:anim calcmode="lin" valueType="num">
                                      <p:cBhvr>
                                        <p:cTn id="49" dur="300" fill="hold"/>
                                        <p:tgtEl>
                                          <p:spTgt spid="149"/>
                                        </p:tgtEl>
                                        <p:attrNameLst>
                                          <p:attrName>ppt_w</p:attrName>
                                        </p:attrNameLst>
                                      </p:cBhvr>
                                      <p:tavLst>
                                        <p:tav tm="0">
                                          <p:val>
                                            <p:fltVal val="0"/>
                                          </p:val>
                                        </p:tav>
                                        <p:tav tm="100000">
                                          <p:val>
                                            <p:strVal val="#ppt_w"/>
                                          </p:val>
                                        </p:tav>
                                      </p:tavLst>
                                    </p:anim>
                                    <p:anim calcmode="lin" valueType="num">
                                      <p:cBhvr>
                                        <p:cTn id="50" dur="300" fill="hold"/>
                                        <p:tgtEl>
                                          <p:spTgt spid="149"/>
                                        </p:tgtEl>
                                        <p:attrNameLst>
                                          <p:attrName>ppt_h</p:attrName>
                                        </p:attrNameLst>
                                      </p:cBhvr>
                                      <p:tavLst>
                                        <p:tav tm="0">
                                          <p:val>
                                            <p:fltVal val="0"/>
                                          </p:val>
                                        </p:tav>
                                        <p:tav tm="100000">
                                          <p:val>
                                            <p:strVal val="#ppt_h"/>
                                          </p:val>
                                        </p:tav>
                                      </p:tavLst>
                                    </p:anim>
                                    <p:animEffect transition="in" filter="fade">
                                      <p:cBhvr>
                                        <p:cTn id="51" dur="300"/>
                                        <p:tgtEl>
                                          <p:spTgt spid="149"/>
                                        </p:tgtEl>
                                      </p:cBhvr>
                                    </p:animEffect>
                                  </p:childTnLst>
                                </p:cTn>
                              </p:par>
                            </p:childTnLst>
                          </p:cTn>
                        </p:par>
                        <p:par>
                          <p:cTn id="52" fill="hold">
                            <p:stCondLst>
                              <p:cond delay="4000"/>
                            </p:stCondLst>
                            <p:childTnLst>
                              <p:par>
                                <p:cTn id="53" presetID="2" presetClass="entr" presetSubtype="8" fill="hold" grpId="0" nodeType="afterEffect">
                                  <p:stCondLst>
                                    <p:cond delay="0"/>
                                  </p:stCondLst>
                                  <p:childTnLst>
                                    <p:set>
                                      <p:cBhvr>
                                        <p:cTn id="54" dur="1" fill="hold">
                                          <p:stCondLst>
                                            <p:cond delay="0"/>
                                          </p:stCondLst>
                                        </p:cTn>
                                        <p:tgtEl>
                                          <p:spTgt spid="87"/>
                                        </p:tgtEl>
                                        <p:attrNameLst>
                                          <p:attrName>style.visibility</p:attrName>
                                        </p:attrNameLst>
                                      </p:cBhvr>
                                      <p:to>
                                        <p:strVal val="visible"/>
                                      </p:to>
                                    </p:set>
                                    <p:anim calcmode="lin" valueType="num">
                                      <p:cBhvr additive="base">
                                        <p:cTn id="55" dur="300" fill="hold"/>
                                        <p:tgtEl>
                                          <p:spTgt spid="87"/>
                                        </p:tgtEl>
                                        <p:attrNameLst>
                                          <p:attrName>ppt_x</p:attrName>
                                        </p:attrNameLst>
                                      </p:cBhvr>
                                      <p:tavLst>
                                        <p:tav tm="0">
                                          <p:val>
                                            <p:strVal val="0-#ppt_w/2"/>
                                          </p:val>
                                        </p:tav>
                                        <p:tav tm="100000">
                                          <p:val>
                                            <p:strVal val="#ppt_x"/>
                                          </p:val>
                                        </p:tav>
                                      </p:tavLst>
                                    </p:anim>
                                    <p:anim calcmode="lin" valueType="num">
                                      <p:cBhvr additive="base">
                                        <p:cTn id="56" dur="300" fill="hold"/>
                                        <p:tgtEl>
                                          <p:spTgt spid="87"/>
                                        </p:tgtEl>
                                        <p:attrNameLst>
                                          <p:attrName>ppt_y</p:attrName>
                                        </p:attrNameLst>
                                      </p:cBhvr>
                                      <p:tavLst>
                                        <p:tav tm="0">
                                          <p:val>
                                            <p:strVal val="#ppt_y"/>
                                          </p:val>
                                        </p:tav>
                                        <p:tav tm="100000">
                                          <p:val>
                                            <p:strVal val="#ppt_y"/>
                                          </p:val>
                                        </p:tav>
                                      </p:tavLst>
                                    </p:anim>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35"/>
                                        </p:tgtEl>
                                        <p:attrNameLst>
                                          <p:attrName>style.visibility</p:attrName>
                                        </p:attrNameLst>
                                      </p:cBhvr>
                                      <p:to>
                                        <p:strVal val="visible"/>
                                      </p:to>
                                    </p:set>
                                    <p:anim calcmode="lin" valueType="num">
                                      <p:cBhvr>
                                        <p:cTn id="60" dur="300" fill="hold"/>
                                        <p:tgtEl>
                                          <p:spTgt spid="135"/>
                                        </p:tgtEl>
                                        <p:attrNameLst>
                                          <p:attrName>ppt_w</p:attrName>
                                        </p:attrNameLst>
                                      </p:cBhvr>
                                      <p:tavLst>
                                        <p:tav tm="0">
                                          <p:val>
                                            <p:fltVal val="0"/>
                                          </p:val>
                                        </p:tav>
                                        <p:tav tm="100000">
                                          <p:val>
                                            <p:strVal val="#ppt_w"/>
                                          </p:val>
                                        </p:tav>
                                      </p:tavLst>
                                    </p:anim>
                                    <p:anim calcmode="lin" valueType="num">
                                      <p:cBhvr>
                                        <p:cTn id="61" dur="300" fill="hold"/>
                                        <p:tgtEl>
                                          <p:spTgt spid="135"/>
                                        </p:tgtEl>
                                        <p:attrNameLst>
                                          <p:attrName>ppt_h</p:attrName>
                                        </p:attrNameLst>
                                      </p:cBhvr>
                                      <p:tavLst>
                                        <p:tav tm="0">
                                          <p:val>
                                            <p:fltVal val="0"/>
                                          </p:val>
                                        </p:tav>
                                        <p:tav tm="100000">
                                          <p:val>
                                            <p:strVal val="#ppt_h"/>
                                          </p:val>
                                        </p:tav>
                                      </p:tavLst>
                                    </p:anim>
                                    <p:animEffect transition="in" filter="fade">
                                      <p:cBhvr>
                                        <p:cTn id="62" dur="300"/>
                                        <p:tgtEl>
                                          <p:spTgt spid="135"/>
                                        </p:tgtEl>
                                      </p:cBhvr>
                                    </p:animEffect>
                                  </p:childTnLst>
                                </p:cTn>
                              </p:par>
                            </p:childTnLst>
                          </p:cTn>
                        </p:par>
                        <p:par>
                          <p:cTn id="63" fill="hold">
                            <p:stCondLst>
                              <p:cond delay="5000"/>
                            </p:stCondLst>
                            <p:childTnLst>
                              <p:par>
                                <p:cTn id="64" presetID="2" presetClass="entr" presetSubtype="2" fill="hold" grpId="0" nodeType="afterEffect">
                                  <p:stCondLst>
                                    <p:cond delay="0"/>
                                  </p:stCondLst>
                                  <p:childTnLst>
                                    <p:set>
                                      <p:cBhvr>
                                        <p:cTn id="65" dur="1" fill="hold">
                                          <p:stCondLst>
                                            <p:cond delay="0"/>
                                          </p:stCondLst>
                                        </p:cTn>
                                        <p:tgtEl>
                                          <p:spTgt spid="90"/>
                                        </p:tgtEl>
                                        <p:attrNameLst>
                                          <p:attrName>style.visibility</p:attrName>
                                        </p:attrNameLst>
                                      </p:cBhvr>
                                      <p:to>
                                        <p:strVal val="visible"/>
                                      </p:to>
                                    </p:set>
                                    <p:anim calcmode="lin" valueType="num">
                                      <p:cBhvr additive="base">
                                        <p:cTn id="66" dur="300" fill="hold"/>
                                        <p:tgtEl>
                                          <p:spTgt spid="90"/>
                                        </p:tgtEl>
                                        <p:attrNameLst>
                                          <p:attrName>ppt_x</p:attrName>
                                        </p:attrNameLst>
                                      </p:cBhvr>
                                      <p:tavLst>
                                        <p:tav tm="0">
                                          <p:val>
                                            <p:strVal val="1+#ppt_w/2"/>
                                          </p:val>
                                        </p:tav>
                                        <p:tav tm="100000">
                                          <p:val>
                                            <p:strVal val="#ppt_x"/>
                                          </p:val>
                                        </p:tav>
                                      </p:tavLst>
                                    </p:anim>
                                    <p:anim calcmode="lin" valueType="num">
                                      <p:cBhvr additive="base">
                                        <p:cTn id="67" dur="300" fill="hold"/>
                                        <p:tgtEl>
                                          <p:spTgt spid="90"/>
                                        </p:tgtEl>
                                        <p:attrNameLst>
                                          <p:attrName>ppt_y</p:attrName>
                                        </p:attrNameLst>
                                      </p:cBhvr>
                                      <p:tavLst>
                                        <p:tav tm="0">
                                          <p:val>
                                            <p:strVal val="#ppt_y"/>
                                          </p:val>
                                        </p:tav>
                                        <p:tav tm="100000">
                                          <p:val>
                                            <p:strVal val="#ppt_y"/>
                                          </p:val>
                                        </p:tav>
                                      </p:tavLst>
                                    </p:anim>
                                  </p:childTnLst>
                                </p:cTn>
                              </p:par>
                            </p:childTnLst>
                          </p:cTn>
                        </p:par>
                        <p:par>
                          <p:cTn id="68" fill="hold">
                            <p:stCondLst>
                              <p:cond delay="5500"/>
                            </p:stCondLst>
                            <p:childTnLst>
                              <p:par>
                                <p:cTn id="69" presetID="53" presetClass="entr" presetSubtype="16" fill="hold" nodeType="afterEffect">
                                  <p:stCondLst>
                                    <p:cond delay="0"/>
                                  </p:stCondLst>
                                  <p:childTnLst>
                                    <p:set>
                                      <p:cBhvr>
                                        <p:cTn id="70" dur="1" fill="hold">
                                          <p:stCondLst>
                                            <p:cond delay="0"/>
                                          </p:stCondLst>
                                        </p:cTn>
                                        <p:tgtEl>
                                          <p:spTgt spid="92"/>
                                        </p:tgtEl>
                                        <p:attrNameLst>
                                          <p:attrName>style.visibility</p:attrName>
                                        </p:attrNameLst>
                                      </p:cBhvr>
                                      <p:to>
                                        <p:strVal val="visible"/>
                                      </p:to>
                                    </p:set>
                                    <p:anim calcmode="lin" valueType="num">
                                      <p:cBhvr>
                                        <p:cTn id="71" dur="300" fill="hold"/>
                                        <p:tgtEl>
                                          <p:spTgt spid="92"/>
                                        </p:tgtEl>
                                        <p:attrNameLst>
                                          <p:attrName>ppt_w</p:attrName>
                                        </p:attrNameLst>
                                      </p:cBhvr>
                                      <p:tavLst>
                                        <p:tav tm="0">
                                          <p:val>
                                            <p:fltVal val="0"/>
                                          </p:val>
                                        </p:tav>
                                        <p:tav tm="100000">
                                          <p:val>
                                            <p:strVal val="#ppt_w"/>
                                          </p:val>
                                        </p:tav>
                                      </p:tavLst>
                                    </p:anim>
                                    <p:anim calcmode="lin" valueType="num">
                                      <p:cBhvr>
                                        <p:cTn id="72" dur="300" fill="hold"/>
                                        <p:tgtEl>
                                          <p:spTgt spid="92"/>
                                        </p:tgtEl>
                                        <p:attrNameLst>
                                          <p:attrName>ppt_h</p:attrName>
                                        </p:attrNameLst>
                                      </p:cBhvr>
                                      <p:tavLst>
                                        <p:tav tm="0">
                                          <p:val>
                                            <p:fltVal val="0"/>
                                          </p:val>
                                        </p:tav>
                                        <p:tav tm="100000">
                                          <p:val>
                                            <p:strVal val="#ppt_h"/>
                                          </p:val>
                                        </p:tav>
                                      </p:tavLst>
                                    </p:anim>
                                    <p:animEffect transition="in" filter="fade">
                                      <p:cBhvr>
                                        <p:cTn id="73" dur="300"/>
                                        <p:tgtEl>
                                          <p:spTgt spid="92"/>
                                        </p:tgtEl>
                                      </p:cBhvr>
                                    </p:animEffect>
                                  </p:childTnLst>
                                </p:cTn>
                              </p:par>
                            </p:childTnLst>
                          </p:cTn>
                        </p:par>
                        <p:par>
                          <p:cTn id="74" fill="hold">
                            <p:stCondLst>
                              <p:cond delay="6000"/>
                            </p:stCondLst>
                            <p:childTnLst>
                              <p:par>
                                <p:cTn id="75" presetID="2" presetClass="entr" presetSubtype="8" fill="hold" grpId="0" nodeType="afterEffect">
                                  <p:stCondLst>
                                    <p:cond delay="0"/>
                                  </p:stCondLst>
                                  <p:childTnLst>
                                    <p:set>
                                      <p:cBhvr>
                                        <p:cTn id="76" dur="1" fill="hold">
                                          <p:stCondLst>
                                            <p:cond delay="0"/>
                                          </p:stCondLst>
                                        </p:cTn>
                                        <p:tgtEl>
                                          <p:spTgt spid="86"/>
                                        </p:tgtEl>
                                        <p:attrNameLst>
                                          <p:attrName>style.visibility</p:attrName>
                                        </p:attrNameLst>
                                      </p:cBhvr>
                                      <p:to>
                                        <p:strVal val="visible"/>
                                      </p:to>
                                    </p:set>
                                    <p:anim calcmode="lin" valueType="num">
                                      <p:cBhvr additive="base">
                                        <p:cTn id="77" dur="300" fill="hold"/>
                                        <p:tgtEl>
                                          <p:spTgt spid="86"/>
                                        </p:tgtEl>
                                        <p:attrNameLst>
                                          <p:attrName>ppt_x</p:attrName>
                                        </p:attrNameLst>
                                      </p:cBhvr>
                                      <p:tavLst>
                                        <p:tav tm="0">
                                          <p:val>
                                            <p:strVal val="0-#ppt_w/2"/>
                                          </p:val>
                                        </p:tav>
                                        <p:tav tm="100000">
                                          <p:val>
                                            <p:strVal val="#ppt_x"/>
                                          </p:val>
                                        </p:tav>
                                      </p:tavLst>
                                    </p:anim>
                                    <p:anim calcmode="lin" valueType="num">
                                      <p:cBhvr additive="base">
                                        <p:cTn id="78" dur="300" fill="hold"/>
                                        <p:tgtEl>
                                          <p:spTgt spid="86"/>
                                        </p:tgtEl>
                                        <p:attrNameLst>
                                          <p:attrName>ppt_y</p:attrName>
                                        </p:attrNameLst>
                                      </p:cBhvr>
                                      <p:tavLst>
                                        <p:tav tm="0">
                                          <p:val>
                                            <p:strVal val="#ppt_y"/>
                                          </p:val>
                                        </p:tav>
                                        <p:tav tm="100000">
                                          <p:val>
                                            <p:strVal val="#ppt_y"/>
                                          </p:val>
                                        </p:tav>
                                      </p:tavLst>
                                    </p:anim>
                                  </p:childTnLst>
                                </p:cTn>
                              </p:par>
                            </p:childTnLst>
                          </p:cTn>
                        </p:par>
                        <p:par>
                          <p:cTn id="79" fill="hold">
                            <p:stCondLst>
                              <p:cond delay="6500"/>
                            </p:stCondLst>
                            <p:childTnLst>
                              <p:par>
                                <p:cTn id="80" presetID="53" presetClass="entr" presetSubtype="16" fill="hold" nodeType="afterEffect">
                                  <p:stCondLst>
                                    <p:cond delay="0"/>
                                  </p:stCondLst>
                                  <p:childTnLst>
                                    <p:set>
                                      <p:cBhvr>
                                        <p:cTn id="81" dur="1" fill="hold">
                                          <p:stCondLst>
                                            <p:cond delay="0"/>
                                          </p:stCondLst>
                                        </p:cTn>
                                        <p:tgtEl>
                                          <p:spTgt spid="98"/>
                                        </p:tgtEl>
                                        <p:attrNameLst>
                                          <p:attrName>style.visibility</p:attrName>
                                        </p:attrNameLst>
                                      </p:cBhvr>
                                      <p:to>
                                        <p:strVal val="visible"/>
                                      </p:to>
                                    </p:set>
                                    <p:anim calcmode="lin" valueType="num">
                                      <p:cBhvr>
                                        <p:cTn id="82" dur="300" fill="hold"/>
                                        <p:tgtEl>
                                          <p:spTgt spid="98"/>
                                        </p:tgtEl>
                                        <p:attrNameLst>
                                          <p:attrName>ppt_w</p:attrName>
                                        </p:attrNameLst>
                                      </p:cBhvr>
                                      <p:tavLst>
                                        <p:tav tm="0">
                                          <p:val>
                                            <p:fltVal val="0"/>
                                          </p:val>
                                        </p:tav>
                                        <p:tav tm="100000">
                                          <p:val>
                                            <p:strVal val="#ppt_w"/>
                                          </p:val>
                                        </p:tav>
                                      </p:tavLst>
                                    </p:anim>
                                    <p:anim calcmode="lin" valueType="num">
                                      <p:cBhvr>
                                        <p:cTn id="83" dur="300" fill="hold"/>
                                        <p:tgtEl>
                                          <p:spTgt spid="98"/>
                                        </p:tgtEl>
                                        <p:attrNameLst>
                                          <p:attrName>ppt_h</p:attrName>
                                        </p:attrNameLst>
                                      </p:cBhvr>
                                      <p:tavLst>
                                        <p:tav tm="0">
                                          <p:val>
                                            <p:fltVal val="0"/>
                                          </p:val>
                                        </p:tav>
                                        <p:tav tm="100000">
                                          <p:val>
                                            <p:strVal val="#ppt_h"/>
                                          </p:val>
                                        </p:tav>
                                      </p:tavLst>
                                    </p:anim>
                                    <p:animEffect transition="in" filter="fade">
                                      <p:cBhvr>
                                        <p:cTn id="84" dur="300"/>
                                        <p:tgtEl>
                                          <p:spTgt spid="98"/>
                                        </p:tgtEl>
                                      </p:cBhvr>
                                    </p:animEffect>
                                  </p:childTnLst>
                                </p:cTn>
                              </p:par>
                            </p:childTnLst>
                          </p:cTn>
                        </p:par>
                        <p:par>
                          <p:cTn id="85" fill="hold">
                            <p:stCondLst>
                              <p:cond delay="7000"/>
                            </p:stCondLst>
                            <p:childTnLst>
                              <p:par>
                                <p:cTn id="86" presetID="2" presetClass="entr" presetSubtype="2" fill="hold" grpId="0" nodeType="afterEffect">
                                  <p:stCondLst>
                                    <p:cond delay="0"/>
                                  </p:stCondLst>
                                  <p:childTnLst>
                                    <p:set>
                                      <p:cBhvr>
                                        <p:cTn id="87" dur="1" fill="hold">
                                          <p:stCondLst>
                                            <p:cond delay="0"/>
                                          </p:stCondLst>
                                        </p:cTn>
                                        <p:tgtEl>
                                          <p:spTgt spid="89"/>
                                        </p:tgtEl>
                                        <p:attrNameLst>
                                          <p:attrName>style.visibility</p:attrName>
                                        </p:attrNameLst>
                                      </p:cBhvr>
                                      <p:to>
                                        <p:strVal val="visible"/>
                                      </p:to>
                                    </p:set>
                                    <p:anim calcmode="lin" valueType="num">
                                      <p:cBhvr additive="base">
                                        <p:cTn id="88" dur="300" fill="hold"/>
                                        <p:tgtEl>
                                          <p:spTgt spid="89"/>
                                        </p:tgtEl>
                                        <p:attrNameLst>
                                          <p:attrName>ppt_x</p:attrName>
                                        </p:attrNameLst>
                                      </p:cBhvr>
                                      <p:tavLst>
                                        <p:tav tm="0">
                                          <p:val>
                                            <p:strVal val="1+#ppt_w/2"/>
                                          </p:val>
                                        </p:tav>
                                        <p:tav tm="100000">
                                          <p:val>
                                            <p:strVal val="#ppt_x"/>
                                          </p:val>
                                        </p:tav>
                                      </p:tavLst>
                                    </p:anim>
                                    <p:anim calcmode="lin" valueType="num">
                                      <p:cBhvr additive="base">
                                        <p:cTn id="89" dur="300" fill="hold"/>
                                        <p:tgtEl>
                                          <p:spTgt spid="89"/>
                                        </p:tgtEl>
                                        <p:attrNameLst>
                                          <p:attrName>ppt_y</p:attrName>
                                        </p:attrNameLst>
                                      </p:cBhvr>
                                      <p:tavLst>
                                        <p:tav tm="0">
                                          <p:val>
                                            <p:strVal val="#ppt_y"/>
                                          </p:val>
                                        </p:tav>
                                        <p:tav tm="100000">
                                          <p:val>
                                            <p:strVal val="#ppt_y"/>
                                          </p:val>
                                        </p:tav>
                                      </p:tavLst>
                                    </p:anim>
                                  </p:childTnLst>
                                </p:cTn>
                              </p:par>
                            </p:childTnLst>
                          </p:cTn>
                        </p:par>
                        <p:par>
                          <p:cTn id="90" fill="hold">
                            <p:stCondLst>
                              <p:cond delay="7500"/>
                            </p:stCondLst>
                            <p:childTnLst>
                              <p:par>
                                <p:cTn id="91" presetID="53" presetClass="entr" presetSubtype="16" fill="hold" nodeType="afterEffect">
                                  <p:stCondLst>
                                    <p:cond delay="0"/>
                                  </p:stCondLst>
                                  <p:childTnLst>
                                    <p:set>
                                      <p:cBhvr>
                                        <p:cTn id="92" dur="1" fill="hold">
                                          <p:stCondLst>
                                            <p:cond delay="0"/>
                                          </p:stCondLst>
                                        </p:cTn>
                                        <p:tgtEl>
                                          <p:spTgt spid="163"/>
                                        </p:tgtEl>
                                        <p:attrNameLst>
                                          <p:attrName>style.visibility</p:attrName>
                                        </p:attrNameLst>
                                      </p:cBhvr>
                                      <p:to>
                                        <p:strVal val="visible"/>
                                      </p:to>
                                    </p:set>
                                    <p:anim calcmode="lin" valueType="num">
                                      <p:cBhvr>
                                        <p:cTn id="93" dur="300" fill="hold"/>
                                        <p:tgtEl>
                                          <p:spTgt spid="163"/>
                                        </p:tgtEl>
                                        <p:attrNameLst>
                                          <p:attrName>ppt_w</p:attrName>
                                        </p:attrNameLst>
                                      </p:cBhvr>
                                      <p:tavLst>
                                        <p:tav tm="0">
                                          <p:val>
                                            <p:fltVal val="0"/>
                                          </p:val>
                                        </p:tav>
                                        <p:tav tm="100000">
                                          <p:val>
                                            <p:strVal val="#ppt_w"/>
                                          </p:val>
                                        </p:tav>
                                      </p:tavLst>
                                    </p:anim>
                                    <p:anim calcmode="lin" valueType="num">
                                      <p:cBhvr>
                                        <p:cTn id="94" dur="300" fill="hold"/>
                                        <p:tgtEl>
                                          <p:spTgt spid="163"/>
                                        </p:tgtEl>
                                        <p:attrNameLst>
                                          <p:attrName>ppt_h</p:attrName>
                                        </p:attrNameLst>
                                      </p:cBhvr>
                                      <p:tavLst>
                                        <p:tav tm="0">
                                          <p:val>
                                            <p:fltVal val="0"/>
                                          </p:val>
                                        </p:tav>
                                        <p:tav tm="100000">
                                          <p:val>
                                            <p:strVal val="#ppt_h"/>
                                          </p:val>
                                        </p:tav>
                                      </p:tavLst>
                                    </p:anim>
                                    <p:animEffect transition="in" filter="fade">
                                      <p:cBhvr>
                                        <p:cTn id="95" dur="300"/>
                                        <p:tgtEl>
                                          <p:spTgt spid="163"/>
                                        </p:tgtEl>
                                      </p:cBhvr>
                                    </p:animEffect>
                                  </p:childTnLst>
                                </p:cTn>
                              </p:par>
                            </p:childTnLst>
                          </p:cTn>
                        </p:par>
                        <p:par>
                          <p:cTn id="96" fill="hold">
                            <p:stCondLst>
                              <p:cond delay="8000"/>
                            </p:stCondLst>
                            <p:childTnLst>
                              <p:par>
                                <p:cTn id="97" presetID="2" presetClass="entr" presetSubtype="8" fill="hold" grpId="0" nodeType="afterEffect">
                                  <p:stCondLst>
                                    <p:cond delay="0"/>
                                  </p:stCondLst>
                                  <p:childTnLst>
                                    <p:set>
                                      <p:cBhvr>
                                        <p:cTn id="98" dur="1" fill="hold">
                                          <p:stCondLst>
                                            <p:cond delay="0"/>
                                          </p:stCondLst>
                                        </p:cTn>
                                        <p:tgtEl>
                                          <p:spTgt spid="88"/>
                                        </p:tgtEl>
                                        <p:attrNameLst>
                                          <p:attrName>style.visibility</p:attrName>
                                        </p:attrNameLst>
                                      </p:cBhvr>
                                      <p:to>
                                        <p:strVal val="visible"/>
                                      </p:to>
                                    </p:set>
                                    <p:anim calcmode="lin" valueType="num">
                                      <p:cBhvr additive="base">
                                        <p:cTn id="99" dur="300" fill="hold"/>
                                        <p:tgtEl>
                                          <p:spTgt spid="88"/>
                                        </p:tgtEl>
                                        <p:attrNameLst>
                                          <p:attrName>ppt_x</p:attrName>
                                        </p:attrNameLst>
                                      </p:cBhvr>
                                      <p:tavLst>
                                        <p:tav tm="0">
                                          <p:val>
                                            <p:strVal val="0-#ppt_w/2"/>
                                          </p:val>
                                        </p:tav>
                                        <p:tav tm="100000">
                                          <p:val>
                                            <p:strVal val="#ppt_x"/>
                                          </p:val>
                                        </p:tav>
                                      </p:tavLst>
                                    </p:anim>
                                    <p:anim calcmode="lin" valueType="num">
                                      <p:cBhvr additive="base">
                                        <p:cTn id="100" dur="300" fill="hold"/>
                                        <p:tgtEl>
                                          <p:spTgt spid="88"/>
                                        </p:tgtEl>
                                        <p:attrNameLst>
                                          <p:attrName>ppt_y</p:attrName>
                                        </p:attrNameLst>
                                      </p:cBhvr>
                                      <p:tavLst>
                                        <p:tav tm="0">
                                          <p:val>
                                            <p:strVal val="#ppt_y"/>
                                          </p:val>
                                        </p:tav>
                                        <p:tav tm="100000">
                                          <p:val>
                                            <p:strVal val="#ppt_y"/>
                                          </p:val>
                                        </p:tav>
                                      </p:tavLst>
                                    </p:anim>
                                  </p:childTnLst>
                                </p:cTn>
                              </p:par>
                            </p:childTnLst>
                          </p:cTn>
                        </p:par>
                        <p:par>
                          <p:cTn id="101" fill="hold">
                            <p:stCondLst>
                              <p:cond delay="8500"/>
                            </p:stCondLst>
                            <p:childTnLst>
                              <p:par>
                                <p:cTn id="102" presetID="53" presetClass="entr" presetSubtype="16" fill="hold" nodeType="afterEffect">
                                  <p:stCondLst>
                                    <p:cond delay="0"/>
                                  </p:stCondLst>
                                  <p:childTnLst>
                                    <p:set>
                                      <p:cBhvr>
                                        <p:cTn id="103" dur="1" fill="hold">
                                          <p:stCondLst>
                                            <p:cond delay="0"/>
                                          </p:stCondLst>
                                        </p:cTn>
                                        <p:tgtEl>
                                          <p:spTgt spid="155"/>
                                        </p:tgtEl>
                                        <p:attrNameLst>
                                          <p:attrName>style.visibility</p:attrName>
                                        </p:attrNameLst>
                                      </p:cBhvr>
                                      <p:to>
                                        <p:strVal val="visible"/>
                                      </p:to>
                                    </p:set>
                                    <p:anim calcmode="lin" valueType="num">
                                      <p:cBhvr>
                                        <p:cTn id="104" dur="300" fill="hold"/>
                                        <p:tgtEl>
                                          <p:spTgt spid="155"/>
                                        </p:tgtEl>
                                        <p:attrNameLst>
                                          <p:attrName>ppt_w</p:attrName>
                                        </p:attrNameLst>
                                      </p:cBhvr>
                                      <p:tavLst>
                                        <p:tav tm="0">
                                          <p:val>
                                            <p:fltVal val="0"/>
                                          </p:val>
                                        </p:tav>
                                        <p:tav tm="100000">
                                          <p:val>
                                            <p:strVal val="#ppt_w"/>
                                          </p:val>
                                        </p:tav>
                                      </p:tavLst>
                                    </p:anim>
                                    <p:anim calcmode="lin" valueType="num">
                                      <p:cBhvr>
                                        <p:cTn id="105" dur="300" fill="hold"/>
                                        <p:tgtEl>
                                          <p:spTgt spid="155"/>
                                        </p:tgtEl>
                                        <p:attrNameLst>
                                          <p:attrName>ppt_h</p:attrName>
                                        </p:attrNameLst>
                                      </p:cBhvr>
                                      <p:tavLst>
                                        <p:tav tm="0">
                                          <p:val>
                                            <p:fltVal val="0"/>
                                          </p:val>
                                        </p:tav>
                                        <p:tav tm="100000">
                                          <p:val>
                                            <p:strVal val="#ppt_h"/>
                                          </p:val>
                                        </p:tav>
                                      </p:tavLst>
                                    </p:anim>
                                    <p:animEffect transition="in" filter="fade">
                                      <p:cBhvr>
                                        <p:cTn id="106" dur="300"/>
                                        <p:tgtEl>
                                          <p:spTgt spid="155"/>
                                        </p:tgtEl>
                                      </p:cBhvr>
                                    </p:animEffect>
                                  </p:childTnLst>
                                </p:cTn>
                              </p:par>
                            </p:childTnLst>
                          </p:cTn>
                        </p:par>
                        <p:par>
                          <p:cTn id="107" fill="hold">
                            <p:stCondLst>
                              <p:cond delay="9000"/>
                            </p:stCondLst>
                            <p:childTnLst>
                              <p:par>
                                <p:cTn id="108" presetID="2" presetClass="entr" presetSubtype="2" fill="hold" grpId="0" nodeType="afterEffect">
                                  <p:stCondLst>
                                    <p:cond delay="0"/>
                                  </p:stCondLst>
                                  <p:childTnLst>
                                    <p:set>
                                      <p:cBhvr>
                                        <p:cTn id="109" dur="1" fill="hold">
                                          <p:stCondLst>
                                            <p:cond delay="0"/>
                                          </p:stCondLst>
                                        </p:cTn>
                                        <p:tgtEl>
                                          <p:spTgt spid="91"/>
                                        </p:tgtEl>
                                        <p:attrNameLst>
                                          <p:attrName>style.visibility</p:attrName>
                                        </p:attrNameLst>
                                      </p:cBhvr>
                                      <p:to>
                                        <p:strVal val="visible"/>
                                      </p:to>
                                    </p:set>
                                    <p:anim calcmode="lin" valueType="num">
                                      <p:cBhvr additive="base">
                                        <p:cTn id="110" dur="300" fill="hold"/>
                                        <p:tgtEl>
                                          <p:spTgt spid="91"/>
                                        </p:tgtEl>
                                        <p:attrNameLst>
                                          <p:attrName>ppt_x</p:attrName>
                                        </p:attrNameLst>
                                      </p:cBhvr>
                                      <p:tavLst>
                                        <p:tav tm="0">
                                          <p:val>
                                            <p:strVal val="1+#ppt_w/2"/>
                                          </p:val>
                                        </p:tav>
                                        <p:tav tm="100000">
                                          <p:val>
                                            <p:strVal val="#ppt_x"/>
                                          </p:val>
                                        </p:tav>
                                      </p:tavLst>
                                    </p:anim>
                                    <p:anim calcmode="lin" valueType="num">
                                      <p:cBhvr additive="base">
                                        <p:cTn id="111" dur="3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P spid="89" grpId="0"/>
      <p:bldP spid="90" grpId="0"/>
      <p:bldP spid="9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8643059" y="1576352"/>
            <a:ext cx="2810171" cy="4064690"/>
          </a:xfrm>
          <a:prstGeom prst="rect">
            <a:avLst/>
          </a:prstGeom>
        </p:spPr>
        <p:txBody>
          <a:bodyPr wrap="square" lIns="121908" tIns="60954" rIns="121908" bIns="60954">
            <a:spAutoFit/>
          </a:bodyPr>
          <a:lstStyle/>
          <a:p>
            <a:pPr algn="just">
              <a:lnSpc>
                <a:spcPct val="130000"/>
              </a:lnSpc>
              <a:spcBef>
                <a:spcPts val="1600"/>
              </a:spcBef>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再次输入标题</a:t>
            </a:r>
            <a:endParaRPr lang="en-US" altLang="zh-CN" sz="13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30000"/>
              </a:lnSpc>
              <a:spcBef>
                <a:spcPts val="1600"/>
              </a:spcBef>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在此输入内容，在此输入内容，在此输入内容，在此输入内容，在此输入内容，在此输入内容，在此输入内容，在此输入内容，在此输入内容，在此输入内容，在此输入内容，在此输入内容</a:t>
            </a:r>
            <a:endParaRPr lang="en-US" altLang="zh-CN" sz="11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30000"/>
              </a:lnSpc>
              <a:spcBef>
                <a:spcPts val="1600"/>
              </a:spcBef>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在此输入内容，在此输入内容，在此输入内容，亮亮图文旗舰店</a:t>
            </a:r>
          </a:p>
          <a:p>
            <a:pPr algn="just">
              <a:lnSpc>
                <a:spcPct val="130000"/>
              </a:lnSpc>
              <a:spcBef>
                <a:spcPts val="1600"/>
              </a:spcBef>
            </a:pPr>
            <a:r>
              <a:rPr lang="en-US" altLang="zh-CN" sz="1100" dirty="0">
                <a:solidFill>
                  <a:schemeClr val="bg1">
                    <a:lumMod val="50000"/>
                  </a:schemeClr>
                </a:solidFill>
                <a:latin typeface="微软雅黑" panose="020B0503020204020204" pitchFamily="34" charset="-122"/>
                <a:ea typeface="微软雅黑" panose="020B0503020204020204" pitchFamily="34" charset="-122"/>
              </a:rPr>
              <a:t>https://liangliangtuwen.tmall.com</a:t>
            </a:r>
          </a:p>
          <a:p>
            <a:pPr algn="just">
              <a:lnSpc>
                <a:spcPct val="130000"/>
              </a:lnSpc>
              <a:spcBef>
                <a:spcPts val="1600"/>
              </a:spcBef>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输入内容，在此输入内容，在此输入内容，在此输入内容，在此输入内容，在此输入内容，在此输入内容，在此输入内容，在此输入内容，在此输入内容，在此输入内容，在此输入内容</a:t>
            </a:r>
          </a:p>
        </p:txBody>
      </p:sp>
      <p:sp>
        <p:nvSpPr>
          <p:cNvPr id="22" name="圆角矩形 21"/>
          <p:cNvSpPr/>
          <p:nvPr/>
        </p:nvSpPr>
        <p:spPr>
          <a:xfrm>
            <a:off x="2957831" y="1872701"/>
            <a:ext cx="3222758" cy="288000"/>
          </a:xfrm>
          <a:prstGeom prst="roundRect">
            <a:avLst>
              <a:gd name="adj" fmla="val 50000"/>
            </a:avLst>
          </a:prstGeom>
          <a:solidFill>
            <a:schemeClr val="accent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23" name="圆角矩形 22"/>
          <p:cNvSpPr/>
          <p:nvPr/>
        </p:nvSpPr>
        <p:spPr>
          <a:xfrm>
            <a:off x="827828" y="2550439"/>
            <a:ext cx="2264284" cy="288000"/>
          </a:xfrm>
          <a:prstGeom prst="roundRect">
            <a:avLst>
              <a:gd name="adj" fmla="val 50000"/>
            </a:avLst>
          </a:prstGeom>
          <a:solidFill>
            <a:schemeClr val="accent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24" name="圆角矩形 23"/>
          <p:cNvSpPr/>
          <p:nvPr/>
        </p:nvSpPr>
        <p:spPr>
          <a:xfrm>
            <a:off x="3437067" y="2550439"/>
            <a:ext cx="2264284" cy="288000"/>
          </a:xfrm>
          <a:prstGeom prst="roundRect">
            <a:avLst>
              <a:gd name="adj" fmla="val 50000"/>
            </a:avLst>
          </a:prstGeom>
          <a:solidFill>
            <a:schemeClr val="accent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25" name="圆角矩形 24"/>
          <p:cNvSpPr/>
          <p:nvPr/>
        </p:nvSpPr>
        <p:spPr>
          <a:xfrm>
            <a:off x="6046307" y="2550439"/>
            <a:ext cx="2264284" cy="288000"/>
          </a:xfrm>
          <a:prstGeom prst="roundRect">
            <a:avLst>
              <a:gd name="adj" fmla="val 50000"/>
            </a:avLst>
          </a:prstGeom>
          <a:solidFill>
            <a:schemeClr val="accent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26" name="圆角矩形 25"/>
          <p:cNvSpPr/>
          <p:nvPr/>
        </p:nvSpPr>
        <p:spPr>
          <a:xfrm>
            <a:off x="827829" y="3228177"/>
            <a:ext cx="988609" cy="288000"/>
          </a:xfrm>
          <a:prstGeom prst="roundRect">
            <a:avLst>
              <a:gd name="adj" fmla="val 50000"/>
            </a:avLst>
          </a:prstGeom>
          <a:solidFill>
            <a:schemeClr val="accent2"/>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44" name="圆角矩形 43"/>
          <p:cNvSpPr/>
          <p:nvPr/>
        </p:nvSpPr>
        <p:spPr>
          <a:xfrm>
            <a:off x="2071195" y="3228177"/>
            <a:ext cx="988609" cy="288000"/>
          </a:xfrm>
          <a:prstGeom prst="roundRect">
            <a:avLst>
              <a:gd name="adj" fmla="val 50000"/>
            </a:avLst>
          </a:prstGeom>
          <a:solidFill>
            <a:schemeClr val="accent2"/>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45" name="圆角矩形 44"/>
          <p:cNvSpPr/>
          <p:nvPr/>
        </p:nvSpPr>
        <p:spPr>
          <a:xfrm>
            <a:off x="827829" y="3905915"/>
            <a:ext cx="988609" cy="288000"/>
          </a:xfrm>
          <a:prstGeom prst="roundRect">
            <a:avLst>
              <a:gd name="adj" fmla="val 50000"/>
            </a:avLst>
          </a:prstGeom>
          <a:solidFill>
            <a:schemeClr val="accent3"/>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46" name="圆角矩形 45"/>
          <p:cNvSpPr/>
          <p:nvPr/>
        </p:nvSpPr>
        <p:spPr>
          <a:xfrm>
            <a:off x="2071195" y="3905915"/>
            <a:ext cx="988609" cy="288000"/>
          </a:xfrm>
          <a:prstGeom prst="roundRect">
            <a:avLst>
              <a:gd name="adj" fmla="val 50000"/>
            </a:avLst>
          </a:prstGeom>
          <a:solidFill>
            <a:schemeClr val="accent3"/>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47" name="圆角矩形 46"/>
          <p:cNvSpPr/>
          <p:nvPr/>
        </p:nvSpPr>
        <p:spPr>
          <a:xfrm>
            <a:off x="827829" y="4583653"/>
            <a:ext cx="988609" cy="288000"/>
          </a:xfrm>
          <a:prstGeom prst="roundRect">
            <a:avLst>
              <a:gd name="adj" fmla="val 50000"/>
            </a:avLst>
          </a:prstGeom>
          <a:solidFill>
            <a:schemeClr val="accent4"/>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48" name="圆角矩形 47"/>
          <p:cNvSpPr/>
          <p:nvPr/>
        </p:nvSpPr>
        <p:spPr>
          <a:xfrm>
            <a:off x="827829" y="5261389"/>
            <a:ext cx="988609" cy="288000"/>
          </a:xfrm>
          <a:prstGeom prst="roundRect">
            <a:avLst>
              <a:gd name="adj" fmla="val 50000"/>
            </a:avLst>
          </a:prstGeom>
          <a:solidFill>
            <a:schemeClr val="accent4"/>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49" name="圆角矩形 48"/>
          <p:cNvSpPr/>
          <p:nvPr/>
        </p:nvSpPr>
        <p:spPr>
          <a:xfrm>
            <a:off x="4074906" y="3228177"/>
            <a:ext cx="988609" cy="288000"/>
          </a:xfrm>
          <a:prstGeom prst="roundRect">
            <a:avLst>
              <a:gd name="adj" fmla="val 50000"/>
            </a:avLst>
          </a:prstGeom>
          <a:solidFill>
            <a:schemeClr val="accent2"/>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50" name="圆角矩形 49"/>
          <p:cNvSpPr/>
          <p:nvPr/>
        </p:nvSpPr>
        <p:spPr>
          <a:xfrm>
            <a:off x="6684147" y="3228177"/>
            <a:ext cx="988609" cy="288000"/>
          </a:xfrm>
          <a:prstGeom prst="roundRect">
            <a:avLst>
              <a:gd name="adj" fmla="val 50000"/>
            </a:avLst>
          </a:prstGeom>
          <a:solidFill>
            <a:schemeClr val="accent2"/>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51" name="圆角矩形 50"/>
          <p:cNvSpPr/>
          <p:nvPr/>
        </p:nvSpPr>
        <p:spPr>
          <a:xfrm>
            <a:off x="4074908" y="3905915"/>
            <a:ext cx="4235685" cy="288000"/>
          </a:xfrm>
          <a:prstGeom prst="roundRect">
            <a:avLst>
              <a:gd name="adj" fmla="val 50000"/>
            </a:avLst>
          </a:prstGeom>
          <a:solidFill>
            <a:schemeClr val="accent3"/>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52" name="圆角矩形 51"/>
          <p:cNvSpPr/>
          <p:nvPr/>
        </p:nvSpPr>
        <p:spPr>
          <a:xfrm>
            <a:off x="4074908" y="4583653"/>
            <a:ext cx="4235685" cy="288000"/>
          </a:xfrm>
          <a:prstGeom prst="roundRect">
            <a:avLst>
              <a:gd name="adj" fmla="val 50000"/>
            </a:avLst>
          </a:prstGeom>
          <a:solidFill>
            <a:schemeClr val="accent4"/>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53" name="直角三角形 52"/>
          <p:cNvSpPr/>
          <p:nvPr/>
        </p:nvSpPr>
        <p:spPr>
          <a:xfrm rot="18900000">
            <a:off x="4475848" y="2209463"/>
            <a:ext cx="186722" cy="186744"/>
          </a:xfrm>
          <a:prstGeom prst="rtTriangl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54" name="左右箭头 53"/>
          <p:cNvSpPr/>
          <p:nvPr/>
        </p:nvSpPr>
        <p:spPr>
          <a:xfrm>
            <a:off x="5746340" y="2623377"/>
            <a:ext cx="256832" cy="161925"/>
          </a:xfrm>
          <a:prstGeom prst="leftRightArrow">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55" name="左右箭头 54"/>
          <p:cNvSpPr/>
          <p:nvPr/>
        </p:nvSpPr>
        <p:spPr>
          <a:xfrm>
            <a:off x="3143179" y="2623377"/>
            <a:ext cx="256832" cy="161925"/>
          </a:xfrm>
          <a:prstGeom prst="leftRightArrow">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56" name="直角三角形 55"/>
          <p:cNvSpPr/>
          <p:nvPr/>
        </p:nvSpPr>
        <p:spPr>
          <a:xfrm rot="18900000">
            <a:off x="4475848" y="2897356"/>
            <a:ext cx="186722" cy="186744"/>
          </a:xfrm>
          <a:prstGeom prst="rtTriangl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57" name="直角三角形 56"/>
          <p:cNvSpPr/>
          <p:nvPr/>
        </p:nvSpPr>
        <p:spPr>
          <a:xfrm rot="18900000">
            <a:off x="7085088" y="2897356"/>
            <a:ext cx="186722" cy="186744"/>
          </a:xfrm>
          <a:prstGeom prst="rtTriangl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58" name="直角三角形 57"/>
          <p:cNvSpPr/>
          <p:nvPr/>
        </p:nvSpPr>
        <p:spPr>
          <a:xfrm rot="18900000">
            <a:off x="2472136" y="2897356"/>
            <a:ext cx="186722" cy="186744"/>
          </a:xfrm>
          <a:prstGeom prst="rtTriangl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59" name="直角三角形 58"/>
          <p:cNvSpPr/>
          <p:nvPr/>
        </p:nvSpPr>
        <p:spPr>
          <a:xfrm rot="18900000">
            <a:off x="1228770" y="2897356"/>
            <a:ext cx="186722" cy="186744"/>
          </a:xfrm>
          <a:prstGeom prst="rtTriangl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60" name="直角三角形 59"/>
          <p:cNvSpPr/>
          <p:nvPr/>
        </p:nvSpPr>
        <p:spPr>
          <a:xfrm rot="18900000">
            <a:off x="1228770" y="3573404"/>
            <a:ext cx="186722" cy="186744"/>
          </a:xfrm>
          <a:prstGeom prst="rtTriangl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61" name="直角三角形 60"/>
          <p:cNvSpPr/>
          <p:nvPr/>
        </p:nvSpPr>
        <p:spPr>
          <a:xfrm rot="18900000">
            <a:off x="1228770" y="4244365"/>
            <a:ext cx="186722" cy="186744"/>
          </a:xfrm>
          <a:prstGeom prst="rtTriangl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62" name="直角三角形 61"/>
          <p:cNvSpPr/>
          <p:nvPr/>
        </p:nvSpPr>
        <p:spPr>
          <a:xfrm rot="18900000">
            <a:off x="1228770" y="4928880"/>
            <a:ext cx="186722" cy="186744"/>
          </a:xfrm>
          <a:prstGeom prst="rtTriangl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63" name="直角三角形 62"/>
          <p:cNvSpPr/>
          <p:nvPr/>
        </p:nvSpPr>
        <p:spPr>
          <a:xfrm rot="18900000">
            <a:off x="2472136" y="3556731"/>
            <a:ext cx="186722" cy="186744"/>
          </a:xfrm>
          <a:prstGeom prst="rtTriangl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64" name="左右箭头 63"/>
          <p:cNvSpPr/>
          <p:nvPr/>
        </p:nvSpPr>
        <p:spPr>
          <a:xfrm>
            <a:off x="3104604" y="3978853"/>
            <a:ext cx="925500" cy="161925"/>
          </a:xfrm>
          <a:prstGeom prst="leftRightArrow">
            <a:avLst/>
          </a:prstGeom>
          <a:solidFill>
            <a:srgbClr val="BFBFB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65" name="直角三角形 64"/>
          <p:cNvSpPr/>
          <p:nvPr/>
        </p:nvSpPr>
        <p:spPr>
          <a:xfrm rot="18900000">
            <a:off x="6099387" y="4244367"/>
            <a:ext cx="186722" cy="186744"/>
          </a:xfrm>
          <a:prstGeom prst="rtTriangl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66" name="圆角矩形 65"/>
          <p:cNvSpPr/>
          <p:nvPr/>
        </p:nvSpPr>
        <p:spPr>
          <a:xfrm>
            <a:off x="2071195" y="5261389"/>
            <a:ext cx="6239397" cy="288000"/>
          </a:xfrm>
          <a:prstGeom prst="roundRect">
            <a:avLst>
              <a:gd name="adj" fmla="val 50000"/>
            </a:avLst>
          </a:prstGeom>
          <a:solidFill>
            <a:schemeClr val="accent4"/>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组织结构</a:t>
            </a:r>
          </a:p>
        </p:txBody>
      </p:sp>
      <p:sp>
        <p:nvSpPr>
          <p:cNvPr id="67" name="直角三角形 66"/>
          <p:cNvSpPr/>
          <p:nvPr/>
        </p:nvSpPr>
        <p:spPr>
          <a:xfrm rot="18900000">
            <a:off x="6099387" y="4919913"/>
            <a:ext cx="186722" cy="186744"/>
          </a:xfrm>
          <a:prstGeom prst="rtTriangl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ppt_w</p:attrName>
                                        </p:attrNameLst>
                                      </p:cBhvr>
                                      <p:tavLst>
                                        <p:tav tm="0">
                                          <p:val>
                                            <p:fltVal val="0"/>
                                          </p:val>
                                        </p:tav>
                                        <p:tav tm="100000">
                                          <p:val>
                                            <p:strVal val="#ppt_w"/>
                                          </p:val>
                                        </p:tav>
                                      </p:tavLst>
                                    </p:anim>
                                    <p:anim calcmode="lin" valueType="num">
                                      <p:cBhvr>
                                        <p:cTn id="8" dur="250" fill="hold"/>
                                        <p:tgtEl>
                                          <p:spTgt spid="22"/>
                                        </p:tgtEl>
                                        <p:attrNameLst>
                                          <p:attrName>ppt_h</p:attrName>
                                        </p:attrNameLst>
                                      </p:cBhvr>
                                      <p:tavLst>
                                        <p:tav tm="0">
                                          <p:val>
                                            <p:fltVal val="0"/>
                                          </p:val>
                                        </p:tav>
                                        <p:tav tm="100000">
                                          <p:val>
                                            <p:strVal val="#ppt_h"/>
                                          </p:val>
                                        </p:tav>
                                      </p:tavLst>
                                    </p:anim>
                                    <p:animEffect transition="in" filter="fade">
                                      <p:cBhvr>
                                        <p:cTn id="9" dur="250"/>
                                        <p:tgtEl>
                                          <p:spTgt spid="2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250" fill="hold"/>
                                        <p:tgtEl>
                                          <p:spTgt spid="53"/>
                                        </p:tgtEl>
                                        <p:attrNameLst>
                                          <p:attrName>ppt_w</p:attrName>
                                        </p:attrNameLst>
                                      </p:cBhvr>
                                      <p:tavLst>
                                        <p:tav tm="0">
                                          <p:val>
                                            <p:fltVal val="0"/>
                                          </p:val>
                                        </p:tav>
                                        <p:tav tm="100000">
                                          <p:val>
                                            <p:strVal val="#ppt_w"/>
                                          </p:val>
                                        </p:tav>
                                      </p:tavLst>
                                    </p:anim>
                                    <p:anim calcmode="lin" valueType="num">
                                      <p:cBhvr>
                                        <p:cTn id="14" dur="250" fill="hold"/>
                                        <p:tgtEl>
                                          <p:spTgt spid="53"/>
                                        </p:tgtEl>
                                        <p:attrNameLst>
                                          <p:attrName>ppt_h</p:attrName>
                                        </p:attrNameLst>
                                      </p:cBhvr>
                                      <p:tavLst>
                                        <p:tav tm="0">
                                          <p:val>
                                            <p:fltVal val="0"/>
                                          </p:val>
                                        </p:tav>
                                        <p:tav tm="100000">
                                          <p:val>
                                            <p:strVal val="#ppt_h"/>
                                          </p:val>
                                        </p:tav>
                                      </p:tavLst>
                                    </p:anim>
                                    <p:animEffect transition="in" filter="fade">
                                      <p:cBhvr>
                                        <p:cTn id="15" dur="250"/>
                                        <p:tgtEl>
                                          <p:spTgt spid="5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250" fill="hold"/>
                                        <p:tgtEl>
                                          <p:spTgt spid="24"/>
                                        </p:tgtEl>
                                        <p:attrNameLst>
                                          <p:attrName>ppt_w</p:attrName>
                                        </p:attrNameLst>
                                      </p:cBhvr>
                                      <p:tavLst>
                                        <p:tav tm="0">
                                          <p:val>
                                            <p:fltVal val="0"/>
                                          </p:val>
                                        </p:tav>
                                        <p:tav tm="100000">
                                          <p:val>
                                            <p:strVal val="#ppt_w"/>
                                          </p:val>
                                        </p:tav>
                                      </p:tavLst>
                                    </p:anim>
                                    <p:anim calcmode="lin" valueType="num">
                                      <p:cBhvr>
                                        <p:cTn id="20" dur="250" fill="hold"/>
                                        <p:tgtEl>
                                          <p:spTgt spid="24"/>
                                        </p:tgtEl>
                                        <p:attrNameLst>
                                          <p:attrName>ppt_h</p:attrName>
                                        </p:attrNameLst>
                                      </p:cBhvr>
                                      <p:tavLst>
                                        <p:tav tm="0">
                                          <p:val>
                                            <p:fltVal val="0"/>
                                          </p:val>
                                        </p:tav>
                                        <p:tav tm="100000">
                                          <p:val>
                                            <p:strVal val="#ppt_h"/>
                                          </p:val>
                                        </p:tav>
                                      </p:tavLst>
                                    </p:anim>
                                    <p:animEffect transition="in" filter="fade">
                                      <p:cBhvr>
                                        <p:cTn id="21" dur="250"/>
                                        <p:tgtEl>
                                          <p:spTgt spid="2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250" fill="hold"/>
                                        <p:tgtEl>
                                          <p:spTgt spid="54"/>
                                        </p:tgtEl>
                                        <p:attrNameLst>
                                          <p:attrName>ppt_w</p:attrName>
                                        </p:attrNameLst>
                                      </p:cBhvr>
                                      <p:tavLst>
                                        <p:tav tm="0">
                                          <p:val>
                                            <p:fltVal val="0"/>
                                          </p:val>
                                        </p:tav>
                                        <p:tav tm="100000">
                                          <p:val>
                                            <p:strVal val="#ppt_w"/>
                                          </p:val>
                                        </p:tav>
                                      </p:tavLst>
                                    </p:anim>
                                    <p:anim calcmode="lin" valueType="num">
                                      <p:cBhvr>
                                        <p:cTn id="26" dur="250" fill="hold"/>
                                        <p:tgtEl>
                                          <p:spTgt spid="54"/>
                                        </p:tgtEl>
                                        <p:attrNameLst>
                                          <p:attrName>ppt_h</p:attrName>
                                        </p:attrNameLst>
                                      </p:cBhvr>
                                      <p:tavLst>
                                        <p:tav tm="0">
                                          <p:val>
                                            <p:fltVal val="0"/>
                                          </p:val>
                                        </p:tav>
                                        <p:tav tm="100000">
                                          <p:val>
                                            <p:strVal val="#ppt_h"/>
                                          </p:val>
                                        </p:tav>
                                      </p:tavLst>
                                    </p:anim>
                                    <p:animEffect transition="in" filter="fade">
                                      <p:cBhvr>
                                        <p:cTn id="27" dur="250"/>
                                        <p:tgtEl>
                                          <p:spTgt spid="54"/>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 calcmode="lin" valueType="num">
                                      <p:cBhvr>
                                        <p:cTn id="30" dur="250" fill="hold"/>
                                        <p:tgtEl>
                                          <p:spTgt spid="55"/>
                                        </p:tgtEl>
                                        <p:attrNameLst>
                                          <p:attrName>ppt_w</p:attrName>
                                        </p:attrNameLst>
                                      </p:cBhvr>
                                      <p:tavLst>
                                        <p:tav tm="0">
                                          <p:val>
                                            <p:fltVal val="0"/>
                                          </p:val>
                                        </p:tav>
                                        <p:tav tm="100000">
                                          <p:val>
                                            <p:strVal val="#ppt_w"/>
                                          </p:val>
                                        </p:tav>
                                      </p:tavLst>
                                    </p:anim>
                                    <p:anim calcmode="lin" valueType="num">
                                      <p:cBhvr>
                                        <p:cTn id="31" dur="250" fill="hold"/>
                                        <p:tgtEl>
                                          <p:spTgt spid="55"/>
                                        </p:tgtEl>
                                        <p:attrNameLst>
                                          <p:attrName>ppt_h</p:attrName>
                                        </p:attrNameLst>
                                      </p:cBhvr>
                                      <p:tavLst>
                                        <p:tav tm="0">
                                          <p:val>
                                            <p:fltVal val="0"/>
                                          </p:val>
                                        </p:tav>
                                        <p:tav tm="100000">
                                          <p:val>
                                            <p:strVal val="#ppt_h"/>
                                          </p:val>
                                        </p:tav>
                                      </p:tavLst>
                                    </p:anim>
                                    <p:animEffect transition="in" filter="fade">
                                      <p:cBhvr>
                                        <p:cTn id="32" dur="250"/>
                                        <p:tgtEl>
                                          <p:spTgt spid="55"/>
                                        </p:tgtEl>
                                      </p:cBhvr>
                                    </p:animEffect>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250" fill="hold"/>
                                        <p:tgtEl>
                                          <p:spTgt spid="23"/>
                                        </p:tgtEl>
                                        <p:attrNameLst>
                                          <p:attrName>ppt_w</p:attrName>
                                        </p:attrNameLst>
                                      </p:cBhvr>
                                      <p:tavLst>
                                        <p:tav tm="0">
                                          <p:val>
                                            <p:fltVal val="0"/>
                                          </p:val>
                                        </p:tav>
                                        <p:tav tm="100000">
                                          <p:val>
                                            <p:strVal val="#ppt_w"/>
                                          </p:val>
                                        </p:tav>
                                      </p:tavLst>
                                    </p:anim>
                                    <p:anim calcmode="lin" valueType="num">
                                      <p:cBhvr>
                                        <p:cTn id="37" dur="250" fill="hold"/>
                                        <p:tgtEl>
                                          <p:spTgt spid="23"/>
                                        </p:tgtEl>
                                        <p:attrNameLst>
                                          <p:attrName>ppt_h</p:attrName>
                                        </p:attrNameLst>
                                      </p:cBhvr>
                                      <p:tavLst>
                                        <p:tav tm="0">
                                          <p:val>
                                            <p:fltVal val="0"/>
                                          </p:val>
                                        </p:tav>
                                        <p:tav tm="100000">
                                          <p:val>
                                            <p:strVal val="#ppt_h"/>
                                          </p:val>
                                        </p:tav>
                                      </p:tavLst>
                                    </p:anim>
                                    <p:animEffect transition="in" filter="fade">
                                      <p:cBhvr>
                                        <p:cTn id="38" dur="250"/>
                                        <p:tgtEl>
                                          <p:spTgt spid="23"/>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250" fill="hold"/>
                                        <p:tgtEl>
                                          <p:spTgt spid="25"/>
                                        </p:tgtEl>
                                        <p:attrNameLst>
                                          <p:attrName>ppt_w</p:attrName>
                                        </p:attrNameLst>
                                      </p:cBhvr>
                                      <p:tavLst>
                                        <p:tav tm="0">
                                          <p:val>
                                            <p:fltVal val="0"/>
                                          </p:val>
                                        </p:tav>
                                        <p:tav tm="100000">
                                          <p:val>
                                            <p:strVal val="#ppt_w"/>
                                          </p:val>
                                        </p:tav>
                                      </p:tavLst>
                                    </p:anim>
                                    <p:anim calcmode="lin" valueType="num">
                                      <p:cBhvr>
                                        <p:cTn id="42" dur="250" fill="hold"/>
                                        <p:tgtEl>
                                          <p:spTgt spid="25"/>
                                        </p:tgtEl>
                                        <p:attrNameLst>
                                          <p:attrName>ppt_h</p:attrName>
                                        </p:attrNameLst>
                                      </p:cBhvr>
                                      <p:tavLst>
                                        <p:tav tm="0">
                                          <p:val>
                                            <p:fltVal val="0"/>
                                          </p:val>
                                        </p:tav>
                                        <p:tav tm="100000">
                                          <p:val>
                                            <p:strVal val="#ppt_h"/>
                                          </p:val>
                                        </p:tav>
                                      </p:tavLst>
                                    </p:anim>
                                    <p:animEffect transition="in" filter="fade">
                                      <p:cBhvr>
                                        <p:cTn id="43" dur="250"/>
                                        <p:tgtEl>
                                          <p:spTgt spid="25"/>
                                        </p:tgtEl>
                                      </p:cBhvr>
                                    </p:animEffect>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p:cTn id="47" dur="250" fill="hold"/>
                                        <p:tgtEl>
                                          <p:spTgt spid="59"/>
                                        </p:tgtEl>
                                        <p:attrNameLst>
                                          <p:attrName>ppt_w</p:attrName>
                                        </p:attrNameLst>
                                      </p:cBhvr>
                                      <p:tavLst>
                                        <p:tav tm="0">
                                          <p:val>
                                            <p:fltVal val="0"/>
                                          </p:val>
                                        </p:tav>
                                        <p:tav tm="100000">
                                          <p:val>
                                            <p:strVal val="#ppt_w"/>
                                          </p:val>
                                        </p:tav>
                                      </p:tavLst>
                                    </p:anim>
                                    <p:anim calcmode="lin" valueType="num">
                                      <p:cBhvr>
                                        <p:cTn id="48" dur="250" fill="hold"/>
                                        <p:tgtEl>
                                          <p:spTgt spid="59"/>
                                        </p:tgtEl>
                                        <p:attrNameLst>
                                          <p:attrName>ppt_h</p:attrName>
                                        </p:attrNameLst>
                                      </p:cBhvr>
                                      <p:tavLst>
                                        <p:tav tm="0">
                                          <p:val>
                                            <p:fltVal val="0"/>
                                          </p:val>
                                        </p:tav>
                                        <p:tav tm="100000">
                                          <p:val>
                                            <p:strVal val="#ppt_h"/>
                                          </p:val>
                                        </p:tav>
                                      </p:tavLst>
                                    </p:anim>
                                    <p:animEffect transition="in" filter="fade">
                                      <p:cBhvr>
                                        <p:cTn id="49" dur="250"/>
                                        <p:tgtEl>
                                          <p:spTgt spid="5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p:cTn id="52" dur="250" fill="hold"/>
                                        <p:tgtEl>
                                          <p:spTgt spid="58"/>
                                        </p:tgtEl>
                                        <p:attrNameLst>
                                          <p:attrName>ppt_w</p:attrName>
                                        </p:attrNameLst>
                                      </p:cBhvr>
                                      <p:tavLst>
                                        <p:tav tm="0">
                                          <p:val>
                                            <p:fltVal val="0"/>
                                          </p:val>
                                        </p:tav>
                                        <p:tav tm="100000">
                                          <p:val>
                                            <p:strVal val="#ppt_w"/>
                                          </p:val>
                                        </p:tav>
                                      </p:tavLst>
                                    </p:anim>
                                    <p:anim calcmode="lin" valueType="num">
                                      <p:cBhvr>
                                        <p:cTn id="53" dur="250" fill="hold"/>
                                        <p:tgtEl>
                                          <p:spTgt spid="58"/>
                                        </p:tgtEl>
                                        <p:attrNameLst>
                                          <p:attrName>ppt_h</p:attrName>
                                        </p:attrNameLst>
                                      </p:cBhvr>
                                      <p:tavLst>
                                        <p:tav tm="0">
                                          <p:val>
                                            <p:fltVal val="0"/>
                                          </p:val>
                                        </p:tav>
                                        <p:tav tm="100000">
                                          <p:val>
                                            <p:strVal val="#ppt_h"/>
                                          </p:val>
                                        </p:tav>
                                      </p:tavLst>
                                    </p:anim>
                                    <p:animEffect transition="in" filter="fade">
                                      <p:cBhvr>
                                        <p:cTn id="54" dur="250"/>
                                        <p:tgtEl>
                                          <p:spTgt spid="5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 calcmode="lin" valueType="num">
                                      <p:cBhvr>
                                        <p:cTn id="57" dur="250" fill="hold"/>
                                        <p:tgtEl>
                                          <p:spTgt spid="56"/>
                                        </p:tgtEl>
                                        <p:attrNameLst>
                                          <p:attrName>ppt_w</p:attrName>
                                        </p:attrNameLst>
                                      </p:cBhvr>
                                      <p:tavLst>
                                        <p:tav tm="0">
                                          <p:val>
                                            <p:fltVal val="0"/>
                                          </p:val>
                                        </p:tav>
                                        <p:tav tm="100000">
                                          <p:val>
                                            <p:strVal val="#ppt_w"/>
                                          </p:val>
                                        </p:tav>
                                      </p:tavLst>
                                    </p:anim>
                                    <p:anim calcmode="lin" valueType="num">
                                      <p:cBhvr>
                                        <p:cTn id="58" dur="250" fill="hold"/>
                                        <p:tgtEl>
                                          <p:spTgt spid="56"/>
                                        </p:tgtEl>
                                        <p:attrNameLst>
                                          <p:attrName>ppt_h</p:attrName>
                                        </p:attrNameLst>
                                      </p:cBhvr>
                                      <p:tavLst>
                                        <p:tav tm="0">
                                          <p:val>
                                            <p:fltVal val="0"/>
                                          </p:val>
                                        </p:tav>
                                        <p:tav tm="100000">
                                          <p:val>
                                            <p:strVal val="#ppt_h"/>
                                          </p:val>
                                        </p:tav>
                                      </p:tavLst>
                                    </p:anim>
                                    <p:animEffect transition="in" filter="fade">
                                      <p:cBhvr>
                                        <p:cTn id="59" dur="250"/>
                                        <p:tgtEl>
                                          <p:spTgt spid="5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7"/>
                                        </p:tgtEl>
                                        <p:attrNameLst>
                                          <p:attrName>style.visibility</p:attrName>
                                        </p:attrNameLst>
                                      </p:cBhvr>
                                      <p:to>
                                        <p:strVal val="visible"/>
                                      </p:to>
                                    </p:set>
                                    <p:anim calcmode="lin" valueType="num">
                                      <p:cBhvr>
                                        <p:cTn id="62" dur="250" fill="hold"/>
                                        <p:tgtEl>
                                          <p:spTgt spid="57"/>
                                        </p:tgtEl>
                                        <p:attrNameLst>
                                          <p:attrName>ppt_w</p:attrName>
                                        </p:attrNameLst>
                                      </p:cBhvr>
                                      <p:tavLst>
                                        <p:tav tm="0">
                                          <p:val>
                                            <p:fltVal val="0"/>
                                          </p:val>
                                        </p:tav>
                                        <p:tav tm="100000">
                                          <p:val>
                                            <p:strVal val="#ppt_w"/>
                                          </p:val>
                                        </p:tav>
                                      </p:tavLst>
                                    </p:anim>
                                    <p:anim calcmode="lin" valueType="num">
                                      <p:cBhvr>
                                        <p:cTn id="63" dur="250" fill="hold"/>
                                        <p:tgtEl>
                                          <p:spTgt spid="57"/>
                                        </p:tgtEl>
                                        <p:attrNameLst>
                                          <p:attrName>ppt_h</p:attrName>
                                        </p:attrNameLst>
                                      </p:cBhvr>
                                      <p:tavLst>
                                        <p:tav tm="0">
                                          <p:val>
                                            <p:fltVal val="0"/>
                                          </p:val>
                                        </p:tav>
                                        <p:tav tm="100000">
                                          <p:val>
                                            <p:strVal val="#ppt_h"/>
                                          </p:val>
                                        </p:tav>
                                      </p:tavLst>
                                    </p:anim>
                                    <p:animEffect transition="in" filter="fade">
                                      <p:cBhvr>
                                        <p:cTn id="64" dur="250"/>
                                        <p:tgtEl>
                                          <p:spTgt spid="57"/>
                                        </p:tgtEl>
                                      </p:cBhvr>
                                    </p:animEffect>
                                  </p:childTnLst>
                                </p:cTn>
                              </p:par>
                            </p:childTnLst>
                          </p:cTn>
                        </p:par>
                        <p:par>
                          <p:cTn id="65" fill="hold">
                            <p:stCondLst>
                              <p:cond delay="3000"/>
                            </p:stCondLst>
                            <p:childTnLst>
                              <p:par>
                                <p:cTn id="66" presetID="53" presetClass="entr" presetSubtype="16"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p:cTn id="68" dur="250" fill="hold"/>
                                        <p:tgtEl>
                                          <p:spTgt spid="26"/>
                                        </p:tgtEl>
                                        <p:attrNameLst>
                                          <p:attrName>ppt_w</p:attrName>
                                        </p:attrNameLst>
                                      </p:cBhvr>
                                      <p:tavLst>
                                        <p:tav tm="0">
                                          <p:val>
                                            <p:fltVal val="0"/>
                                          </p:val>
                                        </p:tav>
                                        <p:tav tm="100000">
                                          <p:val>
                                            <p:strVal val="#ppt_w"/>
                                          </p:val>
                                        </p:tav>
                                      </p:tavLst>
                                    </p:anim>
                                    <p:anim calcmode="lin" valueType="num">
                                      <p:cBhvr>
                                        <p:cTn id="69" dur="250" fill="hold"/>
                                        <p:tgtEl>
                                          <p:spTgt spid="26"/>
                                        </p:tgtEl>
                                        <p:attrNameLst>
                                          <p:attrName>ppt_h</p:attrName>
                                        </p:attrNameLst>
                                      </p:cBhvr>
                                      <p:tavLst>
                                        <p:tav tm="0">
                                          <p:val>
                                            <p:fltVal val="0"/>
                                          </p:val>
                                        </p:tav>
                                        <p:tav tm="100000">
                                          <p:val>
                                            <p:strVal val="#ppt_h"/>
                                          </p:val>
                                        </p:tav>
                                      </p:tavLst>
                                    </p:anim>
                                    <p:animEffect transition="in" filter="fade">
                                      <p:cBhvr>
                                        <p:cTn id="70" dur="250"/>
                                        <p:tgtEl>
                                          <p:spTgt spid="26"/>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p:cTn id="73" dur="250" fill="hold"/>
                                        <p:tgtEl>
                                          <p:spTgt spid="44"/>
                                        </p:tgtEl>
                                        <p:attrNameLst>
                                          <p:attrName>ppt_w</p:attrName>
                                        </p:attrNameLst>
                                      </p:cBhvr>
                                      <p:tavLst>
                                        <p:tav tm="0">
                                          <p:val>
                                            <p:fltVal val="0"/>
                                          </p:val>
                                        </p:tav>
                                        <p:tav tm="100000">
                                          <p:val>
                                            <p:strVal val="#ppt_w"/>
                                          </p:val>
                                        </p:tav>
                                      </p:tavLst>
                                    </p:anim>
                                    <p:anim calcmode="lin" valueType="num">
                                      <p:cBhvr>
                                        <p:cTn id="74" dur="250" fill="hold"/>
                                        <p:tgtEl>
                                          <p:spTgt spid="44"/>
                                        </p:tgtEl>
                                        <p:attrNameLst>
                                          <p:attrName>ppt_h</p:attrName>
                                        </p:attrNameLst>
                                      </p:cBhvr>
                                      <p:tavLst>
                                        <p:tav tm="0">
                                          <p:val>
                                            <p:fltVal val="0"/>
                                          </p:val>
                                        </p:tav>
                                        <p:tav tm="100000">
                                          <p:val>
                                            <p:strVal val="#ppt_h"/>
                                          </p:val>
                                        </p:tav>
                                      </p:tavLst>
                                    </p:anim>
                                    <p:animEffect transition="in" filter="fade">
                                      <p:cBhvr>
                                        <p:cTn id="75" dur="250"/>
                                        <p:tgtEl>
                                          <p:spTgt spid="44"/>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p:cTn id="78" dur="250" fill="hold"/>
                                        <p:tgtEl>
                                          <p:spTgt spid="49"/>
                                        </p:tgtEl>
                                        <p:attrNameLst>
                                          <p:attrName>ppt_w</p:attrName>
                                        </p:attrNameLst>
                                      </p:cBhvr>
                                      <p:tavLst>
                                        <p:tav tm="0">
                                          <p:val>
                                            <p:fltVal val="0"/>
                                          </p:val>
                                        </p:tav>
                                        <p:tav tm="100000">
                                          <p:val>
                                            <p:strVal val="#ppt_w"/>
                                          </p:val>
                                        </p:tav>
                                      </p:tavLst>
                                    </p:anim>
                                    <p:anim calcmode="lin" valueType="num">
                                      <p:cBhvr>
                                        <p:cTn id="79" dur="250" fill="hold"/>
                                        <p:tgtEl>
                                          <p:spTgt spid="49"/>
                                        </p:tgtEl>
                                        <p:attrNameLst>
                                          <p:attrName>ppt_h</p:attrName>
                                        </p:attrNameLst>
                                      </p:cBhvr>
                                      <p:tavLst>
                                        <p:tav tm="0">
                                          <p:val>
                                            <p:fltVal val="0"/>
                                          </p:val>
                                        </p:tav>
                                        <p:tav tm="100000">
                                          <p:val>
                                            <p:strVal val="#ppt_h"/>
                                          </p:val>
                                        </p:tav>
                                      </p:tavLst>
                                    </p:anim>
                                    <p:animEffect transition="in" filter="fade">
                                      <p:cBhvr>
                                        <p:cTn id="80" dur="250"/>
                                        <p:tgtEl>
                                          <p:spTgt spid="49"/>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anim calcmode="lin" valueType="num">
                                      <p:cBhvr>
                                        <p:cTn id="83" dur="250" fill="hold"/>
                                        <p:tgtEl>
                                          <p:spTgt spid="50"/>
                                        </p:tgtEl>
                                        <p:attrNameLst>
                                          <p:attrName>ppt_w</p:attrName>
                                        </p:attrNameLst>
                                      </p:cBhvr>
                                      <p:tavLst>
                                        <p:tav tm="0">
                                          <p:val>
                                            <p:fltVal val="0"/>
                                          </p:val>
                                        </p:tav>
                                        <p:tav tm="100000">
                                          <p:val>
                                            <p:strVal val="#ppt_w"/>
                                          </p:val>
                                        </p:tav>
                                      </p:tavLst>
                                    </p:anim>
                                    <p:anim calcmode="lin" valueType="num">
                                      <p:cBhvr>
                                        <p:cTn id="84" dur="250" fill="hold"/>
                                        <p:tgtEl>
                                          <p:spTgt spid="50"/>
                                        </p:tgtEl>
                                        <p:attrNameLst>
                                          <p:attrName>ppt_h</p:attrName>
                                        </p:attrNameLst>
                                      </p:cBhvr>
                                      <p:tavLst>
                                        <p:tav tm="0">
                                          <p:val>
                                            <p:fltVal val="0"/>
                                          </p:val>
                                        </p:tav>
                                        <p:tav tm="100000">
                                          <p:val>
                                            <p:strVal val="#ppt_h"/>
                                          </p:val>
                                        </p:tav>
                                      </p:tavLst>
                                    </p:anim>
                                    <p:animEffect transition="in" filter="fade">
                                      <p:cBhvr>
                                        <p:cTn id="85" dur="250"/>
                                        <p:tgtEl>
                                          <p:spTgt spid="50"/>
                                        </p:tgtEl>
                                      </p:cBhvr>
                                    </p:animEffect>
                                  </p:childTnLst>
                                </p:cTn>
                              </p:par>
                            </p:childTnLst>
                          </p:cTn>
                        </p:par>
                        <p:par>
                          <p:cTn id="86" fill="hold">
                            <p:stCondLst>
                              <p:cond delay="3500"/>
                            </p:stCondLst>
                            <p:childTnLst>
                              <p:par>
                                <p:cTn id="87" presetID="53" presetClass="entr" presetSubtype="16" fill="hold" grpId="0" nodeType="afterEffect">
                                  <p:stCondLst>
                                    <p:cond delay="0"/>
                                  </p:stCondLst>
                                  <p:childTnLst>
                                    <p:set>
                                      <p:cBhvr>
                                        <p:cTn id="88" dur="1" fill="hold">
                                          <p:stCondLst>
                                            <p:cond delay="0"/>
                                          </p:stCondLst>
                                        </p:cTn>
                                        <p:tgtEl>
                                          <p:spTgt spid="60"/>
                                        </p:tgtEl>
                                        <p:attrNameLst>
                                          <p:attrName>style.visibility</p:attrName>
                                        </p:attrNameLst>
                                      </p:cBhvr>
                                      <p:to>
                                        <p:strVal val="visible"/>
                                      </p:to>
                                    </p:set>
                                    <p:anim calcmode="lin" valueType="num">
                                      <p:cBhvr>
                                        <p:cTn id="89" dur="250" fill="hold"/>
                                        <p:tgtEl>
                                          <p:spTgt spid="60"/>
                                        </p:tgtEl>
                                        <p:attrNameLst>
                                          <p:attrName>ppt_w</p:attrName>
                                        </p:attrNameLst>
                                      </p:cBhvr>
                                      <p:tavLst>
                                        <p:tav tm="0">
                                          <p:val>
                                            <p:fltVal val="0"/>
                                          </p:val>
                                        </p:tav>
                                        <p:tav tm="100000">
                                          <p:val>
                                            <p:strVal val="#ppt_w"/>
                                          </p:val>
                                        </p:tav>
                                      </p:tavLst>
                                    </p:anim>
                                    <p:anim calcmode="lin" valueType="num">
                                      <p:cBhvr>
                                        <p:cTn id="90" dur="250" fill="hold"/>
                                        <p:tgtEl>
                                          <p:spTgt spid="60"/>
                                        </p:tgtEl>
                                        <p:attrNameLst>
                                          <p:attrName>ppt_h</p:attrName>
                                        </p:attrNameLst>
                                      </p:cBhvr>
                                      <p:tavLst>
                                        <p:tav tm="0">
                                          <p:val>
                                            <p:fltVal val="0"/>
                                          </p:val>
                                        </p:tav>
                                        <p:tav tm="100000">
                                          <p:val>
                                            <p:strVal val="#ppt_h"/>
                                          </p:val>
                                        </p:tav>
                                      </p:tavLst>
                                    </p:anim>
                                    <p:animEffect transition="in" filter="fade">
                                      <p:cBhvr>
                                        <p:cTn id="91" dur="250"/>
                                        <p:tgtEl>
                                          <p:spTgt spid="60"/>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250" fill="hold"/>
                                        <p:tgtEl>
                                          <p:spTgt spid="63"/>
                                        </p:tgtEl>
                                        <p:attrNameLst>
                                          <p:attrName>ppt_w</p:attrName>
                                        </p:attrNameLst>
                                      </p:cBhvr>
                                      <p:tavLst>
                                        <p:tav tm="0">
                                          <p:val>
                                            <p:fltVal val="0"/>
                                          </p:val>
                                        </p:tav>
                                        <p:tav tm="100000">
                                          <p:val>
                                            <p:strVal val="#ppt_w"/>
                                          </p:val>
                                        </p:tav>
                                      </p:tavLst>
                                    </p:anim>
                                    <p:anim calcmode="lin" valueType="num">
                                      <p:cBhvr>
                                        <p:cTn id="95" dur="250" fill="hold"/>
                                        <p:tgtEl>
                                          <p:spTgt spid="63"/>
                                        </p:tgtEl>
                                        <p:attrNameLst>
                                          <p:attrName>ppt_h</p:attrName>
                                        </p:attrNameLst>
                                      </p:cBhvr>
                                      <p:tavLst>
                                        <p:tav tm="0">
                                          <p:val>
                                            <p:fltVal val="0"/>
                                          </p:val>
                                        </p:tav>
                                        <p:tav tm="100000">
                                          <p:val>
                                            <p:strVal val="#ppt_h"/>
                                          </p:val>
                                        </p:tav>
                                      </p:tavLst>
                                    </p:anim>
                                    <p:animEffect transition="in" filter="fade">
                                      <p:cBhvr>
                                        <p:cTn id="96" dur="250"/>
                                        <p:tgtEl>
                                          <p:spTgt spid="63"/>
                                        </p:tgtEl>
                                      </p:cBhvr>
                                    </p:animEffect>
                                  </p:childTnLst>
                                </p:cTn>
                              </p:par>
                            </p:childTnLst>
                          </p:cTn>
                        </p:par>
                        <p:par>
                          <p:cTn id="97" fill="hold">
                            <p:stCondLst>
                              <p:cond delay="4000"/>
                            </p:stCondLst>
                            <p:childTnLst>
                              <p:par>
                                <p:cTn id="98" presetID="53" presetClass="entr" presetSubtype="16" fill="hold" grpId="0" nodeType="afterEffect">
                                  <p:stCondLst>
                                    <p:cond delay="0"/>
                                  </p:stCondLst>
                                  <p:childTnLst>
                                    <p:set>
                                      <p:cBhvr>
                                        <p:cTn id="99" dur="1" fill="hold">
                                          <p:stCondLst>
                                            <p:cond delay="0"/>
                                          </p:stCondLst>
                                        </p:cTn>
                                        <p:tgtEl>
                                          <p:spTgt spid="45"/>
                                        </p:tgtEl>
                                        <p:attrNameLst>
                                          <p:attrName>style.visibility</p:attrName>
                                        </p:attrNameLst>
                                      </p:cBhvr>
                                      <p:to>
                                        <p:strVal val="visible"/>
                                      </p:to>
                                    </p:set>
                                    <p:anim calcmode="lin" valueType="num">
                                      <p:cBhvr>
                                        <p:cTn id="100" dur="250" fill="hold"/>
                                        <p:tgtEl>
                                          <p:spTgt spid="45"/>
                                        </p:tgtEl>
                                        <p:attrNameLst>
                                          <p:attrName>ppt_w</p:attrName>
                                        </p:attrNameLst>
                                      </p:cBhvr>
                                      <p:tavLst>
                                        <p:tav tm="0">
                                          <p:val>
                                            <p:fltVal val="0"/>
                                          </p:val>
                                        </p:tav>
                                        <p:tav tm="100000">
                                          <p:val>
                                            <p:strVal val="#ppt_w"/>
                                          </p:val>
                                        </p:tav>
                                      </p:tavLst>
                                    </p:anim>
                                    <p:anim calcmode="lin" valueType="num">
                                      <p:cBhvr>
                                        <p:cTn id="101" dur="250" fill="hold"/>
                                        <p:tgtEl>
                                          <p:spTgt spid="45"/>
                                        </p:tgtEl>
                                        <p:attrNameLst>
                                          <p:attrName>ppt_h</p:attrName>
                                        </p:attrNameLst>
                                      </p:cBhvr>
                                      <p:tavLst>
                                        <p:tav tm="0">
                                          <p:val>
                                            <p:fltVal val="0"/>
                                          </p:val>
                                        </p:tav>
                                        <p:tav tm="100000">
                                          <p:val>
                                            <p:strVal val="#ppt_h"/>
                                          </p:val>
                                        </p:tav>
                                      </p:tavLst>
                                    </p:anim>
                                    <p:animEffect transition="in" filter="fade">
                                      <p:cBhvr>
                                        <p:cTn id="102" dur="250"/>
                                        <p:tgtEl>
                                          <p:spTgt spid="45"/>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 calcmode="lin" valueType="num">
                                      <p:cBhvr>
                                        <p:cTn id="105" dur="250" fill="hold"/>
                                        <p:tgtEl>
                                          <p:spTgt spid="46"/>
                                        </p:tgtEl>
                                        <p:attrNameLst>
                                          <p:attrName>ppt_w</p:attrName>
                                        </p:attrNameLst>
                                      </p:cBhvr>
                                      <p:tavLst>
                                        <p:tav tm="0">
                                          <p:val>
                                            <p:fltVal val="0"/>
                                          </p:val>
                                        </p:tav>
                                        <p:tav tm="100000">
                                          <p:val>
                                            <p:strVal val="#ppt_w"/>
                                          </p:val>
                                        </p:tav>
                                      </p:tavLst>
                                    </p:anim>
                                    <p:anim calcmode="lin" valueType="num">
                                      <p:cBhvr>
                                        <p:cTn id="106" dur="250" fill="hold"/>
                                        <p:tgtEl>
                                          <p:spTgt spid="46"/>
                                        </p:tgtEl>
                                        <p:attrNameLst>
                                          <p:attrName>ppt_h</p:attrName>
                                        </p:attrNameLst>
                                      </p:cBhvr>
                                      <p:tavLst>
                                        <p:tav tm="0">
                                          <p:val>
                                            <p:fltVal val="0"/>
                                          </p:val>
                                        </p:tav>
                                        <p:tav tm="100000">
                                          <p:val>
                                            <p:strVal val="#ppt_h"/>
                                          </p:val>
                                        </p:tav>
                                      </p:tavLst>
                                    </p:anim>
                                    <p:animEffect transition="in" filter="fade">
                                      <p:cBhvr>
                                        <p:cTn id="107" dur="250"/>
                                        <p:tgtEl>
                                          <p:spTgt spid="46"/>
                                        </p:tgtEl>
                                      </p:cBhvr>
                                    </p:animEffect>
                                  </p:childTnLst>
                                </p:cTn>
                              </p:par>
                            </p:childTnLst>
                          </p:cTn>
                        </p:par>
                        <p:par>
                          <p:cTn id="108" fill="hold">
                            <p:stCondLst>
                              <p:cond delay="4500"/>
                            </p:stCondLst>
                            <p:childTnLst>
                              <p:par>
                                <p:cTn id="109" presetID="53" presetClass="entr" presetSubtype="16" fill="hold" grpId="0" nodeType="afterEffect">
                                  <p:stCondLst>
                                    <p:cond delay="0"/>
                                  </p:stCondLst>
                                  <p:childTnLst>
                                    <p:set>
                                      <p:cBhvr>
                                        <p:cTn id="110" dur="1" fill="hold">
                                          <p:stCondLst>
                                            <p:cond delay="0"/>
                                          </p:stCondLst>
                                        </p:cTn>
                                        <p:tgtEl>
                                          <p:spTgt spid="64"/>
                                        </p:tgtEl>
                                        <p:attrNameLst>
                                          <p:attrName>style.visibility</p:attrName>
                                        </p:attrNameLst>
                                      </p:cBhvr>
                                      <p:to>
                                        <p:strVal val="visible"/>
                                      </p:to>
                                    </p:set>
                                    <p:anim calcmode="lin" valueType="num">
                                      <p:cBhvr>
                                        <p:cTn id="111" dur="250" fill="hold"/>
                                        <p:tgtEl>
                                          <p:spTgt spid="64"/>
                                        </p:tgtEl>
                                        <p:attrNameLst>
                                          <p:attrName>ppt_w</p:attrName>
                                        </p:attrNameLst>
                                      </p:cBhvr>
                                      <p:tavLst>
                                        <p:tav tm="0">
                                          <p:val>
                                            <p:fltVal val="0"/>
                                          </p:val>
                                        </p:tav>
                                        <p:tav tm="100000">
                                          <p:val>
                                            <p:strVal val="#ppt_w"/>
                                          </p:val>
                                        </p:tav>
                                      </p:tavLst>
                                    </p:anim>
                                    <p:anim calcmode="lin" valueType="num">
                                      <p:cBhvr>
                                        <p:cTn id="112" dur="250" fill="hold"/>
                                        <p:tgtEl>
                                          <p:spTgt spid="64"/>
                                        </p:tgtEl>
                                        <p:attrNameLst>
                                          <p:attrName>ppt_h</p:attrName>
                                        </p:attrNameLst>
                                      </p:cBhvr>
                                      <p:tavLst>
                                        <p:tav tm="0">
                                          <p:val>
                                            <p:fltVal val="0"/>
                                          </p:val>
                                        </p:tav>
                                        <p:tav tm="100000">
                                          <p:val>
                                            <p:strVal val="#ppt_h"/>
                                          </p:val>
                                        </p:tav>
                                      </p:tavLst>
                                    </p:anim>
                                    <p:animEffect transition="in" filter="fade">
                                      <p:cBhvr>
                                        <p:cTn id="113" dur="250"/>
                                        <p:tgtEl>
                                          <p:spTgt spid="64"/>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61"/>
                                        </p:tgtEl>
                                        <p:attrNameLst>
                                          <p:attrName>style.visibility</p:attrName>
                                        </p:attrNameLst>
                                      </p:cBhvr>
                                      <p:to>
                                        <p:strVal val="visible"/>
                                      </p:to>
                                    </p:set>
                                    <p:anim calcmode="lin" valueType="num">
                                      <p:cBhvr>
                                        <p:cTn id="116" dur="250" fill="hold"/>
                                        <p:tgtEl>
                                          <p:spTgt spid="61"/>
                                        </p:tgtEl>
                                        <p:attrNameLst>
                                          <p:attrName>ppt_w</p:attrName>
                                        </p:attrNameLst>
                                      </p:cBhvr>
                                      <p:tavLst>
                                        <p:tav tm="0">
                                          <p:val>
                                            <p:fltVal val="0"/>
                                          </p:val>
                                        </p:tav>
                                        <p:tav tm="100000">
                                          <p:val>
                                            <p:strVal val="#ppt_w"/>
                                          </p:val>
                                        </p:tav>
                                      </p:tavLst>
                                    </p:anim>
                                    <p:anim calcmode="lin" valueType="num">
                                      <p:cBhvr>
                                        <p:cTn id="117" dur="250" fill="hold"/>
                                        <p:tgtEl>
                                          <p:spTgt spid="61"/>
                                        </p:tgtEl>
                                        <p:attrNameLst>
                                          <p:attrName>ppt_h</p:attrName>
                                        </p:attrNameLst>
                                      </p:cBhvr>
                                      <p:tavLst>
                                        <p:tav tm="0">
                                          <p:val>
                                            <p:fltVal val="0"/>
                                          </p:val>
                                        </p:tav>
                                        <p:tav tm="100000">
                                          <p:val>
                                            <p:strVal val="#ppt_h"/>
                                          </p:val>
                                        </p:tav>
                                      </p:tavLst>
                                    </p:anim>
                                    <p:animEffect transition="in" filter="fade">
                                      <p:cBhvr>
                                        <p:cTn id="118" dur="250"/>
                                        <p:tgtEl>
                                          <p:spTgt spid="61"/>
                                        </p:tgtEl>
                                      </p:cBhvr>
                                    </p:animEffect>
                                  </p:childTnLst>
                                </p:cTn>
                              </p:par>
                            </p:childTnLst>
                          </p:cTn>
                        </p:par>
                        <p:par>
                          <p:cTn id="119" fill="hold">
                            <p:stCondLst>
                              <p:cond delay="5000"/>
                            </p:stCondLst>
                            <p:childTnLst>
                              <p:par>
                                <p:cTn id="120" presetID="53" presetClass="entr" presetSubtype="16" fill="hold" grpId="0" nodeType="afterEffect">
                                  <p:stCondLst>
                                    <p:cond delay="0"/>
                                  </p:stCondLst>
                                  <p:childTnLst>
                                    <p:set>
                                      <p:cBhvr>
                                        <p:cTn id="121" dur="1" fill="hold">
                                          <p:stCondLst>
                                            <p:cond delay="0"/>
                                          </p:stCondLst>
                                        </p:cTn>
                                        <p:tgtEl>
                                          <p:spTgt spid="51"/>
                                        </p:tgtEl>
                                        <p:attrNameLst>
                                          <p:attrName>style.visibility</p:attrName>
                                        </p:attrNameLst>
                                      </p:cBhvr>
                                      <p:to>
                                        <p:strVal val="visible"/>
                                      </p:to>
                                    </p:set>
                                    <p:anim calcmode="lin" valueType="num">
                                      <p:cBhvr>
                                        <p:cTn id="122" dur="250" fill="hold"/>
                                        <p:tgtEl>
                                          <p:spTgt spid="51"/>
                                        </p:tgtEl>
                                        <p:attrNameLst>
                                          <p:attrName>ppt_w</p:attrName>
                                        </p:attrNameLst>
                                      </p:cBhvr>
                                      <p:tavLst>
                                        <p:tav tm="0">
                                          <p:val>
                                            <p:fltVal val="0"/>
                                          </p:val>
                                        </p:tav>
                                        <p:tav tm="100000">
                                          <p:val>
                                            <p:strVal val="#ppt_w"/>
                                          </p:val>
                                        </p:tav>
                                      </p:tavLst>
                                    </p:anim>
                                    <p:anim calcmode="lin" valueType="num">
                                      <p:cBhvr>
                                        <p:cTn id="123" dur="250" fill="hold"/>
                                        <p:tgtEl>
                                          <p:spTgt spid="51"/>
                                        </p:tgtEl>
                                        <p:attrNameLst>
                                          <p:attrName>ppt_h</p:attrName>
                                        </p:attrNameLst>
                                      </p:cBhvr>
                                      <p:tavLst>
                                        <p:tav tm="0">
                                          <p:val>
                                            <p:fltVal val="0"/>
                                          </p:val>
                                        </p:tav>
                                        <p:tav tm="100000">
                                          <p:val>
                                            <p:strVal val="#ppt_h"/>
                                          </p:val>
                                        </p:tav>
                                      </p:tavLst>
                                    </p:anim>
                                    <p:animEffect transition="in" filter="fade">
                                      <p:cBhvr>
                                        <p:cTn id="124" dur="250"/>
                                        <p:tgtEl>
                                          <p:spTgt spid="51"/>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p:cTn id="127" dur="250" fill="hold"/>
                                        <p:tgtEl>
                                          <p:spTgt spid="47"/>
                                        </p:tgtEl>
                                        <p:attrNameLst>
                                          <p:attrName>ppt_w</p:attrName>
                                        </p:attrNameLst>
                                      </p:cBhvr>
                                      <p:tavLst>
                                        <p:tav tm="0">
                                          <p:val>
                                            <p:fltVal val="0"/>
                                          </p:val>
                                        </p:tav>
                                        <p:tav tm="100000">
                                          <p:val>
                                            <p:strVal val="#ppt_w"/>
                                          </p:val>
                                        </p:tav>
                                      </p:tavLst>
                                    </p:anim>
                                    <p:anim calcmode="lin" valueType="num">
                                      <p:cBhvr>
                                        <p:cTn id="128" dur="250" fill="hold"/>
                                        <p:tgtEl>
                                          <p:spTgt spid="47"/>
                                        </p:tgtEl>
                                        <p:attrNameLst>
                                          <p:attrName>ppt_h</p:attrName>
                                        </p:attrNameLst>
                                      </p:cBhvr>
                                      <p:tavLst>
                                        <p:tav tm="0">
                                          <p:val>
                                            <p:fltVal val="0"/>
                                          </p:val>
                                        </p:tav>
                                        <p:tav tm="100000">
                                          <p:val>
                                            <p:strVal val="#ppt_h"/>
                                          </p:val>
                                        </p:tav>
                                      </p:tavLst>
                                    </p:anim>
                                    <p:animEffect transition="in" filter="fade">
                                      <p:cBhvr>
                                        <p:cTn id="129" dur="250"/>
                                        <p:tgtEl>
                                          <p:spTgt spid="47"/>
                                        </p:tgtEl>
                                      </p:cBhvr>
                                    </p:animEffect>
                                  </p:childTnLst>
                                </p:cTn>
                              </p:par>
                            </p:childTnLst>
                          </p:cTn>
                        </p:par>
                        <p:par>
                          <p:cTn id="130" fill="hold">
                            <p:stCondLst>
                              <p:cond delay="5500"/>
                            </p:stCondLst>
                            <p:childTnLst>
                              <p:par>
                                <p:cTn id="131" presetID="53" presetClass="entr" presetSubtype="16" fill="hold" grpId="0" nodeType="afterEffect">
                                  <p:stCondLst>
                                    <p:cond delay="0"/>
                                  </p:stCondLst>
                                  <p:childTnLst>
                                    <p:set>
                                      <p:cBhvr>
                                        <p:cTn id="132" dur="1" fill="hold">
                                          <p:stCondLst>
                                            <p:cond delay="0"/>
                                          </p:stCondLst>
                                        </p:cTn>
                                        <p:tgtEl>
                                          <p:spTgt spid="65"/>
                                        </p:tgtEl>
                                        <p:attrNameLst>
                                          <p:attrName>style.visibility</p:attrName>
                                        </p:attrNameLst>
                                      </p:cBhvr>
                                      <p:to>
                                        <p:strVal val="visible"/>
                                      </p:to>
                                    </p:set>
                                    <p:anim calcmode="lin" valueType="num">
                                      <p:cBhvr>
                                        <p:cTn id="133" dur="250" fill="hold"/>
                                        <p:tgtEl>
                                          <p:spTgt spid="65"/>
                                        </p:tgtEl>
                                        <p:attrNameLst>
                                          <p:attrName>ppt_w</p:attrName>
                                        </p:attrNameLst>
                                      </p:cBhvr>
                                      <p:tavLst>
                                        <p:tav tm="0">
                                          <p:val>
                                            <p:fltVal val="0"/>
                                          </p:val>
                                        </p:tav>
                                        <p:tav tm="100000">
                                          <p:val>
                                            <p:strVal val="#ppt_w"/>
                                          </p:val>
                                        </p:tav>
                                      </p:tavLst>
                                    </p:anim>
                                    <p:anim calcmode="lin" valueType="num">
                                      <p:cBhvr>
                                        <p:cTn id="134" dur="250" fill="hold"/>
                                        <p:tgtEl>
                                          <p:spTgt spid="65"/>
                                        </p:tgtEl>
                                        <p:attrNameLst>
                                          <p:attrName>ppt_h</p:attrName>
                                        </p:attrNameLst>
                                      </p:cBhvr>
                                      <p:tavLst>
                                        <p:tav tm="0">
                                          <p:val>
                                            <p:fltVal val="0"/>
                                          </p:val>
                                        </p:tav>
                                        <p:tav tm="100000">
                                          <p:val>
                                            <p:strVal val="#ppt_h"/>
                                          </p:val>
                                        </p:tav>
                                      </p:tavLst>
                                    </p:anim>
                                    <p:animEffect transition="in" filter="fade">
                                      <p:cBhvr>
                                        <p:cTn id="135" dur="250"/>
                                        <p:tgtEl>
                                          <p:spTgt spid="65"/>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62"/>
                                        </p:tgtEl>
                                        <p:attrNameLst>
                                          <p:attrName>style.visibility</p:attrName>
                                        </p:attrNameLst>
                                      </p:cBhvr>
                                      <p:to>
                                        <p:strVal val="visible"/>
                                      </p:to>
                                    </p:set>
                                    <p:anim calcmode="lin" valueType="num">
                                      <p:cBhvr>
                                        <p:cTn id="138" dur="250" fill="hold"/>
                                        <p:tgtEl>
                                          <p:spTgt spid="62"/>
                                        </p:tgtEl>
                                        <p:attrNameLst>
                                          <p:attrName>ppt_w</p:attrName>
                                        </p:attrNameLst>
                                      </p:cBhvr>
                                      <p:tavLst>
                                        <p:tav tm="0">
                                          <p:val>
                                            <p:fltVal val="0"/>
                                          </p:val>
                                        </p:tav>
                                        <p:tav tm="100000">
                                          <p:val>
                                            <p:strVal val="#ppt_w"/>
                                          </p:val>
                                        </p:tav>
                                      </p:tavLst>
                                    </p:anim>
                                    <p:anim calcmode="lin" valueType="num">
                                      <p:cBhvr>
                                        <p:cTn id="139" dur="250" fill="hold"/>
                                        <p:tgtEl>
                                          <p:spTgt spid="62"/>
                                        </p:tgtEl>
                                        <p:attrNameLst>
                                          <p:attrName>ppt_h</p:attrName>
                                        </p:attrNameLst>
                                      </p:cBhvr>
                                      <p:tavLst>
                                        <p:tav tm="0">
                                          <p:val>
                                            <p:fltVal val="0"/>
                                          </p:val>
                                        </p:tav>
                                        <p:tav tm="100000">
                                          <p:val>
                                            <p:strVal val="#ppt_h"/>
                                          </p:val>
                                        </p:tav>
                                      </p:tavLst>
                                    </p:anim>
                                    <p:animEffect transition="in" filter="fade">
                                      <p:cBhvr>
                                        <p:cTn id="140" dur="250"/>
                                        <p:tgtEl>
                                          <p:spTgt spid="62"/>
                                        </p:tgtEl>
                                      </p:cBhvr>
                                    </p:animEffect>
                                  </p:childTnLst>
                                </p:cTn>
                              </p:par>
                            </p:childTnLst>
                          </p:cTn>
                        </p:par>
                        <p:par>
                          <p:cTn id="141" fill="hold">
                            <p:stCondLst>
                              <p:cond delay="6000"/>
                            </p:stCondLst>
                            <p:childTnLst>
                              <p:par>
                                <p:cTn id="142" presetID="53" presetClass="entr" presetSubtype="16" fill="hold" grpId="0" nodeType="afterEffect">
                                  <p:stCondLst>
                                    <p:cond delay="0"/>
                                  </p:stCondLst>
                                  <p:childTnLst>
                                    <p:set>
                                      <p:cBhvr>
                                        <p:cTn id="143" dur="1" fill="hold">
                                          <p:stCondLst>
                                            <p:cond delay="0"/>
                                          </p:stCondLst>
                                        </p:cTn>
                                        <p:tgtEl>
                                          <p:spTgt spid="52"/>
                                        </p:tgtEl>
                                        <p:attrNameLst>
                                          <p:attrName>style.visibility</p:attrName>
                                        </p:attrNameLst>
                                      </p:cBhvr>
                                      <p:to>
                                        <p:strVal val="visible"/>
                                      </p:to>
                                    </p:set>
                                    <p:anim calcmode="lin" valueType="num">
                                      <p:cBhvr>
                                        <p:cTn id="144" dur="250" fill="hold"/>
                                        <p:tgtEl>
                                          <p:spTgt spid="52"/>
                                        </p:tgtEl>
                                        <p:attrNameLst>
                                          <p:attrName>ppt_w</p:attrName>
                                        </p:attrNameLst>
                                      </p:cBhvr>
                                      <p:tavLst>
                                        <p:tav tm="0">
                                          <p:val>
                                            <p:fltVal val="0"/>
                                          </p:val>
                                        </p:tav>
                                        <p:tav tm="100000">
                                          <p:val>
                                            <p:strVal val="#ppt_w"/>
                                          </p:val>
                                        </p:tav>
                                      </p:tavLst>
                                    </p:anim>
                                    <p:anim calcmode="lin" valueType="num">
                                      <p:cBhvr>
                                        <p:cTn id="145" dur="250" fill="hold"/>
                                        <p:tgtEl>
                                          <p:spTgt spid="52"/>
                                        </p:tgtEl>
                                        <p:attrNameLst>
                                          <p:attrName>ppt_h</p:attrName>
                                        </p:attrNameLst>
                                      </p:cBhvr>
                                      <p:tavLst>
                                        <p:tav tm="0">
                                          <p:val>
                                            <p:fltVal val="0"/>
                                          </p:val>
                                        </p:tav>
                                        <p:tav tm="100000">
                                          <p:val>
                                            <p:strVal val="#ppt_h"/>
                                          </p:val>
                                        </p:tav>
                                      </p:tavLst>
                                    </p:anim>
                                    <p:animEffect transition="in" filter="fade">
                                      <p:cBhvr>
                                        <p:cTn id="146" dur="250"/>
                                        <p:tgtEl>
                                          <p:spTgt spid="52"/>
                                        </p:tgtEl>
                                      </p:cBhvr>
                                    </p:animEffect>
                                  </p:childTnLst>
                                </p:cTn>
                              </p:par>
                              <p:par>
                                <p:cTn id="147" presetID="53" presetClass="entr" presetSubtype="16" fill="hold" grpId="0" nodeType="withEffect">
                                  <p:stCondLst>
                                    <p:cond delay="0"/>
                                  </p:stCondLst>
                                  <p:childTnLst>
                                    <p:set>
                                      <p:cBhvr>
                                        <p:cTn id="148" dur="1" fill="hold">
                                          <p:stCondLst>
                                            <p:cond delay="0"/>
                                          </p:stCondLst>
                                        </p:cTn>
                                        <p:tgtEl>
                                          <p:spTgt spid="48"/>
                                        </p:tgtEl>
                                        <p:attrNameLst>
                                          <p:attrName>style.visibility</p:attrName>
                                        </p:attrNameLst>
                                      </p:cBhvr>
                                      <p:to>
                                        <p:strVal val="visible"/>
                                      </p:to>
                                    </p:set>
                                    <p:anim calcmode="lin" valueType="num">
                                      <p:cBhvr>
                                        <p:cTn id="149" dur="250" fill="hold"/>
                                        <p:tgtEl>
                                          <p:spTgt spid="48"/>
                                        </p:tgtEl>
                                        <p:attrNameLst>
                                          <p:attrName>ppt_w</p:attrName>
                                        </p:attrNameLst>
                                      </p:cBhvr>
                                      <p:tavLst>
                                        <p:tav tm="0">
                                          <p:val>
                                            <p:fltVal val="0"/>
                                          </p:val>
                                        </p:tav>
                                        <p:tav tm="100000">
                                          <p:val>
                                            <p:strVal val="#ppt_w"/>
                                          </p:val>
                                        </p:tav>
                                      </p:tavLst>
                                    </p:anim>
                                    <p:anim calcmode="lin" valueType="num">
                                      <p:cBhvr>
                                        <p:cTn id="150" dur="250" fill="hold"/>
                                        <p:tgtEl>
                                          <p:spTgt spid="48"/>
                                        </p:tgtEl>
                                        <p:attrNameLst>
                                          <p:attrName>ppt_h</p:attrName>
                                        </p:attrNameLst>
                                      </p:cBhvr>
                                      <p:tavLst>
                                        <p:tav tm="0">
                                          <p:val>
                                            <p:fltVal val="0"/>
                                          </p:val>
                                        </p:tav>
                                        <p:tav tm="100000">
                                          <p:val>
                                            <p:strVal val="#ppt_h"/>
                                          </p:val>
                                        </p:tav>
                                      </p:tavLst>
                                    </p:anim>
                                    <p:animEffect transition="in" filter="fade">
                                      <p:cBhvr>
                                        <p:cTn id="151" dur="250"/>
                                        <p:tgtEl>
                                          <p:spTgt spid="48"/>
                                        </p:tgtEl>
                                      </p:cBhvr>
                                    </p:animEffect>
                                  </p:childTnLst>
                                </p:cTn>
                              </p:par>
                            </p:childTnLst>
                          </p:cTn>
                        </p:par>
                        <p:par>
                          <p:cTn id="152" fill="hold">
                            <p:stCondLst>
                              <p:cond delay="6500"/>
                            </p:stCondLst>
                            <p:childTnLst>
                              <p:par>
                                <p:cTn id="153" presetID="53" presetClass="entr" presetSubtype="16" fill="hold" grpId="0" nodeType="afterEffect">
                                  <p:stCondLst>
                                    <p:cond delay="0"/>
                                  </p:stCondLst>
                                  <p:childTnLst>
                                    <p:set>
                                      <p:cBhvr>
                                        <p:cTn id="154" dur="1" fill="hold">
                                          <p:stCondLst>
                                            <p:cond delay="0"/>
                                          </p:stCondLst>
                                        </p:cTn>
                                        <p:tgtEl>
                                          <p:spTgt spid="67"/>
                                        </p:tgtEl>
                                        <p:attrNameLst>
                                          <p:attrName>style.visibility</p:attrName>
                                        </p:attrNameLst>
                                      </p:cBhvr>
                                      <p:to>
                                        <p:strVal val="visible"/>
                                      </p:to>
                                    </p:set>
                                    <p:anim calcmode="lin" valueType="num">
                                      <p:cBhvr>
                                        <p:cTn id="155" dur="250" fill="hold"/>
                                        <p:tgtEl>
                                          <p:spTgt spid="67"/>
                                        </p:tgtEl>
                                        <p:attrNameLst>
                                          <p:attrName>ppt_w</p:attrName>
                                        </p:attrNameLst>
                                      </p:cBhvr>
                                      <p:tavLst>
                                        <p:tav tm="0">
                                          <p:val>
                                            <p:fltVal val="0"/>
                                          </p:val>
                                        </p:tav>
                                        <p:tav tm="100000">
                                          <p:val>
                                            <p:strVal val="#ppt_w"/>
                                          </p:val>
                                        </p:tav>
                                      </p:tavLst>
                                    </p:anim>
                                    <p:anim calcmode="lin" valueType="num">
                                      <p:cBhvr>
                                        <p:cTn id="156" dur="250" fill="hold"/>
                                        <p:tgtEl>
                                          <p:spTgt spid="67"/>
                                        </p:tgtEl>
                                        <p:attrNameLst>
                                          <p:attrName>ppt_h</p:attrName>
                                        </p:attrNameLst>
                                      </p:cBhvr>
                                      <p:tavLst>
                                        <p:tav tm="0">
                                          <p:val>
                                            <p:fltVal val="0"/>
                                          </p:val>
                                        </p:tav>
                                        <p:tav tm="100000">
                                          <p:val>
                                            <p:strVal val="#ppt_h"/>
                                          </p:val>
                                        </p:tav>
                                      </p:tavLst>
                                    </p:anim>
                                    <p:animEffect transition="in" filter="fade">
                                      <p:cBhvr>
                                        <p:cTn id="157" dur="250"/>
                                        <p:tgtEl>
                                          <p:spTgt spid="67"/>
                                        </p:tgtEl>
                                      </p:cBhvr>
                                    </p:animEffect>
                                  </p:childTnLst>
                                </p:cTn>
                              </p:par>
                            </p:childTnLst>
                          </p:cTn>
                        </p:par>
                        <p:par>
                          <p:cTn id="158" fill="hold">
                            <p:stCondLst>
                              <p:cond delay="7000"/>
                            </p:stCondLst>
                            <p:childTnLst>
                              <p:par>
                                <p:cTn id="159" presetID="53" presetClass="entr" presetSubtype="16" fill="hold" grpId="0" nodeType="afterEffect">
                                  <p:stCondLst>
                                    <p:cond delay="0"/>
                                  </p:stCondLst>
                                  <p:childTnLst>
                                    <p:set>
                                      <p:cBhvr>
                                        <p:cTn id="160" dur="1" fill="hold">
                                          <p:stCondLst>
                                            <p:cond delay="0"/>
                                          </p:stCondLst>
                                        </p:cTn>
                                        <p:tgtEl>
                                          <p:spTgt spid="66"/>
                                        </p:tgtEl>
                                        <p:attrNameLst>
                                          <p:attrName>style.visibility</p:attrName>
                                        </p:attrNameLst>
                                      </p:cBhvr>
                                      <p:to>
                                        <p:strVal val="visible"/>
                                      </p:to>
                                    </p:set>
                                    <p:anim calcmode="lin" valueType="num">
                                      <p:cBhvr>
                                        <p:cTn id="161" dur="250" fill="hold"/>
                                        <p:tgtEl>
                                          <p:spTgt spid="66"/>
                                        </p:tgtEl>
                                        <p:attrNameLst>
                                          <p:attrName>ppt_w</p:attrName>
                                        </p:attrNameLst>
                                      </p:cBhvr>
                                      <p:tavLst>
                                        <p:tav tm="0">
                                          <p:val>
                                            <p:fltVal val="0"/>
                                          </p:val>
                                        </p:tav>
                                        <p:tav tm="100000">
                                          <p:val>
                                            <p:strVal val="#ppt_w"/>
                                          </p:val>
                                        </p:tav>
                                      </p:tavLst>
                                    </p:anim>
                                    <p:anim calcmode="lin" valueType="num">
                                      <p:cBhvr>
                                        <p:cTn id="162" dur="250" fill="hold"/>
                                        <p:tgtEl>
                                          <p:spTgt spid="66"/>
                                        </p:tgtEl>
                                        <p:attrNameLst>
                                          <p:attrName>ppt_h</p:attrName>
                                        </p:attrNameLst>
                                      </p:cBhvr>
                                      <p:tavLst>
                                        <p:tav tm="0">
                                          <p:val>
                                            <p:fltVal val="0"/>
                                          </p:val>
                                        </p:tav>
                                        <p:tav tm="100000">
                                          <p:val>
                                            <p:strVal val="#ppt_h"/>
                                          </p:val>
                                        </p:tav>
                                      </p:tavLst>
                                    </p:anim>
                                    <p:animEffect transition="in" filter="fade">
                                      <p:cBhvr>
                                        <p:cTn id="163" dur="250"/>
                                        <p:tgtEl>
                                          <p:spTgt spid="66"/>
                                        </p:tgtEl>
                                      </p:cBhvr>
                                    </p:animEffect>
                                  </p:childTnLst>
                                </p:cTn>
                              </p:par>
                            </p:childTnLst>
                          </p:cTn>
                        </p:par>
                        <p:par>
                          <p:cTn id="164" fill="hold">
                            <p:stCondLst>
                              <p:cond delay="7500"/>
                            </p:stCondLst>
                            <p:childTnLst>
                              <p:par>
                                <p:cTn id="165" presetID="42" presetClass="entr" presetSubtype="0" fill="hold" grpId="0" nodeType="afterEffect">
                                  <p:stCondLst>
                                    <p:cond delay="0"/>
                                  </p:stCondLst>
                                  <p:childTnLst>
                                    <p:set>
                                      <p:cBhvr>
                                        <p:cTn id="166" dur="1" fill="hold">
                                          <p:stCondLst>
                                            <p:cond delay="0"/>
                                          </p:stCondLst>
                                        </p:cTn>
                                        <p:tgtEl>
                                          <p:spTgt spid="21"/>
                                        </p:tgtEl>
                                        <p:attrNameLst>
                                          <p:attrName>style.visibility</p:attrName>
                                        </p:attrNameLst>
                                      </p:cBhvr>
                                      <p:to>
                                        <p:strVal val="visible"/>
                                      </p:to>
                                    </p:set>
                                    <p:animEffect transition="in" filter="fade">
                                      <p:cBhvr>
                                        <p:cTn id="167" dur="500"/>
                                        <p:tgtEl>
                                          <p:spTgt spid="21"/>
                                        </p:tgtEl>
                                      </p:cBhvr>
                                    </p:animEffect>
                                    <p:anim calcmode="lin" valueType="num">
                                      <p:cBhvr>
                                        <p:cTn id="168" dur="500" fill="hold"/>
                                        <p:tgtEl>
                                          <p:spTgt spid="21"/>
                                        </p:tgtEl>
                                        <p:attrNameLst>
                                          <p:attrName>ppt_x</p:attrName>
                                        </p:attrNameLst>
                                      </p:cBhvr>
                                      <p:tavLst>
                                        <p:tav tm="0">
                                          <p:val>
                                            <p:strVal val="#ppt_x"/>
                                          </p:val>
                                        </p:tav>
                                        <p:tav tm="100000">
                                          <p:val>
                                            <p:strVal val="#ppt_x"/>
                                          </p:val>
                                        </p:tav>
                                      </p:tavLst>
                                    </p:anim>
                                    <p:anim calcmode="lin" valueType="num">
                                      <p:cBhvr>
                                        <p:cTn id="169"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P spid="24" grpId="0" animBg="1"/>
      <p:bldP spid="25" grpId="0" animBg="1"/>
      <p:bldP spid="26"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六边形 33"/>
          <p:cNvSpPr/>
          <p:nvPr/>
        </p:nvSpPr>
        <p:spPr>
          <a:xfrm>
            <a:off x="4681049" y="2571321"/>
            <a:ext cx="2880668" cy="2483656"/>
          </a:xfrm>
          <a:prstGeom prst="hexagon">
            <a:avLst/>
          </a:prstGeom>
          <a:noFill/>
          <a:ln w="1270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35" name="内容占位符 2"/>
          <p:cNvSpPr txBox="1"/>
          <p:nvPr/>
        </p:nvSpPr>
        <p:spPr>
          <a:xfrm>
            <a:off x="8384276" y="3229280"/>
            <a:ext cx="3318239" cy="1152000"/>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solidFill>
                  <a:schemeClr val="accent3"/>
                </a:solidFill>
              </a:rPr>
              <a:t>在此输入您的文字标题</a:t>
            </a:r>
            <a:endParaRPr lang="en-US" altLang="zh-CN" sz="1300" dirty="0">
              <a:solidFill>
                <a:schemeClr val="accent3"/>
              </a:solidFill>
            </a:endParaRPr>
          </a:p>
          <a:p>
            <a:pPr marL="0" indent="0">
              <a:lnSpc>
                <a:spcPct val="130000"/>
              </a:lnSpc>
              <a:spcBef>
                <a:spcPts val="0"/>
              </a:spcBef>
              <a:spcAft>
                <a:spcPts val="800"/>
              </a:spcAft>
              <a:buNone/>
            </a:pPr>
            <a:r>
              <a:rPr lang="zh-CN" altLang="en-US" sz="1100" dirty="0">
                <a:solidFill>
                  <a:schemeClr val="bg1">
                    <a:lumMod val="50000"/>
                  </a:schemeClr>
                </a:solidFill>
              </a:rPr>
              <a:t>在此输入您的图表说明文字，在此输入您的图表说明文字，在此输入您的图表说明文字，在此输入您的图表说明文字，在此输入您的图表说明文字</a:t>
            </a:r>
          </a:p>
        </p:txBody>
      </p:sp>
      <p:sp>
        <p:nvSpPr>
          <p:cNvPr id="36" name="内容占位符 2"/>
          <p:cNvSpPr txBox="1"/>
          <p:nvPr/>
        </p:nvSpPr>
        <p:spPr>
          <a:xfrm>
            <a:off x="7733352" y="4809849"/>
            <a:ext cx="3969162" cy="1152000"/>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solidFill>
                  <a:schemeClr val="accent4"/>
                </a:solidFill>
              </a:rPr>
              <a:t>在此输入您的文字标题</a:t>
            </a:r>
            <a:endParaRPr lang="en-US" altLang="zh-CN" sz="1300" dirty="0">
              <a:solidFill>
                <a:schemeClr val="accent4"/>
              </a:solidFill>
            </a:endParaRPr>
          </a:p>
          <a:p>
            <a:pPr marL="0" indent="0">
              <a:lnSpc>
                <a:spcPct val="130000"/>
              </a:lnSpc>
              <a:spcBef>
                <a:spcPts val="0"/>
              </a:spcBef>
              <a:spcAft>
                <a:spcPts val="800"/>
              </a:spcAft>
              <a:buNone/>
            </a:pPr>
            <a:r>
              <a:rPr lang="zh-CN" altLang="en-US" sz="1100" dirty="0">
                <a:solidFill>
                  <a:schemeClr val="bg1">
                    <a:lumMod val="50000"/>
                  </a:schemeClr>
                </a:solidFill>
              </a:rPr>
              <a:t>在此输入您的图表说明文字，在此输入您的图表说明文字，在此输入您的图表说明文字，在此输入您的图表说明文字，在此输入您的图表说明文字</a:t>
            </a:r>
          </a:p>
        </p:txBody>
      </p:sp>
      <p:sp>
        <p:nvSpPr>
          <p:cNvPr id="37" name="内容占位符 2"/>
          <p:cNvSpPr txBox="1"/>
          <p:nvPr/>
        </p:nvSpPr>
        <p:spPr>
          <a:xfrm>
            <a:off x="7733352" y="1648712"/>
            <a:ext cx="3969162" cy="1152000"/>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00" dirty="0">
                <a:solidFill>
                  <a:schemeClr val="accent2"/>
                </a:solidFill>
              </a:rPr>
              <a:t>在此输入您的文字标题</a:t>
            </a:r>
            <a:endParaRPr lang="en-US" altLang="zh-CN" sz="1300" dirty="0">
              <a:solidFill>
                <a:schemeClr val="accent2"/>
              </a:solidFill>
            </a:endParaRPr>
          </a:p>
          <a:p>
            <a:pPr marL="0" indent="0">
              <a:lnSpc>
                <a:spcPct val="130000"/>
              </a:lnSpc>
              <a:spcBef>
                <a:spcPts val="0"/>
              </a:spcBef>
              <a:spcAft>
                <a:spcPts val="800"/>
              </a:spcAft>
              <a:buNone/>
            </a:pPr>
            <a:r>
              <a:rPr lang="zh-CN" altLang="en-US" sz="1100" dirty="0">
                <a:solidFill>
                  <a:schemeClr val="bg1">
                    <a:lumMod val="50000"/>
                  </a:schemeClr>
                </a:solidFill>
              </a:rPr>
              <a:t>在此输入您的图表说明文字，在此输入您的图表说明文字，在此输入您的图表说明文字，在此输入您的图表说明文字，在此输入您的图表说明文字</a:t>
            </a:r>
          </a:p>
        </p:txBody>
      </p:sp>
      <p:grpSp>
        <p:nvGrpSpPr>
          <p:cNvPr id="38" name="组合 37"/>
          <p:cNvGrpSpPr/>
          <p:nvPr/>
        </p:nvGrpSpPr>
        <p:grpSpPr>
          <a:xfrm>
            <a:off x="5076446" y="2912225"/>
            <a:ext cx="2089875" cy="1801851"/>
            <a:chOff x="3641902" y="2169960"/>
            <a:chExt cx="1764925" cy="1521487"/>
          </a:xfrm>
        </p:grpSpPr>
        <p:sp>
          <p:nvSpPr>
            <p:cNvPr id="39" name="六边形 38"/>
            <p:cNvSpPr/>
            <p:nvPr/>
          </p:nvSpPr>
          <p:spPr>
            <a:xfrm>
              <a:off x="3641902" y="2169960"/>
              <a:ext cx="1764925" cy="1521487"/>
            </a:xfrm>
            <a:prstGeom prst="hexagon">
              <a:avLst/>
            </a:prstGeom>
            <a:solidFill>
              <a:srgbClr val="6666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200" dirty="0">
                <a:latin typeface="微软雅黑" panose="020B0503020204020204" pitchFamily="34" charset="-122"/>
                <a:ea typeface="微软雅黑" panose="020B0503020204020204" pitchFamily="34" charset="-122"/>
              </a:endParaRPr>
            </a:p>
          </p:txBody>
        </p:sp>
        <p:sp>
          <p:nvSpPr>
            <p:cNvPr id="40" name="六边形 39"/>
            <p:cNvSpPr/>
            <p:nvPr/>
          </p:nvSpPr>
          <p:spPr>
            <a:xfrm>
              <a:off x="3705793" y="2225040"/>
              <a:ext cx="1637142" cy="1411328"/>
            </a:xfrm>
            <a:prstGeom prst="hexagon">
              <a:avLst/>
            </a:prstGeom>
            <a:solidFill>
              <a:schemeClr val="accent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工作概述</a:t>
              </a:r>
            </a:p>
          </p:txBody>
        </p:sp>
      </p:grpSp>
      <p:sp>
        <p:nvSpPr>
          <p:cNvPr id="41" name="内容占位符 2"/>
          <p:cNvSpPr txBox="1"/>
          <p:nvPr/>
        </p:nvSpPr>
        <p:spPr>
          <a:xfrm>
            <a:off x="537216" y="3229280"/>
            <a:ext cx="3318239" cy="1152000"/>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1300" dirty="0">
                <a:solidFill>
                  <a:schemeClr val="accent3"/>
                </a:solidFill>
              </a:rPr>
              <a:t>在此输入您的文字标题</a:t>
            </a:r>
            <a:endParaRPr lang="en-US" altLang="zh-CN" sz="1300" dirty="0">
              <a:solidFill>
                <a:schemeClr val="accent3"/>
              </a:solidFill>
            </a:endParaRPr>
          </a:p>
          <a:p>
            <a:pPr marL="0" indent="0" algn="r">
              <a:lnSpc>
                <a:spcPct val="130000"/>
              </a:lnSpc>
              <a:spcBef>
                <a:spcPts val="0"/>
              </a:spcBef>
              <a:spcAft>
                <a:spcPts val="800"/>
              </a:spcAft>
              <a:buNone/>
            </a:pPr>
            <a:r>
              <a:rPr lang="zh-CN" altLang="en-US" sz="1100" dirty="0">
                <a:solidFill>
                  <a:schemeClr val="bg1">
                    <a:lumMod val="50000"/>
                  </a:schemeClr>
                </a:solidFill>
              </a:rPr>
              <a:t>在此输入您的图表说明文字，在此输入您的图表说明文字，在此输入您的图表说明文字，在此输入您的图表说明文字，在此输入您的图表说明文字</a:t>
            </a:r>
          </a:p>
        </p:txBody>
      </p:sp>
      <p:sp>
        <p:nvSpPr>
          <p:cNvPr id="42" name="内容占位符 2"/>
          <p:cNvSpPr txBox="1"/>
          <p:nvPr/>
        </p:nvSpPr>
        <p:spPr>
          <a:xfrm>
            <a:off x="537215" y="4809849"/>
            <a:ext cx="3969162" cy="1152000"/>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1300" dirty="0">
                <a:solidFill>
                  <a:schemeClr val="accent2"/>
                </a:solidFill>
              </a:rPr>
              <a:t>在此输入您的文字标题</a:t>
            </a:r>
            <a:endParaRPr lang="en-US" altLang="zh-CN" sz="1300" dirty="0">
              <a:solidFill>
                <a:schemeClr val="accent2"/>
              </a:solidFill>
            </a:endParaRPr>
          </a:p>
          <a:p>
            <a:pPr marL="0" indent="0" algn="r">
              <a:lnSpc>
                <a:spcPct val="130000"/>
              </a:lnSpc>
              <a:spcBef>
                <a:spcPts val="0"/>
              </a:spcBef>
              <a:spcAft>
                <a:spcPts val="800"/>
              </a:spcAft>
              <a:buNone/>
            </a:pPr>
            <a:r>
              <a:rPr lang="zh-CN" altLang="en-US" sz="1100" dirty="0">
                <a:solidFill>
                  <a:schemeClr val="bg1">
                    <a:lumMod val="50000"/>
                  </a:schemeClr>
                </a:solidFill>
              </a:rPr>
              <a:t>在此输入您的图表说明文字，在此输入您的图表说明文字，在此输入您的图表说明文字，在此输入您的图表说明文字，在此输入您的图表说明文字</a:t>
            </a:r>
          </a:p>
        </p:txBody>
      </p:sp>
      <p:sp>
        <p:nvSpPr>
          <p:cNvPr id="43" name="内容占位符 2"/>
          <p:cNvSpPr txBox="1"/>
          <p:nvPr/>
        </p:nvSpPr>
        <p:spPr>
          <a:xfrm>
            <a:off x="537215" y="1648712"/>
            <a:ext cx="3969162" cy="1152000"/>
          </a:xfrm>
          <a:prstGeom prst="rect">
            <a:avLst/>
          </a:prstGeom>
        </p:spPr>
        <p:txBody>
          <a:bodyPr vert="horz" lIns="121908" tIns="60954" rIns="121908" bIns="6095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1300" dirty="0">
                <a:solidFill>
                  <a:schemeClr val="accent1"/>
                </a:solidFill>
              </a:rPr>
              <a:t>在此输入您的文字标题</a:t>
            </a:r>
            <a:endParaRPr lang="en-US" altLang="zh-CN" sz="1300" dirty="0">
              <a:solidFill>
                <a:schemeClr val="accent1"/>
              </a:solidFill>
            </a:endParaRPr>
          </a:p>
          <a:p>
            <a:pPr marL="0" indent="0" algn="r">
              <a:lnSpc>
                <a:spcPct val="130000"/>
              </a:lnSpc>
              <a:spcBef>
                <a:spcPts val="0"/>
              </a:spcBef>
              <a:spcAft>
                <a:spcPts val="800"/>
              </a:spcAft>
              <a:buNone/>
            </a:pPr>
            <a:r>
              <a:rPr lang="zh-CN" altLang="en-US" sz="1100" dirty="0">
                <a:solidFill>
                  <a:schemeClr val="bg1">
                    <a:lumMod val="50000"/>
                  </a:schemeClr>
                </a:solidFill>
              </a:rPr>
              <a:t>在此输入您的图表说明文字，在此输入您的图表说明文字，在此输入您的图表说明文字，在此输入您的图表说明文字，在此输入您的图表说明文字</a:t>
            </a:r>
          </a:p>
        </p:txBody>
      </p:sp>
      <p:grpSp>
        <p:nvGrpSpPr>
          <p:cNvPr id="68" name="组合 67"/>
          <p:cNvGrpSpPr/>
          <p:nvPr/>
        </p:nvGrpSpPr>
        <p:grpSpPr>
          <a:xfrm>
            <a:off x="4905302" y="4826398"/>
            <a:ext cx="711873" cy="613763"/>
            <a:chOff x="3566949" y="3741731"/>
            <a:chExt cx="490748" cy="423058"/>
          </a:xfrm>
        </p:grpSpPr>
        <p:sp>
          <p:nvSpPr>
            <p:cNvPr id="69" name="六边形 68"/>
            <p:cNvSpPr/>
            <p:nvPr/>
          </p:nvSpPr>
          <p:spPr>
            <a:xfrm>
              <a:off x="3566949" y="3741731"/>
              <a:ext cx="490748" cy="423058"/>
            </a:xfrm>
            <a:prstGeom prst="hexagon">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200" dirty="0">
                <a:latin typeface="微软雅黑" panose="020B0503020204020204" pitchFamily="34" charset="-122"/>
                <a:ea typeface="微软雅黑" panose="020B0503020204020204" pitchFamily="34" charset="-122"/>
              </a:endParaRPr>
            </a:p>
          </p:txBody>
        </p:sp>
        <p:grpSp>
          <p:nvGrpSpPr>
            <p:cNvPr id="70" name="组合 69"/>
            <p:cNvGrpSpPr/>
            <p:nvPr/>
          </p:nvGrpSpPr>
          <p:grpSpPr>
            <a:xfrm>
              <a:off x="3690493" y="3831431"/>
              <a:ext cx="243660" cy="243658"/>
              <a:chOff x="1047750" y="9539288"/>
              <a:chExt cx="752475" cy="752475"/>
            </a:xfrm>
            <a:solidFill>
              <a:schemeClr val="bg1"/>
            </a:solidFill>
          </p:grpSpPr>
          <p:sp>
            <p:nvSpPr>
              <p:cNvPr id="71" name="Freeform 10"/>
              <p:cNvSpPr>
                <a:spLocks noEditPoints="1"/>
              </p:cNvSpPr>
              <p:nvPr/>
            </p:nvSpPr>
            <p:spPr bwMode="auto">
              <a:xfrm>
                <a:off x="1047750" y="9539288"/>
                <a:ext cx="568325" cy="568325"/>
              </a:xfrm>
              <a:custGeom>
                <a:avLst/>
                <a:gdLst>
                  <a:gd name="T0" fmla="*/ 292 w 358"/>
                  <a:gd name="T1" fmla="*/ 40 h 358"/>
                  <a:gd name="T2" fmla="*/ 246 w 358"/>
                  <a:gd name="T3" fmla="*/ 14 h 358"/>
                  <a:gd name="T4" fmla="*/ 196 w 358"/>
                  <a:gd name="T5" fmla="*/ 0 h 358"/>
                  <a:gd name="T6" fmla="*/ 144 w 358"/>
                  <a:gd name="T7" fmla="*/ 4 h 358"/>
                  <a:gd name="T8" fmla="*/ 96 w 358"/>
                  <a:gd name="T9" fmla="*/ 20 h 358"/>
                  <a:gd name="T10" fmla="*/ 52 w 358"/>
                  <a:gd name="T11" fmla="*/ 52 h 358"/>
                  <a:gd name="T12" fmla="*/ 28 w 358"/>
                  <a:gd name="T13" fmla="*/ 80 h 358"/>
                  <a:gd name="T14" fmla="*/ 6 w 358"/>
                  <a:gd name="T15" fmla="*/ 128 h 358"/>
                  <a:gd name="T16" fmla="*/ 0 w 358"/>
                  <a:gd name="T17" fmla="*/ 180 h 358"/>
                  <a:gd name="T18" fmla="*/ 6 w 358"/>
                  <a:gd name="T19" fmla="*/ 230 h 358"/>
                  <a:gd name="T20" fmla="*/ 28 w 358"/>
                  <a:gd name="T21" fmla="*/ 278 h 358"/>
                  <a:gd name="T22" fmla="*/ 52 w 358"/>
                  <a:gd name="T23" fmla="*/ 306 h 358"/>
                  <a:gd name="T24" fmla="*/ 96 w 358"/>
                  <a:gd name="T25" fmla="*/ 338 h 358"/>
                  <a:gd name="T26" fmla="*/ 144 w 358"/>
                  <a:gd name="T27" fmla="*/ 356 h 358"/>
                  <a:gd name="T28" fmla="*/ 196 w 358"/>
                  <a:gd name="T29" fmla="*/ 358 h 358"/>
                  <a:gd name="T30" fmla="*/ 246 w 358"/>
                  <a:gd name="T31" fmla="*/ 346 h 358"/>
                  <a:gd name="T32" fmla="*/ 292 w 358"/>
                  <a:gd name="T33" fmla="*/ 318 h 358"/>
                  <a:gd name="T34" fmla="*/ 318 w 358"/>
                  <a:gd name="T35" fmla="*/ 292 h 358"/>
                  <a:gd name="T36" fmla="*/ 346 w 358"/>
                  <a:gd name="T37" fmla="*/ 248 h 358"/>
                  <a:gd name="T38" fmla="*/ 358 w 358"/>
                  <a:gd name="T39" fmla="*/ 196 h 358"/>
                  <a:gd name="T40" fmla="*/ 354 w 358"/>
                  <a:gd name="T41" fmla="*/ 146 h 358"/>
                  <a:gd name="T42" fmla="*/ 338 w 358"/>
                  <a:gd name="T43" fmla="*/ 96 h 358"/>
                  <a:gd name="T44" fmla="*/ 306 w 358"/>
                  <a:gd name="T45" fmla="*/ 52 h 358"/>
                  <a:gd name="T46" fmla="*/ 86 w 358"/>
                  <a:gd name="T47" fmla="*/ 272 h 358"/>
                  <a:gd name="T48" fmla="*/ 62 w 358"/>
                  <a:gd name="T49" fmla="*/ 240 h 358"/>
                  <a:gd name="T50" fmla="*/ 50 w 358"/>
                  <a:gd name="T51" fmla="*/ 204 h 358"/>
                  <a:gd name="T52" fmla="*/ 48 w 358"/>
                  <a:gd name="T53" fmla="*/ 166 h 358"/>
                  <a:gd name="T54" fmla="*/ 56 w 358"/>
                  <a:gd name="T55" fmla="*/ 130 h 358"/>
                  <a:gd name="T56" fmla="*/ 76 w 358"/>
                  <a:gd name="T57" fmla="*/ 96 h 358"/>
                  <a:gd name="T58" fmla="*/ 96 w 358"/>
                  <a:gd name="T59" fmla="*/ 78 h 358"/>
                  <a:gd name="T60" fmla="*/ 130 w 358"/>
                  <a:gd name="T61" fmla="*/ 58 h 358"/>
                  <a:gd name="T62" fmla="*/ 166 w 358"/>
                  <a:gd name="T63" fmla="*/ 48 h 358"/>
                  <a:gd name="T64" fmla="*/ 204 w 358"/>
                  <a:gd name="T65" fmla="*/ 50 h 358"/>
                  <a:gd name="T66" fmla="*/ 240 w 358"/>
                  <a:gd name="T67" fmla="*/ 64 h 358"/>
                  <a:gd name="T68" fmla="*/ 272 w 358"/>
                  <a:gd name="T69" fmla="*/ 86 h 358"/>
                  <a:gd name="T70" fmla="*/ 288 w 358"/>
                  <a:gd name="T71" fmla="*/ 108 h 358"/>
                  <a:gd name="T72" fmla="*/ 304 w 358"/>
                  <a:gd name="T73" fmla="*/ 142 h 358"/>
                  <a:gd name="T74" fmla="*/ 310 w 358"/>
                  <a:gd name="T75" fmla="*/ 180 h 358"/>
                  <a:gd name="T76" fmla="*/ 304 w 358"/>
                  <a:gd name="T77" fmla="*/ 216 h 358"/>
                  <a:gd name="T78" fmla="*/ 288 w 358"/>
                  <a:gd name="T79" fmla="*/ 252 h 358"/>
                  <a:gd name="T80" fmla="*/ 272 w 358"/>
                  <a:gd name="T81" fmla="*/ 272 h 358"/>
                  <a:gd name="T82" fmla="*/ 240 w 358"/>
                  <a:gd name="T83" fmla="*/ 296 h 358"/>
                  <a:gd name="T84" fmla="*/ 204 w 358"/>
                  <a:gd name="T85" fmla="*/ 308 h 358"/>
                  <a:gd name="T86" fmla="*/ 166 w 358"/>
                  <a:gd name="T87" fmla="*/ 310 h 358"/>
                  <a:gd name="T88" fmla="*/ 130 w 358"/>
                  <a:gd name="T89" fmla="*/ 302 h 358"/>
                  <a:gd name="T90" fmla="*/ 96 w 358"/>
                  <a:gd name="T91" fmla="*/ 282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8" h="358">
                    <a:moveTo>
                      <a:pt x="306" y="52"/>
                    </a:moveTo>
                    <a:lnTo>
                      <a:pt x="306" y="52"/>
                    </a:lnTo>
                    <a:lnTo>
                      <a:pt x="292" y="40"/>
                    </a:lnTo>
                    <a:lnTo>
                      <a:pt x="278" y="30"/>
                    </a:lnTo>
                    <a:lnTo>
                      <a:pt x="262" y="20"/>
                    </a:lnTo>
                    <a:lnTo>
                      <a:pt x="246" y="14"/>
                    </a:lnTo>
                    <a:lnTo>
                      <a:pt x="230" y="8"/>
                    </a:lnTo>
                    <a:lnTo>
                      <a:pt x="212" y="4"/>
                    </a:lnTo>
                    <a:lnTo>
                      <a:pt x="196" y="0"/>
                    </a:lnTo>
                    <a:lnTo>
                      <a:pt x="178" y="0"/>
                    </a:lnTo>
                    <a:lnTo>
                      <a:pt x="162" y="0"/>
                    </a:lnTo>
                    <a:lnTo>
                      <a:pt x="144" y="4"/>
                    </a:lnTo>
                    <a:lnTo>
                      <a:pt x="128" y="8"/>
                    </a:lnTo>
                    <a:lnTo>
                      <a:pt x="112" y="14"/>
                    </a:lnTo>
                    <a:lnTo>
                      <a:pt x="96" y="20"/>
                    </a:lnTo>
                    <a:lnTo>
                      <a:pt x="80" y="30"/>
                    </a:lnTo>
                    <a:lnTo>
                      <a:pt x="66" y="40"/>
                    </a:lnTo>
                    <a:lnTo>
                      <a:pt x="52" y="52"/>
                    </a:lnTo>
                    <a:lnTo>
                      <a:pt x="52" y="52"/>
                    </a:lnTo>
                    <a:lnTo>
                      <a:pt x="40" y="66"/>
                    </a:lnTo>
                    <a:lnTo>
                      <a:pt x="28" y="80"/>
                    </a:lnTo>
                    <a:lnTo>
                      <a:pt x="20" y="96"/>
                    </a:lnTo>
                    <a:lnTo>
                      <a:pt x="12" y="112"/>
                    </a:lnTo>
                    <a:lnTo>
                      <a:pt x="6" y="128"/>
                    </a:lnTo>
                    <a:lnTo>
                      <a:pt x="2" y="146"/>
                    </a:lnTo>
                    <a:lnTo>
                      <a:pt x="0" y="162"/>
                    </a:lnTo>
                    <a:lnTo>
                      <a:pt x="0" y="180"/>
                    </a:lnTo>
                    <a:lnTo>
                      <a:pt x="0" y="196"/>
                    </a:lnTo>
                    <a:lnTo>
                      <a:pt x="2" y="214"/>
                    </a:lnTo>
                    <a:lnTo>
                      <a:pt x="6" y="230"/>
                    </a:lnTo>
                    <a:lnTo>
                      <a:pt x="12" y="248"/>
                    </a:lnTo>
                    <a:lnTo>
                      <a:pt x="20" y="264"/>
                    </a:lnTo>
                    <a:lnTo>
                      <a:pt x="28" y="278"/>
                    </a:lnTo>
                    <a:lnTo>
                      <a:pt x="40" y="292"/>
                    </a:lnTo>
                    <a:lnTo>
                      <a:pt x="52" y="306"/>
                    </a:lnTo>
                    <a:lnTo>
                      <a:pt x="52" y="306"/>
                    </a:lnTo>
                    <a:lnTo>
                      <a:pt x="66" y="318"/>
                    </a:lnTo>
                    <a:lnTo>
                      <a:pt x="80" y="330"/>
                    </a:lnTo>
                    <a:lnTo>
                      <a:pt x="96" y="338"/>
                    </a:lnTo>
                    <a:lnTo>
                      <a:pt x="112" y="346"/>
                    </a:lnTo>
                    <a:lnTo>
                      <a:pt x="128" y="352"/>
                    </a:lnTo>
                    <a:lnTo>
                      <a:pt x="144" y="356"/>
                    </a:lnTo>
                    <a:lnTo>
                      <a:pt x="162" y="358"/>
                    </a:lnTo>
                    <a:lnTo>
                      <a:pt x="178" y="358"/>
                    </a:lnTo>
                    <a:lnTo>
                      <a:pt x="196" y="358"/>
                    </a:lnTo>
                    <a:lnTo>
                      <a:pt x="212" y="356"/>
                    </a:lnTo>
                    <a:lnTo>
                      <a:pt x="230" y="352"/>
                    </a:lnTo>
                    <a:lnTo>
                      <a:pt x="246" y="346"/>
                    </a:lnTo>
                    <a:lnTo>
                      <a:pt x="262" y="338"/>
                    </a:lnTo>
                    <a:lnTo>
                      <a:pt x="278" y="330"/>
                    </a:lnTo>
                    <a:lnTo>
                      <a:pt x="292" y="318"/>
                    </a:lnTo>
                    <a:lnTo>
                      <a:pt x="306" y="306"/>
                    </a:lnTo>
                    <a:lnTo>
                      <a:pt x="306" y="306"/>
                    </a:lnTo>
                    <a:lnTo>
                      <a:pt x="318" y="292"/>
                    </a:lnTo>
                    <a:lnTo>
                      <a:pt x="328" y="278"/>
                    </a:lnTo>
                    <a:lnTo>
                      <a:pt x="338" y="264"/>
                    </a:lnTo>
                    <a:lnTo>
                      <a:pt x="346" y="248"/>
                    </a:lnTo>
                    <a:lnTo>
                      <a:pt x="350" y="230"/>
                    </a:lnTo>
                    <a:lnTo>
                      <a:pt x="354" y="214"/>
                    </a:lnTo>
                    <a:lnTo>
                      <a:pt x="358" y="196"/>
                    </a:lnTo>
                    <a:lnTo>
                      <a:pt x="358" y="180"/>
                    </a:lnTo>
                    <a:lnTo>
                      <a:pt x="358" y="162"/>
                    </a:lnTo>
                    <a:lnTo>
                      <a:pt x="354" y="146"/>
                    </a:lnTo>
                    <a:lnTo>
                      <a:pt x="350" y="128"/>
                    </a:lnTo>
                    <a:lnTo>
                      <a:pt x="346" y="112"/>
                    </a:lnTo>
                    <a:lnTo>
                      <a:pt x="338" y="96"/>
                    </a:lnTo>
                    <a:lnTo>
                      <a:pt x="328" y="80"/>
                    </a:lnTo>
                    <a:lnTo>
                      <a:pt x="318" y="66"/>
                    </a:lnTo>
                    <a:lnTo>
                      <a:pt x="306" y="52"/>
                    </a:lnTo>
                    <a:lnTo>
                      <a:pt x="306" y="52"/>
                    </a:lnTo>
                    <a:close/>
                    <a:moveTo>
                      <a:pt x="86" y="272"/>
                    </a:moveTo>
                    <a:lnTo>
                      <a:pt x="86" y="272"/>
                    </a:lnTo>
                    <a:lnTo>
                      <a:pt x="76" y="262"/>
                    </a:lnTo>
                    <a:lnTo>
                      <a:pt x="68" y="252"/>
                    </a:lnTo>
                    <a:lnTo>
                      <a:pt x="62" y="240"/>
                    </a:lnTo>
                    <a:lnTo>
                      <a:pt x="56" y="230"/>
                    </a:lnTo>
                    <a:lnTo>
                      <a:pt x="52" y="216"/>
                    </a:lnTo>
                    <a:lnTo>
                      <a:pt x="50" y="204"/>
                    </a:lnTo>
                    <a:lnTo>
                      <a:pt x="48" y="192"/>
                    </a:lnTo>
                    <a:lnTo>
                      <a:pt x="48" y="180"/>
                    </a:lnTo>
                    <a:lnTo>
                      <a:pt x="48" y="166"/>
                    </a:lnTo>
                    <a:lnTo>
                      <a:pt x="50" y="154"/>
                    </a:lnTo>
                    <a:lnTo>
                      <a:pt x="52" y="142"/>
                    </a:lnTo>
                    <a:lnTo>
                      <a:pt x="56" y="130"/>
                    </a:lnTo>
                    <a:lnTo>
                      <a:pt x="62" y="118"/>
                    </a:lnTo>
                    <a:lnTo>
                      <a:pt x="68" y="108"/>
                    </a:lnTo>
                    <a:lnTo>
                      <a:pt x="76" y="96"/>
                    </a:lnTo>
                    <a:lnTo>
                      <a:pt x="86" y="86"/>
                    </a:lnTo>
                    <a:lnTo>
                      <a:pt x="86" y="86"/>
                    </a:lnTo>
                    <a:lnTo>
                      <a:pt x="96" y="78"/>
                    </a:lnTo>
                    <a:lnTo>
                      <a:pt x="106" y="70"/>
                    </a:lnTo>
                    <a:lnTo>
                      <a:pt x="118" y="64"/>
                    </a:lnTo>
                    <a:lnTo>
                      <a:pt x="130" y="58"/>
                    </a:lnTo>
                    <a:lnTo>
                      <a:pt x="142" y="54"/>
                    </a:lnTo>
                    <a:lnTo>
                      <a:pt x="154" y="50"/>
                    </a:lnTo>
                    <a:lnTo>
                      <a:pt x="166" y="48"/>
                    </a:lnTo>
                    <a:lnTo>
                      <a:pt x="178" y="48"/>
                    </a:lnTo>
                    <a:lnTo>
                      <a:pt x="192" y="48"/>
                    </a:lnTo>
                    <a:lnTo>
                      <a:pt x="204" y="50"/>
                    </a:lnTo>
                    <a:lnTo>
                      <a:pt x="216" y="54"/>
                    </a:lnTo>
                    <a:lnTo>
                      <a:pt x="228" y="58"/>
                    </a:lnTo>
                    <a:lnTo>
                      <a:pt x="240" y="64"/>
                    </a:lnTo>
                    <a:lnTo>
                      <a:pt x="252" y="70"/>
                    </a:lnTo>
                    <a:lnTo>
                      <a:pt x="262" y="78"/>
                    </a:lnTo>
                    <a:lnTo>
                      <a:pt x="272" y="86"/>
                    </a:lnTo>
                    <a:lnTo>
                      <a:pt x="272" y="86"/>
                    </a:lnTo>
                    <a:lnTo>
                      <a:pt x="280" y="96"/>
                    </a:lnTo>
                    <a:lnTo>
                      <a:pt x="288" y="108"/>
                    </a:lnTo>
                    <a:lnTo>
                      <a:pt x="296" y="118"/>
                    </a:lnTo>
                    <a:lnTo>
                      <a:pt x="300" y="130"/>
                    </a:lnTo>
                    <a:lnTo>
                      <a:pt x="304" y="142"/>
                    </a:lnTo>
                    <a:lnTo>
                      <a:pt x="308" y="154"/>
                    </a:lnTo>
                    <a:lnTo>
                      <a:pt x="310" y="166"/>
                    </a:lnTo>
                    <a:lnTo>
                      <a:pt x="310" y="180"/>
                    </a:lnTo>
                    <a:lnTo>
                      <a:pt x="310" y="192"/>
                    </a:lnTo>
                    <a:lnTo>
                      <a:pt x="308" y="204"/>
                    </a:lnTo>
                    <a:lnTo>
                      <a:pt x="304" y="216"/>
                    </a:lnTo>
                    <a:lnTo>
                      <a:pt x="300" y="230"/>
                    </a:lnTo>
                    <a:lnTo>
                      <a:pt x="296" y="240"/>
                    </a:lnTo>
                    <a:lnTo>
                      <a:pt x="288" y="252"/>
                    </a:lnTo>
                    <a:lnTo>
                      <a:pt x="280" y="262"/>
                    </a:lnTo>
                    <a:lnTo>
                      <a:pt x="272" y="272"/>
                    </a:lnTo>
                    <a:lnTo>
                      <a:pt x="272" y="272"/>
                    </a:lnTo>
                    <a:lnTo>
                      <a:pt x="262" y="282"/>
                    </a:lnTo>
                    <a:lnTo>
                      <a:pt x="252" y="290"/>
                    </a:lnTo>
                    <a:lnTo>
                      <a:pt x="240" y="296"/>
                    </a:lnTo>
                    <a:lnTo>
                      <a:pt x="228" y="302"/>
                    </a:lnTo>
                    <a:lnTo>
                      <a:pt x="216" y="306"/>
                    </a:lnTo>
                    <a:lnTo>
                      <a:pt x="204" y="308"/>
                    </a:lnTo>
                    <a:lnTo>
                      <a:pt x="192" y="310"/>
                    </a:lnTo>
                    <a:lnTo>
                      <a:pt x="178" y="310"/>
                    </a:lnTo>
                    <a:lnTo>
                      <a:pt x="166" y="310"/>
                    </a:lnTo>
                    <a:lnTo>
                      <a:pt x="154" y="308"/>
                    </a:lnTo>
                    <a:lnTo>
                      <a:pt x="142" y="306"/>
                    </a:lnTo>
                    <a:lnTo>
                      <a:pt x="130" y="302"/>
                    </a:lnTo>
                    <a:lnTo>
                      <a:pt x="118" y="296"/>
                    </a:lnTo>
                    <a:lnTo>
                      <a:pt x="106" y="290"/>
                    </a:lnTo>
                    <a:lnTo>
                      <a:pt x="96" y="282"/>
                    </a:lnTo>
                    <a:lnTo>
                      <a:pt x="86" y="272"/>
                    </a:lnTo>
                    <a:lnTo>
                      <a:pt x="86" y="2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1"/>
              <p:cNvSpPr/>
              <p:nvPr/>
            </p:nvSpPr>
            <p:spPr bwMode="auto">
              <a:xfrm>
                <a:off x="1511300" y="10006013"/>
                <a:ext cx="288925" cy="285750"/>
              </a:xfrm>
              <a:custGeom>
                <a:avLst/>
                <a:gdLst>
                  <a:gd name="T0" fmla="*/ 170 w 182"/>
                  <a:gd name="T1" fmla="*/ 108 h 180"/>
                  <a:gd name="T2" fmla="*/ 60 w 182"/>
                  <a:gd name="T3" fmla="*/ 0 h 180"/>
                  <a:gd name="T4" fmla="*/ 60 w 182"/>
                  <a:gd name="T5" fmla="*/ 0 h 180"/>
                  <a:gd name="T6" fmla="*/ 48 w 182"/>
                  <a:gd name="T7" fmla="*/ 16 h 180"/>
                  <a:gd name="T8" fmla="*/ 34 w 182"/>
                  <a:gd name="T9" fmla="*/ 32 h 180"/>
                  <a:gd name="T10" fmla="*/ 34 w 182"/>
                  <a:gd name="T11" fmla="*/ 32 h 180"/>
                  <a:gd name="T12" fmla="*/ 18 w 182"/>
                  <a:gd name="T13" fmla="*/ 46 h 180"/>
                  <a:gd name="T14" fmla="*/ 0 w 182"/>
                  <a:gd name="T15" fmla="*/ 58 h 180"/>
                  <a:gd name="T16" fmla="*/ 110 w 182"/>
                  <a:gd name="T17" fmla="*/ 168 h 180"/>
                  <a:gd name="T18" fmla="*/ 110 w 182"/>
                  <a:gd name="T19" fmla="*/ 168 h 180"/>
                  <a:gd name="T20" fmla="*/ 116 w 182"/>
                  <a:gd name="T21" fmla="*/ 174 h 180"/>
                  <a:gd name="T22" fmla="*/ 124 w 182"/>
                  <a:gd name="T23" fmla="*/ 178 h 180"/>
                  <a:gd name="T24" fmla="*/ 132 w 182"/>
                  <a:gd name="T25" fmla="*/ 180 h 180"/>
                  <a:gd name="T26" fmla="*/ 140 w 182"/>
                  <a:gd name="T27" fmla="*/ 180 h 180"/>
                  <a:gd name="T28" fmla="*/ 148 w 182"/>
                  <a:gd name="T29" fmla="*/ 180 h 180"/>
                  <a:gd name="T30" fmla="*/ 156 w 182"/>
                  <a:gd name="T31" fmla="*/ 178 h 180"/>
                  <a:gd name="T32" fmla="*/ 162 w 182"/>
                  <a:gd name="T33" fmla="*/ 174 h 180"/>
                  <a:gd name="T34" fmla="*/ 170 w 182"/>
                  <a:gd name="T35" fmla="*/ 168 h 180"/>
                  <a:gd name="T36" fmla="*/ 170 w 182"/>
                  <a:gd name="T37" fmla="*/ 168 h 180"/>
                  <a:gd name="T38" fmla="*/ 174 w 182"/>
                  <a:gd name="T39" fmla="*/ 162 h 180"/>
                  <a:gd name="T40" fmla="*/ 178 w 182"/>
                  <a:gd name="T41" fmla="*/ 154 h 180"/>
                  <a:gd name="T42" fmla="*/ 180 w 182"/>
                  <a:gd name="T43" fmla="*/ 146 h 180"/>
                  <a:gd name="T44" fmla="*/ 182 w 182"/>
                  <a:gd name="T45" fmla="*/ 138 h 180"/>
                  <a:gd name="T46" fmla="*/ 180 w 182"/>
                  <a:gd name="T47" fmla="*/ 130 h 180"/>
                  <a:gd name="T48" fmla="*/ 178 w 182"/>
                  <a:gd name="T49" fmla="*/ 122 h 180"/>
                  <a:gd name="T50" fmla="*/ 174 w 182"/>
                  <a:gd name="T51" fmla="*/ 116 h 180"/>
                  <a:gd name="T52" fmla="*/ 170 w 182"/>
                  <a:gd name="T53" fmla="*/ 108 h 180"/>
                  <a:gd name="T54" fmla="*/ 170 w 182"/>
                  <a:gd name="T55" fmla="*/ 10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2" h="180">
                    <a:moveTo>
                      <a:pt x="170" y="108"/>
                    </a:moveTo>
                    <a:lnTo>
                      <a:pt x="60" y="0"/>
                    </a:lnTo>
                    <a:lnTo>
                      <a:pt x="60" y="0"/>
                    </a:lnTo>
                    <a:lnTo>
                      <a:pt x="48" y="16"/>
                    </a:lnTo>
                    <a:lnTo>
                      <a:pt x="34" y="32"/>
                    </a:lnTo>
                    <a:lnTo>
                      <a:pt x="34" y="32"/>
                    </a:lnTo>
                    <a:lnTo>
                      <a:pt x="18" y="46"/>
                    </a:lnTo>
                    <a:lnTo>
                      <a:pt x="0" y="58"/>
                    </a:lnTo>
                    <a:lnTo>
                      <a:pt x="110" y="168"/>
                    </a:lnTo>
                    <a:lnTo>
                      <a:pt x="110" y="168"/>
                    </a:lnTo>
                    <a:lnTo>
                      <a:pt x="116" y="174"/>
                    </a:lnTo>
                    <a:lnTo>
                      <a:pt x="124" y="178"/>
                    </a:lnTo>
                    <a:lnTo>
                      <a:pt x="132" y="180"/>
                    </a:lnTo>
                    <a:lnTo>
                      <a:pt x="140" y="180"/>
                    </a:lnTo>
                    <a:lnTo>
                      <a:pt x="148" y="180"/>
                    </a:lnTo>
                    <a:lnTo>
                      <a:pt x="156" y="178"/>
                    </a:lnTo>
                    <a:lnTo>
                      <a:pt x="162" y="174"/>
                    </a:lnTo>
                    <a:lnTo>
                      <a:pt x="170" y="168"/>
                    </a:lnTo>
                    <a:lnTo>
                      <a:pt x="170" y="168"/>
                    </a:lnTo>
                    <a:lnTo>
                      <a:pt x="174" y="162"/>
                    </a:lnTo>
                    <a:lnTo>
                      <a:pt x="178" y="154"/>
                    </a:lnTo>
                    <a:lnTo>
                      <a:pt x="180" y="146"/>
                    </a:lnTo>
                    <a:lnTo>
                      <a:pt x="182" y="138"/>
                    </a:lnTo>
                    <a:lnTo>
                      <a:pt x="180" y="130"/>
                    </a:lnTo>
                    <a:lnTo>
                      <a:pt x="178" y="122"/>
                    </a:lnTo>
                    <a:lnTo>
                      <a:pt x="174" y="116"/>
                    </a:lnTo>
                    <a:lnTo>
                      <a:pt x="170" y="108"/>
                    </a:lnTo>
                    <a:lnTo>
                      <a:pt x="170"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2"/>
              <p:cNvSpPr/>
              <p:nvPr/>
            </p:nvSpPr>
            <p:spPr bwMode="auto">
              <a:xfrm>
                <a:off x="1165225" y="9659938"/>
                <a:ext cx="152400" cy="149225"/>
              </a:xfrm>
              <a:custGeom>
                <a:avLst/>
                <a:gdLst>
                  <a:gd name="T0" fmla="*/ 0 w 96"/>
                  <a:gd name="T1" fmla="*/ 94 h 94"/>
                  <a:gd name="T2" fmla="*/ 24 w 96"/>
                  <a:gd name="T3" fmla="*/ 94 h 94"/>
                  <a:gd name="T4" fmla="*/ 24 w 96"/>
                  <a:gd name="T5" fmla="*/ 94 h 94"/>
                  <a:gd name="T6" fmla="*/ 26 w 96"/>
                  <a:gd name="T7" fmla="*/ 82 h 94"/>
                  <a:gd name="T8" fmla="*/ 32 w 96"/>
                  <a:gd name="T9" fmla="*/ 68 h 94"/>
                  <a:gd name="T10" fmla="*/ 38 w 96"/>
                  <a:gd name="T11" fmla="*/ 58 h 94"/>
                  <a:gd name="T12" fmla="*/ 48 w 96"/>
                  <a:gd name="T13" fmla="*/ 46 h 94"/>
                  <a:gd name="T14" fmla="*/ 48 w 96"/>
                  <a:gd name="T15" fmla="*/ 46 h 94"/>
                  <a:gd name="T16" fmla="*/ 58 w 96"/>
                  <a:gd name="T17" fmla="*/ 38 h 94"/>
                  <a:gd name="T18" fmla="*/ 70 w 96"/>
                  <a:gd name="T19" fmla="*/ 30 h 94"/>
                  <a:gd name="T20" fmla="*/ 84 w 96"/>
                  <a:gd name="T21" fmla="*/ 26 h 94"/>
                  <a:gd name="T22" fmla="*/ 96 w 96"/>
                  <a:gd name="T23" fmla="*/ 24 h 94"/>
                  <a:gd name="T24" fmla="*/ 96 w 96"/>
                  <a:gd name="T25" fmla="*/ 0 h 94"/>
                  <a:gd name="T26" fmla="*/ 96 w 96"/>
                  <a:gd name="T27" fmla="*/ 0 h 94"/>
                  <a:gd name="T28" fmla="*/ 78 w 96"/>
                  <a:gd name="T29" fmla="*/ 2 h 94"/>
                  <a:gd name="T30" fmla="*/ 62 w 96"/>
                  <a:gd name="T31" fmla="*/ 8 h 94"/>
                  <a:gd name="T32" fmla="*/ 46 w 96"/>
                  <a:gd name="T33" fmla="*/ 18 h 94"/>
                  <a:gd name="T34" fmla="*/ 30 w 96"/>
                  <a:gd name="T35" fmla="*/ 30 h 94"/>
                  <a:gd name="T36" fmla="*/ 30 w 96"/>
                  <a:gd name="T37" fmla="*/ 30 h 94"/>
                  <a:gd name="T38" fmla="*/ 18 w 96"/>
                  <a:gd name="T39" fmla="*/ 44 h 94"/>
                  <a:gd name="T40" fmla="*/ 10 w 96"/>
                  <a:gd name="T41" fmla="*/ 60 h 94"/>
                  <a:gd name="T42" fmla="*/ 4 w 96"/>
                  <a:gd name="T43" fmla="*/ 76 h 94"/>
                  <a:gd name="T44" fmla="*/ 0 w 96"/>
                  <a:gd name="T45" fmla="*/ 94 h 94"/>
                  <a:gd name="T46" fmla="*/ 0 w 96"/>
                  <a:gd name="T4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4">
                    <a:moveTo>
                      <a:pt x="0" y="94"/>
                    </a:moveTo>
                    <a:lnTo>
                      <a:pt x="24" y="94"/>
                    </a:lnTo>
                    <a:lnTo>
                      <a:pt x="24" y="94"/>
                    </a:lnTo>
                    <a:lnTo>
                      <a:pt x="26" y="82"/>
                    </a:lnTo>
                    <a:lnTo>
                      <a:pt x="32" y="68"/>
                    </a:lnTo>
                    <a:lnTo>
                      <a:pt x="38" y="58"/>
                    </a:lnTo>
                    <a:lnTo>
                      <a:pt x="48" y="46"/>
                    </a:lnTo>
                    <a:lnTo>
                      <a:pt x="48" y="46"/>
                    </a:lnTo>
                    <a:lnTo>
                      <a:pt x="58" y="38"/>
                    </a:lnTo>
                    <a:lnTo>
                      <a:pt x="70" y="30"/>
                    </a:lnTo>
                    <a:lnTo>
                      <a:pt x="84" y="26"/>
                    </a:lnTo>
                    <a:lnTo>
                      <a:pt x="96" y="24"/>
                    </a:lnTo>
                    <a:lnTo>
                      <a:pt x="96" y="0"/>
                    </a:lnTo>
                    <a:lnTo>
                      <a:pt x="96" y="0"/>
                    </a:lnTo>
                    <a:lnTo>
                      <a:pt x="78" y="2"/>
                    </a:lnTo>
                    <a:lnTo>
                      <a:pt x="62" y="8"/>
                    </a:lnTo>
                    <a:lnTo>
                      <a:pt x="46" y="18"/>
                    </a:lnTo>
                    <a:lnTo>
                      <a:pt x="30" y="30"/>
                    </a:lnTo>
                    <a:lnTo>
                      <a:pt x="30" y="30"/>
                    </a:lnTo>
                    <a:lnTo>
                      <a:pt x="18" y="44"/>
                    </a:lnTo>
                    <a:lnTo>
                      <a:pt x="10" y="60"/>
                    </a:lnTo>
                    <a:lnTo>
                      <a:pt x="4" y="76"/>
                    </a:lnTo>
                    <a:lnTo>
                      <a:pt x="0" y="94"/>
                    </a:lnTo>
                    <a:lnTo>
                      <a:pt x="0" y="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4" name="组合 73"/>
          <p:cNvGrpSpPr/>
          <p:nvPr/>
        </p:nvGrpSpPr>
        <p:grpSpPr>
          <a:xfrm>
            <a:off x="6630274" y="2186680"/>
            <a:ext cx="711873" cy="613763"/>
            <a:chOff x="5128181" y="1374436"/>
            <a:chExt cx="490748" cy="423058"/>
          </a:xfrm>
        </p:grpSpPr>
        <p:sp>
          <p:nvSpPr>
            <p:cNvPr id="75" name="六边形 74"/>
            <p:cNvSpPr/>
            <p:nvPr/>
          </p:nvSpPr>
          <p:spPr>
            <a:xfrm>
              <a:off x="5128181" y="1374436"/>
              <a:ext cx="490748" cy="423058"/>
            </a:xfrm>
            <a:prstGeom prst="hexagon">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2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5255198" y="1467608"/>
              <a:ext cx="236714" cy="236714"/>
              <a:chOff x="4895850" y="9539288"/>
              <a:chExt cx="698500" cy="698500"/>
            </a:xfrm>
            <a:solidFill>
              <a:schemeClr val="bg1"/>
            </a:solidFill>
          </p:grpSpPr>
          <p:sp>
            <p:nvSpPr>
              <p:cNvPr id="77" name="Freeform 13"/>
              <p:cNvSpPr>
                <a:spLocks noEditPoints="1"/>
              </p:cNvSpPr>
              <p:nvPr/>
            </p:nvSpPr>
            <p:spPr bwMode="auto">
              <a:xfrm>
                <a:off x="5143500" y="9786938"/>
                <a:ext cx="203200" cy="203200"/>
              </a:xfrm>
              <a:custGeom>
                <a:avLst/>
                <a:gdLst>
                  <a:gd name="T0" fmla="*/ 64 w 128"/>
                  <a:gd name="T1" fmla="*/ 0 h 128"/>
                  <a:gd name="T2" fmla="*/ 38 w 128"/>
                  <a:gd name="T3" fmla="*/ 6 h 128"/>
                  <a:gd name="T4" fmla="*/ 18 w 128"/>
                  <a:gd name="T5" fmla="*/ 20 h 128"/>
                  <a:gd name="T6" fmla="*/ 4 w 128"/>
                  <a:gd name="T7" fmla="*/ 40 h 128"/>
                  <a:gd name="T8" fmla="*/ 0 w 128"/>
                  <a:gd name="T9" fmla="*/ 64 h 128"/>
                  <a:gd name="T10" fmla="*/ 0 w 128"/>
                  <a:gd name="T11" fmla="*/ 78 h 128"/>
                  <a:gd name="T12" fmla="*/ 10 w 128"/>
                  <a:gd name="T13" fmla="*/ 100 h 128"/>
                  <a:gd name="T14" fmla="*/ 28 w 128"/>
                  <a:gd name="T15" fmla="*/ 118 h 128"/>
                  <a:gd name="T16" fmla="*/ 50 w 128"/>
                  <a:gd name="T17" fmla="*/ 126 h 128"/>
                  <a:gd name="T18" fmla="*/ 64 w 128"/>
                  <a:gd name="T19" fmla="*/ 128 h 128"/>
                  <a:gd name="T20" fmla="*/ 88 w 128"/>
                  <a:gd name="T21" fmla="*/ 122 h 128"/>
                  <a:gd name="T22" fmla="*/ 108 w 128"/>
                  <a:gd name="T23" fmla="*/ 110 h 128"/>
                  <a:gd name="T24" fmla="*/ 122 w 128"/>
                  <a:gd name="T25" fmla="*/ 88 h 128"/>
                  <a:gd name="T26" fmla="*/ 128 w 128"/>
                  <a:gd name="T27" fmla="*/ 64 h 128"/>
                  <a:gd name="T28" fmla="*/ 126 w 128"/>
                  <a:gd name="T29" fmla="*/ 52 h 128"/>
                  <a:gd name="T30" fmla="*/ 116 w 128"/>
                  <a:gd name="T31" fmla="*/ 28 h 128"/>
                  <a:gd name="T32" fmla="*/ 98 w 128"/>
                  <a:gd name="T33" fmla="*/ 12 h 128"/>
                  <a:gd name="T34" fmla="*/ 76 w 128"/>
                  <a:gd name="T35" fmla="*/ 2 h 128"/>
                  <a:gd name="T36" fmla="*/ 64 w 128"/>
                  <a:gd name="T37" fmla="*/ 0 h 128"/>
                  <a:gd name="T38" fmla="*/ 64 w 128"/>
                  <a:gd name="T39" fmla="*/ 110 h 128"/>
                  <a:gd name="T40" fmla="*/ 46 w 128"/>
                  <a:gd name="T41" fmla="*/ 106 h 128"/>
                  <a:gd name="T42" fmla="*/ 32 w 128"/>
                  <a:gd name="T43" fmla="*/ 96 h 128"/>
                  <a:gd name="T44" fmla="*/ 22 w 128"/>
                  <a:gd name="T45" fmla="*/ 82 h 128"/>
                  <a:gd name="T46" fmla="*/ 18 w 128"/>
                  <a:gd name="T47" fmla="*/ 64 h 128"/>
                  <a:gd name="T48" fmla="*/ 18 w 128"/>
                  <a:gd name="T49" fmla="*/ 56 h 128"/>
                  <a:gd name="T50" fmla="*/ 26 w 128"/>
                  <a:gd name="T51" fmla="*/ 38 h 128"/>
                  <a:gd name="T52" fmla="*/ 38 w 128"/>
                  <a:gd name="T53" fmla="*/ 26 h 128"/>
                  <a:gd name="T54" fmla="*/ 54 w 128"/>
                  <a:gd name="T55" fmla="*/ 20 h 128"/>
                  <a:gd name="T56" fmla="*/ 64 w 128"/>
                  <a:gd name="T57" fmla="*/ 18 h 128"/>
                  <a:gd name="T58" fmla="*/ 80 w 128"/>
                  <a:gd name="T59" fmla="*/ 22 h 128"/>
                  <a:gd name="T60" fmla="*/ 96 w 128"/>
                  <a:gd name="T61" fmla="*/ 32 h 128"/>
                  <a:gd name="T62" fmla="*/ 104 w 128"/>
                  <a:gd name="T63" fmla="*/ 46 h 128"/>
                  <a:gd name="T64" fmla="*/ 108 w 128"/>
                  <a:gd name="T65" fmla="*/ 64 h 128"/>
                  <a:gd name="T66" fmla="*/ 108 w 128"/>
                  <a:gd name="T67" fmla="*/ 74 h 128"/>
                  <a:gd name="T68" fmla="*/ 100 w 128"/>
                  <a:gd name="T69" fmla="*/ 90 h 128"/>
                  <a:gd name="T70" fmla="*/ 88 w 128"/>
                  <a:gd name="T71" fmla="*/ 102 h 128"/>
                  <a:gd name="T72" fmla="*/ 72 w 128"/>
                  <a:gd name="T73" fmla="*/ 108 h 128"/>
                  <a:gd name="T74" fmla="*/ 64 w 128"/>
                  <a:gd name="T75" fmla="*/ 11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64" y="0"/>
                    </a:moveTo>
                    <a:lnTo>
                      <a:pt x="64" y="0"/>
                    </a:lnTo>
                    <a:lnTo>
                      <a:pt x="50" y="2"/>
                    </a:lnTo>
                    <a:lnTo>
                      <a:pt x="38" y="6"/>
                    </a:lnTo>
                    <a:lnTo>
                      <a:pt x="28" y="12"/>
                    </a:lnTo>
                    <a:lnTo>
                      <a:pt x="18" y="20"/>
                    </a:lnTo>
                    <a:lnTo>
                      <a:pt x="10" y="28"/>
                    </a:lnTo>
                    <a:lnTo>
                      <a:pt x="4" y="40"/>
                    </a:lnTo>
                    <a:lnTo>
                      <a:pt x="0" y="52"/>
                    </a:lnTo>
                    <a:lnTo>
                      <a:pt x="0" y="64"/>
                    </a:lnTo>
                    <a:lnTo>
                      <a:pt x="0" y="64"/>
                    </a:lnTo>
                    <a:lnTo>
                      <a:pt x="0" y="78"/>
                    </a:lnTo>
                    <a:lnTo>
                      <a:pt x="4" y="88"/>
                    </a:lnTo>
                    <a:lnTo>
                      <a:pt x="10" y="100"/>
                    </a:lnTo>
                    <a:lnTo>
                      <a:pt x="18" y="110"/>
                    </a:lnTo>
                    <a:lnTo>
                      <a:pt x="28" y="118"/>
                    </a:lnTo>
                    <a:lnTo>
                      <a:pt x="38" y="122"/>
                    </a:lnTo>
                    <a:lnTo>
                      <a:pt x="50" y="126"/>
                    </a:lnTo>
                    <a:lnTo>
                      <a:pt x="64" y="128"/>
                    </a:lnTo>
                    <a:lnTo>
                      <a:pt x="64" y="128"/>
                    </a:lnTo>
                    <a:lnTo>
                      <a:pt x="76" y="126"/>
                    </a:lnTo>
                    <a:lnTo>
                      <a:pt x="88" y="122"/>
                    </a:lnTo>
                    <a:lnTo>
                      <a:pt x="98" y="118"/>
                    </a:lnTo>
                    <a:lnTo>
                      <a:pt x="108" y="110"/>
                    </a:lnTo>
                    <a:lnTo>
                      <a:pt x="116" y="100"/>
                    </a:lnTo>
                    <a:lnTo>
                      <a:pt x="122" y="88"/>
                    </a:lnTo>
                    <a:lnTo>
                      <a:pt x="126" y="78"/>
                    </a:lnTo>
                    <a:lnTo>
                      <a:pt x="128" y="64"/>
                    </a:lnTo>
                    <a:lnTo>
                      <a:pt x="128" y="64"/>
                    </a:lnTo>
                    <a:lnTo>
                      <a:pt x="126" y="52"/>
                    </a:lnTo>
                    <a:lnTo>
                      <a:pt x="122" y="40"/>
                    </a:lnTo>
                    <a:lnTo>
                      <a:pt x="116" y="28"/>
                    </a:lnTo>
                    <a:lnTo>
                      <a:pt x="108" y="20"/>
                    </a:lnTo>
                    <a:lnTo>
                      <a:pt x="98" y="12"/>
                    </a:lnTo>
                    <a:lnTo>
                      <a:pt x="88" y="6"/>
                    </a:lnTo>
                    <a:lnTo>
                      <a:pt x="76" y="2"/>
                    </a:lnTo>
                    <a:lnTo>
                      <a:pt x="64" y="0"/>
                    </a:lnTo>
                    <a:lnTo>
                      <a:pt x="64" y="0"/>
                    </a:lnTo>
                    <a:close/>
                    <a:moveTo>
                      <a:pt x="64" y="110"/>
                    </a:moveTo>
                    <a:lnTo>
                      <a:pt x="64" y="110"/>
                    </a:lnTo>
                    <a:lnTo>
                      <a:pt x="54" y="108"/>
                    </a:lnTo>
                    <a:lnTo>
                      <a:pt x="46" y="106"/>
                    </a:lnTo>
                    <a:lnTo>
                      <a:pt x="38" y="102"/>
                    </a:lnTo>
                    <a:lnTo>
                      <a:pt x="32" y="96"/>
                    </a:lnTo>
                    <a:lnTo>
                      <a:pt x="26" y="90"/>
                    </a:lnTo>
                    <a:lnTo>
                      <a:pt x="22" y="82"/>
                    </a:lnTo>
                    <a:lnTo>
                      <a:pt x="18" y="74"/>
                    </a:lnTo>
                    <a:lnTo>
                      <a:pt x="18" y="64"/>
                    </a:lnTo>
                    <a:lnTo>
                      <a:pt x="18" y="64"/>
                    </a:lnTo>
                    <a:lnTo>
                      <a:pt x="18" y="56"/>
                    </a:lnTo>
                    <a:lnTo>
                      <a:pt x="22" y="46"/>
                    </a:lnTo>
                    <a:lnTo>
                      <a:pt x="26" y="38"/>
                    </a:lnTo>
                    <a:lnTo>
                      <a:pt x="32" y="32"/>
                    </a:lnTo>
                    <a:lnTo>
                      <a:pt x="38" y="26"/>
                    </a:lnTo>
                    <a:lnTo>
                      <a:pt x="46" y="22"/>
                    </a:lnTo>
                    <a:lnTo>
                      <a:pt x="54" y="20"/>
                    </a:lnTo>
                    <a:lnTo>
                      <a:pt x="64" y="18"/>
                    </a:lnTo>
                    <a:lnTo>
                      <a:pt x="64" y="18"/>
                    </a:lnTo>
                    <a:lnTo>
                      <a:pt x="72" y="20"/>
                    </a:lnTo>
                    <a:lnTo>
                      <a:pt x="80" y="22"/>
                    </a:lnTo>
                    <a:lnTo>
                      <a:pt x="88" y="26"/>
                    </a:lnTo>
                    <a:lnTo>
                      <a:pt x="96" y="32"/>
                    </a:lnTo>
                    <a:lnTo>
                      <a:pt x="100" y="38"/>
                    </a:lnTo>
                    <a:lnTo>
                      <a:pt x="104" y="46"/>
                    </a:lnTo>
                    <a:lnTo>
                      <a:pt x="108" y="56"/>
                    </a:lnTo>
                    <a:lnTo>
                      <a:pt x="108" y="64"/>
                    </a:lnTo>
                    <a:lnTo>
                      <a:pt x="108" y="64"/>
                    </a:lnTo>
                    <a:lnTo>
                      <a:pt x="108" y="74"/>
                    </a:lnTo>
                    <a:lnTo>
                      <a:pt x="104" y="82"/>
                    </a:lnTo>
                    <a:lnTo>
                      <a:pt x="100" y="90"/>
                    </a:lnTo>
                    <a:lnTo>
                      <a:pt x="96" y="96"/>
                    </a:lnTo>
                    <a:lnTo>
                      <a:pt x="88" y="102"/>
                    </a:lnTo>
                    <a:lnTo>
                      <a:pt x="80" y="106"/>
                    </a:lnTo>
                    <a:lnTo>
                      <a:pt x="72" y="108"/>
                    </a:lnTo>
                    <a:lnTo>
                      <a:pt x="64" y="110"/>
                    </a:lnTo>
                    <a:lnTo>
                      <a:pt x="64"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4"/>
              <p:cNvSpPr>
                <a:spLocks noEditPoints="1"/>
              </p:cNvSpPr>
              <p:nvPr/>
            </p:nvSpPr>
            <p:spPr bwMode="auto">
              <a:xfrm>
                <a:off x="4895850" y="9539288"/>
                <a:ext cx="698500" cy="698500"/>
              </a:xfrm>
              <a:custGeom>
                <a:avLst/>
                <a:gdLst>
                  <a:gd name="T0" fmla="*/ 384 w 440"/>
                  <a:gd name="T1" fmla="*/ 134 h 440"/>
                  <a:gd name="T2" fmla="*/ 390 w 440"/>
                  <a:gd name="T3" fmla="*/ 88 h 440"/>
                  <a:gd name="T4" fmla="*/ 366 w 440"/>
                  <a:gd name="T5" fmla="*/ 58 h 440"/>
                  <a:gd name="T6" fmla="*/ 320 w 440"/>
                  <a:gd name="T7" fmla="*/ 50 h 440"/>
                  <a:gd name="T8" fmla="*/ 274 w 440"/>
                  <a:gd name="T9" fmla="*/ 42 h 440"/>
                  <a:gd name="T10" fmla="*/ 246 w 440"/>
                  <a:gd name="T11" fmla="*/ 6 h 440"/>
                  <a:gd name="T12" fmla="*/ 210 w 440"/>
                  <a:gd name="T13" fmla="*/ 0 h 440"/>
                  <a:gd name="T14" fmla="*/ 172 w 440"/>
                  <a:gd name="T15" fmla="*/ 26 h 440"/>
                  <a:gd name="T16" fmla="*/ 132 w 440"/>
                  <a:gd name="T17" fmla="*/ 56 h 440"/>
                  <a:gd name="T18" fmla="*/ 92 w 440"/>
                  <a:gd name="T19" fmla="*/ 48 h 440"/>
                  <a:gd name="T20" fmla="*/ 58 w 440"/>
                  <a:gd name="T21" fmla="*/ 72 h 440"/>
                  <a:gd name="T22" fmla="*/ 48 w 440"/>
                  <a:gd name="T23" fmla="*/ 116 h 440"/>
                  <a:gd name="T24" fmla="*/ 42 w 440"/>
                  <a:gd name="T25" fmla="*/ 166 h 440"/>
                  <a:gd name="T26" fmla="*/ 12 w 440"/>
                  <a:gd name="T27" fmla="*/ 186 h 440"/>
                  <a:gd name="T28" fmla="*/ 0 w 440"/>
                  <a:gd name="T29" fmla="*/ 220 h 440"/>
                  <a:gd name="T30" fmla="*/ 18 w 440"/>
                  <a:gd name="T31" fmla="*/ 262 h 440"/>
                  <a:gd name="T32" fmla="*/ 48 w 440"/>
                  <a:gd name="T33" fmla="*/ 292 h 440"/>
                  <a:gd name="T34" fmla="*/ 46 w 440"/>
                  <a:gd name="T35" fmla="*/ 334 h 440"/>
                  <a:gd name="T36" fmla="*/ 64 w 440"/>
                  <a:gd name="T37" fmla="*/ 376 h 440"/>
                  <a:gd name="T38" fmla="*/ 104 w 440"/>
                  <a:gd name="T39" fmla="*/ 392 h 440"/>
                  <a:gd name="T40" fmla="*/ 148 w 440"/>
                  <a:gd name="T41" fmla="*/ 392 h 440"/>
                  <a:gd name="T42" fmla="*/ 178 w 440"/>
                  <a:gd name="T43" fmla="*/ 422 h 440"/>
                  <a:gd name="T44" fmla="*/ 220 w 440"/>
                  <a:gd name="T45" fmla="*/ 440 h 440"/>
                  <a:gd name="T46" fmla="*/ 254 w 440"/>
                  <a:gd name="T47" fmla="*/ 428 h 440"/>
                  <a:gd name="T48" fmla="*/ 274 w 440"/>
                  <a:gd name="T49" fmla="*/ 398 h 440"/>
                  <a:gd name="T50" fmla="*/ 334 w 440"/>
                  <a:gd name="T51" fmla="*/ 392 h 440"/>
                  <a:gd name="T52" fmla="*/ 356 w 440"/>
                  <a:gd name="T53" fmla="*/ 388 h 440"/>
                  <a:gd name="T54" fmla="*/ 386 w 440"/>
                  <a:gd name="T55" fmla="*/ 360 h 440"/>
                  <a:gd name="T56" fmla="*/ 388 w 440"/>
                  <a:gd name="T57" fmla="*/ 316 h 440"/>
                  <a:gd name="T58" fmla="*/ 398 w 440"/>
                  <a:gd name="T59" fmla="*/ 276 h 440"/>
                  <a:gd name="T60" fmla="*/ 432 w 440"/>
                  <a:gd name="T61" fmla="*/ 248 h 440"/>
                  <a:gd name="T62" fmla="*/ 438 w 440"/>
                  <a:gd name="T63" fmla="*/ 210 h 440"/>
                  <a:gd name="T64" fmla="*/ 414 w 440"/>
                  <a:gd name="T65" fmla="*/ 172 h 440"/>
                  <a:gd name="T66" fmla="*/ 368 w 440"/>
                  <a:gd name="T67" fmla="*/ 240 h 440"/>
                  <a:gd name="T68" fmla="*/ 338 w 440"/>
                  <a:gd name="T69" fmla="*/ 312 h 440"/>
                  <a:gd name="T70" fmla="*/ 354 w 440"/>
                  <a:gd name="T71" fmla="*/ 344 h 440"/>
                  <a:gd name="T72" fmla="*/ 334 w 440"/>
                  <a:gd name="T73" fmla="*/ 356 h 440"/>
                  <a:gd name="T74" fmla="*/ 298 w 440"/>
                  <a:gd name="T75" fmla="*/ 348 h 440"/>
                  <a:gd name="T76" fmla="*/ 240 w 440"/>
                  <a:gd name="T77" fmla="*/ 384 h 440"/>
                  <a:gd name="T78" fmla="*/ 220 w 440"/>
                  <a:gd name="T79" fmla="*/ 404 h 440"/>
                  <a:gd name="T80" fmla="*/ 200 w 440"/>
                  <a:gd name="T81" fmla="*/ 384 h 440"/>
                  <a:gd name="T82" fmla="*/ 140 w 440"/>
                  <a:gd name="T83" fmla="*/ 348 h 440"/>
                  <a:gd name="T84" fmla="*/ 104 w 440"/>
                  <a:gd name="T85" fmla="*/ 356 h 440"/>
                  <a:gd name="T86" fmla="*/ 84 w 440"/>
                  <a:gd name="T87" fmla="*/ 336 h 440"/>
                  <a:gd name="T88" fmla="*/ 92 w 440"/>
                  <a:gd name="T89" fmla="*/ 298 h 440"/>
                  <a:gd name="T90" fmla="*/ 56 w 440"/>
                  <a:gd name="T91" fmla="*/ 240 h 440"/>
                  <a:gd name="T92" fmla="*/ 36 w 440"/>
                  <a:gd name="T93" fmla="*/ 220 h 440"/>
                  <a:gd name="T94" fmla="*/ 70 w 440"/>
                  <a:gd name="T95" fmla="*/ 200 h 440"/>
                  <a:gd name="T96" fmla="*/ 100 w 440"/>
                  <a:gd name="T97" fmla="*/ 130 h 440"/>
                  <a:gd name="T98" fmla="*/ 86 w 440"/>
                  <a:gd name="T99" fmla="*/ 98 h 440"/>
                  <a:gd name="T100" fmla="*/ 112 w 440"/>
                  <a:gd name="T101" fmla="*/ 86 h 440"/>
                  <a:gd name="T102" fmla="*/ 162 w 440"/>
                  <a:gd name="T103" fmla="*/ 82 h 440"/>
                  <a:gd name="T104" fmla="*/ 200 w 440"/>
                  <a:gd name="T105" fmla="*/ 50 h 440"/>
                  <a:gd name="T106" fmla="*/ 228 w 440"/>
                  <a:gd name="T107" fmla="*/ 38 h 440"/>
                  <a:gd name="T108" fmla="*/ 254 w 440"/>
                  <a:gd name="T109" fmla="*/ 74 h 440"/>
                  <a:gd name="T110" fmla="*/ 320 w 440"/>
                  <a:gd name="T111" fmla="*/ 90 h 440"/>
                  <a:gd name="T112" fmla="*/ 348 w 440"/>
                  <a:gd name="T113" fmla="*/ 90 h 440"/>
                  <a:gd name="T114" fmla="*/ 348 w 440"/>
                  <a:gd name="T115" fmla="*/ 118 h 440"/>
                  <a:gd name="T116" fmla="*/ 364 w 440"/>
                  <a:gd name="T117" fmla="*/ 186 h 440"/>
                  <a:gd name="T118" fmla="*/ 396 w 440"/>
                  <a:gd name="T119" fmla="*/ 206 h 440"/>
                  <a:gd name="T120" fmla="*/ 396 w 440"/>
                  <a:gd name="T121" fmla="*/ 23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0" h="440">
                    <a:moveTo>
                      <a:pt x="398" y="166"/>
                    </a:moveTo>
                    <a:lnTo>
                      <a:pt x="398" y="166"/>
                    </a:lnTo>
                    <a:lnTo>
                      <a:pt x="392" y="148"/>
                    </a:lnTo>
                    <a:lnTo>
                      <a:pt x="384" y="134"/>
                    </a:lnTo>
                    <a:lnTo>
                      <a:pt x="384" y="134"/>
                    </a:lnTo>
                    <a:lnTo>
                      <a:pt x="388" y="124"/>
                    </a:lnTo>
                    <a:lnTo>
                      <a:pt x="390" y="116"/>
                    </a:lnTo>
                    <a:lnTo>
                      <a:pt x="392" y="106"/>
                    </a:lnTo>
                    <a:lnTo>
                      <a:pt x="392" y="98"/>
                    </a:lnTo>
                    <a:lnTo>
                      <a:pt x="390" y="88"/>
                    </a:lnTo>
                    <a:lnTo>
                      <a:pt x="386" y="80"/>
                    </a:lnTo>
                    <a:lnTo>
                      <a:pt x="382" y="72"/>
                    </a:lnTo>
                    <a:lnTo>
                      <a:pt x="374" y="64"/>
                    </a:lnTo>
                    <a:lnTo>
                      <a:pt x="374" y="64"/>
                    </a:lnTo>
                    <a:lnTo>
                      <a:pt x="366" y="58"/>
                    </a:lnTo>
                    <a:lnTo>
                      <a:pt x="356" y="52"/>
                    </a:lnTo>
                    <a:lnTo>
                      <a:pt x="346" y="48"/>
                    </a:lnTo>
                    <a:lnTo>
                      <a:pt x="334" y="48"/>
                    </a:lnTo>
                    <a:lnTo>
                      <a:pt x="334" y="48"/>
                    </a:lnTo>
                    <a:lnTo>
                      <a:pt x="320" y="50"/>
                    </a:lnTo>
                    <a:lnTo>
                      <a:pt x="306" y="56"/>
                    </a:lnTo>
                    <a:lnTo>
                      <a:pt x="306" y="56"/>
                    </a:lnTo>
                    <a:lnTo>
                      <a:pt x="290" y="48"/>
                    </a:lnTo>
                    <a:lnTo>
                      <a:pt x="274" y="42"/>
                    </a:lnTo>
                    <a:lnTo>
                      <a:pt x="274" y="42"/>
                    </a:lnTo>
                    <a:lnTo>
                      <a:pt x="272" y="34"/>
                    </a:lnTo>
                    <a:lnTo>
                      <a:pt x="266" y="26"/>
                    </a:lnTo>
                    <a:lnTo>
                      <a:pt x="260" y="18"/>
                    </a:lnTo>
                    <a:lnTo>
                      <a:pt x="254" y="12"/>
                    </a:lnTo>
                    <a:lnTo>
                      <a:pt x="246" y="6"/>
                    </a:lnTo>
                    <a:lnTo>
                      <a:pt x="238" y="4"/>
                    </a:lnTo>
                    <a:lnTo>
                      <a:pt x="228" y="0"/>
                    </a:lnTo>
                    <a:lnTo>
                      <a:pt x="220" y="0"/>
                    </a:lnTo>
                    <a:lnTo>
                      <a:pt x="220" y="0"/>
                    </a:lnTo>
                    <a:lnTo>
                      <a:pt x="210" y="0"/>
                    </a:lnTo>
                    <a:lnTo>
                      <a:pt x="200" y="4"/>
                    </a:lnTo>
                    <a:lnTo>
                      <a:pt x="192" y="6"/>
                    </a:lnTo>
                    <a:lnTo>
                      <a:pt x="184" y="12"/>
                    </a:lnTo>
                    <a:lnTo>
                      <a:pt x="178" y="18"/>
                    </a:lnTo>
                    <a:lnTo>
                      <a:pt x="172" y="26"/>
                    </a:lnTo>
                    <a:lnTo>
                      <a:pt x="168" y="34"/>
                    </a:lnTo>
                    <a:lnTo>
                      <a:pt x="164" y="42"/>
                    </a:lnTo>
                    <a:lnTo>
                      <a:pt x="164" y="42"/>
                    </a:lnTo>
                    <a:lnTo>
                      <a:pt x="148" y="48"/>
                    </a:lnTo>
                    <a:lnTo>
                      <a:pt x="132" y="56"/>
                    </a:lnTo>
                    <a:lnTo>
                      <a:pt x="132" y="56"/>
                    </a:lnTo>
                    <a:lnTo>
                      <a:pt x="118" y="50"/>
                    </a:lnTo>
                    <a:lnTo>
                      <a:pt x="104" y="48"/>
                    </a:lnTo>
                    <a:lnTo>
                      <a:pt x="104" y="48"/>
                    </a:lnTo>
                    <a:lnTo>
                      <a:pt x="92" y="48"/>
                    </a:lnTo>
                    <a:lnTo>
                      <a:pt x="82" y="52"/>
                    </a:lnTo>
                    <a:lnTo>
                      <a:pt x="72" y="58"/>
                    </a:lnTo>
                    <a:lnTo>
                      <a:pt x="64" y="64"/>
                    </a:lnTo>
                    <a:lnTo>
                      <a:pt x="64" y="64"/>
                    </a:lnTo>
                    <a:lnTo>
                      <a:pt x="58" y="72"/>
                    </a:lnTo>
                    <a:lnTo>
                      <a:pt x="52" y="80"/>
                    </a:lnTo>
                    <a:lnTo>
                      <a:pt x="50" y="88"/>
                    </a:lnTo>
                    <a:lnTo>
                      <a:pt x="48" y="98"/>
                    </a:lnTo>
                    <a:lnTo>
                      <a:pt x="46" y="106"/>
                    </a:lnTo>
                    <a:lnTo>
                      <a:pt x="48" y="116"/>
                    </a:lnTo>
                    <a:lnTo>
                      <a:pt x="50" y="124"/>
                    </a:lnTo>
                    <a:lnTo>
                      <a:pt x="54" y="134"/>
                    </a:lnTo>
                    <a:lnTo>
                      <a:pt x="54" y="134"/>
                    </a:lnTo>
                    <a:lnTo>
                      <a:pt x="48" y="148"/>
                    </a:lnTo>
                    <a:lnTo>
                      <a:pt x="42" y="166"/>
                    </a:lnTo>
                    <a:lnTo>
                      <a:pt x="42" y="166"/>
                    </a:lnTo>
                    <a:lnTo>
                      <a:pt x="32" y="168"/>
                    </a:lnTo>
                    <a:lnTo>
                      <a:pt x="24" y="172"/>
                    </a:lnTo>
                    <a:lnTo>
                      <a:pt x="18" y="178"/>
                    </a:lnTo>
                    <a:lnTo>
                      <a:pt x="12" y="186"/>
                    </a:lnTo>
                    <a:lnTo>
                      <a:pt x="6" y="192"/>
                    </a:lnTo>
                    <a:lnTo>
                      <a:pt x="2" y="202"/>
                    </a:lnTo>
                    <a:lnTo>
                      <a:pt x="0" y="210"/>
                    </a:lnTo>
                    <a:lnTo>
                      <a:pt x="0" y="220"/>
                    </a:lnTo>
                    <a:lnTo>
                      <a:pt x="0" y="220"/>
                    </a:lnTo>
                    <a:lnTo>
                      <a:pt x="0" y="230"/>
                    </a:lnTo>
                    <a:lnTo>
                      <a:pt x="2" y="238"/>
                    </a:lnTo>
                    <a:lnTo>
                      <a:pt x="6" y="248"/>
                    </a:lnTo>
                    <a:lnTo>
                      <a:pt x="12" y="256"/>
                    </a:lnTo>
                    <a:lnTo>
                      <a:pt x="18" y="262"/>
                    </a:lnTo>
                    <a:lnTo>
                      <a:pt x="24" y="268"/>
                    </a:lnTo>
                    <a:lnTo>
                      <a:pt x="32" y="272"/>
                    </a:lnTo>
                    <a:lnTo>
                      <a:pt x="42" y="276"/>
                    </a:lnTo>
                    <a:lnTo>
                      <a:pt x="42" y="276"/>
                    </a:lnTo>
                    <a:lnTo>
                      <a:pt x="48" y="292"/>
                    </a:lnTo>
                    <a:lnTo>
                      <a:pt x="54" y="308"/>
                    </a:lnTo>
                    <a:lnTo>
                      <a:pt x="54" y="308"/>
                    </a:lnTo>
                    <a:lnTo>
                      <a:pt x="50" y="316"/>
                    </a:lnTo>
                    <a:lnTo>
                      <a:pt x="48" y="324"/>
                    </a:lnTo>
                    <a:lnTo>
                      <a:pt x="46" y="334"/>
                    </a:lnTo>
                    <a:lnTo>
                      <a:pt x="48" y="342"/>
                    </a:lnTo>
                    <a:lnTo>
                      <a:pt x="50" y="352"/>
                    </a:lnTo>
                    <a:lnTo>
                      <a:pt x="52" y="360"/>
                    </a:lnTo>
                    <a:lnTo>
                      <a:pt x="58" y="368"/>
                    </a:lnTo>
                    <a:lnTo>
                      <a:pt x="64" y="376"/>
                    </a:lnTo>
                    <a:lnTo>
                      <a:pt x="64" y="376"/>
                    </a:lnTo>
                    <a:lnTo>
                      <a:pt x="72" y="382"/>
                    </a:lnTo>
                    <a:lnTo>
                      <a:pt x="82" y="388"/>
                    </a:lnTo>
                    <a:lnTo>
                      <a:pt x="92" y="392"/>
                    </a:lnTo>
                    <a:lnTo>
                      <a:pt x="104" y="392"/>
                    </a:lnTo>
                    <a:lnTo>
                      <a:pt x="104" y="392"/>
                    </a:lnTo>
                    <a:lnTo>
                      <a:pt x="118" y="390"/>
                    </a:lnTo>
                    <a:lnTo>
                      <a:pt x="132" y="384"/>
                    </a:lnTo>
                    <a:lnTo>
                      <a:pt x="132" y="384"/>
                    </a:lnTo>
                    <a:lnTo>
                      <a:pt x="148" y="392"/>
                    </a:lnTo>
                    <a:lnTo>
                      <a:pt x="164" y="398"/>
                    </a:lnTo>
                    <a:lnTo>
                      <a:pt x="164" y="398"/>
                    </a:lnTo>
                    <a:lnTo>
                      <a:pt x="168" y="406"/>
                    </a:lnTo>
                    <a:lnTo>
                      <a:pt x="172" y="414"/>
                    </a:lnTo>
                    <a:lnTo>
                      <a:pt x="178" y="422"/>
                    </a:lnTo>
                    <a:lnTo>
                      <a:pt x="184" y="428"/>
                    </a:lnTo>
                    <a:lnTo>
                      <a:pt x="192" y="434"/>
                    </a:lnTo>
                    <a:lnTo>
                      <a:pt x="200" y="438"/>
                    </a:lnTo>
                    <a:lnTo>
                      <a:pt x="210" y="440"/>
                    </a:lnTo>
                    <a:lnTo>
                      <a:pt x="220" y="440"/>
                    </a:lnTo>
                    <a:lnTo>
                      <a:pt x="220" y="440"/>
                    </a:lnTo>
                    <a:lnTo>
                      <a:pt x="228" y="440"/>
                    </a:lnTo>
                    <a:lnTo>
                      <a:pt x="238" y="438"/>
                    </a:lnTo>
                    <a:lnTo>
                      <a:pt x="246" y="434"/>
                    </a:lnTo>
                    <a:lnTo>
                      <a:pt x="254" y="428"/>
                    </a:lnTo>
                    <a:lnTo>
                      <a:pt x="260" y="422"/>
                    </a:lnTo>
                    <a:lnTo>
                      <a:pt x="266" y="414"/>
                    </a:lnTo>
                    <a:lnTo>
                      <a:pt x="272" y="406"/>
                    </a:lnTo>
                    <a:lnTo>
                      <a:pt x="274" y="398"/>
                    </a:lnTo>
                    <a:lnTo>
                      <a:pt x="274" y="398"/>
                    </a:lnTo>
                    <a:lnTo>
                      <a:pt x="290" y="392"/>
                    </a:lnTo>
                    <a:lnTo>
                      <a:pt x="306" y="384"/>
                    </a:lnTo>
                    <a:lnTo>
                      <a:pt x="306" y="384"/>
                    </a:lnTo>
                    <a:lnTo>
                      <a:pt x="320" y="390"/>
                    </a:lnTo>
                    <a:lnTo>
                      <a:pt x="334" y="392"/>
                    </a:lnTo>
                    <a:lnTo>
                      <a:pt x="334" y="392"/>
                    </a:lnTo>
                    <a:lnTo>
                      <a:pt x="334" y="392"/>
                    </a:lnTo>
                    <a:lnTo>
                      <a:pt x="334" y="392"/>
                    </a:lnTo>
                    <a:lnTo>
                      <a:pt x="346" y="392"/>
                    </a:lnTo>
                    <a:lnTo>
                      <a:pt x="356" y="388"/>
                    </a:lnTo>
                    <a:lnTo>
                      <a:pt x="366" y="382"/>
                    </a:lnTo>
                    <a:lnTo>
                      <a:pt x="374" y="376"/>
                    </a:lnTo>
                    <a:lnTo>
                      <a:pt x="374" y="376"/>
                    </a:lnTo>
                    <a:lnTo>
                      <a:pt x="382" y="368"/>
                    </a:lnTo>
                    <a:lnTo>
                      <a:pt x="386" y="360"/>
                    </a:lnTo>
                    <a:lnTo>
                      <a:pt x="390" y="352"/>
                    </a:lnTo>
                    <a:lnTo>
                      <a:pt x="392" y="342"/>
                    </a:lnTo>
                    <a:lnTo>
                      <a:pt x="392" y="334"/>
                    </a:lnTo>
                    <a:lnTo>
                      <a:pt x="390" y="324"/>
                    </a:lnTo>
                    <a:lnTo>
                      <a:pt x="388" y="316"/>
                    </a:lnTo>
                    <a:lnTo>
                      <a:pt x="384" y="308"/>
                    </a:lnTo>
                    <a:lnTo>
                      <a:pt x="384" y="308"/>
                    </a:lnTo>
                    <a:lnTo>
                      <a:pt x="392" y="292"/>
                    </a:lnTo>
                    <a:lnTo>
                      <a:pt x="398" y="276"/>
                    </a:lnTo>
                    <a:lnTo>
                      <a:pt x="398" y="276"/>
                    </a:lnTo>
                    <a:lnTo>
                      <a:pt x="406" y="272"/>
                    </a:lnTo>
                    <a:lnTo>
                      <a:pt x="414" y="268"/>
                    </a:lnTo>
                    <a:lnTo>
                      <a:pt x="422" y="262"/>
                    </a:lnTo>
                    <a:lnTo>
                      <a:pt x="428" y="256"/>
                    </a:lnTo>
                    <a:lnTo>
                      <a:pt x="432" y="248"/>
                    </a:lnTo>
                    <a:lnTo>
                      <a:pt x="436" y="238"/>
                    </a:lnTo>
                    <a:lnTo>
                      <a:pt x="438" y="230"/>
                    </a:lnTo>
                    <a:lnTo>
                      <a:pt x="440" y="220"/>
                    </a:lnTo>
                    <a:lnTo>
                      <a:pt x="440" y="220"/>
                    </a:lnTo>
                    <a:lnTo>
                      <a:pt x="438" y="210"/>
                    </a:lnTo>
                    <a:lnTo>
                      <a:pt x="436" y="202"/>
                    </a:lnTo>
                    <a:lnTo>
                      <a:pt x="432" y="192"/>
                    </a:lnTo>
                    <a:lnTo>
                      <a:pt x="428" y="186"/>
                    </a:lnTo>
                    <a:lnTo>
                      <a:pt x="422" y="178"/>
                    </a:lnTo>
                    <a:lnTo>
                      <a:pt x="414" y="172"/>
                    </a:lnTo>
                    <a:lnTo>
                      <a:pt x="406" y="168"/>
                    </a:lnTo>
                    <a:lnTo>
                      <a:pt x="398" y="166"/>
                    </a:lnTo>
                    <a:lnTo>
                      <a:pt x="398" y="166"/>
                    </a:lnTo>
                    <a:close/>
                    <a:moveTo>
                      <a:pt x="382" y="240"/>
                    </a:moveTo>
                    <a:lnTo>
                      <a:pt x="368" y="240"/>
                    </a:lnTo>
                    <a:lnTo>
                      <a:pt x="364" y="254"/>
                    </a:lnTo>
                    <a:lnTo>
                      <a:pt x="364" y="254"/>
                    </a:lnTo>
                    <a:lnTo>
                      <a:pt x="358" y="278"/>
                    </a:lnTo>
                    <a:lnTo>
                      <a:pt x="346" y="298"/>
                    </a:lnTo>
                    <a:lnTo>
                      <a:pt x="338" y="312"/>
                    </a:lnTo>
                    <a:lnTo>
                      <a:pt x="348" y="322"/>
                    </a:lnTo>
                    <a:lnTo>
                      <a:pt x="348" y="322"/>
                    </a:lnTo>
                    <a:lnTo>
                      <a:pt x="354" y="328"/>
                    </a:lnTo>
                    <a:lnTo>
                      <a:pt x="354" y="336"/>
                    </a:lnTo>
                    <a:lnTo>
                      <a:pt x="354" y="344"/>
                    </a:lnTo>
                    <a:lnTo>
                      <a:pt x="348" y="350"/>
                    </a:lnTo>
                    <a:lnTo>
                      <a:pt x="348" y="350"/>
                    </a:lnTo>
                    <a:lnTo>
                      <a:pt x="342" y="354"/>
                    </a:lnTo>
                    <a:lnTo>
                      <a:pt x="334" y="356"/>
                    </a:lnTo>
                    <a:lnTo>
                      <a:pt x="334" y="356"/>
                    </a:lnTo>
                    <a:lnTo>
                      <a:pt x="334" y="356"/>
                    </a:lnTo>
                    <a:lnTo>
                      <a:pt x="326" y="354"/>
                    </a:lnTo>
                    <a:lnTo>
                      <a:pt x="320" y="350"/>
                    </a:lnTo>
                    <a:lnTo>
                      <a:pt x="310" y="340"/>
                    </a:lnTo>
                    <a:lnTo>
                      <a:pt x="298" y="348"/>
                    </a:lnTo>
                    <a:lnTo>
                      <a:pt x="298" y="348"/>
                    </a:lnTo>
                    <a:lnTo>
                      <a:pt x="276" y="358"/>
                    </a:lnTo>
                    <a:lnTo>
                      <a:pt x="254" y="366"/>
                    </a:lnTo>
                    <a:lnTo>
                      <a:pt x="240" y="368"/>
                    </a:lnTo>
                    <a:lnTo>
                      <a:pt x="240" y="384"/>
                    </a:lnTo>
                    <a:lnTo>
                      <a:pt x="240" y="384"/>
                    </a:lnTo>
                    <a:lnTo>
                      <a:pt x="238" y="392"/>
                    </a:lnTo>
                    <a:lnTo>
                      <a:pt x="234" y="398"/>
                    </a:lnTo>
                    <a:lnTo>
                      <a:pt x="228" y="402"/>
                    </a:lnTo>
                    <a:lnTo>
                      <a:pt x="220" y="404"/>
                    </a:lnTo>
                    <a:lnTo>
                      <a:pt x="220" y="404"/>
                    </a:lnTo>
                    <a:lnTo>
                      <a:pt x="212" y="402"/>
                    </a:lnTo>
                    <a:lnTo>
                      <a:pt x="206" y="398"/>
                    </a:lnTo>
                    <a:lnTo>
                      <a:pt x="200" y="392"/>
                    </a:lnTo>
                    <a:lnTo>
                      <a:pt x="200" y="384"/>
                    </a:lnTo>
                    <a:lnTo>
                      <a:pt x="200" y="368"/>
                    </a:lnTo>
                    <a:lnTo>
                      <a:pt x="186" y="366"/>
                    </a:lnTo>
                    <a:lnTo>
                      <a:pt x="186" y="366"/>
                    </a:lnTo>
                    <a:lnTo>
                      <a:pt x="162" y="358"/>
                    </a:lnTo>
                    <a:lnTo>
                      <a:pt x="140" y="348"/>
                    </a:lnTo>
                    <a:lnTo>
                      <a:pt x="128" y="340"/>
                    </a:lnTo>
                    <a:lnTo>
                      <a:pt x="118" y="350"/>
                    </a:lnTo>
                    <a:lnTo>
                      <a:pt x="118" y="350"/>
                    </a:lnTo>
                    <a:lnTo>
                      <a:pt x="112" y="354"/>
                    </a:lnTo>
                    <a:lnTo>
                      <a:pt x="104" y="356"/>
                    </a:lnTo>
                    <a:lnTo>
                      <a:pt x="96" y="354"/>
                    </a:lnTo>
                    <a:lnTo>
                      <a:pt x="90" y="350"/>
                    </a:lnTo>
                    <a:lnTo>
                      <a:pt x="90" y="350"/>
                    </a:lnTo>
                    <a:lnTo>
                      <a:pt x="86" y="344"/>
                    </a:lnTo>
                    <a:lnTo>
                      <a:pt x="84" y="336"/>
                    </a:lnTo>
                    <a:lnTo>
                      <a:pt x="86" y="328"/>
                    </a:lnTo>
                    <a:lnTo>
                      <a:pt x="90" y="322"/>
                    </a:lnTo>
                    <a:lnTo>
                      <a:pt x="100" y="312"/>
                    </a:lnTo>
                    <a:lnTo>
                      <a:pt x="92" y="298"/>
                    </a:lnTo>
                    <a:lnTo>
                      <a:pt x="92" y="298"/>
                    </a:lnTo>
                    <a:lnTo>
                      <a:pt x="82" y="278"/>
                    </a:lnTo>
                    <a:lnTo>
                      <a:pt x="74" y="254"/>
                    </a:lnTo>
                    <a:lnTo>
                      <a:pt x="70" y="240"/>
                    </a:lnTo>
                    <a:lnTo>
                      <a:pt x="56" y="240"/>
                    </a:lnTo>
                    <a:lnTo>
                      <a:pt x="56" y="240"/>
                    </a:lnTo>
                    <a:lnTo>
                      <a:pt x="48" y="238"/>
                    </a:lnTo>
                    <a:lnTo>
                      <a:pt x="42" y="234"/>
                    </a:lnTo>
                    <a:lnTo>
                      <a:pt x="38" y="228"/>
                    </a:lnTo>
                    <a:lnTo>
                      <a:pt x="36" y="220"/>
                    </a:lnTo>
                    <a:lnTo>
                      <a:pt x="36" y="220"/>
                    </a:lnTo>
                    <a:lnTo>
                      <a:pt x="38" y="212"/>
                    </a:lnTo>
                    <a:lnTo>
                      <a:pt x="42" y="206"/>
                    </a:lnTo>
                    <a:lnTo>
                      <a:pt x="48" y="202"/>
                    </a:lnTo>
                    <a:lnTo>
                      <a:pt x="56" y="200"/>
                    </a:lnTo>
                    <a:lnTo>
                      <a:pt x="70" y="200"/>
                    </a:lnTo>
                    <a:lnTo>
                      <a:pt x="74" y="186"/>
                    </a:lnTo>
                    <a:lnTo>
                      <a:pt x="74" y="186"/>
                    </a:lnTo>
                    <a:lnTo>
                      <a:pt x="82" y="164"/>
                    </a:lnTo>
                    <a:lnTo>
                      <a:pt x="92" y="142"/>
                    </a:lnTo>
                    <a:lnTo>
                      <a:pt x="100" y="130"/>
                    </a:lnTo>
                    <a:lnTo>
                      <a:pt x="90" y="118"/>
                    </a:lnTo>
                    <a:lnTo>
                      <a:pt x="90" y="118"/>
                    </a:lnTo>
                    <a:lnTo>
                      <a:pt x="86" y="112"/>
                    </a:lnTo>
                    <a:lnTo>
                      <a:pt x="84" y="104"/>
                    </a:lnTo>
                    <a:lnTo>
                      <a:pt x="86" y="98"/>
                    </a:lnTo>
                    <a:lnTo>
                      <a:pt x="90" y="90"/>
                    </a:lnTo>
                    <a:lnTo>
                      <a:pt x="90" y="90"/>
                    </a:lnTo>
                    <a:lnTo>
                      <a:pt x="96" y="86"/>
                    </a:lnTo>
                    <a:lnTo>
                      <a:pt x="104" y="86"/>
                    </a:lnTo>
                    <a:lnTo>
                      <a:pt x="112" y="86"/>
                    </a:lnTo>
                    <a:lnTo>
                      <a:pt x="118" y="90"/>
                    </a:lnTo>
                    <a:lnTo>
                      <a:pt x="128" y="100"/>
                    </a:lnTo>
                    <a:lnTo>
                      <a:pt x="140" y="94"/>
                    </a:lnTo>
                    <a:lnTo>
                      <a:pt x="140" y="94"/>
                    </a:lnTo>
                    <a:lnTo>
                      <a:pt x="162" y="82"/>
                    </a:lnTo>
                    <a:lnTo>
                      <a:pt x="186" y="74"/>
                    </a:lnTo>
                    <a:lnTo>
                      <a:pt x="200" y="72"/>
                    </a:lnTo>
                    <a:lnTo>
                      <a:pt x="200" y="56"/>
                    </a:lnTo>
                    <a:lnTo>
                      <a:pt x="200" y="56"/>
                    </a:lnTo>
                    <a:lnTo>
                      <a:pt x="200" y="50"/>
                    </a:lnTo>
                    <a:lnTo>
                      <a:pt x="206" y="42"/>
                    </a:lnTo>
                    <a:lnTo>
                      <a:pt x="212" y="38"/>
                    </a:lnTo>
                    <a:lnTo>
                      <a:pt x="220" y="38"/>
                    </a:lnTo>
                    <a:lnTo>
                      <a:pt x="220" y="38"/>
                    </a:lnTo>
                    <a:lnTo>
                      <a:pt x="228" y="38"/>
                    </a:lnTo>
                    <a:lnTo>
                      <a:pt x="234" y="42"/>
                    </a:lnTo>
                    <a:lnTo>
                      <a:pt x="238" y="50"/>
                    </a:lnTo>
                    <a:lnTo>
                      <a:pt x="240" y="56"/>
                    </a:lnTo>
                    <a:lnTo>
                      <a:pt x="240" y="72"/>
                    </a:lnTo>
                    <a:lnTo>
                      <a:pt x="254" y="74"/>
                    </a:lnTo>
                    <a:lnTo>
                      <a:pt x="254" y="74"/>
                    </a:lnTo>
                    <a:lnTo>
                      <a:pt x="276" y="82"/>
                    </a:lnTo>
                    <a:lnTo>
                      <a:pt x="298" y="94"/>
                    </a:lnTo>
                    <a:lnTo>
                      <a:pt x="310" y="100"/>
                    </a:lnTo>
                    <a:lnTo>
                      <a:pt x="320" y="90"/>
                    </a:lnTo>
                    <a:lnTo>
                      <a:pt x="320" y="90"/>
                    </a:lnTo>
                    <a:lnTo>
                      <a:pt x="328" y="86"/>
                    </a:lnTo>
                    <a:lnTo>
                      <a:pt x="334" y="86"/>
                    </a:lnTo>
                    <a:lnTo>
                      <a:pt x="342" y="86"/>
                    </a:lnTo>
                    <a:lnTo>
                      <a:pt x="348" y="90"/>
                    </a:lnTo>
                    <a:lnTo>
                      <a:pt x="348" y="90"/>
                    </a:lnTo>
                    <a:lnTo>
                      <a:pt x="354" y="98"/>
                    </a:lnTo>
                    <a:lnTo>
                      <a:pt x="354" y="104"/>
                    </a:lnTo>
                    <a:lnTo>
                      <a:pt x="354" y="112"/>
                    </a:lnTo>
                    <a:lnTo>
                      <a:pt x="348" y="118"/>
                    </a:lnTo>
                    <a:lnTo>
                      <a:pt x="338" y="130"/>
                    </a:lnTo>
                    <a:lnTo>
                      <a:pt x="346" y="142"/>
                    </a:lnTo>
                    <a:lnTo>
                      <a:pt x="346" y="142"/>
                    </a:lnTo>
                    <a:lnTo>
                      <a:pt x="358" y="164"/>
                    </a:lnTo>
                    <a:lnTo>
                      <a:pt x="364" y="186"/>
                    </a:lnTo>
                    <a:lnTo>
                      <a:pt x="368" y="200"/>
                    </a:lnTo>
                    <a:lnTo>
                      <a:pt x="382" y="200"/>
                    </a:lnTo>
                    <a:lnTo>
                      <a:pt x="382" y="200"/>
                    </a:lnTo>
                    <a:lnTo>
                      <a:pt x="390" y="202"/>
                    </a:lnTo>
                    <a:lnTo>
                      <a:pt x="396" y="206"/>
                    </a:lnTo>
                    <a:lnTo>
                      <a:pt x="400" y="212"/>
                    </a:lnTo>
                    <a:lnTo>
                      <a:pt x="402" y="220"/>
                    </a:lnTo>
                    <a:lnTo>
                      <a:pt x="402" y="220"/>
                    </a:lnTo>
                    <a:lnTo>
                      <a:pt x="400" y="228"/>
                    </a:lnTo>
                    <a:lnTo>
                      <a:pt x="396" y="234"/>
                    </a:lnTo>
                    <a:lnTo>
                      <a:pt x="390" y="238"/>
                    </a:lnTo>
                    <a:lnTo>
                      <a:pt x="382" y="240"/>
                    </a:lnTo>
                    <a:lnTo>
                      <a:pt x="382"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5"/>
              <p:cNvSpPr/>
              <p:nvPr/>
            </p:nvSpPr>
            <p:spPr bwMode="auto">
              <a:xfrm>
                <a:off x="5245100" y="9682163"/>
                <a:ext cx="203200" cy="206375"/>
              </a:xfrm>
              <a:custGeom>
                <a:avLst/>
                <a:gdLst>
                  <a:gd name="T0" fmla="*/ 0 w 128"/>
                  <a:gd name="T1" fmla="*/ 0 h 130"/>
                  <a:gd name="T2" fmla="*/ 0 w 128"/>
                  <a:gd name="T3" fmla="*/ 20 h 130"/>
                  <a:gd name="T4" fmla="*/ 0 w 128"/>
                  <a:gd name="T5" fmla="*/ 20 h 130"/>
                  <a:gd name="T6" fmla="*/ 22 w 128"/>
                  <a:gd name="T7" fmla="*/ 22 h 130"/>
                  <a:gd name="T8" fmla="*/ 42 w 128"/>
                  <a:gd name="T9" fmla="*/ 28 h 130"/>
                  <a:gd name="T10" fmla="*/ 62 w 128"/>
                  <a:gd name="T11" fmla="*/ 38 h 130"/>
                  <a:gd name="T12" fmla="*/ 78 w 128"/>
                  <a:gd name="T13" fmla="*/ 52 h 130"/>
                  <a:gd name="T14" fmla="*/ 92 w 128"/>
                  <a:gd name="T15" fmla="*/ 68 h 130"/>
                  <a:gd name="T16" fmla="*/ 102 w 128"/>
                  <a:gd name="T17" fmla="*/ 86 h 130"/>
                  <a:gd name="T18" fmla="*/ 108 w 128"/>
                  <a:gd name="T19" fmla="*/ 108 h 130"/>
                  <a:gd name="T20" fmla="*/ 110 w 128"/>
                  <a:gd name="T21" fmla="*/ 130 h 130"/>
                  <a:gd name="T22" fmla="*/ 128 w 128"/>
                  <a:gd name="T23" fmla="*/ 130 h 130"/>
                  <a:gd name="T24" fmla="*/ 128 w 128"/>
                  <a:gd name="T25" fmla="*/ 130 h 130"/>
                  <a:gd name="T26" fmla="*/ 128 w 128"/>
                  <a:gd name="T27" fmla="*/ 116 h 130"/>
                  <a:gd name="T28" fmla="*/ 126 w 128"/>
                  <a:gd name="T29" fmla="*/ 104 h 130"/>
                  <a:gd name="T30" fmla="*/ 124 w 128"/>
                  <a:gd name="T31" fmla="*/ 92 h 130"/>
                  <a:gd name="T32" fmla="*/ 118 w 128"/>
                  <a:gd name="T33" fmla="*/ 80 h 130"/>
                  <a:gd name="T34" fmla="*/ 114 w 128"/>
                  <a:gd name="T35" fmla="*/ 68 h 130"/>
                  <a:gd name="T36" fmla="*/ 106 w 128"/>
                  <a:gd name="T37" fmla="*/ 58 h 130"/>
                  <a:gd name="T38" fmla="*/ 90 w 128"/>
                  <a:gd name="T39" fmla="*/ 38 h 130"/>
                  <a:gd name="T40" fmla="*/ 72 w 128"/>
                  <a:gd name="T41" fmla="*/ 22 h 130"/>
                  <a:gd name="T42" fmla="*/ 62 w 128"/>
                  <a:gd name="T43" fmla="*/ 16 h 130"/>
                  <a:gd name="T44" fmla="*/ 50 w 128"/>
                  <a:gd name="T45" fmla="*/ 10 h 130"/>
                  <a:gd name="T46" fmla="*/ 38 w 128"/>
                  <a:gd name="T47" fmla="*/ 6 h 130"/>
                  <a:gd name="T48" fmla="*/ 26 w 128"/>
                  <a:gd name="T49" fmla="*/ 4 h 130"/>
                  <a:gd name="T50" fmla="*/ 12 w 128"/>
                  <a:gd name="T51" fmla="*/ 2 h 130"/>
                  <a:gd name="T52" fmla="*/ 0 w 128"/>
                  <a:gd name="T53" fmla="*/ 0 h 130"/>
                  <a:gd name="T54" fmla="*/ 0 w 128"/>
                  <a:gd name="T5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130">
                    <a:moveTo>
                      <a:pt x="0" y="0"/>
                    </a:moveTo>
                    <a:lnTo>
                      <a:pt x="0" y="20"/>
                    </a:lnTo>
                    <a:lnTo>
                      <a:pt x="0" y="20"/>
                    </a:lnTo>
                    <a:lnTo>
                      <a:pt x="22" y="22"/>
                    </a:lnTo>
                    <a:lnTo>
                      <a:pt x="42" y="28"/>
                    </a:lnTo>
                    <a:lnTo>
                      <a:pt x="62" y="38"/>
                    </a:lnTo>
                    <a:lnTo>
                      <a:pt x="78" y="52"/>
                    </a:lnTo>
                    <a:lnTo>
                      <a:pt x="92" y="68"/>
                    </a:lnTo>
                    <a:lnTo>
                      <a:pt x="102" y="86"/>
                    </a:lnTo>
                    <a:lnTo>
                      <a:pt x="108" y="108"/>
                    </a:lnTo>
                    <a:lnTo>
                      <a:pt x="110" y="130"/>
                    </a:lnTo>
                    <a:lnTo>
                      <a:pt x="128" y="130"/>
                    </a:lnTo>
                    <a:lnTo>
                      <a:pt x="128" y="130"/>
                    </a:lnTo>
                    <a:lnTo>
                      <a:pt x="128" y="116"/>
                    </a:lnTo>
                    <a:lnTo>
                      <a:pt x="126" y="104"/>
                    </a:lnTo>
                    <a:lnTo>
                      <a:pt x="124" y="92"/>
                    </a:lnTo>
                    <a:lnTo>
                      <a:pt x="118" y="80"/>
                    </a:lnTo>
                    <a:lnTo>
                      <a:pt x="114" y="68"/>
                    </a:lnTo>
                    <a:lnTo>
                      <a:pt x="106" y="58"/>
                    </a:lnTo>
                    <a:lnTo>
                      <a:pt x="90" y="38"/>
                    </a:lnTo>
                    <a:lnTo>
                      <a:pt x="72" y="22"/>
                    </a:lnTo>
                    <a:lnTo>
                      <a:pt x="62" y="16"/>
                    </a:lnTo>
                    <a:lnTo>
                      <a:pt x="50" y="10"/>
                    </a:lnTo>
                    <a:lnTo>
                      <a:pt x="38" y="6"/>
                    </a:lnTo>
                    <a:lnTo>
                      <a:pt x="26" y="4"/>
                    </a:lnTo>
                    <a:lnTo>
                      <a:pt x="12"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6"/>
              <p:cNvSpPr/>
              <p:nvPr/>
            </p:nvSpPr>
            <p:spPr bwMode="auto">
              <a:xfrm>
                <a:off x="5038725" y="9888538"/>
                <a:ext cx="41275" cy="82550"/>
              </a:xfrm>
              <a:custGeom>
                <a:avLst/>
                <a:gdLst>
                  <a:gd name="T0" fmla="*/ 18 w 26"/>
                  <a:gd name="T1" fmla="*/ 0 h 52"/>
                  <a:gd name="T2" fmla="*/ 0 w 26"/>
                  <a:gd name="T3" fmla="*/ 0 h 52"/>
                  <a:gd name="T4" fmla="*/ 0 w 26"/>
                  <a:gd name="T5" fmla="*/ 0 h 52"/>
                  <a:gd name="T6" fmla="*/ 0 w 26"/>
                  <a:gd name="T7" fmla="*/ 14 h 52"/>
                  <a:gd name="T8" fmla="*/ 2 w 26"/>
                  <a:gd name="T9" fmla="*/ 26 h 52"/>
                  <a:gd name="T10" fmla="*/ 6 w 26"/>
                  <a:gd name="T11" fmla="*/ 40 h 52"/>
                  <a:gd name="T12" fmla="*/ 10 w 26"/>
                  <a:gd name="T13" fmla="*/ 52 h 52"/>
                  <a:gd name="T14" fmla="*/ 26 w 26"/>
                  <a:gd name="T15" fmla="*/ 42 h 52"/>
                  <a:gd name="T16" fmla="*/ 26 w 26"/>
                  <a:gd name="T17" fmla="*/ 42 h 52"/>
                  <a:gd name="T18" fmla="*/ 20 w 26"/>
                  <a:gd name="T19" fmla="*/ 22 h 52"/>
                  <a:gd name="T20" fmla="*/ 18 w 26"/>
                  <a:gd name="T21" fmla="*/ 0 h 52"/>
                  <a:gd name="T22" fmla="*/ 18 w 26"/>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52">
                    <a:moveTo>
                      <a:pt x="18" y="0"/>
                    </a:moveTo>
                    <a:lnTo>
                      <a:pt x="0" y="0"/>
                    </a:lnTo>
                    <a:lnTo>
                      <a:pt x="0" y="0"/>
                    </a:lnTo>
                    <a:lnTo>
                      <a:pt x="0" y="14"/>
                    </a:lnTo>
                    <a:lnTo>
                      <a:pt x="2" y="26"/>
                    </a:lnTo>
                    <a:lnTo>
                      <a:pt x="6" y="40"/>
                    </a:lnTo>
                    <a:lnTo>
                      <a:pt x="10" y="52"/>
                    </a:lnTo>
                    <a:lnTo>
                      <a:pt x="26" y="42"/>
                    </a:lnTo>
                    <a:lnTo>
                      <a:pt x="26" y="42"/>
                    </a:lnTo>
                    <a:lnTo>
                      <a:pt x="20" y="22"/>
                    </a:lnTo>
                    <a:lnTo>
                      <a:pt x="18" y="0"/>
                    </a:ln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7"/>
              <p:cNvSpPr/>
              <p:nvPr/>
            </p:nvSpPr>
            <p:spPr bwMode="auto">
              <a:xfrm>
                <a:off x="5073650" y="9990138"/>
                <a:ext cx="171450" cy="104775"/>
              </a:xfrm>
              <a:custGeom>
                <a:avLst/>
                <a:gdLst>
                  <a:gd name="T0" fmla="*/ 18 w 108"/>
                  <a:gd name="T1" fmla="*/ 0 h 66"/>
                  <a:gd name="T2" fmla="*/ 0 w 108"/>
                  <a:gd name="T3" fmla="*/ 10 h 66"/>
                  <a:gd name="T4" fmla="*/ 0 w 108"/>
                  <a:gd name="T5" fmla="*/ 10 h 66"/>
                  <a:gd name="T6" fmla="*/ 10 w 108"/>
                  <a:gd name="T7" fmla="*/ 22 h 66"/>
                  <a:gd name="T8" fmla="*/ 22 w 108"/>
                  <a:gd name="T9" fmla="*/ 32 h 66"/>
                  <a:gd name="T10" fmla="*/ 34 w 108"/>
                  <a:gd name="T11" fmla="*/ 42 h 66"/>
                  <a:gd name="T12" fmla="*/ 46 w 108"/>
                  <a:gd name="T13" fmla="*/ 50 h 66"/>
                  <a:gd name="T14" fmla="*/ 60 w 108"/>
                  <a:gd name="T15" fmla="*/ 58 h 66"/>
                  <a:gd name="T16" fmla="*/ 76 w 108"/>
                  <a:gd name="T17" fmla="*/ 62 h 66"/>
                  <a:gd name="T18" fmla="*/ 90 w 108"/>
                  <a:gd name="T19" fmla="*/ 64 h 66"/>
                  <a:gd name="T20" fmla="*/ 108 w 108"/>
                  <a:gd name="T21" fmla="*/ 66 h 66"/>
                  <a:gd name="T22" fmla="*/ 108 w 108"/>
                  <a:gd name="T23" fmla="*/ 48 h 66"/>
                  <a:gd name="T24" fmla="*/ 108 w 108"/>
                  <a:gd name="T25" fmla="*/ 48 h 66"/>
                  <a:gd name="T26" fmla="*/ 94 w 108"/>
                  <a:gd name="T27" fmla="*/ 46 h 66"/>
                  <a:gd name="T28" fmla="*/ 80 w 108"/>
                  <a:gd name="T29" fmla="*/ 44 h 66"/>
                  <a:gd name="T30" fmla="*/ 68 w 108"/>
                  <a:gd name="T31" fmla="*/ 40 h 66"/>
                  <a:gd name="T32" fmla="*/ 56 w 108"/>
                  <a:gd name="T33" fmla="*/ 34 h 66"/>
                  <a:gd name="T34" fmla="*/ 44 w 108"/>
                  <a:gd name="T35" fmla="*/ 28 h 66"/>
                  <a:gd name="T36" fmla="*/ 34 w 108"/>
                  <a:gd name="T37" fmla="*/ 20 h 66"/>
                  <a:gd name="T38" fmla="*/ 26 w 108"/>
                  <a:gd name="T39" fmla="*/ 10 h 66"/>
                  <a:gd name="T40" fmla="*/ 18 w 108"/>
                  <a:gd name="T41" fmla="*/ 0 h 66"/>
                  <a:gd name="T42" fmla="*/ 18 w 108"/>
                  <a:gd name="T4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66">
                    <a:moveTo>
                      <a:pt x="18" y="0"/>
                    </a:moveTo>
                    <a:lnTo>
                      <a:pt x="0" y="10"/>
                    </a:lnTo>
                    <a:lnTo>
                      <a:pt x="0" y="10"/>
                    </a:lnTo>
                    <a:lnTo>
                      <a:pt x="10" y="22"/>
                    </a:lnTo>
                    <a:lnTo>
                      <a:pt x="22" y="32"/>
                    </a:lnTo>
                    <a:lnTo>
                      <a:pt x="34" y="42"/>
                    </a:lnTo>
                    <a:lnTo>
                      <a:pt x="46" y="50"/>
                    </a:lnTo>
                    <a:lnTo>
                      <a:pt x="60" y="58"/>
                    </a:lnTo>
                    <a:lnTo>
                      <a:pt x="76" y="62"/>
                    </a:lnTo>
                    <a:lnTo>
                      <a:pt x="90" y="64"/>
                    </a:lnTo>
                    <a:lnTo>
                      <a:pt x="108" y="66"/>
                    </a:lnTo>
                    <a:lnTo>
                      <a:pt x="108" y="48"/>
                    </a:lnTo>
                    <a:lnTo>
                      <a:pt x="108" y="48"/>
                    </a:lnTo>
                    <a:lnTo>
                      <a:pt x="94" y="46"/>
                    </a:lnTo>
                    <a:lnTo>
                      <a:pt x="80" y="44"/>
                    </a:lnTo>
                    <a:lnTo>
                      <a:pt x="68" y="40"/>
                    </a:lnTo>
                    <a:lnTo>
                      <a:pt x="56" y="34"/>
                    </a:lnTo>
                    <a:lnTo>
                      <a:pt x="44" y="28"/>
                    </a:lnTo>
                    <a:lnTo>
                      <a:pt x="34" y="20"/>
                    </a:lnTo>
                    <a:lnTo>
                      <a:pt x="26" y="10"/>
                    </a:lnTo>
                    <a:lnTo>
                      <a:pt x="18" y="0"/>
                    </a:ln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2" name="组合 81"/>
          <p:cNvGrpSpPr/>
          <p:nvPr/>
        </p:nvGrpSpPr>
        <p:grpSpPr>
          <a:xfrm>
            <a:off x="7301579" y="3507344"/>
            <a:ext cx="711873" cy="613763"/>
            <a:chOff x="5720037" y="2557699"/>
            <a:chExt cx="490748" cy="423058"/>
          </a:xfrm>
        </p:grpSpPr>
        <p:sp>
          <p:nvSpPr>
            <p:cNvPr id="83" name="六边形 82"/>
            <p:cNvSpPr/>
            <p:nvPr/>
          </p:nvSpPr>
          <p:spPr>
            <a:xfrm>
              <a:off x="5720037" y="2557699"/>
              <a:ext cx="490748" cy="423058"/>
            </a:xfrm>
            <a:prstGeom prst="hexagon">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200" dirty="0">
                <a:latin typeface="微软雅黑" panose="020B0503020204020204" pitchFamily="34" charset="-122"/>
                <a:ea typeface="微软雅黑" panose="020B0503020204020204" pitchFamily="34" charset="-122"/>
              </a:endParaRPr>
            </a:p>
          </p:txBody>
        </p:sp>
        <p:sp>
          <p:nvSpPr>
            <p:cNvPr id="84" name="Freeform 18"/>
            <p:cNvSpPr>
              <a:spLocks noEditPoints="1"/>
            </p:cNvSpPr>
            <p:nvPr/>
          </p:nvSpPr>
          <p:spPr bwMode="auto">
            <a:xfrm>
              <a:off x="5882677" y="2648935"/>
              <a:ext cx="165468" cy="240586"/>
            </a:xfrm>
            <a:custGeom>
              <a:avLst/>
              <a:gdLst>
                <a:gd name="T0" fmla="*/ 146 w 326"/>
                <a:gd name="T1" fmla="*/ 0 h 474"/>
                <a:gd name="T2" fmla="*/ 100 w 326"/>
                <a:gd name="T3" fmla="*/ 12 h 474"/>
                <a:gd name="T4" fmla="*/ 60 w 326"/>
                <a:gd name="T5" fmla="*/ 38 h 474"/>
                <a:gd name="T6" fmla="*/ 28 w 326"/>
                <a:gd name="T7" fmla="*/ 72 h 474"/>
                <a:gd name="T8" fmla="*/ 8 w 326"/>
                <a:gd name="T9" fmla="*/ 114 h 474"/>
                <a:gd name="T10" fmla="*/ 0 w 326"/>
                <a:gd name="T11" fmla="*/ 162 h 474"/>
                <a:gd name="T12" fmla="*/ 4 w 326"/>
                <a:gd name="T13" fmla="*/ 200 h 474"/>
                <a:gd name="T14" fmla="*/ 16 w 326"/>
                <a:gd name="T15" fmla="*/ 240 h 474"/>
                <a:gd name="T16" fmla="*/ 44 w 326"/>
                <a:gd name="T17" fmla="*/ 334 h 474"/>
                <a:gd name="T18" fmla="*/ 44 w 326"/>
                <a:gd name="T19" fmla="*/ 378 h 474"/>
                <a:gd name="T20" fmla="*/ 56 w 326"/>
                <a:gd name="T21" fmla="*/ 416 h 474"/>
                <a:gd name="T22" fmla="*/ 70 w 326"/>
                <a:gd name="T23" fmla="*/ 426 h 474"/>
                <a:gd name="T24" fmla="*/ 86 w 326"/>
                <a:gd name="T25" fmla="*/ 454 h 474"/>
                <a:gd name="T26" fmla="*/ 110 w 326"/>
                <a:gd name="T27" fmla="*/ 470 h 474"/>
                <a:gd name="T28" fmla="*/ 184 w 326"/>
                <a:gd name="T29" fmla="*/ 474 h 474"/>
                <a:gd name="T30" fmla="*/ 216 w 326"/>
                <a:gd name="T31" fmla="*/ 470 h 474"/>
                <a:gd name="T32" fmla="*/ 240 w 326"/>
                <a:gd name="T33" fmla="*/ 454 h 474"/>
                <a:gd name="T34" fmla="*/ 256 w 326"/>
                <a:gd name="T35" fmla="*/ 426 h 474"/>
                <a:gd name="T36" fmla="*/ 270 w 326"/>
                <a:gd name="T37" fmla="*/ 416 h 474"/>
                <a:gd name="T38" fmla="*/ 280 w 326"/>
                <a:gd name="T39" fmla="*/ 378 h 474"/>
                <a:gd name="T40" fmla="*/ 282 w 326"/>
                <a:gd name="T41" fmla="*/ 334 h 474"/>
                <a:gd name="T42" fmla="*/ 310 w 326"/>
                <a:gd name="T43" fmla="*/ 240 h 474"/>
                <a:gd name="T44" fmla="*/ 322 w 326"/>
                <a:gd name="T45" fmla="*/ 200 h 474"/>
                <a:gd name="T46" fmla="*/ 326 w 326"/>
                <a:gd name="T47" fmla="*/ 162 h 474"/>
                <a:gd name="T48" fmla="*/ 318 w 326"/>
                <a:gd name="T49" fmla="*/ 114 h 474"/>
                <a:gd name="T50" fmla="*/ 298 w 326"/>
                <a:gd name="T51" fmla="*/ 72 h 474"/>
                <a:gd name="T52" fmla="*/ 266 w 326"/>
                <a:gd name="T53" fmla="*/ 38 h 474"/>
                <a:gd name="T54" fmla="*/ 226 w 326"/>
                <a:gd name="T55" fmla="*/ 12 h 474"/>
                <a:gd name="T56" fmla="*/ 180 w 326"/>
                <a:gd name="T57" fmla="*/ 0 h 474"/>
                <a:gd name="T58" fmla="*/ 220 w 326"/>
                <a:gd name="T59" fmla="*/ 410 h 474"/>
                <a:gd name="T60" fmla="*/ 216 w 326"/>
                <a:gd name="T61" fmla="*/ 422 h 474"/>
                <a:gd name="T62" fmla="*/ 208 w 326"/>
                <a:gd name="T63" fmla="*/ 432 h 474"/>
                <a:gd name="T64" fmla="*/ 184 w 326"/>
                <a:gd name="T65" fmla="*/ 436 h 474"/>
                <a:gd name="T66" fmla="*/ 130 w 326"/>
                <a:gd name="T67" fmla="*/ 436 h 474"/>
                <a:gd name="T68" fmla="*/ 112 w 326"/>
                <a:gd name="T69" fmla="*/ 426 h 474"/>
                <a:gd name="T70" fmla="*/ 106 w 326"/>
                <a:gd name="T71" fmla="*/ 410 h 474"/>
                <a:gd name="T72" fmla="*/ 220 w 326"/>
                <a:gd name="T73" fmla="*/ 410 h 474"/>
                <a:gd name="T74" fmla="*/ 220 w 326"/>
                <a:gd name="T75" fmla="*/ 410 h 474"/>
                <a:gd name="T76" fmla="*/ 84 w 326"/>
                <a:gd name="T77" fmla="*/ 392 h 474"/>
                <a:gd name="T78" fmla="*/ 242 w 326"/>
                <a:gd name="T79" fmla="*/ 370 h 474"/>
                <a:gd name="T80" fmla="*/ 240 w 326"/>
                <a:gd name="T81" fmla="*/ 392 h 474"/>
                <a:gd name="T82" fmla="*/ 82 w 326"/>
                <a:gd name="T83" fmla="*/ 352 h 474"/>
                <a:gd name="T84" fmla="*/ 244 w 326"/>
                <a:gd name="T85" fmla="*/ 332 h 474"/>
                <a:gd name="T86" fmla="*/ 244 w 326"/>
                <a:gd name="T87" fmla="*/ 352 h 474"/>
                <a:gd name="T88" fmla="*/ 256 w 326"/>
                <a:gd name="T89" fmla="*/ 276 h 474"/>
                <a:gd name="T90" fmla="*/ 78 w 326"/>
                <a:gd name="T91" fmla="*/ 312 h 474"/>
                <a:gd name="T92" fmla="*/ 70 w 326"/>
                <a:gd name="T93" fmla="*/ 276 h 474"/>
                <a:gd name="T94" fmla="*/ 46 w 326"/>
                <a:gd name="T95" fmla="*/ 210 h 474"/>
                <a:gd name="T96" fmla="*/ 38 w 326"/>
                <a:gd name="T97" fmla="*/ 162 h 474"/>
                <a:gd name="T98" fmla="*/ 40 w 326"/>
                <a:gd name="T99" fmla="*/ 138 h 474"/>
                <a:gd name="T100" fmla="*/ 60 w 326"/>
                <a:gd name="T101" fmla="*/ 92 h 474"/>
                <a:gd name="T102" fmla="*/ 114 w 326"/>
                <a:gd name="T103" fmla="*/ 48 h 474"/>
                <a:gd name="T104" fmla="*/ 150 w 326"/>
                <a:gd name="T105" fmla="*/ 38 h 474"/>
                <a:gd name="T106" fmla="*/ 176 w 326"/>
                <a:gd name="T107" fmla="*/ 38 h 474"/>
                <a:gd name="T108" fmla="*/ 212 w 326"/>
                <a:gd name="T109" fmla="*/ 48 h 474"/>
                <a:gd name="T110" fmla="*/ 266 w 326"/>
                <a:gd name="T111" fmla="*/ 92 h 474"/>
                <a:gd name="T112" fmla="*/ 284 w 326"/>
                <a:gd name="T113" fmla="*/ 138 h 474"/>
                <a:gd name="T114" fmla="*/ 288 w 326"/>
                <a:gd name="T115" fmla="*/ 162 h 474"/>
                <a:gd name="T116" fmla="*/ 280 w 326"/>
                <a:gd name="T117" fmla="*/ 21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474">
                  <a:moveTo>
                    <a:pt x="162" y="0"/>
                  </a:moveTo>
                  <a:lnTo>
                    <a:pt x="162" y="0"/>
                  </a:lnTo>
                  <a:lnTo>
                    <a:pt x="146" y="0"/>
                  </a:lnTo>
                  <a:lnTo>
                    <a:pt x="130" y="4"/>
                  </a:lnTo>
                  <a:lnTo>
                    <a:pt x="114" y="8"/>
                  </a:lnTo>
                  <a:lnTo>
                    <a:pt x="100" y="12"/>
                  </a:lnTo>
                  <a:lnTo>
                    <a:pt x="86" y="20"/>
                  </a:lnTo>
                  <a:lnTo>
                    <a:pt x="72" y="28"/>
                  </a:lnTo>
                  <a:lnTo>
                    <a:pt x="60" y="38"/>
                  </a:lnTo>
                  <a:lnTo>
                    <a:pt x="48" y="48"/>
                  </a:lnTo>
                  <a:lnTo>
                    <a:pt x="38" y="60"/>
                  </a:lnTo>
                  <a:lnTo>
                    <a:pt x="28" y="72"/>
                  </a:lnTo>
                  <a:lnTo>
                    <a:pt x="20" y="86"/>
                  </a:lnTo>
                  <a:lnTo>
                    <a:pt x="12" y="100"/>
                  </a:lnTo>
                  <a:lnTo>
                    <a:pt x="8" y="114"/>
                  </a:lnTo>
                  <a:lnTo>
                    <a:pt x="4" y="130"/>
                  </a:lnTo>
                  <a:lnTo>
                    <a:pt x="2" y="146"/>
                  </a:lnTo>
                  <a:lnTo>
                    <a:pt x="0" y="162"/>
                  </a:lnTo>
                  <a:lnTo>
                    <a:pt x="0" y="162"/>
                  </a:lnTo>
                  <a:lnTo>
                    <a:pt x="2" y="182"/>
                  </a:lnTo>
                  <a:lnTo>
                    <a:pt x="4" y="200"/>
                  </a:lnTo>
                  <a:lnTo>
                    <a:pt x="8" y="220"/>
                  </a:lnTo>
                  <a:lnTo>
                    <a:pt x="16" y="240"/>
                  </a:lnTo>
                  <a:lnTo>
                    <a:pt x="16" y="240"/>
                  </a:lnTo>
                  <a:lnTo>
                    <a:pt x="30" y="282"/>
                  </a:lnTo>
                  <a:lnTo>
                    <a:pt x="40" y="310"/>
                  </a:lnTo>
                  <a:lnTo>
                    <a:pt x="44" y="334"/>
                  </a:lnTo>
                  <a:lnTo>
                    <a:pt x="44" y="358"/>
                  </a:lnTo>
                  <a:lnTo>
                    <a:pt x="44" y="358"/>
                  </a:lnTo>
                  <a:lnTo>
                    <a:pt x="44" y="378"/>
                  </a:lnTo>
                  <a:lnTo>
                    <a:pt x="48" y="398"/>
                  </a:lnTo>
                  <a:lnTo>
                    <a:pt x="50" y="408"/>
                  </a:lnTo>
                  <a:lnTo>
                    <a:pt x="56" y="416"/>
                  </a:lnTo>
                  <a:lnTo>
                    <a:pt x="62" y="422"/>
                  </a:lnTo>
                  <a:lnTo>
                    <a:pt x="70" y="426"/>
                  </a:lnTo>
                  <a:lnTo>
                    <a:pt x="70" y="426"/>
                  </a:lnTo>
                  <a:lnTo>
                    <a:pt x="76" y="440"/>
                  </a:lnTo>
                  <a:lnTo>
                    <a:pt x="80" y="446"/>
                  </a:lnTo>
                  <a:lnTo>
                    <a:pt x="86" y="454"/>
                  </a:lnTo>
                  <a:lnTo>
                    <a:pt x="86" y="454"/>
                  </a:lnTo>
                  <a:lnTo>
                    <a:pt x="96" y="462"/>
                  </a:lnTo>
                  <a:lnTo>
                    <a:pt x="110" y="470"/>
                  </a:lnTo>
                  <a:lnTo>
                    <a:pt x="124" y="474"/>
                  </a:lnTo>
                  <a:lnTo>
                    <a:pt x="142" y="474"/>
                  </a:lnTo>
                  <a:lnTo>
                    <a:pt x="184" y="474"/>
                  </a:lnTo>
                  <a:lnTo>
                    <a:pt x="184" y="474"/>
                  </a:lnTo>
                  <a:lnTo>
                    <a:pt x="202" y="474"/>
                  </a:lnTo>
                  <a:lnTo>
                    <a:pt x="216" y="470"/>
                  </a:lnTo>
                  <a:lnTo>
                    <a:pt x="230" y="462"/>
                  </a:lnTo>
                  <a:lnTo>
                    <a:pt x="240" y="454"/>
                  </a:lnTo>
                  <a:lnTo>
                    <a:pt x="240" y="454"/>
                  </a:lnTo>
                  <a:lnTo>
                    <a:pt x="246" y="446"/>
                  </a:lnTo>
                  <a:lnTo>
                    <a:pt x="250" y="440"/>
                  </a:lnTo>
                  <a:lnTo>
                    <a:pt x="256" y="426"/>
                  </a:lnTo>
                  <a:lnTo>
                    <a:pt x="256" y="426"/>
                  </a:lnTo>
                  <a:lnTo>
                    <a:pt x="264" y="422"/>
                  </a:lnTo>
                  <a:lnTo>
                    <a:pt x="270" y="416"/>
                  </a:lnTo>
                  <a:lnTo>
                    <a:pt x="274" y="408"/>
                  </a:lnTo>
                  <a:lnTo>
                    <a:pt x="278" y="398"/>
                  </a:lnTo>
                  <a:lnTo>
                    <a:pt x="280" y="378"/>
                  </a:lnTo>
                  <a:lnTo>
                    <a:pt x="280" y="358"/>
                  </a:lnTo>
                  <a:lnTo>
                    <a:pt x="280" y="358"/>
                  </a:lnTo>
                  <a:lnTo>
                    <a:pt x="282" y="334"/>
                  </a:lnTo>
                  <a:lnTo>
                    <a:pt x="286" y="310"/>
                  </a:lnTo>
                  <a:lnTo>
                    <a:pt x="294" y="282"/>
                  </a:lnTo>
                  <a:lnTo>
                    <a:pt x="310" y="240"/>
                  </a:lnTo>
                  <a:lnTo>
                    <a:pt x="310" y="240"/>
                  </a:lnTo>
                  <a:lnTo>
                    <a:pt x="316" y="220"/>
                  </a:lnTo>
                  <a:lnTo>
                    <a:pt x="322" y="200"/>
                  </a:lnTo>
                  <a:lnTo>
                    <a:pt x="324" y="182"/>
                  </a:lnTo>
                  <a:lnTo>
                    <a:pt x="326" y="162"/>
                  </a:lnTo>
                  <a:lnTo>
                    <a:pt x="326" y="162"/>
                  </a:lnTo>
                  <a:lnTo>
                    <a:pt x="324" y="146"/>
                  </a:lnTo>
                  <a:lnTo>
                    <a:pt x="322" y="130"/>
                  </a:lnTo>
                  <a:lnTo>
                    <a:pt x="318" y="114"/>
                  </a:lnTo>
                  <a:lnTo>
                    <a:pt x="312" y="100"/>
                  </a:lnTo>
                  <a:lnTo>
                    <a:pt x="306" y="86"/>
                  </a:lnTo>
                  <a:lnTo>
                    <a:pt x="298" y="72"/>
                  </a:lnTo>
                  <a:lnTo>
                    <a:pt x="288" y="60"/>
                  </a:lnTo>
                  <a:lnTo>
                    <a:pt x="278" y="48"/>
                  </a:lnTo>
                  <a:lnTo>
                    <a:pt x="266" y="38"/>
                  </a:lnTo>
                  <a:lnTo>
                    <a:pt x="254" y="28"/>
                  </a:lnTo>
                  <a:lnTo>
                    <a:pt x="240" y="20"/>
                  </a:lnTo>
                  <a:lnTo>
                    <a:pt x="226" y="12"/>
                  </a:lnTo>
                  <a:lnTo>
                    <a:pt x="210" y="8"/>
                  </a:lnTo>
                  <a:lnTo>
                    <a:pt x="196" y="4"/>
                  </a:lnTo>
                  <a:lnTo>
                    <a:pt x="180" y="0"/>
                  </a:lnTo>
                  <a:lnTo>
                    <a:pt x="162" y="0"/>
                  </a:lnTo>
                  <a:lnTo>
                    <a:pt x="162" y="0"/>
                  </a:lnTo>
                  <a:close/>
                  <a:moveTo>
                    <a:pt x="220" y="410"/>
                  </a:moveTo>
                  <a:lnTo>
                    <a:pt x="220" y="410"/>
                  </a:lnTo>
                  <a:lnTo>
                    <a:pt x="220" y="416"/>
                  </a:lnTo>
                  <a:lnTo>
                    <a:pt x="216" y="422"/>
                  </a:lnTo>
                  <a:lnTo>
                    <a:pt x="212" y="428"/>
                  </a:lnTo>
                  <a:lnTo>
                    <a:pt x="212" y="428"/>
                  </a:lnTo>
                  <a:lnTo>
                    <a:pt x="208" y="432"/>
                  </a:lnTo>
                  <a:lnTo>
                    <a:pt x="202" y="434"/>
                  </a:lnTo>
                  <a:lnTo>
                    <a:pt x="194" y="436"/>
                  </a:lnTo>
                  <a:lnTo>
                    <a:pt x="184" y="436"/>
                  </a:lnTo>
                  <a:lnTo>
                    <a:pt x="142" y="436"/>
                  </a:lnTo>
                  <a:lnTo>
                    <a:pt x="142" y="436"/>
                  </a:lnTo>
                  <a:lnTo>
                    <a:pt x="130" y="436"/>
                  </a:lnTo>
                  <a:lnTo>
                    <a:pt x="122" y="434"/>
                  </a:lnTo>
                  <a:lnTo>
                    <a:pt x="116" y="430"/>
                  </a:lnTo>
                  <a:lnTo>
                    <a:pt x="112" y="426"/>
                  </a:lnTo>
                  <a:lnTo>
                    <a:pt x="108" y="422"/>
                  </a:lnTo>
                  <a:lnTo>
                    <a:pt x="106" y="418"/>
                  </a:lnTo>
                  <a:lnTo>
                    <a:pt x="106" y="410"/>
                  </a:lnTo>
                  <a:lnTo>
                    <a:pt x="106" y="410"/>
                  </a:lnTo>
                  <a:lnTo>
                    <a:pt x="106" y="410"/>
                  </a:lnTo>
                  <a:lnTo>
                    <a:pt x="220" y="410"/>
                  </a:lnTo>
                  <a:lnTo>
                    <a:pt x="220" y="410"/>
                  </a:lnTo>
                  <a:lnTo>
                    <a:pt x="220" y="410"/>
                  </a:lnTo>
                  <a:lnTo>
                    <a:pt x="220" y="410"/>
                  </a:lnTo>
                  <a:close/>
                  <a:moveTo>
                    <a:pt x="240" y="392"/>
                  </a:moveTo>
                  <a:lnTo>
                    <a:pt x="84" y="392"/>
                  </a:lnTo>
                  <a:lnTo>
                    <a:pt x="84" y="392"/>
                  </a:lnTo>
                  <a:lnTo>
                    <a:pt x="84" y="384"/>
                  </a:lnTo>
                  <a:lnTo>
                    <a:pt x="82" y="370"/>
                  </a:lnTo>
                  <a:lnTo>
                    <a:pt x="242" y="370"/>
                  </a:lnTo>
                  <a:lnTo>
                    <a:pt x="242" y="370"/>
                  </a:lnTo>
                  <a:lnTo>
                    <a:pt x="242" y="384"/>
                  </a:lnTo>
                  <a:lnTo>
                    <a:pt x="240" y="392"/>
                  </a:lnTo>
                  <a:lnTo>
                    <a:pt x="240" y="392"/>
                  </a:lnTo>
                  <a:close/>
                  <a:moveTo>
                    <a:pt x="244" y="352"/>
                  </a:moveTo>
                  <a:lnTo>
                    <a:pt x="82" y="352"/>
                  </a:lnTo>
                  <a:lnTo>
                    <a:pt x="82" y="352"/>
                  </a:lnTo>
                  <a:lnTo>
                    <a:pt x="82" y="332"/>
                  </a:lnTo>
                  <a:lnTo>
                    <a:pt x="244" y="332"/>
                  </a:lnTo>
                  <a:lnTo>
                    <a:pt x="244" y="332"/>
                  </a:lnTo>
                  <a:lnTo>
                    <a:pt x="244" y="352"/>
                  </a:lnTo>
                  <a:lnTo>
                    <a:pt x="244" y="352"/>
                  </a:lnTo>
                  <a:close/>
                  <a:moveTo>
                    <a:pt x="274" y="226"/>
                  </a:moveTo>
                  <a:lnTo>
                    <a:pt x="274" y="226"/>
                  </a:lnTo>
                  <a:lnTo>
                    <a:pt x="256" y="276"/>
                  </a:lnTo>
                  <a:lnTo>
                    <a:pt x="250" y="296"/>
                  </a:lnTo>
                  <a:lnTo>
                    <a:pt x="246" y="312"/>
                  </a:lnTo>
                  <a:lnTo>
                    <a:pt x="78" y="312"/>
                  </a:lnTo>
                  <a:lnTo>
                    <a:pt x="78" y="312"/>
                  </a:lnTo>
                  <a:lnTo>
                    <a:pt x="74" y="296"/>
                  </a:lnTo>
                  <a:lnTo>
                    <a:pt x="70" y="276"/>
                  </a:lnTo>
                  <a:lnTo>
                    <a:pt x="50" y="226"/>
                  </a:lnTo>
                  <a:lnTo>
                    <a:pt x="50" y="226"/>
                  </a:lnTo>
                  <a:lnTo>
                    <a:pt x="46" y="210"/>
                  </a:lnTo>
                  <a:lnTo>
                    <a:pt x="42" y="194"/>
                  </a:lnTo>
                  <a:lnTo>
                    <a:pt x="38" y="178"/>
                  </a:lnTo>
                  <a:lnTo>
                    <a:pt x="38" y="162"/>
                  </a:lnTo>
                  <a:lnTo>
                    <a:pt x="38" y="162"/>
                  </a:lnTo>
                  <a:lnTo>
                    <a:pt x="38" y="150"/>
                  </a:lnTo>
                  <a:lnTo>
                    <a:pt x="40" y="138"/>
                  </a:lnTo>
                  <a:lnTo>
                    <a:pt x="44" y="126"/>
                  </a:lnTo>
                  <a:lnTo>
                    <a:pt x="48" y="114"/>
                  </a:lnTo>
                  <a:lnTo>
                    <a:pt x="60" y="92"/>
                  </a:lnTo>
                  <a:lnTo>
                    <a:pt x="74" y="74"/>
                  </a:lnTo>
                  <a:lnTo>
                    <a:pt x="94" y="60"/>
                  </a:lnTo>
                  <a:lnTo>
                    <a:pt x="114" y="48"/>
                  </a:lnTo>
                  <a:lnTo>
                    <a:pt x="126" y="44"/>
                  </a:lnTo>
                  <a:lnTo>
                    <a:pt x="138" y="40"/>
                  </a:lnTo>
                  <a:lnTo>
                    <a:pt x="150" y="38"/>
                  </a:lnTo>
                  <a:lnTo>
                    <a:pt x="162" y="38"/>
                  </a:lnTo>
                  <a:lnTo>
                    <a:pt x="162" y="38"/>
                  </a:lnTo>
                  <a:lnTo>
                    <a:pt x="176" y="38"/>
                  </a:lnTo>
                  <a:lnTo>
                    <a:pt x="188" y="40"/>
                  </a:lnTo>
                  <a:lnTo>
                    <a:pt x="200" y="44"/>
                  </a:lnTo>
                  <a:lnTo>
                    <a:pt x="212" y="48"/>
                  </a:lnTo>
                  <a:lnTo>
                    <a:pt x="232" y="60"/>
                  </a:lnTo>
                  <a:lnTo>
                    <a:pt x="250" y="74"/>
                  </a:lnTo>
                  <a:lnTo>
                    <a:pt x="266" y="92"/>
                  </a:lnTo>
                  <a:lnTo>
                    <a:pt x="278" y="114"/>
                  </a:lnTo>
                  <a:lnTo>
                    <a:pt x="282" y="126"/>
                  </a:lnTo>
                  <a:lnTo>
                    <a:pt x="284" y="138"/>
                  </a:lnTo>
                  <a:lnTo>
                    <a:pt x="286" y="150"/>
                  </a:lnTo>
                  <a:lnTo>
                    <a:pt x="288" y="162"/>
                  </a:lnTo>
                  <a:lnTo>
                    <a:pt x="288" y="162"/>
                  </a:lnTo>
                  <a:lnTo>
                    <a:pt x="286" y="178"/>
                  </a:lnTo>
                  <a:lnTo>
                    <a:pt x="284" y="194"/>
                  </a:lnTo>
                  <a:lnTo>
                    <a:pt x="280" y="210"/>
                  </a:lnTo>
                  <a:lnTo>
                    <a:pt x="274" y="226"/>
                  </a:lnTo>
                  <a:lnTo>
                    <a:pt x="274" y="2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85" name="组合 84"/>
          <p:cNvGrpSpPr/>
          <p:nvPr/>
        </p:nvGrpSpPr>
        <p:grpSpPr>
          <a:xfrm>
            <a:off x="4237922" y="3507344"/>
            <a:ext cx="711873" cy="613763"/>
            <a:chOff x="2970404" y="2557699"/>
            <a:chExt cx="490748" cy="423058"/>
          </a:xfrm>
        </p:grpSpPr>
        <p:sp>
          <p:nvSpPr>
            <p:cNvPr id="86" name="六边形 85"/>
            <p:cNvSpPr/>
            <p:nvPr/>
          </p:nvSpPr>
          <p:spPr>
            <a:xfrm>
              <a:off x="2970404" y="2557699"/>
              <a:ext cx="490748" cy="423058"/>
            </a:xfrm>
            <a:prstGeom prst="hexagon">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200" dirty="0">
                <a:latin typeface="微软雅黑" panose="020B0503020204020204" pitchFamily="34" charset="-122"/>
                <a:ea typeface="微软雅黑" panose="020B0503020204020204" pitchFamily="34" charset="-122"/>
              </a:endParaRPr>
            </a:p>
          </p:txBody>
        </p:sp>
        <p:grpSp>
          <p:nvGrpSpPr>
            <p:cNvPr id="87" name="组合 86"/>
            <p:cNvGrpSpPr/>
            <p:nvPr/>
          </p:nvGrpSpPr>
          <p:grpSpPr>
            <a:xfrm>
              <a:off x="3105874" y="2659858"/>
              <a:ext cx="219808" cy="218740"/>
              <a:chOff x="8737600" y="9539288"/>
              <a:chExt cx="654050" cy="650875"/>
            </a:xfrm>
            <a:solidFill>
              <a:schemeClr val="bg1"/>
            </a:solidFill>
          </p:grpSpPr>
          <p:sp>
            <p:nvSpPr>
              <p:cNvPr id="88" name="Freeform 19"/>
              <p:cNvSpPr/>
              <p:nvPr/>
            </p:nvSpPr>
            <p:spPr bwMode="auto">
              <a:xfrm>
                <a:off x="8788400" y="9974263"/>
                <a:ext cx="168275" cy="168275"/>
              </a:xfrm>
              <a:custGeom>
                <a:avLst/>
                <a:gdLst>
                  <a:gd name="T0" fmla="*/ 104 w 106"/>
                  <a:gd name="T1" fmla="*/ 2 h 106"/>
                  <a:gd name="T2" fmla="*/ 104 w 106"/>
                  <a:gd name="T3" fmla="*/ 2 h 106"/>
                  <a:gd name="T4" fmla="*/ 100 w 106"/>
                  <a:gd name="T5" fmla="*/ 0 h 106"/>
                  <a:gd name="T6" fmla="*/ 96 w 106"/>
                  <a:gd name="T7" fmla="*/ 0 h 106"/>
                  <a:gd name="T8" fmla="*/ 82 w 106"/>
                  <a:gd name="T9" fmla="*/ 8 h 106"/>
                  <a:gd name="T10" fmla="*/ 62 w 106"/>
                  <a:gd name="T11" fmla="*/ 22 h 106"/>
                  <a:gd name="T12" fmla="*/ 42 w 106"/>
                  <a:gd name="T13" fmla="*/ 42 h 106"/>
                  <a:gd name="T14" fmla="*/ 42 w 106"/>
                  <a:gd name="T15" fmla="*/ 42 h 106"/>
                  <a:gd name="T16" fmla="*/ 22 w 106"/>
                  <a:gd name="T17" fmla="*/ 62 h 106"/>
                  <a:gd name="T18" fmla="*/ 8 w 106"/>
                  <a:gd name="T19" fmla="*/ 82 h 106"/>
                  <a:gd name="T20" fmla="*/ 0 w 106"/>
                  <a:gd name="T21" fmla="*/ 96 h 106"/>
                  <a:gd name="T22" fmla="*/ 0 w 106"/>
                  <a:gd name="T23" fmla="*/ 102 h 106"/>
                  <a:gd name="T24" fmla="*/ 2 w 106"/>
                  <a:gd name="T25" fmla="*/ 104 h 106"/>
                  <a:gd name="T26" fmla="*/ 2 w 106"/>
                  <a:gd name="T27" fmla="*/ 104 h 106"/>
                  <a:gd name="T28" fmla="*/ 4 w 106"/>
                  <a:gd name="T29" fmla="*/ 106 h 106"/>
                  <a:gd name="T30" fmla="*/ 10 w 106"/>
                  <a:gd name="T31" fmla="*/ 104 h 106"/>
                  <a:gd name="T32" fmla="*/ 24 w 106"/>
                  <a:gd name="T33" fmla="*/ 98 h 106"/>
                  <a:gd name="T34" fmla="*/ 44 w 106"/>
                  <a:gd name="T35" fmla="*/ 84 h 106"/>
                  <a:gd name="T36" fmla="*/ 64 w 106"/>
                  <a:gd name="T37" fmla="*/ 64 h 106"/>
                  <a:gd name="T38" fmla="*/ 64 w 106"/>
                  <a:gd name="T39" fmla="*/ 64 h 106"/>
                  <a:gd name="T40" fmla="*/ 84 w 106"/>
                  <a:gd name="T41" fmla="*/ 44 h 106"/>
                  <a:gd name="T42" fmla="*/ 98 w 106"/>
                  <a:gd name="T43" fmla="*/ 24 h 106"/>
                  <a:gd name="T44" fmla="*/ 104 w 106"/>
                  <a:gd name="T45" fmla="*/ 10 h 106"/>
                  <a:gd name="T46" fmla="*/ 106 w 106"/>
                  <a:gd name="T47" fmla="*/ 4 h 106"/>
                  <a:gd name="T48" fmla="*/ 104 w 106"/>
                  <a:gd name="T49" fmla="*/ 2 h 106"/>
                  <a:gd name="T50" fmla="*/ 104 w 106"/>
                  <a:gd name="T5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106">
                    <a:moveTo>
                      <a:pt x="104" y="2"/>
                    </a:moveTo>
                    <a:lnTo>
                      <a:pt x="104" y="2"/>
                    </a:lnTo>
                    <a:lnTo>
                      <a:pt x="100" y="0"/>
                    </a:lnTo>
                    <a:lnTo>
                      <a:pt x="96" y="0"/>
                    </a:lnTo>
                    <a:lnTo>
                      <a:pt x="82" y="8"/>
                    </a:lnTo>
                    <a:lnTo>
                      <a:pt x="62" y="22"/>
                    </a:lnTo>
                    <a:lnTo>
                      <a:pt x="42" y="42"/>
                    </a:lnTo>
                    <a:lnTo>
                      <a:pt x="42" y="42"/>
                    </a:lnTo>
                    <a:lnTo>
                      <a:pt x="22" y="62"/>
                    </a:lnTo>
                    <a:lnTo>
                      <a:pt x="8" y="82"/>
                    </a:lnTo>
                    <a:lnTo>
                      <a:pt x="0" y="96"/>
                    </a:lnTo>
                    <a:lnTo>
                      <a:pt x="0" y="102"/>
                    </a:lnTo>
                    <a:lnTo>
                      <a:pt x="2" y="104"/>
                    </a:lnTo>
                    <a:lnTo>
                      <a:pt x="2" y="104"/>
                    </a:lnTo>
                    <a:lnTo>
                      <a:pt x="4" y="106"/>
                    </a:lnTo>
                    <a:lnTo>
                      <a:pt x="10" y="104"/>
                    </a:lnTo>
                    <a:lnTo>
                      <a:pt x="24" y="98"/>
                    </a:lnTo>
                    <a:lnTo>
                      <a:pt x="44" y="84"/>
                    </a:lnTo>
                    <a:lnTo>
                      <a:pt x="64" y="64"/>
                    </a:lnTo>
                    <a:lnTo>
                      <a:pt x="64" y="64"/>
                    </a:lnTo>
                    <a:lnTo>
                      <a:pt x="84" y="44"/>
                    </a:lnTo>
                    <a:lnTo>
                      <a:pt x="98" y="24"/>
                    </a:lnTo>
                    <a:lnTo>
                      <a:pt x="104" y="10"/>
                    </a:lnTo>
                    <a:lnTo>
                      <a:pt x="106" y="4"/>
                    </a:lnTo>
                    <a:lnTo>
                      <a:pt x="104" y="2"/>
                    </a:lnTo>
                    <a:lnTo>
                      <a:pt x="10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0"/>
              <p:cNvSpPr/>
              <p:nvPr/>
            </p:nvSpPr>
            <p:spPr bwMode="auto">
              <a:xfrm>
                <a:off x="8737600" y="9923463"/>
                <a:ext cx="139700" cy="136525"/>
              </a:xfrm>
              <a:custGeom>
                <a:avLst/>
                <a:gdLst>
                  <a:gd name="T0" fmla="*/ 86 w 88"/>
                  <a:gd name="T1" fmla="*/ 0 h 86"/>
                  <a:gd name="T2" fmla="*/ 86 w 88"/>
                  <a:gd name="T3" fmla="*/ 0 h 86"/>
                  <a:gd name="T4" fmla="*/ 84 w 88"/>
                  <a:gd name="T5" fmla="*/ 0 h 86"/>
                  <a:gd name="T6" fmla="*/ 78 w 88"/>
                  <a:gd name="T7" fmla="*/ 0 h 86"/>
                  <a:gd name="T8" fmla="*/ 66 w 88"/>
                  <a:gd name="T9" fmla="*/ 4 h 86"/>
                  <a:gd name="T10" fmla="*/ 50 w 88"/>
                  <a:gd name="T11" fmla="*/ 16 h 86"/>
                  <a:gd name="T12" fmla="*/ 32 w 88"/>
                  <a:gd name="T13" fmla="*/ 32 h 86"/>
                  <a:gd name="T14" fmla="*/ 32 w 88"/>
                  <a:gd name="T15" fmla="*/ 32 h 86"/>
                  <a:gd name="T16" fmla="*/ 18 w 88"/>
                  <a:gd name="T17" fmla="*/ 48 h 86"/>
                  <a:gd name="T18" fmla="*/ 6 w 88"/>
                  <a:gd name="T19" fmla="*/ 64 h 86"/>
                  <a:gd name="T20" fmla="*/ 2 w 88"/>
                  <a:gd name="T21" fmla="*/ 78 h 86"/>
                  <a:gd name="T22" fmla="*/ 0 w 88"/>
                  <a:gd name="T23" fmla="*/ 82 h 86"/>
                  <a:gd name="T24" fmla="*/ 2 w 88"/>
                  <a:gd name="T25" fmla="*/ 84 h 86"/>
                  <a:gd name="T26" fmla="*/ 2 w 88"/>
                  <a:gd name="T27" fmla="*/ 84 h 86"/>
                  <a:gd name="T28" fmla="*/ 6 w 88"/>
                  <a:gd name="T29" fmla="*/ 86 h 86"/>
                  <a:gd name="T30" fmla="*/ 10 w 88"/>
                  <a:gd name="T31" fmla="*/ 86 h 86"/>
                  <a:gd name="T32" fmla="*/ 22 w 88"/>
                  <a:gd name="T33" fmla="*/ 80 h 86"/>
                  <a:gd name="T34" fmla="*/ 38 w 88"/>
                  <a:gd name="T35" fmla="*/ 70 h 86"/>
                  <a:gd name="T36" fmla="*/ 56 w 88"/>
                  <a:gd name="T37" fmla="*/ 54 h 86"/>
                  <a:gd name="T38" fmla="*/ 56 w 88"/>
                  <a:gd name="T39" fmla="*/ 54 h 86"/>
                  <a:gd name="T40" fmla="*/ 72 w 88"/>
                  <a:gd name="T41" fmla="*/ 38 h 86"/>
                  <a:gd name="T42" fmla="*/ 82 w 88"/>
                  <a:gd name="T43" fmla="*/ 22 h 86"/>
                  <a:gd name="T44" fmla="*/ 88 w 88"/>
                  <a:gd name="T45" fmla="*/ 8 h 86"/>
                  <a:gd name="T46" fmla="*/ 88 w 88"/>
                  <a:gd name="T47" fmla="*/ 4 h 86"/>
                  <a:gd name="T48" fmla="*/ 86 w 88"/>
                  <a:gd name="T49" fmla="*/ 0 h 86"/>
                  <a:gd name="T50" fmla="*/ 86 w 88"/>
                  <a:gd name="T5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8" h="86">
                    <a:moveTo>
                      <a:pt x="86" y="0"/>
                    </a:moveTo>
                    <a:lnTo>
                      <a:pt x="86" y="0"/>
                    </a:lnTo>
                    <a:lnTo>
                      <a:pt x="84" y="0"/>
                    </a:lnTo>
                    <a:lnTo>
                      <a:pt x="78" y="0"/>
                    </a:lnTo>
                    <a:lnTo>
                      <a:pt x="66" y="4"/>
                    </a:lnTo>
                    <a:lnTo>
                      <a:pt x="50" y="16"/>
                    </a:lnTo>
                    <a:lnTo>
                      <a:pt x="32" y="32"/>
                    </a:lnTo>
                    <a:lnTo>
                      <a:pt x="32" y="32"/>
                    </a:lnTo>
                    <a:lnTo>
                      <a:pt x="18" y="48"/>
                    </a:lnTo>
                    <a:lnTo>
                      <a:pt x="6" y="64"/>
                    </a:lnTo>
                    <a:lnTo>
                      <a:pt x="2" y="78"/>
                    </a:lnTo>
                    <a:lnTo>
                      <a:pt x="0" y="82"/>
                    </a:lnTo>
                    <a:lnTo>
                      <a:pt x="2" y="84"/>
                    </a:lnTo>
                    <a:lnTo>
                      <a:pt x="2" y="84"/>
                    </a:lnTo>
                    <a:lnTo>
                      <a:pt x="6" y="86"/>
                    </a:lnTo>
                    <a:lnTo>
                      <a:pt x="10" y="86"/>
                    </a:lnTo>
                    <a:lnTo>
                      <a:pt x="22" y="80"/>
                    </a:lnTo>
                    <a:lnTo>
                      <a:pt x="38" y="70"/>
                    </a:lnTo>
                    <a:lnTo>
                      <a:pt x="56" y="54"/>
                    </a:lnTo>
                    <a:lnTo>
                      <a:pt x="56" y="54"/>
                    </a:lnTo>
                    <a:lnTo>
                      <a:pt x="72" y="38"/>
                    </a:lnTo>
                    <a:lnTo>
                      <a:pt x="82" y="22"/>
                    </a:lnTo>
                    <a:lnTo>
                      <a:pt x="88" y="8"/>
                    </a:lnTo>
                    <a:lnTo>
                      <a:pt x="88" y="4"/>
                    </a:lnTo>
                    <a:lnTo>
                      <a:pt x="86" y="0"/>
                    </a:lnTo>
                    <a:lnTo>
                      <a:pt x="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1"/>
              <p:cNvSpPr/>
              <p:nvPr/>
            </p:nvSpPr>
            <p:spPr bwMode="auto">
              <a:xfrm>
                <a:off x="8870950" y="10053638"/>
                <a:ext cx="136525" cy="136525"/>
              </a:xfrm>
              <a:custGeom>
                <a:avLst/>
                <a:gdLst>
                  <a:gd name="T0" fmla="*/ 32 w 86"/>
                  <a:gd name="T1" fmla="*/ 32 h 86"/>
                  <a:gd name="T2" fmla="*/ 32 w 86"/>
                  <a:gd name="T3" fmla="*/ 32 h 86"/>
                  <a:gd name="T4" fmla="*/ 16 w 86"/>
                  <a:gd name="T5" fmla="*/ 50 h 86"/>
                  <a:gd name="T6" fmla="*/ 4 w 86"/>
                  <a:gd name="T7" fmla="*/ 64 h 86"/>
                  <a:gd name="T8" fmla="*/ 0 w 86"/>
                  <a:gd name="T9" fmla="*/ 78 h 86"/>
                  <a:gd name="T10" fmla="*/ 0 w 86"/>
                  <a:gd name="T11" fmla="*/ 82 h 86"/>
                  <a:gd name="T12" fmla="*/ 0 w 86"/>
                  <a:gd name="T13" fmla="*/ 86 h 86"/>
                  <a:gd name="T14" fmla="*/ 0 w 86"/>
                  <a:gd name="T15" fmla="*/ 86 h 86"/>
                  <a:gd name="T16" fmla="*/ 4 w 86"/>
                  <a:gd name="T17" fmla="*/ 86 h 86"/>
                  <a:gd name="T18" fmla="*/ 8 w 86"/>
                  <a:gd name="T19" fmla="*/ 86 h 86"/>
                  <a:gd name="T20" fmla="*/ 22 w 86"/>
                  <a:gd name="T21" fmla="*/ 82 h 86"/>
                  <a:gd name="T22" fmla="*/ 38 w 86"/>
                  <a:gd name="T23" fmla="*/ 70 h 86"/>
                  <a:gd name="T24" fmla="*/ 54 w 86"/>
                  <a:gd name="T25" fmla="*/ 54 h 86"/>
                  <a:gd name="T26" fmla="*/ 54 w 86"/>
                  <a:gd name="T27" fmla="*/ 54 h 86"/>
                  <a:gd name="T28" fmla="*/ 70 w 86"/>
                  <a:gd name="T29" fmla="*/ 38 h 86"/>
                  <a:gd name="T30" fmla="*/ 80 w 86"/>
                  <a:gd name="T31" fmla="*/ 22 h 86"/>
                  <a:gd name="T32" fmla="*/ 86 w 86"/>
                  <a:gd name="T33" fmla="*/ 10 h 86"/>
                  <a:gd name="T34" fmla="*/ 86 w 86"/>
                  <a:gd name="T35" fmla="*/ 4 h 86"/>
                  <a:gd name="T36" fmla="*/ 84 w 86"/>
                  <a:gd name="T37" fmla="*/ 2 h 86"/>
                  <a:gd name="T38" fmla="*/ 84 w 86"/>
                  <a:gd name="T39" fmla="*/ 2 h 86"/>
                  <a:gd name="T40" fmla="*/ 82 w 86"/>
                  <a:gd name="T41" fmla="*/ 0 h 86"/>
                  <a:gd name="T42" fmla="*/ 76 w 86"/>
                  <a:gd name="T43" fmla="*/ 0 h 86"/>
                  <a:gd name="T44" fmla="*/ 64 w 86"/>
                  <a:gd name="T45" fmla="*/ 6 h 86"/>
                  <a:gd name="T46" fmla="*/ 48 w 86"/>
                  <a:gd name="T47" fmla="*/ 16 h 86"/>
                  <a:gd name="T48" fmla="*/ 32 w 86"/>
                  <a:gd name="T49" fmla="*/ 32 h 86"/>
                  <a:gd name="T50" fmla="*/ 32 w 86"/>
                  <a:gd name="T51" fmla="*/ 3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86">
                    <a:moveTo>
                      <a:pt x="32" y="32"/>
                    </a:moveTo>
                    <a:lnTo>
                      <a:pt x="32" y="32"/>
                    </a:lnTo>
                    <a:lnTo>
                      <a:pt x="16" y="50"/>
                    </a:lnTo>
                    <a:lnTo>
                      <a:pt x="4" y="64"/>
                    </a:lnTo>
                    <a:lnTo>
                      <a:pt x="0" y="78"/>
                    </a:lnTo>
                    <a:lnTo>
                      <a:pt x="0" y="82"/>
                    </a:lnTo>
                    <a:lnTo>
                      <a:pt x="0" y="86"/>
                    </a:lnTo>
                    <a:lnTo>
                      <a:pt x="0" y="86"/>
                    </a:lnTo>
                    <a:lnTo>
                      <a:pt x="4" y="86"/>
                    </a:lnTo>
                    <a:lnTo>
                      <a:pt x="8" y="86"/>
                    </a:lnTo>
                    <a:lnTo>
                      <a:pt x="22" y="82"/>
                    </a:lnTo>
                    <a:lnTo>
                      <a:pt x="38" y="70"/>
                    </a:lnTo>
                    <a:lnTo>
                      <a:pt x="54" y="54"/>
                    </a:lnTo>
                    <a:lnTo>
                      <a:pt x="54" y="54"/>
                    </a:lnTo>
                    <a:lnTo>
                      <a:pt x="70" y="38"/>
                    </a:lnTo>
                    <a:lnTo>
                      <a:pt x="80" y="22"/>
                    </a:lnTo>
                    <a:lnTo>
                      <a:pt x="86" y="10"/>
                    </a:lnTo>
                    <a:lnTo>
                      <a:pt x="86" y="4"/>
                    </a:lnTo>
                    <a:lnTo>
                      <a:pt x="84" y="2"/>
                    </a:lnTo>
                    <a:lnTo>
                      <a:pt x="84" y="2"/>
                    </a:lnTo>
                    <a:lnTo>
                      <a:pt x="82" y="0"/>
                    </a:lnTo>
                    <a:lnTo>
                      <a:pt x="76" y="0"/>
                    </a:lnTo>
                    <a:lnTo>
                      <a:pt x="64" y="6"/>
                    </a:lnTo>
                    <a:lnTo>
                      <a:pt x="48" y="16"/>
                    </a:lnTo>
                    <a:lnTo>
                      <a:pt x="32" y="32"/>
                    </a:lnTo>
                    <a:lnTo>
                      <a:pt x="32"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2"/>
              <p:cNvSpPr>
                <a:spLocks noEditPoints="1"/>
              </p:cNvSpPr>
              <p:nvPr/>
            </p:nvSpPr>
            <p:spPr bwMode="auto">
              <a:xfrm>
                <a:off x="8756650" y="9539288"/>
                <a:ext cx="635000" cy="635000"/>
              </a:xfrm>
              <a:custGeom>
                <a:avLst/>
                <a:gdLst>
                  <a:gd name="T0" fmla="*/ 392 w 400"/>
                  <a:gd name="T1" fmla="*/ 8 h 400"/>
                  <a:gd name="T2" fmla="*/ 380 w 400"/>
                  <a:gd name="T3" fmla="*/ 2 h 400"/>
                  <a:gd name="T4" fmla="*/ 360 w 400"/>
                  <a:gd name="T5" fmla="*/ 0 h 400"/>
                  <a:gd name="T6" fmla="*/ 304 w 400"/>
                  <a:gd name="T7" fmla="*/ 12 h 400"/>
                  <a:gd name="T8" fmla="*/ 234 w 400"/>
                  <a:gd name="T9" fmla="*/ 46 h 400"/>
                  <a:gd name="T10" fmla="*/ 198 w 400"/>
                  <a:gd name="T11" fmla="*/ 72 h 400"/>
                  <a:gd name="T12" fmla="*/ 164 w 400"/>
                  <a:gd name="T13" fmla="*/ 102 h 400"/>
                  <a:gd name="T14" fmla="*/ 116 w 400"/>
                  <a:gd name="T15" fmla="*/ 150 h 400"/>
                  <a:gd name="T16" fmla="*/ 108 w 400"/>
                  <a:gd name="T17" fmla="*/ 152 h 400"/>
                  <a:gd name="T18" fmla="*/ 82 w 400"/>
                  <a:gd name="T19" fmla="*/ 152 h 400"/>
                  <a:gd name="T20" fmla="*/ 30 w 400"/>
                  <a:gd name="T21" fmla="*/ 162 h 400"/>
                  <a:gd name="T22" fmla="*/ 4 w 400"/>
                  <a:gd name="T23" fmla="*/ 174 h 400"/>
                  <a:gd name="T24" fmla="*/ 0 w 400"/>
                  <a:gd name="T25" fmla="*/ 186 h 400"/>
                  <a:gd name="T26" fmla="*/ 8 w 400"/>
                  <a:gd name="T27" fmla="*/ 194 h 400"/>
                  <a:gd name="T28" fmla="*/ 26 w 400"/>
                  <a:gd name="T29" fmla="*/ 198 h 400"/>
                  <a:gd name="T30" fmla="*/ 62 w 400"/>
                  <a:gd name="T31" fmla="*/ 208 h 400"/>
                  <a:gd name="T32" fmla="*/ 94 w 400"/>
                  <a:gd name="T33" fmla="*/ 226 h 400"/>
                  <a:gd name="T34" fmla="*/ 124 w 400"/>
                  <a:gd name="T35" fmla="*/ 248 h 400"/>
                  <a:gd name="T36" fmla="*/ 138 w 400"/>
                  <a:gd name="T37" fmla="*/ 260 h 400"/>
                  <a:gd name="T38" fmla="*/ 164 w 400"/>
                  <a:gd name="T39" fmla="*/ 290 h 400"/>
                  <a:gd name="T40" fmla="*/ 184 w 400"/>
                  <a:gd name="T41" fmla="*/ 322 h 400"/>
                  <a:gd name="T42" fmla="*/ 196 w 400"/>
                  <a:gd name="T43" fmla="*/ 356 h 400"/>
                  <a:gd name="T44" fmla="*/ 206 w 400"/>
                  <a:gd name="T45" fmla="*/ 392 h 400"/>
                  <a:gd name="T46" fmla="*/ 208 w 400"/>
                  <a:gd name="T47" fmla="*/ 398 h 400"/>
                  <a:gd name="T48" fmla="*/ 220 w 400"/>
                  <a:gd name="T49" fmla="*/ 400 h 400"/>
                  <a:gd name="T50" fmla="*/ 224 w 400"/>
                  <a:gd name="T51" fmla="*/ 394 h 400"/>
                  <a:gd name="T52" fmla="*/ 244 w 400"/>
                  <a:gd name="T53" fmla="*/ 344 h 400"/>
                  <a:gd name="T54" fmla="*/ 248 w 400"/>
                  <a:gd name="T55" fmla="*/ 292 h 400"/>
                  <a:gd name="T56" fmla="*/ 248 w 400"/>
                  <a:gd name="T57" fmla="*/ 286 h 400"/>
                  <a:gd name="T58" fmla="*/ 298 w 400"/>
                  <a:gd name="T59" fmla="*/ 236 h 400"/>
                  <a:gd name="T60" fmla="*/ 314 w 400"/>
                  <a:gd name="T61" fmla="*/ 218 h 400"/>
                  <a:gd name="T62" fmla="*/ 342 w 400"/>
                  <a:gd name="T63" fmla="*/ 184 h 400"/>
                  <a:gd name="T64" fmla="*/ 372 w 400"/>
                  <a:gd name="T65" fmla="*/ 130 h 400"/>
                  <a:gd name="T66" fmla="*/ 396 w 400"/>
                  <a:gd name="T67" fmla="*/ 66 h 400"/>
                  <a:gd name="T68" fmla="*/ 400 w 400"/>
                  <a:gd name="T69" fmla="*/ 28 h 400"/>
                  <a:gd name="T70" fmla="*/ 396 w 400"/>
                  <a:gd name="T71" fmla="*/ 12 h 400"/>
                  <a:gd name="T72" fmla="*/ 392 w 400"/>
                  <a:gd name="T73" fmla="*/ 8 h 400"/>
                  <a:gd name="T74" fmla="*/ 254 w 400"/>
                  <a:gd name="T75" fmla="*/ 210 h 400"/>
                  <a:gd name="T76" fmla="*/ 240 w 400"/>
                  <a:gd name="T77" fmla="*/ 218 h 400"/>
                  <a:gd name="T78" fmla="*/ 226 w 400"/>
                  <a:gd name="T79" fmla="*/ 222 h 400"/>
                  <a:gd name="T80" fmla="*/ 210 w 400"/>
                  <a:gd name="T81" fmla="*/ 218 h 400"/>
                  <a:gd name="T82" fmla="*/ 198 w 400"/>
                  <a:gd name="T83" fmla="*/ 210 h 400"/>
                  <a:gd name="T84" fmla="*/ 192 w 400"/>
                  <a:gd name="T85" fmla="*/ 204 h 400"/>
                  <a:gd name="T86" fmla="*/ 186 w 400"/>
                  <a:gd name="T87" fmla="*/ 190 h 400"/>
                  <a:gd name="T88" fmla="*/ 186 w 400"/>
                  <a:gd name="T89" fmla="*/ 174 h 400"/>
                  <a:gd name="T90" fmla="*/ 192 w 400"/>
                  <a:gd name="T91" fmla="*/ 160 h 400"/>
                  <a:gd name="T92" fmla="*/ 198 w 400"/>
                  <a:gd name="T93" fmla="*/ 154 h 400"/>
                  <a:gd name="T94" fmla="*/ 210 w 400"/>
                  <a:gd name="T95" fmla="*/ 144 h 400"/>
                  <a:gd name="T96" fmla="*/ 226 w 400"/>
                  <a:gd name="T97" fmla="*/ 142 h 400"/>
                  <a:gd name="T98" fmla="*/ 240 w 400"/>
                  <a:gd name="T99" fmla="*/ 144 h 400"/>
                  <a:gd name="T100" fmla="*/ 254 w 400"/>
                  <a:gd name="T101" fmla="*/ 154 h 400"/>
                  <a:gd name="T102" fmla="*/ 260 w 400"/>
                  <a:gd name="T103" fmla="*/ 160 h 400"/>
                  <a:gd name="T104" fmla="*/ 264 w 400"/>
                  <a:gd name="T105" fmla="*/ 174 h 400"/>
                  <a:gd name="T106" fmla="*/ 264 w 400"/>
                  <a:gd name="T107" fmla="*/ 190 h 400"/>
                  <a:gd name="T108" fmla="*/ 260 w 400"/>
                  <a:gd name="T109" fmla="*/ 204 h 400"/>
                  <a:gd name="T110" fmla="*/ 254 w 400"/>
                  <a:gd name="T111" fmla="*/ 21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0" h="400">
                    <a:moveTo>
                      <a:pt x="392" y="8"/>
                    </a:moveTo>
                    <a:lnTo>
                      <a:pt x="392" y="8"/>
                    </a:lnTo>
                    <a:lnTo>
                      <a:pt x="388" y="4"/>
                    </a:lnTo>
                    <a:lnTo>
                      <a:pt x="380" y="2"/>
                    </a:lnTo>
                    <a:lnTo>
                      <a:pt x="372" y="0"/>
                    </a:lnTo>
                    <a:lnTo>
                      <a:pt x="360" y="0"/>
                    </a:lnTo>
                    <a:lnTo>
                      <a:pt x="334" y="4"/>
                    </a:lnTo>
                    <a:lnTo>
                      <a:pt x="304" y="12"/>
                    </a:lnTo>
                    <a:lnTo>
                      <a:pt x="270" y="28"/>
                    </a:lnTo>
                    <a:lnTo>
                      <a:pt x="234" y="46"/>
                    </a:lnTo>
                    <a:lnTo>
                      <a:pt x="216" y="58"/>
                    </a:lnTo>
                    <a:lnTo>
                      <a:pt x="198" y="72"/>
                    </a:lnTo>
                    <a:lnTo>
                      <a:pt x="182" y="86"/>
                    </a:lnTo>
                    <a:lnTo>
                      <a:pt x="164" y="102"/>
                    </a:lnTo>
                    <a:lnTo>
                      <a:pt x="116" y="150"/>
                    </a:lnTo>
                    <a:lnTo>
                      <a:pt x="116" y="150"/>
                    </a:lnTo>
                    <a:lnTo>
                      <a:pt x="112" y="152"/>
                    </a:lnTo>
                    <a:lnTo>
                      <a:pt x="108" y="152"/>
                    </a:lnTo>
                    <a:lnTo>
                      <a:pt x="108" y="152"/>
                    </a:lnTo>
                    <a:lnTo>
                      <a:pt x="82" y="152"/>
                    </a:lnTo>
                    <a:lnTo>
                      <a:pt x="56" y="154"/>
                    </a:lnTo>
                    <a:lnTo>
                      <a:pt x="30" y="162"/>
                    </a:lnTo>
                    <a:lnTo>
                      <a:pt x="4" y="174"/>
                    </a:lnTo>
                    <a:lnTo>
                      <a:pt x="4" y="174"/>
                    </a:lnTo>
                    <a:lnTo>
                      <a:pt x="0" y="180"/>
                    </a:lnTo>
                    <a:lnTo>
                      <a:pt x="0" y="186"/>
                    </a:lnTo>
                    <a:lnTo>
                      <a:pt x="2" y="192"/>
                    </a:lnTo>
                    <a:lnTo>
                      <a:pt x="8" y="194"/>
                    </a:lnTo>
                    <a:lnTo>
                      <a:pt x="8" y="194"/>
                    </a:lnTo>
                    <a:lnTo>
                      <a:pt x="26" y="198"/>
                    </a:lnTo>
                    <a:lnTo>
                      <a:pt x="44" y="202"/>
                    </a:lnTo>
                    <a:lnTo>
                      <a:pt x="62" y="208"/>
                    </a:lnTo>
                    <a:lnTo>
                      <a:pt x="78" y="216"/>
                    </a:lnTo>
                    <a:lnTo>
                      <a:pt x="94" y="226"/>
                    </a:lnTo>
                    <a:lnTo>
                      <a:pt x="110" y="236"/>
                    </a:lnTo>
                    <a:lnTo>
                      <a:pt x="124" y="248"/>
                    </a:lnTo>
                    <a:lnTo>
                      <a:pt x="138" y="260"/>
                    </a:lnTo>
                    <a:lnTo>
                      <a:pt x="138" y="260"/>
                    </a:lnTo>
                    <a:lnTo>
                      <a:pt x="152" y="276"/>
                    </a:lnTo>
                    <a:lnTo>
                      <a:pt x="164" y="290"/>
                    </a:lnTo>
                    <a:lnTo>
                      <a:pt x="174" y="306"/>
                    </a:lnTo>
                    <a:lnTo>
                      <a:pt x="184" y="322"/>
                    </a:lnTo>
                    <a:lnTo>
                      <a:pt x="190" y="338"/>
                    </a:lnTo>
                    <a:lnTo>
                      <a:pt x="196" y="356"/>
                    </a:lnTo>
                    <a:lnTo>
                      <a:pt x="202" y="374"/>
                    </a:lnTo>
                    <a:lnTo>
                      <a:pt x="206" y="392"/>
                    </a:lnTo>
                    <a:lnTo>
                      <a:pt x="206" y="392"/>
                    </a:lnTo>
                    <a:lnTo>
                      <a:pt x="208" y="398"/>
                    </a:lnTo>
                    <a:lnTo>
                      <a:pt x="214" y="400"/>
                    </a:lnTo>
                    <a:lnTo>
                      <a:pt x="220" y="400"/>
                    </a:lnTo>
                    <a:lnTo>
                      <a:pt x="224" y="394"/>
                    </a:lnTo>
                    <a:lnTo>
                      <a:pt x="224" y="394"/>
                    </a:lnTo>
                    <a:lnTo>
                      <a:pt x="238" y="370"/>
                    </a:lnTo>
                    <a:lnTo>
                      <a:pt x="244" y="344"/>
                    </a:lnTo>
                    <a:lnTo>
                      <a:pt x="248" y="318"/>
                    </a:lnTo>
                    <a:lnTo>
                      <a:pt x="248" y="292"/>
                    </a:lnTo>
                    <a:lnTo>
                      <a:pt x="248" y="292"/>
                    </a:lnTo>
                    <a:lnTo>
                      <a:pt x="248" y="286"/>
                    </a:lnTo>
                    <a:lnTo>
                      <a:pt x="250" y="282"/>
                    </a:lnTo>
                    <a:lnTo>
                      <a:pt x="298" y="236"/>
                    </a:lnTo>
                    <a:lnTo>
                      <a:pt x="298" y="236"/>
                    </a:lnTo>
                    <a:lnTo>
                      <a:pt x="314" y="218"/>
                    </a:lnTo>
                    <a:lnTo>
                      <a:pt x="328" y="200"/>
                    </a:lnTo>
                    <a:lnTo>
                      <a:pt x="342" y="184"/>
                    </a:lnTo>
                    <a:lnTo>
                      <a:pt x="354" y="166"/>
                    </a:lnTo>
                    <a:lnTo>
                      <a:pt x="372" y="130"/>
                    </a:lnTo>
                    <a:lnTo>
                      <a:pt x="386" y="96"/>
                    </a:lnTo>
                    <a:lnTo>
                      <a:pt x="396" y="66"/>
                    </a:lnTo>
                    <a:lnTo>
                      <a:pt x="400" y="40"/>
                    </a:lnTo>
                    <a:lnTo>
                      <a:pt x="400" y="28"/>
                    </a:lnTo>
                    <a:lnTo>
                      <a:pt x="398" y="20"/>
                    </a:lnTo>
                    <a:lnTo>
                      <a:pt x="396" y="12"/>
                    </a:lnTo>
                    <a:lnTo>
                      <a:pt x="392" y="8"/>
                    </a:lnTo>
                    <a:lnTo>
                      <a:pt x="392" y="8"/>
                    </a:lnTo>
                    <a:close/>
                    <a:moveTo>
                      <a:pt x="254" y="210"/>
                    </a:moveTo>
                    <a:lnTo>
                      <a:pt x="254" y="210"/>
                    </a:lnTo>
                    <a:lnTo>
                      <a:pt x="248" y="214"/>
                    </a:lnTo>
                    <a:lnTo>
                      <a:pt x="240" y="218"/>
                    </a:lnTo>
                    <a:lnTo>
                      <a:pt x="234" y="220"/>
                    </a:lnTo>
                    <a:lnTo>
                      <a:pt x="226" y="222"/>
                    </a:lnTo>
                    <a:lnTo>
                      <a:pt x="218" y="220"/>
                    </a:lnTo>
                    <a:lnTo>
                      <a:pt x="210" y="218"/>
                    </a:lnTo>
                    <a:lnTo>
                      <a:pt x="204" y="214"/>
                    </a:lnTo>
                    <a:lnTo>
                      <a:pt x="198" y="210"/>
                    </a:lnTo>
                    <a:lnTo>
                      <a:pt x="198" y="210"/>
                    </a:lnTo>
                    <a:lnTo>
                      <a:pt x="192" y="204"/>
                    </a:lnTo>
                    <a:lnTo>
                      <a:pt x="188" y="196"/>
                    </a:lnTo>
                    <a:lnTo>
                      <a:pt x="186" y="190"/>
                    </a:lnTo>
                    <a:lnTo>
                      <a:pt x="186" y="182"/>
                    </a:lnTo>
                    <a:lnTo>
                      <a:pt x="186" y="174"/>
                    </a:lnTo>
                    <a:lnTo>
                      <a:pt x="188" y="166"/>
                    </a:lnTo>
                    <a:lnTo>
                      <a:pt x="192" y="160"/>
                    </a:lnTo>
                    <a:lnTo>
                      <a:pt x="198" y="154"/>
                    </a:lnTo>
                    <a:lnTo>
                      <a:pt x="198" y="154"/>
                    </a:lnTo>
                    <a:lnTo>
                      <a:pt x="204" y="148"/>
                    </a:lnTo>
                    <a:lnTo>
                      <a:pt x="210" y="144"/>
                    </a:lnTo>
                    <a:lnTo>
                      <a:pt x="218" y="142"/>
                    </a:lnTo>
                    <a:lnTo>
                      <a:pt x="226" y="142"/>
                    </a:lnTo>
                    <a:lnTo>
                      <a:pt x="234" y="142"/>
                    </a:lnTo>
                    <a:lnTo>
                      <a:pt x="240" y="144"/>
                    </a:lnTo>
                    <a:lnTo>
                      <a:pt x="248" y="148"/>
                    </a:lnTo>
                    <a:lnTo>
                      <a:pt x="254" y="154"/>
                    </a:lnTo>
                    <a:lnTo>
                      <a:pt x="254" y="154"/>
                    </a:lnTo>
                    <a:lnTo>
                      <a:pt x="260" y="160"/>
                    </a:lnTo>
                    <a:lnTo>
                      <a:pt x="262" y="166"/>
                    </a:lnTo>
                    <a:lnTo>
                      <a:pt x="264" y="174"/>
                    </a:lnTo>
                    <a:lnTo>
                      <a:pt x="266" y="182"/>
                    </a:lnTo>
                    <a:lnTo>
                      <a:pt x="264" y="190"/>
                    </a:lnTo>
                    <a:lnTo>
                      <a:pt x="262" y="196"/>
                    </a:lnTo>
                    <a:lnTo>
                      <a:pt x="260" y="204"/>
                    </a:lnTo>
                    <a:lnTo>
                      <a:pt x="254" y="210"/>
                    </a:lnTo>
                    <a:lnTo>
                      <a:pt x="254" y="2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92" name="组合 91"/>
          <p:cNvGrpSpPr/>
          <p:nvPr/>
        </p:nvGrpSpPr>
        <p:grpSpPr>
          <a:xfrm>
            <a:off x="6630274" y="4828061"/>
            <a:ext cx="711873" cy="613763"/>
            <a:chOff x="5128181" y="3741731"/>
            <a:chExt cx="490748" cy="423058"/>
          </a:xfrm>
        </p:grpSpPr>
        <p:sp>
          <p:nvSpPr>
            <p:cNvPr id="93" name="六边形 92"/>
            <p:cNvSpPr/>
            <p:nvPr/>
          </p:nvSpPr>
          <p:spPr>
            <a:xfrm>
              <a:off x="5128181" y="3741731"/>
              <a:ext cx="490748" cy="423058"/>
            </a:xfrm>
            <a:prstGeom prst="hexagon">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200" dirty="0">
                <a:latin typeface="微软雅黑" panose="020B0503020204020204" pitchFamily="34" charset="-122"/>
                <a:ea typeface="微软雅黑" panose="020B0503020204020204" pitchFamily="34" charset="-122"/>
              </a:endParaRPr>
            </a:p>
          </p:txBody>
        </p:sp>
        <p:grpSp>
          <p:nvGrpSpPr>
            <p:cNvPr id="94" name="组合 93"/>
            <p:cNvGrpSpPr/>
            <p:nvPr/>
          </p:nvGrpSpPr>
          <p:grpSpPr>
            <a:xfrm>
              <a:off x="5282048" y="3831604"/>
              <a:ext cx="183014" cy="243312"/>
              <a:chOff x="3695700" y="9539288"/>
              <a:chExt cx="549275" cy="730250"/>
            </a:xfrm>
            <a:solidFill>
              <a:schemeClr val="bg1"/>
            </a:solidFill>
          </p:grpSpPr>
          <p:sp>
            <p:nvSpPr>
              <p:cNvPr id="95" name="Freeform 23"/>
              <p:cNvSpPr/>
              <p:nvPr/>
            </p:nvSpPr>
            <p:spPr bwMode="auto">
              <a:xfrm>
                <a:off x="3702050" y="10040938"/>
                <a:ext cx="244475" cy="228600"/>
              </a:xfrm>
              <a:custGeom>
                <a:avLst/>
                <a:gdLst>
                  <a:gd name="T0" fmla="*/ 106 w 154"/>
                  <a:gd name="T1" fmla="*/ 8 h 144"/>
                  <a:gd name="T2" fmla="*/ 60 w 154"/>
                  <a:gd name="T3" fmla="*/ 8 h 144"/>
                  <a:gd name="T4" fmla="*/ 60 w 154"/>
                  <a:gd name="T5" fmla="*/ 8 h 144"/>
                  <a:gd name="T6" fmla="*/ 48 w 154"/>
                  <a:gd name="T7" fmla="*/ 6 h 144"/>
                  <a:gd name="T8" fmla="*/ 36 w 154"/>
                  <a:gd name="T9" fmla="*/ 0 h 144"/>
                  <a:gd name="T10" fmla="*/ 0 w 154"/>
                  <a:gd name="T11" fmla="*/ 90 h 144"/>
                  <a:gd name="T12" fmla="*/ 0 w 154"/>
                  <a:gd name="T13" fmla="*/ 90 h 144"/>
                  <a:gd name="T14" fmla="*/ 0 w 154"/>
                  <a:gd name="T15" fmla="*/ 94 h 144"/>
                  <a:gd name="T16" fmla="*/ 2 w 154"/>
                  <a:gd name="T17" fmla="*/ 98 h 144"/>
                  <a:gd name="T18" fmla="*/ 4 w 154"/>
                  <a:gd name="T19" fmla="*/ 100 h 144"/>
                  <a:gd name="T20" fmla="*/ 8 w 154"/>
                  <a:gd name="T21" fmla="*/ 102 h 144"/>
                  <a:gd name="T22" fmla="*/ 62 w 154"/>
                  <a:gd name="T23" fmla="*/ 98 h 144"/>
                  <a:gd name="T24" fmla="*/ 62 w 154"/>
                  <a:gd name="T25" fmla="*/ 98 h 144"/>
                  <a:gd name="T26" fmla="*/ 66 w 154"/>
                  <a:gd name="T27" fmla="*/ 98 h 144"/>
                  <a:gd name="T28" fmla="*/ 70 w 154"/>
                  <a:gd name="T29" fmla="*/ 100 h 144"/>
                  <a:gd name="T30" fmla="*/ 104 w 154"/>
                  <a:gd name="T31" fmla="*/ 140 h 144"/>
                  <a:gd name="T32" fmla="*/ 104 w 154"/>
                  <a:gd name="T33" fmla="*/ 140 h 144"/>
                  <a:gd name="T34" fmla="*/ 108 w 154"/>
                  <a:gd name="T35" fmla="*/ 142 h 144"/>
                  <a:gd name="T36" fmla="*/ 112 w 154"/>
                  <a:gd name="T37" fmla="*/ 144 h 144"/>
                  <a:gd name="T38" fmla="*/ 116 w 154"/>
                  <a:gd name="T39" fmla="*/ 142 h 144"/>
                  <a:gd name="T40" fmla="*/ 118 w 154"/>
                  <a:gd name="T41" fmla="*/ 138 h 144"/>
                  <a:gd name="T42" fmla="*/ 154 w 154"/>
                  <a:gd name="T43" fmla="*/ 50 h 144"/>
                  <a:gd name="T44" fmla="*/ 154 w 154"/>
                  <a:gd name="T45" fmla="*/ 50 h 144"/>
                  <a:gd name="T46" fmla="*/ 146 w 154"/>
                  <a:gd name="T47" fmla="*/ 46 h 144"/>
                  <a:gd name="T48" fmla="*/ 140 w 154"/>
                  <a:gd name="T49" fmla="*/ 40 h 144"/>
                  <a:gd name="T50" fmla="*/ 106 w 154"/>
                  <a:gd name="T51" fmla="*/ 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4" h="144">
                    <a:moveTo>
                      <a:pt x="106" y="8"/>
                    </a:moveTo>
                    <a:lnTo>
                      <a:pt x="60" y="8"/>
                    </a:lnTo>
                    <a:lnTo>
                      <a:pt x="60" y="8"/>
                    </a:lnTo>
                    <a:lnTo>
                      <a:pt x="48" y="6"/>
                    </a:lnTo>
                    <a:lnTo>
                      <a:pt x="36" y="0"/>
                    </a:lnTo>
                    <a:lnTo>
                      <a:pt x="0" y="90"/>
                    </a:lnTo>
                    <a:lnTo>
                      <a:pt x="0" y="90"/>
                    </a:lnTo>
                    <a:lnTo>
                      <a:pt x="0" y="94"/>
                    </a:lnTo>
                    <a:lnTo>
                      <a:pt x="2" y="98"/>
                    </a:lnTo>
                    <a:lnTo>
                      <a:pt x="4" y="100"/>
                    </a:lnTo>
                    <a:lnTo>
                      <a:pt x="8" y="102"/>
                    </a:lnTo>
                    <a:lnTo>
                      <a:pt x="62" y="98"/>
                    </a:lnTo>
                    <a:lnTo>
                      <a:pt x="62" y="98"/>
                    </a:lnTo>
                    <a:lnTo>
                      <a:pt x="66" y="98"/>
                    </a:lnTo>
                    <a:lnTo>
                      <a:pt x="70" y="100"/>
                    </a:lnTo>
                    <a:lnTo>
                      <a:pt x="104" y="140"/>
                    </a:lnTo>
                    <a:lnTo>
                      <a:pt x="104" y="140"/>
                    </a:lnTo>
                    <a:lnTo>
                      <a:pt x="108" y="142"/>
                    </a:lnTo>
                    <a:lnTo>
                      <a:pt x="112" y="144"/>
                    </a:lnTo>
                    <a:lnTo>
                      <a:pt x="116" y="142"/>
                    </a:lnTo>
                    <a:lnTo>
                      <a:pt x="118" y="138"/>
                    </a:lnTo>
                    <a:lnTo>
                      <a:pt x="154" y="50"/>
                    </a:lnTo>
                    <a:lnTo>
                      <a:pt x="154" y="50"/>
                    </a:lnTo>
                    <a:lnTo>
                      <a:pt x="146" y="46"/>
                    </a:lnTo>
                    <a:lnTo>
                      <a:pt x="140" y="40"/>
                    </a:lnTo>
                    <a:lnTo>
                      <a:pt x="10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4"/>
              <p:cNvSpPr/>
              <p:nvPr/>
            </p:nvSpPr>
            <p:spPr bwMode="auto">
              <a:xfrm>
                <a:off x="3994150" y="10040938"/>
                <a:ext cx="244475" cy="228600"/>
              </a:xfrm>
              <a:custGeom>
                <a:avLst/>
                <a:gdLst>
                  <a:gd name="T0" fmla="*/ 118 w 154"/>
                  <a:gd name="T1" fmla="*/ 0 h 144"/>
                  <a:gd name="T2" fmla="*/ 118 w 154"/>
                  <a:gd name="T3" fmla="*/ 0 h 144"/>
                  <a:gd name="T4" fmla="*/ 106 w 154"/>
                  <a:gd name="T5" fmla="*/ 6 h 144"/>
                  <a:gd name="T6" fmla="*/ 94 w 154"/>
                  <a:gd name="T7" fmla="*/ 8 h 144"/>
                  <a:gd name="T8" fmla="*/ 48 w 154"/>
                  <a:gd name="T9" fmla="*/ 8 h 144"/>
                  <a:gd name="T10" fmla="*/ 14 w 154"/>
                  <a:gd name="T11" fmla="*/ 40 h 144"/>
                  <a:gd name="T12" fmla="*/ 14 w 154"/>
                  <a:gd name="T13" fmla="*/ 40 h 144"/>
                  <a:gd name="T14" fmla="*/ 8 w 154"/>
                  <a:gd name="T15" fmla="*/ 46 h 144"/>
                  <a:gd name="T16" fmla="*/ 0 w 154"/>
                  <a:gd name="T17" fmla="*/ 50 h 144"/>
                  <a:gd name="T18" fmla="*/ 36 w 154"/>
                  <a:gd name="T19" fmla="*/ 138 h 144"/>
                  <a:gd name="T20" fmla="*/ 36 w 154"/>
                  <a:gd name="T21" fmla="*/ 138 h 144"/>
                  <a:gd name="T22" fmla="*/ 38 w 154"/>
                  <a:gd name="T23" fmla="*/ 142 h 144"/>
                  <a:gd name="T24" fmla="*/ 42 w 154"/>
                  <a:gd name="T25" fmla="*/ 144 h 144"/>
                  <a:gd name="T26" fmla="*/ 46 w 154"/>
                  <a:gd name="T27" fmla="*/ 142 h 144"/>
                  <a:gd name="T28" fmla="*/ 50 w 154"/>
                  <a:gd name="T29" fmla="*/ 140 h 144"/>
                  <a:gd name="T30" fmla="*/ 84 w 154"/>
                  <a:gd name="T31" fmla="*/ 100 h 144"/>
                  <a:gd name="T32" fmla="*/ 84 w 154"/>
                  <a:gd name="T33" fmla="*/ 100 h 144"/>
                  <a:gd name="T34" fmla="*/ 88 w 154"/>
                  <a:gd name="T35" fmla="*/ 98 h 144"/>
                  <a:gd name="T36" fmla="*/ 92 w 154"/>
                  <a:gd name="T37" fmla="*/ 98 h 144"/>
                  <a:gd name="T38" fmla="*/ 146 w 154"/>
                  <a:gd name="T39" fmla="*/ 102 h 144"/>
                  <a:gd name="T40" fmla="*/ 146 w 154"/>
                  <a:gd name="T41" fmla="*/ 102 h 144"/>
                  <a:gd name="T42" fmla="*/ 150 w 154"/>
                  <a:gd name="T43" fmla="*/ 100 h 144"/>
                  <a:gd name="T44" fmla="*/ 152 w 154"/>
                  <a:gd name="T45" fmla="*/ 98 h 144"/>
                  <a:gd name="T46" fmla="*/ 154 w 154"/>
                  <a:gd name="T47" fmla="*/ 94 h 144"/>
                  <a:gd name="T48" fmla="*/ 154 w 154"/>
                  <a:gd name="T49" fmla="*/ 90 h 144"/>
                  <a:gd name="T50" fmla="*/ 118 w 154"/>
                  <a:gd name="T5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4" h="144">
                    <a:moveTo>
                      <a:pt x="118" y="0"/>
                    </a:moveTo>
                    <a:lnTo>
                      <a:pt x="118" y="0"/>
                    </a:lnTo>
                    <a:lnTo>
                      <a:pt x="106" y="6"/>
                    </a:lnTo>
                    <a:lnTo>
                      <a:pt x="94" y="8"/>
                    </a:lnTo>
                    <a:lnTo>
                      <a:pt x="48" y="8"/>
                    </a:lnTo>
                    <a:lnTo>
                      <a:pt x="14" y="40"/>
                    </a:lnTo>
                    <a:lnTo>
                      <a:pt x="14" y="40"/>
                    </a:lnTo>
                    <a:lnTo>
                      <a:pt x="8" y="46"/>
                    </a:lnTo>
                    <a:lnTo>
                      <a:pt x="0" y="50"/>
                    </a:lnTo>
                    <a:lnTo>
                      <a:pt x="36" y="138"/>
                    </a:lnTo>
                    <a:lnTo>
                      <a:pt x="36" y="138"/>
                    </a:lnTo>
                    <a:lnTo>
                      <a:pt x="38" y="142"/>
                    </a:lnTo>
                    <a:lnTo>
                      <a:pt x="42" y="144"/>
                    </a:lnTo>
                    <a:lnTo>
                      <a:pt x="46" y="142"/>
                    </a:lnTo>
                    <a:lnTo>
                      <a:pt x="50" y="140"/>
                    </a:lnTo>
                    <a:lnTo>
                      <a:pt x="84" y="100"/>
                    </a:lnTo>
                    <a:lnTo>
                      <a:pt x="84" y="100"/>
                    </a:lnTo>
                    <a:lnTo>
                      <a:pt x="88" y="98"/>
                    </a:lnTo>
                    <a:lnTo>
                      <a:pt x="92" y="98"/>
                    </a:lnTo>
                    <a:lnTo>
                      <a:pt x="146" y="102"/>
                    </a:lnTo>
                    <a:lnTo>
                      <a:pt x="146" y="102"/>
                    </a:lnTo>
                    <a:lnTo>
                      <a:pt x="150" y="100"/>
                    </a:lnTo>
                    <a:lnTo>
                      <a:pt x="152" y="98"/>
                    </a:lnTo>
                    <a:lnTo>
                      <a:pt x="154" y="94"/>
                    </a:lnTo>
                    <a:lnTo>
                      <a:pt x="154" y="90"/>
                    </a:lnTo>
                    <a:lnTo>
                      <a:pt x="1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5"/>
              <p:cNvSpPr>
                <a:spLocks noEditPoints="1"/>
              </p:cNvSpPr>
              <p:nvPr/>
            </p:nvSpPr>
            <p:spPr bwMode="auto">
              <a:xfrm>
                <a:off x="3695700" y="9539288"/>
                <a:ext cx="549275" cy="546100"/>
              </a:xfrm>
              <a:custGeom>
                <a:avLst/>
                <a:gdLst>
                  <a:gd name="T0" fmla="*/ 282 w 346"/>
                  <a:gd name="T1" fmla="*/ 300 h 344"/>
                  <a:gd name="T2" fmla="*/ 290 w 346"/>
                  <a:gd name="T3" fmla="*/ 298 h 344"/>
                  <a:gd name="T4" fmla="*/ 298 w 346"/>
                  <a:gd name="T5" fmla="*/ 288 h 344"/>
                  <a:gd name="T6" fmla="*/ 300 w 346"/>
                  <a:gd name="T7" fmla="*/ 232 h 344"/>
                  <a:gd name="T8" fmla="*/ 302 w 346"/>
                  <a:gd name="T9" fmla="*/ 226 h 344"/>
                  <a:gd name="T10" fmla="*/ 340 w 346"/>
                  <a:gd name="T11" fmla="*/ 184 h 344"/>
                  <a:gd name="T12" fmla="*/ 344 w 346"/>
                  <a:gd name="T13" fmla="*/ 178 h 344"/>
                  <a:gd name="T14" fmla="*/ 344 w 346"/>
                  <a:gd name="T15" fmla="*/ 166 h 344"/>
                  <a:gd name="T16" fmla="*/ 306 w 346"/>
                  <a:gd name="T17" fmla="*/ 124 h 344"/>
                  <a:gd name="T18" fmla="*/ 302 w 346"/>
                  <a:gd name="T19" fmla="*/ 120 h 344"/>
                  <a:gd name="T20" fmla="*/ 300 w 346"/>
                  <a:gd name="T21" fmla="*/ 62 h 344"/>
                  <a:gd name="T22" fmla="*/ 298 w 346"/>
                  <a:gd name="T23" fmla="*/ 56 h 344"/>
                  <a:gd name="T24" fmla="*/ 290 w 346"/>
                  <a:gd name="T25" fmla="*/ 46 h 344"/>
                  <a:gd name="T26" fmla="*/ 232 w 346"/>
                  <a:gd name="T27" fmla="*/ 46 h 344"/>
                  <a:gd name="T28" fmla="*/ 226 w 346"/>
                  <a:gd name="T29" fmla="*/ 44 h 344"/>
                  <a:gd name="T30" fmla="*/ 186 w 346"/>
                  <a:gd name="T31" fmla="*/ 6 h 344"/>
                  <a:gd name="T32" fmla="*/ 180 w 346"/>
                  <a:gd name="T33" fmla="*/ 2 h 344"/>
                  <a:gd name="T34" fmla="*/ 166 w 346"/>
                  <a:gd name="T35" fmla="*/ 2 h 344"/>
                  <a:gd name="T36" fmla="*/ 126 w 346"/>
                  <a:gd name="T37" fmla="*/ 40 h 344"/>
                  <a:gd name="T38" fmla="*/ 120 w 346"/>
                  <a:gd name="T39" fmla="*/ 44 h 344"/>
                  <a:gd name="T40" fmla="*/ 64 w 346"/>
                  <a:gd name="T41" fmla="*/ 46 h 344"/>
                  <a:gd name="T42" fmla="*/ 56 w 346"/>
                  <a:gd name="T43" fmla="*/ 46 h 344"/>
                  <a:gd name="T44" fmla="*/ 48 w 346"/>
                  <a:gd name="T45" fmla="*/ 56 h 344"/>
                  <a:gd name="T46" fmla="*/ 46 w 346"/>
                  <a:gd name="T47" fmla="*/ 112 h 344"/>
                  <a:gd name="T48" fmla="*/ 44 w 346"/>
                  <a:gd name="T49" fmla="*/ 120 h 344"/>
                  <a:gd name="T50" fmla="*/ 6 w 346"/>
                  <a:gd name="T51" fmla="*/ 160 h 344"/>
                  <a:gd name="T52" fmla="*/ 2 w 346"/>
                  <a:gd name="T53" fmla="*/ 166 h 344"/>
                  <a:gd name="T54" fmla="*/ 2 w 346"/>
                  <a:gd name="T55" fmla="*/ 178 h 344"/>
                  <a:gd name="T56" fmla="*/ 40 w 346"/>
                  <a:gd name="T57" fmla="*/ 220 h 344"/>
                  <a:gd name="T58" fmla="*/ 44 w 346"/>
                  <a:gd name="T59" fmla="*/ 226 h 344"/>
                  <a:gd name="T60" fmla="*/ 46 w 346"/>
                  <a:gd name="T61" fmla="*/ 282 h 344"/>
                  <a:gd name="T62" fmla="*/ 48 w 346"/>
                  <a:gd name="T63" fmla="*/ 288 h 344"/>
                  <a:gd name="T64" fmla="*/ 56 w 346"/>
                  <a:gd name="T65" fmla="*/ 298 h 344"/>
                  <a:gd name="T66" fmla="*/ 114 w 346"/>
                  <a:gd name="T67" fmla="*/ 300 h 344"/>
                  <a:gd name="T68" fmla="*/ 120 w 346"/>
                  <a:gd name="T69" fmla="*/ 300 h 344"/>
                  <a:gd name="T70" fmla="*/ 160 w 346"/>
                  <a:gd name="T71" fmla="*/ 340 h 344"/>
                  <a:gd name="T72" fmla="*/ 166 w 346"/>
                  <a:gd name="T73" fmla="*/ 344 h 344"/>
                  <a:gd name="T74" fmla="*/ 180 w 346"/>
                  <a:gd name="T75" fmla="*/ 344 h 344"/>
                  <a:gd name="T76" fmla="*/ 220 w 346"/>
                  <a:gd name="T77" fmla="*/ 304 h 344"/>
                  <a:gd name="T78" fmla="*/ 226 w 346"/>
                  <a:gd name="T79" fmla="*/ 300 h 344"/>
                  <a:gd name="T80" fmla="*/ 232 w 346"/>
                  <a:gd name="T81" fmla="*/ 300 h 344"/>
                  <a:gd name="T82" fmla="*/ 172 w 346"/>
                  <a:gd name="T83" fmla="*/ 266 h 344"/>
                  <a:gd name="T84" fmla="*/ 136 w 346"/>
                  <a:gd name="T85" fmla="*/ 258 h 344"/>
                  <a:gd name="T86" fmla="*/ 106 w 346"/>
                  <a:gd name="T87" fmla="*/ 238 h 344"/>
                  <a:gd name="T88" fmla="*/ 86 w 346"/>
                  <a:gd name="T89" fmla="*/ 208 h 344"/>
                  <a:gd name="T90" fmla="*/ 80 w 346"/>
                  <a:gd name="T91" fmla="*/ 172 h 344"/>
                  <a:gd name="T92" fmla="*/ 82 w 346"/>
                  <a:gd name="T93" fmla="*/ 154 h 344"/>
                  <a:gd name="T94" fmla="*/ 96 w 346"/>
                  <a:gd name="T95" fmla="*/ 120 h 344"/>
                  <a:gd name="T96" fmla="*/ 120 w 346"/>
                  <a:gd name="T97" fmla="*/ 94 h 344"/>
                  <a:gd name="T98" fmla="*/ 154 w 346"/>
                  <a:gd name="T99" fmla="*/ 80 h 344"/>
                  <a:gd name="T100" fmla="*/ 172 w 346"/>
                  <a:gd name="T101" fmla="*/ 78 h 344"/>
                  <a:gd name="T102" fmla="*/ 210 w 346"/>
                  <a:gd name="T103" fmla="*/ 86 h 344"/>
                  <a:gd name="T104" fmla="*/ 240 w 346"/>
                  <a:gd name="T105" fmla="*/ 106 h 344"/>
                  <a:gd name="T106" fmla="*/ 260 w 346"/>
                  <a:gd name="T107" fmla="*/ 136 h 344"/>
                  <a:gd name="T108" fmla="*/ 266 w 346"/>
                  <a:gd name="T109" fmla="*/ 172 h 344"/>
                  <a:gd name="T110" fmla="*/ 264 w 346"/>
                  <a:gd name="T111" fmla="*/ 192 h 344"/>
                  <a:gd name="T112" fmla="*/ 250 w 346"/>
                  <a:gd name="T113" fmla="*/ 224 h 344"/>
                  <a:gd name="T114" fmla="*/ 226 w 346"/>
                  <a:gd name="T115" fmla="*/ 250 h 344"/>
                  <a:gd name="T116" fmla="*/ 192 w 346"/>
                  <a:gd name="T117" fmla="*/ 264 h 344"/>
                  <a:gd name="T118" fmla="*/ 172 w 346"/>
                  <a:gd name="T119" fmla="*/ 26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6" h="344">
                    <a:moveTo>
                      <a:pt x="232" y="300"/>
                    </a:moveTo>
                    <a:lnTo>
                      <a:pt x="282" y="300"/>
                    </a:lnTo>
                    <a:lnTo>
                      <a:pt x="282" y="300"/>
                    </a:lnTo>
                    <a:lnTo>
                      <a:pt x="290" y="298"/>
                    </a:lnTo>
                    <a:lnTo>
                      <a:pt x="294" y="294"/>
                    </a:lnTo>
                    <a:lnTo>
                      <a:pt x="298" y="288"/>
                    </a:lnTo>
                    <a:lnTo>
                      <a:pt x="300" y="282"/>
                    </a:lnTo>
                    <a:lnTo>
                      <a:pt x="300" y="232"/>
                    </a:lnTo>
                    <a:lnTo>
                      <a:pt x="300" y="232"/>
                    </a:lnTo>
                    <a:lnTo>
                      <a:pt x="302" y="226"/>
                    </a:lnTo>
                    <a:lnTo>
                      <a:pt x="306" y="220"/>
                    </a:lnTo>
                    <a:lnTo>
                      <a:pt x="340" y="184"/>
                    </a:lnTo>
                    <a:lnTo>
                      <a:pt x="340" y="184"/>
                    </a:lnTo>
                    <a:lnTo>
                      <a:pt x="344" y="178"/>
                    </a:lnTo>
                    <a:lnTo>
                      <a:pt x="346" y="172"/>
                    </a:lnTo>
                    <a:lnTo>
                      <a:pt x="344" y="166"/>
                    </a:lnTo>
                    <a:lnTo>
                      <a:pt x="340" y="160"/>
                    </a:lnTo>
                    <a:lnTo>
                      <a:pt x="306" y="124"/>
                    </a:lnTo>
                    <a:lnTo>
                      <a:pt x="306" y="124"/>
                    </a:lnTo>
                    <a:lnTo>
                      <a:pt x="302" y="120"/>
                    </a:lnTo>
                    <a:lnTo>
                      <a:pt x="300" y="112"/>
                    </a:lnTo>
                    <a:lnTo>
                      <a:pt x="300" y="62"/>
                    </a:lnTo>
                    <a:lnTo>
                      <a:pt x="300" y="62"/>
                    </a:lnTo>
                    <a:lnTo>
                      <a:pt x="298" y="56"/>
                    </a:lnTo>
                    <a:lnTo>
                      <a:pt x="294" y="50"/>
                    </a:lnTo>
                    <a:lnTo>
                      <a:pt x="290" y="46"/>
                    </a:lnTo>
                    <a:lnTo>
                      <a:pt x="282" y="46"/>
                    </a:lnTo>
                    <a:lnTo>
                      <a:pt x="232" y="46"/>
                    </a:lnTo>
                    <a:lnTo>
                      <a:pt x="232" y="46"/>
                    </a:lnTo>
                    <a:lnTo>
                      <a:pt x="226" y="44"/>
                    </a:lnTo>
                    <a:lnTo>
                      <a:pt x="220" y="40"/>
                    </a:lnTo>
                    <a:lnTo>
                      <a:pt x="186" y="6"/>
                    </a:lnTo>
                    <a:lnTo>
                      <a:pt x="186" y="6"/>
                    </a:lnTo>
                    <a:lnTo>
                      <a:pt x="180" y="2"/>
                    </a:lnTo>
                    <a:lnTo>
                      <a:pt x="172" y="0"/>
                    </a:lnTo>
                    <a:lnTo>
                      <a:pt x="166" y="2"/>
                    </a:lnTo>
                    <a:lnTo>
                      <a:pt x="160" y="6"/>
                    </a:lnTo>
                    <a:lnTo>
                      <a:pt x="126" y="40"/>
                    </a:lnTo>
                    <a:lnTo>
                      <a:pt x="126" y="40"/>
                    </a:lnTo>
                    <a:lnTo>
                      <a:pt x="120" y="44"/>
                    </a:lnTo>
                    <a:lnTo>
                      <a:pt x="114" y="46"/>
                    </a:lnTo>
                    <a:lnTo>
                      <a:pt x="64" y="46"/>
                    </a:lnTo>
                    <a:lnTo>
                      <a:pt x="64" y="46"/>
                    </a:lnTo>
                    <a:lnTo>
                      <a:pt x="56" y="46"/>
                    </a:lnTo>
                    <a:lnTo>
                      <a:pt x="52" y="50"/>
                    </a:lnTo>
                    <a:lnTo>
                      <a:pt x="48" y="56"/>
                    </a:lnTo>
                    <a:lnTo>
                      <a:pt x="46" y="62"/>
                    </a:lnTo>
                    <a:lnTo>
                      <a:pt x="46" y="112"/>
                    </a:lnTo>
                    <a:lnTo>
                      <a:pt x="46" y="112"/>
                    </a:lnTo>
                    <a:lnTo>
                      <a:pt x="44" y="120"/>
                    </a:lnTo>
                    <a:lnTo>
                      <a:pt x="40" y="124"/>
                    </a:lnTo>
                    <a:lnTo>
                      <a:pt x="6" y="160"/>
                    </a:lnTo>
                    <a:lnTo>
                      <a:pt x="6" y="160"/>
                    </a:lnTo>
                    <a:lnTo>
                      <a:pt x="2" y="166"/>
                    </a:lnTo>
                    <a:lnTo>
                      <a:pt x="0" y="172"/>
                    </a:lnTo>
                    <a:lnTo>
                      <a:pt x="2" y="178"/>
                    </a:lnTo>
                    <a:lnTo>
                      <a:pt x="6" y="184"/>
                    </a:lnTo>
                    <a:lnTo>
                      <a:pt x="40" y="220"/>
                    </a:lnTo>
                    <a:lnTo>
                      <a:pt x="40" y="220"/>
                    </a:lnTo>
                    <a:lnTo>
                      <a:pt x="44" y="226"/>
                    </a:lnTo>
                    <a:lnTo>
                      <a:pt x="46" y="232"/>
                    </a:lnTo>
                    <a:lnTo>
                      <a:pt x="46" y="282"/>
                    </a:lnTo>
                    <a:lnTo>
                      <a:pt x="46" y="282"/>
                    </a:lnTo>
                    <a:lnTo>
                      <a:pt x="48" y="288"/>
                    </a:lnTo>
                    <a:lnTo>
                      <a:pt x="52" y="294"/>
                    </a:lnTo>
                    <a:lnTo>
                      <a:pt x="56" y="298"/>
                    </a:lnTo>
                    <a:lnTo>
                      <a:pt x="64" y="300"/>
                    </a:lnTo>
                    <a:lnTo>
                      <a:pt x="114" y="300"/>
                    </a:lnTo>
                    <a:lnTo>
                      <a:pt x="114" y="300"/>
                    </a:lnTo>
                    <a:lnTo>
                      <a:pt x="120" y="300"/>
                    </a:lnTo>
                    <a:lnTo>
                      <a:pt x="126" y="304"/>
                    </a:lnTo>
                    <a:lnTo>
                      <a:pt x="160" y="340"/>
                    </a:lnTo>
                    <a:lnTo>
                      <a:pt x="160" y="340"/>
                    </a:lnTo>
                    <a:lnTo>
                      <a:pt x="166" y="344"/>
                    </a:lnTo>
                    <a:lnTo>
                      <a:pt x="172" y="344"/>
                    </a:lnTo>
                    <a:lnTo>
                      <a:pt x="180" y="344"/>
                    </a:lnTo>
                    <a:lnTo>
                      <a:pt x="186" y="340"/>
                    </a:lnTo>
                    <a:lnTo>
                      <a:pt x="220" y="304"/>
                    </a:lnTo>
                    <a:lnTo>
                      <a:pt x="220" y="304"/>
                    </a:lnTo>
                    <a:lnTo>
                      <a:pt x="226" y="300"/>
                    </a:lnTo>
                    <a:lnTo>
                      <a:pt x="232" y="300"/>
                    </a:lnTo>
                    <a:lnTo>
                      <a:pt x="232" y="300"/>
                    </a:lnTo>
                    <a:close/>
                    <a:moveTo>
                      <a:pt x="172" y="266"/>
                    </a:moveTo>
                    <a:lnTo>
                      <a:pt x="172" y="266"/>
                    </a:lnTo>
                    <a:lnTo>
                      <a:pt x="154" y="264"/>
                    </a:lnTo>
                    <a:lnTo>
                      <a:pt x="136" y="258"/>
                    </a:lnTo>
                    <a:lnTo>
                      <a:pt x="120" y="250"/>
                    </a:lnTo>
                    <a:lnTo>
                      <a:pt x="106" y="238"/>
                    </a:lnTo>
                    <a:lnTo>
                      <a:pt x="96" y="224"/>
                    </a:lnTo>
                    <a:lnTo>
                      <a:pt x="86" y="208"/>
                    </a:lnTo>
                    <a:lnTo>
                      <a:pt x="82" y="192"/>
                    </a:lnTo>
                    <a:lnTo>
                      <a:pt x="80" y="172"/>
                    </a:lnTo>
                    <a:lnTo>
                      <a:pt x="80" y="172"/>
                    </a:lnTo>
                    <a:lnTo>
                      <a:pt x="82" y="154"/>
                    </a:lnTo>
                    <a:lnTo>
                      <a:pt x="86" y="136"/>
                    </a:lnTo>
                    <a:lnTo>
                      <a:pt x="96" y="120"/>
                    </a:lnTo>
                    <a:lnTo>
                      <a:pt x="106" y="106"/>
                    </a:lnTo>
                    <a:lnTo>
                      <a:pt x="120" y="94"/>
                    </a:lnTo>
                    <a:lnTo>
                      <a:pt x="136" y="86"/>
                    </a:lnTo>
                    <a:lnTo>
                      <a:pt x="154" y="80"/>
                    </a:lnTo>
                    <a:lnTo>
                      <a:pt x="172" y="78"/>
                    </a:lnTo>
                    <a:lnTo>
                      <a:pt x="172" y="78"/>
                    </a:lnTo>
                    <a:lnTo>
                      <a:pt x="192" y="80"/>
                    </a:lnTo>
                    <a:lnTo>
                      <a:pt x="210" y="86"/>
                    </a:lnTo>
                    <a:lnTo>
                      <a:pt x="226" y="94"/>
                    </a:lnTo>
                    <a:lnTo>
                      <a:pt x="240" y="106"/>
                    </a:lnTo>
                    <a:lnTo>
                      <a:pt x="250" y="120"/>
                    </a:lnTo>
                    <a:lnTo>
                      <a:pt x="260" y="136"/>
                    </a:lnTo>
                    <a:lnTo>
                      <a:pt x="264" y="154"/>
                    </a:lnTo>
                    <a:lnTo>
                      <a:pt x="266" y="172"/>
                    </a:lnTo>
                    <a:lnTo>
                      <a:pt x="266" y="172"/>
                    </a:lnTo>
                    <a:lnTo>
                      <a:pt x="264" y="192"/>
                    </a:lnTo>
                    <a:lnTo>
                      <a:pt x="260" y="208"/>
                    </a:lnTo>
                    <a:lnTo>
                      <a:pt x="250" y="224"/>
                    </a:lnTo>
                    <a:lnTo>
                      <a:pt x="240" y="238"/>
                    </a:lnTo>
                    <a:lnTo>
                      <a:pt x="226" y="250"/>
                    </a:lnTo>
                    <a:lnTo>
                      <a:pt x="210" y="258"/>
                    </a:lnTo>
                    <a:lnTo>
                      <a:pt x="192" y="264"/>
                    </a:lnTo>
                    <a:lnTo>
                      <a:pt x="172" y="266"/>
                    </a:lnTo>
                    <a:lnTo>
                      <a:pt x="172" y="2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6"/>
              <p:cNvSpPr/>
              <p:nvPr/>
            </p:nvSpPr>
            <p:spPr bwMode="auto">
              <a:xfrm>
                <a:off x="3917950" y="9707563"/>
                <a:ext cx="82550" cy="222250"/>
              </a:xfrm>
              <a:custGeom>
                <a:avLst/>
                <a:gdLst>
                  <a:gd name="T0" fmla="*/ 6 w 52"/>
                  <a:gd name="T1" fmla="*/ 16 h 140"/>
                  <a:gd name="T2" fmla="*/ 6 w 52"/>
                  <a:gd name="T3" fmla="*/ 16 h 140"/>
                  <a:gd name="T4" fmla="*/ 0 w 52"/>
                  <a:gd name="T5" fmla="*/ 18 h 140"/>
                  <a:gd name="T6" fmla="*/ 0 w 52"/>
                  <a:gd name="T7" fmla="*/ 46 h 140"/>
                  <a:gd name="T8" fmla="*/ 0 w 52"/>
                  <a:gd name="T9" fmla="*/ 46 h 140"/>
                  <a:gd name="T10" fmla="*/ 10 w 52"/>
                  <a:gd name="T11" fmla="*/ 42 h 140"/>
                  <a:gd name="T12" fmla="*/ 20 w 52"/>
                  <a:gd name="T13" fmla="*/ 36 h 140"/>
                  <a:gd name="T14" fmla="*/ 20 w 52"/>
                  <a:gd name="T15" fmla="*/ 140 h 140"/>
                  <a:gd name="T16" fmla="*/ 52 w 52"/>
                  <a:gd name="T17" fmla="*/ 140 h 140"/>
                  <a:gd name="T18" fmla="*/ 52 w 52"/>
                  <a:gd name="T19" fmla="*/ 0 h 140"/>
                  <a:gd name="T20" fmla="*/ 26 w 52"/>
                  <a:gd name="T21" fmla="*/ 0 h 140"/>
                  <a:gd name="T22" fmla="*/ 26 w 52"/>
                  <a:gd name="T23" fmla="*/ 0 h 140"/>
                  <a:gd name="T24" fmla="*/ 20 w 52"/>
                  <a:gd name="T25" fmla="*/ 8 h 140"/>
                  <a:gd name="T26" fmla="*/ 14 w 52"/>
                  <a:gd name="T27" fmla="*/ 12 h 140"/>
                  <a:gd name="T28" fmla="*/ 6 w 52"/>
                  <a:gd name="T29" fmla="*/ 16 h 140"/>
                  <a:gd name="T30" fmla="*/ 6 w 52"/>
                  <a:gd name="T31" fmla="*/ 1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140">
                    <a:moveTo>
                      <a:pt x="6" y="16"/>
                    </a:moveTo>
                    <a:lnTo>
                      <a:pt x="6" y="16"/>
                    </a:lnTo>
                    <a:lnTo>
                      <a:pt x="0" y="18"/>
                    </a:lnTo>
                    <a:lnTo>
                      <a:pt x="0" y="46"/>
                    </a:lnTo>
                    <a:lnTo>
                      <a:pt x="0" y="46"/>
                    </a:lnTo>
                    <a:lnTo>
                      <a:pt x="10" y="42"/>
                    </a:lnTo>
                    <a:lnTo>
                      <a:pt x="20" y="36"/>
                    </a:lnTo>
                    <a:lnTo>
                      <a:pt x="20" y="140"/>
                    </a:lnTo>
                    <a:lnTo>
                      <a:pt x="52" y="140"/>
                    </a:lnTo>
                    <a:lnTo>
                      <a:pt x="52" y="0"/>
                    </a:lnTo>
                    <a:lnTo>
                      <a:pt x="26" y="0"/>
                    </a:lnTo>
                    <a:lnTo>
                      <a:pt x="26" y="0"/>
                    </a:lnTo>
                    <a:lnTo>
                      <a:pt x="20" y="8"/>
                    </a:lnTo>
                    <a:lnTo>
                      <a:pt x="14" y="12"/>
                    </a:lnTo>
                    <a:lnTo>
                      <a:pt x="6" y="16"/>
                    </a:ln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99" name="组合 98"/>
          <p:cNvGrpSpPr/>
          <p:nvPr/>
        </p:nvGrpSpPr>
        <p:grpSpPr>
          <a:xfrm>
            <a:off x="4905302" y="2187166"/>
            <a:ext cx="711873" cy="613763"/>
            <a:chOff x="3566949" y="1374436"/>
            <a:chExt cx="490748" cy="423058"/>
          </a:xfrm>
        </p:grpSpPr>
        <p:sp>
          <p:nvSpPr>
            <p:cNvPr id="100" name="六边形 99"/>
            <p:cNvSpPr/>
            <p:nvPr/>
          </p:nvSpPr>
          <p:spPr>
            <a:xfrm>
              <a:off x="3566949" y="1374436"/>
              <a:ext cx="490748" cy="423058"/>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200" dirty="0">
                <a:latin typeface="微软雅黑" panose="020B0503020204020204" pitchFamily="34" charset="-122"/>
                <a:ea typeface="微软雅黑" panose="020B0503020204020204" pitchFamily="34" charset="-122"/>
              </a:endParaRPr>
            </a:p>
          </p:txBody>
        </p:sp>
        <p:sp>
          <p:nvSpPr>
            <p:cNvPr id="101" name="Freeform 29"/>
            <p:cNvSpPr>
              <a:spLocks noEditPoints="1"/>
            </p:cNvSpPr>
            <p:nvPr/>
          </p:nvSpPr>
          <p:spPr bwMode="auto">
            <a:xfrm>
              <a:off x="3699601" y="1475361"/>
              <a:ext cx="225444" cy="221208"/>
            </a:xfrm>
            <a:custGeom>
              <a:avLst/>
              <a:gdLst>
                <a:gd name="T0" fmla="*/ 342 w 426"/>
                <a:gd name="T1" fmla="*/ 272 h 418"/>
                <a:gd name="T2" fmla="*/ 334 w 426"/>
                <a:gd name="T3" fmla="*/ 282 h 418"/>
                <a:gd name="T4" fmla="*/ 358 w 426"/>
                <a:gd name="T5" fmla="*/ 308 h 418"/>
                <a:gd name="T6" fmla="*/ 304 w 426"/>
                <a:gd name="T7" fmla="*/ 344 h 418"/>
                <a:gd name="T8" fmla="*/ 258 w 426"/>
                <a:gd name="T9" fmla="*/ 360 h 418"/>
                <a:gd name="T10" fmla="*/ 290 w 426"/>
                <a:gd name="T11" fmla="*/ 206 h 418"/>
                <a:gd name="T12" fmla="*/ 300 w 426"/>
                <a:gd name="T13" fmla="*/ 204 h 418"/>
                <a:gd name="T14" fmla="*/ 304 w 426"/>
                <a:gd name="T15" fmla="*/ 160 h 418"/>
                <a:gd name="T16" fmla="*/ 300 w 426"/>
                <a:gd name="T17" fmla="*/ 150 h 418"/>
                <a:gd name="T18" fmla="*/ 242 w 426"/>
                <a:gd name="T19" fmla="*/ 146 h 418"/>
                <a:gd name="T20" fmla="*/ 254 w 426"/>
                <a:gd name="T21" fmla="*/ 96 h 418"/>
                <a:gd name="T22" fmla="*/ 270 w 426"/>
                <a:gd name="T23" fmla="*/ 56 h 418"/>
                <a:gd name="T24" fmla="*/ 266 w 426"/>
                <a:gd name="T25" fmla="*/ 34 h 418"/>
                <a:gd name="T26" fmla="*/ 246 w 426"/>
                <a:gd name="T27" fmla="*/ 10 h 418"/>
                <a:gd name="T28" fmla="*/ 214 w 426"/>
                <a:gd name="T29" fmla="*/ 0 h 418"/>
                <a:gd name="T30" fmla="*/ 192 w 426"/>
                <a:gd name="T31" fmla="*/ 4 h 418"/>
                <a:gd name="T32" fmla="*/ 166 w 426"/>
                <a:gd name="T33" fmla="*/ 24 h 418"/>
                <a:gd name="T34" fmla="*/ 158 w 426"/>
                <a:gd name="T35" fmla="*/ 56 h 418"/>
                <a:gd name="T36" fmla="*/ 164 w 426"/>
                <a:gd name="T37" fmla="*/ 84 h 418"/>
                <a:gd name="T38" fmla="*/ 184 w 426"/>
                <a:gd name="T39" fmla="*/ 146 h 418"/>
                <a:gd name="T40" fmla="*/ 132 w 426"/>
                <a:gd name="T41" fmla="*/ 148 h 418"/>
                <a:gd name="T42" fmla="*/ 124 w 426"/>
                <a:gd name="T43" fmla="*/ 160 h 418"/>
                <a:gd name="T44" fmla="*/ 124 w 426"/>
                <a:gd name="T45" fmla="*/ 200 h 418"/>
                <a:gd name="T46" fmla="*/ 136 w 426"/>
                <a:gd name="T47" fmla="*/ 206 h 418"/>
                <a:gd name="T48" fmla="*/ 184 w 426"/>
                <a:gd name="T49" fmla="*/ 364 h 418"/>
                <a:gd name="T50" fmla="*/ 138 w 426"/>
                <a:gd name="T51" fmla="*/ 350 h 418"/>
                <a:gd name="T52" fmla="*/ 94 w 426"/>
                <a:gd name="T53" fmla="*/ 328 h 418"/>
                <a:gd name="T54" fmla="*/ 92 w 426"/>
                <a:gd name="T55" fmla="*/ 288 h 418"/>
                <a:gd name="T56" fmla="*/ 90 w 426"/>
                <a:gd name="T57" fmla="*/ 274 h 418"/>
                <a:gd name="T58" fmla="*/ 10 w 426"/>
                <a:gd name="T59" fmla="*/ 272 h 418"/>
                <a:gd name="T60" fmla="*/ 0 w 426"/>
                <a:gd name="T61" fmla="*/ 278 h 418"/>
                <a:gd name="T62" fmla="*/ 0 w 426"/>
                <a:gd name="T63" fmla="*/ 356 h 418"/>
                <a:gd name="T64" fmla="*/ 10 w 426"/>
                <a:gd name="T65" fmla="*/ 366 h 418"/>
                <a:gd name="T66" fmla="*/ 34 w 426"/>
                <a:gd name="T67" fmla="*/ 346 h 418"/>
                <a:gd name="T68" fmla="*/ 92 w 426"/>
                <a:gd name="T69" fmla="*/ 388 h 418"/>
                <a:gd name="T70" fmla="*/ 162 w 426"/>
                <a:gd name="T71" fmla="*/ 412 h 418"/>
                <a:gd name="T72" fmla="*/ 214 w 426"/>
                <a:gd name="T73" fmla="*/ 418 h 418"/>
                <a:gd name="T74" fmla="*/ 288 w 426"/>
                <a:gd name="T75" fmla="*/ 406 h 418"/>
                <a:gd name="T76" fmla="*/ 356 w 426"/>
                <a:gd name="T77" fmla="*/ 376 h 418"/>
                <a:gd name="T78" fmla="*/ 412 w 426"/>
                <a:gd name="T79" fmla="*/ 362 h 418"/>
                <a:gd name="T80" fmla="*/ 422 w 426"/>
                <a:gd name="T81" fmla="*/ 364 h 418"/>
                <a:gd name="T82" fmla="*/ 426 w 426"/>
                <a:gd name="T83" fmla="*/ 280 h 418"/>
                <a:gd name="T84" fmla="*/ 424 w 426"/>
                <a:gd name="T85" fmla="*/ 274 h 418"/>
                <a:gd name="T86" fmla="*/ 418 w 426"/>
                <a:gd name="T87" fmla="*/ 272 h 418"/>
                <a:gd name="T88" fmla="*/ 206 w 426"/>
                <a:gd name="T89" fmla="*/ 72 h 418"/>
                <a:gd name="T90" fmla="*/ 196 w 426"/>
                <a:gd name="T91" fmla="*/ 56 h 418"/>
                <a:gd name="T92" fmla="*/ 202 w 426"/>
                <a:gd name="T93" fmla="*/ 44 h 418"/>
                <a:gd name="T94" fmla="*/ 214 w 426"/>
                <a:gd name="T95" fmla="*/ 38 h 418"/>
                <a:gd name="T96" fmla="*/ 230 w 426"/>
                <a:gd name="T97" fmla="*/ 50 h 418"/>
                <a:gd name="T98" fmla="*/ 230 w 426"/>
                <a:gd name="T99" fmla="*/ 64 h 418"/>
                <a:gd name="T100" fmla="*/ 214 w 426"/>
                <a:gd name="T101" fmla="*/ 74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6" h="418">
                  <a:moveTo>
                    <a:pt x="418" y="272"/>
                  </a:moveTo>
                  <a:lnTo>
                    <a:pt x="342" y="272"/>
                  </a:lnTo>
                  <a:lnTo>
                    <a:pt x="342" y="272"/>
                  </a:lnTo>
                  <a:lnTo>
                    <a:pt x="338" y="274"/>
                  </a:lnTo>
                  <a:lnTo>
                    <a:pt x="334" y="278"/>
                  </a:lnTo>
                  <a:lnTo>
                    <a:pt x="334" y="282"/>
                  </a:lnTo>
                  <a:lnTo>
                    <a:pt x="336" y="288"/>
                  </a:lnTo>
                  <a:lnTo>
                    <a:pt x="358" y="308"/>
                  </a:lnTo>
                  <a:lnTo>
                    <a:pt x="358" y="308"/>
                  </a:lnTo>
                  <a:lnTo>
                    <a:pt x="332" y="328"/>
                  </a:lnTo>
                  <a:lnTo>
                    <a:pt x="320" y="338"/>
                  </a:lnTo>
                  <a:lnTo>
                    <a:pt x="304" y="344"/>
                  </a:lnTo>
                  <a:lnTo>
                    <a:pt x="290" y="350"/>
                  </a:lnTo>
                  <a:lnTo>
                    <a:pt x="274" y="356"/>
                  </a:lnTo>
                  <a:lnTo>
                    <a:pt x="258" y="360"/>
                  </a:lnTo>
                  <a:lnTo>
                    <a:pt x="242" y="364"/>
                  </a:lnTo>
                  <a:lnTo>
                    <a:pt x="242" y="206"/>
                  </a:lnTo>
                  <a:lnTo>
                    <a:pt x="290" y="206"/>
                  </a:lnTo>
                  <a:lnTo>
                    <a:pt x="290" y="206"/>
                  </a:lnTo>
                  <a:lnTo>
                    <a:pt x="296" y="206"/>
                  </a:lnTo>
                  <a:lnTo>
                    <a:pt x="300" y="204"/>
                  </a:lnTo>
                  <a:lnTo>
                    <a:pt x="302" y="200"/>
                  </a:lnTo>
                  <a:lnTo>
                    <a:pt x="304" y="194"/>
                  </a:lnTo>
                  <a:lnTo>
                    <a:pt x="304" y="160"/>
                  </a:lnTo>
                  <a:lnTo>
                    <a:pt x="304" y="160"/>
                  </a:lnTo>
                  <a:lnTo>
                    <a:pt x="302" y="154"/>
                  </a:lnTo>
                  <a:lnTo>
                    <a:pt x="300" y="150"/>
                  </a:lnTo>
                  <a:lnTo>
                    <a:pt x="296" y="148"/>
                  </a:lnTo>
                  <a:lnTo>
                    <a:pt x="290" y="146"/>
                  </a:lnTo>
                  <a:lnTo>
                    <a:pt x="242" y="146"/>
                  </a:lnTo>
                  <a:lnTo>
                    <a:pt x="242" y="106"/>
                  </a:lnTo>
                  <a:lnTo>
                    <a:pt x="242" y="106"/>
                  </a:lnTo>
                  <a:lnTo>
                    <a:pt x="254" y="96"/>
                  </a:lnTo>
                  <a:lnTo>
                    <a:pt x="262" y="84"/>
                  </a:lnTo>
                  <a:lnTo>
                    <a:pt x="268" y="72"/>
                  </a:lnTo>
                  <a:lnTo>
                    <a:pt x="270" y="56"/>
                  </a:lnTo>
                  <a:lnTo>
                    <a:pt x="270" y="56"/>
                  </a:lnTo>
                  <a:lnTo>
                    <a:pt x="268" y="46"/>
                  </a:lnTo>
                  <a:lnTo>
                    <a:pt x="266" y="34"/>
                  </a:lnTo>
                  <a:lnTo>
                    <a:pt x="260" y="24"/>
                  </a:lnTo>
                  <a:lnTo>
                    <a:pt x="254" y="16"/>
                  </a:lnTo>
                  <a:lnTo>
                    <a:pt x="246" y="10"/>
                  </a:lnTo>
                  <a:lnTo>
                    <a:pt x="236" y="4"/>
                  </a:lnTo>
                  <a:lnTo>
                    <a:pt x="224" y="2"/>
                  </a:lnTo>
                  <a:lnTo>
                    <a:pt x="214" y="0"/>
                  </a:lnTo>
                  <a:lnTo>
                    <a:pt x="214" y="0"/>
                  </a:lnTo>
                  <a:lnTo>
                    <a:pt x="202" y="2"/>
                  </a:lnTo>
                  <a:lnTo>
                    <a:pt x="192" y="4"/>
                  </a:lnTo>
                  <a:lnTo>
                    <a:pt x="182" y="10"/>
                  </a:lnTo>
                  <a:lnTo>
                    <a:pt x="174" y="16"/>
                  </a:lnTo>
                  <a:lnTo>
                    <a:pt x="166" y="24"/>
                  </a:lnTo>
                  <a:lnTo>
                    <a:pt x="162" y="34"/>
                  </a:lnTo>
                  <a:lnTo>
                    <a:pt x="158" y="46"/>
                  </a:lnTo>
                  <a:lnTo>
                    <a:pt x="158" y="56"/>
                  </a:lnTo>
                  <a:lnTo>
                    <a:pt x="158" y="56"/>
                  </a:lnTo>
                  <a:lnTo>
                    <a:pt x="158" y="72"/>
                  </a:lnTo>
                  <a:lnTo>
                    <a:pt x="164" y="84"/>
                  </a:lnTo>
                  <a:lnTo>
                    <a:pt x="174" y="96"/>
                  </a:lnTo>
                  <a:lnTo>
                    <a:pt x="184" y="106"/>
                  </a:lnTo>
                  <a:lnTo>
                    <a:pt x="184" y="146"/>
                  </a:lnTo>
                  <a:lnTo>
                    <a:pt x="136" y="146"/>
                  </a:lnTo>
                  <a:lnTo>
                    <a:pt x="136" y="146"/>
                  </a:lnTo>
                  <a:lnTo>
                    <a:pt x="132" y="148"/>
                  </a:lnTo>
                  <a:lnTo>
                    <a:pt x="128" y="150"/>
                  </a:lnTo>
                  <a:lnTo>
                    <a:pt x="124" y="154"/>
                  </a:lnTo>
                  <a:lnTo>
                    <a:pt x="124" y="160"/>
                  </a:lnTo>
                  <a:lnTo>
                    <a:pt x="124" y="194"/>
                  </a:lnTo>
                  <a:lnTo>
                    <a:pt x="124" y="194"/>
                  </a:lnTo>
                  <a:lnTo>
                    <a:pt x="124" y="200"/>
                  </a:lnTo>
                  <a:lnTo>
                    <a:pt x="128" y="204"/>
                  </a:lnTo>
                  <a:lnTo>
                    <a:pt x="132" y="206"/>
                  </a:lnTo>
                  <a:lnTo>
                    <a:pt x="136" y="206"/>
                  </a:lnTo>
                  <a:lnTo>
                    <a:pt x="184" y="206"/>
                  </a:lnTo>
                  <a:lnTo>
                    <a:pt x="184" y="364"/>
                  </a:lnTo>
                  <a:lnTo>
                    <a:pt x="184" y="364"/>
                  </a:lnTo>
                  <a:lnTo>
                    <a:pt x="168" y="360"/>
                  </a:lnTo>
                  <a:lnTo>
                    <a:pt x="152" y="356"/>
                  </a:lnTo>
                  <a:lnTo>
                    <a:pt x="138" y="350"/>
                  </a:lnTo>
                  <a:lnTo>
                    <a:pt x="122" y="344"/>
                  </a:lnTo>
                  <a:lnTo>
                    <a:pt x="108" y="338"/>
                  </a:lnTo>
                  <a:lnTo>
                    <a:pt x="94" y="328"/>
                  </a:lnTo>
                  <a:lnTo>
                    <a:pt x="70" y="308"/>
                  </a:lnTo>
                  <a:lnTo>
                    <a:pt x="92" y="288"/>
                  </a:lnTo>
                  <a:lnTo>
                    <a:pt x="92" y="288"/>
                  </a:lnTo>
                  <a:lnTo>
                    <a:pt x="94" y="282"/>
                  </a:lnTo>
                  <a:lnTo>
                    <a:pt x="94" y="278"/>
                  </a:lnTo>
                  <a:lnTo>
                    <a:pt x="90" y="274"/>
                  </a:lnTo>
                  <a:lnTo>
                    <a:pt x="84" y="272"/>
                  </a:lnTo>
                  <a:lnTo>
                    <a:pt x="10" y="272"/>
                  </a:lnTo>
                  <a:lnTo>
                    <a:pt x="10" y="272"/>
                  </a:lnTo>
                  <a:lnTo>
                    <a:pt x="6" y="272"/>
                  </a:lnTo>
                  <a:lnTo>
                    <a:pt x="2" y="274"/>
                  </a:lnTo>
                  <a:lnTo>
                    <a:pt x="0" y="278"/>
                  </a:lnTo>
                  <a:lnTo>
                    <a:pt x="0" y="280"/>
                  </a:lnTo>
                  <a:lnTo>
                    <a:pt x="0" y="356"/>
                  </a:lnTo>
                  <a:lnTo>
                    <a:pt x="0" y="356"/>
                  </a:lnTo>
                  <a:lnTo>
                    <a:pt x="2" y="362"/>
                  </a:lnTo>
                  <a:lnTo>
                    <a:pt x="6" y="364"/>
                  </a:lnTo>
                  <a:lnTo>
                    <a:pt x="10" y="366"/>
                  </a:lnTo>
                  <a:lnTo>
                    <a:pt x="16" y="362"/>
                  </a:lnTo>
                  <a:lnTo>
                    <a:pt x="34" y="346"/>
                  </a:lnTo>
                  <a:lnTo>
                    <a:pt x="34" y="346"/>
                  </a:lnTo>
                  <a:lnTo>
                    <a:pt x="52" y="362"/>
                  </a:lnTo>
                  <a:lnTo>
                    <a:pt x="72" y="376"/>
                  </a:lnTo>
                  <a:lnTo>
                    <a:pt x="92" y="388"/>
                  </a:lnTo>
                  <a:lnTo>
                    <a:pt x="114" y="398"/>
                  </a:lnTo>
                  <a:lnTo>
                    <a:pt x="138" y="406"/>
                  </a:lnTo>
                  <a:lnTo>
                    <a:pt x="162" y="412"/>
                  </a:lnTo>
                  <a:lnTo>
                    <a:pt x="188" y="416"/>
                  </a:lnTo>
                  <a:lnTo>
                    <a:pt x="214" y="418"/>
                  </a:lnTo>
                  <a:lnTo>
                    <a:pt x="214" y="418"/>
                  </a:lnTo>
                  <a:lnTo>
                    <a:pt x="240" y="416"/>
                  </a:lnTo>
                  <a:lnTo>
                    <a:pt x="264" y="412"/>
                  </a:lnTo>
                  <a:lnTo>
                    <a:pt x="288" y="406"/>
                  </a:lnTo>
                  <a:lnTo>
                    <a:pt x="312" y="398"/>
                  </a:lnTo>
                  <a:lnTo>
                    <a:pt x="334" y="388"/>
                  </a:lnTo>
                  <a:lnTo>
                    <a:pt x="356" y="376"/>
                  </a:lnTo>
                  <a:lnTo>
                    <a:pt x="376" y="362"/>
                  </a:lnTo>
                  <a:lnTo>
                    <a:pt x="394" y="346"/>
                  </a:lnTo>
                  <a:lnTo>
                    <a:pt x="412" y="362"/>
                  </a:lnTo>
                  <a:lnTo>
                    <a:pt x="412" y="362"/>
                  </a:lnTo>
                  <a:lnTo>
                    <a:pt x="416" y="366"/>
                  </a:lnTo>
                  <a:lnTo>
                    <a:pt x="422" y="364"/>
                  </a:lnTo>
                  <a:lnTo>
                    <a:pt x="426" y="362"/>
                  </a:lnTo>
                  <a:lnTo>
                    <a:pt x="426" y="356"/>
                  </a:lnTo>
                  <a:lnTo>
                    <a:pt x="426" y="280"/>
                  </a:lnTo>
                  <a:lnTo>
                    <a:pt x="426" y="280"/>
                  </a:lnTo>
                  <a:lnTo>
                    <a:pt x="426" y="278"/>
                  </a:lnTo>
                  <a:lnTo>
                    <a:pt x="424" y="274"/>
                  </a:lnTo>
                  <a:lnTo>
                    <a:pt x="422" y="272"/>
                  </a:lnTo>
                  <a:lnTo>
                    <a:pt x="418" y="272"/>
                  </a:lnTo>
                  <a:lnTo>
                    <a:pt x="418" y="272"/>
                  </a:lnTo>
                  <a:close/>
                  <a:moveTo>
                    <a:pt x="214" y="74"/>
                  </a:moveTo>
                  <a:lnTo>
                    <a:pt x="214" y="74"/>
                  </a:lnTo>
                  <a:lnTo>
                    <a:pt x="206" y="72"/>
                  </a:lnTo>
                  <a:lnTo>
                    <a:pt x="202" y="70"/>
                  </a:lnTo>
                  <a:lnTo>
                    <a:pt x="198" y="64"/>
                  </a:lnTo>
                  <a:lnTo>
                    <a:pt x="196" y="56"/>
                  </a:lnTo>
                  <a:lnTo>
                    <a:pt x="196" y="56"/>
                  </a:lnTo>
                  <a:lnTo>
                    <a:pt x="198" y="50"/>
                  </a:lnTo>
                  <a:lnTo>
                    <a:pt x="202" y="44"/>
                  </a:lnTo>
                  <a:lnTo>
                    <a:pt x="206" y="40"/>
                  </a:lnTo>
                  <a:lnTo>
                    <a:pt x="214" y="38"/>
                  </a:lnTo>
                  <a:lnTo>
                    <a:pt x="214" y="38"/>
                  </a:lnTo>
                  <a:lnTo>
                    <a:pt x="220" y="40"/>
                  </a:lnTo>
                  <a:lnTo>
                    <a:pt x="226" y="44"/>
                  </a:lnTo>
                  <a:lnTo>
                    <a:pt x="230" y="50"/>
                  </a:lnTo>
                  <a:lnTo>
                    <a:pt x="232" y="56"/>
                  </a:lnTo>
                  <a:lnTo>
                    <a:pt x="232" y="56"/>
                  </a:lnTo>
                  <a:lnTo>
                    <a:pt x="230" y="64"/>
                  </a:lnTo>
                  <a:lnTo>
                    <a:pt x="226" y="70"/>
                  </a:lnTo>
                  <a:lnTo>
                    <a:pt x="220" y="72"/>
                  </a:lnTo>
                  <a:lnTo>
                    <a:pt x="214" y="74"/>
                  </a:lnTo>
                  <a:lnTo>
                    <a:pt x="214" y="7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300" fill="hold"/>
                                        <p:tgtEl>
                                          <p:spTgt spid="38"/>
                                        </p:tgtEl>
                                        <p:attrNameLst>
                                          <p:attrName>ppt_w</p:attrName>
                                        </p:attrNameLst>
                                      </p:cBhvr>
                                      <p:tavLst>
                                        <p:tav tm="0">
                                          <p:val>
                                            <p:fltVal val="0"/>
                                          </p:val>
                                        </p:tav>
                                        <p:tav tm="100000">
                                          <p:val>
                                            <p:strVal val="#ppt_w"/>
                                          </p:val>
                                        </p:tav>
                                      </p:tavLst>
                                    </p:anim>
                                    <p:anim calcmode="lin" valueType="num">
                                      <p:cBhvr>
                                        <p:cTn id="8" dur="300" fill="hold"/>
                                        <p:tgtEl>
                                          <p:spTgt spid="38"/>
                                        </p:tgtEl>
                                        <p:attrNameLst>
                                          <p:attrName>ppt_h</p:attrName>
                                        </p:attrNameLst>
                                      </p:cBhvr>
                                      <p:tavLst>
                                        <p:tav tm="0">
                                          <p:val>
                                            <p:fltVal val="0"/>
                                          </p:val>
                                        </p:tav>
                                        <p:tav tm="100000">
                                          <p:val>
                                            <p:strVal val="#ppt_h"/>
                                          </p:val>
                                        </p:tav>
                                      </p:tavLst>
                                    </p:anim>
                                    <p:animEffect transition="in" filter="fade">
                                      <p:cBhvr>
                                        <p:cTn id="9" dur="300"/>
                                        <p:tgtEl>
                                          <p:spTgt spid="38"/>
                                        </p:tgtEl>
                                      </p:cBhvr>
                                    </p:animEffect>
                                  </p:childTnLst>
                                </p:cTn>
                              </p:par>
                            </p:childTnLst>
                          </p:cTn>
                        </p:par>
                        <p:par>
                          <p:cTn id="10" fill="hold">
                            <p:stCondLst>
                              <p:cond delay="500"/>
                            </p:stCondLst>
                            <p:childTnLst>
                              <p:par>
                                <p:cTn id="11" presetID="26" presetClass="emph" presetSubtype="0" repeatCount="2000" fill="hold" nodeType="afterEffect">
                                  <p:stCondLst>
                                    <p:cond delay="0"/>
                                  </p:stCondLst>
                                  <p:childTnLst>
                                    <p:animEffect transition="out" filter="fade">
                                      <p:cBhvr>
                                        <p:cTn id="12" dur="150" tmFilter="0, 0; .2, .5; .8, .5; 1, 0"/>
                                        <p:tgtEl>
                                          <p:spTgt spid="38"/>
                                        </p:tgtEl>
                                      </p:cBhvr>
                                    </p:animEffect>
                                    <p:animScale>
                                      <p:cBhvr>
                                        <p:cTn id="13" dur="75" autoRev="1" fill="hold"/>
                                        <p:tgtEl>
                                          <p:spTgt spid="38"/>
                                        </p:tgtEl>
                                      </p:cBhvr>
                                      <p:by x="105000" y="105000"/>
                                    </p:animScale>
                                  </p:childTnLst>
                                </p:cTn>
                              </p:par>
                              <p:par>
                                <p:cTn id="14" presetID="53" presetClass="entr" presetSubtype="16"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500" fill="hold"/>
                                        <p:tgtEl>
                                          <p:spTgt spid="34"/>
                                        </p:tgtEl>
                                        <p:attrNameLst>
                                          <p:attrName>ppt_w</p:attrName>
                                        </p:attrNameLst>
                                      </p:cBhvr>
                                      <p:tavLst>
                                        <p:tav tm="0">
                                          <p:val>
                                            <p:fltVal val="0"/>
                                          </p:val>
                                        </p:tav>
                                        <p:tav tm="100000">
                                          <p:val>
                                            <p:strVal val="#ppt_w"/>
                                          </p:val>
                                        </p:tav>
                                      </p:tavLst>
                                    </p:anim>
                                    <p:anim calcmode="lin" valueType="num">
                                      <p:cBhvr>
                                        <p:cTn id="17" dur="500" fill="hold"/>
                                        <p:tgtEl>
                                          <p:spTgt spid="34"/>
                                        </p:tgtEl>
                                        <p:attrNameLst>
                                          <p:attrName>ppt_h</p:attrName>
                                        </p:attrNameLst>
                                      </p:cBhvr>
                                      <p:tavLst>
                                        <p:tav tm="0">
                                          <p:val>
                                            <p:fltVal val="0"/>
                                          </p:val>
                                        </p:tav>
                                        <p:tav tm="100000">
                                          <p:val>
                                            <p:strVal val="#ppt_h"/>
                                          </p:val>
                                        </p:tav>
                                      </p:tavLst>
                                    </p:anim>
                                    <p:animEffect transition="in" filter="fade">
                                      <p:cBhvr>
                                        <p:cTn id="18" dur="500"/>
                                        <p:tgtEl>
                                          <p:spTgt spid="34"/>
                                        </p:tgtEl>
                                      </p:cBhvr>
                                    </p:animEffect>
                                  </p:childTnLst>
                                </p:cTn>
                              </p:par>
                            </p:childTnLst>
                          </p:cTn>
                        </p:par>
                        <p:par>
                          <p:cTn id="19" fill="hold">
                            <p:stCondLst>
                              <p:cond delay="1000"/>
                            </p:stCondLst>
                            <p:childTnLst>
                              <p:par>
                                <p:cTn id="20" presetID="26" presetClass="emph" presetSubtype="0" repeatCount="2000" fill="hold" grpId="1" nodeType="afterEffect">
                                  <p:stCondLst>
                                    <p:cond delay="0"/>
                                  </p:stCondLst>
                                  <p:childTnLst>
                                    <p:animEffect transition="out" filter="fade">
                                      <p:cBhvr>
                                        <p:cTn id="21" dur="150" tmFilter="0, 0; .2, .5; .8, .5; 1, 0"/>
                                        <p:tgtEl>
                                          <p:spTgt spid="34"/>
                                        </p:tgtEl>
                                      </p:cBhvr>
                                    </p:animEffect>
                                    <p:animScale>
                                      <p:cBhvr>
                                        <p:cTn id="22" dur="75" autoRev="1" fill="hold"/>
                                        <p:tgtEl>
                                          <p:spTgt spid="34"/>
                                        </p:tgtEl>
                                      </p:cBhvr>
                                      <p:by x="105000" y="105000"/>
                                    </p:animScale>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74"/>
                                        </p:tgtEl>
                                        <p:attrNameLst>
                                          <p:attrName>style.visibility</p:attrName>
                                        </p:attrNameLst>
                                      </p:cBhvr>
                                      <p:to>
                                        <p:strVal val="visible"/>
                                      </p:to>
                                    </p:set>
                                    <p:anim calcmode="lin" valueType="num">
                                      <p:cBhvr>
                                        <p:cTn id="26" dur="300" fill="hold"/>
                                        <p:tgtEl>
                                          <p:spTgt spid="74"/>
                                        </p:tgtEl>
                                        <p:attrNameLst>
                                          <p:attrName>ppt_w</p:attrName>
                                        </p:attrNameLst>
                                      </p:cBhvr>
                                      <p:tavLst>
                                        <p:tav tm="0">
                                          <p:val>
                                            <p:fltVal val="0"/>
                                          </p:val>
                                        </p:tav>
                                        <p:tav tm="100000">
                                          <p:val>
                                            <p:strVal val="#ppt_w"/>
                                          </p:val>
                                        </p:tav>
                                      </p:tavLst>
                                    </p:anim>
                                    <p:anim calcmode="lin" valueType="num">
                                      <p:cBhvr>
                                        <p:cTn id="27" dur="300" fill="hold"/>
                                        <p:tgtEl>
                                          <p:spTgt spid="74"/>
                                        </p:tgtEl>
                                        <p:attrNameLst>
                                          <p:attrName>ppt_h</p:attrName>
                                        </p:attrNameLst>
                                      </p:cBhvr>
                                      <p:tavLst>
                                        <p:tav tm="0">
                                          <p:val>
                                            <p:fltVal val="0"/>
                                          </p:val>
                                        </p:tav>
                                        <p:tav tm="100000">
                                          <p:val>
                                            <p:strVal val="#ppt_h"/>
                                          </p:val>
                                        </p:tav>
                                      </p:tavLst>
                                    </p:anim>
                                    <p:animEffect transition="in" filter="fade">
                                      <p:cBhvr>
                                        <p:cTn id="28" dur="300"/>
                                        <p:tgtEl>
                                          <p:spTgt spid="74"/>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82"/>
                                        </p:tgtEl>
                                        <p:attrNameLst>
                                          <p:attrName>style.visibility</p:attrName>
                                        </p:attrNameLst>
                                      </p:cBhvr>
                                      <p:to>
                                        <p:strVal val="visible"/>
                                      </p:to>
                                    </p:set>
                                    <p:anim calcmode="lin" valueType="num">
                                      <p:cBhvr>
                                        <p:cTn id="32" dur="300" fill="hold"/>
                                        <p:tgtEl>
                                          <p:spTgt spid="82"/>
                                        </p:tgtEl>
                                        <p:attrNameLst>
                                          <p:attrName>ppt_w</p:attrName>
                                        </p:attrNameLst>
                                      </p:cBhvr>
                                      <p:tavLst>
                                        <p:tav tm="0">
                                          <p:val>
                                            <p:fltVal val="0"/>
                                          </p:val>
                                        </p:tav>
                                        <p:tav tm="100000">
                                          <p:val>
                                            <p:strVal val="#ppt_w"/>
                                          </p:val>
                                        </p:tav>
                                      </p:tavLst>
                                    </p:anim>
                                    <p:anim calcmode="lin" valueType="num">
                                      <p:cBhvr>
                                        <p:cTn id="33" dur="300" fill="hold"/>
                                        <p:tgtEl>
                                          <p:spTgt spid="82"/>
                                        </p:tgtEl>
                                        <p:attrNameLst>
                                          <p:attrName>ppt_h</p:attrName>
                                        </p:attrNameLst>
                                      </p:cBhvr>
                                      <p:tavLst>
                                        <p:tav tm="0">
                                          <p:val>
                                            <p:fltVal val="0"/>
                                          </p:val>
                                        </p:tav>
                                        <p:tav tm="100000">
                                          <p:val>
                                            <p:strVal val="#ppt_h"/>
                                          </p:val>
                                        </p:tav>
                                      </p:tavLst>
                                    </p:anim>
                                    <p:animEffect transition="in" filter="fade">
                                      <p:cBhvr>
                                        <p:cTn id="34" dur="300"/>
                                        <p:tgtEl>
                                          <p:spTgt spid="82"/>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92"/>
                                        </p:tgtEl>
                                        <p:attrNameLst>
                                          <p:attrName>style.visibility</p:attrName>
                                        </p:attrNameLst>
                                      </p:cBhvr>
                                      <p:to>
                                        <p:strVal val="visible"/>
                                      </p:to>
                                    </p:set>
                                    <p:anim calcmode="lin" valueType="num">
                                      <p:cBhvr>
                                        <p:cTn id="38" dur="300" fill="hold"/>
                                        <p:tgtEl>
                                          <p:spTgt spid="92"/>
                                        </p:tgtEl>
                                        <p:attrNameLst>
                                          <p:attrName>ppt_w</p:attrName>
                                        </p:attrNameLst>
                                      </p:cBhvr>
                                      <p:tavLst>
                                        <p:tav tm="0">
                                          <p:val>
                                            <p:fltVal val="0"/>
                                          </p:val>
                                        </p:tav>
                                        <p:tav tm="100000">
                                          <p:val>
                                            <p:strVal val="#ppt_w"/>
                                          </p:val>
                                        </p:tav>
                                      </p:tavLst>
                                    </p:anim>
                                    <p:anim calcmode="lin" valueType="num">
                                      <p:cBhvr>
                                        <p:cTn id="39" dur="300" fill="hold"/>
                                        <p:tgtEl>
                                          <p:spTgt spid="92"/>
                                        </p:tgtEl>
                                        <p:attrNameLst>
                                          <p:attrName>ppt_h</p:attrName>
                                        </p:attrNameLst>
                                      </p:cBhvr>
                                      <p:tavLst>
                                        <p:tav tm="0">
                                          <p:val>
                                            <p:fltVal val="0"/>
                                          </p:val>
                                        </p:tav>
                                        <p:tav tm="100000">
                                          <p:val>
                                            <p:strVal val="#ppt_h"/>
                                          </p:val>
                                        </p:tav>
                                      </p:tavLst>
                                    </p:anim>
                                    <p:animEffect transition="in" filter="fade">
                                      <p:cBhvr>
                                        <p:cTn id="40" dur="300"/>
                                        <p:tgtEl>
                                          <p:spTgt spid="92"/>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68"/>
                                        </p:tgtEl>
                                        <p:attrNameLst>
                                          <p:attrName>style.visibility</p:attrName>
                                        </p:attrNameLst>
                                      </p:cBhvr>
                                      <p:to>
                                        <p:strVal val="visible"/>
                                      </p:to>
                                    </p:set>
                                    <p:anim calcmode="lin" valueType="num">
                                      <p:cBhvr>
                                        <p:cTn id="44" dur="300" fill="hold"/>
                                        <p:tgtEl>
                                          <p:spTgt spid="68"/>
                                        </p:tgtEl>
                                        <p:attrNameLst>
                                          <p:attrName>ppt_w</p:attrName>
                                        </p:attrNameLst>
                                      </p:cBhvr>
                                      <p:tavLst>
                                        <p:tav tm="0">
                                          <p:val>
                                            <p:fltVal val="0"/>
                                          </p:val>
                                        </p:tav>
                                        <p:tav tm="100000">
                                          <p:val>
                                            <p:strVal val="#ppt_w"/>
                                          </p:val>
                                        </p:tav>
                                      </p:tavLst>
                                    </p:anim>
                                    <p:anim calcmode="lin" valueType="num">
                                      <p:cBhvr>
                                        <p:cTn id="45" dur="300" fill="hold"/>
                                        <p:tgtEl>
                                          <p:spTgt spid="68"/>
                                        </p:tgtEl>
                                        <p:attrNameLst>
                                          <p:attrName>ppt_h</p:attrName>
                                        </p:attrNameLst>
                                      </p:cBhvr>
                                      <p:tavLst>
                                        <p:tav tm="0">
                                          <p:val>
                                            <p:fltVal val="0"/>
                                          </p:val>
                                        </p:tav>
                                        <p:tav tm="100000">
                                          <p:val>
                                            <p:strVal val="#ppt_h"/>
                                          </p:val>
                                        </p:tav>
                                      </p:tavLst>
                                    </p:anim>
                                    <p:animEffect transition="in" filter="fade">
                                      <p:cBhvr>
                                        <p:cTn id="46" dur="300"/>
                                        <p:tgtEl>
                                          <p:spTgt spid="68"/>
                                        </p:tgtEl>
                                      </p:cBhvr>
                                    </p:animEffect>
                                  </p:childTnLst>
                                </p:cTn>
                              </p:par>
                            </p:childTnLst>
                          </p:cTn>
                        </p:par>
                        <p:par>
                          <p:cTn id="47" fill="hold">
                            <p:stCondLst>
                              <p:cond delay="3500"/>
                            </p:stCondLst>
                            <p:childTnLst>
                              <p:par>
                                <p:cTn id="48" presetID="53" presetClass="entr" presetSubtype="16" fill="hold" nodeType="afterEffect">
                                  <p:stCondLst>
                                    <p:cond delay="0"/>
                                  </p:stCondLst>
                                  <p:childTnLst>
                                    <p:set>
                                      <p:cBhvr>
                                        <p:cTn id="49" dur="1" fill="hold">
                                          <p:stCondLst>
                                            <p:cond delay="0"/>
                                          </p:stCondLst>
                                        </p:cTn>
                                        <p:tgtEl>
                                          <p:spTgt spid="85"/>
                                        </p:tgtEl>
                                        <p:attrNameLst>
                                          <p:attrName>style.visibility</p:attrName>
                                        </p:attrNameLst>
                                      </p:cBhvr>
                                      <p:to>
                                        <p:strVal val="visible"/>
                                      </p:to>
                                    </p:set>
                                    <p:anim calcmode="lin" valueType="num">
                                      <p:cBhvr>
                                        <p:cTn id="50" dur="300" fill="hold"/>
                                        <p:tgtEl>
                                          <p:spTgt spid="85"/>
                                        </p:tgtEl>
                                        <p:attrNameLst>
                                          <p:attrName>ppt_w</p:attrName>
                                        </p:attrNameLst>
                                      </p:cBhvr>
                                      <p:tavLst>
                                        <p:tav tm="0">
                                          <p:val>
                                            <p:fltVal val="0"/>
                                          </p:val>
                                        </p:tav>
                                        <p:tav tm="100000">
                                          <p:val>
                                            <p:strVal val="#ppt_w"/>
                                          </p:val>
                                        </p:tav>
                                      </p:tavLst>
                                    </p:anim>
                                    <p:anim calcmode="lin" valueType="num">
                                      <p:cBhvr>
                                        <p:cTn id="51" dur="300" fill="hold"/>
                                        <p:tgtEl>
                                          <p:spTgt spid="85"/>
                                        </p:tgtEl>
                                        <p:attrNameLst>
                                          <p:attrName>ppt_h</p:attrName>
                                        </p:attrNameLst>
                                      </p:cBhvr>
                                      <p:tavLst>
                                        <p:tav tm="0">
                                          <p:val>
                                            <p:fltVal val="0"/>
                                          </p:val>
                                        </p:tav>
                                        <p:tav tm="100000">
                                          <p:val>
                                            <p:strVal val="#ppt_h"/>
                                          </p:val>
                                        </p:tav>
                                      </p:tavLst>
                                    </p:anim>
                                    <p:animEffect transition="in" filter="fade">
                                      <p:cBhvr>
                                        <p:cTn id="52" dur="300"/>
                                        <p:tgtEl>
                                          <p:spTgt spid="85"/>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99"/>
                                        </p:tgtEl>
                                        <p:attrNameLst>
                                          <p:attrName>style.visibility</p:attrName>
                                        </p:attrNameLst>
                                      </p:cBhvr>
                                      <p:to>
                                        <p:strVal val="visible"/>
                                      </p:to>
                                    </p:set>
                                    <p:anim calcmode="lin" valueType="num">
                                      <p:cBhvr>
                                        <p:cTn id="56" dur="300" fill="hold"/>
                                        <p:tgtEl>
                                          <p:spTgt spid="99"/>
                                        </p:tgtEl>
                                        <p:attrNameLst>
                                          <p:attrName>ppt_w</p:attrName>
                                        </p:attrNameLst>
                                      </p:cBhvr>
                                      <p:tavLst>
                                        <p:tav tm="0">
                                          <p:val>
                                            <p:fltVal val="0"/>
                                          </p:val>
                                        </p:tav>
                                        <p:tav tm="100000">
                                          <p:val>
                                            <p:strVal val="#ppt_w"/>
                                          </p:val>
                                        </p:tav>
                                      </p:tavLst>
                                    </p:anim>
                                    <p:anim calcmode="lin" valueType="num">
                                      <p:cBhvr>
                                        <p:cTn id="57" dur="300" fill="hold"/>
                                        <p:tgtEl>
                                          <p:spTgt spid="99"/>
                                        </p:tgtEl>
                                        <p:attrNameLst>
                                          <p:attrName>ppt_h</p:attrName>
                                        </p:attrNameLst>
                                      </p:cBhvr>
                                      <p:tavLst>
                                        <p:tav tm="0">
                                          <p:val>
                                            <p:fltVal val="0"/>
                                          </p:val>
                                        </p:tav>
                                        <p:tav tm="100000">
                                          <p:val>
                                            <p:strVal val="#ppt_h"/>
                                          </p:val>
                                        </p:tav>
                                      </p:tavLst>
                                    </p:anim>
                                    <p:animEffect transition="in" filter="fade">
                                      <p:cBhvr>
                                        <p:cTn id="58" dur="300"/>
                                        <p:tgtEl>
                                          <p:spTgt spid="99"/>
                                        </p:tgtEl>
                                      </p:cBhvr>
                                    </p:animEffect>
                                  </p:childTnLst>
                                </p:cTn>
                              </p:par>
                            </p:childTnLst>
                          </p:cTn>
                        </p:par>
                        <p:par>
                          <p:cTn id="59" fill="hold">
                            <p:stCondLst>
                              <p:cond delay="4500"/>
                            </p:stCondLst>
                            <p:childTnLst>
                              <p:par>
                                <p:cTn id="60" presetID="2" presetClass="entr" presetSubtype="2" fill="hold" grpId="0" nodeType="afterEffect">
                                  <p:stCondLst>
                                    <p:cond delay="0"/>
                                  </p:stCondLst>
                                  <p:childTnLst>
                                    <p:set>
                                      <p:cBhvr>
                                        <p:cTn id="61" dur="1" fill="hold">
                                          <p:stCondLst>
                                            <p:cond delay="0"/>
                                          </p:stCondLst>
                                        </p:cTn>
                                        <p:tgtEl>
                                          <p:spTgt spid="37"/>
                                        </p:tgtEl>
                                        <p:attrNameLst>
                                          <p:attrName>style.visibility</p:attrName>
                                        </p:attrNameLst>
                                      </p:cBhvr>
                                      <p:to>
                                        <p:strVal val="visible"/>
                                      </p:to>
                                    </p:set>
                                    <p:anim calcmode="lin" valueType="num">
                                      <p:cBhvr additive="base">
                                        <p:cTn id="62" dur="300" fill="hold"/>
                                        <p:tgtEl>
                                          <p:spTgt spid="37"/>
                                        </p:tgtEl>
                                        <p:attrNameLst>
                                          <p:attrName>ppt_x</p:attrName>
                                        </p:attrNameLst>
                                      </p:cBhvr>
                                      <p:tavLst>
                                        <p:tav tm="0">
                                          <p:val>
                                            <p:strVal val="1+#ppt_w/2"/>
                                          </p:val>
                                        </p:tav>
                                        <p:tav tm="100000">
                                          <p:val>
                                            <p:strVal val="#ppt_x"/>
                                          </p:val>
                                        </p:tav>
                                      </p:tavLst>
                                    </p:anim>
                                    <p:anim calcmode="lin" valueType="num">
                                      <p:cBhvr additive="base">
                                        <p:cTn id="63" dur="300" fill="hold"/>
                                        <p:tgtEl>
                                          <p:spTgt spid="37"/>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300" fill="hold"/>
                                        <p:tgtEl>
                                          <p:spTgt spid="35"/>
                                        </p:tgtEl>
                                        <p:attrNameLst>
                                          <p:attrName>ppt_x</p:attrName>
                                        </p:attrNameLst>
                                      </p:cBhvr>
                                      <p:tavLst>
                                        <p:tav tm="0">
                                          <p:val>
                                            <p:strVal val="1+#ppt_w/2"/>
                                          </p:val>
                                        </p:tav>
                                        <p:tav tm="100000">
                                          <p:val>
                                            <p:strVal val="#ppt_x"/>
                                          </p:val>
                                        </p:tav>
                                      </p:tavLst>
                                    </p:anim>
                                    <p:anim calcmode="lin" valueType="num">
                                      <p:cBhvr additive="base">
                                        <p:cTn id="68" dur="300" fill="hold"/>
                                        <p:tgtEl>
                                          <p:spTgt spid="35"/>
                                        </p:tgtEl>
                                        <p:attrNameLst>
                                          <p:attrName>ppt_y</p:attrName>
                                        </p:attrNameLst>
                                      </p:cBhvr>
                                      <p:tavLst>
                                        <p:tav tm="0">
                                          <p:val>
                                            <p:strVal val="#ppt_y"/>
                                          </p:val>
                                        </p:tav>
                                        <p:tav tm="100000">
                                          <p:val>
                                            <p:strVal val="#ppt_y"/>
                                          </p:val>
                                        </p:tav>
                                      </p:tavLst>
                                    </p:anim>
                                  </p:childTnLst>
                                </p:cTn>
                              </p:par>
                            </p:childTnLst>
                          </p:cTn>
                        </p:par>
                        <p:par>
                          <p:cTn id="69" fill="hold">
                            <p:stCondLst>
                              <p:cond delay="5500"/>
                            </p:stCondLst>
                            <p:childTnLst>
                              <p:par>
                                <p:cTn id="70" presetID="2" presetClass="entr" presetSubtype="2" fill="hold" grpId="0" nodeType="after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additive="base">
                                        <p:cTn id="72" dur="300" fill="hold"/>
                                        <p:tgtEl>
                                          <p:spTgt spid="36"/>
                                        </p:tgtEl>
                                        <p:attrNameLst>
                                          <p:attrName>ppt_x</p:attrName>
                                        </p:attrNameLst>
                                      </p:cBhvr>
                                      <p:tavLst>
                                        <p:tav tm="0">
                                          <p:val>
                                            <p:strVal val="1+#ppt_w/2"/>
                                          </p:val>
                                        </p:tav>
                                        <p:tav tm="100000">
                                          <p:val>
                                            <p:strVal val="#ppt_x"/>
                                          </p:val>
                                        </p:tav>
                                      </p:tavLst>
                                    </p:anim>
                                    <p:anim calcmode="lin" valueType="num">
                                      <p:cBhvr additive="base">
                                        <p:cTn id="73" dur="300" fill="hold"/>
                                        <p:tgtEl>
                                          <p:spTgt spid="36"/>
                                        </p:tgtEl>
                                        <p:attrNameLst>
                                          <p:attrName>ppt_y</p:attrName>
                                        </p:attrNameLst>
                                      </p:cBhvr>
                                      <p:tavLst>
                                        <p:tav tm="0">
                                          <p:val>
                                            <p:strVal val="#ppt_y"/>
                                          </p:val>
                                        </p:tav>
                                        <p:tav tm="100000">
                                          <p:val>
                                            <p:strVal val="#ppt_y"/>
                                          </p:val>
                                        </p:tav>
                                      </p:tavLst>
                                    </p:anim>
                                  </p:childTnLst>
                                </p:cTn>
                              </p:par>
                            </p:childTnLst>
                          </p:cTn>
                        </p:par>
                        <p:par>
                          <p:cTn id="74" fill="hold">
                            <p:stCondLst>
                              <p:cond delay="6000"/>
                            </p:stCondLst>
                            <p:childTnLst>
                              <p:par>
                                <p:cTn id="75" presetID="2" presetClass="entr" presetSubtype="8"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 calcmode="lin" valueType="num">
                                      <p:cBhvr additive="base">
                                        <p:cTn id="77" dur="300" fill="hold"/>
                                        <p:tgtEl>
                                          <p:spTgt spid="42"/>
                                        </p:tgtEl>
                                        <p:attrNameLst>
                                          <p:attrName>ppt_x</p:attrName>
                                        </p:attrNameLst>
                                      </p:cBhvr>
                                      <p:tavLst>
                                        <p:tav tm="0">
                                          <p:val>
                                            <p:strVal val="0-#ppt_w/2"/>
                                          </p:val>
                                        </p:tav>
                                        <p:tav tm="100000">
                                          <p:val>
                                            <p:strVal val="#ppt_x"/>
                                          </p:val>
                                        </p:tav>
                                      </p:tavLst>
                                    </p:anim>
                                    <p:anim calcmode="lin" valueType="num">
                                      <p:cBhvr additive="base">
                                        <p:cTn id="78" dur="300" fill="hold"/>
                                        <p:tgtEl>
                                          <p:spTgt spid="42"/>
                                        </p:tgtEl>
                                        <p:attrNameLst>
                                          <p:attrName>ppt_y</p:attrName>
                                        </p:attrNameLst>
                                      </p:cBhvr>
                                      <p:tavLst>
                                        <p:tav tm="0">
                                          <p:val>
                                            <p:strVal val="#ppt_y"/>
                                          </p:val>
                                        </p:tav>
                                        <p:tav tm="100000">
                                          <p:val>
                                            <p:strVal val="#ppt_y"/>
                                          </p:val>
                                        </p:tav>
                                      </p:tavLst>
                                    </p:anim>
                                  </p:childTnLst>
                                </p:cTn>
                              </p:par>
                            </p:childTnLst>
                          </p:cTn>
                        </p:par>
                        <p:par>
                          <p:cTn id="79" fill="hold">
                            <p:stCondLst>
                              <p:cond delay="6500"/>
                            </p:stCondLst>
                            <p:childTnLst>
                              <p:par>
                                <p:cTn id="80" presetID="2" presetClass="entr" presetSubtype="8"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300" fill="hold"/>
                                        <p:tgtEl>
                                          <p:spTgt spid="41"/>
                                        </p:tgtEl>
                                        <p:attrNameLst>
                                          <p:attrName>ppt_x</p:attrName>
                                        </p:attrNameLst>
                                      </p:cBhvr>
                                      <p:tavLst>
                                        <p:tav tm="0">
                                          <p:val>
                                            <p:strVal val="0-#ppt_w/2"/>
                                          </p:val>
                                        </p:tav>
                                        <p:tav tm="100000">
                                          <p:val>
                                            <p:strVal val="#ppt_x"/>
                                          </p:val>
                                        </p:tav>
                                      </p:tavLst>
                                    </p:anim>
                                    <p:anim calcmode="lin" valueType="num">
                                      <p:cBhvr additive="base">
                                        <p:cTn id="83" dur="300" fill="hold"/>
                                        <p:tgtEl>
                                          <p:spTgt spid="41"/>
                                        </p:tgtEl>
                                        <p:attrNameLst>
                                          <p:attrName>ppt_y</p:attrName>
                                        </p:attrNameLst>
                                      </p:cBhvr>
                                      <p:tavLst>
                                        <p:tav tm="0">
                                          <p:val>
                                            <p:strVal val="#ppt_y"/>
                                          </p:val>
                                        </p:tav>
                                        <p:tav tm="100000">
                                          <p:val>
                                            <p:strVal val="#ppt_y"/>
                                          </p:val>
                                        </p:tav>
                                      </p:tavLst>
                                    </p:anim>
                                  </p:childTnLst>
                                </p:cTn>
                              </p:par>
                            </p:childTnLst>
                          </p:cTn>
                        </p:par>
                        <p:par>
                          <p:cTn id="84" fill="hold">
                            <p:stCondLst>
                              <p:cond delay="7000"/>
                            </p:stCondLst>
                            <p:childTnLst>
                              <p:par>
                                <p:cTn id="85" presetID="2" presetClass="entr" presetSubtype="8"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 calcmode="lin" valueType="num">
                                      <p:cBhvr additive="base">
                                        <p:cTn id="87" dur="300" fill="hold"/>
                                        <p:tgtEl>
                                          <p:spTgt spid="43"/>
                                        </p:tgtEl>
                                        <p:attrNameLst>
                                          <p:attrName>ppt_x</p:attrName>
                                        </p:attrNameLst>
                                      </p:cBhvr>
                                      <p:tavLst>
                                        <p:tav tm="0">
                                          <p:val>
                                            <p:strVal val="0-#ppt_w/2"/>
                                          </p:val>
                                        </p:tav>
                                        <p:tav tm="100000">
                                          <p:val>
                                            <p:strVal val="#ppt_x"/>
                                          </p:val>
                                        </p:tav>
                                      </p:tavLst>
                                    </p:anim>
                                    <p:anim calcmode="lin" valueType="num">
                                      <p:cBhvr additive="base">
                                        <p:cTn id="88" dur="3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p:bldP spid="36" grpId="0"/>
      <p:bldP spid="37" grpId="0"/>
      <p:bldP spid="41" grpId="0"/>
      <p:bldP spid="42" grpId="0"/>
      <p:bldP spid="4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5"/>
          <p:cNvSpPr/>
          <p:nvPr/>
        </p:nvSpPr>
        <p:spPr bwMode="auto">
          <a:xfrm>
            <a:off x="6329204" y="5402855"/>
            <a:ext cx="561414" cy="316736"/>
          </a:xfrm>
          <a:custGeom>
            <a:avLst/>
            <a:gdLst>
              <a:gd name="T0" fmla="*/ 226 w 390"/>
              <a:gd name="T1" fmla="*/ 216 h 220"/>
              <a:gd name="T2" fmla="*/ 226 w 390"/>
              <a:gd name="T3" fmla="*/ 216 h 220"/>
              <a:gd name="T4" fmla="*/ 200 w 390"/>
              <a:gd name="T5" fmla="*/ 220 h 220"/>
              <a:gd name="T6" fmla="*/ 174 w 390"/>
              <a:gd name="T7" fmla="*/ 220 h 220"/>
              <a:gd name="T8" fmla="*/ 146 w 390"/>
              <a:gd name="T9" fmla="*/ 216 h 220"/>
              <a:gd name="T10" fmla="*/ 118 w 390"/>
              <a:gd name="T11" fmla="*/ 206 h 220"/>
              <a:gd name="T12" fmla="*/ 88 w 390"/>
              <a:gd name="T13" fmla="*/ 192 h 220"/>
              <a:gd name="T14" fmla="*/ 58 w 390"/>
              <a:gd name="T15" fmla="*/ 174 h 220"/>
              <a:gd name="T16" fmla="*/ 30 w 390"/>
              <a:gd name="T17" fmla="*/ 148 h 220"/>
              <a:gd name="T18" fmla="*/ 0 w 390"/>
              <a:gd name="T19" fmla="*/ 118 h 220"/>
              <a:gd name="T20" fmla="*/ 50 w 390"/>
              <a:gd name="T21" fmla="*/ 34 h 220"/>
              <a:gd name="T22" fmla="*/ 390 w 390"/>
              <a:gd name="T23" fmla="*/ 0 h 220"/>
              <a:gd name="T24" fmla="*/ 390 w 390"/>
              <a:gd name="T25" fmla="*/ 0 h 220"/>
              <a:gd name="T26" fmla="*/ 374 w 390"/>
              <a:gd name="T27" fmla="*/ 30 h 220"/>
              <a:gd name="T28" fmla="*/ 356 w 390"/>
              <a:gd name="T29" fmla="*/ 64 h 220"/>
              <a:gd name="T30" fmla="*/ 332 w 390"/>
              <a:gd name="T31" fmla="*/ 102 h 220"/>
              <a:gd name="T32" fmla="*/ 306 w 390"/>
              <a:gd name="T33" fmla="*/ 140 h 220"/>
              <a:gd name="T34" fmla="*/ 278 w 390"/>
              <a:gd name="T35" fmla="*/ 176 h 220"/>
              <a:gd name="T36" fmla="*/ 266 w 390"/>
              <a:gd name="T37" fmla="*/ 190 h 220"/>
              <a:gd name="T38" fmla="*/ 252 w 390"/>
              <a:gd name="T39" fmla="*/ 202 h 220"/>
              <a:gd name="T40" fmla="*/ 238 w 390"/>
              <a:gd name="T41" fmla="*/ 212 h 220"/>
              <a:gd name="T42" fmla="*/ 226 w 390"/>
              <a:gd name="T43" fmla="*/ 216 h 220"/>
              <a:gd name="T44" fmla="*/ 226 w 390"/>
              <a:gd name="T45" fmla="*/ 21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0" h="220">
                <a:moveTo>
                  <a:pt x="226" y="216"/>
                </a:moveTo>
                <a:lnTo>
                  <a:pt x="226" y="216"/>
                </a:lnTo>
                <a:lnTo>
                  <a:pt x="200" y="220"/>
                </a:lnTo>
                <a:lnTo>
                  <a:pt x="174" y="220"/>
                </a:lnTo>
                <a:lnTo>
                  <a:pt x="146" y="216"/>
                </a:lnTo>
                <a:lnTo>
                  <a:pt x="118" y="206"/>
                </a:lnTo>
                <a:lnTo>
                  <a:pt x="88" y="192"/>
                </a:lnTo>
                <a:lnTo>
                  <a:pt x="58" y="174"/>
                </a:lnTo>
                <a:lnTo>
                  <a:pt x="30" y="148"/>
                </a:lnTo>
                <a:lnTo>
                  <a:pt x="0" y="118"/>
                </a:lnTo>
                <a:lnTo>
                  <a:pt x="50" y="34"/>
                </a:lnTo>
                <a:lnTo>
                  <a:pt x="390" y="0"/>
                </a:lnTo>
                <a:lnTo>
                  <a:pt x="390" y="0"/>
                </a:lnTo>
                <a:lnTo>
                  <a:pt x="374" y="30"/>
                </a:lnTo>
                <a:lnTo>
                  <a:pt x="356" y="64"/>
                </a:lnTo>
                <a:lnTo>
                  <a:pt x="332" y="102"/>
                </a:lnTo>
                <a:lnTo>
                  <a:pt x="306" y="140"/>
                </a:lnTo>
                <a:lnTo>
                  <a:pt x="278" y="176"/>
                </a:lnTo>
                <a:lnTo>
                  <a:pt x="266" y="190"/>
                </a:lnTo>
                <a:lnTo>
                  <a:pt x="252" y="202"/>
                </a:lnTo>
                <a:lnTo>
                  <a:pt x="238" y="212"/>
                </a:lnTo>
                <a:lnTo>
                  <a:pt x="226" y="216"/>
                </a:lnTo>
                <a:lnTo>
                  <a:pt x="226" y="216"/>
                </a:lnTo>
                <a:close/>
              </a:path>
            </a:pathLst>
          </a:custGeom>
          <a:solidFill>
            <a:schemeClr val="accent4">
              <a:lumMod val="75000"/>
            </a:schemeClr>
          </a:solidFill>
          <a:ln>
            <a:noFill/>
          </a:ln>
        </p:spPr>
        <p:txBody>
          <a:bodyPr vert="horz" wrap="square" lIns="121908" tIns="60954" rIns="121908" bIns="60954" numCol="1" anchor="t" anchorCtr="0" compatLnSpc="1"/>
          <a:lstStyle/>
          <a:p>
            <a:endParaRPr lang="zh-CN" altLang="en-US"/>
          </a:p>
        </p:txBody>
      </p:sp>
      <p:sp>
        <p:nvSpPr>
          <p:cNvPr id="27" name="Freeform 6"/>
          <p:cNvSpPr/>
          <p:nvPr/>
        </p:nvSpPr>
        <p:spPr bwMode="auto">
          <a:xfrm>
            <a:off x="7408844" y="3479406"/>
            <a:ext cx="368517" cy="529812"/>
          </a:xfrm>
          <a:custGeom>
            <a:avLst/>
            <a:gdLst>
              <a:gd name="T0" fmla="*/ 0 w 256"/>
              <a:gd name="T1" fmla="*/ 128 h 368"/>
              <a:gd name="T2" fmla="*/ 0 w 256"/>
              <a:gd name="T3" fmla="*/ 128 h 368"/>
              <a:gd name="T4" fmla="*/ 4 w 256"/>
              <a:gd name="T5" fmla="*/ 110 h 368"/>
              <a:gd name="T6" fmla="*/ 8 w 256"/>
              <a:gd name="T7" fmla="*/ 96 h 368"/>
              <a:gd name="T8" fmla="*/ 16 w 256"/>
              <a:gd name="T9" fmla="*/ 82 h 368"/>
              <a:gd name="T10" fmla="*/ 24 w 256"/>
              <a:gd name="T11" fmla="*/ 70 h 368"/>
              <a:gd name="T12" fmla="*/ 34 w 256"/>
              <a:gd name="T13" fmla="*/ 58 h 368"/>
              <a:gd name="T14" fmla="*/ 46 w 256"/>
              <a:gd name="T15" fmla="*/ 48 h 368"/>
              <a:gd name="T16" fmla="*/ 58 w 256"/>
              <a:gd name="T17" fmla="*/ 38 h 368"/>
              <a:gd name="T18" fmla="*/ 72 w 256"/>
              <a:gd name="T19" fmla="*/ 30 h 368"/>
              <a:gd name="T20" fmla="*/ 98 w 256"/>
              <a:gd name="T21" fmla="*/ 18 h 368"/>
              <a:gd name="T22" fmla="*/ 122 w 256"/>
              <a:gd name="T23" fmla="*/ 8 h 368"/>
              <a:gd name="T24" fmla="*/ 142 w 256"/>
              <a:gd name="T25" fmla="*/ 4 h 368"/>
              <a:gd name="T26" fmla="*/ 154 w 256"/>
              <a:gd name="T27" fmla="*/ 0 h 368"/>
              <a:gd name="T28" fmla="*/ 154 w 256"/>
              <a:gd name="T29" fmla="*/ 0 h 368"/>
              <a:gd name="T30" fmla="*/ 164 w 256"/>
              <a:gd name="T31" fmla="*/ 2 h 368"/>
              <a:gd name="T32" fmla="*/ 178 w 256"/>
              <a:gd name="T33" fmla="*/ 6 h 368"/>
              <a:gd name="T34" fmla="*/ 212 w 256"/>
              <a:gd name="T35" fmla="*/ 18 h 368"/>
              <a:gd name="T36" fmla="*/ 256 w 256"/>
              <a:gd name="T37" fmla="*/ 36 h 368"/>
              <a:gd name="T38" fmla="*/ 208 w 256"/>
              <a:gd name="T39" fmla="*/ 366 h 368"/>
              <a:gd name="T40" fmla="*/ 40 w 256"/>
              <a:gd name="T41" fmla="*/ 368 h 368"/>
              <a:gd name="T42" fmla="*/ 40 w 256"/>
              <a:gd name="T43" fmla="*/ 368 h 368"/>
              <a:gd name="T44" fmla="*/ 34 w 256"/>
              <a:gd name="T45" fmla="*/ 342 h 368"/>
              <a:gd name="T46" fmla="*/ 18 w 256"/>
              <a:gd name="T47" fmla="*/ 280 h 368"/>
              <a:gd name="T48" fmla="*/ 12 w 256"/>
              <a:gd name="T49" fmla="*/ 242 h 368"/>
              <a:gd name="T50" fmla="*/ 6 w 256"/>
              <a:gd name="T51" fmla="*/ 202 h 368"/>
              <a:gd name="T52" fmla="*/ 2 w 256"/>
              <a:gd name="T53" fmla="*/ 162 h 368"/>
              <a:gd name="T54" fmla="*/ 0 w 256"/>
              <a:gd name="T55" fmla="*/ 128 h 368"/>
              <a:gd name="T56" fmla="*/ 0 w 256"/>
              <a:gd name="T57" fmla="*/ 12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6" h="368">
                <a:moveTo>
                  <a:pt x="0" y="128"/>
                </a:moveTo>
                <a:lnTo>
                  <a:pt x="0" y="128"/>
                </a:lnTo>
                <a:lnTo>
                  <a:pt x="4" y="110"/>
                </a:lnTo>
                <a:lnTo>
                  <a:pt x="8" y="96"/>
                </a:lnTo>
                <a:lnTo>
                  <a:pt x="16" y="82"/>
                </a:lnTo>
                <a:lnTo>
                  <a:pt x="24" y="70"/>
                </a:lnTo>
                <a:lnTo>
                  <a:pt x="34" y="58"/>
                </a:lnTo>
                <a:lnTo>
                  <a:pt x="46" y="48"/>
                </a:lnTo>
                <a:lnTo>
                  <a:pt x="58" y="38"/>
                </a:lnTo>
                <a:lnTo>
                  <a:pt x="72" y="30"/>
                </a:lnTo>
                <a:lnTo>
                  <a:pt x="98" y="18"/>
                </a:lnTo>
                <a:lnTo>
                  <a:pt x="122" y="8"/>
                </a:lnTo>
                <a:lnTo>
                  <a:pt x="142" y="4"/>
                </a:lnTo>
                <a:lnTo>
                  <a:pt x="154" y="0"/>
                </a:lnTo>
                <a:lnTo>
                  <a:pt x="154" y="0"/>
                </a:lnTo>
                <a:lnTo>
                  <a:pt x="164" y="2"/>
                </a:lnTo>
                <a:lnTo>
                  <a:pt x="178" y="6"/>
                </a:lnTo>
                <a:lnTo>
                  <a:pt x="212" y="18"/>
                </a:lnTo>
                <a:lnTo>
                  <a:pt x="256" y="36"/>
                </a:lnTo>
                <a:lnTo>
                  <a:pt x="208" y="366"/>
                </a:lnTo>
                <a:lnTo>
                  <a:pt x="40" y="368"/>
                </a:lnTo>
                <a:lnTo>
                  <a:pt x="40" y="368"/>
                </a:lnTo>
                <a:lnTo>
                  <a:pt x="34" y="342"/>
                </a:lnTo>
                <a:lnTo>
                  <a:pt x="18" y="280"/>
                </a:lnTo>
                <a:lnTo>
                  <a:pt x="12" y="242"/>
                </a:lnTo>
                <a:lnTo>
                  <a:pt x="6" y="202"/>
                </a:lnTo>
                <a:lnTo>
                  <a:pt x="2" y="162"/>
                </a:lnTo>
                <a:lnTo>
                  <a:pt x="0" y="128"/>
                </a:lnTo>
                <a:lnTo>
                  <a:pt x="0" y="128"/>
                </a:lnTo>
                <a:close/>
              </a:path>
            </a:pathLst>
          </a:custGeom>
          <a:solidFill>
            <a:schemeClr val="accent4">
              <a:lumMod val="75000"/>
            </a:schemeClr>
          </a:solidFill>
          <a:ln>
            <a:noFill/>
          </a:ln>
        </p:spPr>
        <p:txBody>
          <a:bodyPr vert="horz" wrap="square" lIns="121908" tIns="60954" rIns="121908" bIns="60954" numCol="1" anchor="t" anchorCtr="0" compatLnSpc="1"/>
          <a:lstStyle/>
          <a:p>
            <a:endParaRPr lang="zh-CN" altLang="en-US"/>
          </a:p>
        </p:txBody>
      </p:sp>
      <p:sp>
        <p:nvSpPr>
          <p:cNvPr id="28" name="Freeform 7"/>
          <p:cNvSpPr/>
          <p:nvPr/>
        </p:nvSpPr>
        <p:spPr bwMode="auto">
          <a:xfrm>
            <a:off x="5301386" y="1311208"/>
            <a:ext cx="561414" cy="319615"/>
          </a:xfrm>
          <a:custGeom>
            <a:avLst/>
            <a:gdLst>
              <a:gd name="T0" fmla="*/ 164 w 390"/>
              <a:gd name="T1" fmla="*/ 4 h 222"/>
              <a:gd name="T2" fmla="*/ 164 w 390"/>
              <a:gd name="T3" fmla="*/ 4 h 222"/>
              <a:gd name="T4" fmla="*/ 190 w 390"/>
              <a:gd name="T5" fmla="*/ 0 h 222"/>
              <a:gd name="T6" fmla="*/ 216 w 390"/>
              <a:gd name="T7" fmla="*/ 0 h 222"/>
              <a:gd name="T8" fmla="*/ 244 w 390"/>
              <a:gd name="T9" fmla="*/ 6 h 222"/>
              <a:gd name="T10" fmla="*/ 272 w 390"/>
              <a:gd name="T11" fmla="*/ 14 h 222"/>
              <a:gd name="T12" fmla="*/ 302 w 390"/>
              <a:gd name="T13" fmla="*/ 28 h 222"/>
              <a:gd name="T14" fmla="*/ 332 w 390"/>
              <a:gd name="T15" fmla="*/ 48 h 222"/>
              <a:gd name="T16" fmla="*/ 360 w 390"/>
              <a:gd name="T17" fmla="*/ 72 h 222"/>
              <a:gd name="T18" fmla="*/ 390 w 390"/>
              <a:gd name="T19" fmla="*/ 104 h 222"/>
              <a:gd name="T20" fmla="*/ 340 w 390"/>
              <a:gd name="T21" fmla="*/ 186 h 222"/>
              <a:gd name="T22" fmla="*/ 0 w 390"/>
              <a:gd name="T23" fmla="*/ 222 h 222"/>
              <a:gd name="T24" fmla="*/ 0 w 390"/>
              <a:gd name="T25" fmla="*/ 222 h 222"/>
              <a:gd name="T26" fmla="*/ 16 w 390"/>
              <a:gd name="T27" fmla="*/ 190 h 222"/>
              <a:gd name="T28" fmla="*/ 34 w 390"/>
              <a:gd name="T29" fmla="*/ 158 h 222"/>
              <a:gd name="T30" fmla="*/ 58 w 390"/>
              <a:gd name="T31" fmla="*/ 120 h 222"/>
              <a:gd name="T32" fmla="*/ 84 w 390"/>
              <a:gd name="T33" fmla="*/ 80 h 222"/>
              <a:gd name="T34" fmla="*/ 112 w 390"/>
              <a:gd name="T35" fmla="*/ 46 h 222"/>
              <a:gd name="T36" fmla="*/ 124 w 390"/>
              <a:gd name="T37" fmla="*/ 30 h 222"/>
              <a:gd name="T38" fmla="*/ 138 w 390"/>
              <a:gd name="T39" fmla="*/ 18 h 222"/>
              <a:gd name="T40" fmla="*/ 152 w 390"/>
              <a:gd name="T41" fmla="*/ 10 h 222"/>
              <a:gd name="T42" fmla="*/ 164 w 390"/>
              <a:gd name="T43" fmla="*/ 4 h 222"/>
              <a:gd name="T44" fmla="*/ 164 w 390"/>
              <a:gd name="T4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0" h="222">
                <a:moveTo>
                  <a:pt x="164" y="4"/>
                </a:moveTo>
                <a:lnTo>
                  <a:pt x="164" y="4"/>
                </a:lnTo>
                <a:lnTo>
                  <a:pt x="190" y="0"/>
                </a:lnTo>
                <a:lnTo>
                  <a:pt x="216" y="0"/>
                </a:lnTo>
                <a:lnTo>
                  <a:pt x="244" y="6"/>
                </a:lnTo>
                <a:lnTo>
                  <a:pt x="272" y="14"/>
                </a:lnTo>
                <a:lnTo>
                  <a:pt x="302" y="28"/>
                </a:lnTo>
                <a:lnTo>
                  <a:pt x="332" y="48"/>
                </a:lnTo>
                <a:lnTo>
                  <a:pt x="360" y="72"/>
                </a:lnTo>
                <a:lnTo>
                  <a:pt x="390" y="104"/>
                </a:lnTo>
                <a:lnTo>
                  <a:pt x="340" y="186"/>
                </a:lnTo>
                <a:lnTo>
                  <a:pt x="0" y="222"/>
                </a:lnTo>
                <a:lnTo>
                  <a:pt x="0" y="222"/>
                </a:lnTo>
                <a:lnTo>
                  <a:pt x="16" y="190"/>
                </a:lnTo>
                <a:lnTo>
                  <a:pt x="34" y="158"/>
                </a:lnTo>
                <a:lnTo>
                  <a:pt x="58" y="120"/>
                </a:lnTo>
                <a:lnTo>
                  <a:pt x="84" y="80"/>
                </a:lnTo>
                <a:lnTo>
                  <a:pt x="112" y="46"/>
                </a:lnTo>
                <a:lnTo>
                  <a:pt x="124" y="30"/>
                </a:lnTo>
                <a:lnTo>
                  <a:pt x="138" y="18"/>
                </a:lnTo>
                <a:lnTo>
                  <a:pt x="152" y="10"/>
                </a:lnTo>
                <a:lnTo>
                  <a:pt x="164" y="4"/>
                </a:lnTo>
                <a:lnTo>
                  <a:pt x="164" y="4"/>
                </a:lnTo>
                <a:close/>
              </a:path>
            </a:pathLst>
          </a:custGeom>
          <a:solidFill>
            <a:schemeClr val="accent2">
              <a:lumMod val="75000"/>
            </a:schemeClr>
          </a:solidFill>
          <a:ln>
            <a:noFill/>
          </a:ln>
        </p:spPr>
        <p:txBody>
          <a:bodyPr vert="horz" wrap="square" lIns="121908" tIns="60954" rIns="121908" bIns="60954" numCol="1" anchor="t" anchorCtr="0" compatLnSpc="1"/>
          <a:lstStyle/>
          <a:p>
            <a:endParaRPr lang="zh-CN" altLang="en-US"/>
          </a:p>
        </p:txBody>
      </p:sp>
      <p:sp>
        <p:nvSpPr>
          <p:cNvPr id="29" name="Freeform 8"/>
          <p:cNvSpPr/>
          <p:nvPr/>
        </p:nvSpPr>
        <p:spPr bwMode="auto">
          <a:xfrm>
            <a:off x="4414642" y="3024460"/>
            <a:ext cx="368517" cy="526933"/>
          </a:xfrm>
          <a:custGeom>
            <a:avLst/>
            <a:gdLst>
              <a:gd name="T0" fmla="*/ 256 w 256"/>
              <a:gd name="T1" fmla="*/ 240 h 366"/>
              <a:gd name="T2" fmla="*/ 256 w 256"/>
              <a:gd name="T3" fmla="*/ 240 h 366"/>
              <a:gd name="T4" fmla="*/ 252 w 256"/>
              <a:gd name="T5" fmla="*/ 256 h 366"/>
              <a:gd name="T6" fmla="*/ 248 w 256"/>
              <a:gd name="T7" fmla="*/ 272 h 366"/>
              <a:gd name="T8" fmla="*/ 240 w 256"/>
              <a:gd name="T9" fmla="*/ 286 h 366"/>
              <a:gd name="T10" fmla="*/ 232 w 256"/>
              <a:gd name="T11" fmla="*/ 298 h 366"/>
              <a:gd name="T12" fmla="*/ 222 w 256"/>
              <a:gd name="T13" fmla="*/ 310 h 366"/>
              <a:gd name="T14" fmla="*/ 210 w 256"/>
              <a:gd name="T15" fmla="*/ 320 h 366"/>
              <a:gd name="T16" fmla="*/ 198 w 256"/>
              <a:gd name="T17" fmla="*/ 328 h 366"/>
              <a:gd name="T18" fmla="*/ 184 w 256"/>
              <a:gd name="T19" fmla="*/ 336 h 366"/>
              <a:gd name="T20" fmla="*/ 158 w 256"/>
              <a:gd name="T21" fmla="*/ 350 h 366"/>
              <a:gd name="T22" fmla="*/ 134 w 256"/>
              <a:gd name="T23" fmla="*/ 358 h 366"/>
              <a:gd name="T24" fmla="*/ 114 w 256"/>
              <a:gd name="T25" fmla="*/ 364 h 366"/>
              <a:gd name="T26" fmla="*/ 102 w 256"/>
              <a:gd name="T27" fmla="*/ 366 h 366"/>
              <a:gd name="T28" fmla="*/ 102 w 256"/>
              <a:gd name="T29" fmla="*/ 366 h 366"/>
              <a:gd name="T30" fmla="*/ 92 w 256"/>
              <a:gd name="T31" fmla="*/ 366 h 366"/>
              <a:gd name="T32" fmla="*/ 78 w 256"/>
              <a:gd name="T33" fmla="*/ 362 h 366"/>
              <a:gd name="T34" fmla="*/ 44 w 256"/>
              <a:gd name="T35" fmla="*/ 350 h 366"/>
              <a:gd name="T36" fmla="*/ 0 w 256"/>
              <a:gd name="T37" fmla="*/ 330 h 366"/>
              <a:gd name="T38" fmla="*/ 48 w 256"/>
              <a:gd name="T39" fmla="*/ 0 h 366"/>
              <a:gd name="T40" fmla="*/ 216 w 256"/>
              <a:gd name="T41" fmla="*/ 0 h 366"/>
              <a:gd name="T42" fmla="*/ 216 w 256"/>
              <a:gd name="T43" fmla="*/ 0 h 366"/>
              <a:gd name="T44" fmla="*/ 222 w 256"/>
              <a:gd name="T45" fmla="*/ 24 h 366"/>
              <a:gd name="T46" fmla="*/ 238 w 256"/>
              <a:gd name="T47" fmla="*/ 88 h 366"/>
              <a:gd name="T48" fmla="*/ 244 w 256"/>
              <a:gd name="T49" fmla="*/ 126 h 366"/>
              <a:gd name="T50" fmla="*/ 250 w 256"/>
              <a:gd name="T51" fmla="*/ 166 h 366"/>
              <a:gd name="T52" fmla="*/ 254 w 256"/>
              <a:gd name="T53" fmla="*/ 204 h 366"/>
              <a:gd name="T54" fmla="*/ 256 w 256"/>
              <a:gd name="T55" fmla="*/ 240 h 366"/>
              <a:gd name="T56" fmla="*/ 256 w 256"/>
              <a:gd name="T57" fmla="*/ 24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6" h="366">
                <a:moveTo>
                  <a:pt x="256" y="240"/>
                </a:moveTo>
                <a:lnTo>
                  <a:pt x="256" y="240"/>
                </a:lnTo>
                <a:lnTo>
                  <a:pt x="252" y="256"/>
                </a:lnTo>
                <a:lnTo>
                  <a:pt x="248" y="272"/>
                </a:lnTo>
                <a:lnTo>
                  <a:pt x="240" y="286"/>
                </a:lnTo>
                <a:lnTo>
                  <a:pt x="232" y="298"/>
                </a:lnTo>
                <a:lnTo>
                  <a:pt x="222" y="310"/>
                </a:lnTo>
                <a:lnTo>
                  <a:pt x="210" y="320"/>
                </a:lnTo>
                <a:lnTo>
                  <a:pt x="198" y="328"/>
                </a:lnTo>
                <a:lnTo>
                  <a:pt x="184" y="336"/>
                </a:lnTo>
                <a:lnTo>
                  <a:pt x="158" y="350"/>
                </a:lnTo>
                <a:lnTo>
                  <a:pt x="134" y="358"/>
                </a:lnTo>
                <a:lnTo>
                  <a:pt x="114" y="364"/>
                </a:lnTo>
                <a:lnTo>
                  <a:pt x="102" y="366"/>
                </a:lnTo>
                <a:lnTo>
                  <a:pt x="102" y="366"/>
                </a:lnTo>
                <a:lnTo>
                  <a:pt x="92" y="366"/>
                </a:lnTo>
                <a:lnTo>
                  <a:pt x="78" y="362"/>
                </a:lnTo>
                <a:lnTo>
                  <a:pt x="44" y="350"/>
                </a:lnTo>
                <a:lnTo>
                  <a:pt x="0" y="330"/>
                </a:lnTo>
                <a:lnTo>
                  <a:pt x="48" y="0"/>
                </a:lnTo>
                <a:lnTo>
                  <a:pt x="216" y="0"/>
                </a:lnTo>
                <a:lnTo>
                  <a:pt x="216" y="0"/>
                </a:lnTo>
                <a:lnTo>
                  <a:pt x="222" y="24"/>
                </a:lnTo>
                <a:lnTo>
                  <a:pt x="238" y="88"/>
                </a:lnTo>
                <a:lnTo>
                  <a:pt x="244" y="126"/>
                </a:lnTo>
                <a:lnTo>
                  <a:pt x="250" y="166"/>
                </a:lnTo>
                <a:lnTo>
                  <a:pt x="254" y="204"/>
                </a:lnTo>
                <a:lnTo>
                  <a:pt x="256" y="240"/>
                </a:lnTo>
                <a:lnTo>
                  <a:pt x="256" y="240"/>
                </a:lnTo>
                <a:close/>
              </a:path>
            </a:pathLst>
          </a:custGeom>
          <a:solidFill>
            <a:schemeClr val="accent2">
              <a:lumMod val="75000"/>
            </a:schemeClr>
          </a:solidFill>
          <a:ln>
            <a:noFill/>
          </a:ln>
        </p:spPr>
        <p:txBody>
          <a:bodyPr vert="horz" wrap="square" lIns="121908" tIns="60954" rIns="121908" bIns="60954" numCol="1" anchor="t" anchorCtr="0" compatLnSpc="1"/>
          <a:lstStyle/>
          <a:p>
            <a:endParaRPr lang="zh-CN" altLang="en-US"/>
          </a:p>
        </p:txBody>
      </p:sp>
      <p:sp>
        <p:nvSpPr>
          <p:cNvPr id="30" name="Freeform 9"/>
          <p:cNvSpPr/>
          <p:nvPr/>
        </p:nvSpPr>
        <p:spPr bwMode="auto">
          <a:xfrm>
            <a:off x="7981773" y="2722121"/>
            <a:ext cx="316695" cy="561485"/>
          </a:xfrm>
          <a:custGeom>
            <a:avLst/>
            <a:gdLst>
              <a:gd name="T0" fmla="*/ 216 w 220"/>
              <a:gd name="T1" fmla="*/ 164 h 390"/>
              <a:gd name="T2" fmla="*/ 216 w 220"/>
              <a:gd name="T3" fmla="*/ 164 h 390"/>
              <a:gd name="T4" fmla="*/ 220 w 220"/>
              <a:gd name="T5" fmla="*/ 190 h 390"/>
              <a:gd name="T6" fmla="*/ 220 w 220"/>
              <a:gd name="T7" fmla="*/ 216 h 390"/>
              <a:gd name="T8" fmla="*/ 216 w 220"/>
              <a:gd name="T9" fmla="*/ 244 h 390"/>
              <a:gd name="T10" fmla="*/ 208 w 220"/>
              <a:gd name="T11" fmla="*/ 272 h 390"/>
              <a:gd name="T12" fmla="*/ 194 w 220"/>
              <a:gd name="T13" fmla="*/ 302 h 390"/>
              <a:gd name="T14" fmla="*/ 174 w 220"/>
              <a:gd name="T15" fmla="*/ 330 h 390"/>
              <a:gd name="T16" fmla="*/ 148 w 220"/>
              <a:gd name="T17" fmla="*/ 360 h 390"/>
              <a:gd name="T18" fmla="*/ 118 w 220"/>
              <a:gd name="T19" fmla="*/ 390 h 390"/>
              <a:gd name="T20" fmla="*/ 34 w 220"/>
              <a:gd name="T21" fmla="*/ 340 h 390"/>
              <a:gd name="T22" fmla="*/ 0 w 220"/>
              <a:gd name="T23" fmla="*/ 0 h 390"/>
              <a:gd name="T24" fmla="*/ 0 w 220"/>
              <a:gd name="T25" fmla="*/ 0 h 390"/>
              <a:gd name="T26" fmla="*/ 32 w 220"/>
              <a:gd name="T27" fmla="*/ 16 h 390"/>
              <a:gd name="T28" fmla="*/ 64 w 220"/>
              <a:gd name="T29" fmla="*/ 34 h 390"/>
              <a:gd name="T30" fmla="*/ 102 w 220"/>
              <a:gd name="T31" fmla="*/ 58 h 390"/>
              <a:gd name="T32" fmla="*/ 142 w 220"/>
              <a:gd name="T33" fmla="*/ 84 h 390"/>
              <a:gd name="T34" fmla="*/ 176 w 220"/>
              <a:gd name="T35" fmla="*/ 110 h 390"/>
              <a:gd name="T36" fmla="*/ 190 w 220"/>
              <a:gd name="T37" fmla="*/ 124 h 390"/>
              <a:gd name="T38" fmla="*/ 202 w 220"/>
              <a:gd name="T39" fmla="*/ 138 h 390"/>
              <a:gd name="T40" fmla="*/ 212 w 220"/>
              <a:gd name="T41" fmla="*/ 152 h 390"/>
              <a:gd name="T42" fmla="*/ 216 w 220"/>
              <a:gd name="T43" fmla="*/ 164 h 390"/>
              <a:gd name="T44" fmla="*/ 216 w 220"/>
              <a:gd name="T45" fmla="*/ 164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0" h="390">
                <a:moveTo>
                  <a:pt x="216" y="164"/>
                </a:moveTo>
                <a:lnTo>
                  <a:pt x="216" y="164"/>
                </a:lnTo>
                <a:lnTo>
                  <a:pt x="220" y="190"/>
                </a:lnTo>
                <a:lnTo>
                  <a:pt x="220" y="216"/>
                </a:lnTo>
                <a:lnTo>
                  <a:pt x="216" y="244"/>
                </a:lnTo>
                <a:lnTo>
                  <a:pt x="208" y="272"/>
                </a:lnTo>
                <a:lnTo>
                  <a:pt x="194" y="302"/>
                </a:lnTo>
                <a:lnTo>
                  <a:pt x="174" y="330"/>
                </a:lnTo>
                <a:lnTo>
                  <a:pt x="148" y="360"/>
                </a:lnTo>
                <a:lnTo>
                  <a:pt x="118" y="390"/>
                </a:lnTo>
                <a:lnTo>
                  <a:pt x="34" y="340"/>
                </a:lnTo>
                <a:lnTo>
                  <a:pt x="0" y="0"/>
                </a:lnTo>
                <a:lnTo>
                  <a:pt x="0" y="0"/>
                </a:lnTo>
                <a:lnTo>
                  <a:pt x="32" y="16"/>
                </a:lnTo>
                <a:lnTo>
                  <a:pt x="64" y="34"/>
                </a:lnTo>
                <a:lnTo>
                  <a:pt x="102" y="58"/>
                </a:lnTo>
                <a:lnTo>
                  <a:pt x="142" y="84"/>
                </a:lnTo>
                <a:lnTo>
                  <a:pt x="176" y="110"/>
                </a:lnTo>
                <a:lnTo>
                  <a:pt x="190" y="124"/>
                </a:lnTo>
                <a:lnTo>
                  <a:pt x="202" y="138"/>
                </a:lnTo>
                <a:lnTo>
                  <a:pt x="212" y="152"/>
                </a:lnTo>
                <a:lnTo>
                  <a:pt x="216" y="164"/>
                </a:lnTo>
                <a:lnTo>
                  <a:pt x="216" y="164"/>
                </a:lnTo>
                <a:close/>
              </a:path>
            </a:pathLst>
          </a:custGeom>
          <a:solidFill>
            <a:schemeClr val="accent5">
              <a:lumMod val="75000"/>
            </a:schemeClr>
          </a:solidFill>
          <a:ln>
            <a:noFill/>
          </a:ln>
        </p:spPr>
        <p:txBody>
          <a:bodyPr vert="horz" wrap="square" lIns="121908" tIns="60954" rIns="121908" bIns="60954" numCol="1" anchor="t" anchorCtr="0" compatLnSpc="1"/>
          <a:lstStyle/>
          <a:p>
            <a:endParaRPr lang="zh-CN" altLang="en-US"/>
          </a:p>
        </p:txBody>
      </p:sp>
      <p:sp>
        <p:nvSpPr>
          <p:cNvPr id="31" name="Freeform 10"/>
          <p:cNvSpPr/>
          <p:nvPr/>
        </p:nvSpPr>
        <p:spPr bwMode="auto">
          <a:xfrm>
            <a:off x="6058575" y="1832383"/>
            <a:ext cx="529743" cy="368565"/>
          </a:xfrm>
          <a:custGeom>
            <a:avLst/>
            <a:gdLst>
              <a:gd name="T0" fmla="*/ 128 w 368"/>
              <a:gd name="T1" fmla="*/ 256 h 256"/>
              <a:gd name="T2" fmla="*/ 128 w 368"/>
              <a:gd name="T3" fmla="*/ 256 h 256"/>
              <a:gd name="T4" fmla="*/ 112 w 368"/>
              <a:gd name="T5" fmla="*/ 254 h 256"/>
              <a:gd name="T6" fmla="*/ 96 w 368"/>
              <a:gd name="T7" fmla="*/ 250 h 256"/>
              <a:gd name="T8" fmla="*/ 82 w 368"/>
              <a:gd name="T9" fmla="*/ 242 h 256"/>
              <a:gd name="T10" fmla="*/ 70 w 368"/>
              <a:gd name="T11" fmla="*/ 234 h 256"/>
              <a:gd name="T12" fmla="*/ 58 w 368"/>
              <a:gd name="T13" fmla="*/ 224 h 256"/>
              <a:gd name="T14" fmla="*/ 48 w 368"/>
              <a:gd name="T15" fmla="*/ 212 h 256"/>
              <a:gd name="T16" fmla="*/ 40 w 368"/>
              <a:gd name="T17" fmla="*/ 198 h 256"/>
              <a:gd name="T18" fmla="*/ 32 w 368"/>
              <a:gd name="T19" fmla="*/ 186 h 256"/>
              <a:gd name="T20" fmla="*/ 18 w 368"/>
              <a:gd name="T21" fmla="*/ 160 h 256"/>
              <a:gd name="T22" fmla="*/ 8 w 368"/>
              <a:gd name="T23" fmla="*/ 136 h 256"/>
              <a:gd name="T24" fmla="*/ 4 w 368"/>
              <a:gd name="T25" fmla="*/ 116 h 256"/>
              <a:gd name="T26" fmla="*/ 0 w 368"/>
              <a:gd name="T27" fmla="*/ 104 h 256"/>
              <a:gd name="T28" fmla="*/ 0 w 368"/>
              <a:gd name="T29" fmla="*/ 104 h 256"/>
              <a:gd name="T30" fmla="*/ 2 w 368"/>
              <a:gd name="T31" fmla="*/ 94 h 256"/>
              <a:gd name="T32" fmla="*/ 6 w 368"/>
              <a:gd name="T33" fmla="*/ 80 h 256"/>
              <a:gd name="T34" fmla="*/ 18 w 368"/>
              <a:gd name="T35" fmla="*/ 46 h 256"/>
              <a:gd name="T36" fmla="*/ 36 w 368"/>
              <a:gd name="T37" fmla="*/ 0 h 256"/>
              <a:gd name="T38" fmla="*/ 366 w 368"/>
              <a:gd name="T39" fmla="*/ 50 h 256"/>
              <a:gd name="T40" fmla="*/ 368 w 368"/>
              <a:gd name="T41" fmla="*/ 216 h 256"/>
              <a:gd name="T42" fmla="*/ 368 w 368"/>
              <a:gd name="T43" fmla="*/ 216 h 256"/>
              <a:gd name="T44" fmla="*/ 342 w 368"/>
              <a:gd name="T45" fmla="*/ 224 h 256"/>
              <a:gd name="T46" fmla="*/ 280 w 368"/>
              <a:gd name="T47" fmla="*/ 238 h 256"/>
              <a:gd name="T48" fmla="*/ 242 w 368"/>
              <a:gd name="T49" fmla="*/ 246 h 256"/>
              <a:gd name="T50" fmla="*/ 202 w 368"/>
              <a:gd name="T51" fmla="*/ 252 h 256"/>
              <a:gd name="T52" fmla="*/ 162 w 368"/>
              <a:gd name="T53" fmla="*/ 256 h 256"/>
              <a:gd name="T54" fmla="*/ 128 w 368"/>
              <a:gd name="T55" fmla="*/ 256 h 256"/>
              <a:gd name="T56" fmla="*/ 128 w 368"/>
              <a:gd name="T57"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256">
                <a:moveTo>
                  <a:pt x="128" y="256"/>
                </a:moveTo>
                <a:lnTo>
                  <a:pt x="128" y="256"/>
                </a:lnTo>
                <a:lnTo>
                  <a:pt x="112" y="254"/>
                </a:lnTo>
                <a:lnTo>
                  <a:pt x="96" y="250"/>
                </a:lnTo>
                <a:lnTo>
                  <a:pt x="82" y="242"/>
                </a:lnTo>
                <a:lnTo>
                  <a:pt x="70" y="234"/>
                </a:lnTo>
                <a:lnTo>
                  <a:pt x="58" y="224"/>
                </a:lnTo>
                <a:lnTo>
                  <a:pt x="48" y="212"/>
                </a:lnTo>
                <a:lnTo>
                  <a:pt x="40" y="198"/>
                </a:lnTo>
                <a:lnTo>
                  <a:pt x="32" y="186"/>
                </a:lnTo>
                <a:lnTo>
                  <a:pt x="18" y="160"/>
                </a:lnTo>
                <a:lnTo>
                  <a:pt x="8" y="136"/>
                </a:lnTo>
                <a:lnTo>
                  <a:pt x="4" y="116"/>
                </a:lnTo>
                <a:lnTo>
                  <a:pt x="0" y="104"/>
                </a:lnTo>
                <a:lnTo>
                  <a:pt x="0" y="104"/>
                </a:lnTo>
                <a:lnTo>
                  <a:pt x="2" y="94"/>
                </a:lnTo>
                <a:lnTo>
                  <a:pt x="6" y="80"/>
                </a:lnTo>
                <a:lnTo>
                  <a:pt x="18" y="46"/>
                </a:lnTo>
                <a:lnTo>
                  <a:pt x="36" y="0"/>
                </a:lnTo>
                <a:lnTo>
                  <a:pt x="366" y="50"/>
                </a:lnTo>
                <a:lnTo>
                  <a:pt x="368" y="216"/>
                </a:lnTo>
                <a:lnTo>
                  <a:pt x="368" y="216"/>
                </a:lnTo>
                <a:lnTo>
                  <a:pt x="342" y="224"/>
                </a:lnTo>
                <a:lnTo>
                  <a:pt x="280" y="238"/>
                </a:lnTo>
                <a:lnTo>
                  <a:pt x="242" y="246"/>
                </a:lnTo>
                <a:lnTo>
                  <a:pt x="202" y="252"/>
                </a:lnTo>
                <a:lnTo>
                  <a:pt x="162" y="256"/>
                </a:lnTo>
                <a:lnTo>
                  <a:pt x="128" y="256"/>
                </a:lnTo>
                <a:lnTo>
                  <a:pt x="128" y="256"/>
                </a:lnTo>
                <a:close/>
              </a:path>
            </a:pathLst>
          </a:custGeom>
          <a:solidFill>
            <a:schemeClr val="accent5">
              <a:lumMod val="75000"/>
            </a:schemeClr>
          </a:solidFill>
          <a:ln>
            <a:noFill/>
          </a:ln>
        </p:spPr>
        <p:txBody>
          <a:bodyPr vert="horz" wrap="square" lIns="121908" tIns="60954" rIns="121908" bIns="60954" numCol="1" anchor="t" anchorCtr="0" compatLnSpc="1"/>
          <a:lstStyle/>
          <a:p>
            <a:endParaRPr lang="zh-CN" altLang="en-US"/>
          </a:p>
        </p:txBody>
      </p:sp>
      <p:sp>
        <p:nvSpPr>
          <p:cNvPr id="32" name="Freeform 11"/>
          <p:cNvSpPr/>
          <p:nvPr/>
        </p:nvSpPr>
        <p:spPr bwMode="auto">
          <a:xfrm>
            <a:off x="3893535" y="3747193"/>
            <a:ext cx="316695" cy="564365"/>
          </a:xfrm>
          <a:custGeom>
            <a:avLst/>
            <a:gdLst>
              <a:gd name="T0" fmla="*/ 4 w 220"/>
              <a:gd name="T1" fmla="*/ 228 h 392"/>
              <a:gd name="T2" fmla="*/ 4 w 220"/>
              <a:gd name="T3" fmla="*/ 228 h 392"/>
              <a:gd name="T4" fmla="*/ 0 w 220"/>
              <a:gd name="T5" fmla="*/ 202 h 392"/>
              <a:gd name="T6" fmla="*/ 0 w 220"/>
              <a:gd name="T7" fmla="*/ 176 h 392"/>
              <a:gd name="T8" fmla="*/ 4 w 220"/>
              <a:gd name="T9" fmla="*/ 148 h 392"/>
              <a:gd name="T10" fmla="*/ 12 w 220"/>
              <a:gd name="T11" fmla="*/ 120 h 392"/>
              <a:gd name="T12" fmla="*/ 26 w 220"/>
              <a:gd name="T13" fmla="*/ 90 h 392"/>
              <a:gd name="T14" fmla="*/ 46 w 220"/>
              <a:gd name="T15" fmla="*/ 60 h 392"/>
              <a:gd name="T16" fmla="*/ 72 w 220"/>
              <a:gd name="T17" fmla="*/ 30 h 392"/>
              <a:gd name="T18" fmla="*/ 102 w 220"/>
              <a:gd name="T19" fmla="*/ 0 h 392"/>
              <a:gd name="T20" fmla="*/ 186 w 220"/>
              <a:gd name="T21" fmla="*/ 52 h 392"/>
              <a:gd name="T22" fmla="*/ 220 w 220"/>
              <a:gd name="T23" fmla="*/ 392 h 392"/>
              <a:gd name="T24" fmla="*/ 220 w 220"/>
              <a:gd name="T25" fmla="*/ 392 h 392"/>
              <a:gd name="T26" fmla="*/ 188 w 220"/>
              <a:gd name="T27" fmla="*/ 376 h 392"/>
              <a:gd name="T28" fmla="*/ 156 w 220"/>
              <a:gd name="T29" fmla="*/ 358 h 392"/>
              <a:gd name="T30" fmla="*/ 118 w 220"/>
              <a:gd name="T31" fmla="*/ 334 h 392"/>
              <a:gd name="T32" fmla="*/ 78 w 220"/>
              <a:gd name="T33" fmla="*/ 308 h 392"/>
              <a:gd name="T34" fmla="*/ 44 w 220"/>
              <a:gd name="T35" fmla="*/ 280 h 392"/>
              <a:gd name="T36" fmla="*/ 30 w 220"/>
              <a:gd name="T37" fmla="*/ 266 h 392"/>
              <a:gd name="T38" fmla="*/ 18 w 220"/>
              <a:gd name="T39" fmla="*/ 254 h 392"/>
              <a:gd name="T40" fmla="*/ 8 w 220"/>
              <a:gd name="T41" fmla="*/ 240 h 392"/>
              <a:gd name="T42" fmla="*/ 4 w 220"/>
              <a:gd name="T43" fmla="*/ 228 h 392"/>
              <a:gd name="T44" fmla="*/ 4 w 220"/>
              <a:gd name="T45" fmla="*/ 228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0" h="392">
                <a:moveTo>
                  <a:pt x="4" y="228"/>
                </a:moveTo>
                <a:lnTo>
                  <a:pt x="4" y="228"/>
                </a:lnTo>
                <a:lnTo>
                  <a:pt x="0" y="202"/>
                </a:lnTo>
                <a:lnTo>
                  <a:pt x="0" y="176"/>
                </a:lnTo>
                <a:lnTo>
                  <a:pt x="4" y="148"/>
                </a:lnTo>
                <a:lnTo>
                  <a:pt x="12" y="120"/>
                </a:lnTo>
                <a:lnTo>
                  <a:pt x="26" y="90"/>
                </a:lnTo>
                <a:lnTo>
                  <a:pt x="46" y="60"/>
                </a:lnTo>
                <a:lnTo>
                  <a:pt x="72" y="30"/>
                </a:lnTo>
                <a:lnTo>
                  <a:pt x="102" y="0"/>
                </a:lnTo>
                <a:lnTo>
                  <a:pt x="186" y="52"/>
                </a:lnTo>
                <a:lnTo>
                  <a:pt x="220" y="392"/>
                </a:lnTo>
                <a:lnTo>
                  <a:pt x="220" y="392"/>
                </a:lnTo>
                <a:lnTo>
                  <a:pt x="188" y="376"/>
                </a:lnTo>
                <a:lnTo>
                  <a:pt x="156" y="358"/>
                </a:lnTo>
                <a:lnTo>
                  <a:pt x="118" y="334"/>
                </a:lnTo>
                <a:lnTo>
                  <a:pt x="78" y="308"/>
                </a:lnTo>
                <a:lnTo>
                  <a:pt x="44" y="280"/>
                </a:lnTo>
                <a:lnTo>
                  <a:pt x="30" y="266"/>
                </a:lnTo>
                <a:lnTo>
                  <a:pt x="18" y="254"/>
                </a:lnTo>
                <a:lnTo>
                  <a:pt x="8" y="240"/>
                </a:lnTo>
                <a:lnTo>
                  <a:pt x="4" y="228"/>
                </a:lnTo>
                <a:lnTo>
                  <a:pt x="4" y="228"/>
                </a:lnTo>
                <a:close/>
              </a:path>
            </a:pathLst>
          </a:custGeom>
          <a:solidFill>
            <a:schemeClr val="accent3">
              <a:lumMod val="75000"/>
            </a:schemeClr>
          </a:solidFill>
          <a:ln>
            <a:noFill/>
          </a:ln>
        </p:spPr>
        <p:txBody>
          <a:bodyPr vert="horz" wrap="square" lIns="121908" tIns="60954" rIns="121908" bIns="60954" numCol="1" anchor="t" anchorCtr="0" compatLnSpc="1"/>
          <a:lstStyle/>
          <a:p>
            <a:endParaRPr lang="zh-CN" altLang="en-US"/>
          </a:p>
        </p:txBody>
      </p:sp>
      <p:sp>
        <p:nvSpPr>
          <p:cNvPr id="33" name="Freeform 12"/>
          <p:cNvSpPr/>
          <p:nvPr/>
        </p:nvSpPr>
        <p:spPr bwMode="auto">
          <a:xfrm>
            <a:off x="5603686" y="4829853"/>
            <a:ext cx="529743" cy="368565"/>
          </a:xfrm>
          <a:custGeom>
            <a:avLst/>
            <a:gdLst>
              <a:gd name="T0" fmla="*/ 240 w 368"/>
              <a:gd name="T1" fmla="*/ 0 h 256"/>
              <a:gd name="T2" fmla="*/ 240 w 368"/>
              <a:gd name="T3" fmla="*/ 0 h 256"/>
              <a:gd name="T4" fmla="*/ 256 w 368"/>
              <a:gd name="T5" fmla="*/ 2 h 256"/>
              <a:gd name="T6" fmla="*/ 272 w 368"/>
              <a:gd name="T7" fmla="*/ 8 h 256"/>
              <a:gd name="T8" fmla="*/ 286 w 368"/>
              <a:gd name="T9" fmla="*/ 14 h 256"/>
              <a:gd name="T10" fmla="*/ 298 w 368"/>
              <a:gd name="T11" fmla="*/ 24 h 256"/>
              <a:gd name="T12" fmla="*/ 310 w 368"/>
              <a:gd name="T13" fmla="*/ 34 h 256"/>
              <a:gd name="T14" fmla="*/ 320 w 368"/>
              <a:gd name="T15" fmla="*/ 46 h 256"/>
              <a:gd name="T16" fmla="*/ 328 w 368"/>
              <a:gd name="T17" fmla="*/ 58 h 256"/>
              <a:gd name="T18" fmla="*/ 336 w 368"/>
              <a:gd name="T19" fmla="*/ 72 h 256"/>
              <a:gd name="T20" fmla="*/ 350 w 368"/>
              <a:gd name="T21" fmla="*/ 98 h 256"/>
              <a:gd name="T22" fmla="*/ 360 w 368"/>
              <a:gd name="T23" fmla="*/ 122 h 256"/>
              <a:gd name="T24" fmla="*/ 364 w 368"/>
              <a:gd name="T25" fmla="*/ 142 h 256"/>
              <a:gd name="T26" fmla="*/ 368 w 368"/>
              <a:gd name="T27" fmla="*/ 154 h 256"/>
              <a:gd name="T28" fmla="*/ 368 w 368"/>
              <a:gd name="T29" fmla="*/ 154 h 256"/>
              <a:gd name="T30" fmla="*/ 366 w 368"/>
              <a:gd name="T31" fmla="*/ 164 h 256"/>
              <a:gd name="T32" fmla="*/ 362 w 368"/>
              <a:gd name="T33" fmla="*/ 178 h 256"/>
              <a:gd name="T34" fmla="*/ 350 w 368"/>
              <a:gd name="T35" fmla="*/ 212 h 256"/>
              <a:gd name="T36" fmla="*/ 332 w 368"/>
              <a:gd name="T37" fmla="*/ 256 h 256"/>
              <a:gd name="T38" fmla="*/ 2 w 368"/>
              <a:gd name="T39" fmla="*/ 206 h 256"/>
              <a:gd name="T40" fmla="*/ 0 w 368"/>
              <a:gd name="T41" fmla="*/ 40 h 256"/>
              <a:gd name="T42" fmla="*/ 0 w 368"/>
              <a:gd name="T43" fmla="*/ 40 h 256"/>
              <a:gd name="T44" fmla="*/ 26 w 368"/>
              <a:gd name="T45" fmla="*/ 34 h 256"/>
              <a:gd name="T46" fmla="*/ 88 w 368"/>
              <a:gd name="T47" fmla="*/ 18 h 256"/>
              <a:gd name="T48" fmla="*/ 126 w 368"/>
              <a:gd name="T49" fmla="*/ 12 h 256"/>
              <a:gd name="T50" fmla="*/ 166 w 368"/>
              <a:gd name="T51" fmla="*/ 4 h 256"/>
              <a:gd name="T52" fmla="*/ 206 w 368"/>
              <a:gd name="T53" fmla="*/ 0 h 256"/>
              <a:gd name="T54" fmla="*/ 240 w 368"/>
              <a:gd name="T55" fmla="*/ 0 h 256"/>
              <a:gd name="T56" fmla="*/ 240 w 368"/>
              <a:gd name="T5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256">
                <a:moveTo>
                  <a:pt x="240" y="0"/>
                </a:moveTo>
                <a:lnTo>
                  <a:pt x="240" y="0"/>
                </a:lnTo>
                <a:lnTo>
                  <a:pt x="256" y="2"/>
                </a:lnTo>
                <a:lnTo>
                  <a:pt x="272" y="8"/>
                </a:lnTo>
                <a:lnTo>
                  <a:pt x="286" y="14"/>
                </a:lnTo>
                <a:lnTo>
                  <a:pt x="298" y="24"/>
                </a:lnTo>
                <a:lnTo>
                  <a:pt x="310" y="34"/>
                </a:lnTo>
                <a:lnTo>
                  <a:pt x="320" y="46"/>
                </a:lnTo>
                <a:lnTo>
                  <a:pt x="328" y="58"/>
                </a:lnTo>
                <a:lnTo>
                  <a:pt x="336" y="72"/>
                </a:lnTo>
                <a:lnTo>
                  <a:pt x="350" y="98"/>
                </a:lnTo>
                <a:lnTo>
                  <a:pt x="360" y="122"/>
                </a:lnTo>
                <a:lnTo>
                  <a:pt x="364" y="142"/>
                </a:lnTo>
                <a:lnTo>
                  <a:pt x="368" y="154"/>
                </a:lnTo>
                <a:lnTo>
                  <a:pt x="368" y="154"/>
                </a:lnTo>
                <a:lnTo>
                  <a:pt x="366" y="164"/>
                </a:lnTo>
                <a:lnTo>
                  <a:pt x="362" y="178"/>
                </a:lnTo>
                <a:lnTo>
                  <a:pt x="350" y="212"/>
                </a:lnTo>
                <a:lnTo>
                  <a:pt x="332" y="256"/>
                </a:lnTo>
                <a:lnTo>
                  <a:pt x="2" y="206"/>
                </a:lnTo>
                <a:lnTo>
                  <a:pt x="0" y="40"/>
                </a:lnTo>
                <a:lnTo>
                  <a:pt x="0" y="40"/>
                </a:lnTo>
                <a:lnTo>
                  <a:pt x="26" y="34"/>
                </a:lnTo>
                <a:lnTo>
                  <a:pt x="88" y="18"/>
                </a:lnTo>
                <a:lnTo>
                  <a:pt x="126" y="12"/>
                </a:lnTo>
                <a:lnTo>
                  <a:pt x="166" y="4"/>
                </a:lnTo>
                <a:lnTo>
                  <a:pt x="206" y="0"/>
                </a:lnTo>
                <a:lnTo>
                  <a:pt x="240" y="0"/>
                </a:lnTo>
                <a:lnTo>
                  <a:pt x="240" y="0"/>
                </a:lnTo>
                <a:close/>
              </a:path>
            </a:pathLst>
          </a:custGeom>
          <a:solidFill>
            <a:schemeClr val="accent3">
              <a:lumMod val="75000"/>
            </a:schemeClr>
          </a:solidFill>
          <a:ln>
            <a:noFill/>
          </a:ln>
        </p:spPr>
        <p:txBody>
          <a:bodyPr vert="horz" wrap="square" lIns="121908" tIns="60954" rIns="121908" bIns="60954" numCol="1" anchor="t" anchorCtr="0" compatLnSpc="1"/>
          <a:lstStyle/>
          <a:p>
            <a:endParaRPr lang="zh-CN" altLang="en-US"/>
          </a:p>
        </p:txBody>
      </p:sp>
      <p:sp>
        <p:nvSpPr>
          <p:cNvPr id="34" name="Freeform 13"/>
          <p:cNvSpPr>
            <a:spLocks noEditPoints="1"/>
          </p:cNvSpPr>
          <p:nvPr/>
        </p:nvSpPr>
        <p:spPr bwMode="auto">
          <a:xfrm>
            <a:off x="4011575" y="1432145"/>
            <a:ext cx="4168852" cy="4166513"/>
          </a:xfrm>
          <a:custGeom>
            <a:avLst/>
            <a:gdLst>
              <a:gd name="T0" fmla="*/ 1284 w 2896"/>
              <a:gd name="T1" fmla="*/ 2886 h 2894"/>
              <a:gd name="T2" fmla="*/ 1022 w 2896"/>
              <a:gd name="T3" fmla="*/ 2830 h 2894"/>
              <a:gd name="T4" fmla="*/ 774 w 2896"/>
              <a:gd name="T5" fmla="*/ 2728 h 2894"/>
              <a:gd name="T6" fmla="*/ 574 w 2896"/>
              <a:gd name="T7" fmla="*/ 2602 h 2894"/>
              <a:gd name="T8" fmla="*/ 320 w 2896"/>
              <a:gd name="T9" fmla="*/ 2356 h 2894"/>
              <a:gd name="T10" fmla="*/ 134 w 2896"/>
              <a:gd name="T11" fmla="*/ 2056 h 2894"/>
              <a:gd name="T12" fmla="*/ 26 w 2896"/>
              <a:gd name="T13" fmla="*/ 1718 h 2894"/>
              <a:gd name="T14" fmla="*/ 0 w 2896"/>
              <a:gd name="T15" fmla="*/ 1432 h 2894"/>
              <a:gd name="T16" fmla="*/ 46 w 2896"/>
              <a:gd name="T17" fmla="*/ 1084 h 2894"/>
              <a:gd name="T18" fmla="*/ 178 w 2896"/>
              <a:gd name="T19" fmla="*/ 756 h 2894"/>
              <a:gd name="T20" fmla="*/ 304 w 2896"/>
              <a:gd name="T21" fmla="*/ 560 h 2894"/>
              <a:gd name="T22" fmla="*/ 454 w 2896"/>
              <a:gd name="T23" fmla="*/ 398 h 2894"/>
              <a:gd name="T24" fmla="*/ 622 w 2896"/>
              <a:gd name="T25" fmla="*/ 260 h 2894"/>
              <a:gd name="T26" fmla="*/ 810 w 2896"/>
              <a:gd name="T27" fmla="*/ 148 h 2894"/>
              <a:gd name="T28" fmla="*/ 1014 w 2896"/>
              <a:gd name="T29" fmla="*/ 68 h 2894"/>
              <a:gd name="T30" fmla="*/ 1228 w 2896"/>
              <a:gd name="T31" fmla="*/ 18 h 2894"/>
              <a:gd name="T32" fmla="*/ 1450 w 2896"/>
              <a:gd name="T33" fmla="*/ 0 h 2894"/>
              <a:gd name="T34" fmla="*/ 1664 w 2896"/>
              <a:gd name="T35" fmla="*/ 16 h 2894"/>
              <a:gd name="T36" fmla="*/ 1926 w 2896"/>
              <a:gd name="T37" fmla="*/ 82 h 2894"/>
              <a:gd name="T38" fmla="*/ 2170 w 2896"/>
              <a:gd name="T39" fmla="*/ 194 h 2894"/>
              <a:gd name="T40" fmla="*/ 2378 w 2896"/>
              <a:gd name="T41" fmla="*/ 338 h 2894"/>
              <a:gd name="T42" fmla="*/ 2618 w 2896"/>
              <a:gd name="T43" fmla="*/ 596 h 2894"/>
              <a:gd name="T44" fmla="*/ 2790 w 2896"/>
              <a:gd name="T45" fmla="*/ 904 h 2894"/>
              <a:gd name="T46" fmla="*/ 2870 w 2896"/>
              <a:gd name="T47" fmla="*/ 1178 h 2894"/>
              <a:gd name="T48" fmla="*/ 2892 w 2896"/>
              <a:gd name="T49" fmla="*/ 1534 h 2894"/>
              <a:gd name="T50" fmla="*/ 2830 w 2896"/>
              <a:gd name="T51" fmla="*/ 1878 h 2894"/>
              <a:gd name="T52" fmla="*/ 2684 w 2896"/>
              <a:gd name="T53" fmla="*/ 2202 h 2894"/>
              <a:gd name="T54" fmla="*/ 2564 w 2896"/>
              <a:gd name="T55" fmla="*/ 2370 h 2894"/>
              <a:gd name="T56" fmla="*/ 2410 w 2896"/>
              <a:gd name="T57" fmla="*/ 2528 h 2894"/>
              <a:gd name="T58" fmla="*/ 2236 w 2896"/>
              <a:gd name="T59" fmla="*/ 2660 h 2894"/>
              <a:gd name="T60" fmla="*/ 2046 w 2896"/>
              <a:gd name="T61" fmla="*/ 2766 h 2894"/>
              <a:gd name="T62" fmla="*/ 1840 w 2896"/>
              <a:gd name="T63" fmla="*/ 2840 h 2894"/>
              <a:gd name="T64" fmla="*/ 1626 w 2896"/>
              <a:gd name="T65" fmla="*/ 2884 h 2894"/>
              <a:gd name="T66" fmla="*/ 1446 w 2896"/>
              <a:gd name="T67" fmla="*/ 2894 h 2894"/>
              <a:gd name="T68" fmla="*/ 1260 w 2896"/>
              <a:gd name="T69" fmla="*/ 434 h 2894"/>
              <a:gd name="T70" fmla="*/ 966 w 2896"/>
              <a:gd name="T71" fmla="*/ 536 h 2894"/>
              <a:gd name="T72" fmla="*/ 716 w 2896"/>
              <a:gd name="T73" fmla="*/ 720 h 2894"/>
              <a:gd name="T74" fmla="*/ 568 w 2896"/>
              <a:gd name="T75" fmla="*/ 910 h 2894"/>
              <a:gd name="T76" fmla="*/ 464 w 2896"/>
              <a:gd name="T77" fmla="*/ 1140 h 2894"/>
              <a:gd name="T78" fmla="*/ 418 w 2896"/>
              <a:gd name="T79" fmla="*/ 1386 h 2894"/>
              <a:gd name="T80" fmla="*/ 434 w 2896"/>
              <a:gd name="T81" fmla="*/ 1640 h 2894"/>
              <a:gd name="T82" fmla="*/ 492 w 2896"/>
              <a:gd name="T83" fmla="*/ 1836 h 2894"/>
              <a:gd name="T84" fmla="*/ 614 w 2896"/>
              <a:gd name="T85" fmla="*/ 2054 h 2894"/>
              <a:gd name="T86" fmla="*/ 786 w 2896"/>
              <a:gd name="T87" fmla="*/ 2238 h 2894"/>
              <a:gd name="T88" fmla="*/ 934 w 2896"/>
              <a:gd name="T89" fmla="*/ 2342 h 2894"/>
              <a:gd name="T90" fmla="*/ 1108 w 2896"/>
              <a:gd name="T91" fmla="*/ 2422 h 2894"/>
              <a:gd name="T92" fmla="*/ 1294 w 2896"/>
              <a:gd name="T93" fmla="*/ 2468 h 2894"/>
              <a:gd name="T94" fmla="*/ 1446 w 2896"/>
              <a:gd name="T95" fmla="*/ 2480 h 2894"/>
              <a:gd name="T96" fmla="*/ 1758 w 2896"/>
              <a:gd name="T97" fmla="*/ 2432 h 2894"/>
              <a:gd name="T98" fmla="*/ 2036 w 2896"/>
              <a:gd name="T99" fmla="*/ 2294 h 2894"/>
              <a:gd name="T100" fmla="*/ 2262 w 2896"/>
              <a:gd name="T101" fmla="*/ 2080 h 2894"/>
              <a:gd name="T102" fmla="*/ 2378 w 2896"/>
              <a:gd name="T103" fmla="*/ 1896 h 2894"/>
              <a:gd name="T104" fmla="*/ 2458 w 2896"/>
              <a:gd name="T105" fmla="*/ 1658 h 2894"/>
              <a:gd name="T106" fmla="*/ 2478 w 2896"/>
              <a:gd name="T107" fmla="*/ 1408 h 2894"/>
              <a:gd name="T108" fmla="*/ 2450 w 2896"/>
              <a:gd name="T109" fmla="*/ 1206 h 2894"/>
              <a:gd name="T110" fmla="*/ 2362 w 2896"/>
              <a:gd name="T111" fmla="*/ 968 h 2894"/>
              <a:gd name="T112" fmla="*/ 2220 w 2896"/>
              <a:gd name="T113" fmla="*/ 762 h 2894"/>
              <a:gd name="T114" fmla="*/ 2028 w 2896"/>
              <a:gd name="T115" fmla="*/ 596 h 2894"/>
              <a:gd name="T116" fmla="*/ 1894 w 2896"/>
              <a:gd name="T117" fmla="*/ 518 h 2894"/>
              <a:gd name="T118" fmla="*/ 1716 w 2896"/>
              <a:gd name="T119" fmla="*/ 452 h 2894"/>
              <a:gd name="T120" fmla="*/ 1526 w 2896"/>
              <a:gd name="T121" fmla="*/ 420 h 2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96" h="2894">
                <a:moveTo>
                  <a:pt x="1446" y="2894"/>
                </a:moveTo>
                <a:lnTo>
                  <a:pt x="1446" y="2894"/>
                </a:lnTo>
                <a:lnTo>
                  <a:pt x="1392" y="2894"/>
                </a:lnTo>
                <a:lnTo>
                  <a:pt x="1338" y="2890"/>
                </a:lnTo>
                <a:lnTo>
                  <a:pt x="1284" y="2886"/>
                </a:lnTo>
                <a:lnTo>
                  <a:pt x="1232" y="2878"/>
                </a:lnTo>
                <a:lnTo>
                  <a:pt x="1178" y="2870"/>
                </a:lnTo>
                <a:lnTo>
                  <a:pt x="1126" y="2858"/>
                </a:lnTo>
                <a:lnTo>
                  <a:pt x="1074" y="2846"/>
                </a:lnTo>
                <a:lnTo>
                  <a:pt x="1022" y="2830"/>
                </a:lnTo>
                <a:lnTo>
                  <a:pt x="970" y="2814"/>
                </a:lnTo>
                <a:lnTo>
                  <a:pt x="920" y="2796"/>
                </a:lnTo>
                <a:lnTo>
                  <a:pt x="870" y="2774"/>
                </a:lnTo>
                <a:lnTo>
                  <a:pt x="822" y="2752"/>
                </a:lnTo>
                <a:lnTo>
                  <a:pt x="774" y="2728"/>
                </a:lnTo>
                <a:lnTo>
                  <a:pt x="726" y="2702"/>
                </a:lnTo>
                <a:lnTo>
                  <a:pt x="680" y="2674"/>
                </a:lnTo>
                <a:lnTo>
                  <a:pt x="634" y="2644"/>
                </a:lnTo>
                <a:lnTo>
                  <a:pt x="634" y="2644"/>
                </a:lnTo>
                <a:lnTo>
                  <a:pt x="574" y="2602"/>
                </a:lnTo>
                <a:lnTo>
                  <a:pt x="518" y="2556"/>
                </a:lnTo>
                <a:lnTo>
                  <a:pt x="466" y="2510"/>
                </a:lnTo>
                <a:lnTo>
                  <a:pt x="414" y="2460"/>
                </a:lnTo>
                <a:lnTo>
                  <a:pt x="366" y="2408"/>
                </a:lnTo>
                <a:lnTo>
                  <a:pt x="320" y="2356"/>
                </a:lnTo>
                <a:lnTo>
                  <a:pt x="278" y="2300"/>
                </a:lnTo>
                <a:lnTo>
                  <a:pt x="238" y="2242"/>
                </a:lnTo>
                <a:lnTo>
                  <a:pt x="200" y="2182"/>
                </a:lnTo>
                <a:lnTo>
                  <a:pt x="166" y="2120"/>
                </a:lnTo>
                <a:lnTo>
                  <a:pt x="134" y="2056"/>
                </a:lnTo>
                <a:lnTo>
                  <a:pt x="106" y="1992"/>
                </a:lnTo>
                <a:lnTo>
                  <a:pt x="82" y="1926"/>
                </a:lnTo>
                <a:lnTo>
                  <a:pt x="60" y="1858"/>
                </a:lnTo>
                <a:lnTo>
                  <a:pt x="42" y="1788"/>
                </a:lnTo>
                <a:lnTo>
                  <a:pt x="26" y="1718"/>
                </a:lnTo>
                <a:lnTo>
                  <a:pt x="26" y="1718"/>
                </a:lnTo>
                <a:lnTo>
                  <a:pt x="14" y="1646"/>
                </a:lnTo>
                <a:lnTo>
                  <a:pt x="6" y="1574"/>
                </a:lnTo>
                <a:lnTo>
                  <a:pt x="2" y="1504"/>
                </a:lnTo>
                <a:lnTo>
                  <a:pt x="0" y="1432"/>
                </a:lnTo>
                <a:lnTo>
                  <a:pt x="4" y="1362"/>
                </a:lnTo>
                <a:lnTo>
                  <a:pt x="8" y="1292"/>
                </a:lnTo>
                <a:lnTo>
                  <a:pt x="18" y="1222"/>
                </a:lnTo>
                <a:lnTo>
                  <a:pt x="30" y="1152"/>
                </a:lnTo>
                <a:lnTo>
                  <a:pt x="46" y="1084"/>
                </a:lnTo>
                <a:lnTo>
                  <a:pt x="66" y="1016"/>
                </a:lnTo>
                <a:lnTo>
                  <a:pt x="88" y="950"/>
                </a:lnTo>
                <a:lnTo>
                  <a:pt x="114" y="884"/>
                </a:lnTo>
                <a:lnTo>
                  <a:pt x="144" y="820"/>
                </a:lnTo>
                <a:lnTo>
                  <a:pt x="178" y="756"/>
                </a:lnTo>
                <a:lnTo>
                  <a:pt x="212" y="694"/>
                </a:lnTo>
                <a:lnTo>
                  <a:pt x="252" y="634"/>
                </a:lnTo>
                <a:lnTo>
                  <a:pt x="252" y="634"/>
                </a:lnTo>
                <a:lnTo>
                  <a:pt x="278" y="596"/>
                </a:lnTo>
                <a:lnTo>
                  <a:pt x="304" y="560"/>
                </a:lnTo>
                <a:lnTo>
                  <a:pt x="332" y="526"/>
                </a:lnTo>
                <a:lnTo>
                  <a:pt x="362" y="492"/>
                </a:lnTo>
                <a:lnTo>
                  <a:pt x="392" y="460"/>
                </a:lnTo>
                <a:lnTo>
                  <a:pt x="422" y="428"/>
                </a:lnTo>
                <a:lnTo>
                  <a:pt x="454" y="398"/>
                </a:lnTo>
                <a:lnTo>
                  <a:pt x="486" y="368"/>
                </a:lnTo>
                <a:lnTo>
                  <a:pt x="518" y="338"/>
                </a:lnTo>
                <a:lnTo>
                  <a:pt x="552" y="312"/>
                </a:lnTo>
                <a:lnTo>
                  <a:pt x="588" y="284"/>
                </a:lnTo>
                <a:lnTo>
                  <a:pt x="622" y="260"/>
                </a:lnTo>
                <a:lnTo>
                  <a:pt x="660" y="234"/>
                </a:lnTo>
                <a:lnTo>
                  <a:pt x="696" y="212"/>
                </a:lnTo>
                <a:lnTo>
                  <a:pt x="734" y="190"/>
                </a:lnTo>
                <a:lnTo>
                  <a:pt x="772" y="168"/>
                </a:lnTo>
                <a:lnTo>
                  <a:pt x="810" y="148"/>
                </a:lnTo>
                <a:lnTo>
                  <a:pt x="850" y="130"/>
                </a:lnTo>
                <a:lnTo>
                  <a:pt x="890" y="112"/>
                </a:lnTo>
                <a:lnTo>
                  <a:pt x="930" y="96"/>
                </a:lnTo>
                <a:lnTo>
                  <a:pt x="972" y="82"/>
                </a:lnTo>
                <a:lnTo>
                  <a:pt x="1014" y="68"/>
                </a:lnTo>
                <a:lnTo>
                  <a:pt x="1056" y="56"/>
                </a:lnTo>
                <a:lnTo>
                  <a:pt x="1098" y="44"/>
                </a:lnTo>
                <a:lnTo>
                  <a:pt x="1140" y="34"/>
                </a:lnTo>
                <a:lnTo>
                  <a:pt x="1184" y="26"/>
                </a:lnTo>
                <a:lnTo>
                  <a:pt x="1228" y="18"/>
                </a:lnTo>
                <a:lnTo>
                  <a:pt x="1272" y="12"/>
                </a:lnTo>
                <a:lnTo>
                  <a:pt x="1316" y="6"/>
                </a:lnTo>
                <a:lnTo>
                  <a:pt x="1360" y="4"/>
                </a:lnTo>
                <a:lnTo>
                  <a:pt x="1404" y="2"/>
                </a:lnTo>
                <a:lnTo>
                  <a:pt x="1450" y="0"/>
                </a:lnTo>
                <a:lnTo>
                  <a:pt x="1450" y="0"/>
                </a:lnTo>
                <a:lnTo>
                  <a:pt x="1504" y="2"/>
                </a:lnTo>
                <a:lnTo>
                  <a:pt x="1558" y="4"/>
                </a:lnTo>
                <a:lnTo>
                  <a:pt x="1612" y="10"/>
                </a:lnTo>
                <a:lnTo>
                  <a:pt x="1664" y="16"/>
                </a:lnTo>
                <a:lnTo>
                  <a:pt x="1718" y="26"/>
                </a:lnTo>
                <a:lnTo>
                  <a:pt x="1770" y="36"/>
                </a:lnTo>
                <a:lnTo>
                  <a:pt x="1822" y="50"/>
                </a:lnTo>
                <a:lnTo>
                  <a:pt x="1874" y="64"/>
                </a:lnTo>
                <a:lnTo>
                  <a:pt x="1926" y="82"/>
                </a:lnTo>
                <a:lnTo>
                  <a:pt x="1976" y="100"/>
                </a:lnTo>
                <a:lnTo>
                  <a:pt x="2026" y="120"/>
                </a:lnTo>
                <a:lnTo>
                  <a:pt x="2074" y="144"/>
                </a:lnTo>
                <a:lnTo>
                  <a:pt x="2122" y="168"/>
                </a:lnTo>
                <a:lnTo>
                  <a:pt x="2170" y="194"/>
                </a:lnTo>
                <a:lnTo>
                  <a:pt x="2216" y="222"/>
                </a:lnTo>
                <a:lnTo>
                  <a:pt x="2262" y="252"/>
                </a:lnTo>
                <a:lnTo>
                  <a:pt x="2262" y="252"/>
                </a:lnTo>
                <a:lnTo>
                  <a:pt x="2322" y="294"/>
                </a:lnTo>
                <a:lnTo>
                  <a:pt x="2378" y="338"/>
                </a:lnTo>
                <a:lnTo>
                  <a:pt x="2430" y="386"/>
                </a:lnTo>
                <a:lnTo>
                  <a:pt x="2482" y="434"/>
                </a:lnTo>
                <a:lnTo>
                  <a:pt x="2530" y="486"/>
                </a:lnTo>
                <a:lnTo>
                  <a:pt x="2576" y="540"/>
                </a:lnTo>
                <a:lnTo>
                  <a:pt x="2618" y="596"/>
                </a:lnTo>
                <a:lnTo>
                  <a:pt x="2658" y="654"/>
                </a:lnTo>
                <a:lnTo>
                  <a:pt x="2696" y="714"/>
                </a:lnTo>
                <a:lnTo>
                  <a:pt x="2730" y="776"/>
                </a:lnTo>
                <a:lnTo>
                  <a:pt x="2762" y="838"/>
                </a:lnTo>
                <a:lnTo>
                  <a:pt x="2790" y="904"/>
                </a:lnTo>
                <a:lnTo>
                  <a:pt x="2814" y="970"/>
                </a:lnTo>
                <a:lnTo>
                  <a:pt x="2836" y="1038"/>
                </a:lnTo>
                <a:lnTo>
                  <a:pt x="2854" y="1108"/>
                </a:lnTo>
                <a:lnTo>
                  <a:pt x="2870" y="1178"/>
                </a:lnTo>
                <a:lnTo>
                  <a:pt x="2870" y="1178"/>
                </a:lnTo>
                <a:lnTo>
                  <a:pt x="2882" y="1250"/>
                </a:lnTo>
                <a:lnTo>
                  <a:pt x="2890" y="1320"/>
                </a:lnTo>
                <a:lnTo>
                  <a:pt x="2894" y="1392"/>
                </a:lnTo>
                <a:lnTo>
                  <a:pt x="2896" y="1462"/>
                </a:lnTo>
                <a:lnTo>
                  <a:pt x="2892" y="1534"/>
                </a:lnTo>
                <a:lnTo>
                  <a:pt x="2888" y="1604"/>
                </a:lnTo>
                <a:lnTo>
                  <a:pt x="2878" y="1674"/>
                </a:lnTo>
                <a:lnTo>
                  <a:pt x="2866" y="1742"/>
                </a:lnTo>
                <a:lnTo>
                  <a:pt x="2850" y="1812"/>
                </a:lnTo>
                <a:lnTo>
                  <a:pt x="2830" y="1878"/>
                </a:lnTo>
                <a:lnTo>
                  <a:pt x="2808" y="1946"/>
                </a:lnTo>
                <a:lnTo>
                  <a:pt x="2782" y="2012"/>
                </a:lnTo>
                <a:lnTo>
                  <a:pt x="2752" y="2076"/>
                </a:lnTo>
                <a:lnTo>
                  <a:pt x="2718" y="2140"/>
                </a:lnTo>
                <a:lnTo>
                  <a:pt x="2684" y="2202"/>
                </a:lnTo>
                <a:lnTo>
                  <a:pt x="2644" y="2262"/>
                </a:lnTo>
                <a:lnTo>
                  <a:pt x="2644" y="2262"/>
                </a:lnTo>
                <a:lnTo>
                  <a:pt x="2618" y="2298"/>
                </a:lnTo>
                <a:lnTo>
                  <a:pt x="2592" y="2334"/>
                </a:lnTo>
                <a:lnTo>
                  <a:pt x="2564" y="2370"/>
                </a:lnTo>
                <a:lnTo>
                  <a:pt x="2534" y="2404"/>
                </a:lnTo>
                <a:lnTo>
                  <a:pt x="2504" y="2436"/>
                </a:lnTo>
                <a:lnTo>
                  <a:pt x="2474" y="2468"/>
                </a:lnTo>
                <a:lnTo>
                  <a:pt x="2442" y="2498"/>
                </a:lnTo>
                <a:lnTo>
                  <a:pt x="2410" y="2528"/>
                </a:lnTo>
                <a:lnTo>
                  <a:pt x="2378" y="2556"/>
                </a:lnTo>
                <a:lnTo>
                  <a:pt x="2344" y="2584"/>
                </a:lnTo>
                <a:lnTo>
                  <a:pt x="2308" y="2610"/>
                </a:lnTo>
                <a:lnTo>
                  <a:pt x="2274" y="2636"/>
                </a:lnTo>
                <a:lnTo>
                  <a:pt x="2236" y="2660"/>
                </a:lnTo>
                <a:lnTo>
                  <a:pt x="2200" y="2684"/>
                </a:lnTo>
                <a:lnTo>
                  <a:pt x="2162" y="2706"/>
                </a:lnTo>
                <a:lnTo>
                  <a:pt x="2124" y="2726"/>
                </a:lnTo>
                <a:lnTo>
                  <a:pt x="2086" y="2746"/>
                </a:lnTo>
                <a:lnTo>
                  <a:pt x="2046" y="2766"/>
                </a:lnTo>
                <a:lnTo>
                  <a:pt x="2006" y="2782"/>
                </a:lnTo>
                <a:lnTo>
                  <a:pt x="1966" y="2800"/>
                </a:lnTo>
                <a:lnTo>
                  <a:pt x="1924" y="2814"/>
                </a:lnTo>
                <a:lnTo>
                  <a:pt x="1882" y="2828"/>
                </a:lnTo>
                <a:lnTo>
                  <a:pt x="1840" y="2840"/>
                </a:lnTo>
                <a:lnTo>
                  <a:pt x="1798" y="2852"/>
                </a:lnTo>
                <a:lnTo>
                  <a:pt x="1756" y="2862"/>
                </a:lnTo>
                <a:lnTo>
                  <a:pt x="1712" y="2870"/>
                </a:lnTo>
                <a:lnTo>
                  <a:pt x="1668" y="2878"/>
                </a:lnTo>
                <a:lnTo>
                  <a:pt x="1626" y="2884"/>
                </a:lnTo>
                <a:lnTo>
                  <a:pt x="1580" y="2888"/>
                </a:lnTo>
                <a:lnTo>
                  <a:pt x="1536" y="2892"/>
                </a:lnTo>
                <a:lnTo>
                  <a:pt x="1492" y="2894"/>
                </a:lnTo>
                <a:lnTo>
                  <a:pt x="1446" y="2894"/>
                </a:lnTo>
                <a:lnTo>
                  <a:pt x="1446" y="2894"/>
                </a:lnTo>
                <a:close/>
                <a:moveTo>
                  <a:pt x="1450" y="416"/>
                </a:moveTo>
                <a:lnTo>
                  <a:pt x="1450" y="416"/>
                </a:lnTo>
                <a:lnTo>
                  <a:pt x="1386" y="418"/>
                </a:lnTo>
                <a:lnTo>
                  <a:pt x="1322" y="424"/>
                </a:lnTo>
                <a:lnTo>
                  <a:pt x="1260" y="434"/>
                </a:lnTo>
                <a:lnTo>
                  <a:pt x="1198" y="448"/>
                </a:lnTo>
                <a:lnTo>
                  <a:pt x="1138" y="464"/>
                </a:lnTo>
                <a:lnTo>
                  <a:pt x="1080" y="484"/>
                </a:lnTo>
                <a:lnTo>
                  <a:pt x="1022" y="508"/>
                </a:lnTo>
                <a:lnTo>
                  <a:pt x="966" y="536"/>
                </a:lnTo>
                <a:lnTo>
                  <a:pt x="912" y="566"/>
                </a:lnTo>
                <a:lnTo>
                  <a:pt x="860" y="600"/>
                </a:lnTo>
                <a:lnTo>
                  <a:pt x="810" y="638"/>
                </a:lnTo>
                <a:lnTo>
                  <a:pt x="762" y="678"/>
                </a:lnTo>
                <a:lnTo>
                  <a:pt x="716" y="720"/>
                </a:lnTo>
                <a:lnTo>
                  <a:pt x="674" y="766"/>
                </a:lnTo>
                <a:lnTo>
                  <a:pt x="634" y="816"/>
                </a:lnTo>
                <a:lnTo>
                  <a:pt x="596" y="868"/>
                </a:lnTo>
                <a:lnTo>
                  <a:pt x="596" y="868"/>
                </a:lnTo>
                <a:lnTo>
                  <a:pt x="568" y="910"/>
                </a:lnTo>
                <a:lnTo>
                  <a:pt x="542" y="954"/>
                </a:lnTo>
                <a:lnTo>
                  <a:pt x="518" y="1000"/>
                </a:lnTo>
                <a:lnTo>
                  <a:pt x="498" y="1046"/>
                </a:lnTo>
                <a:lnTo>
                  <a:pt x="480" y="1092"/>
                </a:lnTo>
                <a:lnTo>
                  <a:pt x="464" y="1140"/>
                </a:lnTo>
                <a:lnTo>
                  <a:pt x="450" y="1188"/>
                </a:lnTo>
                <a:lnTo>
                  <a:pt x="438" y="1238"/>
                </a:lnTo>
                <a:lnTo>
                  <a:pt x="428" y="1286"/>
                </a:lnTo>
                <a:lnTo>
                  <a:pt x="422" y="1336"/>
                </a:lnTo>
                <a:lnTo>
                  <a:pt x="418" y="1386"/>
                </a:lnTo>
                <a:lnTo>
                  <a:pt x="416" y="1438"/>
                </a:lnTo>
                <a:lnTo>
                  <a:pt x="418" y="1488"/>
                </a:lnTo>
                <a:lnTo>
                  <a:pt x="420" y="1538"/>
                </a:lnTo>
                <a:lnTo>
                  <a:pt x="426" y="1590"/>
                </a:lnTo>
                <a:lnTo>
                  <a:pt x="434" y="1640"/>
                </a:lnTo>
                <a:lnTo>
                  <a:pt x="434" y="1640"/>
                </a:lnTo>
                <a:lnTo>
                  <a:pt x="446" y="1690"/>
                </a:lnTo>
                <a:lnTo>
                  <a:pt x="458" y="1740"/>
                </a:lnTo>
                <a:lnTo>
                  <a:pt x="474" y="1788"/>
                </a:lnTo>
                <a:lnTo>
                  <a:pt x="492" y="1836"/>
                </a:lnTo>
                <a:lnTo>
                  <a:pt x="512" y="1882"/>
                </a:lnTo>
                <a:lnTo>
                  <a:pt x="534" y="1926"/>
                </a:lnTo>
                <a:lnTo>
                  <a:pt x="558" y="1970"/>
                </a:lnTo>
                <a:lnTo>
                  <a:pt x="586" y="2014"/>
                </a:lnTo>
                <a:lnTo>
                  <a:pt x="614" y="2054"/>
                </a:lnTo>
                <a:lnTo>
                  <a:pt x="644" y="2094"/>
                </a:lnTo>
                <a:lnTo>
                  <a:pt x="676" y="2132"/>
                </a:lnTo>
                <a:lnTo>
                  <a:pt x="712" y="2170"/>
                </a:lnTo>
                <a:lnTo>
                  <a:pt x="748" y="2204"/>
                </a:lnTo>
                <a:lnTo>
                  <a:pt x="786" y="2238"/>
                </a:lnTo>
                <a:lnTo>
                  <a:pt x="826" y="2270"/>
                </a:lnTo>
                <a:lnTo>
                  <a:pt x="868" y="2300"/>
                </a:lnTo>
                <a:lnTo>
                  <a:pt x="868" y="2300"/>
                </a:lnTo>
                <a:lnTo>
                  <a:pt x="900" y="2322"/>
                </a:lnTo>
                <a:lnTo>
                  <a:pt x="934" y="2342"/>
                </a:lnTo>
                <a:lnTo>
                  <a:pt x="968" y="2360"/>
                </a:lnTo>
                <a:lnTo>
                  <a:pt x="1002" y="2378"/>
                </a:lnTo>
                <a:lnTo>
                  <a:pt x="1036" y="2394"/>
                </a:lnTo>
                <a:lnTo>
                  <a:pt x="1072" y="2408"/>
                </a:lnTo>
                <a:lnTo>
                  <a:pt x="1108" y="2422"/>
                </a:lnTo>
                <a:lnTo>
                  <a:pt x="1144" y="2434"/>
                </a:lnTo>
                <a:lnTo>
                  <a:pt x="1180" y="2444"/>
                </a:lnTo>
                <a:lnTo>
                  <a:pt x="1218" y="2454"/>
                </a:lnTo>
                <a:lnTo>
                  <a:pt x="1256" y="2462"/>
                </a:lnTo>
                <a:lnTo>
                  <a:pt x="1294" y="2468"/>
                </a:lnTo>
                <a:lnTo>
                  <a:pt x="1332" y="2472"/>
                </a:lnTo>
                <a:lnTo>
                  <a:pt x="1370" y="2476"/>
                </a:lnTo>
                <a:lnTo>
                  <a:pt x="1408" y="2478"/>
                </a:lnTo>
                <a:lnTo>
                  <a:pt x="1446" y="2480"/>
                </a:lnTo>
                <a:lnTo>
                  <a:pt x="1446" y="2480"/>
                </a:lnTo>
                <a:lnTo>
                  <a:pt x="1510" y="2478"/>
                </a:lnTo>
                <a:lnTo>
                  <a:pt x="1574" y="2472"/>
                </a:lnTo>
                <a:lnTo>
                  <a:pt x="1636" y="2462"/>
                </a:lnTo>
                <a:lnTo>
                  <a:pt x="1698" y="2448"/>
                </a:lnTo>
                <a:lnTo>
                  <a:pt x="1758" y="2432"/>
                </a:lnTo>
                <a:lnTo>
                  <a:pt x="1816" y="2410"/>
                </a:lnTo>
                <a:lnTo>
                  <a:pt x="1874" y="2386"/>
                </a:lnTo>
                <a:lnTo>
                  <a:pt x="1930" y="2360"/>
                </a:lnTo>
                <a:lnTo>
                  <a:pt x="1984" y="2328"/>
                </a:lnTo>
                <a:lnTo>
                  <a:pt x="2036" y="2294"/>
                </a:lnTo>
                <a:lnTo>
                  <a:pt x="2086" y="2258"/>
                </a:lnTo>
                <a:lnTo>
                  <a:pt x="2134" y="2218"/>
                </a:lnTo>
                <a:lnTo>
                  <a:pt x="2180" y="2174"/>
                </a:lnTo>
                <a:lnTo>
                  <a:pt x="2222" y="2128"/>
                </a:lnTo>
                <a:lnTo>
                  <a:pt x="2262" y="2080"/>
                </a:lnTo>
                <a:lnTo>
                  <a:pt x="2300" y="2028"/>
                </a:lnTo>
                <a:lnTo>
                  <a:pt x="2300" y="2028"/>
                </a:lnTo>
                <a:lnTo>
                  <a:pt x="2328" y="1984"/>
                </a:lnTo>
                <a:lnTo>
                  <a:pt x="2354" y="1940"/>
                </a:lnTo>
                <a:lnTo>
                  <a:pt x="2378" y="1896"/>
                </a:lnTo>
                <a:lnTo>
                  <a:pt x="2398" y="1850"/>
                </a:lnTo>
                <a:lnTo>
                  <a:pt x="2416" y="1802"/>
                </a:lnTo>
                <a:lnTo>
                  <a:pt x="2432" y="1756"/>
                </a:lnTo>
                <a:lnTo>
                  <a:pt x="2446" y="1706"/>
                </a:lnTo>
                <a:lnTo>
                  <a:pt x="2458" y="1658"/>
                </a:lnTo>
                <a:lnTo>
                  <a:pt x="2468" y="1608"/>
                </a:lnTo>
                <a:lnTo>
                  <a:pt x="2474" y="1558"/>
                </a:lnTo>
                <a:lnTo>
                  <a:pt x="2478" y="1508"/>
                </a:lnTo>
                <a:lnTo>
                  <a:pt x="2480" y="1458"/>
                </a:lnTo>
                <a:lnTo>
                  <a:pt x="2478" y="1408"/>
                </a:lnTo>
                <a:lnTo>
                  <a:pt x="2476" y="1358"/>
                </a:lnTo>
                <a:lnTo>
                  <a:pt x="2470" y="1306"/>
                </a:lnTo>
                <a:lnTo>
                  <a:pt x="2462" y="1256"/>
                </a:lnTo>
                <a:lnTo>
                  <a:pt x="2462" y="1256"/>
                </a:lnTo>
                <a:lnTo>
                  <a:pt x="2450" y="1206"/>
                </a:lnTo>
                <a:lnTo>
                  <a:pt x="2438" y="1156"/>
                </a:lnTo>
                <a:lnTo>
                  <a:pt x="2422" y="1108"/>
                </a:lnTo>
                <a:lnTo>
                  <a:pt x="2404" y="1060"/>
                </a:lnTo>
                <a:lnTo>
                  <a:pt x="2384" y="1014"/>
                </a:lnTo>
                <a:lnTo>
                  <a:pt x="2362" y="968"/>
                </a:lnTo>
                <a:lnTo>
                  <a:pt x="2338" y="924"/>
                </a:lnTo>
                <a:lnTo>
                  <a:pt x="2310" y="882"/>
                </a:lnTo>
                <a:lnTo>
                  <a:pt x="2282" y="840"/>
                </a:lnTo>
                <a:lnTo>
                  <a:pt x="2252" y="802"/>
                </a:lnTo>
                <a:lnTo>
                  <a:pt x="2220" y="762"/>
                </a:lnTo>
                <a:lnTo>
                  <a:pt x="2184" y="726"/>
                </a:lnTo>
                <a:lnTo>
                  <a:pt x="2148" y="690"/>
                </a:lnTo>
                <a:lnTo>
                  <a:pt x="2110" y="658"/>
                </a:lnTo>
                <a:lnTo>
                  <a:pt x="2070" y="626"/>
                </a:lnTo>
                <a:lnTo>
                  <a:pt x="2028" y="596"/>
                </a:lnTo>
                <a:lnTo>
                  <a:pt x="2028" y="596"/>
                </a:lnTo>
                <a:lnTo>
                  <a:pt x="1996" y="574"/>
                </a:lnTo>
                <a:lnTo>
                  <a:pt x="1962" y="554"/>
                </a:lnTo>
                <a:lnTo>
                  <a:pt x="1928" y="536"/>
                </a:lnTo>
                <a:lnTo>
                  <a:pt x="1894" y="518"/>
                </a:lnTo>
                <a:lnTo>
                  <a:pt x="1860" y="502"/>
                </a:lnTo>
                <a:lnTo>
                  <a:pt x="1824" y="488"/>
                </a:lnTo>
                <a:lnTo>
                  <a:pt x="1788" y="474"/>
                </a:lnTo>
                <a:lnTo>
                  <a:pt x="1752" y="462"/>
                </a:lnTo>
                <a:lnTo>
                  <a:pt x="1716" y="452"/>
                </a:lnTo>
                <a:lnTo>
                  <a:pt x="1678" y="442"/>
                </a:lnTo>
                <a:lnTo>
                  <a:pt x="1640" y="434"/>
                </a:lnTo>
                <a:lnTo>
                  <a:pt x="1602" y="428"/>
                </a:lnTo>
                <a:lnTo>
                  <a:pt x="1564" y="422"/>
                </a:lnTo>
                <a:lnTo>
                  <a:pt x="1526" y="420"/>
                </a:lnTo>
                <a:lnTo>
                  <a:pt x="1488" y="418"/>
                </a:lnTo>
                <a:lnTo>
                  <a:pt x="1450" y="416"/>
                </a:lnTo>
                <a:lnTo>
                  <a:pt x="1450" y="416"/>
                </a:lnTo>
                <a:close/>
              </a:path>
            </a:pathLst>
          </a:custGeom>
          <a:gradFill flip="none" rotWithShape="1">
            <a:gsLst>
              <a:gs pos="42000">
                <a:schemeClr val="bg1">
                  <a:lumMod val="95000"/>
                </a:schemeClr>
              </a:gs>
              <a:gs pos="79000">
                <a:schemeClr val="tx1">
                  <a:lumMod val="65000"/>
                  <a:lumOff val="35000"/>
                </a:schemeClr>
              </a:gs>
            </a:gsLst>
            <a:path path="circle">
              <a:fillToRect l="50000" t="50000" r="50000" b="50000"/>
            </a:path>
            <a:tileRect/>
          </a:gradFill>
          <a:ln>
            <a:noFill/>
          </a:ln>
        </p:spPr>
        <p:txBody>
          <a:bodyPr vert="horz" wrap="square" lIns="121908" tIns="60954" rIns="121908" bIns="60954" numCol="1" anchor="t" anchorCtr="0" compatLnSpc="1"/>
          <a:lstStyle/>
          <a:p>
            <a:endParaRPr lang="zh-CN" altLang="en-US"/>
          </a:p>
        </p:txBody>
      </p:sp>
      <p:sp>
        <p:nvSpPr>
          <p:cNvPr id="35" name="Freeform 14"/>
          <p:cNvSpPr/>
          <p:nvPr/>
        </p:nvSpPr>
        <p:spPr bwMode="auto">
          <a:xfrm>
            <a:off x="6242833" y="1334242"/>
            <a:ext cx="2049877" cy="1721891"/>
          </a:xfrm>
          <a:custGeom>
            <a:avLst/>
            <a:gdLst>
              <a:gd name="T0" fmla="*/ 0 w 1424"/>
              <a:gd name="T1" fmla="*/ 602 h 1196"/>
              <a:gd name="T2" fmla="*/ 36 w 1424"/>
              <a:gd name="T3" fmla="*/ 596 h 1196"/>
              <a:gd name="T4" fmla="*/ 66 w 1424"/>
              <a:gd name="T5" fmla="*/ 574 h 1196"/>
              <a:gd name="T6" fmla="*/ 92 w 1424"/>
              <a:gd name="T7" fmla="*/ 542 h 1196"/>
              <a:gd name="T8" fmla="*/ 114 w 1424"/>
              <a:gd name="T9" fmla="*/ 502 h 1196"/>
              <a:gd name="T10" fmla="*/ 130 w 1424"/>
              <a:gd name="T11" fmla="*/ 458 h 1196"/>
              <a:gd name="T12" fmla="*/ 152 w 1424"/>
              <a:gd name="T13" fmla="*/ 376 h 1196"/>
              <a:gd name="T14" fmla="*/ 156 w 1424"/>
              <a:gd name="T15" fmla="*/ 348 h 1196"/>
              <a:gd name="T16" fmla="*/ 170 w 1424"/>
              <a:gd name="T17" fmla="*/ 266 h 1196"/>
              <a:gd name="T18" fmla="*/ 194 w 1424"/>
              <a:gd name="T19" fmla="*/ 180 h 1196"/>
              <a:gd name="T20" fmla="*/ 218 w 1424"/>
              <a:gd name="T21" fmla="*/ 120 h 1196"/>
              <a:gd name="T22" fmla="*/ 250 w 1424"/>
              <a:gd name="T23" fmla="*/ 68 h 1196"/>
              <a:gd name="T24" fmla="*/ 290 w 1424"/>
              <a:gd name="T25" fmla="*/ 26 h 1196"/>
              <a:gd name="T26" fmla="*/ 314 w 1424"/>
              <a:gd name="T27" fmla="*/ 12 h 1196"/>
              <a:gd name="T28" fmla="*/ 340 w 1424"/>
              <a:gd name="T29" fmla="*/ 4 h 1196"/>
              <a:gd name="T30" fmla="*/ 368 w 1424"/>
              <a:gd name="T31" fmla="*/ 0 h 1196"/>
              <a:gd name="T32" fmla="*/ 400 w 1424"/>
              <a:gd name="T33" fmla="*/ 2 h 1196"/>
              <a:gd name="T34" fmla="*/ 474 w 1424"/>
              <a:gd name="T35" fmla="*/ 20 h 1196"/>
              <a:gd name="T36" fmla="*/ 560 w 1424"/>
              <a:gd name="T37" fmla="*/ 52 h 1196"/>
              <a:gd name="T38" fmla="*/ 652 w 1424"/>
              <a:gd name="T39" fmla="*/ 96 h 1196"/>
              <a:gd name="T40" fmla="*/ 746 w 1424"/>
              <a:gd name="T41" fmla="*/ 150 h 1196"/>
              <a:gd name="T42" fmla="*/ 838 w 1424"/>
              <a:gd name="T43" fmla="*/ 212 h 1196"/>
              <a:gd name="T44" fmla="*/ 924 w 1424"/>
              <a:gd name="T45" fmla="*/ 278 h 1196"/>
              <a:gd name="T46" fmla="*/ 1000 w 1424"/>
              <a:gd name="T47" fmla="*/ 346 h 1196"/>
              <a:gd name="T48" fmla="*/ 1034 w 1424"/>
              <a:gd name="T49" fmla="*/ 380 h 1196"/>
              <a:gd name="T50" fmla="*/ 1100 w 1424"/>
              <a:gd name="T51" fmla="*/ 456 h 1196"/>
              <a:gd name="T52" fmla="*/ 1160 w 1424"/>
              <a:gd name="T53" fmla="*/ 532 h 1196"/>
              <a:gd name="T54" fmla="*/ 1210 w 1424"/>
              <a:gd name="T55" fmla="*/ 608 h 1196"/>
              <a:gd name="T56" fmla="*/ 1294 w 1424"/>
              <a:gd name="T57" fmla="*/ 750 h 1196"/>
              <a:gd name="T58" fmla="*/ 1352 w 1424"/>
              <a:gd name="T59" fmla="*/ 882 h 1196"/>
              <a:gd name="T60" fmla="*/ 1372 w 1424"/>
              <a:gd name="T61" fmla="*/ 940 h 1196"/>
              <a:gd name="T62" fmla="*/ 1416 w 1424"/>
              <a:gd name="T63" fmla="*/ 1090 h 1196"/>
              <a:gd name="T64" fmla="*/ 1424 w 1424"/>
              <a:gd name="T65" fmla="*/ 1128 h 1196"/>
              <a:gd name="T66" fmla="*/ 1406 w 1424"/>
              <a:gd name="T67" fmla="*/ 1114 h 1196"/>
              <a:gd name="T68" fmla="*/ 1366 w 1424"/>
              <a:gd name="T69" fmla="*/ 1094 h 1196"/>
              <a:gd name="T70" fmla="*/ 1328 w 1424"/>
              <a:gd name="T71" fmla="*/ 1082 h 1196"/>
              <a:gd name="T72" fmla="*/ 1284 w 1424"/>
              <a:gd name="T73" fmla="*/ 1076 h 1196"/>
              <a:gd name="T74" fmla="*/ 1230 w 1424"/>
              <a:gd name="T75" fmla="*/ 1080 h 1196"/>
              <a:gd name="T76" fmla="*/ 1168 w 1424"/>
              <a:gd name="T77" fmla="*/ 1096 h 1196"/>
              <a:gd name="T78" fmla="*/ 1134 w 1424"/>
              <a:gd name="T79" fmla="*/ 1108 h 1196"/>
              <a:gd name="T80" fmla="*/ 1010 w 1424"/>
              <a:gd name="T81" fmla="*/ 1160 h 1196"/>
              <a:gd name="T82" fmla="*/ 916 w 1424"/>
              <a:gd name="T83" fmla="*/ 1188 h 1196"/>
              <a:gd name="T84" fmla="*/ 860 w 1424"/>
              <a:gd name="T85" fmla="*/ 1196 h 1196"/>
              <a:gd name="T86" fmla="*/ 830 w 1424"/>
              <a:gd name="T87" fmla="*/ 1194 h 1196"/>
              <a:gd name="T88" fmla="*/ 804 w 1424"/>
              <a:gd name="T89" fmla="*/ 1186 h 1196"/>
              <a:gd name="T90" fmla="*/ 792 w 1424"/>
              <a:gd name="T91" fmla="*/ 1182 h 1196"/>
              <a:gd name="T92" fmla="*/ 758 w 1424"/>
              <a:gd name="T93" fmla="*/ 1154 h 1196"/>
              <a:gd name="T94" fmla="*/ 730 w 1424"/>
              <a:gd name="T95" fmla="*/ 1120 h 1196"/>
              <a:gd name="T96" fmla="*/ 674 w 1424"/>
              <a:gd name="T97" fmla="*/ 1028 h 1196"/>
              <a:gd name="T98" fmla="*/ 636 w 1424"/>
              <a:gd name="T99" fmla="*/ 974 h 1196"/>
              <a:gd name="T100" fmla="*/ 590 w 1424"/>
              <a:gd name="T101" fmla="*/ 914 h 1196"/>
              <a:gd name="T102" fmla="*/ 528 w 1424"/>
              <a:gd name="T103" fmla="*/ 848 h 1196"/>
              <a:gd name="T104" fmla="*/ 446 w 1424"/>
              <a:gd name="T105" fmla="*/ 780 h 1196"/>
              <a:gd name="T106" fmla="*/ 402 w 1424"/>
              <a:gd name="T107" fmla="*/ 746 h 1196"/>
              <a:gd name="T108" fmla="*/ 314 w 1424"/>
              <a:gd name="T109" fmla="*/ 694 h 1196"/>
              <a:gd name="T110" fmla="*/ 234 w 1424"/>
              <a:gd name="T111" fmla="*/ 656 h 1196"/>
              <a:gd name="T112" fmla="*/ 162 w 1424"/>
              <a:gd name="T113" fmla="*/ 630 h 1196"/>
              <a:gd name="T114" fmla="*/ 102 w 1424"/>
              <a:gd name="T115" fmla="*/ 614 h 1196"/>
              <a:gd name="T116" fmla="*/ 34 w 1424"/>
              <a:gd name="T117" fmla="*/ 604 h 1196"/>
              <a:gd name="T118" fmla="*/ 0 w 1424"/>
              <a:gd name="T119" fmla="*/ 602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4" h="1196">
                <a:moveTo>
                  <a:pt x="0" y="602"/>
                </a:moveTo>
                <a:lnTo>
                  <a:pt x="0" y="602"/>
                </a:lnTo>
                <a:lnTo>
                  <a:pt x="18" y="602"/>
                </a:lnTo>
                <a:lnTo>
                  <a:pt x="36" y="596"/>
                </a:lnTo>
                <a:lnTo>
                  <a:pt x="52" y="588"/>
                </a:lnTo>
                <a:lnTo>
                  <a:pt x="66" y="574"/>
                </a:lnTo>
                <a:lnTo>
                  <a:pt x="80" y="560"/>
                </a:lnTo>
                <a:lnTo>
                  <a:pt x="92" y="542"/>
                </a:lnTo>
                <a:lnTo>
                  <a:pt x="104" y="522"/>
                </a:lnTo>
                <a:lnTo>
                  <a:pt x="114" y="502"/>
                </a:lnTo>
                <a:lnTo>
                  <a:pt x="122" y="480"/>
                </a:lnTo>
                <a:lnTo>
                  <a:pt x="130" y="458"/>
                </a:lnTo>
                <a:lnTo>
                  <a:pt x="144" y="414"/>
                </a:lnTo>
                <a:lnTo>
                  <a:pt x="152" y="376"/>
                </a:lnTo>
                <a:lnTo>
                  <a:pt x="156" y="348"/>
                </a:lnTo>
                <a:lnTo>
                  <a:pt x="156" y="348"/>
                </a:lnTo>
                <a:lnTo>
                  <a:pt x="160" y="314"/>
                </a:lnTo>
                <a:lnTo>
                  <a:pt x="170" y="266"/>
                </a:lnTo>
                <a:lnTo>
                  <a:pt x="184" y="210"/>
                </a:lnTo>
                <a:lnTo>
                  <a:pt x="194" y="180"/>
                </a:lnTo>
                <a:lnTo>
                  <a:pt x="204" y="150"/>
                </a:lnTo>
                <a:lnTo>
                  <a:pt x="218" y="120"/>
                </a:lnTo>
                <a:lnTo>
                  <a:pt x="232" y="94"/>
                </a:lnTo>
                <a:lnTo>
                  <a:pt x="250" y="68"/>
                </a:lnTo>
                <a:lnTo>
                  <a:pt x="268" y="46"/>
                </a:lnTo>
                <a:lnTo>
                  <a:pt x="290" y="26"/>
                </a:lnTo>
                <a:lnTo>
                  <a:pt x="302" y="18"/>
                </a:lnTo>
                <a:lnTo>
                  <a:pt x="314" y="12"/>
                </a:lnTo>
                <a:lnTo>
                  <a:pt x="326" y="8"/>
                </a:lnTo>
                <a:lnTo>
                  <a:pt x="340" y="4"/>
                </a:lnTo>
                <a:lnTo>
                  <a:pt x="354" y="2"/>
                </a:lnTo>
                <a:lnTo>
                  <a:pt x="368" y="0"/>
                </a:lnTo>
                <a:lnTo>
                  <a:pt x="368" y="0"/>
                </a:lnTo>
                <a:lnTo>
                  <a:pt x="400" y="2"/>
                </a:lnTo>
                <a:lnTo>
                  <a:pt x="436" y="10"/>
                </a:lnTo>
                <a:lnTo>
                  <a:pt x="474" y="20"/>
                </a:lnTo>
                <a:lnTo>
                  <a:pt x="516" y="34"/>
                </a:lnTo>
                <a:lnTo>
                  <a:pt x="560" y="52"/>
                </a:lnTo>
                <a:lnTo>
                  <a:pt x="604" y="74"/>
                </a:lnTo>
                <a:lnTo>
                  <a:pt x="652" y="96"/>
                </a:lnTo>
                <a:lnTo>
                  <a:pt x="698" y="122"/>
                </a:lnTo>
                <a:lnTo>
                  <a:pt x="746" y="150"/>
                </a:lnTo>
                <a:lnTo>
                  <a:pt x="792" y="180"/>
                </a:lnTo>
                <a:lnTo>
                  <a:pt x="838" y="212"/>
                </a:lnTo>
                <a:lnTo>
                  <a:pt x="882" y="244"/>
                </a:lnTo>
                <a:lnTo>
                  <a:pt x="924" y="278"/>
                </a:lnTo>
                <a:lnTo>
                  <a:pt x="964" y="312"/>
                </a:lnTo>
                <a:lnTo>
                  <a:pt x="1000" y="346"/>
                </a:lnTo>
                <a:lnTo>
                  <a:pt x="1034" y="380"/>
                </a:lnTo>
                <a:lnTo>
                  <a:pt x="1034" y="380"/>
                </a:lnTo>
                <a:lnTo>
                  <a:pt x="1068" y="418"/>
                </a:lnTo>
                <a:lnTo>
                  <a:pt x="1100" y="456"/>
                </a:lnTo>
                <a:lnTo>
                  <a:pt x="1130" y="494"/>
                </a:lnTo>
                <a:lnTo>
                  <a:pt x="1160" y="532"/>
                </a:lnTo>
                <a:lnTo>
                  <a:pt x="1186" y="570"/>
                </a:lnTo>
                <a:lnTo>
                  <a:pt x="1210" y="608"/>
                </a:lnTo>
                <a:lnTo>
                  <a:pt x="1256" y="680"/>
                </a:lnTo>
                <a:lnTo>
                  <a:pt x="1294" y="750"/>
                </a:lnTo>
                <a:lnTo>
                  <a:pt x="1326" y="818"/>
                </a:lnTo>
                <a:lnTo>
                  <a:pt x="1352" y="882"/>
                </a:lnTo>
                <a:lnTo>
                  <a:pt x="1372" y="940"/>
                </a:lnTo>
                <a:lnTo>
                  <a:pt x="1372" y="940"/>
                </a:lnTo>
                <a:lnTo>
                  <a:pt x="1400" y="1032"/>
                </a:lnTo>
                <a:lnTo>
                  <a:pt x="1416" y="1090"/>
                </a:lnTo>
                <a:lnTo>
                  <a:pt x="1424" y="1128"/>
                </a:lnTo>
                <a:lnTo>
                  <a:pt x="1424" y="1128"/>
                </a:lnTo>
                <a:lnTo>
                  <a:pt x="1420" y="1124"/>
                </a:lnTo>
                <a:lnTo>
                  <a:pt x="1406" y="1114"/>
                </a:lnTo>
                <a:lnTo>
                  <a:pt x="1382" y="1100"/>
                </a:lnTo>
                <a:lnTo>
                  <a:pt x="1366" y="1094"/>
                </a:lnTo>
                <a:lnTo>
                  <a:pt x="1348" y="1088"/>
                </a:lnTo>
                <a:lnTo>
                  <a:pt x="1328" y="1082"/>
                </a:lnTo>
                <a:lnTo>
                  <a:pt x="1306" y="1078"/>
                </a:lnTo>
                <a:lnTo>
                  <a:pt x="1284" y="1076"/>
                </a:lnTo>
                <a:lnTo>
                  <a:pt x="1258" y="1078"/>
                </a:lnTo>
                <a:lnTo>
                  <a:pt x="1230" y="1080"/>
                </a:lnTo>
                <a:lnTo>
                  <a:pt x="1200" y="1086"/>
                </a:lnTo>
                <a:lnTo>
                  <a:pt x="1168" y="1096"/>
                </a:lnTo>
                <a:lnTo>
                  <a:pt x="1134" y="1108"/>
                </a:lnTo>
                <a:lnTo>
                  <a:pt x="1134" y="1108"/>
                </a:lnTo>
                <a:lnTo>
                  <a:pt x="1068" y="1136"/>
                </a:lnTo>
                <a:lnTo>
                  <a:pt x="1010" y="1160"/>
                </a:lnTo>
                <a:lnTo>
                  <a:pt x="960" y="1176"/>
                </a:lnTo>
                <a:lnTo>
                  <a:pt x="916" y="1188"/>
                </a:lnTo>
                <a:lnTo>
                  <a:pt x="878" y="1194"/>
                </a:lnTo>
                <a:lnTo>
                  <a:pt x="860" y="1196"/>
                </a:lnTo>
                <a:lnTo>
                  <a:pt x="844" y="1196"/>
                </a:lnTo>
                <a:lnTo>
                  <a:pt x="830" y="1194"/>
                </a:lnTo>
                <a:lnTo>
                  <a:pt x="816" y="1192"/>
                </a:lnTo>
                <a:lnTo>
                  <a:pt x="804" y="1186"/>
                </a:lnTo>
                <a:lnTo>
                  <a:pt x="792" y="1182"/>
                </a:lnTo>
                <a:lnTo>
                  <a:pt x="792" y="1182"/>
                </a:lnTo>
                <a:lnTo>
                  <a:pt x="774" y="1168"/>
                </a:lnTo>
                <a:lnTo>
                  <a:pt x="758" y="1154"/>
                </a:lnTo>
                <a:lnTo>
                  <a:pt x="744" y="1138"/>
                </a:lnTo>
                <a:lnTo>
                  <a:pt x="730" y="1120"/>
                </a:lnTo>
                <a:lnTo>
                  <a:pt x="702" y="1078"/>
                </a:lnTo>
                <a:lnTo>
                  <a:pt x="674" y="1028"/>
                </a:lnTo>
                <a:lnTo>
                  <a:pt x="656" y="1002"/>
                </a:lnTo>
                <a:lnTo>
                  <a:pt x="636" y="974"/>
                </a:lnTo>
                <a:lnTo>
                  <a:pt x="614" y="944"/>
                </a:lnTo>
                <a:lnTo>
                  <a:pt x="590" y="914"/>
                </a:lnTo>
                <a:lnTo>
                  <a:pt x="560" y="882"/>
                </a:lnTo>
                <a:lnTo>
                  <a:pt x="528" y="848"/>
                </a:lnTo>
                <a:lnTo>
                  <a:pt x="490" y="814"/>
                </a:lnTo>
                <a:lnTo>
                  <a:pt x="446" y="780"/>
                </a:lnTo>
                <a:lnTo>
                  <a:pt x="446" y="780"/>
                </a:lnTo>
                <a:lnTo>
                  <a:pt x="402" y="746"/>
                </a:lnTo>
                <a:lnTo>
                  <a:pt x="356" y="718"/>
                </a:lnTo>
                <a:lnTo>
                  <a:pt x="314" y="694"/>
                </a:lnTo>
                <a:lnTo>
                  <a:pt x="274" y="672"/>
                </a:lnTo>
                <a:lnTo>
                  <a:pt x="234" y="656"/>
                </a:lnTo>
                <a:lnTo>
                  <a:pt x="198" y="642"/>
                </a:lnTo>
                <a:lnTo>
                  <a:pt x="162" y="630"/>
                </a:lnTo>
                <a:lnTo>
                  <a:pt x="130" y="620"/>
                </a:lnTo>
                <a:lnTo>
                  <a:pt x="102" y="614"/>
                </a:lnTo>
                <a:lnTo>
                  <a:pt x="76" y="610"/>
                </a:lnTo>
                <a:lnTo>
                  <a:pt x="34" y="604"/>
                </a:lnTo>
                <a:lnTo>
                  <a:pt x="8" y="602"/>
                </a:lnTo>
                <a:lnTo>
                  <a:pt x="0" y="602"/>
                </a:lnTo>
                <a:lnTo>
                  <a:pt x="0" y="602"/>
                </a:lnTo>
                <a:close/>
              </a:path>
            </a:pathLst>
          </a:custGeom>
          <a:gradFill flip="none" rotWithShape="1">
            <a:gsLst>
              <a:gs pos="30000">
                <a:schemeClr val="accent5"/>
              </a:gs>
              <a:gs pos="60000">
                <a:schemeClr val="accent5">
                  <a:lumMod val="60000"/>
                  <a:lumOff val="40000"/>
                </a:schemeClr>
              </a:gs>
            </a:gsLst>
            <a:lin ang="8100000" scaled="1"/>
            <a:tileRect/>
          </a:gradFill>
          <a:ln>
            <a:noFill/>
          </a:ln>
        </p:spPr>
        <p:txBody>
          <a:bodyPr vert="horz" wrap="square" lIns="121908" tIns="60954" rIns="121908" bIns="60954" numCol="1" anchor="t" anchorCtr="0" compatLnSpc="1"/>
          <a:lstStyle/>
          <a:p>
            <a:endParaRPr lang="zh-CN" altLang="en-US"/>
          </a:p>
        </p:txBody>
      </p:sp>
      <p:sp>
        <p:nvSpPr>
          <p:cNvPr id="36" name="Freeform 15"/>
          <p:cNvSpPr/>
          <p:nvPr/>
        </p:nvSpPr>
        <p:spPr bwMode="auto">
          <a:xfrm>
            <a:off x="3899293" y="3977546"/>
            <a:ext cx="2049877" cy="1721891"/>
          </a:xfrm>
          <a:custGeom>
            <a:avLst/>
            <a:gdLst>
              <a:gd name="T0" fmla="*/ 1424 w 1424"/>
              <a:gd name="T1" fmla="*/ 592 h 1196"/>
              <a:gd name="T2" fmla="*/ 1388 w 1424"/>
              <a:gd name="T3" fmla="*/ 598 h 1196"/>
              <a:gd name="T4" fmla="*/ 1358 w 1424"/>
              <a:gd name="T5" fmla="*/ 620 h 1196"/>
              <a:gd name="T6" fmla="*/ 1332 w 1424"/>
              <a:gd name="T7" fmla="*/ 654 h 1196"/>
              <a:gd name="T8" fmla="*/ 1310 w 1424"/>
              <a:gd name="T9" fmla="*/ 694 h 1196"/>
              <a:gd name="T10" fmla="*/ 1294 w 1424"/>
              <a:gd name="T11" fmla="*/ 738 h 1196"/>
              <a:gd name="T12" fmla="*/ 1272 w 1424"/>
              <a:gd name="T13" fmla="*/ 818 h 1196"/>
              <a:gd name="T14" fmla="*/ 1268 w 1424"/>
              <a:gd name="T15" fmla="*/ 848 h 1196"/>
              <a:gd name="T16" fmla="*/ 1254 w 1424"/>
              <a:gd name="T17" fmla="*/ 928 h 1196"/>
              <a:gd name="T18" fmla="*/ 1230 w 1424"/>
              <a:gd name="T19" fmla="*/ 1016 h 1196"/>
              <a:gd name="T20" fmla="*/ 1206 w 1424"/>
              <a:gd name="T21" fmla="*/ 1074 h 1196"/>
              <a:gd name="T22" fmla="*/ 1174 w 1424"/>
              <a:gd name="T23" fmla="*/ 1128 h 1196"/>
              <a:gd name="T24" fmla="*/ 1134 w 1424"/>
              <a:gd name="T25" fmla="*/ 1168 h 1196"/>
              <a:gd name="T26" fmla="*/ 1110 w 1424"/>
              <a:gd name="T27" fmla="*/ 1184 h 1196"/>
              <a:gd name="T28" fmla="*/ 1084 w 1424"/>
              <a:gd name="T29" fmla="*/ 1192 h 1196"/>
              <a:gd name="T30" fmla="*/ 1056 w 1424"/>
              <a:gd name="T31" fmla="*/ 1196 h 1196"/>
              <a:gd name="T32" fmla="*/ 1024 w 1424"/>
              <a:gd name="T33" fmla="*/ 1192 h 1196"/>
              <a:gd name="T34" fmla="*/ 950 w 1424"/>
              <a:gd name="T35" fmla="*/ 1176 h 1196"/>
              <a:gd name="T36" fmla="*/ 864 w 1424"/>
              <a:gd name="T37" fmla="*/ 1144 h 1196"/>
              <a:gd name="T38" fmla="*/ 772 w 1424"/>
              <a:gd name="T39" fmla="*/ 1098 h 1196"/>
              <a:gd name="T40" fmla="*/ 678 w 1424"/>
              <a:gd name="T41" fmla="*/ 1046 h 1196"/>
              <a:gd name="T42" fmla="*/ 586 w 1424"/>
              <a:gd name="T43" fmla="*/ 984 h 1196"/>
              <a:gd name="T44" fmla="*/ 500 w 1424"/>
              <a:gd name="T45" fmla="*/ 918 h 1196"/>
              <a:gd name="T46" fmla="*/ 424 w 1424"/>
              <a:gd name="T47" fmla="*/ 850 h 1196"/>
              <a:gd name="T48" fmla="*/ 390 w 1424"/>
              <a:gd name="T49" fmla="*/ 816 h 1196"/>
              <a:gd name="T50" fmla="*/ 324 w 1424"/>
              <a:gd name="T51" fmla="*/ 738 h 1196"/>
              <a:gd name="T52" fmla="*/ 264 w 1424"/>
              <a:gd name="T53" fmla="*/ 662 h 1196"/>
              <a:gd name="T54" fmla="*/ 214 w 1424"/>
              <a:gd name="T55" fmla="*/ 588 h 1196"/>
              <a:gd name="T56" fmla="*/ 130 w 1424"/>
              <a:gd name="T57" fmla="*/ 444 h 1196"/>
              <a:gd name="T58" fmla="*/ 72 w 1424"/>
              <a:gd name="T59" fmla="*/ 314 h 1196"/>
              <a:gd name="T60" fmla="*/ 52 w 1424"/>
              <a:gd name="T61" fmla="*/ 256 h 1196"/>
              <a:gd name="T62" fmla="*/ 8 w 1424"/>
              <a:gd name="T63" fmla="*/ 106 h 1196"/>
              <a:gd name="T64" fmla="*/ 0 w 1424"/>
              <a:gd name="T65" fmla="*/ 68 h 1196"/>
              <a:gd name="T66" fmla="*/ 18 w 1424"/>
              <a:gd name="T67" fmla="*/ 82 h 1196"/>
              <a:gd name="T68" fmla="*/ 58 w 1424"/>
              <a:gd name="T69" fmla="*/ 102 h 1196"/>
              <a:gd name="T70" fmla="*/ 96 w 1424"/>
              <a:gd name="T71" fmla="*/ 112 h 1196"/>
              <a:gd name="T72" fmla="*/ 140 w 1424"/>
              <a:gd name="T73" fmla="*/ 118 h 1196"/>
              <a:gd name="T74" fmla="*/ 194 w 1424"/>
              <a:gd name="T75" fmla="*/ 116 h 1196"/>
              <a:gd name="T76" fmla="*/ 256 w 1424"/>
              <a:gd name="T77" fmla="*/ 100 h 1196"/>
              <a:gd name="T78" fmla="*/ 290 w 1424"/>
              <a:gd name="T79" fmla="*/ 86 h 1196"/>
              <a:gd name="T80" fmla="*/ 414 w 1424"/>
              <a:gd name="T81" fmla="*/ 36 h 1196"/>
              <a:gd name="T82" fmla="*/ 508 w 1424"/>
              <a:gd name="T83" fmla="*/ 8 h 1196"/>
              <a:gd name="T84" fmla="*/ 564 w 1424"/>
              <a:gd name="T85" fmla="*/ 0 h 1196"/>
              <a:gd name="T86" fmla="*/ 594 w 1424"/>
              <a:gd name="T87" fmla="*/ 2 h 1196"/>
              <a:gd name="T88" fmla="*/ 620 w 1424"/>
              <a:gd name="T89" fmla="*/ 8 h 1196"/>
              <a:gd name="T90" fmla="*/ 632 w 1424"/>
              <a:gd name="T91" fmla="*/ 14 h 1196"/>
              <a:gd name="T92" fmla="*/ 666 w 1424"/>
              <a:gd name="T93" fmla="*/ 42 h 1196"/>
              <a:gd name="T94" fmla="*/ 694 w 1424"/>
              <a:gd name="T95" fmla="*/ 76 h 1196"/>
              <a:gd name="T96" fmla="*/ 750 w 1424"/>
              <a:gd name="T97" fmla="*/ 166 h 1196"/>
              <a:gd name="T98" fmla="*/ 788 w 1424"/>
              <a:gd name="T99" fmla="*/ 222 h 1196"/>
              <a:gd name="T100" fmla="*/ 834 w 1424"/>
              <a:gd name="T101" fmla="*/ 282 h 1196"/>
              <a:gd name="T102" fmla="*/ 896 w 1424"/>
              <a:gd name="T103" fmla="*/ 346 h 1196"/>
              <a:gd name="T104" fmla="*/ 978 w 1424"/>
              <a:gd name="T105" fmla="*/ 416 h 1196"/>
              <a:gd name="T106" fmla="*/ 1022 w 1424"/>
              <a:gd name="T107" fmla="*/ 448 h 1196"/>
              <a:gd name="T108" fmla="*/ 1110 w 1424"/>
              <a:gd name="T109" fmla="*/ 502 h 1196"/>
              <a:gd name="T110" fmla="*/ 1190 w 1424"/>
              <a:gd name="T111" fmla="*/ 540 h 1196"/>
              <a:gd name="T112" fmla="*/ 1262 w 1424"/>
              <a:gd name="T113" fmla="*/ 566 h 1196"/>
              <a:gd name="T114" fmla="*/ 1322 w 1424"/>
              <a:gd name="T115" fmla="*/ 582 h 1196"/>
              <a:gd name="T116" fmla="*/ 1390 w 1424"/>
              <a:gd name="T117" fmla="*/ 592 h 1196"/>
              <a:gd name="T118" fmla="*/ 1424 w 1424"/>
              <a:gd name="T119" fmla="*/ 592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4" h="1196">
                <a:moveTo>
                  <a:pt x="1424" y="592"/>
                </a:moveTo>
                <a:lnTo>
                  <a:pt x="1424" y="592"/>
                </a:lnTo>
                <a:lnTo>
                  <a:pt x="1406" y="594"/>
                </a:lnTo>
                <a:lnTo>
                  <a:pt x="1388" y="598"/>
                </a:lnTo>
                <a:lnTo>
                  <a:pt x="1372" y="608"/>
                </a:lnTo>
                <a:lnTo>
                  <a:pt x="1358" y="620"/>
                </a:lnTo>
                <a:lnTo>
                  <a:pt x="1344" y="636"/>
                </a:lnTo>
                <a:lnTo>
                  <a:pt x="1332" y="654"/>
                </a:lnTo>
                <a:lnTo>
                  <a:pt x="1320" y="674"/>
                </a:lnTo>
                <a:lnTo>
                  <a:pt x="1310" y="694"/>
                </a:lnTo>
                <a:lnTo>
                  <a:pt x="1302" y="716"/>
                </a:lnTo>
                <a:lnTo>
                  <a:pt x="1294" y="738"/>
                </a:lnTo>
                <a:lnTo>
                  <a:pt x="1280" y="780"/>
                </a:lnTo>
                <a:lnTo>
                  <a:pt x="1272" y="818"/>
                </a:lnTo>
                <a:lnTo>
                  <a:pt x="1268" y="848"/>
                </a:lnTo>
                <a:lnTo>
                  <a:pt x="1268" y="848"/>
                </a:lnTo>
                <a:lnTo>
                  <a:pt x="1264" y="880"/>
                </a:lnTo>
                <a:lnTo>
                  <a:pt x="1254" y="928"/>
                </a:lnTo>
                <a:lnTo>
                  <a:pt x="1240" y="986"/>
                </a:lnTo>
                <a:lnTo>
                  <a:pt x="1230" y="1016"/>
                </a:lnTo>
                <a:lnTo>
                  <a:pt x="1220" y="1046"/>
                </a:lnTo>
                <a:lnTo>
                  <a:pt x="1206" y="1074"/>
                </a:lnTo>
                <a:lnTo>
                  <a:pt x="1192" y="1102"/>
                </a:lnTo>
                <a:lnTo>
                  <a:pt x="1174" y="1128"/>
                </a:lnTo>
                <a:lnTo>
                  <a:pt x="1156" y="1150"/>
                </a:lnTo>
                <a:lnTo>
                  <a:pt x="1134" y="1168"/>
                </a:lnTo>
                <a:lnTo>
                  <a:pt x="1122" y="1176"/>
                </a:lnTo>
                <a:lnTo>
                  <a:pt x="1110" y="1184"/>
                </a:lnTo>
                <a:lnTo>
                  <a:pt x="1098" y="1188"/>
                </a:lnTo>
                <a:lnTo>
                  <a:pt x="1084" y="1192"/>
                </a:lnTo>
                <a:lnTo>
                  <a:pt x="1070" y="1194"/>
                </a:lnTo>
                <a:lnTo>
                  <a:pt x="1056" y="1196"/>
                </a:lnTo>
                <a:lnTo>
                  <a:pt x="1056" y="1196"/>
                </a:lnTo>
                <a:lnTo>
                  <a:pt x="1024" y="1192"/>
                </a:lnTo>
                <a:lnTo>
                  <a:pt x="988" y="1186"/>
                </a:lnTo>
                <a:lnTo>
                  <a:pt x="950" y="1176"/>
                </a:lnTo>
                <a:lnTo>
                  <a:pt x="908" y="1160"/>
                </a:lnTo>
                <a:lnTo>
                  <a:pt x="864" y="1144"/>
                </a:lnTo>
                <a:lnTo>
                  <a:pt x="820" y="1122"/>
                </a:lnTo>
                <a:lnTo>
                  <a:pt x="772" y="1098"/>
                </a:lnTo>
                <a:lnTo>
                  <a:pt x="726" y="1074"/>
                </a:lnTo>
                <a:lnTo>
                  <a:pt x="678" y="1046"/>
                </a:lnTo>
                <a:lnTo>
                  <a:pt x="632" y="1016"/>
                </a:lnTo>
                <a:lnTo>
                  <a:pt x="586" y="984"/>
                </a:lnTo>
                <a:lnTo>
                  <a:pt x="542" y="952"/>
                </a:lnTo>
                <a:lnTo>
                  <a:pt x="500" y="918"/>
                </a:lnTo>
                <a:lnTo>
                  <a:pt x="460" y="884"/>
                </a:lnTo>
                <a:lnTo>
                  <a:pt x="424" y="850"/>
                </a:lnTo>
                <a:lnTo>
                  <a:pt x="390" y="816"/>
                </a:lnTo>
                <a:lnTo>
                  <a:pt x="390" y="816"/>
                </a:lnTo>
                <a:lnTo>
                  <a:pt x="356" y="778"/>
                </a:lnTo>
                <a:lnTo>
                  <a:pt x="324" y="738"/>
                </a:lnTo>
                <a:lnTo>
                  <a:pt x="294" y="700"/>
                </a:lnTo>
                <a:lnTo>
                  <a:pt x="264" y="662"/>
                </a:lnTo>
                <a:lnTo>
                  <a:pt x="238" y="624"/>
                </a:lnTo>
                <a:lnTo>
                  <a:pt x="214" y="588"/>
                </a:lnTo>
                <a:lnTo>
                  <a:pt x="168" y="514"/>
                </a:lnTo>
                <a:lnTo>
                  <a:pt x="130" y="444"/>
                </a:lnTo>
                <a:lnTo>
                  <a:pt x="98" y="378"/>
                </a:lnTo>
                <a:lnTo>
                  <a:pt x="72" y="314"/>
                </a:lnTo>
                <a:lnTo>
                  <a:pt x="52" y="256"/>
                </a:lnTo>
                <a:lnTo>
                  <a:pt x="52" y="256"/>
                </a:lnTo>
                <a:lnTo>
                  <a:pt x="24" y="164"/>
                </a:lnTo>
                <a:lnTo>
                  <a:pt x="8" y="106"/>
                </a:lnTo>
                <a:lnTo>
                  <a:pt x="0" y="68"/>
                </a:lnTo>
                <a:lnTo>
                  <a:pt x="0" y="68"/>
                </a:lnTo>
                <a:lnTo>
                  <a:pt x="4" y="72"/>
                </a:lnTo>
                <a:lnTo>
                  <a:pt x="18" y="82"/>
                </a:lnTo>
                <a:lnTo>
                  <a:pt x="42" y="96"/>
                </a:lnTo>
                <a:lnTo>
                  <a:pt x="58" y="102"/>
                </a:lnTo>
                <a:lnTo>
                  <a:pt x="76" y="108"/>
                </a:lnTo>
                <a:lnTo>
                  <a:pt x="96" y="112"/>
                </a:lnTo>
                <a:lnTo>
                  <a:pt x="118" y="116"/>
                </a:lnTo>
                <a:lnTo>
                  <a:pt x="140" y="118"/>
                </a:lnTo>
                <a:lnTo>
                  <a:pt x="166" y="118"/>
                </a:lnTo>
                <a:lnTo>
                  <a:pt x="194" y="116"/>
                </a:lnTo>
                <a:lnTo>
                  <a:pt x="224" y="110"/>
                </a:lnTo>
                <a:lnTo>
                  <a:pt x="256" y="100"/>
                </a:lnTo>
                <a:lnTo>
                  <a:pt x="290" y="86"/>
                </a:lnTo>
                <a:lnTo>
                  <a:pt x="290" y="86"/>
                </a:lnTo>
                <a:lnTo>
                  <a:pt x="356" y="58"/>
                </a:lnTo>
                <a:lnTo>
                  <a:pt x="414" y="36"/>
                </a:lnTo>
                <a:lnTo>
                  <a:pt x="464" y="18"/>
                </a:lnTo>
                <a:lnTo>
                  <a:pt x="508" y="8"/>
                </a:lnTo>
                <a:lnTo>
                  <a:pt x="546" y="0"/>
                </a:lnTo>
                <a:lnTo>
                  <a:pt x="564" y="0"/>
                </a:lnTo>
                <a:lnTo>
                  <a:pt x="580" y="0"/>
                </a:lnTo>
                <a:lnTo>
                  <a:pt x="594" y="2"/>
                </a:lnTo>
                <a:lnTo>
                  <a:pt x="608" y="4"/>
                </a:lnTo>
                <a:lnTo>
                  <a:pt x="620" y="8"/>
                </a:lnTo>
                <a:lnTo>
                  <a:pt x="632" y="14"/>
                </a:lnTo>
                <a:lnTo>
                  <a:pt x="632" y="14"/>
                </a:lnTo>
                <a:lnTo>
                  <a:pt x="650" y="26"/>
                </a:lnTo>
                <a:lnTo>
                  <a:pt x="666" y="42"/>
                </a:lnTo>
                <a:lnTo>
                  <a:pt x="680" y="58"/>
                </a:lnTo>
                <a:lnTo>
                  <a:pt x="694" y="76"/>
                </a:lnTo>
                <a:lnTo>
                  <a:pt x="722" y="118"/>
                </a:lnTo>
                <a:lnTo>
                  <a:pt x="750" y="166"/>
                </a:lnTo>
                <a:lnTo>
                  <a:pt x="768" y="194"/>
                </a:lnTo>
                <a:lnTo>
                  <a:pt x="788" y="222"/>
                </a:lnTo>
                <a:lnTo>
                  <a:pt x="810" y="252"/>
                </a:lnTo>
                <a:lnTo>
                  <a:pt x="834" y="282"/>
                </a:lnTo>
                <a:lnTo>
                  <a:pt x="864" y="314"/>
                </a:lnTo>
                <a:lnTo>
                  <a:pt x="896" y="346"/>
                </a:lnTo>
                <a:lnTo>
                  <a:pt x="934" y="380"/>
                </a:lnTo>
                <a:lnTo>
                  <a:pt x="978" y="416"/>
                </a:lnTo>
                <a:lnTo>
                  <a:pt x="978" y="416"/>
                </a:lnTo>
                <a:lnTo>
                  <a:pt x="1022" y="448"/>
                </a:lnTo>
                <a:lnTo>
                  <a:pt x="1068" y="478"/>
                </a:lnTo>
                <a:lnTo>
                  <a:pt x="1110" y="502"/>
                </a:lnTo>
                <a:lnTo>
                  <a:pt x="1150" y="522"/>
                </a:lnTo>
                <a:lnTo>
                  <a:pt x="1190" y="540"/>
                </a:lnTo>
                <a:lnTo>
                  <a:pt x="1226" y="554"/>
                </a:lnTo>
                <a:lnTo>
                  <a:pt x="1262" y="566"/>
                </a:lnTo>
                <a:lnTo>
                  <a:pt x="1294" y="574"/>
                </a:lnTo>
                <a:lnTo>
                  <a:pt x="1322" y="582"/>
                </a:lnTo>
                <a:lnTo>
                  <a:pt x="1348" y="586"/>
                </a:lnTo>
                <a:lnTo>
                  <a:pt x="1390" y="592"/>
                </a:lnTo>
                <a:lnTo>
                  <a:pt x="1416" y="592"/>
                </a:lnTo>
                <a:lnTo>
                  <a:pt x="1424" y="592"/>
                </a:lnTo>
                <a:lnTo>
                  <a:pt x="1424" y="592"/>
                </a:lnTo>
                <a:close/>
              </a:path>
            </a:pathLst>
          </a:custGeom>
          <a:gradFill flip="none" rotWithShape="1">
            <a:gsLst>
              <a:gs pos="30000">
                <a:schemeClr val="accent3"/>
              </a:gs>
              <a:gs pos="60000">
                <a:schemeClr val="accent3">
                  <a:lumMod val="60000"/>
                  <a:lumOff val="40000"/>
                </a:schemeClr>
              </a:gs>
            </a:gsLst>
            <a:lin ang="18900000" scaled="1"/>
            <a:tileRect/>
          </a:gradFill>
          <a:ln>
            <a:noFill/>
          </a:ln>
        </p:spPr>
        <p:txBody>
          <a:bodyPr vert="horz" wrap="square" lIns="121908" tIns="60954" rIns="121908" bIns="60954" numCol="1" anchor="t" anchorCtr="0" compatLnSpc="1"/>
          <a:lstStyle/>
          <a:p>
            <a:endParaRPr lang="zh-CN" altLang="en-US"/>
          </a:p>
        </p:txBody>
      </p:sp>
      <p:sp>
        <p:nvSpPr>
          <p:cNvPr id="37" name="Freeform 16"/>
          <p:cNvSpPr/>
          <p:nvPr/>
        </p:nvSpPr>
        <p:spPr bwMode="auto">
          <a:xfrm>
            <a:off x="6556648" y="3663690"/>
            <a:ext cx="1721667" cy="2050143"/>
          </a:xfrm>
          <a:custGeom>
            <a:avLst/>
            <a:gdLst>
              <a:gd name="T0" fmla="*/ 592 w 1196"/>
              <a:gd name="T1" fmla="*/ 0 h 1424"/>
              <a:gd name="T2" fmla="*/ 600 w 1196"/>
              <a:gd name="T3" fmla="*/ 34 h 1424"/>
              <a:gd name="T4" fmla="*/ 622 w 1196"/>
              <a:gd name="T5" fmla="*/ 66 h 1424"/>
              <a:gd name="T6" fmla="*/ 654 w 1196"/>
              <a:gd name="T7" fmla="*/ 92 h 1424"/>
              <a:gd name="T8" fmla="*/ 694 w 1196"/>
              <a:gd name="T9" fmla="*/ 114 h 1424"/>
              <a:gd name="T10" fmla="*/ 738 w 1196"/>
              <a:gd name="T11" fmla="*/ 130 h 1424"/>
              <a:gd name="T12" fmla="*/ 818 w 1196"/>
              <a:gd name="T13" fmla="*/ 152 h 1424"/>
              <a:gd name="T14" fmla="*/ 848 w 1196"/>
              <a:gd name="T15" fmla="*/ 156 h 1424"/>
              <a:gd name="T16" fmla="*/ 928 w 1196"/>
              <a:gd name="T17" fmla="*/ 170 h 1424"/>
              <a:gd name="T18" fmla="*/ 1016 w 1196"/>
              <a:gd name="T19" fmla="*/ 194 h 1424"/>
              <a:gd name="T20" fmla="*/ 1074 w 1196"/>
              <a:gd name="T21" fmla="*/ 218 h 1424"/>
              <a:gd name="T22" fmla="*/ 1128 w 1196"/>
              <a:gd name="T23" fmla="*/ 250 h 1424"/>
              <a:gd name="T24" fmla="*/ 1170 w 1196"/>
              <a:gd name="T25" fmla="*/ 290 h 1424"/>
              <a:gd name="T26" fmla="*/ 1184 w 1196"/>
              <a:gd name="T27" fmla="*/ 314 h 1424"/>
              <a:gd name="T28" fmla="*/ 1192 w 1196"/>
              <a:gd name="T29" fmla="*/ 340 h 1424"/>
              <a:gd name="T30" fmla="*/ 1196 w 1196"/>
              <a:gd name="T31" fmla="*/ 368 h 1424"/>
              <a:gd name="T32" fmla="*/ 1192 w 1196"/>
              <a:gd name="T33" fmla="*/ 400 h 1424"/>
              <a:gd name="T34" fmla="*/ 1176 w 1196"/>
              <a:gd name="T35" fmla="*/ 474 h 1424"/>
              <a:gd name="T36" fmla="*/ 1144 w 1196"/>
              <a:gd name="T37" fmla="*/ 558 h 1424"/>
              <a:gd name="T38" fmla="*/ 1100 w 1196"/>
              <a:gd name="T39" fmla="*/ 650 h 1424"/>
              <a:gd name="T40" fmla="*/ 1046 w 1196"/>
              <a:gd name="T41" fmla="*/ 746 h 1424"/>
              <a:gd name="T42" fmla="*/ 984 w 1196"/>
              <a:gd name="T43" fmla="*/ 838 h 1424"/>
              <a:gd name="T44" fmla="*/ 918 w 1196"/>
              <a:gd name="T45" fmla="*/ 924 h 1424"/>
              <a:gd name="T46" fmla="*/ 850 w 1196"/>
              <a:gd name="T47" fmla="*/ 1000 h 1424"/>
              <a:gd name="T48" fmla="*/ 816 w 1196"/>
              <a:gd name="T49" fmla="*/ 1034 h 1424"/>
              <a:gd name="T50" fmla="*/ 740 w 1196"/>
              <a:gd name="T51" fmla="*/ 1100 h 1424"/>
              <a:gd name="T52" fmla="*/ 662 w 1196"/>
              <a:gd name="T53" fmla="*/ 1158 h 1424"/>
              <a:gd name="T54" fmla="*/ 588 w 1196"/>
              <a:gd name="T55" fmla="*/ 1210 h 1424"/>
              <a:gd name="T56" fmla="*/ 444 w 1196"/>
              <a:gd name="T57" fmla="*/ 1294 h 1424"/>
              <a:gd name="T58" fmla="*/ 314 w 1196"/>
              <a:gd name="T59" fmla="*/ 1352 h 1424"/>
              <a:gd name="T60" fmla="*/ 256 w 1196"/>
              <a:gd name="T61" fmla="*/ 1372 h 1424"/>
              <a:gd name="T62" fmla="*/ 106 w 1196"/>
              <a:gd name="T63" fmla="*/ 1416 h 1424"/>
              <a:gd name="T64" fmla="*/ 68 w 1196"/>
              <a:gd name="T65" fmla="*/ 1424 h 1424"/>
              <a:gd name="T66" fmla="*/ 82 w 1196"/>
              <a:gd name="T67" fmla="*/ 1406 h 1424"/>
              <a:gd name="T68" fmla="*/ 102 w 1196"/>
              <a:gd name="T69" fmla="*/ 1366 h 1424"/>
              <a:gd name="T70" fmla="*/ 114 w 1196"/>
              <a:gd name="T71" fmla="*/ 1328 h 1424"/>
              <a:gd name="T72" fmla="*/ 118 w 1196"/>
              <a:gd name="T73" fmla="*/ 1282 h 1424"/>
              <a:gd name="T74" fmla="*/ 116 w 1196"/>
              <a:gd name="T75" fmla="*/ 1228 h 1424"/>
              <a:gd name="T76" fmla="*/ 100 w 1196"/>
              <a:gd name="T77" fmla="*/ 1166 h 1424"/>
              <a:gd name="T78" fmla="*/ 88 w 1196"/>
              <a:gd name="T79" fmla="*/ 1134 h 1424"/>
              <a:gd name="T80" fmla="*/ 36 w 1196"/>
              <a:gd name="T81" fmla="*/ 1010 h 1424"/>
              <a:gd name="T82" fmla="*/ 8 w 1196"/>
              <a:gd name="T83" fmla="*/ 916 h 1424"/>
              <a:gd name="T84" fmla="*/ 0 w 1196"/>
              <a:gd name="T85" fmla="*/ 860 h 1424"/>
              <a:gd name="T86" fmla="*/ 2 w 1196"/>
              <a:gd name="T87" fmla="*/ 830 h 1424"/>
              <a:gd name="T88" fmla="*/ 8 w 1196"/>
              <a:gd name="T89" fmla="*/ 804 h 1424"/>
              <a:gd name="T90" fmla="*/ 14 w 1196"/>
              <a:gd name="T91" fmla="*/ 792 h 1424"/>
              <a:gd name="T92" fmla="*/ 42 w 1196"/>
              <a:gd name="T93" fmla="*/ 758 h 1424"/>
              <a:gd name="T94" fmla="*/ 76 w 1196"/>
              <a:gd name="T95" fmla="*/ 730 h 1424"/>
              <a:gd name="T96" fmla="*/ 168 w 1196"/>
              <a:gd name="T97" fmla="*/ 672 h 1424"/>
              <a:gd name="T98" fmla="*/ 222 w 1196"/>
              <a:gd name="T99" fmla="*/ 636 h 1424"/>
              <a:gd name="T100" fmla="*/ 282 w 1196"/>
              <a:gd name="T101" fmla="*/ 590 h 1424"/>
              <a:gd name="T102" fmla="*/ 348 w 1196"/>
              <a:gd name="T103" fmla="*/ 528 h 1424"/>
              <a:gd name="T104" fmla="*/ 416 w 1196"/>
              <a:gd name="T105" fmla="*/ 446 h 1424"/>
              <a:gd name="T106" fmla="*/ 448 w 1196"/>
              <a:gd name="T107" fmla="*/ 400 h 1424"/>
              <a:gd name="T108" fmla="*/ 502 w 1196"/>
              <a:gd name="T109" fmla="*/ 314 h 1424"/>
              <a:gd name="T110" fmla="*/ 540 w 1196"/>
              <a:gd name="T111" fmla="*/ 234 h 1424"/>
              <a:gd name="T112" fmla="*/ 566 w 1196"/>
              <a:gd name="T113" fmla="*/ 162 h 1424"/>
              <a:gd name="T114" fmla="*/ 582 w 1196"/>
              <a:gd name="T115" fmla="*/ 102 h 1424"/>
              <a:gd name="T116" fmla="*/ 592 w 1196"/>
              <a:gd name="T117" fmla="*/ 34 h 1424"/>
              <a:gd name="T118" fmla="*/ 592 w 1196"/>
              <a:gd name="T119"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6" h="1424">
                <a:moveTo>
                  <a:pt x="592" y="0"/>
                </a:moveTo>
                <a:lnTo>
                  <a:pt x="592" y="0"/>
                </a:lnTo>
                <a:lnTo>
                  <a:pt x="594" y="18"/>
                </a:lnTo>
                <a:lnTo>
                  <a:pt x="600" y="34"/>
                </a:lnTo>
                <a:lnTo>
                  <a:pt x="608" y="50"/>
                </a:lnTo>
                <a:lnTo>
                  <a:pt x="622" y="66"/>
                </a:lnTo>
                <a:lnTo>
                  <a:pt x="636" y="80"/>
                </a:lnTo>
                <a:lnTo>
                  <a:pt x="654" y="92"/>
                </a:lnTo>
                <a:lnTo>
                  <a:pt x="674" y="104"/>
                </a:lnTo>
                <a:lnTo>
                  <a:pt x="694" y="114"/>
                </a:lnTo>
                <a:lnTo>
                  <a:pt x="716" y="122"/>
                </a:lnTo>
                <a:lnTo>
                  <a:pt x="738" y="130"/>
                </a:lnTo>
                <a:lnTo>
                  <a:pt x="780" y="142"/>
                </a:lnTo>
                <a:lnTo>
                  <a:pt x="818" y="152"/>
                </a:lnTo>
                <a:lnTo>
                  <a:pt x="848" y="156"/>
                </a:lnTo>
                <a:lnTo>
                  <a:pt x="848" y="156"/>
                </a:lnTo>
                <a:lnTo>
                  <a:pt x="880" y="160"/>
                </a:lnTo>
                <a:lnTo>
                  <a:pt x="928" y="170"/>
                </a:lnTo>
                <a:lnTo>
                  <a:pt x="986" y="184"/>
                </a:lnTo>
                <a:lnTo>
                  <a:pt x="1016" y="194"/>
                </a:lnTo>
                <a:lnTo>
                  <a:pt x="1046" y="204"/>
                </a:lnTo>
                <a:lnTo>
                  <a:pt x="1074" y="218"/>
                </a:lnTo>
                <a:lnTo>
                  <a:pt x="1102" y="232"/>
                </a:lnTo>
                <a:lnTo>
                  <a:pt x="1128" y="250"/>
                </a:lnTo>
                <a:lnTo>
                  <a:pt x="1150" y="268"/>
                </a:lnTo>
                <a:lnTo>
                  <a:pt x="1170" y="290"/>
                </a:lnTo>
                <a:lnTo>
                  <a:pt x="1176" y="300"/>
                </a:lnTo>
                <a:lnTo>
                  <a:pt x="1184" y="314"/>
                </a:lnTo>
                <a:lnTo>
                  <a:pt x="1188" y="326"/>
                </a:lnTo>
                <a:lnTo>
                  <a:pt x="1192" y="340"/>
                </a:lnTo>
                <a:lnTo>
                  <a:pt x="1194" y="352"/>
                </a:lnTo>
                <a:lnTo>
                  <a:pt x="1196" y="368"/>
                </a:lnTo>
                <a:lnTo>
                  <a:pt x="1196" y="368"/>
                </a:lnTo>
                <a:lnTo>
                  <a:pt x="1192" y="400"/>
                </a:lnTo>
                <a:lnTo>
                  <a:pt x="1186" y="434"/>
                </a:lnTo>
                <a:lnTo>
                  <a:pt x="1176" y="474"/>
                </a:lnTo>
                <a:lnTo>
                  <a:pt x="1162" y="516"/>
                </a:lnTo>
                <a:lnTo>
                  <a:pt x="1144" y="558"/>
                </a:lnTo>
                <a:lnTo>
                  <a:pt x="1122" y="604"/>
                </a:lnTo>
                <a:lnTo>
                  <a:pt x="1100" y="650"/>
                </a:lnTo>
                <a:lnTo>
                  <a:pt x="1074" y="698"/>
                </a:lnTo>
                <a:lnTo>
                  <a:pt x="1046" y="746"/>
                </a:lnTo>
                <a:lnTo>
                  <a:pt x="1016" y="792"/>
                </a:lnTo>
                <a:lnTo>
                  <a:pt x="984" y="838"/>
                </a:lnTo>
                <a:lnTo>
                  <a:pt x="952" y="882"/>
                </a:lnTo>
                <a:lnTo>
                  <a:pt x="918" y="924"/>
                </a:lnTo>
                <a:lnTo>
                  <a:pt x="884" y="964"/>
                </a:lnTo>
                <a:lnTo>
                  <a:pt x="850" y="1000"/>
                </a:lnTo>
                <a:lnTo>
                  <a:pt x="816" y="1034"/>
                </a:lnTo>
                <a:lnTo>
                  <a:pt x="816" y="1034"/>
                </a:lnTo>
                <a:lnTo>
                  <a:pt x="778" y="1068"/>
                </a:lnTo>
                <a:lnTo>
                  <a:pt x="740" y="1100"/>
                </a:lnTo>
                <a:lnTo>
                  <a:pt x="700" y="1130"/>
                </a:lnTo>
                <a:lnTo>
                  <a:pt x="662" y="1158"/>
                </a:lnTo>
                <a:lnTo>
                  <a:pt x="626" y="1186"/>
                </a:lnTo>
                <a:lnTo>
                  <a:pt x="588" y="1210"/>
                </a:lnTo>
                <a:lnTo>
                  <a:pt x="516" y="1256"/>
                </a:lnTo>
                <a:lnTo>
                  <a:pt x="444" y="1294"/>
                </a:lnTo>
                <a:lnTo>
                  <a:pt x="378" y="1326"/>
                </a:lnTo>
                <a:lnTo>
                  <a:pt x="314" y="1352"/>
                </a:lnTo>
                <a:lnTo>
                  <a:pt x="256" y="1372"/>
                </a:lnTo>
                <a:lnTo>
                  <a:pt x="256" y="1372"/>
                </a:lnTo>
                <a:lnTo>
                  <a:pt x="164" y="1400"/>
                </a:lnTo>
                <a:lnTo>
                  <a:pt x="106" y="1416"/>
                </a:lnTo>
                <a:lnTo>
                  <a:pt x="68" y="1424"/>
                </a:lnTo>
                <a:lnTo>
                  <a:pt x="68" y="1424"/>
                </a:lnTo>
                <a:lnTo>
                  <a:pt x="72" y="1420"/>
                </a:lnTo>
                <a:lnTo>
                  <a:pt x="82" y="1406"/>
                </a:lnTo>
                <a:lnTo>
                  <a:pt x="96" y="1382"/>
                </a:lnTo>
                <a:lnTo>
                  <a:pt x="102" y="1366"/>
                </a:lnTo>
                <a:lnTo>
                  <a:pt x="108" y="1348"/>
                </a:lnTo>
                <a:lnTo>
                  <a:pt x="114" y="1328"/>
                </a:lnTo>
                <a:lnTo>
                  <a:pt x="116" y="1306"/>
                </a:lnTo>
                <a:lnTo>
                  <a:pt x="118" y="1282"/>
                </a:lnTo>
                <a:lnTo>
                  <a:pt x="118" y="1256"/>
                </a:lnTo>
                <a:lnTo>
                  <a:pt x="116" y="1228"/>
                </a:lnTo>
                <a:lnTo>
                  <a:pt x="110" y="1198"/>
                </a:lnTo>
                <a:lnTo>
                  <a:pt x="100" y="1166"/>
                </a:lnTo>
                <a:lnTo>
                  <a:pt x="88" y="1134"/>
                </a:lnTo>
                <a:lnTo>
                  <a:pt x="88" y="1134"/>
                </a:lnTo>
                <a:lnTo>
                  <a:pt x="60" y="1068"/>
                </a:lnTo>
                <a:lnTo>
                  <a:pt x="36" y="1010"/>
                </a:lnTo>
                <a:lnTo>
                  <a:pt x="20" y="960"/>
                </a:lnTo>
                <a:lnTo>
                  <a:pt x="8" y="916"/>
                </a:lnTo>
                <a:lnTo>
                  <a:pt x="0" y="876"/>
                </a:lnTo>
                <a:lnTo>
                  <a:pt x="0" y="860"/>
                </a:lnTo>
                <a:lnTo>
                  <a:pt x="0" y="844"/>
                </a:lnTo>
                <a:lnTo>
                  <a:pt x="2" y="830"/>
                </a:lnTo>
                <a:lnTo>
                  <a:pt x="4" y="816"/>
                </a:lnTo>
                <a:lnTo>
                  <a:pt x="8" y="804"/>
                </a:lnTo>
                <a:lnTo>
                  <a:pt x="14" y="792"/>
                </a:lnTo>
                <a:lnTo>
                  <a:pt x="14" y="792"/>
                </a:lnTo>
                <a:lnTo>
                  <a:pt x="26" y="774"/>
                </a:lnTo>
                <a:lnTo>
                  <a:pt x="42" y="758"/>
                </a:lnTo>
                <a:lnTo>
                  <a:pt x="58" y="744"/>
                </a:lnTo>
                <a:lnTo>
                  <a:pt x="76" y="730"/>
                </a:lnTo>
                <a:lnTo>
                  <a:pt x="118" y="702"/>
                </a:lnTo>
                <a:lnTo>
                  <a:pt x="168" y="672"/>
                </a:lnTo>
                <a:lnTo>
                  <a:pt x="194" y="656"/>
                </a:lnTo>
                <a:lnTo>
                  <a:pt x="222" y="636"/>
                </a:lnTo>
                <a:lnTo>
                  <a:pt x="252" y="614"/>
                </a:lnTo>
                <a:lnTo>
                  <a:pt x="282" y="590"/>
                </a:lnTo>
                <a:lnTo>
                  <a:pt x="314" y="560"/>
                </a:lnTo>
                <a:lnTo>
                  <a:pt x="348" y="528"/>
                </a:lnTo>
                <a:lnTo>
                  <a:pt x="382" y="490"/>
                </a:lnTo>
                <a:lnTo>
                  <a:pt x="416" y="446"/>
                </a:lnTo>
                <a:lnTo>
                  <a:pt x="416" y="446"/>
                </a:lnTo>
                <a:lnTo>
                  <a:pt x="448" y="400"/>
                </a:lnTo>
                <a:lnTo>
                  <a:pt x="478" y="356"/>
                </a:lnTo>
                <a:lnTo>
                  <a:pt x="502" y="314"/>
                </a:lnTo>
                <a:lnTo>
                  <a:pt x="522" y="272"/>
                </a:lnTo>
                <a:lnTo>
                  <a:pt x="540" y="234"/>
                </a:lnTo>
                <a:lnTo>
                  <a:pt x="554" y="196"/>
                </a:lnTo>
                <a:lnTo>
                  <a:pt x="566" y="162"/>
                </a:lnTo>
                <a:lnTo>
                  <a:pt x="574" y="130"/>
                </a:lnTo>
                <a:lnTo>
                  <a:pt x="582" y="102"/>
                </a:lnTo>
                <a:lnTo>
                  <a:pt x="586" y="76"/>
                </a:lnTo>
                <a:lnTo>
                  <a:pt x="592" y="34"/>
                </a:lnTo>
                <a:lnTo>
                  <a:pt x="592" y="8"/>
                </a:lnTo>
                <a:lnTo>
                  <a:pt x="592" y="0"/>
                </a:lnTo>
                <a:lnTo>
                  <a:pt x="592" y="0"/>
                </a:lnTo>
                <a:close/>
              </a:path>
            </a:pathLst>
          </a:custGeom>
          <a:gradFill flip="none" rotWithShape="1">
            <a:gsLst>
              <a:gs pos="30000">
                <a:schemeClr val="accent4"/>
              </a:gs>
              <a:gs pos="60000">
                <a:schemeClr val="accent4">
                  <a:lumMod val="60000"/>
                  <a:lumOff val="40000"/>
                </a:schemeClr>
              </a:gs>
            </a:gsLst>
            <a:lin ang="13500000" scaled="1"/>
            <a:tileRect/>
          </a:gradFill>
          <a:ln>
            <a:noFill/>
          </a:ln>
        </p:spPr>
        <p:txBody>
          <a:bodyPr vert="horz" wrap="square" lIns="121908" tIns="60954" rIns="121908" bIns="60954" numCol="1" anchor="t" anchorCtr="0" compatLnSpc="1"/>
          <a:lstStyle/>
          <a:p>
            <a:endParaRPr lang="zh-CN" altLang="en-US"/>
          </a:p>
        </p:txBody>
      </p:sp>
      <p:sp>
        <p:nvSpPr>
          <p:cNvPr id="38" name="Freeform 17"/>
          <p:cNvSpPr/>
          <p:nvPr/>
        </p:nvSpPr>
        <p:spPr bwMode="auto">
          <a:xfrm>
            <a:off x="3913688" y="1316967"/>
            <a:ext cx="1721667" cy="2053023"/>
          </a:xfrm>
          <a:custGeom>
            <a:avLst/>
            <a:gdLst>
              <a:gd name="T0" fmla="*/ 604 w 1196"/>
              <a:gd name="T1" fmla="*/ 1426 h 1426"/>
              <a:gd name="T2" fmla="*/ 596 w 1196"/>
              <a:gd name="T3" fmla="*/ 1390 h 1426"/>
              <a:gd name="T4" fmla="*/ 574 w 1196"/>
              <a:gd name="T5" fmla="*/ 1360 h 1426"/>
              <a:gd name="T6" fmla="*/ 542 w 1196"/>
              <a:gd name="T7" fmla="*/ 1334 h 1426"/>
              <a:gd name="T8" fmla="*/ 502 w 1196"/>
              <a:gd name="T9" fmla="*/ 1312 h 1426"/>
              <a:gd name="T10" fmla="*/ 458 w 1196"/>
              <a:gd name="T11" fmla="*/ 1296 h 1426"/>
              <a:gd name="T12" fmla="*/ 378 w 1196"/>
              <a:gd name="T13" fmla="*/ 1274 h 1426"/>
              <a:gd name="T14" fmla="*/ 348 w 1196"/>
              <a:gd name="T15" fmla="*/ 1270 h 1426"/>
              <a:gd name="T16" fmla="*/ 268 w 1196"/>
              <a:gd name="T17" fmla="*/ 1256 h 1426"/>
              <a:gd name="T18" fmla="*/ 180 w 1196"/>
              <a:gd name="T19" fmla="*/ 1232 h 1426"/>
              <a:gd name="T20" fmla="*/ 122 w 1196"/>
              <a:gd name="T21" fmla="*/ 1208 h 1426"/>
              <a:gd name="T22" fmla="*/ 68 w 1196"/>
              <a:gd name="T23" fmla="*/ 1176 h 1426"/>
              <a:gd name="T24" fmla="*/ 26 w 1196"/>
              <a:gd name="T25" fmla="*/ 1136 h 1426"/>
              <a:gd name="T26" fmla="*/ 12 w 1196"/>
              <a:gd name="T27" fmla="*/ 1112 h 1426"/>
              <a:gd name="T28" fmla="*/ 4 w 1196"/>
              <a:gd name="T29" fmla="*/ 1086 h 1426"/>
              <a:gd name="T30" fmla="*/ 0 w 1196"/>
              <a:gd name="T31" fmla="*/ 1058 h 1426"/>
              <a:gd name="T32" fmla="*/ 4 w 1196"/>
              <a:gd name="T33" fmla="*/ 1026 h 1426"/>
              <a:gd name="T34" fmla="*/ 20 w 1196"/>
              <a:gd name="T35" fmla="*/ 952 h 1426"/>
              <a:gd name="T36" fmla="*/ 52 w 1196"/>
              <a:gd name="T37" fmla="*/ 866 h 1426"/>
              <a:gd name="T38" fmla="*/ 96 w 1196"/>
              <a:gd name="T39" fmla="*/ 774 h 1426"/>
              <a:gd name="T40" fmla="*/ 150 w 1196"/>
              <a:gd name="T41" fmla="*/ 680 h 1426"/>
              <a:gd name="T42" fmla="*/ 212 w 1196"/>
              <a:gd name="T43" fmla="*/ 588 h 1426"/>
              <a:gd name="T44" fmla="*/ 278 w 1196"/>
              <a:gd name="T45" fmla="*/ 502 h 1426"/>
              <a:gd name="T46" fmla="*/ 346 w 1196"/>
              <a:gd name="T47" fmla="*/ 426 h 1426"/>
              <a:gd name="T48" fmla="*/ 380 w 1196"/>
              <a:gd name="T49" fmla="*/ 392 h 1426"/>
              <a:gd name="T50" fmla="*/ 456 w 1196"/>
              <a:gd name="T51" fmla="*/ 326 h 1426"/>
              <a:gd name="T52" fmla="*/ 534 w 1196"/>
              <a:gd name="T53" fmla="*/ 266 h 1426"/>
              <a:gd name="T54" fmla="*/ 608 w 1196"/>
              <a:gd name="T55" fmla="*/ 214 h 1426"/>
              <a:gd name="T56" fmla="*/ 752 w 1196"/>
              <a:gd name="T57" fmla="*/ 132 h 1426"/>
              <a:gd name="T58" fmla="*/ 882 w 1196"/>
              <a:gd name="T59" fmla="*/ 74 h 1426"/>
              <a:gd name="T60" fmla="*/ 940 w 1196"/>
              <a:gd name="T61" fmla="*/ 54 h 1426"/>
              <a:gd name="T62" fmla="*/ 1090 w 1196"/>
              <a:gd name="T63" fmla="*/ 10 h 1426"/>
              <a:gd name="T64" fmla="*/ 1128 w 1196"/>
              <a:gd name="T65" fmla="*/ 0 h 1426"/>
              <a:gd name="T66" fmla="*/ 1114 w 1196"/>
              <a:gd name="T67" fmla="*/ 20 h 1426"/>
              <a:gd name="T68" fmla="*/ 1094 w 1196"/>
              <a:gd name="T69" fmla="*/ 60 h 1426"/>
              <a:gd name="T70" fmla="*/ 1082 w 1196"/>
              <a:gd name="T71" fmla="*/ 96 h 1426"/>
              <a:gd name="T72" fmla="*/ 1078 w 1196"/>
              <a:gd name="T73" fmla="*/ 142 h 1426"/>
              <a:gd name="T74" fmla="*/ 1080 w 1196"/>
              <a:gd name="T75" fmla="*/ 196 h 1426"/>
              <a:gd name="T76" fmla="*/ 1096 w 1196"/>
              <a:gd name="T77" fmla="*/ 258 h 1426"/>
              <a:gd name="T78" fmla="*/ 1108 w 1196"/>
              <a:gd name="T79" fmla="*/ 292 h 1426"/>
              <a:gd name="T80" fmla="*/ 1160 w 1196"/>
              <a:gd name="T81" fmla="*/ 416 h 1426"/>
              <a:gd name="T82" fmla="*/ 1188 w 1196"/>
              <a:gd name="T83" fmla="*/ 510 h 1426"/>
              <a:gd name="T84" fmla="*/ 1196 w 1196"/>
              <a:gd name="T85" fmla="*/ 566 h 1426"/>
              <a:gd name="T86" fmla="*/ 1194 w 1196"/>
              <a:gd name="T87" fmla="*/ 596 h 1426"/>
              <a:gd name="T88" fmla="*/ 1188 w 1196"/>
              <a:gd name="T89" fmla="*/ 622 h 1426"/>
              <a:gd name="T90" fmla="*/ 1182 w 1196"/>
              <a:gd name="T91" fmla="*/ 634 h 1426"/>
              <a:gd name="T92" fmla="*/ 1154 w 1196"/>
              <a:gd name="T93" fmla="*/ 668 h 1426"/>
              <a:gd name="T94" fmla="*/ 1120 w 1196"/>
              <a:gd name="T95" fmla="*/ 696 h 1426"/>
              <a:gd name="T96" fmla="*/ 1028 w 1196"/>
              <a:gd name="T97" fmla="*/ 752 h 1426"/>
              <a:gd name="T98" fmla="*/ 974 w 1196"/>
              <a:gd name="T99" fmla="*/ 788 h 1426"/>
              <a:gd name="T100" fmla="*/ 914 w 1196"/>
              <a:gd name="T101" fmla="*/ 836 h 1426"/>
              <a:gd name="T102" fmla="*/ 848 w 1196"/>
              <a:gd name="T103" fmla="*/ 898 h 1426"/>
              <a:gd name="T104" fmla="*/ 780 w 1196"/>
              <a:gd name="T105" fmla="*/ 980 h 1426"/>
              <a:gd name="T106" fmla="*/ 748 w 1196"/>
              <a:gd name="T107" fmla="*/ 1024 h 1426"/>
              <a:gd name="T108" fmla="*/ 694 w 1196"/>
              <a:gd name="T109" fmla="*/ 1112 h 1426"/>
              <a:gd name="T110" fmla="*/ 656 w 1196"/>
              <a:gd name="T111" fmla="*/ 1192 h 1426"/>
              <a:gd name="T112" fmla="*/ 630 w 1196"/>
              <a:gd name="T113" fmla="*/ 1262 h 1426"/>
              <a:gd name="T114" fmla="*/ 614 w 1196"/>
              <a:gd name="T115" fmla="*/ 1324 h 1426"/>
              <a:gd name="T116" fmla="*/ 604 w 1196"/>
              <a:gd name="T117" fmla="*/ 1390 h 1426"/>
              <a:gd name="T118" fmla="*/ 604 w 1196"/>
              <a:gd name="T119" fmla="*/ 1426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6" h="1426">
                <a:moveTo>
                  <a:pt x="604" y="1426"/>
                </a:moveTo>
                <a:lnTo>
                  <a:pt x="604" y="1426"/>
                </a:lnTo>
                <a:lnTo>
                  <a:pt x="602" y="1408"/>
                </a:lnTo>
                <a:lnTo>
                  <a:pt x="596" y="1390"/>
                </a:lnTo>
                <a:lnTo>
                  <a:pt x="588" y="1374"/>
                </a:lnTo>
                <a:lnTo>
                  <a:pt x="574" y="1360"/>
                </a:lnTo>
                <a:lnTo>
                  <a:pt x="560" y="1346"/>
                </a:lnTo>
                <a:lnTo>
                  <a:pt x="542" y="1334"/>
                </a:lnTo>
                <a:lnTo>
                  <a:pt x="522" y="1322"/>
                </a:lnTo>
                <a:lnTo>
                  <a:pt x="502" y="1312"/>
                </a:lnTo>
                <a:lnTo>
                  <a:pt x="480" y="1304"/>
                </a:lnTo>
                <a:lnTo>
                  <a:pt x="458" y="1296"/>
                </a:lnTo>
                <a:lnTo>
                  <a:pt x="416" y="1282"/>
                </a:lnTo>
                <a:lnTo>
                  <a:pt x="378" y="1274"/>
                </a:lnTo>
                <a:lnTo>
                  <a:pt x="348" y="1270"/>
                </a:lnTo>
                <a:lnTo>
                  <a:pt x="348" y="1270"/>
                </a:lnTo>
                <a:lnTo>
                  <a:pt x="316" y="1266"/>
                </a:lnTo>
                <a:lnTo>
                  <a:pt x="268" y="1256"/>
                </a:lnTo>
                <a:lnTo>
                  <a:pt x="210" y="1242"/>
                </a:lnTo>
                <a:lnTo>
                  <a:pt x="180" y="1232"/>
                </a:lnTo>
                <a:lnTo>
                  <a:pt x="150" y="1222"/>
                </a:lnTo>
                <a:lnTo>
                  <a:pt x="122" y="1208"/>
                </a:lnTo>
                <a:lnTo>
                  <a:pt x="94" y="1194"/>
                </a:lnTo>
                <a:lnTo>
                  <a:pt x="68" y="1176"/>
                </a:lnTo>
                <a:lnTo>
                  <a:pt x="46" y="1158"/>
                </a:lnTo>
                <a:lnTo>
                  <a:pt x="26" y="1136"/>
                </a:lnTo>
                <a:lnTo>
                  <a:pt x="20" y="1124"/>
                </a:lnTo>
                <a:lnTo>
                  <a:pt x="12" y="1112"/>
                </a:lnTo>
                <a:lnTo>
                  <a:pt x="8" y="1100"/>
                </a:lnTo>
                <a:lnTo>
                  <a:pt x="4" y="1086"/>
                </a:lnTo>
                <a:lnTo>
                  <a:pt x="2" y="1072"/>
                </a:lnTo>
                <a:lnTo>
                  <a:pt x="0" y="1058"/>
                </a:lnTo>
                <a:lnTo>
                  <a:pt x="0" y="1058"/>
                </a:lnTo>
                <a:lnTo>
                  <a:pt x="4" y="1026"/>
                </a:lnTo>
                <a:lnTo>
                  <a:pt x="10" y="990"/>
                </a:lnTo>
                <a:lnTo>
                  <a:pt x="20" y="952"/>
                </a:lnTo>
                <a:lnTo>
                  <a:pt x="34" y="910"/>
                </a:lnTo>
                <a:lnTo>
                  <a:pt x="52" y="866"/>
                </a:lnTo>
                <a:lnTo>
                  <a:pt x="74" y="822"/>
                </a:lnTo>
                <a:lnTo>
                  <a:pt x="96" y="774"/>
                </a:lnTo>
                <a:lnTo>
                  <a:pt x="122" y="728"/>
                </a:lnTo>
                <a:lnTo>
                  <a:pt x="150" y="680"/>
                </a:lnTo>
                <a:lnTo>
                  <a:pt x="180" y="634"/>
                </a:lnTo>
                <a:lnTo>
                  <a:pt x="212" y="588"/>
                </a:lnTo>
                <a:lnTo>
                  <a:pt x="244" y="544"/>
                </a:lnTo>
                <a:lnTo>
                  <a:pt x="278" y="502"/>
                </a:lnTo>
                <a:lnTo>
                  <a:pt x="312" y="462"/>
                </a:lnTo>
                <a:lnTo>
                  <a:pt x="346" y="426"/>
                </a:lnTo>
                <a:lnTo>
                  <a:pt x="380" y="392"/>
                </a:lnTo>
                <a:lnTo>
                  <a:pt x="380" y="392"/>
                </a:lnTo>
                <a:lnTo>
                  <a:pt x="418" y="358"/>
                </a:lnTo>
                <a:lnTo>
                  <a:pt x="456" y="326"/>
                </a:lnTo>
                <a:lnTo>
                  <a:pt x="496" y="296"/>
                </a:lnTo>
                <a:lnTo>
                  <a:pt x="534" y="266"/>
                </a:lnTo>
                <a:lnTo>
                  <a:pt x="570" y="240"/>
                </a:lnTo>
                <a:lnTo>
                  <a:pt x="608" y="214"/>
                </a:lnTo>
                <a:lnTo>
                  <a:pt x="680" y="170"/>
                </a:lnTo>
                <a:lnTo>
                  <a:pt x="752" y="132"/>
                </a:lnTo>
                <a:lnTo>
                  <a:pt x="818" y="100"/>
                </a:lnTo>
                <a:lnTo>
                  <a:pt x="882" y="74"/>
                </a:lnTo>
                <a:lnTo>
                  <a:pt x="940" y="54"/>
                </a:lnTo>
                <a:lnTo>
                  <a:pt x="940" y="54"/>
                </a:lnTo>
                <a:lnTo>
                  <a:pt x="1032" y="26"/>
                </a:lnTo>
                <a:lnTo>
                  <a:pt x="1090" y="10"/>
                </a:lnTo>
                <a:lnTo>
                  <a:pt x="1128" y="0"/>
                </a:lnTo>
                <a:lnTo>
                  <a:pt x="1128" y="0"/>
                </a:lnTo>
                <a:lnTo>
                  <a:pt x="1124" y="6"/>
                </a:lnTo>
                <a:lnTo>
                  <a:pt x="1114" y="20"/>
                </a:lnTo>
                <a:lnTo>
                  <a:pt x="1100" y="44"/>
                </a:lnTo>
                <a:lnTo>
                  <a:pt x="1094" y="60"/>
                </a:lnTo>
                <a:lnTo>
                  <a:pt x="1088" y="78"/>
                </a:lnTo>
                <a:lnTo>
                  <a:pt x="1082" y="96"/>
                </a:lnTo>
                <a:lnTo>
                  <a:pt x="1080" y="118"/>
                </a:lnTo>
                <a:lnTo>
                  <a:pt x="1078" y="142"/>
                </a:lnTo>
                <a:lnTo>
                  <a:pt x="1078" y="168"/>
                </a:lnTo>
                <a:lnTo>
                  <a:pt x="1080" y="196"/>
                </a:lnTo>
                <a:lnTo>
                  <a:pt x="1086" y="226"/>
                </a:lnTo>
                <a:lnTo>
                  <a:pt x="1096" y="258"/>
                </a:lnTo>
                <a:lnTo>
                  <a:pt x="1108" y="292"/>
                </a:lnTo>
                <a:lnTo>
                  <a:pt x="1108" y="292"/>
                </a:lnTo>
                <a:lnTo>
                  <a:pt x="1136" y="358"/>
                </a:lnTo>
                <a:lnTo>
                  <a:pt x="1160" y="416"/>
                </a:lnTo>
                <a:lnTo>
                  <a:pt x="1176" y="466"/>
                </a:lnTo>
                <a:lnTo>
                  <a:pt x="1188" y="510"/>
                </a:lnTo>
                <a:lnTo>
                  <a:pt x="1196" y="548"/>
                </a:lnTo>
                <a:lnTo>
                  <a:pt x="1196" y="566"/>
                </a:lnTo>
                <a:lnTo>
                  <a:pt x="1196" y="582"/>
                </a:lnTo>
                <a:lnTo>
                  <a:pt x="1194" y="596"/>
                </a:lnTo>
                <a:lnTo>
                  <a:pt x="1192" y="610"/>
                </a:lnTo>
                <a:lnTo>
                  <a:pt x="1188" y="622"/>
                </a:lnTo>
                <a:lnTo>
                  <a:pt x="1182" y="634"/>
                </a:lnTo>
                <a:lnTo>
                  <a:pt x="1182" y="634"/>
                </a:lnTo>
                <a:lnTo>
                  <a:pt x="1170" y="652"/>
                </a:lnTo>
                <a:lnTo>
                  <a:pt x="1154" y="668"/>
                </a:lnTo>
                <a:lnTo>
                  <a:pt x="1138" y="682"/>
                </a:lnTo>
                <a:lnTo>
                  <a:pt x="1120" y="696"/>
                </a:lnTo>
                <a:lnTo>
                  <a:pt x="1078" y="722"/>
                </a:lnTo>
                <a:lnTo>
                  <a:pt x="1028" y="752"/>
                </a:lnTo>
                <a:lnTo>
                  <a:pt x="1002" y="770"/>
                </a:lnTo>
                <a:lnTo>
                  <a:pt x="974" y="788"/>
                </a:lnTo>
                <a:lnTo>
                  <a:pt x="944" y="810"/>
                </a:lnTo>
                <a:lnTo>
                  <a:pt x="914" y="836"/>
                </a:lnTo>
                <a:lnTo>
                  <a:pt x="882" y="864"/>
                </a:lnTo>
                <a:lnTo>
                  <a:pt x="848" y="898"/>
                </a:lnTo>
                <a:lnTo>
                  <a:pt x="814" y="936"/>
                </a:lnTo>
                <a:lnTo>
                  <a:pt x="780" y="980"/>
                </a:lnTo>
                <a:lnTo>
                  <a:pt x="780" y="980"/>
                </a:lnTo>
                <a:lnTo>
                  <a:pt x="748" y="1024"/>
                </a:lnTo>
                <a:lnTo>
                  <a:pt x="718" y="1068"/>
                </a:lnTo>
                <a:lnTo>
                  <a:pt x="694" y="1112"/>
                </a:lnTo>
                <a:lnTo>
                  <a:pt x="674" y="1152"/>
                </a:lnTo>
                <a:lnTo>
                  <a:pt x="656" y="1192"/>
                </a:lnTo>
                <a:lnTo>
                  <a:pt x="642" y="1228"/>
                </a:lnTo>
                <a:lnTo>
                  <a:pt x="630" y="1262"/>
                </a:lnTo>
                <a:lnTo>
                  <a:pt x="622" y="1294"/>
                </a:lnTo>
                <a:lnTo>
                  <a:pt x="614" y="1324"/>
                </a:lnTo>
                <a:lnTo>
                  <a:pt x="610" y="1350"/>
                </a:lnTo>
                <a:lnTo>
                  <a:pt x="604" y="1390"/>
                </a:lnTo>
                <a:lnTo>
                  <a:pt x="604" y="1418"/>
                </a:lnTo>
                <a:lnTo>
                  <a:pt x="604" y="1426"/>
                </a:lnTo>
                <a:lnTo>
                  <a:pt x="604" y="1426"/>
                </a:lnTo>
                <a:close/>
              </a:path>
            </a:pathLst>
          </a:custGeom>
          <a:gradFill flip="none" rotWithShape="1">
            <a:gsLst>
              <a:gs pos="30000">
                <a:schemeClr val="accent2">
                  <a:lumMod val="60000"/>
                  <a:lumOff val="40000"/>
                </a:schemeClr>
              </a:gs>
              <a:gs pos="60000">
                <a:schemeClr val="accent2"/>
              </a:gs>
            </a:gsLst>
            <a:lin ang="2700000" scaled="1"/>
            <a:tileRect/>
          </a:gradFill>
          <a:ln>
            <a:noFill/>
          </a:ln>
        </p:spPr>
        <p:txBody>
          <a:bodyPr vert="horz" wrap="square" lIns="121908" tIns="60954" rIns="121908" bIns="60954" numCol="1" anchor="t" anchorCtr="0" compatLnSpc="1"/>
          <a:lstStyle/>
          <a:p>
            <a:endParaRPr lang="zh-CN" altLang="en-US"/>
          </a:p>
        </p:txBody>
      </p:sp>
      <p:sp>
        <p:nvSpPr>
          <p:cNvPr id="39" name="矩形 38"/>
          <p:cNvSpPr/>
          <p:nvPr/>
        </p:nvSpPr>
        <p:spPr>
          <a:xfrm>
            <a:off x="579357" y="3982925"/>
            <a:ext cx="2889596" cy="1688655"/>
          </a:xfrm>
          <a:prstGeom prst="rect">
            <a:avLst/>
          </a:prstGeom>
        </p:spPr>
        <p:txBody>
          <a:bodyPr wrap="square" lIns="121908" tIns="60954" rIns="121908" bIns="60954">
            <a:spAutoFit/>
          </a:bodyPr>
          <a:lstStyle/>
          <a:p>
            <a:pPr algn="r">
              <a:lnSpc>
                <a:spcPct val="130000"/>
              </a:lnSpc>
              <a:spcAft>
                <a:spcPts val="800"/>
              </a:spcAft>
            </a:pPr>
            <a:r>
              <a:rPr lang="zh-CN" altLang="en-US" sz="1300" dirty="0">
                <a:solidFill>
                  <a:schemeClr val="accent3"/>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3"/>
              </a:solidFill>
              <a:latin typeface="微软雅黑" panose="020B0503020204020204" pitchFamily="34" charset="-122"/>
              <a:ea typeface="微软雅黑" panose="020B0503020204020204" pitchFamily="34" charset="-122"/>
            </a:endParaRPr>
          </a:p>
          <a:p>
            <a:pPr algn="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a:p>
            <a:pPr algn="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p>
        </p:txBody>
      </p:sp>
      <p:sp>
        <p:nvSpPr>
          <p:cNvPr id="40" name="矩形 39"/>
          <p:cNvSpPr/>
          <p:nvPr/>
        </p:nvSpPr>
        <p:spPr>
          <a:xfrm>
            <a:off x="579357" y="1385883"/>
            <a:ext cx="2889596" cy="1688655"/>
          </a:xfrm>
          <a:prstGeom prst="rect">
            <a:avLst/>
          </a:prstGeom>
        </p:spPr>
        <p:txBody>
          <a:bodyPr wrap="square" lIns="121908" tIns="60954" rIns="121908" bIns="60954">
            <a:spAutoFit/>
          </a:bodyPr>
          <a:lstStyle/>
          <a:p>
            <a:pPr algn="r">
              <a:lnSpc>
                <a:spcPct val="130000"/>
              </a:lnSpc>
              <a:spcAft>
                <a:spcPts val="800"/>
              </a:spcAft>
            </a:pPr>
            <a:r>
              <a:rPr lang="zh-CN" altLang="en-US" sz="1300" dirty="0">
                <a:solidFill>
                  <a:schemeClr val="accent2"/>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2"/>
              </a:solidFill>
              <a:latin typeface="微软雅黑" panose="020B0503020204020204" pitchFamily="34" charset="-122"/>
              <a:ea typeface="微软雅黑" panose="020B0503020204020204" pitchFamily="34" charset="-122"/>
            </a:endParaRPr>
          </a:p>
          <a:p>
            <a:pPr algn="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a:p>
            <a:pPr algn="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p>
        </p:txBody>
      </p:sp>
      <p:sp>
        <p:nvSpPr>
          <p:cNvPr id="41" name="矩形 40"/>
          <p:cNvSpPr/>
          <p:nvPr/>
        </p:nvSpPr>
        <p:spPr>
          <a:xfrm>
            <a:off x="8723051" y="3982925"/>
            <a:ext cx="2889596" cy="1688655"/>
          </a:xfrm>
          <a:prstGeom prst="rect">
            <a:avLst/>
          </a:prstGeom>
        </p:spPr>
        <p:txBody>
          <a:bodyPr wrap="square" lIns="121908" tIns="60954" rIns="121908" bIns="60954">
            <a:spAutoFit/>
          </a:bodyPr>
          <a:lstStyle/>
          <a:p>
            <a:pPr>
              <a:lnSpc>
                <a:spcPct val="130000"/>
              </a:lnSpc>
              <a:spcAft>
                <a:spcPts val="800"/>
              </a:spcAft>
            </a:pPr>
            <a:r>
              <a:rPr lang="zh-CN" altLang="en-US" sz="1300" dirty="0">
                <a:solidFill>
                  <a:schemeClr val="accent4"/>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4"/>
              </a:solidFill>
              <a:latin typeface="微软雅黑" panose="020B0503020204020204" pitchFamily="34" charset="-122"/>
              <a:ea typeface="微软雅黑" panose="020B0503020204020204" pitchFamily="34" charset="-122"/>
            </a:endParaRPr>
          </a:p>
          <a:p>
            <a:pP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a:p>
            <a:pP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p>
        </p:txBody>
      </p:sp>
      <p:sp>
        <p:nvSpPr>
          <p:cNvPr id="42" name="矩形 41"/>
          <p:cNvSpPr/>
          <p:nvPr/>
        </p:nvSpPr>
        <p:spPr>
          <a:xfrm>
            <a:off x="8716941" y="1385883"/>
            <a:ext cx="2889596" cy="1688655"/>
          </a:xfrm>
          <a:prstGeom prst="rect">
            <a:avLst/>
          </a:prstGeom>
        </p:spPr>
        <p:txBody>
          <a:bodyPr wrap="square" lIns="121908" tIns="60954" rIns="121908" bIns="60954">
            <a:spAutoFit/>
          </a:bodyPr>
          <a:lstStyle/>
          <a:p>
            <a:pPr>
              <a:lnSpc>
                <a:spcPct val="130000"/>
              </a:lnSpc>
              <a:spcAft>
                <a:spcPts val="800"/>
              </a:spcAft>
            </a:pPr>
            <a:r>
              <a:rPr lang="zh-CN" altLang="en-US" sz="1300" dirty="0">
                <a:solidFill>
                  <a:schemeClr val="accent5"/>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5"/>
              </a:solidFill>
              <a:latin typeface="微软雅黑" panose="020B0503020204020204" pitchFamily="34" charset="-122"/>
              <a:ea typeface="微软雅黑" panose="020B0503020204020204" pitchFamily="34" charset="-122"/>
            </a:endParaRPr>
          </a:p>
          <a:p>
            <a:pP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a:p>
            <a:pP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p>
        </p:txBody>
      </p:sp>
      <p:cxnSp>
        <p:nvCxnSpPr>
          <p:cNvPr id="43" name="直接连接符 42"/>
          <p:cNvCxnSpPr/>
          <p:nvPr/>
        </p:nvCxnSpPr>
        <p:spPr>
          <a:xfrm flipH="1" flipV="1">
            <a:off x="8180427" y="2216879"/>
            <a:ext cx="500959" cy="1"/>
          </a:xfrm>
          <a:prstGeom prst="line">
            <a:avLst/>
          </a:prstGeom>
          <a:ln w="12700">
            <a:solidFill>
              <a:schemeClr val="bg1">
                <a:lumMod val="65000"/>
                <a:lumOff val="3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5128826" y="2842877"/>
            <a:ext cx="2020524" cy="1586063"/>
          </a:xfrm>
          <a:prstGeom prst="rect">
            <a:avLst/>
          </a:prstGeom>
        </p:spPr>
        <p:txBody>
          <a:bodyPr wrap="square" lIns="121908" tIns="60954" rIns="121908" bIns="60954">
            <a:spAutoFit/>
          </a:bodyPr>
          <a:lstStyle/>
          <a:p>
            <a:pPr algn="ctr">
              <a:lnSpc>
                <a:spcPct val="130000"/>
              </a:lnSpc>
              <a:spcAft>
                <a:spcPts val="800"/>
              </a:spcAft>
            </a:pPr>
            <a:r>
              <a:rPr lang="zh-CN" altLang="en-US" sz="1300" dirty="0">
                <a:solidFill>
                  <a:schemeClr val="bg1">
                    <a:lumMod val="65000"/>
                  </a:schemeClr>
                </a:solidFill>
                <a:latin typeface="微软雅黑" panose="020B0503020204020204" pitchFamily="34" charset="-122"/>
                <a:ea typeface="微软雅黑" panose="020B0503020204020204" pitchFamily="34" charset="-122"/>
              </a:rPr>
              <a:t>在此输入您的标题</a:t>
            </a:r>
            <a:endParaRPr lang="en-US" altLang="zh-CN" sz="1300" dirty="0">
              <a:solidFill>
                <a:schemeClr val="bg1">
                  <a:lumMod val="65000"/>
                </a:schemeClr>
              </a:solidFill>
              <a:latin typeface="微软雅黑" panose="020B0503020204020204" pitchFamily="34" charset="-122"/>
              <a:ea typeface="微软雅黑" panose="020B0503020204020204" pitchFamily="34" charset="-122"/>
            </a:endParaRPr>
          </a:p>
          <a:p>
            <a:pPr algn="ct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在此输入您的文字，在此输入您的文字，在此输入您的文字，在此输入您的文字在此输入您的文字，在此输入您的文字</a:t>
            </a:r>
          </a:p>
        </p:txBody>
      </p:sp>
      <p:cxnSp>
        <p:nvCxnSpPr>
          <p:cNvPr id="45" name="直接连接符 44"/>
          <p:cNvCxnSpPr/>
          <p:nvPr/>
        </p:nvCxnSpPr>
        <p:spPr>
          <a:xfrm flipH="1" flipV="1">
            <a:off x="8180427" y="4813921"/>
            <a:ext cx="500959" cy="1"/>
          </a:xfrm>
          <a:prstGeom prst="line">
            <a:avLst/>
          </a:prstGeom>
          <a:ln w="12700">
            <a:solidFill>
              <a:schemeClr val="bg1">
                <a:lumMod val="65000"/>
                <a:lumOff val="3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3517068" y="2216879"/>
            <a:ext cx="500959" cy="1"/>
          </a:xfrm>
          <a:prstGeom prst="line">
            <a:avLst/>
          </a:prstGeom>
          <a:ln w="12700">
            <a:solidFill>
              <a:schemeClr val="bg1">
                <a:lumMod val="65000"/>
                <a:lumOff val="3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517068" y="4813921"/>
            <a:ext cx="500959" cy="1"/>
          </a:xfrm>
          <a:prstGeom prst="line">
            <a:avLst/>
          </a:prstGeom>
          <a:ln w="12700">
            <a:solidFill>
              <a:schemeClr val="bg1">
                <a:lumMod val="65000"/>
                <a:lumOff val="3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4573206" y="2003464"/>
            <a:ext cx="473802" cy="423939"/>
            <a:chOff x="4987925" y="414338"/>
            <a:chExt cx="1898650" cy="1698625"/>
          </a:xfrm>
        </p:grpSpPr>
        <p:sp>
          <p:nvSpPr>
            <p:cNvPr id="49" name="Freeform 22"/>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Line 23"/>
            <p:cNvSpPr>
              <a:spLocks noChangeShapeType="1"/>
            </p:cNvSpPr>
            <p:nvPr/>
          </p:nvSpPr>
          <p:spPr bwMode="auto">
            <a:xfrm>
              <a:off x="5937250" y="893763"/>
              <a:ext cx="0" cy="568325"/>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Freeform 24"/>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52" name="组合 51"/>
          <p:cNvGrpSpPr/>
          <p:nvPr/>
        </p:nvGrpSpPr>
        <p:grpSpPr>
          <a:xfrm>
            <a:off x="7129831" y="4553549"/>
            <a:ext cx="426267" cy="423939"/>
            <a:chOff x="2616200" y="414338"/>
            <a:chExt cx="1708150" cy="1698625"/>
          </a:xfrm>
        </p:grpSpPr>
        <p:sp>
          <p:nvSpPr>
            <p:cNvPr id="53" name="Freeform 25"/>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4" name="Freeform 26"/>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Line 27"/>
            <p:cNvSpPr>
              <a:spLocks noChangeShapeType="1"/>
            </p:cNvSpPr>
            <p:nvPr/>
          </p:nvSpPr>
          <p:spPr bwMode="auto">
            <a:xfrm flipH="1">
              <a:off x="3409950" y="614363"/>
              <a:ext cx="606425" cy="54610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56" name="组合 55"/>
          <p:cNvGrpSpPr/>
          <p:nvPr/>
        </p:nvGrpSpPr>
        <p:grpSpPr>
          <a:xfrm>
            <a:off x="4594597" y="4553549"/>
            <a:ext cx="431021" cy="423939"/>
            <a:chOff x="5032375" y="3027363"/>
            <a:chExt cx="1727200" cy="1698625"/>
          </a:xfrm>
        </p:grpSpPr>
        <p:sp>
          <p:nvSpPr>
            <p:cNvPr id="57" name="Freeform 28"/>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Freeform 29"/>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Line 30"/>
            <p:cNvSpPr>
              <a:spLocks noChangeShapeType="1"/>
            </p:cNvSpPr>
            <p:nvPr/>
          </p:nvSpPr>
          <p:spPr bwMode="auto">
            <a:xfrm>
              <a:off x="5435600" y="3027363"/>
              <a:ext cx="923925" cy="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Line 31"/>
            <p:cNvSpPr>
              <a:spLocks noChangeShapeType="1"/>
            </p:cNvSpPr>
            <p:nvPr/>
          </p:nvSpPr>
          <p:spPr bwMode="auto">
            <a:xfrm>
              <a:off x="5895975" y="4240213"/>
              <a:ext cx="0" cy="18415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1" name="Freeform 32"/>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62" name="组合 61"/>
          <p:cNvGrpSpPr/>
          <p:nvPr/>
        </p:nvGrpSpPr>
        <p:grpSpPr>
          <a:xfrm>
            <a:off x="7131020" y="2003464"/>
            <a:ext cx="423889" cy="423939"/>
            <a:chOff x="152400" y="414338"/>
            <a:chExt cx="1698625" cy="1698625"/>
          </a:xfrm>
        </p:grpSpPr>
        <p:sp>
          <p:nvSpPr>
            <p:cNvPr id="63" name="Freeform 41"/>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Freeform 42"/>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1000"/>
                                        <p:tgtEl>
                                          <p:spTgt spid="3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600"/>
                                        <p:tgtEl>
                                          <p:spTgt spid="35"/>
                                        </p:tgtEl>
                                      </p:cBhvr>
                                    </p:animEffect>
                                  </p:childTnLst>
                                </p:cTn>
                              </p:par>
                            </p:childTnLst>
                          </p:cTn>
                        </p:par>
                        <p:par>
                          <p:cTn id="12" fill="hold">
                            <p:stCondLst>
                              <p:cond delay="2000"/>
                            </p:stCondLst>
                            <p:childTnLst>
                              <p:par>
                                <p:cTn id="13" presetID="22" presetClass="entr" presetSubtype="2"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right)">
                                      <p:cBhvr>
                                        <p:cTn id="15" dur="300"/>
                                        <p:tgtEl>
                                          <p:spTgt spid="30"/>
                                        </p:tgtEl>
                                      </p:cBhvr>
                                    </p:animEffect>
                                  </p:childTnLst>
                                </p:cTn>
                              </p:par>
                            </p:childTnLst>
                          </p:cTn>
                        </p:par>
                        <p:par>
                          <p:cTn id="16" fill="hold">
                            <p:stCondLst>
                              <p:cond delay="2500"/>
                            </p:stCondLst>
                            <p:childTnLst>
                              <p:par>
                                <p:cTn id="17" presetID="22" presetClass="entr" presetSubtype="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300"/>
                                        <p:tgtEl>
                                          <p:spTgt spid="27"/>
                                        </p:tgtEl>
                                      </p:cBhvr>
                                    </p:animEffect>
                                  </p:childTnLst>
                                </p:cTn>
                              </p:par>
                            </p:childTnLst>
                          </p:cTn>
                        </p:par>
                        <p:par>
                          <p:cTn id="20" fill="hold">
                            <p:stCondLst>
                              <p:cond delay="3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600"/>
                                        <p:tgtEl>
                                          <p:spTgt spid="37"/>
                                        </p:tgtEl>
                                      </p:cBhvr>
                                    </p:animEffect>
                                  </p:childTnLst>
                                </p:cTn>
                              </p:par>
                            </p:childTnLst>
                          </p:cTn>
                        </p:par>
                        <p:par>
                          <p:cTn id="24" fill="hold">
                            <p:stCondLst>
                              <p:cond delay="40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300"/>
                                        <p:tgtEl>
                                          <p:spTgt spid="26"/>
                                        </p:tgtEl>
                                      </p:cBhvr>
                                    </p:animEffect>
                                  </p:childTnLst>
                                </p:cTn>
                              </p:par>
                            </p:childTnLst>
                          </p:cTn>
                        </p:par>
                        <p:par>
                          <p:cTn id="28" fill="hold">
                            <p:stCondLst>
                              <p:cond delay="4500"/>
                            </p:stCondLst>
                            <p:childTnLst>
                              <p:par>
                                <p:cTn id="29" presetID="22" presetClass="entr" presetSubtype="4"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down)">
                                      <p:cBhvr>
                                        <p:cTn id="31" dur="300"/>
                                        <p:tgtEl>
                                          <p:spTgt spid="33"/>
                                        </p:tgtEl>
                                      </p:cBhvr>
                                    </p:animEffect>
                                  </p:childTnLst>
                                </p:cTn>
                              </p:par>
                            </p:childTnLst>
                          </p:cTn>
                        </p:par>
                        <p:par>
                          <p:cTn id="32" fill="hold">
                            <p:stCondLst>
                              <p:cond delay="5000"/>
                            </p:stCondLst>
                            <p:childTnLst>
                              <p:par>
                                <p:cTn id="33" presetID="22" presetClass="entr" presetSubtype="2"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right)">
                                      <p:cBhvr>
                                        <p:cTn id="35" dur="600"/>
                                        <p:tgtEl>
                                          <p:spTgt spid="36"/>
                                        </p:tgtEl>
                                      </p:cBhvr>
                                    </p:animEffect>
                                  </p:childTnLst>
                                </p:cTn>
                              </p:par>
                            </p:childTnLst>
                          </p:cTn>
                        </p:par>
                        <p:par>
                          <p:cTn id="36" fill="hold">
                            <p:stCondLst>
                              <p:cond delay="6000"/>
                            </p:stCondLst>
                            <p:childTnLst>
                              <p:par>
                                <p:cTn id="37" presetID="22" presetClass="entr" presetSubtype="4"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down)">
                                      <p:cBhvr>
                                        <p:cTn id="39" dur="300"/>
                                        <p:tgtEl>
                                          <p:spTgt spid="32"/>
                                        </p:tgtEl>
                                      </p:cBhvr>
                                    </p:animEffect>
                                  </p:childTnLst>
                                </p:cTn>
                              </p:par>
                            </p:childTnLst>
                          </p:cTn>
                        </p:par>
                        <p:par>
                          <p:cTn id="40" fill="hold">
                            <p:stCondLst>
                              <p:cond delay="6500"/>
                            </p:stCondLst>
                            <p:childTnLst>
                              <p:par>
                                <p:cTn id="41" presetID="22" presetClass="entr" presetSubtype="4"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down)">
                                      <p:cBhvr>
                                        <p:cTn id="43" dur="300"/>
                                        <p:tgtEl>
                                          <p:spTgt spid="29"/>
                                        </p:tgtEl>
                                      </p:cBhvr>
                                    </p:animEffect>
                                  </p:childTnLst>
                                </p:cTn>
                              </p:par>
                            </p:childTnLst>
                          </p:cTn>
                        </p:par>
                        <p:par>
                          <p:cTn id="44" fill="hold">
                            <p:stCondLst>
                              <p:cond delay="7000"/>
                            </p:stCondLst>
                            <p:childTnLst>
                              <p:par>
                                <p:cTn id="45" presetID="22" presetClass="entr" presetSubtype="4"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600"/>
                                        <p:tgtEl>
                                          <p:spTgt spid="38"/>
                                        </p:tgtEl>
                                      </p:cBhvr>
                                    </p:animEffect>
                                  </p:childTnLst>
                                </p:cTn>
                              </p:par>
                            </p:childTnLst>
                          </p:cTn>
                        </p:par>
                        <p:par>
                          <p:cTn id="48" fill="hold">
                            <p:stCondLst>
                              <p:cond delay="8000"/>
                            </p:stCondLst>
                            <p:childTnLst>
                              <p:par>
                                <p:cTn id="49" presetID="22" presetClass="entr" presetSubtype="1"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up)">
                                      <p:cBhvr>
                                        <p:cTn id="51" dur="300"/>
                                        <p:tgtEl>
                                          <p:spTgt spid="28"/>
                                        </p:tgtEl>
                                      </p:cBhvr>
                                    </p:animEffect>
                                  </p:childTnLst>
                                </p:cTn>
                              </p:par>
                            </p:childTnLst>
                          </p:cTn>
                        </p:par>
                        <p:par>
                          <p:cTn id="52" fill="hold">
                            <p:stCondLst>
                              <p:cond delay="8500"/>
                            </p:stCondLst>
                            <p:childTnLst>
                              <p:par>
                                <p:cTn id="53" presetID="22" presetClass="entr" presetSubtype="1"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300"/>
                                        <p:tgtEl>
                                          <p:spTgt spid="31"/>
                                        </p:tgtEl>
                                      </p:cBhvr>
                                    </p:animEffect>
                                  </p:childTnLst>
                                </p:cTn>
                              </p:par>
                            </p:childTnLst>
                          </p:cTn>
                        </p:par>
                        <p:par>
                          <p:cTn id="56" fill="hold">
                            <p:stCondLst>
                              <p:cond delay="9000"/>
                            </p:stCondLst>
                            <p:childTnLst>
                              <p:par>
                                <p:cTn id="57" presetID="53" presetClass="entr" presetSubtype="16" fill="hold" nodeType="after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p:cTn id="59" dur="300" fill="hold"/>
                                        <p:tgtEl>
                                          <p:spTgt spid="62"/>
                                        </p:tgtEl>
                                        <p:attrNameLst>
                                          <p:attrName>ppt_w</p:attrName>
                                        </p:attrNameLst>
                                      </p:cBhvr>
                                      <p:tavLst>
                                        <p:tav tm="0">
                                          <p:val>
                                            <p:fltVal val="0"/>
                                          </p:val>
                                        </p:tav>
                                        <p:tav tm="100000">
                                          <p:val>
                                            <p:strVal val="#ppt_w"/>
                                          </p:val>
                                        </p:tav>
                                      </p:tavLst>
                                    </p:anim>
                                    <p:anim calcmode="lin" valueType="num">
                                      <p:cBhvr>
                                        <p:cTn id="60" dur="300" fill="hold"/>
                                        <p:tgtEl>
                                          <p:spTgt spid="62"/>
                                        </p:tgtEl>
                                        <p:attrNameLst>
                                          <p:attrName>ppt_h</p:attrName>
                                        </p:attrNameLst>
                                      </p:cBhvr>
                                      <p:tavLst>
                                        <p:tav tm="0">
                                          <p:val>
                                            <p:fltVal val="0"/>
                                          </p:val>
                                        </p:tav>
                                        <p:tav tm="100000">
                                          <p:val>
                                            <p:strVal val="#ppt_h"/>
                                          </p:val>
                                        </p:tav>
                                      </p:tavLst>
                                    </p:anim>
                                    <p:animEffect transition="in" filter="fade">
                                      <p:cBhvr>
                                        <p:cTn id="61" dur="300"/>
                                        <p:tgtEl>
                                          <p:spTgt spid="62"/>
                                        </p:tgtEl>
                                      </p:cBhvr>
                                    </p:animEffect>
                                  </p:childTnLst>
                                </p:cTn>
                              </p:par>
                            </p:childTnLst>
                          </p:cTn>
                        </p:par>
                        <p:par>
                          <p:cTn id="62" fill="hold">
                            <p:stCondLst>
                              <p:cond delay="9500"/>
                            </p:stCondLst>
                            <p:childTnLst>
                              <p:par>
                                <p:cTn id="63" presetID="53" presetClass="entr" presetSubtype="16"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 calcmode="lin" valueType="num">
                                      <p:cBhvr>
                                        <p:cTn id="65" dur="300" fill="hold"/>
                                        <p:tgtEl>
                                          <p:spTgt spid="52"/>
                                        </p:tgtEl>
                                        <p:attrNameLst>
                                          <p:attrName>ppt_w</p:attrName>
                                        </p:attrNameLst>
                                      </p:cBhvr>
                                      <p:tavLst>
                                        <p:tav tm="0">
                                          <p:val>
                                            <p:fltVal val="0"/>
                                          </p:val>
                                        </p:tav>
                                        <p:tav tm="100000">
                                          <p:val>
                                            <p:strVal val="#ppt_w"/>
                                          </p:val>
                                        </p:tav>
                                      </p:tavLst>
                                    </p:anim>
                                    <p:anim calcmode="lin" valueType="num">
                                      <p:cBhvr>
                                        <p:cTn id="66" dur="300" fill="hold"/>
                                        <p:tgtEl>
                                          <p:spTgt spid="52"/>
                                        </p:tgtEl>
                                        <p:attrNameLst>
                                          <p:attrName>ppt_h</p:attrName>
                                        </p:attrNameLst>
                                      </p:cBhvr>
                                      <p:tavLst>
                                        <p:tav tm="0">
                                          <p:val>
                                            <p:fltVal val="0"/>
                                          </p:val>
                                        </p:tav>
                                        <p:tav tm="100000">
                                          <p:val>
                                            <p:strVal val="#ppt_h"/>
                                          </p:val>
                                        </p:tav>
                                      </p:tavLst>
                                    </p:anim>
                                    <p:animEffect transition="in" filter="fade">
                                      <p:cBhvr>
                                        <p:cTn id="67" dur="300"/>
                                        <p:tgtEl>
                                          <p:spTgt spid="52"/>
                                        </p:tgtEl>
                                      </p:cBhvr>
                                    </p:animEffect>
                                  </p:childTnLst>
                                </p:cTn>
                              </p:par>
                            </p:childTnLst>
                          </p:cTn>
                        </p:par>
                        <p:par>
                          <p:cTn id="68" fill="hold">
                            <p:stCondLst>
                              <p:cond delay="10000"/>
                            </p:stCondLst>
                            <p:childTnLst>
                              <p:par>
                                <p:cTn id="69" presetID="53" presetClass="entr" presetSubtype="16" fill="hold" nodeType="afterEffect">
                                  <p:stCondLst>
                                    <p:cond delay="0"/>
                                  </p:stCondLst>
                                  <p:childTnLst>
                                    <p:set>
                                      <p:cBhvr>
                                        <p:cTn id="70" dur="1" fill="hold">
                                          <p:stCondLst>
                                            <p:cond delay="0"/>
                                          </p:stCondLst>
                                        </p:cTn>
                                        <p:tgtEl>
                                          <p:spTgt spid="56"/>
                                        </p:tgtEl>
                                        <p:attrNameLst>
                                          <p:attrName>style.visibility</p:attrName>
                                        </p:attrNameLst>
                                      </p:cBhvr>
                                      <p:to>
                                        <p:strVal val="visible"/>
                                      </p:to>
                                    </p:set>
                                    <p:anim calcmode="lin" valueType="num">
                                      <p:cBhvr>
                                        <p:cTn id="71" dur="300" fill="hold"/>
                                        <p:tgtEl>
                                          <p:spTgt spid="56"/>
                                        </p:tgtEl>
                                        <p:attrNameLst>
                                          <p:attrName>ppt_w</p:attrName>
                                        </p:attrNameLst>
                                      </p:cBhvr>
                                      <p:tavLst>
                                        <p:tav tm="0">
                                          <p:val>
                                            <p:fltVal val="0"/>
                                          </p:val>
                                        </p:tav>
                                        <p:tav tm="100000">
                                          <p:val>
                                            <p:strVal val="#ppt_w"/>
                                          </p:val>
                                        </p:tav>
                                      </p:tavLst>
                                    </p:anim>
                                    <p:anim calcmode="lin" valueType="num">
                                      <p:cBhvr>
                                        <p:cTn id="72" dur="300" fill="hold"/>
                                        <p:tgtEl>
                                          <p:spTgt spid="56"/>
                                        </p:tgtEl>
                                        <p:attrNameLst>
                                          <p:attrName>ppt_h</p:attrName>
                                        </p:attrNameLst>
                                      </p:cBhvr>
                                      <p:tavLst>
                                        <p:tav tm="0">
                                          <p:val>
                                            <p:fltVal val="0"/>
                                          </p:val>
                                        </p:tav>
                                        <p:tav tm="100000">
                                          <p:val>
                                            <p:strVal val="#ppt_h"/>
                                          </p:val>
                                        </p:tav>
                                      </p:tavLst>
                                    </p:anim>
                                    <p:animEffect transition="in" filter="fade">
                                      <p:cBhvr>
                                        <p:cTn id="73" dur="300"/>
                                        <p:tgtEl>
                                          <p:spTgt spid="56"/>
                                        </p:tgtEl>
                                      </p:cBhvr>
                                    </p:animEffect>
                                  </p:childTnLst>
                                </p:cTn>
                              </p:par>
                            </p:childTnLst>
                          </p:cTn>
                        </p:par>
                        <p:par>
                          <p:cTn id="74" fill="hold">
                            <p:stCondLst>
                              <p:cond delay="10500"/>
                            </p:stCondLst>
                            <p:childTnLst>
                              <p:par>
                                <p:cTn id="75" presetID="53" presetClass="entr" presetSubtype="16" fill="hold" nodeType="after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300" fill="hold"/>
                                        <p:tgtEl>
                                          <p:spTgt spid="48"/>
                                        </p:tgtEl>
                                        <p:attrNameLst>
                                          <p:attrName>ppt_w</p:attrName>
                                        </p:attrNameLst>
                                      </p:cBhvr>
                                      <p:tavLst>
                                        <p:tav tm="0">
                                          <p:val>
                                            <p:fltVal val="0"/>
                                          </p:val>
                                        </p:tav>
                                        <p:tav tm="100000">
                                          <p:val>
                                            <p:strVal val="#ppt_w"/>
                                          </p:val>
                                        </p:tav>
                                      </p:tavLst>
                                    </p:anim>
                                    <p:anim calcmode="lin" valueType="num">
                                      <p:cBhvr>
                                        <p:cTn id="78" dur="300" fill="hold"/>
                                        <p:tgtEl>
                                          <p:spTgt spid="48"/>
                                        </p:tgtEl>
                                        <p:attrNameLst>
                                          <p:attrName>ppt_h</p:attrName>
                                        </p:attrNameLst>
                                      </p:cBhvr>
                                      <p:tavLst>
                                        <p:tav tm="0">
                                          <p:val>
                                            <p:fltVal val="0"/>
                                          </p:val>
                                        </p:tav>
                                        <p:tav tm="100000">
                                          <p:val>
                                            <p:strVal val="#ppt_h"/>
                                          </p:val>
                                        </p:tav>
                                      </p:tavLst>
                                    </p:anim>
                                    <p:animEffect transition="in" filter="fade">
                                      <p:cBhvr>
                                        <p:cTn id="79" dur="300"/>
                                        <p:tgtEl>
                                          <p:spTgt spid="48"/>
                                        </p:tgtEl>
                                      </p:cBhvr>
                                    </p:animEffect>
                                  </p:childTnLst>
                                </p:cTn>
                              </p:par>
                            </p:childTnLst>
                          </p:cTn>
                        </p:par>
                        <p:par>
                          <p:cTn id="80" fill="hold">
                            <p:stCondLst>
                              <p:cond delay="11000"/>
                            </p:stCondLst>
                            <p:childTnLst>
                              <p:par>
                                <p:cTn id="81" presetID="53" presetClass="entr" presetSubtype="16"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p:cTn id="83" dur="300" fill="hold"/>
                                        <p:tgtEl>
                                          <p:spTgt spid="44"/>
                                        </p:tgtEl>
                                        <p:attrNameLst>
                                          <p:attrName>ppt_w</p:attrName>
                                        </p:attrNameLst>
                                      </p:cBhvr>
                                      <p:tavLst>
                                        <p:tav tm="0">
                                          <p:val>
                                            <p:fltVal val="0"/>
                                          </p:val>
                                        </p:tav>
                                        <p:tav tm="100000">
                                          <p:val>
                                            <p:strVal val="#ppt_w"/>
                                          </p:val>
                                        </p:tav>
                                      </p:tavLst>
                                    </p:anim>
                                    <p:anim calcmode="lin" valueType="num">
                                      <p:cBhvr>
                                        <p:cTn id="84" dur="300" fill="hold"/>
                                        <p:tgtEl>
                                          <p:spTgt spid="44"/>
                                        </p:tgtEl>
                                        <p:attrNameLst>
                                          <p:attrName>ppt_h</p:attrName>
                                        </p:attrNameLst>
                                      </p:cBhvr>
                                      <p:tavLst>
                                        <p:tav tm="0">
                                          <p:val>
                                            <p:fltVal val="0"/>
                                          </p:val>
                                        </p:tav>
                                        <p:tav tm="100000">
                                          <p:val>
                                            <p:strVal val="#ppt_h"/>
                                          </p:val>
                                        </p:tav>
                                      </p:tavLst>
                                    </p:anim>
                                    <p:animEffect transition="in" filter="fade">
                                      <p:cBhvr>
                                        <p:cTn id="85" dur="300"/>
                                        <p:tgtEl>
                                          <p:spTgt spid="44"/>
                                        </p:tgtEl>
                                      </p:cBhvr>
                                    </p:animEffect>
                                  </p:childTnLst>
                                </p:cTn>
                              </p:par>
                            </p:childTnLst>
                          </p:cTn>
                        </p:par>
                        <p:par>
                          <p:cTn id="86" fill="hold">
                            <p:stCondLst>
                              <p:cond delay="11500"/>
                            </p:stCondLst>
                            <p:childTnLst>
                              <p:par>
                                <p:cTn id="87" presetID="22" presetClass="entr" presetSubtype="2" fill="hold" nodeType="after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wipe(right)">
                                      <p:cBhvr>
                                        <p:cTn id="89" dur="300"/>
                                        <p:tgtEl>
                                          <p:spTgt spid="46"/>
                                        </p:tgtEl>
                                      </p:cBhvr>
                                    </p:animEffect>
                                  </p:childTnLst>
                                </p:cTn>
                              </p:par>
                            </p:childTnLst>
                          </p:cTn>
                        </p:par>
                        <p:par>
                          <p:cTn id="90" fill="hold">
                            <p:stCondLst>
                              <p:cond delay="12000"/>
                            </p:stCondLst>
                            <p:childTnLst>
                              <p:par>
                                <p:cTn id="91" presetID="2" presetClass="entr" presetSubtype="8"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 calcmode="lin" valueType="num">
                                      <p:cBhvr additive="base">
                                        <p:cTn id="93" dur="300" fill="hold"/>
                                        <p:tgtEl>
                                          <p:spTgt spid="40"/>
                                        </p:tgtEl>
                                        <p:attrNameLst>
                                          <p:attrName>ppt_x</p:attrName>
                                        </p:attrNameLst>
                                      </p:cBhvr>
                                      <p:tavLst>
                                        <p:tav tm="0">
                                          <p:val>
                                            <p:strVal val="0-#ppt_w/2"/>
                                          </p:val>
                                        </p:tav>
                                        <p:tav tm="100000">
                                          <p:val>
                                            <p:strVal val="#ppt_x"/>
                                          </p:val>
                                        </p:tav>
                                      </p:tavLst>
                                    </p:anim>
                                    <p:anim calcmode="lin" valueType="num">
                                      <p:cBhvr additive="base">
                                        <p:cTn id="94" dur="300" fill="hold"/>
                                        <p:tgtEl>
                                          <p:spTgt spid="40"/>
                                        </p:tgtEl>
                                        <p:attrNameLst>
                                          <p:attrName>ppt_y</p:attrName>
                                        </p:attrNameLst>
                                      </p:cBhvr>
                                      <p:tavLst>
                                        <p:tav tm="0">
                                          <p:val>
                                            <p:strVal val="#ppt_y"/>
                                          </p:val>
                                        </p:tav>
                                        <p:tav tm="100000">
                                          <p:val>
                                            <p:strVal val="#ppt_y"/>
                                          </p:val>
                                        </p:tav>
                                      </p:tavLst>
                                    </p:anim>
                                  </p:childTnLst>
                                </p:cTn>
                              </p:par>
                            </p:childTnLst>
                          </p:cTn>
                        </p:par>
                        <p:par>
                          <p:cTn id="95" fill="hold">
                            <p:stCondLst>
                              <p:cond delay="12500"/>
                            </p:stCondLst>
                            <p:childTnLst>
                              <p:par>
                                <p:cTn id="96" presetID="22" presetClass="entr" presetSubtype="8" fill="hold" nodeType="after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wipe(left)">
                                      <p:cBhvr>
                                        <p:cTn id="98" dur="300"/>
                                        <p:tgtEl>
                                          <p:spTgt spid="43"/>
                                        </p:tgtEl>
                                      </p:cBhvr>
                                    </p:animEffect>
                                  </p:childTnLst>
                                </p:cTn>
                              </p:par>
                            </p:childTnLst>
                          </p:cTn>
                        </p:par>
                        <p:par>
                          <p:cTn id="99" fill="hold">
                            <p:stCondLst>
                              <p:cond delay="13000"/>
                            </p:stCondLst>
                            <p:childTnLst>
                              <p:par>
                                <p:cTn id="100" presetID="2" presetClass="entr" presetSubtype="2" fill="hold" grpId="0" nodeType="afterEffect">
                                  <p:stCondLst>
                                    <p:cond delay="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300" fill="hold"/>
                                        <p:tgtEl>
                                          <p:spTgt spid="42"/>
                                        </p:tgtEl>
                                        <p:attrNameLst>
                                          <p:attrName>ppt_x</p:attrName>
                                        </p:attrNameLst>
                                      </p:cBhvr>
                                      <p:tavLst>
                                        <p:tav tm="0">
                                          <p:val>
                                            <p:strVal val="1+#ppt_w/2"/>
                                          </p:val>
                                        </p:tav>
                                        <p:tav tm="100000">
                                          <p:val>
                                            <p:strVal val="#ppt_x"/>
                                          </p:val>
                                        </p:tav>
                                      </p:tavLst>
                                    </p:anim>
                                    <p:anim calcmode="lin" valueType="num">
                                      <p:cBhvr additive="base">
                                        <p:cTn id="103" dur="300" fill="hold"/>
                                        <p:tgtEl>
                                          <p:spTgt spid="42"/>
                                        </p:tgtEl>
                                        <p:attrNameLst>
                                          <p:attrName>ppt_y</p:attrName>
                                        </p:attrNameLst>
                                      </p:cBhvr>
                                      <p:tavLst>
                                        <p:tav tm="0">
                                          <p:val>
                                            <p:strVal val="#ppt_y"/>
                                          </p:val>
                                        </p:tav>
                                        <p:tav tm="100000">
                                          <p:val>
                                            <p:strVal val="#ppt_y"/>
                                          </p:val>
                                        </p:tav>
                                      </p:tavLst>
                                    </p:anim>
                                  </p:childTnLst>
                                </p:cTn>
                              </p:par>
                            </p:childTnLst>
                          </p:cTn>
                        </p:par>
                        <p:par>
                          <p:cTn id="104" fill="hold">
                            <p:stCondLst>
                              <p:cond delay="13500"/>
                            </p:stCondLst>
                            <p:childTnLst>
                              <p:par>
                                <p:cTn id="105" presetID="22" presetClass="entr" presetSubtype="2" fill="hold" nodeType="after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right)">
                                      <p:cBhvr>
                                        <p:cTn id="107" dur="300"/>
                                        <p:tgtEl>
                                          <p:spTgt spid="47"/>
                                        </p:tgtEl>
                                      </p:cBhvr>
                                    </p:animEffect>
                                  </p:childTnLst>
                                </p:cTn>
                              </p:par>
                            </p:childTnLst>
                          </p:cTn>
                        </p:par>
                        <p:par>
                          <p:cTn id="108" fill="hold">
                            <p:stCondLst>
                              <p:cond delay="14000"/>
                            </p:stCondLst>
                            <p:childTnLst>
                              <p:par>
                                <p:cTn id="109" presetID="2" presetClass="entr" presetSubtype="8"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 calcmode="lin" valueType="num">
                                      <p:cBhvr additive="base">
                                        <p:cTn id="111" dur="300" fill="hold"/>
                                        <p:tgtEl>
                                          <p:spTgt spid="39"/>
                                        </p:tgtEl>
                                        <p:attrNameLst>
                                          <p:attrName>ppt_x</p:attrName>
                                        </p:attrNameLst>
                                      </p:cBhvr>
                                      <p:tavLst>
                                        <p:tav tm="0">
                                          <p:val>
                                            <p:strVal val="0-#ppt_w/2"/>
                                          </p:val>
                                        </p:tav>
                                        <p:tav tm="100000">
                                          <p:val>
                                            <p:strVal val="#ppt_x"/>
                                          </p:val>
                                        </p:tav>
                                      </p:tavLst>
                                    </p:anim>
                                    <p:anim calcmode="lin" valueType="num">
                                      <p:cBhvr additive="base">
                                        <p:cTn id="112" dur="300" fill="hold"/>
                                        <p:tgtEl>
                                          <p:spTgt spid="39"/>
                                        </p:tgtEl>
                                        <p:attrNameLst>
                                          <p:attrName>ppt_y</p:attrName>
                                        </p:attrNameLst>
                                      </p:cBhvr>
                                      <p:tavLst>
                                        <p:tav tm="0">
                                          <p:val>
                                            <p:strVal val="#ppt_y"/>
                                          </p:val>
                                        </p:tav>
                                        <p:tav tm="100000">
                                          <p:val>
                                            <p:strVal val="#ppt_y"/>
                                          </p:val>
                                        </p:tav>
                                      </p:tavLst>
                                    </p:anim>
                                  </p:childTnLst>
                                </p:cTn>
                              </p:par>
                            </p:childTnLst>
                          </p:cTn>
                        </p:par>
                        <p:par>
                          <p:cTn id="113" fill="hold">
                            <p:stCondLst>
                              <p:cond delay="14500"/>
                            </p:stCondLst>
                            <p:childTnLst>
                              <p:par>
                                <p:cTn id="114" presetID="22" presetClass="entr" presetSubtype="8" fill="hold" nodeType="after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wipe(left)">
                                      <p:cBhvr>
                                        <p:cTn id="116" dur="300"/>
                                        <p:tgtEl>
                                          <p:spTgt spid="45"/>
                                        </p:tgtEl>
                                      </p:cBhvr>
                                    </p:animEffect>
                                  </p:childTnLst>
                                </p:cTn>
                              </p:par>
                            </p:childTnLst>
                          </p:cTn>
                        </p:par>
                        <p:par>
                          <p:cTn id="117" fill="hold">
                            <p:stCondLst>
                              <p:cond delay="15000"/>
                            </p:stCondLst>
                            <p:childTnLst>
                              <p:par>
                                <p:cTn id="118" presetID="2" presetClass="entr" presetSubtype="2" fill="hold" grpId="0" nodeType="afterEffect">
                                  <p:stCondLst>
                                    <p:cond delay="0"/>
                                  </p:stCondLst>
                                  <p:childTnLst>
                                    <p:set>
                                      <p:cBhvr>
                                        <p:cTn id="119" dur="1" fill="hold">
                                          <p:stCondLst>
                                            <p:cond delay="0"/>
                                          </p:stCondLst>
                                        </p:cTn>
                                        <p:tgtEl>
                                          <p:spTgt spid="41"/>
                                        </p:tgtEl>
                                        <p:attrNameLst>
                                          <p:attrName>style.visibility</p:attrName>
                                        </p:attrNameLst>
                                      </p:cBhvr>
                                      <p:to>
                                        <p:strVal val="visible"/>
                                      </p:to>
                                    </p:set>
                                    <p:anim calcmode="lin" valueType="num">
                                      <p:cBhvr additive="base">
                                        <p:cTn id="120" dur="300" fill="hold"/>
                                        <p:tgtEl>
                                          <p:spTgt spid="41"/>
                                        </p:tgtEl>
                                        <p:attrNameLst>
                                          <p:attrName>ppt_x</p:attrName>
                                        </p:attrNameLst>
                                      </p:cBhvr>
                                      <p:tavLst>
                                        <p:tav tm="0">
                                          <p:val>
                                            <p:strVal val="1+#ppt_w/2"/>
                                          </p:val>
                                        </p:tav>
                                        <p:tav tm="100000">
                                          <p:val>
                                            <p:strVal val="#ppt_x"/>
                                          </p:val>
                                        </p:tav>
                                      </p:tavLst>
                                    </p:anim>
                                    <p:anim calcmode="lin" valueType="num">
                                      <p:cBhvr additive="base">
                                        <p:cTn id="121" dur="3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p:bldP spid="40" grpId="0"/>
      <p:bldP spid="41" grpId="0"/>
      <p:bldP spid="42" grpId="0"/>
      <p:bldP spid="4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46"/>
          <p:cNvSpPr txBox="1">
            <a:spLocks noChangeArrowheads="1"/>
          </p:cNvSpPr>
          <p:nvPr/>
        </p:nvSpPr>
        <p:spPr bwMode="auto">
          <a:xfrm>
            <a:off x="5698837" y="1847863"/>
            <a:ext cx="1888659"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2800" dirty="0">
                <a:ln w="76200">
                  <a:noFill/>
                  <a:miter lim="800000"/>
                </a:ln>
                <a:solidFill>
                  <a:schemeClr val="tx2"/>
                </a:solidFill>
                <a:latin typeface="Impact" panose="020B0806030902050204" pitchFamily="34" charset="0"/>
              </a:rPr>
              <a:t>04</a:t>
            </a:r>
            <a:endParaRPr lang="zh-CN" altLang="en-US" sz="12800" dirty="0">
              <a:ln w="76200">
                <a:noFill/>
                <a:miter lim="800000"/>
              </a:ln>
              <a:solidFill>
                <a:schemeClr val="tx2"/>
              </a:solidFill>
              <a:latin typeface="Impact" panose="020B0806030902050204" pitchFamily="34" charset="0"/>
            </a:endParaRPr>
          </a:p>
        </p:txBody>
      </p:sp>
      <p:grpSp>
        <p:nvGrpSpPr>
          <p:cNvPr id="15" name="组合 14"/>
          <p:cNvGrpSpPr/>
          <p:nvPr/>
        </p:nvGrpSpPr>
        <p:grpSpPr bwMode="auto">
          <a:xfrm>
            <a:off x="7587496" y="2128353"/>
            <a:ext cx="3880100" cy="1400349"/>
            <a:chOff x="6038927" y="2250800"/>
            <a:chExt cx="2910197" cy="1050600"/>
          </a:xfrm>
        </p:grpSpPr>
        <p:sp>
          <p:nvSpPr>
            <p:cNvPr id="16" name="文本框 15"/>
            <p:cNvSpPr txBox="1">
              <a:spLocks noChangeArrowheads="1"/>
            </p:cNvSpPr>
            <p:nvPr/>
          </p:nvSpPr>
          <p:spPr bwMode="auto">
            <a:xfrm>
              <a:off x="6038927" y="2693584"/>
              <a:ext cx="2766116" cy="6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935"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a:t>
              </a:r>
              <a:r>
                <a:rPr lang="zh-CN" altLang="en-US" sz="935"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亮亮图文旗舰店</a:t>
              </a:r>
            </a:p>
            <a:p>
              <a:pPr>
                <a:defRPr/>
              </a:pPr>
              <a:r>
                <a:rPr lang="en-US" altLang="zh-CN" sz="935"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https://liangliangtuwen.tmall.com</a:t>
              </a:r>
            </a:p>
            <a:p>
              <a:pPr>
                <a:defRPr/>
              </a:pPr>
              <a:r>
                <a:rPr lang="en-US" altLang="zh-CN" sz="935"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own text here</a:t>
              </a:r>
              <a:endParaRPr lang="zh-CN" altLang="en-US" sz="935"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矩形 16"/>
            <p:cNvSpPr/>
            <p:nvPr/>
          </p:nvSpPr>
          <p:spPr>
            <a:xfrm>
              <a:off x="6040513" y="2250800"/>
              <a:ext cx="2908611" cy="438723"/>
            </a:xfrm>
            <a:prstGeom prst="rect">
              <a:avLst/>
            </a:prstGeom>
          </p:spPr>
          <p:txBody>
            <a:bodyPr wrap="none">
              <a:spAutoFit/>
            </a:bodyPr>
            <a:lstStyle/>
            <a:p>
              <a:r>
                <a:rPr lang="zh-CN" altLang="en-US" sz="3200" b="1" dirty="0">
                  <a:solidFill>
                    <a:schemeClr val="accent1"/>
                  </a:solidFill>
                </a:rPr>
                <a:t>研究结论与实践验证</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485" y="2270235"/>
            <a:ext cx="5222352" cy="4023382"/>
          </a:xfrm>
          <a:prstGeom prst="rect">
            <a:avLst/>
          </a:prstGeom>
        </p:spPr>
      </p:pic>
      <p:pic>
        <p:nvPicPr>
          <p:cNvPr id="8" name="组合 16"/>
          <p:cNvPicPr>
            <a:picLocks noChangeArrowheads="1"/>
          </p:cNvPicPr>
          <p:nvPr/>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brightnessContrast bright="-100000" contrast="100000"/>
                    </a14:imgEffect>
                    <a14:imgEffect>
                      <a14:saturation sat="400000"/>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99545" y="321086"/>
            <a:ext cx="2332714" cy="84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40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8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ppt_x"/>
                                          </p:val>
                                        </p:tav>
                                        <p:tav tm="100000">
                                          <p:val>
                                            <p:strVal val="#ppt_x"/>
                                          </p:val>
                                        </p:tav>
                                      </p:tavLst>
                                    </p:anim>
                                    <p:anim calcmode="lin" valueType="num">
                                      <p:cBhvr additive="base">
                                        <p:cTn id="12" dur="750" fill="hold"/>
                                        <p:tgtEl>
                                          <p:spTgt spid="15"/>
                                        </p:tgtEl>
                                        <p:attrNameLst>
                                          <p:attrName>ppt_y</p:attrName>
                                        </p:attrNameLst>
                                      </p:cBhvr>
                                      <p:tavLst>
                                        <p:tav tm="0">
                                          <p:val>
                                            <p:strVal val="0-#ppt_h/2"/>
                                          </p:val>
                                        </p:tav>
                                        <p:tav tm="100000">
                                          <p:val>
                                            <p:strVal val="#ppt_y"/>
                                          </p:val>
                                        </p:tav>
                                      </p:tavLst>
                                    </p:anim>
                                  </p:childTnLst>
                                </p:cTn>
                              </p:par>
                              <p:par>
                                <p:cTn id="13" presetID="26"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319">
                                          <p:stCondLst>
                                            <p:cond delay="0"/>
                                          </p:stCondLst>
                                        </p:cTn>
                                        <p:tgtEl>
                                          <p:spTgt spid="7"/>
                                        </p:tgtEl>
                                      </p:cBhvr>
                                    </p:animEffect>
                                    <p:anim calcmode="lin" valueType="num">
                                      <p:cBhvr>
                                        <p:cTn id="16" dur="100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365"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365" tmFilter="0, 0; 0.125,0.2665; 0.25,0.4; 0.375,0.465; 0.5,0.5;  0.625,0.535; 0.75,0.6; 0.875,0.7335; 1,1">
                                          <p:stCondLst>
                                            <p:cond delay="365"/>
                                          </p:stCondLst>
                                        </p:cTn>
                                        <p:tgtEl>
                                          <p:spTgt spid="7"/>
                                        </p:tgtEl>
                                        <p:attrNameLst>
                                          <p:attrName>ppt_y</p:attrName>
                                        </p:attrNameLst>
                                      </p:cBhvr>
                                      <p:tavLst>
                                        <p:tav tm="0" fmla="#ppt_y-sin(pi*$)/9">
                                          <p:val>
                                            <p:fltVal val="0"/>
                                          </p:val>
                                        </p:tav>
                                        <p:tav tm="100000">
                                          <p:val>
                                            <p:fltVal val="1"/>
                                          </p:val>
                                        </p:tav>
                                      </p:tavLst>
                                    </p:anim>
                                    <p:anim calcmode="lin" valueType="num">
                                      <p:cBhvr>
                                        <p:cTn id="19" dur="183" tmFilter="0, 0; 0.125,0.2665; 0.25,0.4; 0.375,0.465; 0.5,0.5;  0.625,0.535; 0.75,0.6; 0.875,0.7335; 1,1">
                                          <p:stCondLst>
                                            <p:cond delay="728"/>
                                          </p:stCondLst>
                                        </p:cTn>
                                        <p:tgtEl>
                                          <p:spTgt spid="7"/>
                                        </p:tgtEl>
                                        <p:attrNameLst>
                                          <p:attrName>ppt_y</p:attrName>
                                        </p:attrNameLst>
                                      </p:cBhvr>
                                      <p:tavLst>
                                        <p:tav tm="0" fmla="#ppt_y-sin(pi*$)/27">
                                          <p:val>
                                            <p:fltVal val="0"/>
                                          </p:val>
                                        </p:tav>
                                        <p:tav tm="100000">
                                          <p:val>
                                            <p:fltVal val="1"/>
                                          </p:val>
                                        </p:tav>
                                      </p:tavLst>
                                    </p:anim>
                                    <p:anim calcmode="lin" valueType="num">
                                      <p:cBhvr>
                                        <p:cTn id="20" dur="90" tmFilter="0, 0; 0.125,0.2665; 0.25,0.4; 0.375,0.465; 0.5,0.5;  0.625,0.535; 0.75,0.6; 0.875,0.7335; 1,1">
                                          <p:stCondLst>
                                            <p:cond delay="911"/>
                                          </p:stCondLst>
                                        </p:cTn>
                                        <p:tgtEl>
                                          <p:spTgt spid="7"/>
                                        </p:tgtEl>
                                        <p:attrNameLst>
                                          <p:attrName>ppt_y</p:attrName>
                                        </p:attrNameLst>
                                      </p:cBhvr>
                                      <p:tavLst>
                                        <p:tav tm="0" fmla="#ppt_y-sin(pi*$)/81">
                                          <p:val>
                                            <p:fltVal val="0"/>
                                          </p:val>
                                        </p:tav>
                                        <p:tav tm="100000">
                                          <p:val>
                                            <p:fltVal val="1"/>
                                          </p:val>
                                        </p:tav>
                                      </p:tavLst>
                                    </p:anim>
                                    <p:animScale>
                                      <p:cBhvr>
                                        <p:cTn id="21" dur="14">
                                          <p:stCondLst>
                                            <p:cond delay="357"/>
                                          </p:stCondLst>
                                        </p:cTn>
                                        <p:tgtEl>
                                          <p:spTgt spid="7"/>
                                        </p:tgtEl>
                                      </p:cBhvr>
                                      <p:to x="100000" y="60000"/>
                                    </p:animScale>
                                    <p:animScale>
                                      <p:cBhvr>
                                        <p:cTn id="22" dur="91" decel="50000">
                                          <p:stCondLst>
                                            <p:cond delay="372"/>
                                          </p:stCondLst>
                                        </p:cTn>
                                        <p:tgtEl>
                                          <p:spTgt spid="7"/>
                                        </p:tgtEl>
                                      </p:cBhvr>
                                      <p:to x="100000" y="100000"/>
                                    </p:animScale>
                                    <p:animScale>
                                      <p:cBhvr>
                                        <p:cTn id="23" dur="14">
                                          <p:stCondLst>
                                            <p:cond delay="722"/>
                                          </p:stCondLst>
                                        </p:cTn>
                                        <p:tgtEl>
                                          <p:spTgt spid="7"/>
                                        </p:tgtEl>
                                      </p:cBhvr>
                                      <p:to x="100000" y="80000"/>
                                    </p:animScale>
                                    <p:animScale>
                                      <p:cBhvr>
                                        <p:cTn id="24" dur="91" decel="50000">
                                          <p:stCondLst>
                                            <p:cond delay="736"/>
                                          </p:stCondLst>
                                        </p:cTn>
                                        <p:tgtEl>
                                          <p:spTgt spid="7"/>
                                        </p:tgtEl>
                                      </p:cBhvr>
                                      <p:to x="100000" y="100000"/>
                                    </p:animScale>
                                    <p:animScale>
                                      <p:cBhvr>
                                        <p:cTn id="25" dur="14">
                                          <p:stCondLst>
                                            <p:cond delay="903"/>
                                          </p:stCondLst>
                                        </p:cTn>
                                        <p:tgtEl>
                                          <p:spTgt spid="7"/>
                                        </p:tgtEl>
                                      </p:cBhvr>
                                      <p:to x="100000" y="90000"/>
                                    </p:animScale>
                                    <p:animScale>
                                      <p:cBhvr>
                                        <p:cTn id="26" dur="91" decel="50000">
                                          <p:stCondLst>
                                            <p:cond delay="917"/>
                                          </p:stCondLst>
                                        </p:cTn>
                                        <p:tgtEl>
                                          <p:spTgt spid="7"/>
                                        </p:tgtEl>
                                      </p:cBhvr>
                                      <p:to x="100000" y="100000"/>
                                    </p:animScale>
                                    <p:animScale>
                                      <p:cBhvr>
                                        <p:cTn id="27" dur="14">
                                          <p:stCondLst>
                                            <p:cond delay="994"/>
                                          </p:stCondLst>
                                        </p:cTn>
                                        <p:tgtEl>
                                          <p:spTgt spid="7"/>
                                        </p:tgtEl>
                                      </p:cBhvr>
                                      <p:to x="100000" y="95000"/>
                                    </p:animScale>
                                    <p:animScale>
                                      <p:cBhvr>
                                        <p:cTn id="28" dur="91" decel="50000">
                                          <p:stCondLst>
                                            <p:cond delay="1009"/>
                                          </p:stCondLst>
                                        </p:cTn>
                                        <p:tgtEl>
                                          <p:spTgt spid="7"/>
                                        </p:tgtEl>
                                      </p:cBhvr>
                                      <p:to x="100000" y="100000"/>
                                    </p:animScale>
                                  </p:childTnLst>
                                </p:cTn>
                              </p:par>
                            </p:childTnLst>
                          </p:cTn>
                        </p:par>
                        <p:par>
                          <p:cTn id="29" fill="hold">
                            <p:stCondLst>
                              <p:cond delay="1400"/>
                            </p:stCondLst>
                            <p:childTnLst>
                              <p:par>
                                <p:cTn id="30" presetID="31"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 calcmode="lin" valueType="num">
                                      <p:cBhvr>
                                        <p:cTn id="34" dur="500" fill="hold"/>
                                        <p:tgtEl>
                                          <p:spTgt spid="8"/>
                                        </p:tgtEl>
                                        <p:attrNameLst>
                                          <p:attrName>style.rotation</p:attrName>
                                        </p:attrNameLst>
                                      </p:cBhvr>
                                      <p:tavLst>
                                        <p:tav tm="0">
                                          <p:val>
                                            <p:fltVal val="90"/>
                                          </p:val>
                                        </p:tav>
                                        <p:tav tm="100000">
                                          <p:val>
                                            <p:fltVal val="0"/>
                                          </p:val>
                                        </p:tav>
                                      </p:tavLst>
                                    </p:anim>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5"/>
          <p:cNvSpPr/>
          <p:nvPr/>
        </p:nvSpPr>
        <p:spPr bwMode="auto">
          <a:xfrm>
            <a:off x="4783748" y="1607646"/>
            <a:ext cx="2626013" cy="861620"/>
          </a:xfrm>
          <a:custGeom>
            <a:avLst/>
            <a:gdLst>
              <a:gd name="T0" fmla="*/ 1914 w 2152"/>
              <a:gd name="T1" fmla="*/ 230 h 706"/>
              <a:gd name="T2" fmla="*/ 1780 w 2152"/>
              <a:gd name="T3" fmla="*/ 158 h 706"/>
              <a:gd name="T4" fmla="*/ 1620 w 2152"/>
              <a:gd name="T5" fmla="*/ 94 h 706"/>
              <a:gd name="T6" fmla="*/ 1444 w 2152"/>
              <a:gd name="T7" fmla="*/ 44 h 706"/>
              <a:gd name="T8" fmla="*/ 1260 w 2152"/>
              <a:gd name="T9" fmla="*/ 10 h 706"/>
              <a:gd name="T10" fmla="*/ 1078 w 2152"/>
              <a:gd name="T11" fmla="*/ 0 h 706"/>
              <a:gd name="T12" fmla="*/ 1076 w 2152"/>
              <a:gd name="T13" fmla="*/ 0 h 706"/>
              <a:gd name="T14" fmla="*/ 1076 w 2152"/>
              <a:gd name="T15" fmla="*/ 0 h 706"/>
              <a:gd name="T16" fmla="*/ 1074 w 2152"/>
              <a:gd name="T17" fmla="*/ 0 h 706"/>
              <a:gd name="T18" fmla="*/ 892 w 2152"/>
              <a:gd name="T19" fmla="*/ 10 h 706"/>
              <a:gd name="T20" fmla="*/ 708 w 2152"/>
              <a:gd name="T21" fmla="*/ 44 h 706"/>
              <a:gd name="T22" fmla="*/ 534 w 2152"/>
              <a:gd name="T23" fmla="*/ 94 h 706"/>
              <a:gd name="T24" fmla="*/ 374 w 2152"/>
              <a:gd name="T25" fmla="*/ 158 h 706"/>
              <a:gd name="T26" fmla="*/ 238 w 2152"/>
              <a:gd name="T27" fmla="*/ 230 h 706"/>
              <a:gd name="T28" fmla="*/ 170 w 2152"/>
              <a:gd name="T29" fmla="*/ 280 h 706"/>
              <a:gd name="T30" fmla="*/ 96 w 2152"/>
              <a:gd name="T31" fmla="*/ 350 h 706"/>
              <a:gd name="T32" fmla="*/ 46 w 2152"/>
              <a:gd name="T33" fmla="*/ 416 h 706"/>
              <a:gd name="T34" fmla="*/ 16 w 2152"/>
              <a:gd name="T35" fmla="*/ 484 h 706"/>
              <a:gd name="T36" fmla="*/ 2 w 2152"/>
              <a:gd name="T37" fmla="*/ 552 h 706"/>
              <a:gd name="T38" fmla="*/ 2 w 2152"/>
              <a:gd name="T39" fmla="*/ 624 h 706"/>
              <a:gd name="T40" fmla="*/ 14 w 2152"/>
              <a:gd name="T41" fmla="*/ 680 h 706"/>
              <a:gd name="T42" fmla="*/ 46 w 2152"/>
              <a:gd name="T43" fmla="*/ 704 h 706"/>
              <a:gd name="T44" fmla="*/ 96 w 2152"/>
              <a:gd name="T45" fmla="*/ 702 h 706"/>
              <a:gd name="T46" fmla="*/ 218 w 2152"/>
              <a:gd name="T47" fmla="*/ 658 h 706"/>
              <a:gd name="T48" fmla="*/ 432 w 2152"/>
              <a:gd name="T49" fmla="*/ 564 h 706"/>
              <a:gd name="T50" fmla="*/ 614 w 2152"/>
              <a:gd name="T51" fmla="*/ 502 h 706"/>
              <a:gd name="T52" fmla="*/ 772 w 2152"/>
              <a:gd name="T53" fmla="*/ 464 h 706"/>
              <a:gd name="T54" fmla="*/ 948 w 2152"/>
              <a:gd name="T55" fmla="*/ 440 h 706"/>
              <a:gd name="T56" fmla="*/ 1076 w 2152"/>
              <a:gd name="T57" fmla="*/ 436 h 706"/>
              <a:gd name="T58" fmla="*/ 1076 w 2152"/>
              <a:gd name="T59" fmla="*/ 436 h 706"/>
              <a:gd name="T60" fmla="*/ 1204 w 2152"/>
              <a:gd name="T61" fmla="*/ 440 h 706"/>
              <a:gd name="T62" fmla="*/ 1380 w 2152"/>
              <a:gd name="T63" fmla="*/ 464 h 706"/>
              <a:gd name="T64" fmla="*/ 1538 w 2152"/>
              <a:gd name="T65" fmla="*/ 502 h 706"/>
              <a:gd name="T66" fmla="*/ 1720 w 2152"/>
              <a:gd name="T67" fmla="*/ 564 h 706"/>
              <a:gd name="T68" fmla="*/ 1934 w 2152"/>
              <a:gd name="T69" fmla="*/ 658 h 706"/>
              <a:gd name="T70" fmla="*/ 2058 w 2152"/>
              <a:gd name="T71" fmla="*/ 702 h 706"/>
              <a:gd name="T72" fmla="*/ 2106 w 2152"/>
              <a:gd name="T73" fmla="*/ 704 h 706"/>
              <a:gd name="T74" fmla="*/ 2138 w 2152"/>
              <a:gd name="T75" fmla="*/ 680 h 706"/>
              <a:gd name="T76" fmla="*/ 2152 w 2152"/>
              <a:gd name="T77" fmla="*/ 624 h 706"/>
              <a:gd name="T78" fmla="*/ 2150 w 2152"/>
              <a:gd name="T79" fmla="*/ 552 h 706"/>
              <a:gd name="T80" fmla="*/ 2138 w 2152"/>
              <a:gd name="T81" fmla="*/ 484 h 706"/>
              <a:gd name="T82" fmla="*/ 2108 w 2152"/>
              <a:gd name="T83" fmla="*/ 416 h 706"/>
              <a:gd name="T84" fmla="*/ 2058 w 2152"/>
              <a:gd name="T85" fmla="*/ 350 h 706"/>
              <a:gd name="T86" fmla="*/ 1982 w 2152"/>
              <a:gd name="T87" fmla="*/ 28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52" h="706">
                <a:moveTo>
                  <a:pt x="1952" y="256"/>
                </a:moveTo>
                <a:lnTo>
                  <a:pt x="1952" y="256"/>
                </a:lnTo>
                <a:lnTo>
                  <a:pt x="1914" y="230"/>
                </a:lnTo>
                <a:lnTo>
                  <a:pt x="1872" y="206"/>
                </a:lnTo>
                <a:lnTo>
                  <a:pt x="1828" y="180"/>
                </a:lnTo>
                <a:lnTo>
                  <a:pt x="1780" y="158"/>
                </a:lnTo>
                <a:lnTo>
                  <a:pt x="1728" y="134"/>
                </a:lnTo>
                <a:lnTo>
                  <a:pt x="1674" y="114"/>
                </a:lnTo>
                <a:lnTo>
                  <a:pt x="1620" y="94"/>
                </a:lnTo>
                <a:lnTo>
                  <a:pt x="1562" y="76"/>
                </a:lnTo>
                <a:lnTo>
                  <a:pt x="1504" y="58"/>
                </a:lnTo>
                <a:lnTo>
                  <a:pt x="1444" y="44"/>
                </a:lnTo>
                <a:lnTo>
                  <a:pt x="1384" y="30"/>
                </a:lnTo>
                <a:lnTo>
                  <a:pt x="1322" y="20"/>
                </a:lnTo>
                <a:lnTo>
                  <a:pt x="1260" y="10"/>
                </a:lnTo>
                <a:lnTo>
                  <a:pt x="1200" y="4"/>
                </a:lnTo>
                <a:lnTo>
                  <a:pt x="1138" y="0"/>
                </a:lnTo>
                <a:lnTo>
                  <a:pt x="1078" y="0"/>
                </a:lnTo>
                <a:lnTo>
                  <a:pt x="1078" y="0"/>
                </a:lnTo>
                <a:lnTo>
                  <a:pt x="1076" y="0"/>
                </a:lnTo>
                <a:lnTo>
                  <a:pt x="1076" y="0"/>
                </a:lnTo>
                <a:lnTo>
                  <a:pt x="1076" y="0"/>
                </a:lnTo>
                <a:lnTo>
                  <a:pt x="1076" y="0"/>
                </a:lnTo>
                <a:lnTo>
                  <a:pt x="1076" y="0"/>
                </a:lnTo>
                <a:lnTo>
                  <a:pt x="1076" y="0"/>
                </a:lnTo>
                <a:lnTo>
                  <a:pt x="1074" y="0"/>
                </a:lnTo>
                <a:lnTo>
                  <a:pt x="1074" y="0"/>
                </a:lnTo>
                <a:lnTo>
                  <a:pt x="1014" y="0"/>
                </a:lnTo>
                <a:lnTo>
                  <a:pt x="954" y="4"/>
                </a:lnTo>
                <a:lnTo>
                  <a:pt x="892" y="10"/>
                </a:lnTo>
                <a:lnTo>
                  <a:pt x="830" y="20"/>
                </a:lnTo>
                <a:lnTo>
                  <a:pt x="770" y="30"/>
                </a:lnTo>
                <a:lnTo>
                  <a:pt x="708" y="44"/>
                </a:lnTo>
                <a:lnTo>
                  <a:pt x="650" y="58"/>
                </a:lnTo>
                <a:lnTo>
                  <a:pt x="590" y="76"/>
                </a:lnTo>
                <a:lnTo>
                  <a:pt x="534" y="94"/>
                </a:lnTo>
                <a:lnTo>
                  <a:pt x="478" y="114"/>
                </a:lnTo>
                <a:lnTo>
                  <a:pt x="424" y="134"/>
                </a:lnTo>
                <a:lnTo>
                  <a:pt x="374" y="158"/>
                </a:lnTo>
                <a:lnTo>
                  <a:pt x="326" y="180"/>
                </a:lnTo>
                <a:lnTo>
                  <a:pt x="280" y="206"/>
                </a:lnTo>
                <a:lnTo>
                  <a:pt x="238" y="230"/>
                </a:lnTo>
                <a:lnTo>
                  <a:pt x="202" y="256"/>
                </a:lnTo>
                <a:lnTo>
                  <a:pt x="202" y="256"/>
                </a:lnTo>
                <a:lnTo>
                  <a:pt x="170" y="280"/>
                </a:lnTo>
                <a:lnTo>
                  <a:pt x="142" y="304"/>
                </a:lnTo>
                <a:lnTo>
                  <a:pt x="118" y="326"/>
                </a:lnTo>
                <a:lnTo>
                  <a:pt x="96" y="350"/>
                </a:lnTo>
                <a:lnTo>
                  <a:pt x="76" y="372"/>
                </a:lnTo>
                <a:lnTo>
                  <a:pt x="60" y="394"/>
                </a:lnTo>
                <a:lnTo>
                  <a:pt x="46" y="416"/>
                </a:lnTo>
                <a:lnTo>
                  <a:pt x="34" y="438"/>
                </a:lnTo>
                <a:lnTo>
                  <a:pt x="24" y="460"/>
                </a:lnTo>
                <a:lnTo>
                  <a:pt x="16" y="484"/>
                </a:lnTo>
                <a:lnTo>
                  <a:pt x="10" y="506"/>
                </a:lnTo>
                <a:lnTo>
                  <a:pt x="4" y="528"/>
                </a:lnTo>
                <a:lnTo>
                  <a:pt x="2" y="552"/>
                </a:lnTo>
                <a:lnTo>
                  <a:pt x="0" y="576"/>
                </a:lnTo>
                <a:lnTo>
                  <a:pt x="2" y="624"/>
                </a:lnTo>
                <a:lnTo>
                  <a:pt x="2" y="624"/>
                </a:lnTo>
                <a:lnTo>
                  <a:pt x="4" y="646"/>
                </a:lnTo>
                <a:lnTo>
                  <a:pt x="8" y="666"/>
                </a:lnTo>
                <a:lnTo>
                  <a:pt x="14" y="680"/>
                </a:lnTo>
                <a:lnTo>
                  <a:pt x="22" y="692"/>
                </a:lnTo>
                <a:lnTo>
                  <a:pt x="34" y="700"/>
                </a:lnTo>
                <a:lnTo>
                  <a:pt x="46" y="704"/>
                </a:lnTo>
                <a:lnTo>
                  <a:pt x="60" y="706"/>
                </a:lnTo>
                <a:lnTo>
                  <a:pt x="78" y="706"/>
                </a:lnTo>
                <a:lnTo>
                  <a:pt x="96" y="702"/>
                </a:lnTo>
                <a:lnTo>
                  <a:pt x="116" y="698"/>
                </a:lnTo>
                <a:lnTo>
                  <a:pt x="164" y="680"/>
                </a:lnTo>
                <a:lnTo>
                  <a:pt x="218" y="658"/>
                </a:lnTo>
                <a:lnTo>
                  <a:pt x="282" y="628"/>
                </a:lnTo>
                <a:lnTo>
                  <a:pt x="352" y="598"/>
                </a:lnTo>
                <a:lnTo>
                  <a:pt x="432" y="564"/>
                </a:lnTo>
                <a:lnTo>
                  <a:pt x="520" y="532"/>
                </a:lnTo>
                <a:lnTo>
                  <a:pt x="566" y="516"/>
                </a:lnTo>
                <a:lnTo>
                  <a:pt x="614" y="502"/>
                </a:lnTo>
                <a:lnTo>
                  <a:pt x="666" y="488"/>
                </a:lnTo>
                <a:lnTo>
                  <a:pt x="718" y="476"/>
                </a:lnTo>
                <a:lnTo>
                  <a:pt x="772" y="464"/>
                </a:lnTo>
                <a:lnTo>
                  <a:pt x="830" y="454"/>
                </a:lnTo>
                <a:lnTo>
                  <a:pt x="888" y="446"/>
                </a:lnTo>
                <a:lnTo>
                  <a:pt x="948" y="440"/>
                </a:lnTo>
                <a:lnTo>
                  <a:pt x="1012" y="436"/>
                </a:lnTo>
                <a:lnTo>
                  <a:pt x="1076" y="436"/>
                </a:lnTo>
                <a:lnTo>
                  <a:pt x="1076" y="436"/>
                </a:lnTo>
                <a:lnTo>
                  <a:pt x="1076" y="436"/>
                </a:lnTo>
                <a:lnTo>
                  <a:pt x="1076" y="436"/>
                </a:lnTo>
                <a:lnTo>
                  <a:pt x="1076" y="436"/>
                </a:lnTo>
                <a:lnTo>
                  <a:pt x="1076" y="436"/>
                </a:lnTo>
                <a:lnTo>
                  <a:pt x="1142" y="436"/>
                </a:lnTo>
                <a:lnTo>
                  <a:pt x="1204" y="440"/>
                </a:lnTo>
                <a:lnTo>
                  <a:pt x="1264" y="446"/>
                </a:lnTo>
                <a:lnTo>
                  <a:pt x="1324" y="454"/>
                </a:lnTo>
                <a:lnTo>
                  <a:pt x="1380" y="464"/>
                </a:lnTo>
                <a:lnTo>
                  <a:pt x="1434" y="476"/>
                </a:lnTo>
                <a:lnTo>
                  <a:pt x="1488" y="488"/>
                </a:lnTo>
                <a:lnTo>
                  <a:pt x="1538" y="502"/>
                </a:lnTo>
                <a:lnTo>
                  <a:pt x="1586" y="516"/>
                </a:lnTo>
                <a:lnTo>
                  <a:pt x="1634" y="532"/>
                </a:lnTo>
                <a:lnTo>
                  <a:pt x="1720" y="564"/>
                </a:lnTo>
                <a:lnTo>
                  <a:pt x="1800" y="598"/>
                </a:lnTo>
                <a:lnTo>
                  <a:pt x="1872" y="628"/>
                </a:lnTo>
                <a:lnTo>
                  <a:pt x="1934" y="658"/>
                </a:lnTo>
                <a:lnTo>
                  <a:pt x="1990" y="680"/>
                </a:lnTo>
                <a:lnTo>
                  <a:pt x="2036" y="698"/>
                </a:lnTo>
                <a:lnTo>
                  <a:pt x="2058" y="702"/>
                </a:lnTo>
                <a:lnTo>
                  <a:pt x="2076" y="706"/>
                </a:lnTo>
                <a:lnTo>
                  <a:pt x="2092" y="706"/>
                </a:lnTo>
                <a:lnTo>
                  <a:pt x="2106" y="704"/>
                </a:lnTo>
                <a:lnTo>
                  <a:pt x="2120" y="700"/>
                </a:lnTo>
                <a:lnTo>
                  <a:pt x="2130" y="692"/>
                </a:lnTo>
                <a:lnTo>
                  <a:pt x="2138" y="680"/>
                </a:lnTo>
                <a:lnTo>
                  <a:pt x="2144" y="666"/>
                </a:lnTo>
                <a:lnTo>
                  <a:pt x="2150" y="646"/>
                </a:lnTo>
                <a:lnTo>
                  <a:pt x="2152" y="624"/>
                </a:lnTo>
                <a:lnTo>
                  <a:pt x="2152" y="624"/>
                </a:lnTo>
                <a:lnTo>
                  <a:pt x="2152" y="576"/>
                </a:lnTo>
                <a:lnTo>
                  <a:pt x="2150" y="552"/>
                </a:lnTo>
                <a:lnTo>
                  <a:pt x="2148" y="528"/>
                </a:lnTo>
                <a:lnTo>
                  <a:pt x="2144" y="506"/>
                </a:lnTo>
                <a:lnTo>
                  <a:pt x="2138" y="484"/>
                </a:lnTo>
                <a:lnTo>
                  <a:pt x="2130" y="460"/>
                </a:lnTo>
                <a:lnTo>
                  <a:pt x="2120" y="438"/>
                </a:lnTo>
                <a:lnTo>
                  <a:pt x="2108" y="416"/>
                </a:lnTo>
                <a:lnTo>
                  <a:pt x="2094" y="394"/>
                </a:lnTo>
                <a:lnTo>
                  <a:pt x="2076" y="372"/>
                </a:lnTo>
                <a:lnTo>
                  <a:pt x="2058" y="350"/>
                </a:lnTo>
                <a:lnTo>
                  <a:pt x="2036" y="326"/>
                </a:lnTo>
                <a:lnTo>
                  <a:pt x="2010" y="304"/>
                </a:lnTo>
                <a:lnTo>
                  <a:pt x="1982" y="280"/>
                </a:lnTo>
                <a:lnTo>
                  <a:pt x="1952" y="256"/>
                </a:lnTo>
                <a:lnTo>
                  <a:pt x="1952" y="256"/>
                </a:lnTo>
                <a:close/>
              </a:path>
            </a:pathLst>
          </a:custGeom>
          <a:gradFill flip="none" rotWithShape="1">
            <a:gsLst>
              <a:gs pos="20000">
                <a:schemeClr val="accent4">
                  <a:lumMod val="75000"/>
                </a:schemeClr>
              </a:gs>
              <a:gs pos="100000">
                <a:schemeClr val="accent4"/>
              </a:gs>
            </a:gsLst>
            <a:lin ang="5400000" scaled="1"/>
            <a:tileRect/>
          </a:gradFill>
          <a:ln w="28575">
            <a:solidFill>
              <a:schemeClr val="accent4">
                <a:lumMod val="20000"/>
                <a:lumOff val="80000"/>
              </a:schemeClr>
            </a:solidFill>
          </a:ln>
        </p:spPr>
        <p:txBody>
          <a:bodyPr vert="horz" wrap="square" lIns="121908" tIns="60954" rIns="121908" bIns="60954" numCol="1" anchor="t" anchorCtr="0" compatLnSpc="1"/>
          <a:lstStyle/>
          <a:p>
            <a:endParaRPr lang="zh-CN" altLang="en-US"/>
          </a:p>
        </p:txBody>
      </p:sp>
      <p:sp>
        <p:nvSpPr>
          <p:cNvPr id="66" name="Freeform 6"/>
          <p:cNvSpPr/>
          <p:nvPr/>
        </p:nvSpPr>
        <p:spPr bwMode="auto">
          <a:xfrm>
            <a:off x="6479917" y="3079876"/>
            <a:ext cx="1622954" cy="2384711"/>
          </a:xfrm>
          <a:custGeom>
            <a:avLst/>
            <a:gdLst>
              <a:gd name="T0" fmla="*/ 510 w 1330"/>
              <a:gd name="T1" fmla="*/ 1876 h 1954"/>
              <a:gd name="T2" fmla="*/ 640 w 1330"/>
              <a:gd name="T3" fmla="*/ 1796 h 1954"/>
              <a:gd name="T4" fmla="*/ 774 w 1330"/>
              <a:gd name="T5" fmla="*/ 1688 h 1954"/>
              <a:gd name="T6" fmla="*/ 902 w 1330"/>
              <a:gd name="T7" fmla="*/ 1558 h 1954"/>
              <a:gd name="T8" fmla="*/ 1020 w 1330"/>
              <a:gd name="T9" fmla="*/ 1414 h 1954"/>
              <a:gd name="T10" fmla="*/ 1120 w 1330"/>
              <a:gd name="T11" fmla="*/ 1262 h 1954"/>
              <a:gd name="T12" fmla="*/ 1122 w 1330"/>
              <a:gd name="T13" fmla="*/ 1260 h 1954"/>
              <a:gd name="T14" fmla="*/ 1122 w 1330"/>
              <a:gd name="T15" fmla="*/ 1260 h 1954"/>
              <a:gd name="T16" fmla="*/ 1122 w 1330"/>
              <a:gd name="T17" fmla="*/ 1258 h 1954"/>
              <a:gd name="T18" fmla="*/ 1202 w 1330"/>
              <a:gd name="T19" fmla="*/ 1094 h 1954"/>
              <a:gd name="T20" fmla="*/ 1262 w 1330"/>
              <a:gd name="T21" fmla="*/ 918 h 1954"/>
              <a:gd name="T22" fmla="*/ 1304 w 1330"/>
              <a:gd name="T23" fmla="*/ 740 h 1954"/>
              <a:gd name="T24" fmla="*/ 1328 w 1330"/>
              <a:gd name="T25" fmla="*/ 570 h 1954"/>
              <a:gd name="T26" fmla="*/ 1330 w 1330"/>
              <a:gd name="T27" fmla="*/ 416 h 1954"/>
              <a:gd name="T28" fmla="*/ 1320 w 1330"/>
              <a:gd name="T29" fmla="*/ 332 h 1954"/>
              <a:gd name="T30" fmla="*/ 1296 w 1330"/>
              <a:gd name="T31" fmla="*/ 234 h 1954"/>
              <a:gd name="T32" fmla="*/ 1262 w 1330"/>
              <a:gd name="T33" fmla="*/ 156 h 1954"/>
              <a:gd name="T34" fmla="*/ 1218 w 1330"/>
              <a:gd name="T35" fmla="*/ 98 h 1954"/>
              <a:gd name="T36" fmla="*/ 1164 w 1330"/>
              <a:gd name="T37" fmla="*/ 52 h 1954"/>
              <a:gd name="T38" fmla="*/ 1102 w 1330"/>
              <a:gd name="T39" fmla="*/ 16 h 1954"/>
              <a:gd name="T40" fmla="*/ 1048 w 1330"/>
              <a:gd name="T41" fmla="*/ 0 h 1954"/>
              <a:gd name="T42" fmla="*/ 1010 w 1330"/>
              <a:gd name="T43" fmla="*/ 16 h 1954"/>
              <a:gd name="T44" fmla="*/ 988 w 1330"/>
              <a:gd name="T45" fmla="*/ 60 h 1954"/>
              <a:gd name="T46" fmla="*/ 968 w 1330"/>
              <a:gd name="T47" fmla="*/ 190 h 1954"/>
              <a:gd name="T48" fmla="*/ 944 w 1330"/>
              <a:gd name="T49" fmla="*/ 420 h 1954"/>
              <a:gd name="T50" fmla="*/ 908 w 1330"/>
              <a:gd name="T51" fmla="*/ 610 h 1954"/>
              <a:gd name="T52" fmla="*/ 864 w 1330"/>
              <a:gd name="T53" fmla="*/ 768 h 1954"/>
              <a:gd name="T54" fmla="*/ 798 w 1330"/>
              <a:gd name="T55" fmla="*/ 932 h 1954"/>
              <a:gd name="T56" fmla="*/ 740 w 1330"/>
              <a:gd name="T57" fmla="*/ 1046 h 1954"/>
              <a:gd name="T58" fmla="*/ 740 w 1330"/>
              <a:gd name="T59" fmla="*/ 1046 h 1954"/>
              <a:gd name="T60" fmla="*/ 674 w 1330"/>
              <a:gd name="T61" fmla="*/ 1156 h 1954"/>
              <a:gd name="T62" fmla="*/ 568 w 1330"/>
              <a:gd name="T63" fmla="*/ 1298 h 1954"/>
              <a:gd name="T64" fmla="*/ 456 w 1330"/>
              <a:gd name="T65" fmla="*/ 1416 h 1954"/>
              <a:gd name="T66" fmla="*/ 312 w 1330"/>
              <a:gd name="T67" fmla="*/ 1544 h 1954"/>
              <a:gd name="T68" fmla="*/ 128 w 1330"/>
              <a:gd name="T69" fmla="*/ 1686 h 1954"/>
              <a:gd name="T70" fmla="*/ 28 w 1330"/>
              <a:gd name="T71" fmla="*/ 1770 h 1954"/>
              <a:gd name="T72" fmla="*/ 2 w 1330"/>
              <a:gd name="T73" fmla="*/ 1814 h 1954"/>
              <a:gd name="T74" fmla="*/ 8 w 1330"/>
              <a:gd name="T75" fmla="*/ 1852 h 1954"/>
              <a:gd name="T76" fmla="*/ 50 w 1330"/>
              <a:gd name="T77" fmla="*/ 1892 h 1954"/>
              <a:gd name="T78" fmla="*/ 114 w 1330"/>
              <a:gd name="T79" fmla="*/ 1926 h 1954"/>
              <a:gd name="T80" fmla="*/ 180 w 1330"/>
              <a:gd name="T81" fmla="*/ 1948 h 1954"/>
              <a:gd name="T82" fmla="*/ 254 w 1330"/>
              <a:gd name="T83" fmla="*/ 1954 h 1954"/>
              <a:gd name="T84" fmla="*/ 336 w 1330"/>
              <a:gd name="T85" fmla="*/ 1944 h 1954"/>
              <a:gd name="T86" fmla="*/ 432 w 1330"/>
              <a:gd name="T87" fmla="*/ 1912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0" h="1954">
                <a:moveTo>
                  <a:pt x="468" y="1898"/>
                </a:moveTo>
                <a:lnTo>
                  <a:pt x="468" y="1898"/>
                </a:lnTo>
                <a:lnTo>
                  <a:pt x="510" y="1876"/>
                </a:lnTo>
                <a:lnTo>
                  <a:pt x="552" y="1852"/>
                </a:lnTo>
                <a:lnTo>
                  <a:pt x="596" y="1826"/>
                </a:lnTo>
                <a:lnTo>
                  <a:pt x="640" y="1796"/>
                </a:lnTo>
                <a:lnTo>
                  <a:pt x="684" y="1762"/>
                </a:lnTo>
                <a:lnTo>
                  <a:pt x="728" y="1726"/>
                </a:lnTo>
                <a:lnTo>
                  <a:pt x="774" y="1688"/>
                </a:lnTo>
                <a:lnTo>
                  <a:pt x="818" y="1646"/>
                </a:lnTo>
                <a:lnTo>
                  <a:pt x="860" y="1604"/>
                </a:lnTo>
                <a:lnTo>
                  <a:pt x="902" y="1558"/>
                </a:lnTo>
                <a:lnTo>
                  <a:pt x="944" y="1512"/>
                </a:lnTo>
                <a:lnTo>
                  <a:pt x="984" y="1464"/>
                </a:lnTo>
                <a:lnTo>
                  <a:pt x="1020" y="1414"/>
                </a:lnTo>
                <a:lnTo>
                  <a:pt x="1056" y="1364"/>
                </a:lnTo>
                <a:lnTo>
                  <a:pt x="1090" y="1314"/>
                </a:lnTo>
                <a:lnTo>
                  <a:pt x="1120" y="1262"/>
                </a:lnTo>
                <a:lnTo>
                  <a:pt x="1120" y="1262"/>
                </a:lnTo>
                <a:lnTo>
                  <a:pt x="1122" y="1260"/>
                </a:lnTo>
                <a:lnTo>
                  <a:pt x="1122" y="1260"/>
                </a:lnTo>
                <a:lnTo>
                  <a:pt x="1122" y="1260"/>
                </a:lnTo>
                <a:lnTo>
                  <a:pt x="1122" y="1260"/>
                </a:lnTo>
                <a:lnTo>
                  <a:pt x="1122" y="1260"/>
                </a:lnTo>
                <a:lnTo>
                  <a:pt x="1122" y="1260"/>
                </a:lnTo>
                <a:lnTo>
                  <a:pt x="1122" y="1258"/>
                </a:lnTo>
                <a:lnTo>
                  <a:pt x="1122" y="1258"/>
                </a:lnTo>
                <a:lnTo>
                  <a:pt x="1150" y="1204"/>
                </a:lnTo>
                <a:lnTo>
                  <a:pt x="1176" y="1150"/>
                </a:lnTo>
                <a:lnTo>
                  <a:pt x="1202" y="1094"/>
                </a:lnTo>
                <a:lnTo>
                  <a:pt x="1224" y="1036"/>
                </a:lnTo>
                <a:lnTo>
                  <a:pt x="1244" y="976"/>
                </a:lnTo>
                <a:lnTo>
                  <a:pt x="1262" y="918"/>
                </a:lnTo>
                <a:lnTo>
                  <a:pt x="1278" y="858"/>
                </a:lnTo>
                <a:lnTo>
                  <a:pt x="1292" y="798"/>
                </a:lnTo>
                <a:lnTo>
                  <a:pt x="1304" y="740"/>
                </a:lnTo>
                <a:lnTo>
                  <a:pt x="1314" y="682"/>
                </a:lnTo>
                <a:lnTo>
                  <a:pt x="1322" y="624"/>
                </a:lnTo>
                <a:lnTo>
                  <a:pt x="1328" y="570"/>
                </a:lnTo>
                <a:lnTo>
                  <a:pt x="1330" y="516"/>
                </a:lnTo>
                <a:lnTo>
                  <a:pt x="1330" y="464"/>
                </a:lnTo>
                <a:lnTo>
                  <a:pt x="1330" y="416"/>
                </a:lnTo>
                <a:lnTo>
                  <a:pt x="1324" y="370"/>
                </a:lnTo>
                <a:lnTo>
                  <a:pt x="1324" y="370"/>
                </a:lnTo>
                <a:lnTo>
                  <a:pt x="1320" y="332"/>
                </a:lnTo>
                <a:lnTo>
                  <a:pt x="1312" y="296"/>
                </a:lnTo>
                <a:lnTo>
                  <a:pt x="1304" y="264"/>
                </a:lnTo>
                <a:lnTo>
                  <a:pt x="1296" y="234"/>
                </a:lnTo>
                <a:lnTo>
                  <a:pt x="1286" y="206"/>
                </a:lnTo>
                <a:lnTo>
                  <a:pt x="1274" y="180"/>
                </a:lnTo>
                <a:lnTo>
                  <a:pt x="1262" y="156"/>
                </a:lnTo>
                <a:lnTo>
                  <a:pt x="1248" y="134"/>
                </a:lnTo>
                <a:lnTo>
                  <a:pt x="1234" y="116"/>
                </a:lnTo>
                <a:lnTo>
                  <a:pt x="1218" y="98"/>
                </a:lnTo>
                <a:lnTo>
                  <a:pt x="1202" y="80"/>
                </a:lnTo>
                <a:lnTo>
                  <a:pt x="1184" y="66"/>
                </a:lnTo>
                <a:lnTo>
                  <a:pt x="1164" y="52"/>
                </a:lnTo>
                <a:lnTo>
                  <a:pt x="1146" y="40"/>
                </a:lnTo>
                <a:lnTo>
                  <a:pt x="1102" y="16"/>
                </a:lnTo>
                <a:lnTo>
                  <a:pt x="1102" y="16"/>
                </a:lnTo>
                <a:lnTo>
                  <a:pt x="1082" y="8"/>
                </a:lnTo>
                <a:lnTo>
                  <a:pt x="1064" y="2"/>
                </a:lnTo>
                <a:lnTo>
                  <a:pt x="1048" y="0"/>
                </a:lnTo>
                <a:lnTo>
                  <a:pt x="1032" y="2"/>
                </a:lnTo>
                <a:lnTo>
                  <a:pt x="1020" y="8"/>
                </a:lnTo>
                <a:lnTo>
                  <a:pt x="1010" y="16"/>
                </a:lnTo>
                <a:lnTo>
                  <a:pt x="1002" y="28"/>
                </a:lnTo>
                <a:lnTo>
                  <a:pt x="994" y="42"/>
                </a:lnTo>
                <a:lnTo>
                  <a:pt x="988" y="60"/>
                </a:lnTo>
                <a:lnTo>
                  <a:pt x="982" y="80"/>
                </a:lnTo>
                <a:lnTo>
                  <a:pt x="974" y="130"/>
                </a:lnTo>
                <a:lnTo>
                  <a:pt x="968" y="190"/>
                </a:lnTo>
                <a:lnTo>
                  <a:pt x="960" y="258"/>
                </a:lnTo>
                <a:lnTo>
                  <a:pt x="954" y="336"/>
                </a:lnTo>
                <a:lnTo>
                  <a:pt x="944" y="420"/>
                </a:lnTo>
                <a:lnTo>
                  <a:pt x="928" y="512"/>
                </a:lnTo>
                <a:lnTo>
                  <a:pt x="920" y="562"/>
                </a:lnTo>
                <a:lnTo>
                  <a:pt x="908" y="610"/>
                </a:lnTo>
                <a:lnTo>
                  <a:pt x="896" y="662"/>
                </a:lnTo>
                <a:lnTo>
                  <a:pt x="882" y="714"/>
                </a:lnTo>
                <a:lnTo>
                  <a:pt x="864" y="768"/>
                </a:lnTo>
                <a:lnTo>
                  <a:pt x="846" y="822"/>
                </a:lnTo>
                <a:lnTo>
                  <a:pt x="824" y="876"/>
                </a:lnTo>
                <a:lnTo>
                  <a:pt x="798" y="932"/>
                </a:lnTo>
                <a:lnTo>
                  <a:pt x="772" y="988"/>
                </a:lnTo>
                <a:lnTo>
                  <a:pt x="740" y="1046"/>
                </a:lnTo>
                <a:lnTo>
                  <a:pt x="740" y="1046"/>
                </a:lnTo>
                <a:lnTo>
                  <a:pt x="740" y="1046"/>
                </a:lnTo>
                <a:lnTo>
                  <a:pt x="740" y="1046"/>
                </a:lnTo>
                <a:lnTo>
                  <a:pt x="740" y="1046"/>
                </a:lnTo>
                <a:lnTo>
                  <a:pt x="740" y="1046"/>
                </a:lnTo>
                <a:lnTo>
                  <a:pt x="708" y="1102"/>
                </a:lnTo>
                <a:lnTo>
                  <a:pt x="674" y="1156"/>
                </a:lnTo>
                <a:lnTo>
                  <a:pt x="640" y="1206"/>
                </a:lnTo>
                <a:lnTo>
                  <a:pt x="604" y="1252"/>
                </a:lnTo>
                <a:lnTo>
                  <a:pt x="568" y="1298"/>
                </a:lnTo>
                <a:lnTo>
                  <a:pt x="530" y="1340"/>
                </a:lnTo>
                <a:lnTo>
                  <a:pt x="494" y="1378"/>
                </a:lnTo>
                <a:lnTo>
                  <a:pt x="456" y="1416"/>
                </a:lnTo>
                <a:lnTo>
                  <a:pt x="420" y="1452"/>
                </a:lnTo>
                <a:lnTo>
                  <a:pt x="384" y="1484"/>
                </a:lnTo>
                <a:lnTo>
                  <a:pt x="312" y="1544"/>
                </a:lnTo>
                <a:lnTo>
                  <a:pt x="246" y="1598"/>
                </a:lnTo>
                <a:lnTo>
                  <a:pt x="184" y="1644"/>
                </a:lnTo>
                <a:lnTo>
                  <a:pt x="128" y="1686"/>
                </a:lnTo>
                <a:lnTo>
                  <a:pt x="80" y="1722"/>
                </a:lnTo>
                <a:lnTo>
                  <a:pt x="42" y="1756"/>
                </a:lnTo>
                <a:lnTo>
                  <a:pt x="28" y="1770"/>
                </a:lnTo>
                <a:lnTo>
                  <a:pt x="16" y="1786"/>
                </a:lnTo>
                <a:lnTo>
                  <a:pt x="8" y="1800"/>
                </a:lnTo>
                <a:lnTo>
                  <a:pt x="2" y="1814"/>
                </a:lnTo>
                <a:lnTo>
                  <a:pt x="0" y="1826"/>
                </a:lnTo>
                <a:lnTo>
                  <a:pt x="2" y="1840"/>
                </a:lnTo>
                <a:lnTo>
                  <a:pt x="8" y="1852"/>
                </a:lnTo>
                <a:lnTo>
                  <a:pt x="18" y="1866"/>
                </a:lnTo>
                <a:lnTo>
                  <a:pt x="32" y="1878"/>
                </a:lnTo>
                <a:lnTo>
                  <a:pt x="50" y="1892"/>
                </a:lnTo>
                <a:lnTo>
                  <a:pt x="50" y="1892"/>
                </a:lnTo>
                <a:lnTo>
                  <a:pt x="92" y="1916"/>
                </a:lnTo>
                <a:lnTo>
                  <a:pt x="114" y="1926"/>
                </a:lnTo>
                <a:lnTo>
                  <a:pt x="134" y="1936"/>
                </a:lnTo>
                <a:lnTo>
                  <a:pt x="158" y="1942"/>
                </a:lnTo>
                <a:lnTo>
                  <a:pt x="180" y="1948"/>
                </a:lnTo>
                <a:lnTo>
                  <a:pt x="204" y="1952"/>
                </a:lnTo>
                <a:lnTo>
                  <a:pt x="228" y="1954"/>
                </a:lnTo>
                <a:lnTo>
                  <a:pt x="254" y="1954"/>
                </a:lnTo>
                <a:lnTo>
                  <a:pt x="280" y="1954"/>
                </a:lnTo>
                <a:lnTo>
                  <a:pt x="308" y="1950"/>
                </a:lnTo>
                <a:lnTo>
                  <a:pt x="336" y="1944"/>
                </a:lnTo>
                <a:lnTo>
                  <a:pt x="366" y="1936"/>
                </a:lnTo>
                <a:lnTo>
                  <a:pt x="398" y="1926"/>
                </a:lnTo>
                <a:lnTo>
                  <a:pt x="432" y="1912"/>
                </a:lnTo>
                <a:lnTo>
                  <a:pt x="468" y="1898"/>
                </a:lnTo>
                <a:lnTo>
                  <a:pt x="468" y="1898"/>
                </a:lnTo>
                <a:close/>
              </a:path>
            </a:pathLst>
          </a:custGeom>
          <a:gradFill flip="none" rotWithShape="1">
            <a:gsLst>
              <a:gs pos="20000">
                <a:schemeClr val="accent3">
                  <a:lumMod val="75000"/>
                </a:schemeClr>
              </a:gs>
              <a:gs pos="100000">
                <a:schemeClr val="accent3"/>
              </a:gs>
            </a:gsLst>
            <a:lin ang="13500000" scaled="1"/>
            <a:tileRect/>
          </a:gradFill>
          <a:ln w="28575">
            <a:solidFill>
              <a:schemeClr val="accent3">
                <a:lumMod val="20000"/>
                <a:lumOff val="80000"/>
              </a:schemeClr>
            </a:solidFill>
          </a:ln>
        </p:spPr>
        <p:txBody>
          <a:bodyPr vert="horz" wrap="square" lIns="121908" tIns="60954" rIns="121908" bIns="60954" numCol="1" anchor="t" anchorCtr="0" compatLnSpc="1"/>
          <a:lstStyle/>
          <a:p>
            <a:endParaRPr lang="zh-CN" altLang="en-US"/>
          </a:p>
        </p:txBody>
      </p:sp>
      <p:sp>
        <p:nvSpPr>
          <p:cNvPr id="67" name="Freeform 7"/>
          <p:cNvSpPr/>
          <p:nvPr/>
        </p:nvSpPr>
        <p:spPr bwMode="auto">
          <a:xfrm>
            <a:off x="4083316" y="3099403"/>
            <a:ext cx="1644919" cy="2370065"/>
          </a:xfrm>
          <a:custGeom>
            <a:avLst/>
            <a:gdLst>
              <a:gd name="T0" fmla="*/ 0 w 1348"/>
              <a:gd name="T1" fmla="*/ 418 h 1942"/>
              <a:gd name="T2" fmla="*/ 4 w 1348"/>
              <a:gd name="T3" fmla="*/ 572 h 1942"/>
              <a:gd name="T4" fmla="*/ 30 w 1348"/>
              <a:gd name="T5" fmla="*/ 742 h 1942"/>
              <a:gd name="T6" fmla="*/ 74 w 1348"/>
              <a:gd name="T7" fmla="*/ 920 h 1942"/>
              <a:gd name="T8" fmla="*/ 138 w 1348"/>
              <a:gd name="T9" fmla="*/ 1094 h 1942"/>
              <a:gd name="T10" fmla="*/ 218 w 1348"/>
              <a:gd name="T11" fmla="*/ 1258 h 1942"/>
              <a:gd name="T12" fmla="*/ 220 w 1348"/>
              <a:gd name="T13" fmla="*/ 1260 h 1942"/>
              <a:gd name="T14" fmla="*/ 220 w 1348"/>
              <a:gd name="T15" fmla="*/ 1260 h 1942"/>
              <a:gd name="T16" fmla="*/ 222 w 1348"/>
              <a:gd name="T17" fmla="*/ 1262 h 1942"/>
              <a:gd name="T18" fmla="*/ 322 w 1348"/>
              <a:gd name="T19" fmla="*/ 1414 h 1942"/>
              <a:gd name="T20" fmla="*/ 442 w 1348"/>
              <a:gd name="T21" fmla="*/ 1556 h 1942"/>
              <a:gd name="T22" fmla="*/ 574 w 1348"/>
              <a:gd name="T23" fmla="*/ 1682 h 1942"/>
              <a:gd name="T24" fmla="*/ 710 w 1348"/>
              <a:gd name="T25" fmla="*/ 1788 h 1942"/>
              <a:gd name="T26" fmla="*/ 840 w 1348"/>
              <a:gd name="T27" fmla="*/ 1868 h 1942"/>
              <a:gd name="T28" fmla="*/ 918 w 1348"/>
              <a:gd name="T29" fmla="*/ 1902 h 1942"/>
              <a:gd name="T30" fmla="*/ 1014 w 1348"/>
              <a:gd name="T31" fmla="*/ 1932 h 1942"/>
              <a:gd name="T32" fmla="*/ 1098 w 1348"/>
              <a:gd name="T33" fmla="*/ 1942 h 1942"/>
              <a:gd name="T34" fmla="*/ 1170 w 1348"/>
              <a:gd name="T35" fmla="*/ 1934 h 1942"/>
              <a:gd name="T36" fmla="*/ 1236 w 1348"/>
              <a:gd name="T37" fmla="*/ 1912 h 1942"/>
              <a:gd name="T38" fmla="*/ 1300 w 1348"/>
              <a:gd name="T39" fmla="*/ 1876 h 1942"/>
              <a:gd name="T40" fmla="*/ 1342 w 1348"/>
              <a:gd name="T41" fmla="*/ 1836 h 1942"/>
              <a:gd name="T42" fmla="*/ 1346 w 1348"/>
              <a:gd name="T43" fmla="*/ 1798 h 1942"/>
              <a:gd name="T44" fmla="*/ 1320 w 1348"/>
              <a:gd name="T45" fmla="*/ 1756 h 1942"/>
              <a:gd name="T46" fmla="*/ 1220 w 1348"/>
              <a:gd name="T47" fmla="*/ 1672 h 1942"/>
              <a:gd name="T48" fmla="*/ 1032 w 1348"/>
              <a:gd name="T49" fmla="*/ 1534 h 1942"/>
              <a:gd name="T50" fmla="*/ 886 w 1348"/>
              <a:gd name="T51" fmla="*/ 1406 h 1942"/>
              <a:gd name="T52" fmla="*/ 774 w 1348"/>
              <a:gd name="T53" fmla="*/ 1290 h 1942"/>
              <a:gd name="T54" fmla="*/ 666 w 1348"/>
              <a:gd name="T55" fmla="*/ 1148 h 1942"/>
              <a:gd name="T56" fmla="*/ 598 w 1348"/>
              <a:gd name="T57" fmla="*/ 1040 h 1942"/>
              <a:gd name="T58" fmla="*/ 598 w 1348"/>
              <a:gd name="T59" fmla="*/ 1040 h 1942"/>
              <a:gd name="T60" fmla="*/ 538 w 1348"/>
              <a:gd name="T61" fmla="*/ 928 h 1942"/>
              <a:gd name="T62" fmla="*/ 470 w 1348"/>
              <a:gd name="T63" fmla="*/ 764 h 1942"/>
              <a:gd name="T64" fmla="*/ 424 w 1348"/>
              <a:gd name="T65" fmla="*/ 608 h 1942"/>
              <a:gd name="T66" fmla="*/ 386 w 1348"/>
              <a:gd name="T67" fmla="*/ 418 h 1942"/>
              <a:gd name="T68" fmla="*/ 358 w 1348"/>
              <a:gd name="T69" fmla="*/ 188 h 1942"/>
              <a:gd name="T70" fmla="*/ 336 w 1348"/>
              <a:gd name="T71" fmla="*/ 58 h 1942"/>
              <a:gd name="T72" fmla="*/ 314 w 1348"/>
              <a:gd name="T73" fmla="*/ 14 h 1942"/>
              <a:gd name="T74" fmla="*/ 276 w 1348"/>
              <a:gd name="T75" fmla="*/ 0 h 1942"/>
              <a:gd name="T76" fmla="*/ 220 w 1348"/>
              <a:gd name="T77" fmla="*/ 16 h 1942"/>
              <a:gd name="T78" fmla="*/ 160 w 1348"/>
              <a:gd name="T79" fmla="*/ 52 h 1942"/>
              <a:gd name="T80" fmla="*/ 106 w 1348"/>
              <a:gd name="T81" fmla="*/ 98 h 1942"/>
              <a:gd name="T82" fmla="*/ 64 w 1348"/>
              <a:gd name="T83" fmla="*/ 158 h 1942"/>
              <a:gd name="T84" fmla="*/ 30 w 1348"/>
              <a:gd name="T85" fmla="*/ 236 h 1942"/>
              <a:gd name="T86" fmla="*/ 8 w 1348"/>
              <a:gd name="T87" fmla="*/ 334 h 1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8" h="1942">
                <a:moveTo>
                  <a:pt x="4" y="374"/>
                </a:moveTo>
                <a:lnTo>
                  <a:pt x="4" y="374"/>
                </a:lnTo>
                <a:lnTo>
                  <a:pt x="0" y="418"/>
                </a:lnTo>
                <a:lnTo>
                  <a:pt x="0" y="468"/>
                </a:lnTo>
                <a:lnTo>
                  <a:pt x="0" y="518"/>
                </a:lnTo>
                <a:lnTo>
                  <a:pt x="4" y="572"/>
                </a:lnTo>
                <a:lnTo>
                  <a:pt x="10" y="628"/>
                </a:lnTo>
                <a:lnTo>
                  <a:pt x="18" y="684"/>
                </a:lnTo>
                <a:lnTo>
                  <a:pt x="30" y="742"/>
                </a:lnTo>
                <a:lnTo>
                  <a:pt x="42" y="800"/>
                </a:lnTo>
                <a:lnTo>
                  <a:pt x="58" y="860"/>
                </a:lnTo>
                <a:lnTo>
                  <a:pt x="74" y="920"/>
                </a:lnTo>
                <a:lnTo>
                  <a:pt x="94" y="978"/>
                </a:lnTo>
                <a:lnTo>
                  <a:pt x="114" y="1036"/>
                </a:lnTo>
                <a:lnTo>
                  <a:pt x="138" y="1094"/>
                </a:lnTo>
                <a:lnTo>
                  <a:pt x="162" y="1150"/>
                </a:lnTo>
                <a:lnTo>
                  <a:pt x="190" y="1204"/>
                </a:lnTo>
                <a:lnTo>
                  <a:pt x="218" y="1258"/>
                </a:lnTo>
                <a:lnTo>
                  <a:pt x="218" y="1258"/>
                </a:lnTo>
                <a:lnTo>
                  <a:pt x="220" y="1260"/>
                </a:lnTo>
                <a:lnTo>
                  <a:pt x="220" y="1260"/>
                </a:lnTo>
                <a:lnTo>
                  <a:pt x="220" y="1260"/>
                </a:lnTo>
                <a:lnTo>
                  <a:pt x="220" y="1260"/>
                </a:lnTo>
                <a:lnTo>
                  <a:pt x="220" y="1260"/>
                </a:lnTo>
                <a:lnTo>
                  <a:pt x="220" y="1260"/>
                </a:lnTo>
                <a:lnTo>
                  <a:pt x="222" y="1262"/>
                </a:lnTo>
                <a:lnTo>
                  <a:pt x="222" y="1262"/>
                </a:lnTo>
                <a:lnTo>
                  <a:pt x="252" y="1312"/>
                </a:lnTo>
                <a:lnTo>
                  <a:pt x="286" y="1364"/>
                </a:lnTo>
                <a:lnTo>
                  <a:pt x="322" y="1414"/>
                </a:lnTo>
                <a:lnTo>
                  <a:pt x="360" y="1462"/>
                </a:lnTo>
                <a:lnTo>
                  <a:pt x="400" y="1510"/>
                </a:lnTo>
                <a:lnTo>
                  <a:pt x="442" y="1556"/>
                </a:lnTo>
                <a:lnTo>
                  <a:pt x="486" y="1600"/>
                </a:lnTo>
                <a:lnTo>
                  <a:pt x="530" y="1642"/>
                </a:lnTo>
                <a:lnTo>
                  <a:pt x="574" y="1682"/>
                </a:lnTo>
                <a:lnTo>
                  <a:pt x="620" y="1720"/>
                </a:lnTo>
                <a:lnTo>
                  <a:pt x="664" y="1756"/>
                </a:lnTo>
                <a:lnTo>
                  <a:pt x="710" y="1788"/>
                </a:lnTo>
                <a:lnTo>
                  <a:pt x="754" y="1818"/>
                </a:lnTo>
                <a:lnTo>
                  <a:pt x="798" y="1844"/>
                </a:lnTo>
                <a:lnTo>
                  <a:pt x="840" y="1868"/>
                </a:lnTo>
                <a:lnTo>
                  <a:pt x="882" y="1888"/>
                </a:lnTo>
                <a:lnTo>
                  <a:pt x="882" y="1888"/>
                </a:lnTo>
                <a:lnTo>
                  <a:pt x="918" y="1902"/>
                </a:lnTo>
                <a:lnTo>
                  <a:pt x="952" y="1914"/>
                </a:lnTo>
                <a:lnTo>
                  <a:pt x="984" y="1924"/>
                </a:lnTo>
                <a:lnTo>
                  <a:pt x="1014" y="1932"/>
                </a:lnTo>
                <a:lnTo>
                  <a:pt x="1044" y="1938"/>
                </a:lnTo>
                <a:lnTo>
                  <a:pt x="1072" y="1942"/>
                </a:lnTo>
                <a:lnTo>
                  <a:pt x="1098" y="1942"/>
                </a:lnTo>
                <a:lnTo>
                  <a:pt x="1124" y="1942"/>
                </a:lnTo>
                <a:lnTo>
                  <a:pt x="1148" y="1940"/>
                </a:lnTo>
                <a:lnTo>
                  <a:pt x="1170" y="1934"/>
                </a:lnTo>
                <a:lnTo>
                  <a:pt x="1194" y="1928"/>
                </a:lnTo>
                <a:lnTo>
                  <a:pt x="1216" y="1922"/>
                </a:lnTo>
                <a:lnTo>
                  <a:pt x="1236" y="1912"/>
                </a:lnTo>
                <a:lnTo>
                  <a:pt x="1258" y="1902"/>
                </a:lnTo>
                <a:lnTo>
                  <a:pt x="1300" y="1876"/>
                </a:lnTo>
                <a:lnTo>
                  <a:pt x="1300" y="1876"/>
                </a:lnTo>
                <a:lnTo>
                  <a:pt x="1318" y="1864"/>
                </a:lnTo>
                <a:lnTo>
                  <a:pt x="1332" y="1850"/>
                </a:lnTo>
                <a:lnTo>
                  <a:pt x="1342" y="1836"/>
                </a:lnTo>
                <a:lnTo>
                  <a:pt x="1348" y="1824"/>
                </a:lnTo>
                <a:lnTo>
                  <a:pt x="1348" y="1810"/>
                </a:lnTo>
                <a:lnTo>
                  <a:pt x="1346" y="1798"/>
                </a:lnTo>
                <a:lnTo>
                  <a:pt x="1342" y="1784"/>
                </a:lnTo>
                <a:lnTo>
                  <a:pt x="1332" y="1770"/>
                </a:lnTo>
                <a:lnTo>
                  <a:pt x="1320" y="1756"/>
                </a:lnTo>
                <a:lnTo>
                  <a:pt x="1306" y="1740"/>
                </a:lnTo>
                <a:lnTo>
                  <a:pt x="1268" y="1708"/>
                </a:lnTo>
                <a:lnTo>
                  <a:pt x="1220" y="1672"/>
                </a:lnTo>
                <a:lnTo>
                  <a:pt x="1164" y="1632"/>
                </a:lnTo>
                <a:lnTo>
                  <a:pt x="1100" y="1586"/>
                </a:lnTo>
                <a:lnTo>
                  <a:pt x="1032" y="1534"/>
                </a:lnTo>
                <a:lnTo>
                  <a:pt x="960" y="1474"/>
                </a:lnTo>
                <a:lnTo>
                  <a:pt x="924" y="1442"/>
                </a:lnTo>
                <a:lnTo>
                  <a:pt x="886" y="1406"/>
                </a:lnTo>
                <a:lnTo>
                  <a:pt x="850" y="1370"/>
                </a:lnTo>
                <a:lnTo>
                  <a:pt x="812" y="1330"/>
                </a:lnTo>
                <a:lnTo>
                  <a:pt x="774" y="1290"/>
                </a:lnTo>
                <a:lnTo>
                  <a:pt x="738" y="1246"/>
                </a:lnTo>
                <a:lnTo>
                  <a:pt x="702" y="1198"/>
                </a:lnTo>
                <a:lnTo>
                  <a:pt x="666" y="1148"/>
                </a:lnTo>
                <a:lnTo>
                  <a:pt x="630" y="1096"/>
                </a:lnTo>
                <a:lnTo>
                  <a:pt x="598" y="1040"/>
                </a:lnTo>
                <a:lnTo>
                  <a:pt x="598" y="1040"/>
                </a:lnTo>
                <a:lnTo>
                  <a:pt x="598" y="1040"/>
                </a:lnTo>
                <a:lnTo>
                  <a:pt x="598" y="1040"/>
                </a:lnTo>
                <a:lnTo>
                  <a:pt x="598" y="1040"/>
                </a:lnTo>
                <a:lnTo>
                  <a:pt x="598" y="1040"/>
                </a:lnTo>
                <a:lnTo>
                  <a:pt x="566" y="984"/>
                </a:lnTo>
                <a:lnTo>
                  <a:pt x="538" y="928"/>
                </a:lnTo>
                <a:lnTo>
                  <a:pt x="512" y="872"/>
                </a:lnTo>
                <a:lnTo>
                  <a:pt x="490" y="818"/>
                </a:lnTo>
                <a:lnTo>
                  <a:pt x="470" y="764"/>
                </a:lnTo>
                <a:lnTo>
                  <a:pt x="452" y="710"/>
                </a:lnTo>
                <a:lnTo>
                  <a:pt x="436" y="658"/>
                </a:lnTo>
                <a:lnTo>
                  <a:pt x="424" y="608"/>
                </a:lnTo>
                <a:lnTo>
                  <a:pt x="412" y="558"/>
                </a:lnTo>
                <a:lnTo>
                  <a:pt x="402" y="510"/>
                </a:lnTo>
                <a:lnTo>
                  <a:pt x="386" y="418"/>
                </a:lnTo>
                <a:lnTo>
                  <a:pt x="374" y="334"/>
                </a:lnTo>
                <a:lnTo>
                  <a:pt x="366" y="256"/>
                </a:lnTo>
                <a:lnTo>
                  <a:pt x="358" y="188"/>
                </a:lnTo>
                <a:lnTo>
                  <a:pt x="352" y="128"/>
                </a:lnTo>
                <a:lnTo>
                  <a:pt x="342" y="78"/>
                </a:lnTo>
                <a:lnTo>
                  <a:pt x="336" y="58"/>
                </a:lnTo>
                <a:lnTo>
                  <a:pt x="330" y="40"/>
                </a:lnTo>
                <a:lnTo>
                  <a:pt x="322" y="26"/>
                </a:lnTo>
                <a:lnTo>
                  <a:pt x="314" y="14"/>
                </a:lnTo>
                <a:lnTo>
                  <a:pt x="302" y="6"/>
                </a:lnTo>
                <a:lnTo>
                  <a:pt x="290" y="0"/>
                </a:lnTo>
                <a:lnTo>
                  <a:pt x="276" y="0"/>
                </a:lnTo>
                <a:lnTo>
                  <a:pt x="260" y="2"/>
                </a:lnTo>
                <a:lnTo>
                  <a:pt x="242" y="6"/>
                </a:lnTo>
                <a:lnTo>
                  <a:pt x="220" y="16"/>
                </a:lnTo>
                <a:lnTo>
                  <a:pt x="220" y="16"/>
                </a:lnTo>
                <a:lnTo>
                  <a:pt x="178" y="40"/>
                </a:lnTo>
                <a:lnTo>
                  <a:pt x="160" y="52"/>
                </a:lnTo>
                <a:lnTo>
                  <a:pt x="140" y="66"/>
                </a:lnTo>
                <a:lnTo>
                  <a:pt x="124" y="82"/>
                </a:lnTo>
                <a:lnTo>
                  <a:pt x="106" y="98"/>
                </a:lnTo>
                <a:lnTo>
                  <a:pt x="92" y="116"/>
                </a:lnTo>
                <a:lnTo>
                  <a:pt x="76" y="136"/>
                </a:lnTo>
                <a:lnTo>
                  <a:pt x="64" y="158"/>
                </a:lnTo>
                <a:lnTo>
                  <a:pt x="52" y="182"/>
                </a:lnTo>
                <a:lnTo>
                  <a:pt x="40" y="208"/>
                </a:lnTo>
                <a:lnTo>
                  <a:pt x="30" y="236"/>
                </a:lnTo>
                <a:lnTo>
                  <a:pt x="22" y="266"/>
                </a:lnTo>
                <a:lnTo>
                  <a:pt x="14" y="298"/>
                </a:lnTo>
                <a:lnTo>
                  <a:pt x="8" y="334"/>
                </a:lnTo>
                <a:lnTo>
                  <a:pt x="4" y="374"/>
                </a:lnTo>
                <a:lnTo>
                  <a:pt x="4" y="374"/>
                </a:lnTo>
                <a:close/>
              </a:path>
            </a:pathLst>
          </a:custGeom>
          <a:gradFill flip="none" rotWithShape="1">
            <a:gsLst>
              <a:gs pos="20000">
                <a:schemeClr val="accent2">
                  <a:lumMod val="75000"/>
                </a:schemeClr>
              </a:gs>
              <a:gs pos="100000">
                <a:schemeClr val="accent2"/>
              </a:gs>
            </a:gsLst>
            <a:lin ang="18900000" scaled="1"/>
            <a:tileRect/>
          </a:gradFill>
          <a:ln w="28575">
            <a:solidFill>
              <a:schemeClr val="accent2">
                <a:lumMod val="20000"/>
                <a:lumOff val="80000"/>
              </a:schemeClr>
            </a:solidFill>
          </a:ln>
        </p:spPr>
        <p:txBody>
          <a:bodyPr vert="horz" wrap="square" lIns="121908" tIns="60954" rIns="121908" bIns="60954" numCol="1" anchor="t" anchorCtr="0" compatLnSpc="1"/>
          <a:lstStyle/>
          <a:p>
            <a:endParaRPr lang="zh-CN" altLang="en-US"/>
          </a:p>
        </p:txBody>
      </p:sp>
      <p:sp>
        <p:nvSpPr>
          <p:cNvPr id="68" name="Freeform 8"/>
          <p:cNvSpPr/>
          <p:nvPr/>
        </p:nvSpPr>
        <p:spPr bwMode="auto">
          <a:xfrm>
            <a:off x="4345333" y="1879857"/>
            <a:ext cx="3497961" cy="3498416"/>
          </a:xfrm>
          <a:custGeom>
            <a:avLst/>
            <a:gdLst>
              <a:gd name="T0" fmla="*/ 2966 w 2968"/>
              <a:gd name="T1" fmla="*/ 1560 h 2968"/>
              <a:gd name="T2" fmla="*/ 2938 w 2968"/>
              <a:gd name="T3" fmla="*/ 1784 h 2968"/>
              <a:gd name="T4" fmla="*/ 2878 w 2968"/>
              <a:gd name="T5" fmla="*/ 1994 h 2968"/>
              <a:gd name="T6" fmla="*/ 2788 w 2968"/>
              <a:gd name="T7" fmla="*/ 2192 h 2968"/>
              <a:gd name="T8" fmla="*/ 2674 w 2968"/>
              <a:gd name="T9" fmla="*/ 2372 h 2968"/>
              <a:gd name="T10" fmla="*/ 2534 w 2968"/>
              <a:gd name="T11" fmla="*/ 2534 h 2968"/>
              <a:gd name="T12" fmla="*/ 2372 w 2968"/>
              <a:gd name="T13" fmla="*/ 2674 h 2968"/>
              <a:gd name="T14" fmla="*/ 2192 w 2968"/>
              <a:gd name="T15" fmla="*/ 2790 h 2968"/>
              <a:gd name="T16" fmla="*/ 1994 w 2968"/>
              <a:gd name="T17" fmla="*/ 2878 h 2968"/>
              <a:gd name="T18" fmla="*/ 1784 w 2968"/>
              <a:gd name="T19" fmla="*/ 2938 h 2968"/>
              <a:gd name="T20" fmla="*/ 1560 w 2968"/>
              <a:gd name="T21" fmla="*/ 2966 h 2968"/>
              <a:gd name="T22" fmla="*/ 1408 w 2968"/>
              <a:gd name="T23" fmla="*/ 2966 h 2968"/>
              <a:gd name="T24" fmla="*/ 1184 w 2968"/>
              <a:gd name="T25" fmla="*/ 2938 h 2968"/>
              <a:gd name="T26" fmla="*/ 974 w 2968"/>
              <a:gd name="T27" fmla="*/ 2878 h 2968"/>
              <a:gd name="T28" fmla="*/ 776 w 2968"/>
              <a:gd name="T29" fmla="*/ 2790 h 2968"/>
              <a:gd name="T30" fmla="*/ 596 w 2968"/>
              <a:gd name="T31" fmla="*/ 2674 h 2968"/>
              <a:gd name="T32" fmla="*/ 434 w 2968"/>
              <a:gd name="T33" fmla="*/ 2534 h 2968"/>
              <a:gd name="T34" fmla="*/ 294 w 2968"/>
              <a:gd name="T35" fmla="*/ 2372 h 2968"/>
              <a:gd name="T36" fmla="*/ 180 w 2968"/>
              <a:gd name="T37" fmla="*/ 2192 h 2968"/>
              <a:gd name="T38" fmla="*/ 90 w 2968"/>
              <a:gd name="T39" fmla="*/ 1994 h 2968"/>
              <a:gd name="T40" fmla="*/ 30 w 2968"/>
              <a:gd name="T41" fmla="*/ 1784 h 2968"/>
              <a:gd name="T42" fmla="*/ 2 w 2968"/>
              <a:gd name="T43" fmla="*/ 1560 h 2968"/>
              <a:gd name="T44" fmla="*/ 2 w 2968"/>
              <a:gd name="T45" fmla="*/ 1408 h 2968"/>
              <a:gd name="T46" fmla="*/ 30 w 2968"/>
              <a:gd name="T47" fmla="*/ 1186 h 2968"/>
              <a:gd name="T48" fmla="*/ 90 w 2968"/>
              <a:gd name="T49" fmla="*/ 974 h 2968"/>
              <a:gd name="T50" fmla="*/ 180 w 2968"/>
              <a:gd name="T51" fmla="*/ 778 h 2968"/>
              <a:gd name="T52" fmla="*/ 294 w 2968"/>
              <a:gd name="T53" fmla="*/ 596 h 2968"/>
              <a:gd name="T54" fmla="*/ 434 w 2968"/>
              <a:gd name="T55" fmla="*/ 436 h 2968"/>
              <a:gd name="T56" fmla="*/ 596 w 2968"/>
              <a:gd name="T57" fmla="*/ 296 h 2968"/>
              <a:gd name="T58" fmla="*/ 776 w 2968"/>
              <a:gd name="T59" fmla="*/ 180 h 2968"/>
              <a:gd name="T60" fmla="*/ 974 w 2968"/>
              <a:gd name="T61" fmla="*/ 90 h 2968"/>
              <a:gd name="T62" fmla="*/ 1184 w 2968"/>
              <a:gd name="T63" fmla="*/ 30 h 2968"/>
              <a:gd name="T64" fmla="*/ 1408 w 2968"/>
              <a:gd name="T65" fmla="*/ 2 h 2968"/>
              <a:gd name="T66" fmla="*/ 1560 w 2968"/>
              <a:gd name="T67" fmla="*/ 2 h 2968"/>
              <a:gd name="T68" fmla="*/ 1784 w 2968"/>
              <a:gd name="T69" fmla="*/ 30 h 2968"/>
              <a:gd name="T70" fmla="*/ 1994 w 2968"/>
              <a:gd name="T71" fmla="*/ 90 h 2968"/>
              <a:gd name="T72" fmla="*/ 2192 w 2968"/>
              <a:gd name="T73" fmla="*/ 180 h 2968"/>
              <a:gd name="T74" fmla="*/ 2372 w 2968"/>
              <a:gd name="T75" fmla="*/ 296 h 2968"/>
              <a:gd name="T76" fmla="*/ 2534 w 2968"/>
              <a:gd name="T77" fmla="*/ 436 h 2968"/>
              <a:gd name="T78" fmla="*/ 2674 w 2968"/>
              <a:gd name="T79" fmla="*/ 596 h 2968"/>
              <a:gd name="T80" fmla="*/ 2788 w 2968"/>
              <a:gd name="T81" fmla="*/ 778 h 2968"/>
              <a:gd name="T82" fmla="*/ 2878 w 2968"/>
              <a:gd name="T83" fmla="*/ 974 h 2968"/>
              <a:gd name="T84" fmla="*/ 2938 w 2968"/>
              <a:gd name="T85" fmla="*/ 1186 h 2968"/>
              <a:gd name="T86" fmla="*/ 2966 w 2968"/>
              <a:gd name="T87" fmla="*/ 1408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968">
                <a:moveTo>
                  <a:pt x="2968" y="1484"/>
                </a:moveTo>
                <a:lnTo>
                  <a:pt x="2968" y="1484"/>
                </a:lnTo>
                <a:lnTo>
                  <a:pt x="2966" y="1560"/>
                </a:lnTo>
                <a:lnTo>
                  <a:pt x="2960" y="1636"/>
                </a:lnTo>
                <a:lnTo>
                  <a:pt x="2950" y="1710"/>
                </a:lnTo>
                <a:lnTo>
                  <a:pt x="2938" y="1784"/>
                </a:lnTo>
                <a:lnTo>
                  <a:pt x="2922" y="1856"/>
                </a:lnTo>
                <a:lnTo>
                  <a:pt x="2902" y="1926"/>
                </a:lnTo>
                <a:lnTo>
                  <a:pt x="2878" y="1994"/>
                </a:lnTo>
                <a:lnTo>
                  <a:pt x="2852" y="2062"/>
                </a:lnTo>
                <a:lnTo>
                  <a:pt x="2822" y="2128"/>
                </a:lnTo>
                <a:lnTo>
                  <a:pt x="2788" y="2192"/>
                </a:lnTo>
                <a:lnTo>
                  <a:pt x="2754" y="2254"/>
                </a:lnTo>
                <a:lnTo>
                  <a:pt x="2714" y="2314"/>
                </a:lnTo>
                <a:lnTo>
                  <a:pt x="2674" y="2372"/>
                </a:lnTo>
                <a:lnTo>
                  <a:pt x="2630" y="2428"/>
                </a:lnTo>
                <a:lnTo>
                  <a:pt x="2582" y="2482"/>
                </a:lnTo>
                <a:lnTo>
                  <a:pt x="2534" y="2534"/>
                </a:lnTo>
                <a:lnTo>
                  <a:pt x="2482" y="2582"/>
                </a:lnTo>
                <a:lnTo>
                  <a:pt x="2428" y="2630"/>
                </a:lnTo>
                <a:lnTo>
                  <a:pt x="2372" y="2674"/>
                </a:lnTo>
                <a:lnTo>
                  <a:pt x="2314" y="2716"/>
                </a:lnTo>
                <a:lnTo>
                  <a:pt x="2254" y="2754"/>
                </a:lnTo>
                <a:lnTo>
                  <a:pt x="2192" y="2790"/>
                </a:lnTo>
                <a:lnTo>
                  <a:pt x="2128" y="2822"/>
                </a:lnTo>
                <a:lnTo>
                  <a:pt x="2062" y="2852"/>
                </a:lnTo>
                <a:lnTo>
                  <a:pt x="1994" y="2878"/>
                </a:lnTo>
                <a:lnTo>
                  <a:pt x="1926" y="2902"/>
                </a:lnTo>
                <a:lnTo>
                  <a:pt x="1854" y="2922"/>
                </a:lnTo>
                <a:lnTo>
                  <a:pt x="1784" y="2938"/>
                </a:lnTo>
                <a:lnTo>
                  <a:pt x="1710" y="2952"/>
                </a:lnTo>
                <a:lnTo>
                  <a:pt x="1636" y="2960"/>
                </a:lnTo>
                <a:lnTo>
                  <a:pt x="1560" y="2966"/>
                </a:lnTo>
                <a:lnTo>
                  <a:pt x="1484" y="2968"/>
                </a:lnTo>
                <a:lnTo>
                  <a:pt x="1484" y="2968"/>
                </a:lnTo>
                <a:lnTo>
                  <a:pt x="1408" y="2966"/>
                </a:lnTo>
                <a:lnTo>
                  <a:pt x="1332" y="2960"/>
                </a:lnTo>
                <a:lnTo>
                  <a:pt x="1258" y="2952"/>
                </a:lnTo>
                <a:lnTo>
                  <a:pt x="1184" y="2938"/>
                </a:lnTo>
                <a:lnTo>
                  <a:pt x="1114" y="2922"/>
                </a:lnTo>
                <a:lnTo>
                  <a:pt x="1042" y="2902"/>
                </a:lnTo>
                <a:lnTo>
                  <a:pt x="974" y="2878"/>
                </a:lnTo>
                <a:lnTo>
                  <a:pt x="906" y="2852"/>
                </a:lnTo>
                <a:lnTo>
                  <a:pt x="840" y="2822"/>
                </a:lnTo>
                <a:lnTo>
                  <a:pt x="776" y="2790"/>
                </a:lnTo>
                <a:lnTo>
                  <a:pt x="714" y="2754"/>
                </a:lnTo>
                <a:lnTo>
                  <a:pt x="654" y="2716"/>
                </a:lnTo>
                <a:lnTo>
                  <a:pt x="596" y="2674"/>
                </a:lnTo>
                <a:lnTo>
                  <a:pt x="540" y="2630"/>
                </a:lnTo>
                <a:lnTo>
                  <a:pt x="486" y="2582"/>
                </a:lnTo>
                <a:lnTo>
                  <a:pt x="434" y="2534"/>
                </a:lnTo>
                <a:lnTo>
                  <a:pt x="386" y="2482"/>
                </a:lnTo>
                <a:lnTo>
                  <a:pt x="338" y="2428"/>
                </a:lnTo>
                <a:lnTo>
                  <a:pt x="294" y="2372"/>
                </a:lnTo>
                <a:lnTo>
                  <a:pt x="254" y="2314"/>
                </a:lnTo>
                <a:lnTo>
                  <a:pt x="214" y="2254"/>
                </a:lnTo>
                <a:lnTo>
                  <a:pt x="180" y="2192"/>
                </a:lnTo>
                <a:lnTo>
                  <a:pt x="146" y="2128"/>
                </a:lnTo>
                <a:lnTo>
                  <a:pt x="116" y="2062"/>
                </a:lnTo>
                <a:lnTo>
                  <a:pt x="90" y="1994"/>
                </a:lnTo>
                <a:lnTo>
                  <a:pt x="66" y="1926"/>
                </a:lnTo>
                <a:lnTo>
                  <a:pt x="46" y="1856"/>
                </a:lnTo>
                <a:lnTo>
                  <a:pt x="30" y="1784"/>
                </a:lnTo>
                <a:lnTo>
                  <a:pt x="18" y="1710"/>
                </a:lnTo>
                <a:lnTo>
                  <a:pt x="8" y="1636"/>
                </a:lnTo>
                <a:lnTo>
                  <a:pt x="2" y="1560"/>
                </a:lnTo>
                <a:lnTo>
                  <a:pt x="0" y="1484"/>
                </a:lnTo>
                <a:lnTo>
                  <a:pt x="0" y="1484"/>
                </a:lnTo>
                <a:lnTo>
                  <a:pt x="2" y="1408"/>
                </a:lnTo>
                <a:lnTo>
                  <a:pt x="8" y="1332"/>
                </a:lnTo>
                <a:lnTo>
                  <a:pt x="18" y="1258"/>
                </a:lnTo>
                <a:lnTo>
                  <a:pt x="30" y="1186"/>
                </a:lnTo>
                <a:lnTo>
                  <a:pt x="46" y="1114"/>
                </a:lnTo>
                <a:lnTo>
                  <a:pt x="66" y="1044"/>
                </a:lnTo>
                <a:lnTo>
                  <a:pt x="90" y="974"/>
                </a:lnTo>
                <a:lnTo>
                  <a:pt x="116" y="906"/>
                </a:lnTo>
                <a:lnTo>
                  <a:pt x="146" y="842"/>
                </a:lnTo>
                <a:lnTo>
                  <a:pt x="180" y="778"/>
                </a:lnTo>
                <a:lnTo>
                  <a:pt x="214" y="716"/>
                </a:lnTo>
                <a:lnTo>
                  <a:pt x="254" y="654"/>
                </a:lnTo>
                <a:lnTo>
                  <a:pt x="294" y="596"/>
                </a:lnTo>
                <a:lnTo>
                  <a:pt x="338" y="540"/>
                </a:lnTo>
                <a:lnTo>
                  <a:pt x="386" y="486"/>
                </a:lnTo>
                <a:lnTo>
                  <a:pt x="434" y="436"/>
                </a:lnTo>
                <a:lnTo>
                  <a:pt x="486" y="386"/>
                </a:lnTo>
                <a:lnTo>
                  <a:pt x="540" y="340"/>
                </a:lnTo>
                <a:lnTo>
                  <a:pt x="596" y="296"/>
                </a:lnTo>
                <a:lnTo>
                  <a:pt x="654" y="254"/>
                </a:lnTo>
                <a:lnTo>
                  <a:pt x="714" y="216"/>
                </a:lnTo>
                <a:lnTo>
                  <a:pt x="776" y="180"/>
                </a:lnTo>
                <a:lnTo>
                  <a:pt x="840" y="146"/>
                </a:lnTo>
                <a:lnTo>
                  <a:pt x="906" y="118"/>
                </a:lnTo>
                <a:lnTo>
                  <a:pt x="974" y="90"/>
                </a:lnTo>
                <a:lnTo>
                  <a:pt x="1042" y="68"/>
                </a:lnTo>
                <a:lnTo>
                  <a:pt x="1114" y="48"/>
                </a:lnTo>
                <a:lnTo>
                  <a:pt x="1184" y="30"/>
                </a:lnTo>
                <a:lnTo>
                  <a:pt x="1258" y="18"/>
                </a:lnTo>
                <a:lnTo>
                  <a:pt x="1332" y="8"/>
                </a:lnTo>
                <a:lnTo>
                  <a:pt x="1408" y="2"/>
                </a:lnTo>
                <a:lnTo>
                  <a:pt x="1484" y="0"/>
                </a:lnTo>
                <a:lnTo>
                  <a:pt x="1484" y="0"/>
                </a:lnTo>
                <a:lnTo>
                  <a:pt x="1560" y="2"/>
                </a:lnTo>
                <a:lnTo>
                  <a:pt x="1636" y="8"/>
                </a:lnTo>
                <a:lnTo>
                  <a:pt x="1710" y="18"/>
                </a:lnTo>
                <a:lnTo>
                  <a:pt x="1784" y="30"/>
                </a:lnTo>
                <a:lnTo>
                  <a:pt x="1854" y="48"/>
                </a:lnTo>
                <a:lnTo>
                  <a:pt x="1926" y="68"/>
                </a:lnTo>
                <a:lnTo>
                  <a:pt x="1994" y="90"/>
                </a:lnTo>
                <a:lnTo>
                  <a:pt x="2062" y="118"/>
                </a:lnTo>
                <a:lnTo>
                  <a:pt x="2128" y="146"/>
                </a:lnTo>
                <a:lnTo>
                  <a:pt x="2192" y="180"/>
                </a:lnTo>
                <a:lnTo>
                  <a:pt x="2254" y="216"/>
                </a:lnTo>
                <a:lnTo>
                  <a:pt x="2314" y="254"/>
                </a:lnTo>
                <a:lnTo>
                  <a:pt x="2372" y="296"/>
                </a:lnTo>
                <a:lnTo>
                  <a:pt x="2428" y="340"/>
                </a:lnTo>
                <a:lnTo>
                  <a:pt x="2482" y="386"/>
                </a:lnTo>
                <a:lnTo>
                  <a:pt x="2534" y="436"/>
                </a:lnTo>
                <a:lnTo>
                  <a:pt x="2582" y="486"/>
                </a:lnTo>
                <a:lnTo>
                  <a:pt x="2630" y="540"/>
                </a:lnTo>
                <a:lnTo>
                  <a:pt x="2674" y="596"/>
                </a:lnTo>
                <a:lnTo>
                  <a:pt x="2714" y="654"/>
                </a:lnTo>
                <a:lnTo>
                  <a:pt x="2754" y="716"/>
                </a:lnTo>
                <a:lnTo>
                  <a:pt x="2788" y="778"/>
                </a:lnTo>
                <a:lnTo>
                  <a:pt x="2822" y="842"/>
                </a:lnTo>
                <a:lnTo>
                  <a:pt x="2852" y="906"/>
                </a:lnTo>
                <a:lnTo>
                  <a:pt x="2878" y="974"/>
                </a:lnTo>
                <a:lnTo>
                  <a:pt x="2902" y="1044"/>
                </a:lnTo>
                <a:lnTo>
                  <a:pt x="2922" y="1114"/>
                </a:lnTo>
                <a:lnTo>
                  <a:pt x="2938" y="1186"/>
                </a:lnTo>
                <a:lnTo>
                  <a:pt x="2950" y="1258"/>
                </a:lnTo>
                <a:lnTo>
                  <a:pt x="2960" y="1332"/>
                </a:lnTo>
                <a:lnTo>
                  <a:pt x="2966" y="1408"/>
                </a:lnTo>
                <a:lnTo>
                  <a:pt x="2968" y="1484"/>
                </a:lnTo>
                <a:lnTo>
                  <a:pt x="2968" y="1484"/>
                </a:lnTo>
                <a:close/>
              </a:path>
            </a:pathLst>
          </a:custGeom>
          <a:gradFill flip="none" rotWithShape="1">
            <a:gsLst>
              <a:gs pos="37000">
                <a:schemeClr val="bg1"/>
              </a:gs>
              <a:gs pos="82000">
                <a:schemeClr val="bg1">
                  <a:lumMod val="85000"/>
                  <a:alpha val="50000"/>
                </a:schemeClr>
              </a:gs>
            </a:gsLst>
            <a:path path="circle">
              <a:fillToRect l="50000" t="50000" r="50000" b="50000"/>
            </a:path>
            <a:tileRect/>
          </a:gradFill>
          <a:ln w="28575">
            <a:noFill/>
          </a:ln>
        </p:spPr>
        <p:txBody>
          <a:bodyPr vert="horz" wrap="square" lIns="121908" tIns="60954" rIns="121908" bIns="60954" numCol="1" anchor="t" anchorCtr="0" compatLnSpc="1"/>
          <a:lstStyle/>
          <a:p>
            <a:endParaRPr lang="zh-CN" altLang="en-US"/>
          </a:p>
        </p:txBody>
      </p:sp>
      <p:grpSp>
        <p:nvGrpSpPr>
          <p:cNvPr id="69" name="组合 68"/>
          <p:cNvGrpSpPr/>
          <p:nvPr/>
        </p:nvGrpSpPr>
        <p:grpSpPr>
          <a:xfrm>
            <a:off x="5508502" y="3043177"/>
            <a:ext cx="1171623" cy="1171776"/>
            <a:chOff x="4131318" y="2472883"/>
            <a:chExt cx="878832" cy="878832"/>
          </a:xfrm>
        </p:grpSpPr>
        <p:sp>
          <p:nvSpPr>
            <p:cNvPr id="70" name="椭圆 69"/>
            <p:cNvSpPr/>
            <p:nvPr/>
          </p:nvSpPr>
          <p:spPr>
            <a:xfrm>
              <a:off x="4131318" y="2472883"/>
              <a:ext cx="878832" cy="878832"/>
            </a:xfrm>
            <a:prstGeom prst="ellipse">
              <a:avLst/>
            </a:prstGeom>
            <a:solidFill>
              <a:schemeClr val="accent5"/>
            </a:solidFill>
            <a:ln w="28575">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4334236" y="2679700"/>
              <a:ext cx="472998" cy="465198"/>
              <a:chOff x="5294306" y="6135664"/>
              <a:chExt cx="865187" cy="850924"/>
            </a:xfrm>
          </p:grpSpPr>
          <p:sp>
            <p:nvSpPr>
              <p:cNvPr id="72" name="Freeform 28"/>
              <p:cNvSpPr/>
              <p:nvPr/>
            </p:nvSpPr>
            <p:spPr bwMode="auto">
              <a:xfrm>
                <a:off x="5495919" y="6199165"/>
                <a:ext cx="463551" cy="544512"/>
              </a:xfrm>
              <a:custGeom>
                <a:avLst/>
                <a:gdLst>
                  <a:gd name="T0" fmla="*/ 292 w 292"/>
                  <a:gd name="T1" fmla="*/ 0 h 343"/>
                  <a:gd name="T2" fmla="*/ 292 w 292"/>
                  <a:gd name="T3" fmla="*/ 0 h 343"/>
                  <a:gd name="T4" fmla="*/ 292 w 292"/>
                  <a:gd name="T5" fmla="*/ 170 h 343"/>
                  <a:gd name="T6" fmla="*/ 292 w 292"/>
                  <a:gd name="T7" fmla="*/ 170 h 343"/>
                  <a:gd name="T8" fmla="*/ 291 w 292"/>
                  <a:gd name="T9" fmla="*/ 177 h 343"/>
                  <a:gd name="T10" fmla="*/ 290 w 292"/>
                  <a:gd name="T11" fmla="*/ 186 h 343"/>
                  <a:gd name="T12" fmla="*/ 287 w 292"/>
                  <a:gd name="T13" fmla="*/ 195 h 343"/>
                  <a:gd name="T14" fmla="*/ 283 w 292"/>
                  <a:gd name="T15" fmla="*/ 206 h 343"/>
                  <a:gd name="T16" fmla="*/ 278 w 292"/>
                  <a:gd name="T17" fmla="*/ 217 h 343"/>
                  <a:gd name="T18" fmla="*/ 272 w 292"/>
                  <a:gd name="T19" fmla="*/ 229 h 343"/>
                  <a:gd name="T20" fmla="*/ 264 w 292"/>
                  <a:gd name="T21" fmla="*/ 242 h 343"/>
                  <a:gd name="T22" fmla="*/ 256 w 292"/>
                  <a:gd name="T23" fmla="*/ 255 h 343"/>
                  <a:gd name="T24" fmla="*/ 246 w 292"/>
                  <a:gd name="T25" fmla="*/ 267 h 343"/>
                  <a:gd name="T26" fmla="*/ 235 w 292"/>
                  <a:gd name="T27" fmla="*/ 281 h 343"/>
                  <a:gd name="T28" fmla="*/ 223 w 292"/>
                  <a:gd name="T29" fmla="*/ 293 h 343"/>
                  <a:gd name="T30" fmla="*/ 210 w 292"/>
                  <a:gd name="T31" fmla="*/ 305 h 343"/>
                  <a:gd name="T32" fmla="*/ 196 w 292"/>
                  <a:gd name="T33" fmla="*/ 316 h 343"/>
                  <a:gd name="T34" fmla="*/ 180 w 292"/>
                  <a:gd name="T35" fmla="*/ 326 h 343"/>
                  <a:gd name="T36" fmla="*/ 164 w 292"/>
                  <a:gd name="T37" fmla="*/ 335 h 343"/>
                  <a:gd name="T38" fmla="*/ 146 w 292"/>
                  <a:gd name="T39" fmla="*/ 343 h 343"/>
                  <a:gd name="T40" fmla="*/ 146 w 292"/>
                  <a:gd name="T41" fmla="*/ 343 h 343"/>
                  <a:gd name="T42" fmla="*/ 129 w 292"/>
                  <a:gd name="T43" fmla="*/ 335 h 343"/>
                  <a:gd name="T44" fmla="*/ 111 w 292"/>
                  <a:gd name="T45" fmla="*/ 326 h 343"/>
                  <a:gd name="T46" fmla="*/ 96 w 292"/>
                  <a:gd name="T47" fmla="*/ 316 h 343"/>
                  <a:gd name="T48" fmla="*/ 82 w 292"/>
                  <a:gd name="T49" fmla="*/ 305 h 343"/>
                  <a:gd name="T50" fmla="*/ 69 w 292"/>
                  <a:gd name="T51" fmla="*/ 293 h 343"/>
                  <a:gd name="T52" fmla="*/ 57 w 292"/>
                  <a:gd name="T53" fmla="*/ 281 h 343"/>
                  <a:gd name="T54" fmla="*/ 46 w 292"/>
                  <a:gd name="T55" fmla="*/ 267 h 343"/>
                  <a:gd name="T56" fmla="*/ 36 w 292"/>
                  <a:gd name="T57" fmla="*/ 255 h 343"/>
                  <a:gd name="T58" fmla="*/ 28 w 292"/>
                  <a:gd name="T59" fmla="*/ 242 h 343"/>
                  <a:gd name="T60" fmla="*/ 20 w 292"/>
                  <a:gd name="T61" fmla="*/ 229 h 343"/>
                  <a:gd name="T62" fmla="*/ 14 w 292"/>
                  <a:gd name="T63" fmla="*/ 217 h 343"/>
                  <a:gd name="T64" fmla="*/ 9 w 292"/>
                  <a:gd name="T65" fmla="*/ 206 h 343"/>
                  <a:gd name="T66" fmla="*/ 5 w 292"/>
                  <a:gd name="T67" fmla="*/ 195 h 343"/>
                  <a:gd name="T68" fmla="*/ 2 w 292"/>
                  <a:gd name="T69" fmla="*/ 186 h 343"/>
                  <a:gd name="T70" fmla="*/ 0 w 292"/>
                  <a:gd name="T71" fmla="*/ 177 h 343"/>
                  <a:gd name="T72" fmla="*/ 0 w 292"/>
                  <a:gd name="T73" fmla="*/ 170 h 343"/>
                  <a:gd name="T74" fmla="*/ 0 w 292"/>
                  <a:gd name="T75" fmla="*/ 170 h 343"/>
                  <a:gd name="T76" fmla="*/ 0 w 292"/>
                  <a:gd name="T77"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343">
                    <a:moveTo>
                      <a:pt x="292" y="0"/>
                    </a:moveTo>
                    <a:lnTo>
                      <a:pt x="292" y="0"/>
                    </a:lnTo>
                    <a:lnTo>
                      <a:pt x="292" y="170"/>
                    </a:lnTo>
                    <a:lnTo>
                      <a:pt x="292" y="170"/>
                    </a:lnTo>
                    <a:lnTo>
                      <a:pt x="291" y="177"/>
                    </a:lnTo>
                    <a:lnTo>
                      <a:pt x="290" y="186"/>
                    </a:lnTo>
                    <a:lnTo>
                      <a:pt x="287" y="195"/>
                    </a:lnTo>
                    <a:lnTo>
                      <a:pt x="283" y="206"/>
                    </a:lnTo>
                    <a:lnTo>
                      <a:pt x="278" y="217"/>
                    </a:lnTo>
                    <a:lnTo>
                      <a:pt x="272" y="229"/>
                    </a:lnTo>
                    <a:lnTo>
                      <a:pt x="264" y="242"/>
                    </a:lnTo>
                    <a:lnTo>
                      <a:pt x="256" y="255"/>
                    </a:lnTo>
                    <a:lnTo>
                      <a:pt x="246" y="267"/>
                    </a:lnTo>
                    <a:lnTo>
                      <a:pt x="235" y="281"/>
                    </a:lnTo>
                    <a:lnTo>
                      <a:pt x="223" y="293"/>
                    </a:lnTo>
                    <a:lnTo>
                      <a:pt x="210" y="305"/>
                    </a:lnTo>
                    <a:lnTo>
                      <a:pt x="196" y="316"/>
                    </a:lnTo>
                    <a:lnTo>
                      <a:pt x="180" y="326"/>
                    </a:lnTo>
                    <a:lnTo>
                      <a:pt x="164" y="335"/>
                    </a:lnTo>
                    <a:lnTo>
                      <a:pt x="146" y="343"/>
                    </a:lnTo>
                    <a:lnTo>
                      <a:pt x="146" y="343"/>
                    </a:lnTo>
                    <a:lnTo>
                      <a:pt x="129" y="335"/>
                    </a:lnTo>
                    <a:lnTo>
                      <a:pt x="111" y="326"/>
                    </a:lnTo>
                    <a:lnTo>
                      <a:pt x="96" y="316"/>
                    </a:lnTo>
                    <a:lnTo>
                      <a:pt x="82" y="305"/>
                    </a:lnTo>
                    <a:lnTo>
                      <a:pt x="69" y="293"/>
                    </a:lnTo>
                    <a:lnTo>
                      <a:pt x="57" y="281"/>
                    </a:lnTo>
                    <a:lnTo>
                      <a:pt x="46" y="267"/>
                    </a:lnTo>
                    <a:lnTo>
                      <a:pt x="36" y="255"/>
                    </a:lnTo>
                    <a:lnTo>
                      <a:pt x="28" y="242"/>
                    </a:lnTo>
                    <a:lnTo>
                      <a:pt x="20" y="229"/>
                    </a:lnTo>
                    <a:lnTo>
                      <a:pt x="14" y="217"/>
                    </a:lnTo>
                    <a:lnTo>
                      <a:pt x="9" y="206"/>
                    </a:lnTo>
                    <a:lnTo>
                      <a:pt x="5" y="195"/>
                    </a:lnTo>
                    <a:lnTo>
                      <a:pt x="2" y="186"/>
                    </a:lnTo>
                    <a:lnTo>
                      <a:pt x="0" y="177"/>
                    </a:lnTo>
                    <a:lnTo>
                      <a:pt x="0" y="170"/>
                    </a:lnTo>
                    <a:lnTo>
                      <a:pt x="0" y="170"/>
                    </a:lnTo>
                    <a:lnTo>
                      <a:pt x="0" y="0"/>
                    </a:lnTo>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3" name="Freeform 29"/>
              <p:cNvSpPr/>
              <p:nvPr/>
            </p:nvSpPr>
            <p:spPr bwMode="auto">
              <a:xfrm>
                <a:off x="5294306" y="6199165"/>
                <a:ext cx="865187" cy="334960"/>
              </a:xfrm>
              <a:custGeom>
                <a:avLst/>
                <a:gdLst>
                  <a:gd name="T0" fmla="*/ 447 w 545"/>
                  <a:gd name="T1" fmla="*/ 211 h 211"/>
                  <a:gd name="T2" fmla="*/ 447 w 545"/>
                  <a:gd name="T3" fmla="*/ 211 h 211"/>
                  <a:gd name="T4" fmla="*/ 462 w 545"/>
                  <a:gd name="T5" fmla="*/ 200 h 211"/>
                  <a:gd name="T6" fmla="*/ 478 w 545"/>
                  <a:gd name="T7" fmla="*/ 187 h 211"/>
                  <a:gd name="T8" fmla="*/ 496 w 545"/>
                  <a:gd name="T9" fmla="*/ 170 h 211"/>
                  <a:gd name="T10" fmla="*/ 505 w 545"/>
                  <a:gd name="T11" fmla="*/ 160 h 211"/>
                  <a:gd name="T12" fmla="*/ 514 w 545"/>
                  <a:gd name="T13" fmla="*/ 150 h 211"/>
                  <a:gd name="T14" fmla="*/ 523 w 545"/>
                  <a:gd name="T15" fmla="*/ 138 h 211"/>
                  <a:gd name="T16" fmla="*/ 530 w 545"/>
                  <a:gd name="T17" fmla="*/ 126 h 211"/>
                  <a:gd name="T18" fmla="*/ 536 w 545"/>
                  <a:gd name="T19" fmla="*/ 114 h 211"/>
                  <a:gd name="T20" fmla="*/ 541 w 545"/>
                  <a:gd name="T21" fmla="*/ 101 h 211"/>
                  <a:gd name="T22" fmla="*/ 544 w 545"/>
                  <a:gd name="T23" fmla="*/ 87 h 211"/>
                  <a:gd name="T24" fmla="*/ 545 w 545"/>
                  <a:gd name="T25" fmla="*/ 74 h 211"/>
                  <a:gd name="T26" fmla="*/ 545 w 545"/>
                  <a:gd name="T27" fmla="*/ 74 h 211"/>
                  <a:gd name="T28" fmla="*/ 544 w 545"/>
                  <a:gd name="T29" fmla="*/ 60 h 211"/>
                  <a:gd name="T30" fmla="*/ 541 w 545"/>
                  <a:gd name="T31" fmla="*/ 49 h 211"/>
                  <a:gd name="T32" fmla="*/ 536 w 545"/>
                  <a:gd name="T33" fmla="*/ 39 h 211"/>
                  <a:gd name="T34" fmla="*/ 530 w 545"/>
                  <a:gd name="T35" fmla="*/ 30 h 211"/>
                  <a:gd name="T36" fmla="*/ 522 w 545"/>
                  <a:gd name="T37" fmla="*/ 23 h 211"/>
                  <a:gd name="T38" fmla="*/ 512 w 545"/>
                  <a:gd name="T39" fmla="*/ 17 h 211"/>
                  <a:gd name="T40" fmla="*/ 502 w 545"/>
                  <a:gd name="T41" fmla="*/ 12 h 211"/>
                  <a:gd name="T42" fmla="*/ 491 w 545"/>
                  <a:gd name="T43" fmla="*/ 9 h 211"/>
                  <a:gd name="T44" fmla="*/ 479 w 545"/>
                  <a:gd name="T45" fmla="*/ 6 h 211"/>
                  <a:gd name="T46" fmla="*/ 467 w 545"/>
                  <a:gd name="T47" fmla="*/ 3 h 211"/>
                  <a:gd name="T48" fmla="*/ 442 w 545"/>
                  <a:gd name="T49" fmla="*/ 1 h 211"/>
                  <a:gd name="T50" fmla="*/ 418 w 545"/>
                  <a:gd name="T51" fmla="*/ 0 h 211"/>
                  <a:gd name="T52" fmla="*/ 395 w 545"/>
                  <a:gd name="T53" fmla="*/ 0 h 211"/>
                  <a:gd name="T54" fmla="*/ 395 w 545"/>
                  <a:gd name="T55" fmla="*/ 0 h 211"/>
                  <a:gd name="T56" fmla="*/ 273 w 545"/>
                  <a:gd name="T57" fmla="*/ 0 h 211"/>
                  <a:gd name="T58" fmla="*/ 273 w 545"/>
                  <a:gd name="T59" fmla="*/ 0 h 211"/>
                  <a:gd name="T60" fmla="*/ 150 w 545"/>
                  <a:gd name="T61" fmla="*/ 0 h 211"/>
                  <a:gd name="T62" fmla="*/ 150 w 545"/>
                  <a:gd name="T63" fmla="*/ 0 h 211"/>
                  <a:gd name="T64" fmla="*/ 128 w 545"/>
                  <a:gd name="T65" fmla="*/ 0 h 211"/>
                  <a:gd name="T66" fmla="*/ 104 w 545"/>
                  <a:gd name="T67" fmla="*/ 1 h 211"/>
                  <a:gd name="T68" fmla="*/ 79 w 545"/>
                  <a:gd name="T69" fmla="*/ 3 h 211"/>
                  <a:gd name="T70" fmla="*/ 67 w 545"/>
                  <a:gd name="T71" fmla="*/ 6 h 211"/>
                  <a:gd name="T72" fmla="*/ 55 w 545"/>
                  <a:gd name="T73" fmla="*/ 9 h 211"/>
                  <a:gd name="T74" fmla="*/ 44 w 545"/>
                  <a:gd name="T75" fmla="*/ 12 h 211"/>
                  <a:gd name="T76" fmla="*/ 33 w 545"/>
                  <a:gd name="T77" fmla="*/ 17 h 211"/>
                  <a:gd name="T78" fmla="*/ 24 w 545"/>
                  <a:gd name="T79" fmla="*/ 23 h 211"/>
                  <a:gd name="T80" fmla="*/ 16 w 545"/>
                  <a:gd name="T81" fmla="*/ 30 h 211"/>
                  <a:gd name="T82" fmla="*/ 9 w 545"/>
                  <a:gd name="T83" fmla="*/ 39 h 211"/>
                  <a:gd name="T84" fmla="*/ 4 w 545"/>
                  <a:gd name="T85" fmla="*/ 49 h 211"/>
                  <a:gd name="T86" fmla="*/ 1 w 545"/>
                  <a:gd name="T87" fmla="*/ 60 h 211"/>
                  <a:gd name="T88" fmla="*/ 0 w 545"/>
                  <a:gd name="T89" fmla="*/ 74 h 211"/>
                  <a:gd name="T90" fmla="*/ 0 w 545"/>
                  <a:gd name="T91" fmla="*/ 74 h 211"/>
                  <a:gd name="T92" fmla="*/ 1 w 545"/>
                  <a:gd name="T93" fmla="*/ 87 h 211"/>
                  <a:gd name="T94" fmla="*/ 5 w 545"/>
                  <a:gd name="T95" fmla="*/ 101 h 211"/>
                  <a:gd name="T96" fmla="*/ 9 w 545"/>
                  <a:gd name="T97" fmla="*/ 114 h 211"/>
                  <a:gd name="T98" fmla="*/ 16 w 545"/>
                  <a:gd name="T99" fmla="*/ 126 h 211"/>
                  <a:gd name="T100" fmla="*/ 23 w 545"/>
                  <a:gd name="T101" fmla="*/ 138 h 211"/>
                  <a:gd name="T102" fmla="*/ 32 w 545"/>
                  <a:gd name="T103" fmla="*/ 150 h 211"/>
                  <a:gd name="T104" fmla="*/ 40 w 545"/>
                  <a:gd name="T105" fmla="*/ 160 h 211"/>
                  <a:gd name="T106" fmla="*/ 50 w 545"/>
                  <a:gd name="T107" fmla="*/ 170 h 211"/>
                  <a:gd name="T108" fmla="*/ 68 w 545"/>
                  <a:gd name="T109" fmla="*/ 187 h 211"/>
                  <a:gd name="T110" fmla="*/ 84 w 545"/>
                  <a:gd name="T111" fmla="*/ 200 h 211"/>
                  <a:gd name="T112" fmla="*/ 99 w 545"/>
                  <a:gd name="T113"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5" h="211">
                    <a:moveTo>
                      <a:pt x="447" y="211"/>
                    </a:moveTo>
                    <a:lnTo>
                      <a:pt x="447" y="211"/>
                    </a:lnTo>
                    <a:lnTo>
                      <a:pt x="462" y="200"/>
                    </a:lnTo>
                    <a:lnTo>
                      <a:pt x="478" y="187"/>
                    </a:lnTo>
                    <a:lnTo>
                      <a:pt x="496" y="170"/>
                    </a:lnTo>
                    <a:lnTo>
                      <a:pt x="505" y="160"/>
                    </a:lnTo>
                    <a:lnTo>
                      <a:pt x="514" y="150"/>
                    </a:lnTo>
                    <a:lnTo>
                      <a:pt x="523" y="138"/>
                    </a:lnTo>
                    <a:lnTo>
                      <a:pt x="530" y="126"/>
                    </a:lnTo>
                    <a:lnTo>
                      <a:pt x="536" y="114"/>
                    </a:lnTo>
                    <a:lnTo>
                      <a:pt x="541" y="101"/>
                    </a:lnTo>
                    <a:lnTo>
                      <a:pt x="544" y="87"/>
                    </a:lnTo>
                    <a:lnTo>
                      <a:pt x="545" y="74"/>
                    </a:lnTo>
                    <a:lnTo>
                      <a:pt x="545" y="74"/>
                    </a:lnTo>
                    <a:lnTo>
                      <a:pt x="544" y="60"/>
                    </a:lnTo>
                    <a:lnTo>
                      <a:pt x="541" y="49"/>
                    </a:lnTo>
                    <a:lnTo>
                      <a:pt x="536" y="39"/>
                    </a:lnTo>
                    <a:lnTo>
                      <a:pt x="530" y="30"/>
                    </a:lnTo>
                    <a:lnTo>
                      <a:pt x="522" y="23"/>
                    </a:lnTo>
                    <a:lnTo>
                      <a:pt x="512" y="17"/>
                    </a:lnTo>
                    <a:lnTo>
                      <a:pt x="502" y="12"/>
                    </a:lnTo>
                    <a:lnTo>
                      <a:pt x="491" y="9"/>
                    </a:lnTo>
                    <a:lnTo>
                      <a:pt x="479" y="6"/>
                    </a:lnTo>
                    <a:lnTo>
                      <a:pt x="467" y="3"/>
                    </a:lnTo>
                    <a:lnTo>
                      <a:pt x="442" y="1"/>
                    </a:lnTo>
                    <a:lnTo>
                      <a:pt x="418" y="0"/>
                    </a:lnTo>
                    <a:lnTo>
                      <a:pt x="395" y="0"/>
                    </a:lnTo>
                    <a:lnTo>
                      <a:pt x="395" y="0"/>
                    </a:lnTo>
                    <a:lnTo>
                      <a:pt x="273" y="0"/>
                    </a:lnTo>
                    <a:lnTo>
                      <a:pt x="273" y="0"/>
                    </a:lnTo>
                    <a:lnTo>
                      <a:pt x="150" y="0"/>
                    </a:lnTo>
                    <a:lnTo>
                      <a:pt x="150" y="0"/>
                    </a:lnTo>
                    <a:lnTo>
                      <a:pt x="128" y="0"/>
                    </a:lnTo>
                    <a:lnTo>
                      <a:pt x="104" y="1"/>
                    </a:lnTo>
                    <a:lnTo>
                      <a:pt x="79" y="3"/>
                    </a:lnTo>
                    <a:lnTo>
                      <a:pt x="67" y="6"/>
                    </a:lnTo>
                    <a:lnTo>
                      <a:pt x="55" y="9"/>
                    </a:lnTo>
                    <a:lnTo>
                      <a:pt x="44" y="12"/>
                    </a:lnTo>
                    <a:lnTo>
                      <a:pt x="33" y="17"/>
                    </a:lnTo>
                    <a:lnTo>
                      <a:pt x="24" y="23"/>
                    </a:lnTo>
                    <a:lnTo>
                      <a:pt x="16" y="30"/>
                    </a:lnTo>
                    <a:lnTo>
                      <a:pt x="9" y="39"/>
                    </a:lnTo>
                    <a:lnTo>
                      <a:pt x="4" y="49"/>
                    </a:lnTo>
                    <a:lnTo>
                      <a:pt x="1" y="60"/>
                    </a:lnTo>
                    <a:lnTo>
                      <a:pt x="0" y="74"/>
                    </a:lnTo>
                    <a:lnTo>
                      <a:pt x="0" y="74"/>
                    </a:lnTo>
                    <a:lnTo>
                      <a:pt x="1" y="87"/>
                    </a:lnTo>
                    <a:lnTo>
                      <a:pt x="5" y="101"/>
                    </a:lnTo>
                    <a:lnTo>
                      <a:pt x="9" y="114"/>
                    </a:lnTo>
                    <a:lnTo>
                      <a:pt x="16" y="126"/>
                    </a:lnTo>
                    <a:lnTo>
                      <a:pt x="23" y="138"/>
                    </a:lnTo>
                    <a:lnTo>
                      <a:pt x="32" y="150"/>
                    </a:lnTo>
                    <a:lnTo>
                      <a:pt x="40" y="160"/>
                    </a:lnTo>
                    <a:lnTo>
                      <a:pt x="50" y="170"/>
                    </a:lnTo>
                    <a:lnTo>
                      <a:pt x="68" y="187"/>
                    </a:lnTo>
                    <a:lnTo>
                      <a:pt x="84" y="200"/>
                    </a:lnTo>
                    <a:lnTo>
                      <a:pt x="99" y="211"/>
                    </a:lnTo>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4" name="Line 30"/>
              <p:cNvSpPr>
                <a:spLocks noChangeShapeType="1"/>
              </p:cNvSpPr>
              <p:nvPr/>
            </p:nvSpPr>
            <p:spPr bwMode="auto">
              <a:xfrm>
                <a:off x="5495923" y="6135664"/>
                <a:ext cx="463551" cy="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5" name="Line 31"/>
              <p:cNvSpPr>
                <a:spLocks noChangeShapeType="1"/>
              </p:cNvSpPr>
              <p:nvPr/>
            </p:nvSpPr>
            <p:spPr bwMode="auto">
              <a:xfrm>
                <a:off x="5727696" y="6743669"/>
                <a:ext cx="0" cy="92076"/>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5549902" y="6878637"/>
                <a:ext cx="355600" cy="107951"/>
              </a:xfrm>
              <a:custGeom>
                <a:avLst/>
                <a:gdLst>
                  <a:gd name="T0" fmla="*/ 0 w 224"/>
                  <a:gd name="T1" fmla="*/ 68 h 68"/>
                  <a:gd name="T2" fmla="*/ 0 w 224"/>
                  <a:gd name="T3" fmla="*/ 32 h 68"/>
                  <a:gd name="T4" fmla="*/ 0 w 224"/>
                  <a:gd name="T5" fmla="*/ 32 h 68"/>
                  <a:gd name="T6" fmla="*/ 0 w 224"/>
                  <a:gd name="T7" fmla="*/ 25 h 68"/>
                  <a:gd name="T8" fmla="*/ 2 w 224"/>
                  <a:gd name="T9" fmla="*/ 19 h 68"/>
                  <a:gd name="T10" fmla="*/ 5 w 224"/>
                  <a:gd name="T11" fmla="*/ 14 h 68"/>
                  <a:gd name="T12" fmla="*/ 9 w 224"/>
                  <a:gd name="T13" fmla="*/ 10 h 68"/>
                  <a:gd name="T14" fmla="*/ 13 w 224"/>
                  <a:gd name="T15" fmla="*/ 6 h 68"/>
                  <a:gd name="T16" fmla="*/ 19 w 224"/>
                  <a:gd name="T17" fmla="*/ 3 h 68"/>
                  <a:gd name="T18" fmla="*/ 24 w 224"/>
                  <a:gd name="T19" fmla="*/ 1 h 68"/>
                  <a:gd name="T20" fmla="*/ 31 w 224"/>
                  <a:gd name="T21" fmla="*/ 0 h 68"/>
                  <a:gd name="T22" fmla="*/ 193 w 224"/>
                  <a:gd name="T23" fmla="*/ 0 h 68"/>
                  <a:gd name="T24" fmla="*/ 193 w 224"/>
                  <a:gd name="T25" fmla="*/ 0 h 68"/>
                  <a:gd name="T26" fmla="*/ 199 w 224"/>
                  <a:gd name="T27" fmla="*/ 1 h 68"/>
                  <a:gd name="T28" fmla="*/ 205 w 224"/>
                  <a:gd name="T29" fmla="*/ 3 h 68"/>
                  <a:gd name="T30" fmla="*/ 210 w 224"/>
                  <a:gd name="T31" fmla="*/ 6 h 68"/>
                  <a:gd name="T32" fmla="*/ 215 w 224"/>
                  <a:gd name="T33" fmla="*/ 10 h 68"/>
                  <a:gd name="T34" fmla="*/ 219 w 224"/>
                  <a:gd name="T35" fmla="*/ 14 h 68"/>
                  <a:gd name="T36" fmla="*/ 222 w 224"/>
                  <a:gd name="T37" fmla="*/ 19 h 68"/>
                  <a:gd name="T38" fmla="*/ 224 w 224"/>
                  <a:gd name="T39" fmla="*/ 25 h 68"/>
                  <a:gd name="T40" fmla="*/ 224 w 224"/>
                  <a:gd name="T41" fmla="*/ 32 h 68"/>
                  <a:gd name="T42" fmla="*/ 224 w 224"/>
                  <a:gd name="T43" fmla="*/ 68 h 68"/>
                  <a:gd name="T44" fmla="*/ 0 w 224"/>
                  <a:gd name="T4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68">
                    <a:moveTo>
                      <a:pt x="0" y="68"/>
                    </a:moveTo>
                    <a:lnTo>
                      <a:pt x="0" y="32"/>
                    </a:lnTo>
                    <a:lnTo>
                      <a:pt x="0" y="32"/>
                    </a:lnTo>
                    <a:lnTo>
                      <a:pt x="0" y="25"/>
                    </a:lnTo>
                    <a:lnTo>
                      <a:pt x="2" y="19"/>
                    </a:lnTo>
                    <a:lnTo>
                      <a:pt x="5" y="14"/>
                    </a:lnTo>
                    <a:lnTo>
                      <a:pt x="9" y="10"/>
                    </a:lnTo>
                    <a:lnTo>
                      <a:pt x="13" y="6"/>
                    </a:lnTo>
                    <a:lnTo>
                      <a:pt x="19" y="3"/>
                    </a:lnTo>
                    <a:lnTo>
                      <a:pt x="24" y="1"/>
                    </a:lnTo>
                    <a:lnTo>
                      <a:pt x="31" y="0"/>
                    </a:lnTo>
                    <a:lnTo>
                      <a:pt x="193" y="0"/>
                    </a:lnTo>
                    <a:lnTo>
                      <a:pt x="193" y="0"/>
                    </a:lnTo>
                    <a:lnTo>
                      <a:pt x="199" y="1"/>
                    </a:lnTo>
                    <a:lnTo>
                      <a:pt x="205" y="3"/>
                    </a:lnTo>
                    <a:lnTo>
                      <a:pt x="210" y="6"/>
                    </a:lnTo>
                    <a:lnTo>
                      <a:pt x="215" y="10"/>
                    </a:lnTo>
                    <a:lnTo>
                      <a:pt x="219" y="14"/>
                    </a:lnTo>
                    <a:lnTo>
                      <a:pt x="222" y="19"/>
                    </a:lnTo>
                    <a:lnTo>
                      <a:pt x="224" y="25"/>
                    </a:lnTo>
                    <a:lnTo>
                      <a:pt x="224" y="32"/>
                    </a:lnTo>
                    <a:lnTo>
                      <a:pt x="224" y="68"/>
                    </a:lnTo>
                    <a:lnTo>
                      <a:pt x="0" y="68"/>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77" name="组合 76"/>
          <p:cNvGrpSpPr/>
          <p:nvPr/>
        </p:nvGrpSpPr>
        <p:grpSpPr>
          <a:xfrm>
            <a:off x="4083315" y="3555841"/>
            <a:ext cx="1339852" cy="1847724"/>
            <a:chOff x="3062289" y="2857380"/>
            <a:chExt cx="1005020" cy="1385793"/>
          </a:xfrm>
        </p:grpSpPr>
        <p:sp>
          <p:nvSpPr>
            <p:cNvPr id="78" name="Freeform 11"/>
            <p:cNvSpPr/>
            <p:nvPr/>
          </p:nvSpPr>
          <p:spPr bwMode="auto">
            <a:xfrm>
              <a:off x="3062289" y="2857380"/>
              <a:ext cx="1005020" cy="1385793"/>
            </a:xfrm>
            <a:custGeom>
              <a:avLst/>
              <a:gdLst>
                <a:gd name="T0" fmla="*/ 220 w 1098"/>
                <a:gd name="T1" fmla="*/ 886 h 1514"/>
                <a:gd name="T2" fmla="*/ 220 w 1098"/>
                <a:gd name="T3" fmla="*/ 886 h 1514"/>
                <a:gd name="T4" fmla="*/ 222 w 1098"/>
                <a:gd name="T5" fmla="*/ 888 h 1514"/>
                <a:gd name="T6" fmla="*/ 286 w 1098"/>
                <a:gd name="T7" fmla="*/ 990 h 1514"/>
                <a:gd name="T8" fmla="*/ 400 w 1098"/>
                <a:gd name="T9" fmla="*/ 1136 h 1514"/>
                <a:gd name="T10" fmla="*/ 530 w 1098"/>
                <a:gd name="T11" fmla="*/ 1268 h 1514"/>
                <a:gd name="T12" fmla="*/ 664 w 1098"/>
                <a:gd name="T13" fmla="*/ 1382 h 1514"/>
                <a:gd name="T14" fmla="*/ 798 w 1098"/>
                <a:gd name="T15" fmla="*/ 1470 h 1514"/>
                <a:gd name="T16" fmla="*/ 882 w 1098"/>
                <a:gd name="T17" fmla="*/ 1514 h 1514"/>
                <a:gd name="T18" fmla="*/ 834 w 1098"/>
                <a:gd name="T19" fmla="*/ 1470 h 1514"/>
                <a:gd name="T20" fmla="*/ 780 w 1098"/>
                <a:gd name="T21" fmla="*/ 1398 h 1514"/>
                <a:gd name="T22" fmla="*/ 746 w 1098"/>
                <a:gd name="T23" fmla="*/ 1322 h 1514"/>
                <a:gd name="T24" fmla="*/ 732 w 1098"/>
                <a:gd name="T25" fmla="*/ 1228 h 1514"/>
                <a:gd name="T26" fmla="*/ 738 w 1098"/>
                <a:gd name="T27" fmla="*/ 1164 h 1514"/>
                <a:gd name="T28" fmla="*/ 764 w 1098"/>
                <a:gd name="T29" fmla="*/ 1082 h 1514"/>
                <a:gd name="T30" fmla="*/ 804 w 1098"/>
                <a:gd name="T31" fmla="*/ 1014 h 1514"/>
                <a:gd name="T32" fmla="*/ 864 w 1098"/>
                <a:gd name="T33" fmla="*/ 948 h 1514"/>
                <a:gd name="T34" fmla="*/ 914 w 1098"/>
                <a:gd name="T35" fmla="*/ 912 h 1514"/>
                <a:gd name="T36" fmla="*/ 1000 w 1098"/>
                <a:gd name="T37" fmla="*/ 842 h 1514"/>
                <a:gd name="T38" fmla="*/ 1062 w 1098"/>
                <a:gd name="T39" fmla="*/ 754 h 1514"/>
                <a:gd name="T40" fmla="*/ 1094 w 1098"/>
                <a:gd name="T41" fmla="*/ 652 h 1514"/>
                <a:gd name="T42" fmla="*/ 1096 w 1098"/>
                <a:gd name="T43" fmla="*/ 546 h 1514"/>
                <a:gd name="T44" fmla="*/ 1066 w 1098"/>
                <a:gd name="T45" fmla="*/ 440 h 1514"/>
                <a:gd name="T46" fmla="*/ 1028 w 1098"/>
                <a:gd name="T47" fmla="*/ 374 h 1514"/>
                <a:gd name="T48" fmla="*/ 952 w 1098"/>
                <a:gd name="T49" fmla="*/ 296 h 1514"/>
                <a:gd name="T50" fmla="*/ 860 w 1098"/>
                <a:gd name="T51" fmla="*/ 246 h 1514"/>
                <a:gd name="T52" fmla="*/ 758 w 1098"/>
                <a:gd name="T53" fmla="*/ 222 h 1514"/>
                <a:gd name="T54" fmla="*/ 650 w 1098"/>
                <a:gd name="T55" fmla="*/ 230 h 1514"/>
                <a:gd name="T56" fmla="*/ 548 w 1098"/>
                <a:gd name="T57" fmla="*/ 268 h 1514"/>
                <a:gd name="T58" fmla="*/ 542 w 1098"/>
                <a:gd name="T59" fmla="*/ 270 h 1514"/>
                <a:gd name="T60" fmla="*/ 446 w 1098"/>
                <a:gd name="T61" fmla="*/ 306 h 1514"/>
                <a:gd name="T62" fmla="*/ 374 w 1098"/>
                <a:gd name="T63" fmla="*/ 316 h 1514"/>
                <a:gd name="T64" fmla="*/ 292 w 1098"/>
                <a:gd name="T65" fmla="*/ 312 h 1514"/>
                <a:gd name="T66" fmla="*/ 206 w 1098"/>
                <a:gd name="T67" fmla="*/ 286 h 1514"/>
                <a:gd name="T68" fmla="*/ 150 w 1098"/>
                <a:gd name="T69" fmla="*/ 252 h 1514"/>
                <a:gd name="T70" fmla="*/ 84 w 1098"/>
                <a:gd name="T71" fmla="*/ 190 h 1514"/>
                <a:gd name="T72" fmla="*/ 42 w 1098"/>
                <a:gd name="T73" fmla="*/ 122 h 1514"/>
                <a:gd name="T74" fmla="*/ 8 w 1098"/>
                <a:gd name="T75" fmla="*/ 28 h 1514"/>
                <a:gd name="T76" fmla="*/ 4 w 1098"/>
                <a:gd name="T77" fmla="*/ 0 h 1514"/>
                <a:gd name="T78" fmla="*/ 0 w 1098"/>
                <a:gd name="T79" fmla="*/ 144 h 1514"/>
                <a:gd name="T80" fmla="*/ 18 w 1098"/>
                <a:gd name="T81" fmla="*/ 310 h 1514"/>
                <a:gd name="T82" fmla="*/ 58 w 1098"/>
                <a:gd name="T83" fmla="*/ 486 h 1514"/>
                <a:gd name="T84" fmla="*/ 114 w 1098"/>
                <a:gd name="T85" fmla="*/ 662 h 1514"/>
                <a:gd name="T86" fmla="*/ 190 w 1098"/>
                <a:gd name="T87" fmla="*/ 830 h 1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98" h="1514">
                  <a:moveTo>
                    <a:pt x="218" y="884"/>
                  </a:moveTo>
                  <a:lnTo>
                    <a:pt x="218" y="884"/>
                  </a:lnTo>
                  <a:lnTo>
                    <a:pt x="220" y="886"/>
                  </a:lnTo>
                  <a:lnTo>
                    <a:pt x="220" y="886"/>
                  </a:lnTo>
                  <a:lnTo>
                    <a:pt x="220" y="886"/>
                  </a:lnTo>
                  <a:lnTo>
                    <a:pt x="220" y="886"/>
                  </a:lnTo>
                  <a:lnTo>
                    <a:pt x="220" y="886"/>
                  </a:lnTo>
                  <a:lnTo>
                    <a:pt x="220" y="886"/>
                  </a:lnTo>
                  <a:lnTo>
                    <a:pt x="222" y="888"/>
                  </a:lnTo>
                  <a:lnTo>
                    <a:pt x="222" y="888"/>
                  </a:lnTo>
                  <a:lnTo>
                    <a:pt x="252" y="938"/>
                  </a:lnTo>
                  <a:lnTo>
                    <a:pt x="286" y="990"/>
                  </a:lnTo>
                  <a:lnTo>
                    <a:pt x="322" y="1040"/>
                  </a:lnTo>
                  <a:lnTo>
                    <a:pt x="360" y="1088"/>
                  </a:lnTo>
                  <a:lnTo>
                    <a:pt x="400" y="1136"/>
                  </a:lnTo>
                  <a:lnTo>
                    <a:pt x="442" y="1182"/>
                  </a:lnTo>
                  <a:lnTo>
                    <a:pt x="486" y="1226"/>
                  </a:lnTo>
                  <a:lnTo>
                    <a:pt x="530" y="1268"/>
                  </a:lnTo>
                  <a:lnTo>
                    <a:pt x="574" y="1308"/>
                  </a:lnTo>
                  <a:lnTo>
                    <a:pt x="620" y="1346"/>
                  </a:lnTo>
                  <a:lnTo>
                    <a:pt x="664" y="1382"/>
                  </a:lnTo>
                  <a:lnTo>
                    <a:pt x="710" y="1414"/>
                  </a:lnTo>
                  <a:lnTo>
                    <a:pt x="754" y="1444"/>
                  </a:lnTo>
                  <a:lnTo>
                    <a:pt x="798" y="1470"/>
                  </a:lnTo>
                  <a:lnTo>
                    <a:pt x="840" y="1494"/>
                  </a:lnTo>
                  <a:lnTo>
                    <a:pt x="882" y="1514"/>
                  </a:lnTo>
                  <a:lnTo>
                    <a:pt x="882" y="1514"/>
                  </a:lnTo>
                  <a:lnTo>
                    <a:pt x="876" y="1508"/>
                  </a:lnTo>
                  <a:lnTo>
                    <a:pt x="858" y="1494"/>
                  </a:lnTo>
                  <a:lnTo>
                    <a:pt x="834" y="1470"/>
                  </a:lnTo>
                  <a:lnTo>
                    <a:pt x="806" y="1438"/>
                  </a:lnTo>
                  <a:lnTo>
                    <a:pt x="792" y="1420"/>
                  </a:lnTo>
                  <a:lnTo>
                    <a:pt x="780" y="1398"/>
                  </a:lnTo>
                  <a:lnTo>
                    <a:pt x="766" y="1374"/>
                  </a:lnTo>
                  <a:lnTo>
                    <a:pt x="756" y="1350"/>
                  </a:lnTo>
                  <a:lnTo>
                    <a:pt x="746" y="1322"/>
                  </a:lnTo>
                  <a:lnTo>
                    <a:pt x="738" y="1292"/>
                  </a:lnTo>
                  <a:lnTo>
                    <a:pt x="734" y="1262"/>
                  </a:lnTo>
                  <a:lnTo>
                    <a:pt x="732" y="1228"/>
                  </a:lnTo>
                  <a:lnTo>
                    <a:pt x="732" y="1228"/>
                  </a:lnTo>
                  <a:lnTo>
                    <a:pt x="734" y="1196"/>
                  </a:lnTo>
                  <a:lnTo>
                    <a:pt x="738" y="1164"/>
                  </a:lnTo>
                  <a:lnTo>
                    <a:pt x="744" y="1136"/>
                  </a:lnTo>
                  <a:lnTo>
                    <a:pt x="754" y="1108"/>
                  </a:lnTo>
                  <a:lnTo>
                    <a:pt x="764" y="1082"/>
                  </a:lnTo>
                  <a:lnTo>
                    <a:pt x="776" y="1058"/>
                  </a:lnTo>
                  <a:lnTo>
                    <a:pt x="790" y="1034"/>
                  </a:lnTo>
                  <a:lnTo>
                    <a:pt x="804" y="1014"/>
                  </a:lnTo>
                  <a:lnTo>
                    <a:pt x="820" y="994"/>
                  </a:lnTo>
                  <a:lnTo>
                    <a:pt x="834" y="978"/>
                  </a:lnTo>
                  <a:lnTo>
                    <a:pt x="864" y="948"/>
                  </a:lnTo>
                  <a:lnTo>
                    <a:pt x="892" y="926"/>
                  </a:lnTo>
                  <a:lnTo>
                    <a:pt x="914" y="912"/>
                  </a:lnTo>
                  <a:lnTo>
                    <a:pt x="914" y="912"/>
                  </a:lnTo>
                  <a:lnTo>
                    <a:pt x="946" y="892"/>
                  </a:lnTo>
                  <a:lnTo>
                    <a:pt x="974" y="868"/>
                  </a:lnTo>
                  <a:lnTo>
                    <a:pt x="1000" y="842"/>
                  </a:lnTo>
                  <a:lnTo>
                    <a:pt x="1024" y="814"/>
                  </a:lnTo>
                  <a:lnTo>
                    <a:pt x="1044" y="784"/>
                  </a:lnTo>
                  <a:lnTo>
                    <a:pt x="1062" y="754"/>
                  </a:lnTo>
                  <a:lnTo>
                    <a:pt x="1076" y="720"/>
                  </a:lnTo>
                  <a:lnTo>
                    <a:pt x="1086" y="688"/>
                  </a:lnTo>
                  <a:lnTo>
                    <a:pt x="1094" y="652"/>
                  </a:lnTo>
                  <a:lnTo>
                    <a:pt x="1098" y="616"/>
                  </a:lnTo>
                  <a:lnTo>
                    <a:pt x="1098" y="582"/>
                  </a:lnTo>
                  <a:lnTo>
                    <a:pt x="1096" y="546"/>
                  </a:lnTo>
                  <a:lnTo>
                    <a:pt x="1090" y="510"/>
                  </a:lnTo>
                  <a:lnTo>
                    <a:pt x="1080" y="474"/>
                  </a:lnTo>
                  <a:lnTo>
                    <a:pt x="1066" y="440"/>
                  </a:lnTo>
                  <a:lnTo>
                    <a:pt x="1048" y="406"/>
                  </a:lnTo>
                  <a:lnTo>
                    <a:pt x="1048" y="406"/>
                  </a:lnTo>
                  <a:lnTo>
                    <a:pt x="1028" y="374"/>
                  </a:lnTo>
                  <a:lnTo>
                    <a:pt x="1006" y="346"/>
                  </a:lnTo>
                  <a:lnTo>
                    <a:pt x="980" y="320"/>
                  </a:lnTo>
                  <a:lnTo>
                    <a:pt x="952" y="296"/>
                  </a:lnTo>
                  <a:lnTo>
                    <a:pt x="924" y="276"/>
                  </a:lnTo>
                  <a:lnTo>
                    <a:pt x="892" y="260"/>
                  </a:lnTo>
                  <a:lnTo>
                    <a:pt x="860" y="246"/>
                  </a:lnTo>
                  <a:lnTo>
                    <a:pt x="826" y="234"/>
                  </a:lnTo>
                  <a:lnTo>
                    <a:pt x="792" y="228"/>
                  </a:lnTo>
                  <a:lnTo>
                    <a:pt x="758" y="222"/>
                  </a:lnTo>
                  <a:lnTo>
                    <a:pt x="722" y="222"/>
                  </a:lnTo>
                  <a:lnTo>
                    <a:pt x="686" y="224"/>
                  </a:lnTo>
                  <a:lnTo>
                    <a:pt x="650" y="230"/>
                  </a:lnTo>
                  <a:lnTo>
                    <a:pt x="616" y="238"/>
                  </a:lnTo>
                  <a:lnTo>
                    <a:pt x="582" y="252"/>
                  </a:lnTo>
                  <a:lnTo>
                    <a:pt x="548" y="268"/>
                  </a:lnTo>
                  <a:lnTo>
                    <a:pt x="548" y="268"/>
                  </a:lnTo>
                  <a:lnTo>
                    <a:pt x="542" y="270"/>
                  </a:lnTo>
                  <a:lnTo>
                    <a:pt x="542" y="270"/>
                  </a:lnTo>
                  <a:lnTo>
                    <a:pt x="518" y="282"/>
                  </a:lnTo>
                  <a:lnTo>
                    <a:pt x="486" y="294"/>
                  </a:lnTo>
                  <a:lnTo>
                    <a:pt x="446" y="306"/>
                  </a:lnTo>
                  <a:lnTo>
                    <a:pt x="424" y="310"/>
                  </a:lnTo>
                  <a:lnTo>
                    <a:pt x="400" y="314"/>
                  </a:lnTo>
                  <a:lnTo>
                    <a:pt x="374" y="316"/>
                  </a:lnTo>
                  <a:lnTo>
                    <a:pt x="348" y="318"/>
                  </a:lnTo>
                  <a:lnTo>
                    <a:pt x="320" y="316"/>
                  </a:lnTo>
                  <a:lnTo>
                    <a:pt x="292" y="312"/>
                  </a:lnTo>
                  <a:lnTo>
                    <a:pt x="264" y="306"/>
                  </a:lnTo>
                  <a:lnTo>
                    <a:pt x="236" y="298"/>
                  </a:lnTo>
                  <a:lnTo>
                    <a:pt x="206" y="286"/>
                  </a:lnTo>
                  <a:lnTo>
                    <a:pt x="176" y="270"/>
                  </a:lnTo>
                  <a:lnTo>
                    <a:pt x="176" y="270"/>
                  </a:lnTo>
                  <a:lnTo>
                    <a:pt x="150" y="252"/>
                  </a:lnTo>
                  <a:lnTo>
                    <a:pt x="124" y="234"/>
                  </a:lnTo>
                  <a:lnTo>
                    <a:pt x="102" y="212"/>
                  </a:lnTo>
                  <a:lnTo>
                    <a:pt x="84" y="190"/>
                  </a:lnTo>
                  <a:lnTo>
                    <a:pt x="68" y="168"/>
                  </a:lnTo>
                  <a:lnTo>
                    <a:pt x="54" y="146"/>
                  </a:lnTo>
                  <a:lnTo>
                    <a:pt x="42" y="122"/>
                  </a:lnTo>
                  <a:lnTo>
                    <a:pt x="32" y="102"/>
                  </a:lnTo>
                  <a:lnTo>
                    <a:pt x="18" y="62"/>
                  </a:lnTo>
                  <a:lnTo>
                    <a:pt x="8" y="28"/>
                  </a:lnTo>
                  <a:lnTo>
                    <a:pt x="4" y="8"/>
                  </a:lnTo>
                  <a:lnTo>
                    <a:pt x="4" y="0"/>
                  </a:lnTo>
                  <a:lnTo>
                    <a:pt x="4" y="0"/>
                  </a:lnTo>
                  <a:lnTo>
                    <a:pt x="0" y="44"/>
                  </a:lnTo>
                  <a:lnTo>
                    <a:pt x="0" y="94"/>
                  </a:lnTo>
                  <a:lnTo>
                    <a:pt x="0" y="144"/>
                  </a:lnTo>
                  <a:lnTo>
                    <a:pt x="4" y="198"/>
                  </a:lnTo>
                  <a:lnTo>
                    <a:pt x="10" y="254"/>
                  </a:lnTo>
                  <a:lnTo>
                    <a:pt x="18" y="310"/>
                  </a:lnTo>
                  <a:lnTo>
                    <a:pt x="30" y="368"/>
                  </a:lnTo>
                  <a:lnTo>
                    <a:pt x="42" y="426"/>
                  </a:lnTo>
                  <a:lnTo>
                    <a:pt x="58" y="486"/>
                  </a:lnTo>
                  <a:lnTo>
                    <a:pt x="74" y="546"/>
                  </a:lnTo>
                  <a:lnTo>
                    <a:pt x="94" y="604"/>
                  </a:lnTo>
                  <a:lnTo>
                    <a:pt x="114" y="662"/>
                  </a:lnTo>
                  <a:lnTo>
                    <a:pt x="138" y="720"/>
                  </a:lnTo>
                  <a:lnTo>
                    <a:pt x="162" y="776"/>
                  </a:lnTo>
                  <a:lnTo>
                    <a:pt x="190" y="830"/>
                  </a:lnTo>
                  <a:lnTo>
                    <a:pt x="218" y="884"/>
                  </a:lnTo>
                  <a:lnTo>
                    <a:pt x="218" y="884"/>
                  </a:lnTo>
                  <a:close/>
                </a:path>
              </a:pathLst>
            </a:custGeom>
            <a:gradFill flip="none" rotWithShape="1">
              <a:gsLst>
                <a:gs pos="0">
                  <a:schemeClr val="accent2"/>
                </a:gs>
                <a:gs pos="75000">
                  <a:schemeClr val="accent2">
                    <a:lumMod val="60000"/>
                    <a:lumOff val="40000"/>
                  </a:schemeClr>
                </a:gs>
              </a:gsLst>
              <a:lin ang="18900000" scaled="1"/>
              <a:tileRect/>
            </a:gradFill>
            <a:ln w="28575">
              <a:solidFill>
                <a:schemeClr val="accent2">
                  <a:lumMod val="20000"/>
                  <a:lumOff val="80000"/>
                </a:schemeClr>
              </a:solidFill>
            </a:ln>
          </p:spPr>
          <p:txBody>
            <a:bodyPr vert="horz" wrap="square" lIns="91440" tIns="45720" rIns="91440" bIns="45720" numCol="1" anchor="t" anchorCtr="0" compatLnSpc="1"/>
            <a:lstStyle/>
            <a:p>
              <a:endParaRPr lang="zh-CN" altLang="en-US"/>
            </a:p>
          </p:txBody>
        </p:sp>
        <p:grpSp>
          <p:nvGrpSpPr>
            <p:cNvPr id="79" name="组合 78"/>
            <p:cNvGrpSpPr/>
            <p:nvPr/>
          </p:nvGrpSpPr>
          <p:grpSpPr>
            <a:xfrm>
              <a:off x="3490251" y="3158271"/>
              <a:ext cx="481728" cy="481726"/>
              <a:chOff x="5835317" y="2123703"/>
              <a:chExt cx="756000" cy="756000"/>
            </a:xfrm>
          </p:grpSpPr>
          <p:sp>
            <p:nvSpPr>
              <p:cNvPr id="80" name="椭圆 79"/>
              <p:cNvSpPr/>
              <p:nvPr/>
            </p:nvSpPr>
            <p:spPr>
              <a:xfrm>
                <a:off x="5835317" y="2123703"/>
                <a:ext cx="756000" cy="75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1" name="组合 80"/>
              <p:cNvGrpSpPr/>
              <p:nvPr/>
            </p:nvGrpSpPr>
            <p:grpSpPr>
              <a:xfrm>
                <a:off x="6046413" y="2333066"/>
                <a:ext cx="333808" cy="298641"/>
                <a:chOff x="4987925" y="414338"/>
                <a:chExt cx="1898650" cy="1698625"/>
              </a:xfrm>
            </p:grpSpPr>
            <p:sp>
              <p:nvSpPr>
                <p:cNvPr id="82" name="Freeform 22"/>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noFill/>
                <a:ln w="6350">
                  <a:solidFill>
                    <a:schemeClr val="accent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3" name="Line 23"/>
                <p:cNvSpPr>
                  <a:spLocks noChangeShapeType="1"/>
                </p:cNvSpPr>
                <p:nvPr/>
              </p:nvSpPr>
              <p:spPr bwMode="auto">
                <a:xfrm>
                  <a:off x="5937250" y="893763"/>
                  <a:ext cx="0" cy="568325"/>
                </a:xfrm>
                <a:prstGeom prst="line">
                  <a:avLst/>
                </a:prstGeom>
                <a:noFill/>
                <a:ln w="6350">
                  <a:solidFill>
                    <a:schemeClr val="accent2"/>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4" name="Freeform 24"/>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noFill/>
                <a:ln w="6350">
                  <a:solidFill>
                    <a:schemeClr val="accent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grpSp>
        <p:nvGrpSpPr>
          <p:cNvPr id="85" name="组合 84"/>
          <p:cNvGrpSpPr/>
          <p:nvPr/>
        </p:nvGrpSpPr>
        <p:grpSpPr>
          <a:xfrm>
            <a:off x="6772782" y="3531434"/>
            <a:ext cx="1330090" cy="1864809"/>
            <a:chOff x="5079652" y="2839074"/>
            <a:chExt cx="997697" cy="1398607"/>
          </a:xfrm>
        </p:grpSpPr>
        <p:sp>
          <p:nvSpPr>
            <p:cNvPr id="86" name="Freeform 10"/>
            <p:cNvSpPr/>
            <p:nvPr/>
          </p:nvSpPr>
          <p:spPr bwMode="auto">
            <a:xfrm>
              <a:off x="5079652" y="2839074"/>
              <a:ext cx="997697" cy="1398607"/>
            </a:xfrm>
            <a:custGeom>
              <a:avLst/>
              <a:gdLst>
                <a:gd name="T0" fmla="*/ 882 w 1090"/>
                <a:gd name="T1" fmla="*/ 890 h 1528"/>
                <a:gd name="T2" fmla="*/ 882 w 1090"/>
                <a:gd name="T3" fmla="*/ 890 h 1528"/>
                <a:gd name="T4" fmla="*/ 882 w 1090"/>
                <a:gd name="T5" fmla="*/ 888 h 1528"/>
                <a:gd name="T6" fmla="*/ 936 w 1090"/>
                <a:gd name="T7" fmla="*/ 780 h 1528"/>
                <a:gd name="T8" fmla="*/ 1004 w 1090"/>
                <a:gd name="T9" fmla="*/ 606 h 1528"/>
                <a:gd name="T10" fmla="*/ 1052 w 1090"/>
                <a:gd name="T11" fmla="*/ 428 h 1528"/>
                <a:gd name="T12" fmla="*/ 1082 w 1090"/>
                <a:gd name="T13" fmla="*/ 254 h 1528"/>
                <a:gd name="T14" fmla="*/ 1090 w 1090"/>
                <a:gd name="T15" fmla="*/ 94 h 1528"/>
                <a:gd name="T16" fmla="*/ 1084 w 1090"/>
                <a:gd name="T17" fmla="*/ 0 h 1528"/>
                <a:gd name="T18" fmla="*/ 1072 w 1090"/>
                <a:gd name="T19" fmla="*/ 62 h 1528"/>
                <a:gd name="T20" fmla="*/ 1038 w 1090"/>
                <a:gd name="T21" fmla="*/ 148 h 1528"/>
                <a:gd name="T22" fmla="*/ 988 w 1090"/>
                <a:gd name="T23" fmla="*/ 214 h 1528"/>
                <a:gd name="T24" fmla="*/ 916 w 1090"/>
                <a:gd name="T25" fmla="*/ 274 h 1528"/>
                <a:gd name="T26" fmla="*/ 858 w 1090"/>
                <a:gd name="T27" fmla="*/ 302 h 1528"/>
                <a:gd name="T28" fmla="*/ 772 w 1090"/>
                <a:gd name="T29" fmla="*/ 322 h 1528"/>
                <a:gd name="T30" fmla="*/ 694 w 1090"/>
                <a:gd name="T31" fmla="*/ 322 h 1528"/>
                <a:gd name="T32" fmla="*/ 608 w 1090"/>
                <a:gd name="T33" fmla="*/ 302 h 1528"/>
                <a:gd name="T34" fmla="*/ 550 w 1090"/>
                <a:gd name="T35" fmla="*/ 278 h 1528"/>
                <a:gd name="T36" fmla="*/ 446 w 1090"/>
                <a:gd name="T37" fmla="*/ 240 h 1528"/>
                <a:gd name="T38" fmla="*/ 340 w 1090"/>
                <a:gd name="T39" fmla="*/ 232 h 1528"/>
                <a:gd name="T40" fmla="*/ 236 w 1090"/>
                <a:gd name="T41" fmla="*/ 256 h 1528"/>
                <a:gd name="T42" fmla="*/ 142 w 1090"/>
                <a:gd name="T43" fmla="*/ 308 h 1528"/>
                <a:gd name="T44" fmla="*/ 66 w 1090"/>
                <a:gd name="T45" fmla="*/ 388 h 1528"/>
                <a:gd name="T46" fmla="*/ 30 w 1090"/>
                <a:gd name="T47" fmla="*/ 454 h 1528"/>
                <a:gd name="T48" fmla="*/ 2 w 1090"/>
                <a:gd name="T49" fmla="*/ 558 h 1528"/>
                <a:gd name="T50" fmla="*/ 4 w 1090"/>
                <a:gd name="T51" fmla="*/ 664 h 1528"/>
                <a:gd name="T52" fmla="*/ 38 w 1090"/>
                <a:gd name="T53" fmla="*/ 764 h 1528"/>
                <a:gd name="T54" fmla="*/ 98 w 1090"/>
                <a:gd name="T55" fmla="*/ 852 h 1528"/>
                <a:gd name="T56" fmla="*/ 182 w 1090"/>
                <a:gd name="T57" fmla="*/ 922 h 1528"/>
                <a:gd name="T58" fmla="*/ 188 w 1090"/>
                <a:gd name="T59" fmla="*/ 926 h 1528"/>
                <a:gd name="T60" fmla="*/ 268 w 1090"/>
                <a:gd name="T61" fmla="*/ 990 h 1528"/>
                <a:gd name="T62" fmla="*/ 314 w 1090"/>
                <a:gd name="T63" fmla="*/ 1046 h 1528"/>
                <a:gd name="T64" fmla="*/ 350 w 1090"/>
                <a:gd name="T65" fmla="*/ 1118 h 1528"/>
                <a:gd name="T66" fmla="*/ 372 w 1090"/>
                <a:gd name="T67" fmla="*/ 1208 h 1528"/>
                <a:gd name="T68" fmla="*/ 372 w 1090"/>
                <a:gd name="T69" fmla="*/ 1272 h 1528"/>
                <a:gd name="T70" fmla="*/ 352 w 1090"/>
                <a:gd name="T71" fmla="*/ 1360 h 1528"/>
                <a:gd name="T72" fmla="*/ 316 w 1090"/>
                <a:gd name="T73" fmla="*/ 1432 h 1528"/>
                <a:gd name="T74" fmla="*/ 252 w 1090"/>
                <a:gd name="T75" fmla="*/ 1508 h 1528"/>
                <a:gd name="T76" fmla="*/ 228 w 1090"/>
                <a:gd name="T77" fmla="*/ 1528 h 1528"/>
                <a:gd name="T78" fmla="*/ 356 w 1090"/>
                <a:gd name="T79" fmla="*/ 1456 h 1528"/>
                <a:gd name="T80" fmla="*/ 488 w 1090"/>
                <a:gd name="T81" fmla="*/ 1356 h 1528"/>
                <a:gd name="T82" fmla="*/ 620 w 1090"/>
                <a:gd name="T83" fmla="*/ 1234 h 1528"/>
                <a:gd name="T84" fmla="*/ 744 w 1090"/>
                <a:gd name="T85" fmla="*/ 1094 h 1528"/>
                <a:gd name="T86" fmla="*/ 850 w 1090"/>
                <a:gd name="T87" fmla="*/ 944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90" h="1528">
                  <a:moveTo>
                    <a:pt x="880" y="892"/>
                  </a:moveTo>
                  <a:lnTo>
                    <a:pt x="880" y="892"/>
                  </a:lnTo>
                  <a:lnTo>
                    <a:pt x="882" y="890"/>
                  </a:lnTo>
                  <a:lnTo>
                    <a:pt x="882" y="890"/>
                  </a:lnTo>
                  <a:lnTo>
                    <a:pt x="882" y="890"/>
                  </a:lnTo>
                  <a:lnTo>
                    <a:pt x="882" y="890"/>
                  </a:lnTo>
                  <a:lnTo>
                    <a:pt x="882" y="890"/>
                  </a:lnTo>
                  <a:lnTo>
                    <a:pt x="882" y="890"/>
                  </a:lnTo>
                  <a:lnTo>
                    <a:pt x="882" y="888"/>
                  </a:lnTo>
                  <a:lnTo>
                    <a:pt x="882" y="888"/>
                  </a:lnTo>
                  <a:lnTo>
                    <a:pt x="910" y="834"/>
                  </a:lnTo>
                  <a:lnTo>
                    <a:pt x="936" y="780"/>
                  </a:lnTo>
                  <a:lnTo>
                    <a:pt x="962" y="724"/>
                  </a:lnTo>
                  <a:lnTo>
                    <a:pt x="984" y="666"/>
                  </a:lnTo>
                  <a:lnTo>
                    <a:pt x="1004" y="606"/>
                  </a:lnTo>
                  <a:lnTo>
                    <a:pt x="1022" y="548"/>
                  </a:lnTo>
                  <a:lnTo>
                    <a:pt x="1038" y="488"/>
                  </a:lnTo>
                  <a:lnTo>
                    <a:pt x="1052" y="428"/>
                  </a:lnTo>
                  <a:lnTo>
                    <a:pt x="1064" y="370"/>
                  </a:lnTo>
                  <a:lnTo>
                    <a:pt x="1074" y="312"/>
                  </a:lnTo>
                  <a:lnTo>
                    <a:pt x="1082" y="254"/>
                  </a:lnTo>
                  <a:lnTo>
                    <a:pt x="1088" y="200"/>
                  </a:lnTo>
                  <a:lnTo>
                    <a:pt x="1090" y="146"/>
                  </a:lnTo>
                  <a:lnTo>
                    <a:pt x="1090" y="94"/>
                  </a:lnTo>
                  <a:lnTo>
                    <a:pt x="1090" y="46"/>
                  </a:lnTo>
                  <a:lnTo>
                    <a:pt x="1084" y="0"/>
                  </a:lnTo>
                  <a:lnTo>
                    <a:pt x="1084" y="0"/>
                  </a:lnTo>
                  <a:lnTo>
                    <a:pt x="1084" y="8"/>
                  </a:lnTo>
                  <a:lnTo>
                    <a:pt x="1080" y="30"/>
                  </a:lnTo>
                  <a:lnTo>
                    <a:pt x="1072" y="62"/>
                  </a:lnTo>
                  <a:lnTo>
                    <a:pt x="1058" y="102"/>
                  </a:lnTo>
                  <a:lnTo>
                    <a:pt x="1048" y="124"/>
                  </a:lnTo>
                  <a:lnTo>
                    <a:pt x="1038" y="148"/>
                  </a:lnTo>
                  <a:lnTo>
                    <a:pt x="1024" y="170"/>
                  </a:lnTo>
                  <a:lnTo>
                    <a:pt x="1008" y="192"/>
                  </a:lnTo>
                  <a:lnTo>
                    <a:pt x="988" y="214"/>
                  </a:lnTo>
                  <a:lnTo>
                    <a:pt x="968" y="236"/>
                  </a:lnTo>
                  <a:lnTo>
                    <a:pt x="944" y="256"/>
                  </a:lnTo>
                  <a:lnTo>
                    <a:pt x="916" y="274"/>
                  </a:lnTo>
                  <a:lnTo>
                    <a:pt x="916" y="274"/>
                  </a:lnTo>
                  <a:lnTo>
                    <a:pt x="886" y="290"/>
                  </a:lnTo>
                  <a:lnTo>
                    <a:pt x="858" y="302"/>
                  </a:lnTo>
                  <a:lnTo>
                    <a:pt x="828" y="310"/>
                  </a:lnTo>
                  <a:lnTo>
                    <a:pt x="800" y="318"/>
                  </a:lnTo>
                  <a:lnTo>
                    <a:pt x="772" y="322"/>
                  </a:lnTo>
                  <a:lnTo>
                    <a:pt x="746" y="322"/>
                  </a:lnTo>
                  <a:lnTo>
                    <a:pt x="720" y="322"/>
                  </a:lnTo>
                  <a:lnTo>
                    <a:pt x="694" y="322"/>
                  </a:lnTo>
                  <a:lnTo>
                    <a:pt x="670" y="318"/>
                  </a:lnTo>
                  <a:lnTo>
                    <a:pt x="648" y="314"/>
                  </a:lnTo>
                  <a:lnTo>
                    <a:pt x="608" y="302"/>
                  </a:lnTo>
                  <a:lnTo>
                    <a:pt x="574" y="290"/>
                  </a:lnTo>
                  <a:lnTo>
                    <a:pt x="550" y="278"/>
                  </a:lnTo>
                  <a:lnTo>
                    <a:pt x="550" y="278"/>
                  </a:lnTo>
                  <a:lnTo>
                    <a:pt x="516" y="262"/>
                  </a:lnTo>
                  <a:lnTo>
                    <a:pt x="482" y="248"/>
                  </a:lnTo>
                  <a:lnTo>
                    <a:pt x="446" y="240"/>
                  </a:lnTo>
                  <a:lnTo>
                    <a:pt x="410" y="234"/>
                  </a:lnTo>
                  <a:lnTo>
                    <a:pt x="374" y="232"/>
                  </a:lnTo>
                  <a:lnTo>
                    <a:pt x="340" y="232"/>
                  </a:lnTo>
                  <a:lnTo>
                    <a:pt x="304" y="238"/>
                  </a:lnTo>
                  <a:lnTo>
                    <a:pt x="270" y="246"/>
                  </a:lnTo>
                  <a:lnTo>
                    <a:pt x="236" y="256"/>
                  </a:lnTo>
                  <a:lnTo>
                    <a:pt x="204" y="270"/>
                  </a:lnTo>
                  <a:lnTo>
                    <a:pt x="172" y="288"/>
                  </a:lnTo>
                  <a:lnTo>
                    <a:pt x="142" y="308"/>
                  </a:lnTo>
                  <a:lnTo>
                    <a:pt x="114" y="332"/>
                  </a:lnTo>
                  <a:lnTo>
                    <a:pt x="90" y="360"/>
                  </a:lnTo>
                  <a:lnTo>
                    <a:pt x="66" y="388"/>
                  </a:lnTo>
                  <a:lnTo>
                    <a:pt x="46" y="420"/>
                  </a:lnTo>
                  <a:lnTo>
                    <a:pt x="46" y="420"/>
                  </a:lnTo>
                  <a:lnTo>
                    <a:pt x="30" y="454"/>
                  </a:lnTo>
                  <a:lnTo>
                    <a:pt x="16" y="488"/>
                  </a:lnTo>
                  <a:lnTo>
                    <a:pt x="8" y="524"/>
                  </a:lnTo>
                  <a:lnTo>
                    <a:pt x="2" y="558"/>
                  </a:lnTo>
                  <a:lnTo>
                    <a:pt x="0" y="594"/>
                  </a:lnTo>
                  <a:lnTo>
                    <a:pt x="0" y="630"/>
                  </a:lnTo>
                  <a:lnTo>
                    <a:pt x="4" y="664"/>
                  </a:lnTo>
                  <a:lnTo>
                    <a:pt x="12" y="700"/>
                  </a:lnTo>
                  <a:lnTo>
                    <a:pt x="24" y="732"/>
                  </a:lnTo>
                  <a:lnTo>
                    <a:pt x="38" y="764"/>
                  </a:lnTo>
                  <a:lnTo>
                    <a:pt x="54" y="796"/>
                  </a:lnTo>
                  <a:lnTo>
                    <a:pt x="74" y="826"/>
                  </a:lnTo>
                  <a:lnTo>
                    <a:pt x="98" y="852"/>
                  </a:lnTo>
                  <a:lnTo>
                    <a:pt x="124" y="878"/>
                  </a:lnTo>
                  <a:lnTo>
                    <a:pt x="152" y="900"/>
                  </a:lnTo>
                  <a:lnTo>
                    <a:pt x="182" y="922"/>
                  </a:lnTo>
                  <a:lnTo>
                    <a:pt x="182" y="922"/>
                  </a:lnTo>
                  <a:lnTo>
                    <a:pt x="188" y="926"/>
                  </a:lnTo>
                  <a:lnTo>
                    <a:pt x="188" y="926"/>
                  </a:lnTo>
                  <a:lnTo>
                    <a:pt x="210" y="940"/>
                  </a:lnTo>
                  <a:lnTo>
                    <a:pt x="238" y="962"/>
                  </a:lnTo>
                  <a:lnTo>
                    <a:pt x="268" y="990"/>
                  </a:lnTo>
                  <a:lnTo>
                    <a:pt x="284" y="1008"/>
                  </a:lnTo>
                  <a:lnTo>
                    <a:pt x="298" y="1026"/>
                  </a:lnTo>
                  <a:lnTo>
                    <a:pt x="314" y="1046"/>
                  </a:lnTo>
                  <a:lnTo>
                    <a:pt x="326" y="1068"/>
                  </a:lnTo>
                  <a:lnTo>
                    <a:pt x="340" y="1094"/>
                  </a:lnTo>
                  <a:lnTo>
                    <a:pt x="350" y="1118"/>
                  </a:lnTo>
                  <a:lnTo>
                    <a:pt x="360" y="1146"/>
                  </a:lnTo>
                  <a:lnTo>
                    <a:pt x="366" y="1176"/>
                  </a:lnTo>
                  <a:lnTo>
                    <a:pt x="372" y="1208"/>
                  </a:lnTo>
                  <a:lnTo>
                    <a:pt x="374" y="1240"/>
                  </a:lnTo>
                  <a:lnTo>
                    <a:pt x="374" y="1240"/>
                  </a:lnTo>
                  <a:lnTo>
                    <a:pt x="372" y="1272"/>
                  </a:lnTo>
                  <a:lnTo>
                    <a:pt x="368" y="1304"/>
                  </a:lnTo>
                  <a:lnTo>
                    <a:pt x="362" y="1334"/>
                  </a:lnTo>
                  <a:lnTo>
                    <a:pt x="352" y="1360"/>
                  </a:lnTo>
                  <a:lnTo>
                    <a:pt x="342" y="1386"/>
                  </a:lnTo>
                  <a:lnTo>
                    <a:pt x="328" y="1410"/>
                  </a:lnTo>
                  <a:lnTo>
                    <a:pt x="316" y="1432"/>
                  </a:lnTo>
                  <a:lnTo>
                    <a:pt x="302" y="1450"/>
                  </a:lnTo>
                  <a:lnTo>
                    <a:pt x="274" y="1484"/>
                  </a:lnTo>
                  <a:lnTo>
                    <a:pt x="252" y="1508"/>
                  </a:lnTo>
                  <a:lnTo>
                    <a:pt x="234" y="1522"/>
                  </a:lnTo>
                  <a:lnTo>
                    <a:pt x="228" y="1528"/>
                  </a:lnTo>
                  <a:lnTo>
                    <a:pt x="228" y="1528"/>
                  </a:lnTo>
                  <a:lnTo>
                    <a:pt x="270" y="1506"/>
                  </a:lnTo>
                  <a:lnTo>
                    <a:pt x="312" y="1482"/>
                  </a:lnTo>
                  <a:lnTo>
                    <a:pt x="356" y="1456"/>
                  </a:lnTo>
                  <a:lnTo>
                    <a:pt x="400" y="1426"/>
                  </a:lnTo>
                  <a:lnTo>
                    <a:pt x="444" y="1392"/>
                  </a:lnTo>
                  <a:lnTo>
                    <a:pt x="488" y="1356"/>
                  </a:lnTo>
                  <a:lnTo>
                    <a:pt x="534" y="1318"/>
                  </a:lnTo>
                  <a:lnTo>
                    <a:pt x="578" y="1276"/>
                  </a:lnTo>
                  <a:lnTo>
                    <a:pt x="620" y="1234"/>
                  </a:lnTo>
                  <a:lnTo>
                    <a:pt x="662" y="1188"/>
                  </a:lnTo>
                  <a:lnTo>
                    <a:pt x="704" y="1142"/>
                  </a:lnTo>
                  <a:lnTo>
                    <a:pt x="744" y="1094"/>
                  </a:lnTo>
                  <a:lnTo>
                    <a:pt x="780" y="1044"/>
                  </a:lnTo>
                  <a:lnTo>
                    <a:pt x="816" y="994"/>
                  </a:lnTo>
                  <a:lnTo>
                    <a:pt x="850" y="944"/>
                  </a:lnTo>
                  <a:lnTo>
                    <a:pt x="880" y="892"/>
                  </a:lnTo>
                  <a:lnTo>
                    <a:pt x="880" y="892"/>
                  </a:lnTo>
                  <a:close/>
                </a:path>
              </a:pathLst>
            </a:custGeom>
            <a:gradFill flip="none" rotWithShape="1">
              <a:gsLst>
                <a:gs pos="80000">
                  <a:schemeClr val="accent3">
                    <a:lumMod val="60000"/>
                    <a:lumOff val="40000"/>
                  </a:schemeClr>
                </a:gs>
                <a:gs pos="0">
                  <a:schemeClr val="accent3"/>
                </a:gs>
              </a:gsLst>
              <a:lin ang="13500000" scaled="1"/>
              <a:tileRect/>
            </a:gradFill>
            <a:ln w="28575">
              <a:solidFill>
                <a:schemeClr val="accent3">
                  <a:lumMod val="20000"/>
                  <a:lumOff val="80000"/>
                </a:schemeClr>
              </a:solidFill>
            </a:ln>
          </p:spPr>
          <p:txBody>
            <a:bodyPr vert="horz" wrap="square" lIns="91440" tIns="45720" rIns="91440" bIns="45720" numCol="1" anchor="t" anchorCtr="0" compatLnSpc="1"/>
            <a:lstStyle/>
            <a:p>
              <a:endParaRPr lang="zh-CN" altLang="en-US"/>
            </a:p>
          </p:txBody>
        </p:sp>
        <p:grpSp>
          <p:nvGrpSpPr>
            <p:cNvPr id="87" name="组合 86"/>
            <p:cNvGrpSpPr/>
            <p:nvPr/>
          </p:nvGrpSpPr>
          <p:grpSpPr>
            <a:xfrm>
              <a:off x="5171361" y="3147195"/>
              <a:ext cx="481728" cy="481726"/>
              <a:chOff x="2552681" y="2123703"/>
              <a:chExt cx="756000" cy="756000"/>
            </a:xfrm>
          </p:grpSpPr>
          <p:sp>
            <p:nvSpPr>
              <p:cNvPr id="88" name="椭圆 87"/>
              <p:cNvSpPr/>
              <p:nvPr/>
            </p:nvSpPr>
            <p:spPr>
              <a:xfrm>
                <a:off x="2552681" y="2123703"/>
                <a:ext cx="756000" cy="75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9" name="组合 88"/>
              <p:cNvGrpSpPr/>
              <p:nvPr/>
            </p:nvGrpSpPr>
            <p:grpSpPr>
              <a:xfrm>
                <a:off x="2780523" y="2352383"/>
                <a:ext cx="300316" cy="298641"/>
                <a:chOff x="2616200" y="414338"/>
                <a:chExt cx="1708150" cy="1698625"/>
              </a:xfrm>
            </p:grpSpPr>
            <p:sp>
              <p:nvSpPr>
                <p:cNvPr id="90" name="Freeform 25"/>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noFill/>
                <a:ln w="6350">
                  <a:solidFill>
                    <a:schemeClr val="accent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Freeform 26"/>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noFill/>
                <a:ln w="6350">
                  <a:solidFill>
                    <a:schemeClr val="accent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2" name="Line 27"/>
                <p:cNvSpPr>
                  <a:spLocks noChangeShapeType="1"/>
                </p:cNvSpPr>
                <p:nvPr/>
              </p:nvSpPr>
              <p:spPr bwMode="auto">
                <a:xfrm flipH="1">
                  <a:off x="3409950" y="614363"/>
                  <a:ext cx="606425" cy="546100"/>
                </a:xfrm>
                <a:prstGeom prst="line">
                  <a:avLst/>
                </a:prstGeom>
                <a:noFill/>
                <a:ln w="6350">
                  <a:solidFill>
                    <a:schemeClr val="accent3"/>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grpSp>
        <p:nvGrpSpPr>
          <p:cNvPr id="93" name="组合 92"/>
          <p:cNvGrpSpPr/>
          <p:nvPr/>
        </p:nvGrpSpPr>
        <p:grpSpPr>
          <a:xfrm>
            <a:off x="5030241" y="1607647"/>
            <a:ext cx="2135466" cy="1166727"/>
            <a:chOff x="3772576" y="1396234"/>
            <a:chExt cx="1601808" cy="875045"/>
          </a:xfrm>
        </p:grpSpPr>
        <p:sp>
          <p:nvSpPr>
            <p:cNvPr id="94" name="Freeform 9"/>
            <p:cNvSpPr/>
            <p:nvPr/>
          </p:nvSpPr>
          <p:spPr bwMode="auto">
            <a:xfrm>
              <a:off x="3772576" y="1396234"/>
              <a:ext cx="1601808" cy="875045"/>
            </a:xfrm>
            <a:custGeom>
              <a:avLst/>
              <a:gdLst>
                <a:gd name="T0" fmla="*/ 874 w 1750"/>
                <a:gd name="T1" fmla="*/ 0 h 956"/>
                <a:gd name="T2" fmla="*/ 874 w 1750"/>
                <a:gd name="T3" fmla="*/ 0 h 956"/>
                <a:gd name="T4" fmla="*/ 872 w 1750"/>
                <a:gd name="T5" fmla="*/ 0 h 956"/>
                <a:gd name="T6" fmla="*/ 752 w 1750"/>
                <a:gd name="T7" fmla="*/ 4 h 956"/>
                <a:gd name="T8" fmla="*/ 568 w 1750"/>
                <a:gd name="T9" fmla="*/ 30 h 956"/>
                <a:gd name="T10" fmla="*/ 388 w 1750"/>
                <a:gd name="T11" fmla="*/ 76 h 956"/>
                <a:gd name="T12" fmla="*/ 222 w 1750"/>
                <a:gd name="T13" fmla="*/ 134 h 956"/>
                <a:gd name="T14" fmla="*/ 78 w 1750"/>
                <a:gd name="T15" fmla="*/ 206 h 956"/>
                <a:gd name="T16" fmla="*/ 0 w 1750"/>
                <a:gd name="T17" fmla="*/ 256 h 956"/>
                <a:gd name="T18" fmla="*/ 60 w 1750"/>
                <a:gd name="T19" fmla="*/ 238 h 956"/>
                <a:gd name="T20" fmla="*/ 150 w 1750"/>
                <a:gd name="T21" fmla="*/ 226 h 956"/>
                <a:gd name="T22" fmla="*/ 234 w 1750"/>
                <a:gd name="T23" fmla="*/ 236 h 956"/>
                <a:gd name="T24" fmla="*/ 320 w 1750"/>
                <a:gd name="T25" fmla="*/ 270 h 956"/>
                <a:gd name="T26" fmla="*/ 374 w 1750"/>
                <a:gd name="T27" fmla="*/ 308 h 956"/>
                <a:gd name="T28" fmla="*/ 432 w 1750"/>
                <a:gd name="T29" fmla="*/ 372 h 956"/>
                <a:gd name="T30" fmla="*/ 470 w 1750"/>
                <a:gd name="T31" fmla="*/ 440 h 956"/>
                <a:gd name="T32" fmla="*/ 496 w 1750"/>
                <a:gd name="T33" fmla="*/ 526 h 956"/>
                <a:gd name="T34" fmla="*/ 504 w 1750"/>
                <a:gd name="T35" fmla="*/ 586 h 956"/>
                <a:gd name="T36" fmla="*/ 520 w 1750"/>
                <a:gd name="T37" fmla="*/ 696 h 956"/>
                <a:gd name="T38" fmla="*/ 566 w 1750"/>
                <a:gd name="T39" fmla="*/ 794 h 956"/>
                <a:gd name="T40" fmla="*/ 638 w 1750"/>
                <a:gd name="T41" fmla="*/ 872 h 956"/>
                <a:gd name="T42" fmla="*/ 730 w 1750"/>
                <a:gd name="T43" fmla="*/ 928 h 956"/>
                <a:gd name="T44" fmla="*/ 836 w 1750"/>
                <a:gd name="T45" fmla="*/ 954 h 956"/>
                <a:gd name="T46" fmla="*/ 912 w 1750"/>
                <a:gd name="T47" fmla="*/ 954 h 956"/>
                <a:gd name="T48" fmla="*/ 1016 w 1750"/>
                <a:gd name="T49" fmla="*/ 928 h 956"/>
                <a:gd name="T50" fmla="*/ 1108 w 1750"/>
                <a:gd name="T51" fmla="*/ 874 h 956"/>
                <a:gd name="T52" fmla="*/ 1178 w 1750"/>
                <a:gd name="T53" fmla="*/ 796 h 956"/>
                <a:gd name="T54" fmla="*/ 1226 w 1750"/>
                <a:gd name="T55" fmla="*/ 702 h 956"/>
                <a:gd name="T56" fmla="*/ 1244 w 1750"/>
                <a:gd name="T57" fmla="*/ 592 h 956"/>
                <a:gd name="T58" fmla="*/ 1246 w 1750"/>
                <a:gd name="T59" fmla="*/ 586 h 956"/>
                <a:gd name="T60" fmla="*/ 1262 w 1750"/>
                <a:gd name="T61" fmla="*/ 486 h 956"/>
                <a:gd name="T62" fmla="*/ 1290 w 1750"/>
                <a:gd name="T63" fmla="*/ 418 h 956"/>
                <a:gd name="T64" fmla="*/ 1334 w 1750"/>
                <a:gd name="T65" fmla="*/ 350 h 956"/>
                <a:gd name="T66" fmla="*/ 1400 w 1750"/>
                <a:gd name="T67" fmla="*/ 288 h 956"/>
                <a:gd name="T68" fmla="*/ 1458 w 1750"/>
                <a:gd name="T69" fmla="*/ 256 h 956"/>
                <a:gd name="T70" fmla="*/ 1544 w 1750"/>
                <a:gd name="T71" fmla="*/ 230 h 956"/>
                <a:gd name="T72" fmla="*/ 1624 w 1750"/>
                <a:gd name="T73" fmla="*/ 228 h 956"/>
                <a:gd name="T74" fmla="*/ 1722 w 1750"/>
                <a:gd name="T75" fmla="*/ 246 h 956"/>
                <a:gd name="T76" fmla="*/ 1750 w 1750"/>
                <a:gd name="T77" fmla="*/ 256 h 956"/>
                <a:gd name="T78" fmla="*/ 1626 w 1750"/>
                <a:gd name="T79" fmla="*/ 180 h 956"/>
                <a:gd name="T80" fmla="*/ 1472 w 1750"/>
                <a:gd name="T81" fmla="*/ 114 h 956"/>
                <a:gd name="T82" fmla="*/ 1302 w 1750"/>
                <a:gd name="T83" fmla="*/ 58 h 956"/>
                <a:gd name="T84" fmla="*/ 1120 w 1750"/>
                <a:gd name="T85" fmla="*/ 20 h 956"/>
                <a:gd name="T86" fmla="*/ 936 w 1750"/>
                <a:gd name="T87"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50" h="956">
                  <a:moveTo>
                    <a:pt x="876" y="0"/>
                  </a:moveTo>
                  <a:lnTo>
                    <a:pt x="876" y="0"/>
                  </a:lnTo>
                  <a:lnTo>
                    <a:pt x="874" y="0"/>
                  </a:lnTo>
                  <a:lnTo>
                    <a:pt x="874" y="0"/>
                  </a:lnTo>
                  <a:lnTo>
                    <a:pt x="874" y="0"/>
                  </a:lnTo>
                  <a:lnTo>
                    <a:pt x="874" y="0"/>
                  </a:lnTo>
                  <a:lnTo>
                    <a:pt x="874" y="0"/>
                  </a:lnTo>
                  <a:lnTo>
                    <a:pt x="874" y="0"/>
                  </a:lnTo>
                  <a:lnTo>
                    <a:pt x="872" y="0"/>
                  </a:lnTo>
                  <a:lnTo>
                    <a:pt x="872" y="0"/>
                  </a:lnTo>
                  <a:lnTo>
                    <a:pt x="812" y="0"/>
                  </a:lnTo>
                  <a:lnTo>
                    <a:pt x="752" y="4"/>
                  </a:lnTo>
                  <a:lnTo>
                    <a:pt x="690" y="10"/>
                  </a:lnTo>
                  <a:lnTo>
                    <a:pt x="628" y="20"/>
                  </a:lnTo>
                  <a:lnTo>
                    <a:pt x="568" y="30"/>
                  </a:lnTo>
                  <a:lnTo>
                    <a:pt x="506" y="44"/>
                  </a:lnTo>
                  <a:lnTo>
                    <a:pt x="448" y="58"/>
                  </a:lnTo>
                  <a:lnTo>
                    <a:pt x="388" y="76"/>
                  </a:lnTo>
                  <a:lnTo>
                    <a:pt x="332" y="94"/>
                  </a:lnTo>
                  <a:lnTo>
                    <a:pt x="276" y="114"/>
                  </a:lnTo>
                  <a:lnTo>
                    <a:pt x="222" y="134"/>
                  </a:lnTo>
                  <a:lnTo>
                    <a:pt x="172" y="158"/>
                  </a:lnTo>
                  <a:lnTo>
                    <a:pt x="124" y="180"/>
                  </a:lnTo>
                  <a:lnTo>
                    <a:pt x="78" y="206"/>
                  </a:lnTo>
                  <a:lnTo>
                    <a:pt x="36" y="230"/>
                  </a:lnTo>
                  <a:lnTo>
                    <a:pt x="0" y="256"/>
                  </a:lnTo>
                  <a:lnTo>
                    <a:pt x="0" y="256"/>
                  </a:lnTo>
                  <a:lnTo>
                    <a:pt x="6" y="254"/>
                  </a:lnTo>
                  <a:lnTo>
                    <a:pt x="28" y="246"/>
                  </a:lnTo>
                  <a:lnTo>
                    <a:pt x="60" y="238"/>
                  </a:lnTo>
                  <a:lnTo>
                    <a:pt x="102" y="230"/>
                  </a:lnTo>
                  <a:lnTo>
                    <a:pt x="126" y="228"/>
                  </a:lnTo>
                  <a:lnTo>
                    <a:pt x="150" y="226"/>
                  </a:lnTo>
                  <a:lnTo>
                    <a:pt x="178" y="228"/>
                  </a:lnTo>
                  <a:lnTo>
                    <a:pt x="204" y="230"/>
                  </a:lnTo>
                  <a:lnTo>
                    <a:pt x="234" y="236"/>
                  </a:lnTo>
                  <a:lnTo>
                    <a:pt x="262" y="244"/>
                  </a:lnTo>
                  <a:lnTo>
                    <a:pt x="292" y="256"/>
                  </a:lnTo>
                  <a:lnTo>
                    <a:pt x="320" y="270"/>
                  </a:lnTo>
                  <a:lnTo>
                    <a:pt x="320" y="270"/>
                  </a:lnTo>
                  <a:lnTo>
                    <a:pt x="348" y="288"/>
                  </a:lnTo>
                  <a:lnTo>
                    <a:pt x="374" y="308"/>
                  </a:lnTo>
                  <a:lnTo>
                    <a:pt x="396" y="328"/>
                  </a:lnTo>
                  <a:lnTo>
                    <a:pt x="414" y="350"/>
                  </a:lnTo>
                  <a:lnTo>
                    <a:pt x="432" y="372"/>
                  </a:lnTo>
                  <a:lnTo>
                    <a:pt x="446" y="396"/>
                  </a:lnTo>
                  <a:lnTo>
                    <a:pt x="460" y="418"/>
                  </a:lnTo>
                  <a:lnTo>
                    <a:pt x="470" y="440"/>
                  </a:lnTo>
                  <a:lnTo>
                    <a:pt x="480" y="464"/>
                  </a:lnTo>
                  <a:lnTo>
                    <a:pt x="486" y="486"/>
                  </a:lnTo>
                  <a:lnTo>
                    <a:pt x="496" y="526"/>
                  </a:lnTo>
                  <a:lnTo>
                    <a:pt x="502" y="560"/>
                  </a:lnTo>
                  <a:lnTo>
                    <a:pt x="504" y="586"/>
                  </a:lnTo>
                  <a:lnTo>
                    <a:pt x="504" y="586"/>
                  </a:lnTo>
                  <a:lnTo>
                    <a:pt x="506" y="624"/>
                  </a:lnTo>
                  <a:lnTo>
                    <a:pt x="510" y="662"/>
                  </a:lnTo>
                  <a:lnTo>
                    <a:pt x="520" y="696"/>
                  </a:lnTo>
                  <a:lnTo>
                    <a:pt x="532" y="730"/>
                  </a:lnTo>
                  <a:lnTo>
                    <a:pt x="548" y="762"/>
                  </a:lnTo>
                  <a:lnTo>
                    <a:pt x="566" y="794"/>
                  </a:lnTo>
                  <a:lnTo>
                    <a:pt x="588" y="822"/>
                  </a:lnTo>
                  <a:lnTo>
                    <a:pt x="612" y="848"/>
                  </a:lnTo>
                  <a:lnTo>
                    <a:pt x="638" y="872"/>
                  </a:lnTo>
                  <a:lnTo>
                    <a:pt x="666" y="894"/>
                  </a:lnTo>
                  <a:lnTo>
                    <a:pt x="698" y="912"/>
                  </a:lnTo>
                  <a:lnTo>
                    <a:pt x="730" y="928"/>
                  </a:lnTo>
                  <a:lnTo>
                    <a:pt x="764" y="940"/>
                  </a:lnTo>
                  <a:lnTo>
                    <a:pt x="798" y="950"/>
                  </a:lnTo>
                  <a:lnTo>
                    <a:pt x="836" y="954"/>
                  </a:lnTo>
                  <a:lnTo>
                    <a:pt x="874" y="956"/>
                  </a:lnTo>
                  <a:lnTo>
                    <a:pt x="874" y="956"/>
                  </a:lnTo>
                  <a:lnTo>
                    <a:pt x="912" y="954"/>
                  </a:lnTo>
                  <a:lnTo>
                    <a:pt x="948" y="950"/>
                  </a:lnTo>
                  <a:lnTo>
                    <a:pt x="982" y="940"/>
                  </a:lnTo>
                  <a:lnTo>
                    <a:pt x="1016" y="928"/>
                  </a:lnTo>
                  <a:lnTo>
                    <a:pt x="1048" y="912"/>
                  </a:lnTo>
                  <a:lnTo>
                    <a:pt x="1078" y="894"/>
                  </a:lnTo>
                  <a:lnTo>
                    <a:pt x="1108" y="874"/>
                  </a:lnTo>
                  <a:lnTo>
                    <a:pt x="1134" y="850"/>
                  </a:lnTo>
                  <a:lnTo>
                    <a:pt x="1158" y="824"/>
                  </a:lnTo>
                  <a:lnTo>
                    <a:pt x="1178" y="796"/>
                  </a:lnTo>
                  <a:lnTo>
                    <a:pt x="1198" y="766"/>
                  </a:lnTo>
                  <a:lnTo>
                    <a:pt x="1212" y="734"/>
                  </a:lnTo>
                  <a:lnTo>
                    <a:pt x="1226" y="702"/>
                  </a:lnTo>
                  <a:lnTo>
                    <a:pt x="1236" y="666"/>
                  </a:lnTo>
                  <a:lnTo>
                    <a:pt x="1242" y="630"/>
                  </a:lnTo>
                  <a:lnTo>
                    <a:pt x="1244" y="592"/>
                  </a:lnTo>
                  <a:lnTo>
                    <a:pt x="1244" y="592"/>
                  </a:lnTo>
                  <a:lnTo>
                    <a:pt x="1246" y="586"/>
                  </a:lnTo>
                  <a:lnTo>
                    <a:pt x="1246" y="586"/>
                  </a:lnTo>
                  <a:lnTo>
                    <a:pt x="1246" y="560"/>
                  </a:lnTo>
                  <a:lnTo>
                    <a:pt x="1252" y="526"/>
                  </a:lnTo>
                  <a:lnTo>
                    <a:pt x="1262" y="486"/>
                  </a:lnTo>
                  <a:lnTo>
                    <a:pt x="1270" y="464"/>
                  </a:lnTo>
                  <a:lnTo>
                    <a:pt x="1278" y="440"/>
                  </a:lnTo>
                  <a:lnTo>
                    <a:pt x="1290" y="418"/>
                  </a:lnTo>
                  <a:lnTo>
                    <a:pt x="1302" y="396"/>
                  </a:lnTo>
                  <a:lnTo>
                    <a:pt x="1316" y="372"/>
                  </a:lnTo>
                  <a:lnTo>
                    <a:pt x="1334" y="350"/>
                  </a:lnTo>
                  <a:lnTo>
                    <a:pt x="1354" y="328"/>
                  </a:lnTo>
                  <a:lnTo>
                    <a:pt x="1376" y="308"/>
                  </a:lnTo>
                  <a:lnTo>
                    <a:pt x="1400" y="288"/>
                  </a:lnTo>
                  <a:lnTo>
                    <a:pt x="1428" y="270"/>
                  </a:lnTo>
                  <a:lnTo>
                    <a:pt x="1428" y="270"/>
                  </a:lnTo>
                  <a:lnTo>
                    <a:pt x="1458" y="256"/>
                  </a:lnTo>
                  <a:lnTo>
                    <a:pt x="1486" y="244"/>
                  </a:lnTo>
                  <a:lnTo>
                    <a:pt x="1516" y="236"/>
                  </a:lnTo>
                  <a:lnTo>
                    <a:pt x="1544" y="230"/>
                  </a:lnTo>
                  <a:lnTo>
                    <a:pt x="1572" y="228"/>
                  </a:lnTo>
                  <a:lnTo>
                    <a:pt x="1598" y="226"/>
                  </a:lnTo>
                  <a:lnTo>
                    <a:pt x="1624" y="228"/>
                  </a:lnTo>
                  <a:lnTo>
                    <a:pt x="1648" y="230"/>
                  </a:lnTo>
                  <a:lnTo>
                    <a:pt x="1690" y="238"/>
                  </a:lnTo>
                  <a:lnTo>
                    <a:pt x="1722" y="246"/>
                  </a:lnTo>
                  <a:lnTo>
                    <a:pt x="1742" y="254"/>
                  </a:lnTo>
                  <a:lnTo>
                    <a:pt x="1750" y="256"/>
                  </a:lnTo>
                  <a:lnTo>
                    <a:pt x="1750" y="256"/>
                  </a:lnTo>
                  <a:lnTo>
                    <a:pt x="1712" y="230"/>
                  </a:lnTo>
                  <a:lnTo>
                    <a:pt x="1670" y="206"/>
                  </a:lnTo>
                  <a:lnTo>
                    <a:pt x="1626" y="180"/>
                  </a:lnTo>
                  <a:lnTo>
                    <a:pt x="1578" y="158"/>
                  </a:lnTo>
                  <a:lnTo>
                    <a:pt x="1526" y="134"/>
                  </a:lnTo>
                  <a:lnTo>
                    <a:pt x="1472" y="114"/>
                  </a:lnTo>
                  <a:lnTo>
                    <a:pt x="1418" y="94"/>
                  </a:lnTo>
                  <a:lnTo>
                    <a:pt x="1360" y="76"/>
                  </a:lnTo>
                  <a:lnTo>
                    <a:pt x="1302" y="58"/>
                  </a:lnTo>
                  <a:lnTo>
                    <a:pt x="1242" y="44"/>
                  </a:lnTo>
                  <a:lnTo>
                    <a:pt x="1182" y="30"/>
                  </a:lnTo>
                  <a:lnTo>
                    <a:pt x="1120" y="20"/>
                  </a:lnTo>
                  <a:lnTo>
                    <a:pt x="1058" y="10"/>
                  </a:lnTo>
                  <a:lnTo>
                    <a:pt x="998" y="4"/>
                  </a:lnTo>
                  <a:lnTo>
                    <a:pt x="936" y="0"/>
                  </a:lnTo>
                  <a:lnTo>
                    <a:pt x="876" y="0"/>
                  </a:lnTo>
                  <a:lnTo>
                    <a:pt x="876" y="0"/>
                  </a:lnTo>
                  <a:close/>
                </a:path>
              </a:pathLst>
            </a:custGeom>
            <a:gradFill flip="none" rotWithShape="1">
              <a:gsLst>
                <a:gs pos="24000">
                  <a:schemeClr val="accent4">
                    <a:lumMod val="60000"/>
                    <a:lumOff val="40000"/>
                  </a:schemeClr>
                </a:gs>
                <a:gs pos="100000">
                  <a:schemeClr val="accent4"/>
                </a:gs>
              </a:gsLst>
              <a:lin ang="16200000" scaled="1"/>
              <a:tileRect/>
            </a:gradFill>
            <a:ln w="28575">
              <a:solidFill>
                <a:schemeClr val="accent4">
                  <a:lumMod val="20000"/>
                  <a:lumOff val="80000"/>
                </a:schemeClr>
              </a:solidFill>
            </a:ln>
          </p:spPr>
          <p:txBody>
            <a:bodyPr vert="horz" wrap="square" lIns="91440" tIns="45720" rIns="91440" bIns="45720" numCol="1" anchor="t" anchorCtr="0" compatLnSpc="1"/>
            <a:lstStyle/>
            <a:p>
              <a:endParaRPr lang="zh-CN" altLang="en-US"/>
            </a:p>
          </p:txBody>
        </p:sp>
        <p:grpSp>
          <p:nvGrpSpPr>
            <p:cNvPr id="95" name="组合 94"/>
            <p:cNvGrpSpPr/>
            <p:nvPr/>
          </p:nvGrpSpPr>
          <p:grpSpPr>
            <a:xfrm>
              <a:off x="4328910" y="1705028"/>
              <a:ext cx="481728" cy="481726"/>
              <a:chOff x="911363" y="2123703"/>
              <a:chExt cx="756000" cy="756000"/>
            </a:xfrm>
          </p:grpSpPr>
          <p:sp>
            <p:nvSpPr>
              <p:cNvPr id="96" name="椭圆 95"/>
              <p:cNvSpPr/>
              <p:nvPr/>
            </p:nvSpPr>
            <p:spPr>
              <a:xfrm>
                <a:off x="911363" y="2123703"/>
                <a:ext cx="756000" cy="75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7" name="组合 96"/>
              <p:cNvGrpSpPr/>
              <p:nvPr/>
            </p:nvGrpSpPr>
            <p:grpSpPr>
              <a:xfrm>
                <a:off x="1140043" y="2352383"/>
                <a:ext cx="298641" cy="298641"/>
                <a:chOff x="152400" y="414338"/>
                <a:chExt cx="1698625" cy="1698625"/>
              </a:xfrm>
            </p:grpSpPr>
            <p:sp>
              <p:nvSpPr>
                <p:cNvPr id="98" name="Freeform 41"/>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noFill/>
                <a:ln w="6350">
                  <a:solidFill>
                    <a:schemeClr val="accent4"/>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42"/>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noFill/>
                <a:ln w="6350">
                  <a:solidFill>
                    <a:schemeClr val="accent4"/>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sp>
        <p:nvSpPr>
          <p:cNvPr id="100" name="矩形 99"/>
          <p:cNvSpPr/>
          <p:nvPr/>
        </p:nvSpPr>
        <p:spPr>
          <a:xfrm>
            <a:off x="534468" y="3881218"/>
            <a:ext cx="2438685" cy="1145943"/>
          </a:xfrm>
          <a:prstGeom prst="rect">
            <a:avLst/>
          </a:prstGeom>
        </p:spPr>
        <p:txBody>
          <a:bodyPr wrap="square" lIns="121908" tIns="60954" rIns="121908" bIns="60954">
            <a:spAutoFit/>
          </a:bodyPr>
          <a:lstStyle/>
          <a:p>
            <a:pPr algn="r">
              <a:lnSpc>
                <a:spcPct val="130000"/>
              </a:lnSpc>
              <a:spcAft>
                <a:spcPts val="800"/>
              </a:spcAft>
            </a:pPr>
            <a:r>
              <a:rPr lang="zh-CN" altLang="en-US" sz="1300" dirty="0">
                <a:solidFill>
                  <a:schemeClr val="accent2"/>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2"/>
              </a:solidFill>
              <a:latin typeface="微软雅黑" panose="020B0503020204020204" pitchFamily="34" charset="-122"/>
              <a:ea typeface="微软雅黑" panose="020B0503020204020204" pitchFamily="34" charset="-122"/>
            </a:endParaRPr>
          </a:p>
          <a:p>
            <a:pPr algn="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grpSp>
        <p:nvGrpSpPr>
          <p:cNvPr id="101" name="组合 100"/>
          <p:cNvGrpSpPr/>
          <p:nvPr/>
        </p:nvGrpSpPr>
        <p:grpSpPr>
          <a:xfrm>
            <a:off x="2963176" y="4057771"/>
            <a:ext cx="535214" cy="535284"/>
            <a:chOff x="5835317" y="2123703"/>
            <a:chExt cx="756000" cy="756000"/>
          </a:xfrm>
        </p:grpSpPr>
        <p:sp>
          <p:nvSpPr>
            <p:cNvPr id="102" name="椭圆 101"/>
            <p:cNvSpPr/>
            <p:nvPr/>
          </p:nvSpPr>
          <p:spPr>
            <a:xfrm>
              <a:off x="5835317" y="2123703"/>
              <a:ext cx="756000" cy="756000"/>
            </a:xfrm>
            <a:prstGeom prst="ellipse">
              <a:avLst/>
            </a:prstGeom>
            <a:solidFill>
              <a:schemeClr val="accent2"/>
            </a:solidFill>
            <a:ln w="127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3" name="组合 102"/>
            <p:cNvGrpSpPr/>
            <p:nvPr/>
          </p:nvGrpSpPr>
          <p:grpSpPr>
            <a:xfrm>
              <a:off x="6046413" y="2333066"/>
              <a:ext cx="333808" cy="298641"/>
              <a:chOff x="4987925" y="414338"/>
              <a:chExt cx="1898650" cy="1698625"/>
            </a:xfrm>
          </p:grpSpPr>
          <p:sp>
            <p:nvSpPr>
              <p:cNvPr id="104" name="Freeform 22"/>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Line 23"/>
              <p:cNvSpPr>
                <a:spLocks noChangeShapeType="1"/>
              </p:cNvSpPr>
              <p:nvPr/>
            </p:nvSpPr>
            <p:spPr bwMode="auto">
              <a:xfrm>
                <a:off x="5937250" y="893763"/>
                <a:ext cx="0" cy="5683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6" name="Freeform 24"/>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107" name="矩形 106"/>
          <p:cNvSpPr/>
          <p:nvPr/>
        </p:nvSpPr>
        <p:spPr>
          <a:xfrm>
            <a:off x="9151408" y="3881218"/>
            <a:ext cx="2438685" cy="1145943"/>
          </a:xfrm>
          <a:prstGeom prst="rect">
            <a:avLst/>
          </a:prstGeom>
        </p:spPr>
        <p:txBody>
          <a:bodyPr wrap="square" lIns="121908" tIns="60954" rIns="121908" bIns="60954">
            <a:spAutoFit/>
          </a:bodyPr>
          <a:lstStyle/>
          <a:p>
            <a:pPr>
              <a:lnSpc>
                <a:spcPct val="130000"/>
              </a:lnSpc>
              <a:spcAft>
                <a:spcPts val="800"/>
              </a:spcAft>
            </a:pPr>
            <a:r>
              <a:rPr lang="zh-CN" altLang="en-US" sz="1300" dirty="0">
                <a:solidFill>
                  <a:schemeClr val="accent3"/>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3"/>
              </a:solidFill>
              <a:latin typeface="微软雅黑" panose="020B0503020204020204" pitchFamily="34" charset="-122"/>
              <a:ea typeface="微软雅黑" panose="020B0503020204020204" pitchFamily="34" charset="-122"/>
            </a:endParaRPr>
          </a:p>
          <a:p>
            <a:pP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grpSp>
        <p:nvGrpSpPr>
          <p:cNvPr id="108" name="组合 107"/>
          <p:cNvGrpSpPr/>
          <p:nvPr/>
        </p:nvGrpSpPr>
        <p:grpSpPr>
          <a:xfrm>
            <a:off x="8594247" y="4048909"/>
            <a:ext cx="535214" cy="535284"/>
            <a:chOff x="2552681" y="2123703"/>
            <a:chExt cx="756000" cy="756000"/>
          </a:xfrm>
        </p:grpSpPr>
        <p:sp>
          <p:nvSpPr>
            <p:cNvPr id="109" name="椭圆 108"/>
            <p:cNvSpPr/>
            <p:nvPr/>
          </p:nvSpPr>
          <p:spPr>
            <a:xfrm>
              <a:off x="2552681" y="2123703"/>
              <a:ext cx="756000" cy="756000"/>
            </a:xfrm>
            <a:prstGeom prst="ellipse">
              <a:avLst/>
            </a:prstGeom>
            <a:solidFill>
              <a:schemeClr val="accent3"/>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0" name="组合 109"/>
            <p:cNvGrpSpPr/>
            <p:nvPr/>
          </p:nvGrpSpPr>
          <p:grpSpPr>
            <a:xfrm>
              <a:off x="2780523" y="2352383"/>
              <a:ext cx="300316" cy="298641"/>
              <a:chOff x="2616200" y="414338"/>
              <a:chExt cx="1708150" cy="1698625"/>
            </a:xfrm>
          </p:grpSpPr>
          <p:sp>
            <p:nvSpPr>
              <p:cNvPr id="111" name="Freeform 25"/>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2" name="Freeform 26"/>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3" name="Line 27"/>
              <p:cNvSpPr>
                <a:spLocks noChangeShapeType="1"/>
              </p:cNvSpPr>
              <p:nvPr/>
            </p:nvSpPr>
            <p:spPr bwMode="auto">
              <a:xfrm flipH="1">
                <a:off x="3409950" y="614363"/>
                <a:ext cx="606425" cy="54610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sp>
        <p:nvSpPr>
          <p:cNvPr id="114" name="矩形 113"/>
          <p:cNvSpPr/>
          <p:nvPr/>
        </p:nvSpPr>
        <p:spPr>
          <a:xfrm>
            <a:off x="534468" y="2223534"/>
            <a:ext cx="2438685" cy="1145943"/>
          </a:xfrm>
          <a:prstGeom prst="rect">
            <a:avLst/>
          </a:prstGeom>
        </p:spPr>
        <p:txBody>
          <a:bodyPr wrap="square" lIns="121908" tIns="60954" rIns="121908" bIns="60954">
            <a:spAutoFit/>
          </a:bodyPr>
          <a:lstStyle/>
          <a:p>
            <a:pPr algn="r">
              <a:lnSpc>
                <a:spcPct val="130000"/>
              </a:lnSpc>
              <a:spcAft>
                <a:spcPts val="800"/>
              </a:spcAft>
            </a:pPr>
            <a:r>
              <a:rPr lang="zh-CN" altLang="en-US" sz="1300" dirty="0">
                <a:solidFill>
                  <a:schemeClr val="accent5"/>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5"/>
              </a:solidFill>
              <a:latin typeface="微软雅黑" panose="020B0503020204020204" pitchFamily="34" charset="-122"/>
              <a:ea typeface="微软雅黑" panose="020B0503020204020204" pitchFamily="34" charset="-122"/>
            </a:endParaRPr>
          </a:p>
          <a:p>
            <a:pPr algn="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grpSp>
        <p:nvGrpSpPr>
          <p:cNvPr id="115" name="组合 114"/>
          <p:cNvGrpSpPr/>
          <p:nvPr/>
        </p:nvGrpSpPr>
        <p:grpSpPr>
          <a:xfrm>
            <a:off x="2970466" y="2402082"/>
            <a:ext cx="535214" cy="535284"/>
            <a:chOff x="4193999" y="2123703"/>
            <a:chExt cx="756000" cy="756000"/>
          </a:xfrm>
        </p:grpSpPr>
        <p:sp>
          <p:nvSpPr>
            <p:cNvPr id="116" name="椭圆 115"/>
            <p:cNvSpPr/>
            <p:nvPr/>
          </p:nvSpPr>
          <p:spPr>
            <a:xfrm>
              <a:off x="4193999" y="2123703"/>
              <a:ext cx="756000" cy="756000"/>
            </a:xfrm>
            <a:prstGeom prst="ellipse">
              <a:avLst/>
            </a:prstGeom>
            <a:solidFill>
              <a:schemeClr val="accent5"/>
            </a:solidFill>
            <a:ln w="1270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7" name="组合 116"/>
            <p:cNvGrpSpPr/>
            <p:nvPr/>
          </p:nvGrpSpPr>
          <p:grpSpPr>
            <a:xfrm>
              <a:off x="4420167" y="2352383"/>
              <a:ext cx="303665" cy="298641"/>
              <a:chOff x="5032375" y="3027363"/>
              <a:chExt cx="1727200" cy="1698625"/>
            </a:xfrm>
          </p:grpSpPr>
          <p:sp>
            <p:nvSpPr>
              <p:cNvPr id="118" name="Freeform 28"/>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9" name="Freeform 29"/>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0" name="Line 30"/>
              <p:cNvSpPr>
                <a:spLocks noChangeShapeType="1"/>
              </p:cNvSpPr>
              <p:nvPr/>
            </p:nvSpPr>
            <p:spPr bwMode="auto">
              <a:xfrm>
                <a:off x="5435600" y="3027363"/>
                <a:ext cx="923925"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1" name="Line 31"/>
              <p:cNvSpPr>
                <a:spLocks noChangeShapeType="1"/>
              </p:cNvSpPr>
              <p:nvPr/>
            </p:nvSpPr>
            <p:spPr bwMode="auto">
              <a:xfrm>
                <a:off x="5895975" y="4240213"/>
                <a:ext cx="0" cy="1841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2" name="Freeform 32"/>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123" name="矩形 122"/>
          <p:cNvSpPr/>
          <p:nvPr/>
        </p:nvSpPr>
        <p:spPr>
          <a:xfrm>
            <a:off x="9151408" y="2223534"/>
            <a:ext cx="2438685" cy="1145943"/>
          </a:xfrm>
          <a:prstGeom prst="rect">
            <a:avLst/>
          </a:prstGeom>
        </p:spPr>
        <p:txBody>
          <a:bodyPr wrap="square" lIns="121908" tIns="60954" rIns="121908" bIns="60954">
            <a:spAutoFit/>
          </a:bodyPr>
          <a:lstStyle/>
          <a:p>
            <a:pPr>
              <a:lnSpc>
                <a:spcPct val="130000"/>
              </a:lnSpc>
              <a:spcAft>
                <a:spcPts val="800"/>
              </a:spcAft>
            </a:pPr>
            <a:r>
              <a:rPr lang="zh-CN" altLang="en-US" sz="1300" dirty="0">
                <a:solidFill>
                  <a:schemeClr val="accent4"/>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4"/>
              </a:solidFill>
              <a:latin typeface="微软雅黑" panose="020B0503020204020204" pitchFamily="34" charset="-122"/>
              <a:ea typeface="微软雅黑" panose="020B0503020204020204" pitchFamily="34" charset="-122"/>
            </a:endParaRPr>
          </a:p>
          <a:p>
            <a:pP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grpSp>
        <p:nvGrpSpPr>
          <p:cNvPr id="124" name="组合 123"/>
          <p:cNvGrpSpPr/>
          <p:nvPr/>
        </p:nvGrpSpPr>
        <p:grpSpPr>
          <a:xfrm>
            <a:off x="8588675" y="2358465"/>
            <a:ext cx="535214" cy="535284"/>
            <a:chOff x="911363" y="2123703"/>
            <a:chExt cx="756000" cy="756000"/>
          </a:xfrm>
        </p:grpSpPr>
        <p:sp>
          <p:nvSpPr>
            <p:cNvPr id="125" name="椭圆 124"/>
            <p:cNvSpPr/>
            <p:nvPr/>
          </p:nvSpPr>
          <p:spPr>
            <a:xfrm>
              <a:off x="911363" y="2123703"/>
              <a:ext cx="756000" cy="756000"/>
            </a:xfrm>
            <a:prstGeom prst="ellipse">
              <a:avLst/>
            </a:prstGeom>
            <a:solidFill>
              <a:schemeClr val="accent4"/>
            </a:solidFill>
            <a:ln w="127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26" name="组合 125"/>
            <p:cNvGrpSpPr/>
            <p:nvPr/>
          </p:nvGrpSpPr>
          <p:grpSpPr>
            <a:xfrm>
              <a:off x="1140043" y="2352383"/>
              <a:ext cx="298641" cy="298641"/>
              <a:chOff x="152400" y="414338"/>
              <a:chExt cx="1698625" cy="1698625"/>
            </a:xfrm>
          </p:grpSpPr>
          <p:sp>
            <p:nvSpPr>
              <p:cNvPr id="127" name="Freeform 41"/>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8" name="Freeform 42"/>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Effect transition="in" filter="fade">
                                      <p:cBhvr>
                                        <p:cTn id="9" dur="500"/>
                                        <p:tgtEl>
                                          <p:spTgt spid="6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p:cTn id="13" dur="500" fill="hold"/>
                                        <p:tgtEl>
                                          <p:spTgt spid="69"/>
                                        </p:tgtEl>
                                        <p:attrNameLst>
                                          <p:attrName>ppt_w</p:attrName>
                                        </p:attrNameLst>
                                      </p:cBhvr>
                                      <p:tavLst>
                                        <p:tav tm="0">
                                          <p:val>
                                            <p:fltVal val="0"/>
                                          </p:val>
                                        </p:tav>
                                        <p:tav tm="100000">
                                          <p:val>
                                            <p:strVal val="#ppt_w"/>
                                          </p:val>
                                        </p:tav>
                                      </p:tavLst>
                                    </p:anim>
                                    <p:anim calcmode="lin" valueType="num">
                                      <p:cBhvr>
                                        <p:cTn id="14" dur="500" fill="hold"/>
                                        <p:tgtEl>
                                          <p:spTgt spid="69"/>
                                        </p:tgtEl>
                                        <p:attrNameLst>
                                          <p:attrName>ppt_h</p:attrName>
                                        </p:attrNameLst>
                                      </p:cBhvr>
                                      <p:tavLst>
                                        <p:tav tm="0">
                                          <p:val>
                                            <p:fltVal val="0"/>
                                          </p:val>
                                        </p:tav>
                                        <p:tav tm="100000">
                                          <p:val>
                                            <p:strVal val="#ppt_h"/>
                                          </p:val>
                                        </p:tav>
                                      </p:tavLst>
                                    </p:anim>
                                    <p:animEffect transition="in" filter="fade">
                                      <p:cBhvr>
                                        <p:cTn id="15" dur="500"/>
                                        <p:tgtEl>
                                          <p:spTgt spid="69"/>
                                        </p:tgtEl>
                                      </p:cBhvr>
                                    </p:animEffect>
                                  </p:childTnLst>
                                </p:cTn>
                              </p:par>
                            </p:childTnLst>
                          </p:cTn>
                        </p:par>
                        <p:par>
                          <p:cTn id="16" fill="hold">
                            <p:stCondLst>
                              <p:cond delay="1000"/>
                            </p:stCondLst>
                            <p:childTnLst>
                              <p:par>
                                <p:cTn id="17" presetID="2" presetClass="entr" presetSubtype="1" fill="hold" nodeType="after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500" fill="hold"/>
                                        <p:tgtEl>
                                          <p:spTgt spid="93"/>
                                        </p:tgtEl>
                                        <p:attrNameLst>
                                          <p:attrName>ppt_x</p:attrName>
                                        </p:attrNameLst>
                                      </p:cBhvr>
                                      <p:tavLst>
                                        <p:tav tm="0">
                                          <p:val>
                                            <p:strVal val="#ppt_x"/>
                                          </p:val>
                                        </p:tav>
                                        <p:tav tm="100000">
                                          <p:val>
                                            <p:strVal val="#ppt_x"/>
                                          </p:val>
                                        </p:tav>
                                      </p:tavLst>
                                    </p:anim>
                                    <p:anim calcmode="lin" valueType="num">
                                      <p:cBhvr additive="base">
                                        <p:cTn id="20" dur="500" fill="hold"/>
                                        <p:tgtEl>
                                          <p:spTgt spid="9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0-#ppt_h/2"/>
                                          </p:val>
                                        </p:tav>
                                        <p:tav tm="100000">
                                          <p:val>
                                            <p:strVal val="#ppt_y"/>
                                          </p:val>
                                        </p:tav>
                                      </p:tavLst>
                                    </p:anim>
                                  </p:childTnLst>
                                </p:cTn>
                              </p:par>
                              <p:par>
                                <p:cTn id="25" presetID="2" presetClass="entr" presetSubtype="6" fill="hold" nodeType="withEffect">
                                  <p:stCondLst>
                                    <p:cond delay="0"/>
                                  </p:st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500" fill="hold"/>
                                        <p:tgtEl>
                                          <p:spTgt spid="85"/>
                                        </p:tgtEl>
                                        <p:attrNameLst>
                                          <p:attrName>ppt_x</p:attrName>
                                        </p:attrNameLst>
                                      </p:cBhvr>
                                      <p:tavLst>
                                        <p:tav tm="0">
                                          <p:val>
                                            <p:strVal val="1+#ppt_w/2"/>
                                          </p:val>
                                        </p:tav>
                                        <p:tav tm="100000">
                                          <p:val>
                                            <p:strVal val="#ppt_x"/>
                                          </p:val>
                                        </p:tav>
                                      </p:tavLst>
                                    </p:anim>
                                    <p:anim calcmode="lin" valueType="num">
                                      <p:cBhvr additive="base">
                                        <p:cTn id="28" dur="500" fill="hold"/>
                                        <p:tgtEl>
                                          <p:spTgt spid="85"/>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1+#ppt_w/2"/>
                                          </p:val>
                                        </p:tav>
                                        <p:tav tm="100000">
                                          <p:val>
                                            <p:strVal val="#ppt_x"/>
                                          </p:val>
                                        </p:tav>
                                      </p:tavLst>
                                    </p:anim>
                                    <p:anim calcmode="lin" valueType="num">
                                      <p:cBhvr additive="base">
                                        <p:cTn id="32" dur="500" fill="hold"/>
                                        <p:tgtEl>
                                          <p:spTgt spid="66"/>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anim calcmode="lin" valueType="num">
                                      <p:cBhvr additive="base">
                                        <p:cTn id="35" dur="500" fill="hold"/>
                                        <p:tgtEl>
                                          <p:spTgt spid="77"/>
                                        </p:tgtEl>
                                        <p:attrNameLst>
                                          <p:attrName>ppt_x</p:attrName>
                                        </p:attrNameLst>
                                      </p:cBhvr>
                                      <p:tavLst>
                                        <p:tav tm="0">
                                          <p:val>
                                            <p:strVal val="0-#ppt_w/2"/>
                                          </p:val>
                                        </p:tav>
                                        <p:tav tm="100000">
                                          <p:val>
                                            <p:strVal val="#ppt_x"/>
                                          </p:val>
                                        </p:tav>
                                      </p:tavLst>
                                    </p:anim>
                                    <p:anim calcmode="lin" valueType="num">
                                      <p:cBhvr additive="base">
                                        <p:cTn id="36" dur="500" fill="hold"/>
                                        <p:tgtEl>
                                          <p:spTgt spid="77"/>
                                        </p:tgtEl>
                                        <p:attrNameLst>
                                          <p:attrName>ppt_y</p:attrName>
                                        </p:attrNameLst>
                                      </p:cBhvr>
                                      <p:tavLst>
                                        <p:tav tm="0">
                                          <p:val>
                                            <p:strVal val="1+#ppt_h/2"/>
                                          </p:val>
                                        </p:tav>
                                        <p:tav tm="100000">
                                          <p:val>
                                            <p:strVal val="#ppt_y"/>
                                          </p:val>
                                        </p:tav>
                                      </p:tavLst>
                                    </p:anim>
                                  </p:childTnLst>
                                </p:cTn>
                              </p:par>
                              <p:par>
                                <p:cTn id="37" presetID="2" presetClass="entr" presetSubtype="12"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500" fill="hold"/>
                                        <p:tgtEl>
                                          <p:spTgt spid="67"/>
                                        </p:tgtEl>
                                        <p:attrNameLst>
                                          <p:attrName>ppt_x</p:attrName>
                                        </p:attrNameLst>
                                      </p:cBhvr>
                                      <p:tavLst>
                                        <p:tav tm="0">
                                          <p:val>
                                            <p:strVal val="0-#ppt_w/2"/>
                                          </p:val>
                                        </p:tav>
                                        <p:tav tm="100000">
                                          <p:val>
                                            <p:strVal val="#ppt_x"/>
                                          </p:val>
                                        </p:tav>
                                      </p:tavLst>
                                    </p:anim>
                                    <p:anim calcmode="lin" valueType="num">
                                      <p:cBhvr additive="base">
                                        <p:cTn id="40" dur="500" fill="hold"/>
                                        <p:tgtEl>
                                          <p:spTgt spid="67"/>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53" presetClass="entr" presetSubtype="16" fill="hold" nodeType="afterEffect">
                                  <p:stCondLst>
                                    <p:cond delay="0"/>
                                  </p:stCondLst>
                                  <p:childTnLst>
                                    <p:set>
                                      <p:cBhvr>
                                        <p:cTn id="43" dur="1" fill="hold">
                                          <p:stCondLst>
                                            <p:cond delay="0"/>
                                          </p:stCondLst>
                                        </p:cTn>
                                        <p:tgtEl>
                                          <p:spTgt spid="115"/>
                                        </p:tgtEl>
                                        <p:attrNameLst>
                                          <p:attrName>style.visibility</p:attrName>
                                        </p:attrNameLst>
                                      </p:cBhvr>
                                      <p:to>
                                        <p:strVal val="visible"/>
                                      </p:to>
                                    </p:set>
                                    <p:anim calcmode="lin" valueType="num">
                                      <p:cBhvr>
                                        <p:cTn id="44" dur="300" fill="hold"/>
                                        <p:tgtEl>
                                          <p:spTgt spid="115"/>
                                        </p:tgtEl>
                                        <p:attrNameLst>
                                          <p:attrName>ppt_w</p:attrName>
                                        </p:attrNameLst>
                                      </p:cBhvr>
                                      <p:tavLst>
                                        <p:tav tm="0">
                                          <p:val>
                                            <p:fltVal val="0"/>
                                          </p:val>
                                        </p:tav>
                                        <p:tav tm="100000">
                                          <p:val>
                                            <p:strVal val="#ppt_w"/>
                                          </p:val>
                                        </p:tav>
                                      </p:tavLst>
                                    </p:anim>
                                    <p:anim calcmode="lin" valueType="num">
                                      <p:cBhvr>
                                        <p:cTn id="45" dur="300" fill="hold"/>
                                        <p:tgtEl>
                                          <p:spTgt spid="115"/>
                                        </p:tgtEl>
                                        <p:attrNameLst>
                                          <p:attrName>ppt_h</p:attrName>
                                        </p:attrNameLst>
                                      </p:cBhvr>
                                      <p:tavLst>
                                        <p:tav tm="0">
                                          <p:val>
                                            <p:fltVal val="0"/>
                                          </p:val>
                                        </p:tav>
                                        <p:tav tm="100000">
                                          <p:val>
                                            <p:strVal val="#ppt_h"/>
                                          </p:val>
                                        </p:tav>
                                      </p:tavLst>
                                    </p:anim>
                                    <p:animEffect transition="in" filter="fade">
                                      <p:cBhvr>
                                        <p:cTn id="46" dur="300"/>
                                        <p:tgtEl>
                                          <p:spTgt spid="115"/>
                                        </p:tgtEl>
                                      </p:cBhvr>
                                    </p:animEffect>
                                  </p:childTnLst>
                                </p:cTn>
                              </p:par>
                            </p:childTnLst>
                          </p:cTn>
                        </p:par>
                        <p:par>
                          <p:cTn id="47" fill="hold">
                            <p:stCondLst>
                              <p:cond delay="2000"/>
                            </p:stCondLst>
                            <p:childTnLst>
                              <p:par>
                                <p:cTn id="48" presetID="2" presetClass="entr" presetSubtype="8" fill="hold" grpId="0" nodeType="afterEffect">
                                  <p:stCondLst>
                                    <p:cond delay="0"/>
                                  </p:stCondLst>
                                  <p:childTnLst>
                                    <p:set>
                                      <p:cBhvr>
                                        <p:cTn id="49" dur="1" fill="hold">
                                          <p:stCondLst>
                                            <p:cond delay="0"/>
                                          </p:stCondLst>
                                        </p:cTn>
                                        <p:tgtEl>
                                          <p:spTgt spid="114"/>
                                        </p:tgtEl>
                                        <p:attrNameLst>
                                          <p:attrName>style.visibility</p:attrName>
                                        </p:attrNameLst>
                                      </p:cBhvr>
                                      <p:to>
                                        <p:strVal val="visible"/>
                                      </p:to>
                                    </p:set>
                                    <p:anim calcmode="lin" valueType="num">
                                      <p:cBhvr additive="base">
                                        <p:cTn id="50" dur="300" fill="hold"/>
                                        <p:tgtEl>
                                          <p:spTgt spid="114"/>
                                        </p:tgtEl>
                                        <p:attrNameLst>
                                          <p:attrName>ppt_x</p:attrName>
                                        </p:attrNameLst>
                                      </p:cBhvr>
                                      <p:tavLst>
                                        <p:tav tm="0">
                                          <p:val>
                                            <p:strVal val="0-#ppt_w/2"/>
                                          </p:val>
                                        </p:tav>
                                        <p:tav tm="100000">
                                          <p:val>
                                            <p:strVal val="#ppt_x"/>
                                          </p:val>
                                        </p:tav>
                                      </p:tavLst>
                                    </p:anim>
                                    <p:anim calcmode="lin" valueType="num">
                                      <p:cBhvr additive="base">
                                        <p:cTn id="51" dur="300" fill="hold"/>
                                        <p:tgtEl>
                                          <p:spTgt spid="114"/>
                                        </p:tgtEl>
                                        <p:attrNameLst>
                                          <p:attrName>ppt_y</p:attrName>
                                        </p:attrNameLst>
                                      </p:cBhvr>
                                      <p:tavLst>
                                        <p:tav tm="0">
                                          <p:val>
                                            <p:strVal val="#ppt_y"/>
                                          </p:val>
                                        </p:tav>
                                        <p:tav tm="100000">
                                          <p:val>
                                            <p:strVal val="#ppt_y"/>
                                          </p:val>
                                        </p:tav>
                                      </p:tavLst>
                                    </p:anim>
                                  </p:childTnLst>
                                </p:cTn>
                              </p:par>
                            </p:childTnLst>
                          </p:cTn>
                        </p:par>
                        <p:par>
                          <p:cTn id="52" fill="hold">
                            <p:stCondLst>
                              <p:cond delay="2500"/>
                            </p:stCondLst>
                            <p:childTnLst>
                              <p:par>
                                <p:cTn id="53" presetID="53" presetClass="entr" presetSubtype="16" fill="hold" nodeType="afterEffect">
                                  <p:stCondLst>
                                    <p:cond delay="0"/>
                                  </p:stCondLst>
                                  <p:childTnLst>
                                    <p:set>
                                      <p:cBhvr>
                                        <p:cTn id="54" dur="1" fill="hold">
                                          <p:stCondLst>
                                            <p:cond delay="0"/>
                                          </p:stCondLst>
                                        </p:cTn>
                                        <p:tgtEl>
                                          <p:spTgt spid="124"/>
                                        </p:tgtEl>
                                        <p:attrNameLst>
                                          <p:attrName>style.visibility</p:attrName>
                                        </p:attrNameLst>
                                      </p:cBhvr>
                                      <p:to>
                                        <p:strVal val="visible"/>
                                      </p:to>
                                    </p:set>
                                    <p:anim calcmode="lin" valueType="num">
                                      <p:cBhvr>
                                        <p:cTn id="55" dur="300" fill="hold"/>
                                        <p:tgtEl>
                                          <p:spTgt spid="124"/>
                                        </p:tgtEl>
                                        <p:attrNameLst>
                                          <p:attrName>ppt_w</p:attrName>
                                        </p:attrNameLst>
                                      </p:cBhvr>
                                      <p:tavLst>
                                        <p:tav tm="0">
                                          <p:val>
                                            <p:fltVal val="0"/>
                                          </p:val>
                                        </p:tav>
                                        <p:tav tm="100000">
                                          <p:val>
                                            <p:strVal val="#ppt_w"/>
                                          </p:val>
                                        </p:tav>
                                      </p:tavLst>
                                    </p:anim>
                                    <p:anim calcmode="lin" valueType="num">
                                      <p:cBhvr>
                                        <p:cTn id="56" dur="300" fill="hold"/>
                                        <p:tgtEl>
                                          <p:spTgt spid="124"/>
                                        </p:tgtEl>
                                        <p:attrNameLst>
                                          <p:attrName>ppt_h</p:attrName>
                                        </p:attrNameLst>
                                      </p:cBhvr>
                                      <p:tavLst>
                                        <p:tav tm="0">
                                          <p:val>
                                            <p:fltVal val="0"/>
                                          </p:val>
                                        </p:tav>
                                        <p:tav tm="100000">
                                          <p:val>
                                            <p:strVal val="#ppt_h"/>
                                          </p:val>
                                        </p:tav>
                                      </p:tavLst>
                                    </p:anim>
                                    <p:animEffect transition="in" filter="fade">
                                      <p:cBhvr>
                                        <p:cTn id="57" dur="300"/>
                                        <p:tgtEl>
                                          <p:spTgt spid="124"/>
                                        </p:tgtEl>
                                      </p:cBhvr>
                                    </p:animEffect>
                                  </p:childTnLst>
                                </p:cTn>
                              </p:par>
                            </p:childTnLst>
                          </p:cTn>
                        </p:par>
                        <p:par>
                          <p:cTn id="58" fill="hold">
                            <p:stCondLst>
                              <p:cond delay="3000"/>
                            </p:stCondLst>
                            <p:childTnLst>
                              <p:par>
                                <p:cTn id="59" presetID="2" presetClass="entr" presetSubtype="2" fill="hold" grpId="0" nodeType="afterEffect">
                                  <p:stCondLst>
                                    <p:cond delay="0"/>
                                  </p:stCondLst>
                                  <p:childTnLst>
                                    <p:set>
                                      <p:cBhvr>
                                        <p:cTn id="60" dur="1" fill="hold">
                                          <p:stCondLst>
                                            <p:cond delay="0"/>
                                          </p:stCondLst>
                                        </p:cTn>
                                        <p:tgtEl>
                                          <p:spTgt spid="123"/>
                                        </p:tgtEl>
                                        <p:attrNameLst>
                                          <p:attrName>style.visibility</p:attrName>
                                        </p:attrNameLst>
                                      </p:cBhvr>
                                      <p:to>
                                        <p:strVal val="visible"/>
                                      </p:to>
                                    </p:set>
                                    <p:anim calcmode="lin" valueType="num">
                                      <p:cBhvr additive="base">
                                        <p:cTn id="61" dur="300" fill="hold"/>
                                        <p:tgtEl>
                                          <p:spTgt spid="123"/>
                                        </p:tgtEl>
                                        <p:attrNameLst>
                                          <p:attrName>ppt_x</p:attrName>
                                        </p:attrNameLst>
                                      </p:cBhvr>
                                      <p:tavLst>
                                        <p:tav tm="0">
                                          <p:val>
                                            <p:strVal val="1+#ppt_w/2"/>
                                          </p:val>
                                        </p:tav>
                                        <p:tav tm="100000">
                                          <p:val>
                                            <p:strVal val="#ppt_x"/>
                                          </p:val>
                                        </p:tav>
                                      </p:tavLst>
                                    </p:anim>
                                    <p:anim calcmode="lin" valueType="num">
                                      <p:cBhvr additive="base">
                                        <p:cTn id="62" dur="300" fill="hold"/>
                                        <p:tgtEl>
                                          <p:spTgt spid="123"/>
                                        </p:tgtEl>
                                        <p:attrNameLst>
                                          <p:attrName>ppt_y</p:attrName>
                                        </p:attrNameLst>
                                      </p:cBhvr>
                                      <p:tavLst>
                                        <p:tav tm="0">
                                          <p:val>
                                            <p:strVal val="#ppt_y"/>
                                          </p:val>
                                        </p:tav>
                                        <p:tav tm="100000">
                                          <p:val>
                                            <p:strVal val="#ppt_y"/>
                                          </p:val>
                                        </p:tav>
                                      </p:tavLst>
                                    </p:anim>
                                  </p:childTnLst>
                                </p:cTn>
                              </p:par>
                            </p:childTnLst>
                          </p:cTn>
                        </p:par>
                        <p:par>
                          <p:cTn id="63" fill="hold">
                            <p:stCondLst>
                              <p:cond delay="3500"/>
                            </p:stCondLst>
                            <p:childTnLst>
                              <p:par>
                                <p:cTn id="64" presetID="53" presetClass="entr" presetSubtype="16" fill="hold" nodeType="afterEffect">
                                  <p:stCondLst>
                                    <p:cond delay="0"/>
                                  </p:stCondLst>
                                  <p:childTnLst>
                                    <p:set>
                                      <p:cBhvr>
                                        <p:cTn id="65" dur="1" fill="hold">
                                          <p:stCondLst>
                                            <p:cond delay="0"/>
                                          </p:stCondLst>
                                        </p:cTn>
                                        <p:tgtEl>
                                          <p:spTgt spid="101"/>
                                        </p:tgtEl>
                                        <p:attrNameLst>
                                          <p:attrName>style.visibility</p:attrName>
                                        </p:attrNameLst>
                                      </p:cBhvr>
                                      <p:to>
                                        <p:strVal val="visible"/>
                                      </p:to>
                                    </p:set>
                                    <p:anim calcmode="lin" valueType="num">
                                      <p:cBhvr>
                                        <p:cTn id="66" dur="300" fill="hold"/>
                                        <p:tgtEl>
                                          <p:spTgt spid="101"/>
                                        </p:tgtEl>
                                        <p:attrNameLst>
                                          <p:attrName>ppt_w</p:attrName>
                                        </p:attrNameLst>
                                      </p:cBhvr>
                                      <p:tavLst>
                                        <p:tav tm="0">
                                          <p:val>
                                            <p:fltVal val="0"/>
                                          </p:val>
                                        </p:tav>
                                        <p:tav tm="100000">
                                          <p:val>
                                            <p:strVal val="#ppt_w"/>
                                          </p:val>
                                        </p:tav>
                                      </p:tavLst>
                                    </p:anim>
                                    <p:anim calcmode="lin" valueType="num">
                                      <p:cBhvr>
                                        <p:cTn id="67" dur="300" fill="hold"/>
                                        <p:tgtEl>
                                          <p:spTgt spid="101"/>
                                        </p:tgtEl>
                                        <p:attrNameLst>
                                          <p:attrName>ppt_h</p:attrName>
                                        </p:attrNameLst>
                                      </p:cBhvr>
                                      <p:tavLst>
                                        <p:tav tm="0">
                                          <p:val>
                                            <p:fltVal val="0"/>
                                          </p:val>
                                        </p:tav>
                                        <p:tav tm="100000">
                                          <p:val>
                                            <p:strVal val="#ppt_h"/>
                                          </p:val>
                                        </p:tav>
                                      </p:tavLst>
                                    </p:anim>
                                    <p:animEffect transition="in" filter="fade">
                                      <p:cBhvr>
                                        <p:cTn id="68" dur="300"/>
                                        <p:tgtEl>
                                          <p:spTgt spid="101"/>
                                        </p:tgtEl>
                                      </p:cBhvr>
                                    </p:animEffect>
                                  </p:childTnLst>
                                </p:cTn>
                              </p:par>
                            </p:childTnLst>
                          </p:cTn>
                        </p:par>
                        <p:par>
                          <p:cTn id="69" fill="hold">
                            <p:stCondLst>
                              <p:cond delay="4000"/>
                            </p:stCondLst>
                            <p:childTnLst>
                              <p:par>
                                <p:cTn id="70" presetID="2" presetClass="entr" presetSubtype="8" fill="hold" grpId="0" nodeType="afterEffect">
                                  <p:stCondLst>
                                    <p:cond delay="0"/>
                                  </p:stCondLst>
                                  <p:childTnLst>
                                    <p:set>
                                      <p:cBhvr>
                                        <p:cTn id="71" dur="1" fill="hold">
                                          <p:stCondLst>
                                            <p:cond delay="0"/>
                                          </p:stCondLst>
                                        </p:cTn>
                                        <p:tgtEl>
                                          <p:spTgt spid="100"/>
                                        </p:tgtEl>
                                        <p:attrNameLst>
                                          <p:attrName>style.visibility</p:attrName>
                                        </p:attrNameLst>
                                      </p:cBhvr>
                                      <p:to>
                                        <p:strVal val="visible"/>
                                      </p:to>
                                    </p:set>
                                    <p:anim calcmode="lin" valueType="num">
                                      <p:cBhvr additive="base">
                                        <p:cTn id="72" dur="300" fill="hold"/>
                                        <p:tgtEl>
                                          <p:spTgt spid="100"/>
                                        </p:tgtEl>
                                        <p:attrNameLst>
                                          <p:attrName>ppt_x</p:attrName>
                                        </p:attrNameLst>
                                      </p:cBhvr>
                                      <p:tavLst>
                                        <p:tav tm="0">
                                          <p:val>
                                            <p:strVal val="0-#ppt_w/2"/>
                                          </p:val>
                                        </p:tav>
                                        <p:tav tm="100000">
                                          <p:val>
                                            <p:strVal val="#ppt_x"/>
                                          </p:val>
                                        </p:tav>
                                      </p:tavLst>
                                    </p:anim>
                                    <p:anim calcmode="lin" valueType="num">
                                      <p:cBhvr additive="base">
                                        <p:cTn id="73" dur="300" fill="hold"/>
                                        <p:tgtEl>
                                          <p:spTgt spid="100"/>
                                        </p:tgtEl>
                                        <p:attrNameLst>
                                          <p:attrName>ppt_y</p:attrName>
                                        </p:attrNameLst>
                                      </p:cBhvr>
                                      <p:tavLst>
                                        <p:tav tm="0">
                                          <p:val>
                                            <p:strVal val="#ppt_y"/>
                                          </p:val>
                                        </p:tav>
                                        <p:tav tm="100000">
                                          <p:val>
                                            <p:strVal val="#ppt_y"/>
                                          </p:val>
                                        </p:tav>
                                      </p:tavLst>
                                    </p:anim>
                                  </p:childTnLst>
                                </p:cTn>
                              </p:par>
                            </p:childTnLst>
                          </p:cTn>
                        </p:par>
                        <p:par>
                          <p:cTn id="74" fill="hold">
                            <p:stCondLst>
                              <p:cond delay="4500"/>
                            </p:stCondLst>
                            <p:childTnLst>
                              <p:par>
                                <p:cTn id="75" presetID="53" presetClass="entr" presetSubtype="16" fill="hold" nodeType="afterEffect">
                                  <p:stCondLst>
                                    <p:cond delay="0"/>
                                  </p:stCondLst>
                                  <p:childTnLst>
                                    <p:set>
                                      <p:cBhvr>
                                        <p:cTn id="76" dur="1" fill="hold">
                                          <p:stCondLst>
                                            <p:cond delay="0"/>
                                          </p:stCondLst>
                                        </p:cTn>
                                        <p:tgtEl>
                                          <p:spTgt spid="108"/>
                                        </p:tgtEl>
                                        <p:attrNameLst>
                                          <p:attrName>style.visibility</p:attrName>
                                        </p:attrNameLst>
                                      </p:cBhvr>
                                      <p:to>
                                        <p:strVal val="visible"/>
                                      </p:to>
                                    </p:set>
                                    <p:anim calcmode="lin" valueType="num">
                                      <p:cBhvr>
                                        <p:cTn id="77" dur="300" fill="hold"/>
                                        <p:tgtEl>
                                          <p:spTgt spid="108"/>
                                        </p:tgtEl>
                                        <p:attrNameLst>
                                          <p:attrName>ppt_w</p:attrName>
                                        </p:attrNameLst>
                                      </p:cBhvr>
                                      <p:tavLst>
                                        <p:tav tm="0">
                                          <p:val>
                                            <p:fltVal val="0"/>
                                          </p:val>
                                        </p:tav>
                                        <p:tav tm="100000">
                                          <p:val>
                                            <p:strVal val="#ppt_w"/>
                                          </p:val>
                                        </p:tav>
                                      </p:tavLst>
                                    </p:anim>
                                    <p:anim calcmode="lin" valueType="num">
                                      <p:cBhvr>
                                        <p:cTn id="78" dur="300" fill="hold"/>
                                        <p:tgtEl>
                                          <p:spTgt spid="108"/>
                                        </p:tgtEl>
                                        <p:attrNameLst>
                                          <p:attrName>ppt_h</p:attrName>
                                        </p:attrNameLst>
                                      </p:cBhvr>
                                      <p:tavLst>
                                        <p:tav tm="0">
                                          <p:val>
                                            <p:fltVal val="0"/>
                                          </p:val>
                                        </p:tav>
                                        <p:tav tm="100000">
                                          <p:val>
                                            <p:strVal val="#ppt_h"/>
                                          </p:val>
                                        </p:tav>
                                      </p:tavLst>
                                    </p:anim>
                                    <p:animEffect transition="in" filter="fade">
                                      <p:cBhvr>
                                        <p:cTn id="79" dur="300"/>
                                        <p:tgtEl>
                                          <p:spTgt spid="108"/>
                                        </p:tgtEl>
                                      </p:cBhvr>
                                    </p:animEffect>
                                  </p:childTnLst>
                                </p:cTn>
                              </p:par>
                            </p:childTnLst>
                          </p:cTn>
                        </p:par>
                        <p:par>
                          <p:cTn id="80" fill="hold">
                            <p:stCondLst>
                              <p:cond delay="5000"/>
                            </p:stCondLst>
                            <p:childTnLst>
                              <p:par>
                                <p:cTn id="81" presetID="2" presetClass="entr" presetSubtype="2" fill="hold" grpId="0" nodeType="afterEffect">
                                  <p:stCondLst>
                                    <p:cond delay="0"/>
                                  </p:stCondLst>
                                  <p:childTnLst>
                                    <p:set>
                                      <p:cBhvr>
                                        <p:cTn id="82" dur="1" fill="hold">
                                          <p:stCondLst>
                                            <p:cond delay="0"/>
                                          </p:stCondLst>
                                        </p:cTn>
                                        <p:tgtEl>
                                          <p:spTgt spid="107"/>
                                        </p:tgtEl>
                                        <p:attrNameLst>
                                          <p:attrName>style.visibility</p:attrName>
                                        </p:attrNameLst>
                                      </p:cBhvr>
                                      <p:to>
                                        <p:strVal val="visible"/>
                                      </p:to>
                                    </p:set>
                                    <p:anim calcmode="lin" valueType="num">
                                      <p:cBhvr additive="base">
                                        <p:cTn id="83" dur="300" fill="hold"/>
                                        <p:tgtEl>
                                          <p:spTgt spid="107"/>
                                        </p:tgtEl>
                                        <p:attrNameLst>
                                          <p:attrName>ppt_x</p:attrName>
                                        </p:attrNameLst>
                                      </p:cBhvr>
                                      <p:tavLst>
                                        <p:tav tm="0">
                                          <p:val>
                                            <p:strVal val="1+#ppt_w/2"/>
                                          </p:val>
                                        </p:tav>
                                        <p:tav tm="100000">
                                          <p:val>
                                            <p:strVal val="#ppt_x"/>
                                          </p:val>
                                        </p:tav>
                                      </p:tavLst>
                                    </p:anim>
                                    <p:anim calcmode="lin" valueType="num">
                                      <p:cBhvr additive="base">
                                        <p:cTn id="84" dur="300" fill="hold"/>
                                        <p:tgtEl>
                                          <p:spTgt spid="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100" grpId="0"/>
      <p:bldP spid="107" grpId="0"/>
      <p:bldP spid="114" grpId="0"/>
      <p:bldP spid="1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3864927" y="1129541"/>
            <a:ext cx="4462150" cy="4530069"/>
            <a:chOff x="2898477" y="1129730"/>
            <a:chExt cx="3347048" cy="3397552"/>
          </a:xfrm>
        </p:grpSpPr>
        <p:sp>
          <p:nvSpPr>
            <p:cNvPr id="60" name="Freeform 17"/>
            <p:cNvSpPr/>
            <p:nvPr/>
          </p:nvSpPr>
          <p:spPr bwMode="auto">
            <a:xfrm>
              <a:off x="2898477" y="1129730"/>
              <a:ext cx="1675820" cy="3397552"/>
            </a:xfrm>
            <a:custGeom>
              <a:avLst/>
              <a:gdLst>
                <a:gd name="T0" fmla="*/ 1460 w 1460"/>
                <a:gd name="T1" fmla="*/ 0 h 2960"/>
                <a:gd name="T2" fmla="*/ 0 w 1460"/>
                <a:gd name="T3" fmla="*/ 2282 h 2960"/>
                <a:gd name="T4" fmla="*/ 1460 w 1460"/>
                <a:gd name="T5" fmla="*/ 2960 h 2960"/>
                <a:gd name="T6" fmla="*/ 1460 w 1460"/>
                <a:gd name="T7" fmla="*/ 0 h 2960"/>
              </a:gdLst>
              <a:ahLst/>
              <a:cxnLst>
                <a:cxn ang="0">
                  <a:pos x="T0" y="T1"/>
                </a:cxn>
                <a:cxn ang="0">
                  <a:pos x="T2" y="T3"/>
                </a:cxn>
                <a:cxn ang="0">
                  <a:pos x="T4" y="T5"/>
                </a:cxn>
                <a:cxn ang="0">
                  <a:pos x="T6" y="T7"/>
                </a:cxn>
              </a:cxnLst>
              <a:rect l="0" t="0" r="r" b="b"/>
              <a:pathLst>
                <a:path w="1460" h="2960">
                  <a:moveTo>
                    <a:pt x="1460" y="0"/>
                  </a:moveTo>
                  <a:lnTo>
                    <a:pt x="0" y="2282"/>
                  </a:lnTo>
                  <a:lnTo>
                    <a:pt x="1460" y="2960"/>
                  </a:lnTo>
                  <a:lnTo>
                    <a:pt x="1460" y="0"/>
                  </a:lnTo>
                  <a:close/>
                </a:path>
              </a:pathLst>
            </a:custGeom>
            <a:gradFill flip="none" rotWithShape="1">
              <a:gsLst>
                <a:gs pos="0">
                  <a:schemeClr val="bg1">
                    <a:lumMod val="65000"/>
                    <a:alpha val="30000"/>
                  </a:schemeClr>
                </a:gs>
                <a:gs pos="100000">
                  <a:schemeClr val="bg1">
                    <a:lumMod val="65000"/>
                    <a:alpha val="10000"/>
                  </a:schemeClr>
                </a:gs>
              </a:gsLst>
              <a:lin ang="16200000" scaled="1"/>
              <a:tileRect/>
            </a:gradFill>
            <a:ln>
              <a:noFill/>
            </a:ln>
          </p:spPr>
          <p:txBody>
            <a:bodyPr vert="horz" wrap="square" lIns="91440" tIns="45720" rIns="91440" bIns="45720" numCol="1" anchor="t" anchorCtr="0" compatLnSpc="1"/>
            <a:lstStyle/>
            <a:p>
              <a:endParaRPr lang="zh-CN" altLang="en-US"/>
            </a:p>
          </p:txBody>
        </p:sp>
        <p:sp>
          <p:nvSpPr>
            <p:cNvPr id="61" name="Freeform 18"/>
            <p:cNvSpPr/>
            <p:nvPr/>
          </p:nvSpPr>
          <p:spPr bwMode="auto">
            <a:xfrm>
              <a:off x="4574297" y="1129730"/>
              <a:ext cx="1671228" cy="3397552"/>
            </a:xfrm>
            <a:custGeom>
              <a:avLst/>
              <a:gdLst>
                <a:gd name="T0" fmla="*/ 0 w 1456"/>
                <a:gd name="T1" fmla="*/ 0 h 2960"/>
                <a:gd name="T2" fmla="*/ 1456 w 1456"/>
                <a:gd name="T3" fmla="*/ 2286 h 2960"/>
                <a:gd name="T4" fmla="*/ 0 w 1456"/>
                <a:gd name="T5" fmla="*/ 2960 h 2960"/>
                <a:gd name="T6" fmla="*/ 0 w 1456"/>
                <a:gd name="T7" fmla="*/ 0 h 2960"/>
              </a:gdLst>
              <a:ahLst/>
              <a:cxnLst>
                <a:cxn ang="0">
                  <a:pos x="T0" y="T1"/>
                </a:cxn>
                <a:cxn ang="0">
                  <a:pos x="T2" y="T3"/>
                </a:cxn>
                <a:cxn ang="0">
                  <a:pos x="T4" y="T5"/>
                </a:cxn>
                <a:cxn ang="0">
                  <a:pos x="T6" y="T7"/>
                </a:cxn>
              </a:cxnLst>
              <a:rect l="0" t="0" r="r" b="b"/>
              <a:pathLst>
                <a:path w="1456" h="2960">
                  <a:moveTo>
                    <a:pt x="0" y="0"/>
                  </a:moveTo>
                  <a:lnTo>
                    <a:pt x="1456" y="2286"/>
                  </a:lnTo>
                  <a:lnTo>
                    <a:pt x="0" y="2960"/>
                  </a:lnTo>
                  <a:lnTo>
                    <a:pt x="0" y="0"/>
                  </a:lnTo>
                  <a:close/>
                </a:path>
              </a:pathLst>
            </a:custGeom>
            <a:gradFill flip="none" rotWithShape="1">
              <a:gsLst>
                <a:gs pos="100000">
                  <a:schemeClr val="bg1">
                    <a:lumMod val="75000"/>
                    <a:alpha val="10000"/>
                  </a:schemeClr>
                </a:gs>
                <a:gs pos="0">
                  <a:schemeClr val="bg1">
                    <a:lumMod val="75000"/>
                    <a:alpha val="30000"/>
                  </a:schemeClr>
                </a:gs>
              </a:gsLst>
              <a:lin ang="16200000" scaled="1"/>
              <a:tileRect/>
            </a:gradFill>
            <a:ln>
              <a:noFill/>
            </a:ln>
          </p:spPr>
          <p:txBody>
            <a:bodyPr vert="horz" wrap="square" lIns="91440" tIns="45720" rIns="91440" bIns="45720" numCol="1" anchor="t" anchorCtr="0" compatLnSpc="1"/>
            <a:lstStyle/>
            <a:p>
              <a:endParaRPr lang="zh-CN" altLang="en-US"/>
            </a:p>
          </p:txBody>
        </p:sp>
      </p:grpSp>
      <p:grpSp>
        <p:nvGrpSpPr>
          <p:cNvPr id="62" name="组合 61"/>
          <p:cNvGrpSpPr/>
          <p:nvPr/>
        </p:nvGrpSpPr>
        <p:grpSpPr>
          <a:xfrm>
            <a:off x="4176856" y="1501819"/>
            <a:ext cx="1922784" cy="3449453"/>
            <a:chOff x="2897188" y="1030288"/>
            <a:chExt cx="1677988" cy="3009900"/>
          </a:xfrm>
        </p:grpSpPr>
        <p:sp>
          <p:nvSpPr>
            <p:cNvPr id="63" name="Freeform 5"/>
            <p:cNvSpPr/>
            <p:nvPr/>
          </p:nvSpPr>
          <p:spPr bwMode="auto">
            <a:xfrm>
              <a:off x="2897188" y="1030288"/>
              <a:ext cx="1677988" cy="3009900"/>
            </a:xfrm>
            <a:custGeom>
              <a:avLst/>
              <a:gdLst>
                <a:gd name="T0" fmla="*/ 0 w 1057"/>
                <a:gd name="T1" fmla="*/ 1652 h 1896"/>
                <a:gd name="T2" fmla="*/ 524 w 1057"/>
                <a:gd name="T3" fmla="*/ 1896 h 1896"/>
                <a:gd name="T4" fmla="*/ 1057 w 1057"/>
                <a:gd name="T5" fmla="*/ 1655 h 1896"/>
                <a:gd name="T6" fmla="*/ 1057 w 1057"/>
                <a:gd name="T7" fmla="*/ 0 h 1896"/>
                <a:gd name="T8" fmla="*/ 0 w 1057"/>
                <a:gd name="T9" fmla="*/ 1652 h 1896"/>
              </a:gdLst>
              <a:ahLst/>
              <a:cxnLst>
                <a:cxn ang="0">
                  <a:pos x="T0" y="T1"/>
                </a:cxn>
                <a:cxn ang="0">
                  <a:pos x="T2" y="T3"/>
                </a:cxn>
                <a:cxn ang="0">
                  <a:pos x="T4" y="T5"/>
                </a:cxn>
                <a:cxn ang="0">
                  <a:pos x="T6" y="T7"/>
                </a:cxn>
                <a:cxn ang="0">
                  <a:pos x="T8" y="T9"/>
                </a:cxn>
              </a:cxnLst>
              <a:rect l="0" t="0" r="r" b="b"/>
              <a:pathLst>
                <a:path w="1057" h="1896">
                  <a:moveTo>
                    <a:pt x="0" y="1652"/>
                  </a:moveTo>
                  <a:lnTo>
                    <a:pt x="524" y="1896"/>
                  </a:lnTo>
                  <a:lnTo>
                    <a:pt x="1057" y="1655"/>
                  </a:lnTo>
                  <a:lnTo>
                    <a:pt x="1057" y="0"/>
                  </a:lnTo>
                  <a:lnTo>
                    <a:pt x="0" y="1652"/>
                  </a:lnTo>
                  <a:close/>
                </a:path>
              </a:pathLst>
            </a:custGeom>
            <a:gradFill flip="none" rotWithShape="1">
              <a:gsLst>
                <a:gs pos="0">
                  <a:schemeClr val="accent5"/>
                </a:gs>
                <a:gs pos="100000">
                  <a:schemeClr val="accent5">
                    <a:lumMod val="60000"/>
                    <a:lumOff val="40000"/>
                  </a:schemeClr>
                </a:gs>
              </a:gsLst>
              <a:lin ang="16200000" scaled="1"/>
              <a:tileRect/>
            </a:gradFill>
            <a:ln>
              <a:noFill/>
            </a:ln>
          </p:spPr>
          <p:txBody>
            <a:bodyPr vert="horz" wrap="square" lIns="91440" tIns="45720" rIns="91440" bIns="45720" numCol="1" anchor="t" anchorCtr="0" compatLnSpc="1"/>
            <a:lstStyle/>
            <a:p>
              <a:endParaRPr lang="zh-CN" altLang="en-US"/>
            </a:p>
          </p:txBody>
        </p:sp>
        <p:sp>
          <p:nvSpPr>
            <p:cNvPr id="64" name="Freeform 6"/>
            <p:cNvSpPr/>
            <p:nvPr/>
          </p:nvSpPr>
          <p:spPr bwMode="auto">
            <a:xfrm>
              <a:off x="3729038" y="1030288"/>
              <a:ext cx="846138" cy="3009900"/>
            </a:xfrm>
            <a:custGeom>
              <a:avLst/>
              <a:gdLst>
                <a:gd name="T0" fmla="*/ 0 w 533"/>
                <a:gd name="T1" fmla="*/ 1896 h 1896"/>
                <a:gd name="T2" fmla="*/ 533 w 533"/>
                <a:gd name="T3" fmla="*/ 1655 h 1896"/>
                <a:gd name="T4" fmla="*/ 533 w 533"/>
                <a:gd name="T5" fmla="*/ 0 h 1896"/>
                <a:gd name="T6" fmla="*/ 0 w 533"/>
                <a:gd name="T7" fmla="*/ 1896 h 1896"/>
              </a:gdLst>
              <a:ahLst/>
              <a:cxnLst>
                <a:cxn ang="0">
                  <a:pos x="T0" y="T1"/>
                </a:cxn>
                <a:cxn ang="0">
                  <a:pos x="T2" y="T3"/>
                </a:cxn>
                <a:cxn ang="0">
                  <a:pos x="T4" y="T5"/>
                </a:cxn>
                <a:cxn ang="0">
                  <a:pos x="T6" y="T7"/>
                </a:cxn>
              </a:cxnLst>
              <a:rect l="0" t="0" r="r" b="b"/>
              <a:pathLst>
                <a:path w="533" h="1896">
                  <a:moveTo>
                    <a:pt x="0" y="1896"/>
                  </a:moveTo>
                  <a:lnTo>
                    <a:pt x="533" y="1655"/>
                  </a:lnTo>
                  <a:lnTo>
                    <a:pt x="533" y="0"/>
                  </a:lnTo>
                  <a:lnTo>
                    <a:pt x="0" y="1896"/>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5130062" y="3484889"/>
            <a:ext cx="2885086" cy="1917576"/>
            <a:chOff x="3729038" y="2760663"/>
            <a:chExt cx="2517776" cy="1673225"/>
          </a:xfrm>
        </p:grpSpPr>
        <p:sp>
          <p:nvSpPr>
            <p:cNvPr id="66" name="Freeform 7"/>
            <p:cNvSpPr/>
            <p:nvPr/>
          </p:nvSpPr>
          <p:spPr bwMode="auto">
            <a:xfrm>
              <a:off x="3924301" y="2760663"/>
              <a:ext cx="1941512" cy="902499"/>
            </a:xfrm>
            <a:custGeom>
              <a:avLst/>
              <a:gdLst>
                <a:gd name="T0" fmla="*/ 0 w 1223"/>
                <a:gd name="T1" fmla="*/ 378 h 565"/>
                <a:gd name="T2" fmla="*/ 814 w 1223"/>
                <a:gd name="T3" fmla="*/ 0 h 565"/>
                <a:gd name="T4" fmla="*/ 1223 w 1223"/>
                <a:gd name="T5" fmla="*/ 186 h 565"/>
                <a:gd name="T6" fmla="*/ 410 w 1223"/>
                <a:gd name="T7" fmla="*/ 565 h 565"/>
                <a:gd name="T8" fmla="*/ 0 w 1223"/>
                <a:gd name="T9" fmla="*/ 378 h 565"/>
                <a:gd name="connsiteX0" fmla="*/ 0 w 10000"/>
                <a:gd name="connsiteY0" fmla="*/ 6690 h 10062"/>
                <a:gd name="connsiteX1" fmla="*/ 6656 w 10000"/>
                <a:gd name="connsiteY1" fmla="*/ 0 h 10062"/>
                <a:gd name="connsiteX2" fmla="*/ 10000 w 10000"/>
                <a:gd name="connsiteY2" fmla="*/ 3292 h 10062"/>
                <a:gd name="connsiteX3" fmla="*/ 3352 w 10000"/>
                <a:gd name="connsiteY3" fmla="*/ 10062 h 10062"/>
                <a:gd name="connsiteX4" fmla="*/ 0 w 10000"/>
                <a:gd name="connsiteY4" fmla="*/ 6690 h 1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2">
                  <a:moveTo>
                    <a:pt x="0" y="6690"/>
                  </a:moveTo>
                  <a:lnTo>
                    <a:pt x="6656" y="0"/>
                  </a:lnTo>
                  <a:lnTo>
                    <a:pt x="10000" y="3292"/>
                  </a:lnTo>
                  <a:lnTo>
                    <a:pt x="3352" y="10062"/>
                  </a:lnTo>
                  <a:lnTo>
                    <a:pt x="0" y="669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nvGrpSpPr>
            <p:cNvPr id="67" name="组合 66"/>
            <p:cNvGrpSpPr/>
            <p:nvPr/>
          </p:nvGrpSpPr>
          <p:grpSpPr>
            <a:xfrm>
              <a:off x="3729038" y="3055938"/>
              <a:ext cx="2517776" cy="1377950"/>
              <a:chOff x="3729038" y="3055938"/>
              <a:chExt cx="2517776" cy="1377950"/>
            </a:xfrm>
          </p:grpSpPr>
          <p:sp>
            <p:nvSpPr>
              <p:cNvPr id="68" name="Freeform 8"/>
              <p:cNvSpPr/>
              <p:nvPr/>
            </p:nvSpPr>
            <p:spPr bwMode="auto">
              <a:xfrm>
                <a:off x="3729038" y="3360738"/>
                <a:ext cx="846138" cy="1073150"/>
              </a:xfrm>
              <a:custGeom>
                <a:avLst/>
                <a:gdLst>
                  <a:gd name="T0" fmla="*/ 123 w 533"/>
                  <a:gd name="T1" fmla="*/ 0 h 676"/>
                  <a:gd name="T2" fmla="*/ 0 w 533"/>
                  <a:gd name="T3" fmla="*/ 428 h 676"/>
                  <a:gd name="T4" fmla="*/ 533 w 533"/>
                  <a:gd name="T5" fmla="*/ 676 h 676"/>
                  <a:gd name="T6" fmla="*/ 533 w 533"/>
                  <a:gd name="T7" fmla="*/ 187 h 676"/>
                  <a:gd name="T8" fmla="*/ 123 w 533"/>
                  <a:gd name="T9" fmla="*/ 0 h 676"/>
                </a:gdLst>
                <a:ahLst/>
                <a:cxnLst>
                  <a:cxn ang="0">
                    <a:pos x="T0" y="T1"/>
                  </a:cxn>
                  <a:cxn ang="0">
                    <a:pos x="T2" y="T3"/>
                  </a:cxn>
                  <a:cxn ang="0">
                    <a:pos x="T4" y="T5"/>
                  </a:cxn>
                  <a:cxn ang="0">
                    <a:pos x="T6" y="T7"/>
                  </a:cxn>
                  <a:cxn ang="0">
                    <a:pos x="T8" y="T9"/>
                  </a:cxn>
                </a:cxnLst>
                <a:rect l="0" t="0" r="r" b="b"/>
                <a:pathLst>
                  <a:path w="533" h="676">
                    <a:moveTo>
                      <a:pt x="123" y="0"/>
                    </a:moveTo>
                    <a:lnTo>
                      <a:pt x="0" y="428"/>
                    </a:lnTo>
                    <a:lnTo>
                      <a:pt x="533" y="676"/>
                    </a:lnTo>
                    <a:lnTo>
                      <a:pt x="533" y="187"/>
                    </a:lnTo>
                    <a:lnTo>
                      <a:pt x="123" y="0"/>
                    </a:lnTo>
                    <a:close/>
                  </a:path>
                </a:pathLst>
              </a:custGeom>
              <a:gradFill flip="none" rotWithShape="1">
                <a:gsLst>
                  <a:gs pos="0">
                    <a:schemeClr val="accent3"/>
                  </a:gs>
                  <a:gs pos="100000">
                    <a:schemeClr val="accent3">
                      <a:lumMod val="60000"/>
                      <a:lumOff val="40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9" name="Freeform 9"/>
              <p:cNvSpPr/>
              <p:nvPr/>
            </p:nvSpPr>
            <p:spPr bwMode="auto">
              <a:xfrm>
                <a:off x="4575176" y="3055938"/>
                <a:ext cx="1671638" cy="1377950"/>
              </a:xfrm>
              <a:custGeom>
                <a:avLst/>
                <a:gdLst>
                  <a:gd name="T0" fmla="*/ 813 w 1053"/>
                  <a:gd name="T1" fmla="*/ 0 h 868"/>
                  <a:gd name="T2" fmla="*/ 1053 w 1053"/>
                  <a:gd name="T3" fmla="*/ 379 h 868"/>
                  <a:gd name="T4" fmla="*/ 0 w 1053"/>
                  <a:gd name="T5" fmla="*/ 868 h 868"/>
                  <a:gd name="T6" fmla="*/ 0 w 1053"/>
                  <a:gd name="T7" fmla="*/ 379 h 868"/>
                  <a:gd name="T8" fmla="*/ 813 w 1053"/>
                  <a:gd name="T9" fmla="*/ 0 h 868"/>
                </a:gdLst>
                <a:ahLst/>
                <a:cxnLst>
                  <a:cxn ang="0">
                    <a:pos x="T0" y="T1"/>
                  </a:cxn>
                  <a:cxn ang="0">
                    <a:pos x="T2" y="T3"/>
                  </a:cxn>
                  <a:cxn ang="0">
                    <a:pos x="T4" y="T5"/>
                  </a:cxn>
                  <a:cxn ang="0">
                    <a:pos x="T6" y="T7"/>
                  </a:cxn>
                  <a:cxn ang="0">
                    <a:pos x="T8" y="T9"/>
                  </a:cxn>
                </a:cxnLst>
                <a:rect l="0" t="0" r="r" b="b"/>
                <a:pathLst>
                  <a:path w="1053" h="868">
                    <a:moveTo>
                      <a:pt x="813" y="0"/>
                    </a:moveTo>
                    <a:lnTo>
                      <a:pt x="1053" y="379"/>
                    </a:lnTo>
                    <a:lnTo>
                      <a:pt x="0" y="868"/>
                    </a:lnTo>
                    <a:lnTo>
                      <a:pt x="0" y="379"/>
                    </a:lnTo>
                    <a:lnTo>
                      <a:pt x="813" y="0"/>
                    </a:lnTo>
                    <a:close/>
                  </a:path>
                </a:pathLst>
              </a:custGeom>
              <a:gradFill flip="none" rotWithShape="1">
                <a:gsLst>
                  <a:gs pos="0">
                    <a:schemeClr val="accent3"/>
                  </a:gs>
                  <a:gs pos="100000">
                    <a:schemeClr val="accent3">
                      <a:lumMod val="60000"/>
                      <a:lumOff val="40000"/>
                    </a:schemeClr>
                  </a:gs>
                </a:gsLst>
                <a:lin ang="2700000" scaled="1"/>
                <a:tileRect/>
              </a:gradFill>
              <a:ln>
                <a:noFill/>
              </a:ln>
            </p:spPr>
            <p:txBody>
              <a:bodyPr vert="horz" wrap="square" lIns="91440" tIns="45720" rIns="91440" bIns="45720" numCol="1" anchor="t" anchorCtr="0" compatLnSpc="1"/>
              <a:lstStyle/>
              <a:p>
                <a:endParaRPr lang="zh-CN" altLang="en-US"/>
              </a:p>
            </p:txBody>
          </p:sp>
        </p:grpSp>
      </p:grpSp>
      <p:grpSp>
        <p:nvGrpSpPr>
          <p:cNvPr id="70" name="组合 69"/>
          <p:cNvGrpSpPr/>
          <p:nvPr/>
        </p:nvGrpSpPr>
        <p:grpSpPr>
          <a:xfrm>
            <a:off x="6096003" y="1501819"/>
            <a:ext cx="1482563" cy="2667141"/>
            <a:chOff x="4572001" y="1030288"/>
            <a:chExt cx="1293813" cy="2327275"/>
          </a:xfrm>
        </p:grpSpPr>
        <p:sp>
          <p:nvSpPr>
            <p:cNvPr id="71" name="Freeform 10"/>
            <p:cNvSpPr/>
            <p:nvPr/>
          </p:nvSpPr>
          <p:spPr bwMode="auto">
            <a:xfrm>
              <a:off x="4572001" y="1030288"/>
              <a:ext cx="647700" cy="2327275"/>
            </a:xfrm>
            <a:custGeom>
              <a:avLst/>
              <a:gdLst>
                <a:gd name="T0" fmla="*/ 2 w 408"/>
                <a:gd name="T1" fmla="*/ 0 h 1466"/>
                <a:gd name="T2" fmla="*/ 408 w 408"/>
                <a:gd name="T3" fmla="*/ 1466 h 1466"/>
                <a:gd name="T4" fmla="*/ 0 w 408"/>
                <a:gd name="T5" fmla="*/ 1279 h 1466"/>
                <a:gd name="T6" fmla="*/ 2 w 408"/>
                <a:gd name="T7" fmla="*/ 0 h 1466"/>
              </a:gdLst>
              <a:ahLst/>
              <a:cxnLst>
                <a:cxn ang="0">
                  <a:pos x="T0" y="T1"/>
                </a:cxn>
                <a:cxn ang="0">
                  <a:pos x="T2" y="T3"/>
                </a:cxn>
                <a:cxn ang="0">
                  <a:pos x="T4" y="T5"/>
                </a:cxn>
                <a:cxn ang="0">
                  <a:pos x="T6" y="T7"/>
                </a:cxn>
              </a:cxnLst>
              <a:rect l="0" t="0" r="r" b="b"/>
              <a:pathLst>
                <a:path w="408" h="1466">
                  <a:moveTo>
                    <a:pt x="2" y="0"/>
                  </a:moveTo>
                  <a:lnTo>
                    <a:pt x="408" y="1466"/>
                  </a:lnTo>
                  <a:lnTo>
                    <a:pt x="0" y="1279"/>
                  </a:lnTo>
                  <a:lnTo>
                    <a:pt x="2"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2" name="Freeform 11"/>
            <p:cNvSpPr/>
            <p:nvPr/>
          </p:nvSpPr>
          <p:spPr bwMode="auto">
            <a:xfrm>
              <a:off x="4575176" y="1030288"/>
              <a:ext cx="1290638" cy="2327275"/>
            </a:xfrm>
            <a:custGeom>
              <a:avLst/>
              <a:gdLst>
                <a:gd name="T0" fmla="*/ 0 w 813"/>
                <a:gd name="T1" fmla="*/ 0 h 1466"/>
                <a:gd name="T2" fmla="*/ 813 w 813"/>
                <a:gd name="T3" fmla="*/ 1276 h 1466"/>
                <a:gd name="T4" fmla="*/ 406 w 813"/>
                <a:gd name="T5" fmla="*/ 1466 h 1466"/>
                <a:gd name="T6" fmla="*/ 0 w 813"/>
                <a:gd name="T7" fmla="*/ 0 h 1466"/>
              </a:gdLst>
              <a:ahLst/>
              <a:cxnLst>
                <a:cxn ang="0">
                  <a:pos x="T0" y="T1"/>
                </a:cxn>
                <a:cxn ang="0">
                  <a:pos x="T2" y="T3"/>
                </a:cxn>
                <a:cxn ang="0">
                  <a:pos x="T4" y="T5"/>
                </a:cxn>
                <a:cxn ang="0">
                  <a:pos x="T6" y="T7"/>
                </a:cxn>
              </a:cxnLst>
              <a:rect l="0" t="0" r="r" b="b"/>
              <a:pathLst>
                <a:path w="813" h="1466">
                  <a:moveTo>
                    <a:pt x="0" y="0"/>
                  </a:moveTo>
                  <a:lnTo>
                    <a:pt x="813" y="1276"/>
                  </a:lnTo>
                  <a:lnTo>
                    <a:pt x="406" y="1466"/>
                  </a:lnTo>
                  <a:lnTo>
                    <a:pt x="0" y="0"/>
                  </a:lnTo>
                  <a:close/>
                </a:path>
              </a:pathLst>
            </a:custGeom>
            <a:gradFill flip="none" rotWithShape="1">
              <a:gsLst>
                <a:gs pos="100000">
                  <a:schemeClr val="accent4"/>
                </a:gs>
                <a:gs pos="0">
                  <a:schemeClr val="accent4">
                    <a:lumMod val="60000"/>
                    <a:lumOff val="40000"/>
                  </a:schemeClr>
                </a:gs>
              </a:gsLst>
              <a:lin ang="5400000" scaled="1"/>
              <a:tileRect/>
            </a:gradFill>
            <a:ln>
              <a:noFill/>
            </a:ln>
          </p:spPr>
          <p:txBody>
            <a:bodyPr vert="horz" wrap="square" lIns="91440" tIns="45720" rIns="91440" bIns="45720" numCol="1" anchor="t" anchorCtr="0" compatLnSpc="1"/>
            <a:lstStyle/>
            <a:p>
              <a:endParaRPr lang="zh-CN" altLang="en-US"/>
            </a:p>
          </p:txBody>
        </p:sp>
      </p:grpSp>
      <p:grpSp>
        <p:nvGrpSpPr>
          <p:cNvPr id="73" name="组合 72"/>
          <p:cNvGrpSpPr/>
          <p:nvPr/>
        </p:nvGrpSpPr>
        <p:grpSpPr>
          <a:xfrm>
            <a:off x="5660330" y="2455149"/>
            <a:ext cx="868619" cy="1782945"/>
            <a:chOff x="4191794" y="1862138"/>
            <a:chExt cx="758032" cy="1555750"/>
          </a:xfrm>
        </p:grpSpPr>
        <p:sp>
          <p:nvSpPr>
            <p:cNvPr id="74" name="Freeform 12"/>
            <p:cNvSpPr/>
            <p:nvPr/>
          </p:nvSpPr>
          <p:spPr bwMode="auto">
            <a:xfrm>
              <a:off x="4572001" y="1862138"/>
              <a:ext cx="377825" cy="1555750"/>
            </a:xfrm>
            <a:custGeom>
              <a:avLst/>
              <a:gdLst>
                <a:gd name="T0" fmla="*/ 238 w 238"/>
                <a:gd name="T1" fmla="*/ 862 h 980"/>
                <a:gd name="T2" fmla="*/ 2 w 238"/>
                <a:gd name="T3" fmla="*/ 980 h 980"/>
                <a:gd name="T4" fmla="*/ 0 w 238"/>
                <a:gd name="T5" fmla="*/ 0 h 980"/>
                <a:gd name="T6" fmla="*/ 238 w 238"/>
                <a:gd name="T7" fmla="*/ 862 h 980"/>
              </a:gdLst>
              <a:ahLst/>
              <a:cxnLst>
                <a:cxn ang="0">
                  <a:pos x="T0" y="T1"/>
                </a:cxn>
                <a:cxn ang="0">
                  <a:pos x="T2" y="T3"/>
                </a:cxn>
                <a:cxn ang="0">
                  <a:pos x="T4" y="T5"/>
                </a:cxn>
                <a:cxn ang="0">
                  <a:pos x="T6" y="T7"/>
                </a:cxn>
              </a:cxnLst>
              <a:rect l="0" t="0" r="r" b="b"/>
              <a:pathLst>
                <a:path w="238" h="980">
                  <a:moveTo>
                    <a:pt x="238" y="862"/>
                  </a:moveTo>
                  <a:lnTo>
                    <a:pt x="2" y="980"/>
                  </a:lnTo>
                  <a:lnTo>
                    <a:pt x="0" y="0"/>
                  </a:lnTo>
                  <a:lnTo>
                    <a:pt x="238" y="862"/>
                  </a:lnTo>
                  <a:close/>
                </a:path>
              </a:pathLst>
            </a:custGeom>
            <a:gradFill flip="none" rotWithShape="1">
              <a:gsLst>
                <a:gs pos="0">
                  <a:schemeClr val="accent2"/>
                </a:gs>
                <a:gs pos="100000">
                  <a:schemeClr val="accent2">
                    <a:lumMod val="75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75" name="Freeform 13"/>
            <p:cNvSpPr/>
            <p:nvPr/>
          </p:nvSpPr>
          <p:spPr bwMode="auto">
            <a:xfrm>
              <a:off x="4191794" y="1862138"/>
              <a:ext cx="385763" cy="1555750"/>
            </a:xfrm>
            <a:custGeom>
              <a:avLst/>
              <a:gdLst>
                <a:gd name="T0" fmla="*/ 241 w 243"/>
                <a:gd name="T1" fmla="*/ 0 h 980"/>
                <a:gd name="T2" fmla="*/ 0 w 243"/>
                <a:gd name="T3" fmla="*/ 865 h 980"/>
                <a:gd name="T4" fmla="*/ 243 w 243"/>
                <a:gd name="T5" fmla="*/ 980 h 980"/>
                <a:gd name="T6" fmla="*/ 241 w 243"/>
                <a:gd name="T7" fmla="*/ 0 h 980"/>
              </a:gdLst>
              <a:ahLst/>
              <a:cxnLst>
                <a:cxn ang="0">
                  <a:pos x="T0" y="T1"/>
                </a:cxn>
                <a:cxn ang="0">
                  <a:pos x="T2" y="T3"/>
                </a:cxn>
                <a:cxn ang="0">
                  <a:pos x="T4" y="T5"/>
                </a:cxn>
                <a:cxn ang="0">
                  <a:pos x="T6" y="T7"/>
                </a:cxn>
              </a:cxnLst>
              <a:rect l="0" t="0" r="r" b="b"/>
              <a:pathLst>
                <a:path w="243" h="980">
                  <a:moveTo>
                    <a:pt x="241" y="0"/>
                  </a:moveTo>
                  <a:lnTo>
                    <a:pt x="0" y="865"/>
                  </a:lnTo>
                  <a:lnTo>
                    <a:pt x="243" y="980"/>
                  </a:lnTo>
                  <a:lnTo>
                    <a:pt x="241" y="0"/>
                  </a:lnTo>
                  <a:close/>
                </a:path>
              </a:pathLst>
            </a:custGeom>
            <a:gradFill flip="none" rotWithShape="1">
              <a:gsLst>
                <a:gs pos="0">
                  <a:schemeClr val="accent2">
                    <a:lumMod val="60000"/>
                    <a:lumOff val="40000"/>
                  </a:schemeClr>
                </a:gs>
                <a:gs pos="100000">
                  <a:schemeClr val="accent2"/>
                </a:gs>
              </a:gsLst>
              <a:lin ang="5400000" scaled="1"/>
              <a:tileRect/>
            </a:gradFill>
            <a:ln>
              <a:noFill/>
            </a:ln>
          </p:spPr>
          <p:txBody>
            <a:bodyPr vert="horz" wrap="square" lIns="91440" tIns="45720" rIns="91440" bIns="45720" numCol="1" anchor="t" anchorCtr="0" compatLnSpc="1"/>
            <a:lstStyle/>
            <a:p>
              <a:endParaRPr lang="zh-CN" altLang="en-US"/>
            </a:p>
          </p:txBody>
        </p:sp>
      </p:grpSp>
      <p:sp>
        <p:nvSpPr>
          <p:cNvPr id="76" name="Freeform 19"/>
          <p:cNvSpPr/>
          <p:nvPr/>
        </p:nvSpPr>
        <p:spPr bwMode="auto">
          <a:xfrm rot="10800000">
            <a:off x="3864927" y="3586169"/>
            <a:ext cx="4462150" cy="2075261"/>
          </a:xfrm>
          <a:custGeom>
            <a:avLst/>
            <a:gdLst>
              <a:gd name="T0" fmla="*/ 2916 w 2916"/>
              <a:gd name="T1" fmla="*/ 682 h 1356"/>
              <a:gd name="T2" fmla="*/ 1458 w 2916"/>
              <a:gd name="T3" fmla="*/ 0 h 1356"/>
              <a:gd name="T4" fmla="*/ 0 w 2916"/>
              <a:gd name="T5" fmla="*/ 678 h 1356"/>
              <a:gd name="T6" fmla="*/ 1460 w 2916"/>
              <a:gd name="T7" fmla="*/ 1356 h 1356"/>
              <a:gd name="T8" fmla="*/ 2916 w 2916"/>
              <a:gd name="T9" fmla="*/ 682 h 1356"/>
            </a:gdLst>
            <a:ahLst/>
            <a:cxnLst>
              <a:cxn ang="0">
                <a:pos x="T0" y="T1"/>
              </a:cxn>
              <a:cxn ang="0">
                <a:pos x="T2" y="T3"/>
              </a:cxn>
              <a:cxn ang="0">
                <a:pos x="T4" y="T5"/>
              </a:cxn>
              <a:cxn ang="0">
                <a:pos x="T6" y="T7"/>
              </a:cxn>
              <a:cxn ang="0">
                <a:pos x="T8" y="T9"/>
              </a:cxn>
            </a:cxnLst>
            <a:rect l="0" t="0" r="r" b="b"/>
            <a:pathLst>
              <a:path w="2916" h="1356">
                <a:moveTo>
                  <a:pt x="2916" y="682"/>
                </a:moveTo>
                <a:lnTo>
                  <a:pt x="1458" y="0"/>
                </a:lnTo>
                <a:lnTo>
                  <a:pt x="0" y="678"/>
                </a:lnTo>
                <a:lnTo>
                  <a:pt x="1460" y="1356"/>
                </a:lnTo>
                <a:lnTo>
                  <a:pt x="2916" y="682"/>
                </a:lnTo>
                <a:close/>
              </a:path>
            </a:pathLst>
          </a:custGeom>
          <a:gradFill flip="none" rotWithShape="1">
            <a:gsLst>
              <a:gs pos="100000">
                <a:schemeClr val="bg1">
                  <a:lumMod val="75000"/>
                  <a:alpha val="10000"/>
                </a:schemeClr>
              </a:gs>
              <a:gs pos="0">
                <a:schemeClr val="bg1">
                  <a:lumMod val="75000"/>
                  <a:alpha val="30000"/>
                </a:schemeClr>
              </a:gs>
            </a:gsLst>
            <a:lin ang="5400000" scaled="1"/>
            <a:tileRect/>
          </a:gradFill>
          <a:ln>
            <a:noFill/>
          </a:ln>
        </p:spPr>
        <p:txBody>
          <a:bodyPr vert="horz" wrap="square" lIns="121908" tIns="60954" rIns="121908" bIns="60954" numCol="1" anchor="t" anchorCtr="0" compatLnSpc="1"/>
          <a:lstStyle/>
          <a:p>
            <a:endParaRPr lang="zh-CN" altLang="en-US"/>
          </a:p>
        </p:txBody>
      </p:sp>
      <p:sp>
        <p:nvSpPr>
          <p:cNvPr id="77" name="矩形 76"/>
          <p:cNvSpPr/>
          <p:nvPr/>
        </p:nvSpPr>
        <p:spPr>
          <a:xfrm>
            <a:off x="552522" y="3950316"/>
            <a:ext cx="3257829" cy="1043350"/>
          </a:xfrm>
          <a:prstGeom prst="rect">
            <a:avLst/>
          </a:prstGeom>
        </p:spPr>
        <p:txBody>
          <a:bodyPr wrap="square" lIns="121908" tIns="60954" rIns="121908" bIns="60954">
            <a:spAutoFit/>
          </a:bodyPr>
          <a:lstStyle/>
          <a:p>
            <a:pPr algn="r">
              <a:lnSpc>
                <a:spcPct val="130000"/>
              </a:lnSpc>
            </a:pPr>
            <a:r>
              <a:rPr lang="zh-CN" altLang="en-US" sz="1300" dirty="0">
                <a:solidFill>
                  <a:schemeClr val="accent5"/>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5"/>
              </a:solidFill>
              <a:latin typeface="微软雅黑" panose="020B0503020204020204" pitchFamily="34" charset="-122"/>
              <a:ea typeface="微软雅黑" panose="020B0503020204020204" pitchFamily="34" charset="-122"/>
            </a:endParaRPr>
          </a:p>
          <a:p>
            <a:pPr algn="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sp>
        <p:nvSpPr>
          <p:cNvPr id="78" name="矩形 77"/>
          <p:cNvSpPr/>
          <p:nvPr/>
        </p:nvSpPr>
        <p:spPr>
          <a:xfrm>
            <a:off x="8291656" y="3733608"/>
            <a:ext cx="3316490" cy="1043350"/>
          </a:xfrm>
          <a:prstGeom prst="rect">
            <a:avLst/>
          </a:prstGeom>
        </p:spPr>
        <p:txBody>
          <a:bodyPr wrap="square" lIns="121908" tIns="60954" rIns="121908" bIns="60954">
            <a:spAutoFit/>
          </a:bodyPr>
          <a:lstStyle/>
          <a:p>
            <a:pPr>
              <a:lnSpc>
                <a:spcPct val="130000"/>
              </a:lnSpc>
            </a:pPr>
            <a:r>
              <a:rPr lang="zh-CN" altLang="en-US" sz="1300" dirty="0">
                <a:solidFill>
                  <a:schemeClr val="accent3"/>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3"/>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sp>
        <p:nvSpPr>
          <p:cNvPr id="79" name="矩形 78"/>
          <p:cNvSpPr/>
          <p:nvPr/>
        </p:nvSpPr>
        <p:spPr>
          <a:xfrm>
            <a:off x="552522" y="2640302"/>
            <a:ext cx="3257829" cy="1043350"/>
          </a:xfrm>
          <a:prstGeom prst="rect">
            <a:avLst/>
          </a:prstGeom>
        </p:spPr>
        <p:txBody>
          <a:bodyPr wrap="square" lIns="121908" tIns="60954" rIns="121908" bIns="60954">
            <a:spAutoFit/>
          </a:bodyPr>
          <a:lstStyle/>
          <a:p>
            <a:pPr algn="r">
              <a:lnSpc>
                <a:spcPct val="130000"/>
              </a:lnSpc>
            </a:pPr>
            <a:r>
              <a:rPr lang="zh-CN" altLang="en-US" sz="1300" dirty="0">
                <a:solidFill>
                  <a:schemeClr val="accent2"/>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2"/>
              </a:solidFill>
              <a:latin typeface="微软雅黑" panose="020B0503020204020204" pitchFamily="34" charset="-122"/>
              <a:ea typeface="微软雅黑" panose="020B0503020204020204" pitchFamily="34" charset="-122"/>
            </a:endParaRPr>
          </a:p>
          <a:p>
            <a:pPr algn="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sp>
        <p:nvSpPr>
          <p:cNvPr id="80" name="矩形 79"/>
          <p:cNvSpPr/>
          <p:nvPr/>
        </p:nvSpPr>
        <p:spPr>
          <a:xfrm>
            <a:off x="8291656" y="2441090"/>
            <a:ext cx="3316490" cy="1043350"/>
          </a:xfrm>
          <a:prstGeom prst="rect">
            <a:avLst/>
          </a:prstGeom>
        </p:spPr>
        <p:txBody>
          <a:bodyPr wrap="square" lIns="121908" tIns="60954" rIns="121908" bIns="60954">
            <a:spAutoFit/>
          </a:bodyPr>
          <a:lstStyle/>
          <a:p>
            <a:pPr>
              <a:lnSpc>
                <a:spcPct val="130000"/>
              </a:lnSpc>
            </a:pPr>
            <a:r>
              <a:rPr lang="zh-CN" altLang="en-US" sz="1300" dirty="0">
                <a:solidFill>
                  <a:schemeClr val="accent4"/>
                </a:solidFill>
                <a:latin typeface="微软雅黑" panose="020B0503020204020204" pitchFamily="34" charset="-122"/>
                <a:ea typeface="微软雅黑" panose="020B0503020204020204" pitchFamily="34" charset="-122"/>
              </a:rPr>
              <a:t>在此输入您的标题</a:t>
            </a:r>
          </a:p>
          <a:p>
            <a:pP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cxnSp>
        <p:nvCxnSpPr>
          <p:cNvPr id="81" name="直接连接符 80"/>
          <p:cNvCxnSpPr/>
          <p:nvPr/>
        </p:nvCxnSpPr>
        <p:spPr>
          <a:xfrm flipH="1">
            <a:off x="7187085" y="2852759"/>
            <a:ext cx="1104572" cy="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7934723" y="4160075"/>
            <a:ext cx="356939" cy="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3836978" y="3048619"/>
            <a:ext cx="2219871" cy="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3836980" y="4160075"/>
            <a:ext cx="420301" cy="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anim calcmode="lin" valueType="num">
                                      <p:cBhvr>
                                        <p:cTn id="13" dur="500" fill="hold"/>
                                        <p:tgtEl>
                                          <p:spTgt spid="59"/>
                                        </p:tgtEl>
                                        <p:attrNameLst>
                                          <p:attrName>ppt_x</p:attrName>
                                        </p:attrNameLst>
                                      </p:cBhvr>
                                      <p:tavLst>
                                        <p:tav tm="0">
                                          <p:val>
                                            <p:strVal val="#ppt_x"/>
                                          </p:val>
                                        </p:tav>
                                        <p:tav tm="100000">
                                          <p:val>
                                            <p:strVal val="#ppt_x"/>
                                          </p:val>
                                        </p:tav>
                                      </p:tavLst>
                                    </p:anim>
                                    <p:anim calcmode="lin" valueType="num">
                                      <p:cBhvr>
                                        <p:cTn id="14" dur="500" fill="hold"/>
                                        <p:tgtEl>
                                          <p:spTgt spid="59"/>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1" fill="hold" nodeType="afterEffect">
                                  <p:stCondLst>
                                    <p:cond delay="0"/>
                                  </p:stCondLst>
                                  <p:childTnLst>
                                    <p:set>
                                      <p:cBhvr>
                                        <p:cTn id="17" dur="1" fill="hold">
                                          <p:stCondLst>
                                            <p:cond delay="0"/>
                                          </p:stCondLst>
                                        </p:cTn>
                                        <p:tgtEl>
                                          <p:spTgt spid="65"/>
                                        </p:tgtEl>
                                        <p:attrNameLst>
                                          <p:attrName>style.visibility</p:attrName>
                                        </p:attrNameLst>
                                      </p:cBhvr>
                                      <p:to>
                                        <p:strVal val="visible"/>
                                      </p:to>
                                    </p:set>
                                    <p:anim calcmode="lin" valueType="num">
                                      <p:cBhvr additive="base">
                                        <p:cTn id="18" dur="500" fill="hold"/>
                                        <p:tgtEl>
                                          <p:spTgt spid="65"/>
                                        </p:tgtEl>
                                        <p:attrNameLst>
                                          <p:attrName>ppt_x</p:attrName>
                                        </p:attrNameLst>
                                      </p:cBhvr>
                                      <p:tavLst>
                                        <p:tav tm="0">
                                          <p:val>
                                            <p:strVal val="#ppt_x"/>
                                          </p:val>
                                        </p:tav>
                                        <p:tav tm="100000">
                                          <p:val>
                                            <p:strVal val="#ppt_x"/>
                                          </p:val>
                                        </p:tav>
                                      </p:tavLst>
                                    </p:anim>
                                    <p:anim calcmode="lin" valueType="num">
                                      <p:cBhvr additive="base">
                                        <p:cTn id="19" dur="500" fill="hold"/>
                                        <p:tgtEl>
                                          <p:spTgt spid="65"/>
                                        </p:tgtEl>
                                        <p:attrNameLst>
                                          <p:attrName>ppt_y</p:attrName>
                                        </p:attrNameLst>
                                      </p:cBhvr>
                                      <p:tavLst>
                                        <p:tav tm="0">
                                          <p:val>
                                            <p:strVal val="0-#ppt_h/2"/>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0-#ppt_w/2"/>
                                          </p:val>
                                        </p:tav>
                                        <p:tav tm="100000">
                                          <p:val>
                                            <p:strVal val="#ppt_x"/>
                                          </p:val>
                                        </p:tav>
                                      </p:tavLst>
                                    </p:anim>
                                    <p:anim calcmode="lin" valueType="num">
                                      <p:cBhvr additive="base">
                                        <p:cTn id="24" dur="500" fill="hold"/>
                                        <p:tgtEl>
                                          <p:spTgt spid="62"/>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nodeType="afterEffect">
                                  <p:stCondLst>
                                    <p:cond delay="0"/>
                                  </p:stCondLst>
                                  <p:childTnLst>
                                    <p:set>
                                      <p:cBhvr>
                                        <p:cTn id="27" dur="1" fill="hold">
                                          <p:stCondLst>
                                            <p:cond delay="0"/>
                                          </p:stCondLst>
                                        </p:cTn>
                                        <p:tgtEl>
                                          <p:spTgt spid="70"/>
                                        </p:tgtEl>
                                        <p:attrNameLst>
                                          <p:attrName>style.visibility</p:attrName>
                                        </p:attrNameLst>
                                      </p:cBhvr>
                                      <p:to>
                                        <p:strVal val="visible"/>
                                      </p:to>
                                    </p:set>
                                    <p:anim calcmode="lin" valueType="num">
                                      <p:cBhvr additive="base">
                                        <p:cTn id="28" dur="500" fill="hold"/>
                                        <p:tgtEl>
                                          <p:spTgt spid="70"/>
                                        </p:tgtEl>
                                        <p:attrNameLst>
                                          <p:attrName>ppt_x</p:attrName>
                                        </p:attrNameLst>
                                      </p:cBhvr>
                                      <p:tavLst>
                                        <p:tav tm="0">
                                          <p:val>
                                            <p:strVal val="1+#ppt_w/2"/>
                                          </p:val>
                                        </p:tav>
                                        <p:tav tm="100000">
                                          <p:val>
                                            <p:strVal val="#ppt_x"/>
                                          </p:val>
                                        </p:tav>
                                      </p:tavLst>
                                    </p:anim>
                                    <p:anim calcmode="lin" valueType="num">
                                      <p:cBhvr additive="base">
                                        <p:cTn id="29" dur="500" fill="hold"/>
                                        <p:tgtEl>
                                          <p:spTgt spid="70"/>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1" fill="hold" nodeType="afterEffect">
                                  <p:stCondLst>
                                    <p:cond delay="0"/>
                                  </p:stCondLst>
                                  <p:childTnLst>
                                    <p:set>
                                      <p:cBhvr>
                                        <p:cTn id="32" dur="1" fill="hold">
                                          <p:stCondLst>
                                            <p:cond delay="0"/>
                                          </p:stCondLst>
                                        </p:cTn>
                                        <p:tgtEl>
                                          <p:spTgt spid="73"/>
                                        </p:tgtEl>
                                        <p:attrNameLst>
                                          <p:attrName>style.visibility</p:attrName>
                                        </p:attrNameLst>
                                      </p:cBhvr>
                                      <p:to>
                                        <p:strVal val="visible"/>
                                      </p:to>
                                    </p:set>
                                    <p:anim calcmode="lin" valueType="num">
                                      <p:cBhvr additive="base">
                                        <p:cTn id="33" dur="500" fill="hold"/>
                                        <p:tgtEl>
                                          <p:spTgt spid="73"/>
                                        </p:tgtEl>
                                        <p:attrNameLst>
                                          <p:attrName>ppt_x</p:attrName>
                                        </p:attrNameLst>
                                      </p:cBhvr>
                                      <p:tavLst>
                                        <p:tav tm="0">
                                          <p:val>
                                            <p:strVal val="#ppt_x"/>
                                          </p:val>
                                        </p:tav>
                                        <p:tav tm="100000">
                                          <p:val>
                                            <p:strVal val="#ppt_x"/>
                                          </p:val>
                                        </p:tav>
                                      </p:tavLst>
                                    </p:anim>
                                    <p:anim calcmode="lin" valueType="num">
                                      <p:cBhvr additive="base">
                                        <p:cTn id="34" dur="500" fill="hold"/>
                                        <p:tgtEl>
                                          <p:spTgt spid="73"/>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2" presetClass="entr" presetSubtype="2" fill="hold" nodeType="after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wipe(right)">
                                      <p:cBhvr>
                                        <p:cTn id="38" dur="300"/>
                                        <p:tgtEl>
                                          <p:spTgt spid="83"/>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fade">
                                      <p:cBhvr>
                                        <p:cTn id="42" dur="300"/>
                                        <p:tgtEl>
                                          <p:spTgt spid="79"/>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wipe(left)">
                                      <p:cBhvr>
                                        <p:cTn id="46" dur="300"/>
                                        <p:tgtEl>
                                          <p:spTgt spid="81"/>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300"/>
                                        <p:tgtEl>
                                          <p:spTgt spid="80"/>
                                        </p:tgtEl>
                                      </p:cBhvr>
                                    </p:animEffect>
                                  </p:childTnLst>
                                </p:cTn>
                              </p:par>
                            </p:childTnLst>
                          </p:cTn>
                        </p:par>
                        <p:par>
                          <p:cTn id="51" fill="hold">
                            <p:stCondLst>
                              <p:cond delay="4500"/>
                            </p:stCondLst>
                            <p:childTnLst>
                              <p:par>
                                <p:cTn id="52" presetID="22" presetClass="entr" presetSubtype="2" fill="hold" nodeType="after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wipe(right)">
                                      <p:cBhvr>
                                        <p:cTn id="54" dur="300"/>
                                        <p:tgtEl>
                                          <p:spTgt spid="84"/>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300"/>
                                        <p:tgtEl>
                                          <p:spTgt spid="77"/>
                                        </p:tgtEl>
                                      </p:cBhvr>
                                    </p:animEffect>
                                  </p:childTnLst>
                                </p:cTn>
                              </p:par>
                            </p:childTnLst>
                          </p:cTn>
                        </p:par>
                        <p:par>
                          <p:cTn id="59" fill="hold">
                            <p:stCondLst>
                              <p:cond delay="5500"/>
                            </p:stCondLst>
                            <p:childTnLst>
                              <p:par>
                                <p:cTn id="60" presetID="22" presetClass="entr" presetSubtype="8" fill="hold" nodeType="after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wipe(left)">
                                      <p:cBhvr>
                                        <p:cTn id="62" dur="300"/>
                                        <p:tgtEl>
                                          <p:spTgt spid="82"/>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fade">
                                      <p:cBhvr>
                                        <p:cTn id="66" dur="3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p:bldP spid="78" grpId="0"/>
      <p:bldP spid="79" grpId="0"/>
      <p:bldP spid="8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453261" y="1530960"/>
            <a:ext cx="3254152" cy="3864424"/>
            <a:chOff x="3339785" y="1338720"/>
            <a:chExt cx="2440932" cy="2898318"/>
          </a:xfrm>
        </p:grpSpPr>
        <p:sp>
          <p:nvSpPr>
            <p:cNvPr id="31" name="Freeform 18"/>
            <p:cNvSpPr/>
            <p:nvPr/>
          </p:nvSpPr>
          <p:spPr bwMode="auto">
            <a:xfrm rot="16200000">
              <a:off x="3121101" y="1569723"/>
              <a:ext cx="1669382" cy="1207376"/>
            </a:xfrm>
            <a:custGeom>
              <a:avLst/>
              <a:gdLst>
                <a:gd name="T0" fmla="*/ 0 w 2168"/>
                <a:gd name="T1" fmla="*/ 1568 h 1568"/>
                <a:gd name="T2" fmla="*/ 2168 w 2168"/>
                <a:gd name="T3" fmla="*/ 1568 h 1568"/>
                <a:gd name="T4" fmla="*/ 2168 w 2168"/>
                <a:gd name="T5" fmla="*/ 1568 h 1568"/>
                <a:gd name="T6" fmla="*/ 2144 w 2168"/>
                <a:gd name="T7" fmla="*/ 1544 h 1568"/>
                <a:gd name="T8" fmla="*/ 2116 w 2168"/>
                <a:gd name="T9" fmla="*/ 1512 h 1568"/>
                <a:gd name="T10" fmla="*/ 2080 w 2168"/>
                <a:gd name="T11" fmla="*/ 1468 h 1568"/>
                <a:gd name="T12" fmla="*/ 2036 w 2168"/>
                <a:gd name="T13" fmla="*/ 1410 h 1568"/>
                <a:gd name="T14" fmla="*/ 1984 w 2168"/>
                <a:gd name="T15" fmla="*/ 1342 h 1568"/>
                <a:gd name="T16" fmla="*/ 1930 w 2168"/>
                <a:gd name="T17" fmla="*/ 1260 h 1568"/>
                <a:gd name="T18" fmla="*/ 1870 w 2168"/>
                <a:gd name="T19" fmla="*/ 1168 h 1568"/>
                <a:gd name="T20" fmla="*/ 1840 w 2168"/>
                <a:gd name="T21" fmla="*/ 1116 h 1568"/>
                <a:gd name="T22" fmla="*/ 1810 w 2168"/>
                <a:gd name="T23" fmla="*/ 1062 h 1568"/>
                <a:gd name="T24" fmla="*/ 1778 w 2168"/>
                <a:gd name="T25" fmla="*/ 1004 h 1568"/>
                <a:gd name="T26" fmla="*/ 1748 w 2168"/>
                <a:gd name="T27" fmla="*/ 944 h 1568"/>
                <a:gd name="T28" fmla="*/ 1718 w 2168"/>
                <a:gd name="T29" fmla="*/ 882 h 1568"/>
                <a:gd name="T30" fmla="*/ 1686 w 2168"/>
                <a:gd name="T31" fmla="*/ 816 h 1568"/>
                <a:gd name="T32" fmla="*/ 1656 w 2168"/>
                <a:gd name="T33" fmla="*/ 748 h 1568"/>
                <a:gd name="T34" fmla="*/ 1628 w 2168"/>
                <a:gd name="T35" fmla="*/ 676 h 1568"/>
                <a:gd name="T36" fmla="*/ 1600 w 2168"/>
                <a:gd name="T37" fmla="*/ 602 h 1568"/>
                <a:gd name="T38" fmla="*/ 1572 w 2168"/>
                <a:gd name="T39" fmla="*/ 524 h 1568"/>
                <a:gd name="T40" fmla="*/ 1546 w 2168"/>
                <a:gd name="T41" fmla="*/ 444 h 1568"/>
                <a:gd name="T42" fmla="*/ 1520 w 2168"/>
                <a:gd name="T43" fmla="*/ 360 h 1568"/>
                <a:gd name="T44" fmla="*/ 1498 w 2168"/>
                <a:gd name="T45" fmla="*/ 274 h 1568"/>
                <a:gd name="T46" fmla="*/ 1476 w 2168"/>
                <a:gd name="T47" fmla="*/ 186 h 1568"/>
                <a:gd name="T48" fmla="*/ 1456 w 2168"/>
                <a:gd name="T49" fmla="*/ 94 h 1568"/>
                <a:gd name="T50" fmla="*/ 1438 w 2168"/>
                <a:gd name="T51" fmla="*/ 0 h 1568"/>
                <a:gd name="T52" fmla="*/ 1438 w 2168"/>
                <a:gd name="T53" fmla="*/ 0 h 1568"/>
                <a:gd name="T54" fmla="*/ 0 w 2168"/>
                <a:gd name="T55" fmla="*/ 1568 h 1568"/>
                <a:gd name="T56" fmla="*/ 0 w 2168"/>
                <a:gd name="T57" fmla="*/ 1568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68" h="1568">
                  <a:moveTo>
                    <a:pt x="0" y="1568"/>
                  </a:moveTo>
                  <a:lnTo>
                    <a:pt x="2168" y="1568"/>
                  </a:lnTo>
                  <a:lnTo>
                    <a:pt x="2168" y="1568"/>
                  </a:lnTo>
                  <a:lnTo>
                    <a:pt x="2144" y="1544"/>
                  </a:lnTo>
                  <a:lnTo>
                    <a:pt x="2116" y="1512"/>
                  </a:lnTo>
                  <a:lnTo>
                    <a:pt x="2080" y="1468"/>
                  </a:lnTo>
                  <a:lnTo>
                    <a:pt x="2036" y="1410"/>
                  </a:lnTo>
                  <a:lnTo>
                    <a:pt x="1984" y="1342"/>
                  </a:lnTo>
                  <a:lnTo>
                    <a:pt x="1930" y="1260"/>
                  </a:lnTo>
                  <a:lnTo>
                    <a:pt x="1870" y="1168"/>
                  </a:lnTo>
                  <a:lnTo>
                    <a:pt x="1840" y="1116"/>
                  </a:lnTo>
                  <a:lnTo>
                    <a:pt x="1810" y="1062"/>
                  </a:lnTo>
                  <a:lnTo>
                    <a:pt x="1778" y="1004"/>
                  </a:lnTo>
                  <a:lnTo>
                    <a:pt x="1748" y="944"/>
                  </a:lnTo>
                  <a:lnTo>
                    <a:pt x="1718" y="882"/>
                  </a:lnTo>
                  <a:lnTo>
                    <a:pt x="1686" y="816"/>
                  </a:lnTo>
                  <a:lnTo>
                    <a:pt x="1656" y="748"/>
                  </a:lnTo>
                  <a:lnTo>
                    <a:pt x="1628" y="676"/>
                  </a:lnTo>
                  <a:lnTo>
                    <a:pt x="1600" y="602"/>
                  </a:lnTo>
                  <a:lnTo>
                    <a:pt x="1572" y="524"/>
                  </a:lnTo>
                  <a:lnTo>
                    <a:pt x="1546" y="444"/>
                  </a:lnTo>
                  <a:lnTo>
                    <a:pt x="1520" y="360"/>
                  </a:lnTo>
                  <a:lnTo>
                    <a:pt x="1498" y="274"/>
                  </a:lnTo>
                  <a:lnTo>
                    <a:pt x="1476" y="186"/>
                  </a:lnTo>
                  <a:lnTo>
                    <a:pt x="1456" y="94"/>
                  </a:lnTo>
                  <a:lnTo>
                    <a:pt x="1438" y="0"/>
                  </a:lnTo>
                  <a:lnTo>
                    <a:pt x="1438" y="0"/>
                  </a:lnTo>
                  <a:lnTo>
                    <a:pt x="0" y="1568"/>
                  </a:lnTo>
                  <a:lnTo>
                    <a:pt x="0" y="1568"/>
                  </a:lnTo>
                  <a:close/>
                </a:path>
              </a:pathLst>
            </a:custGeom>
            <a:gradFill flip="none" rotWithShape="1">
              <a:gsLst>
                <a:gs pos="0">
                  <a:schemeClr val="bg1">
                    <a:lumMod val="65000"/>
                  </a:schemeClr>
                </a:gs>
                <a:gs pos="100000">
                  <a:schemeClr val="bg1">
                    <a:lumMod val="85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32" name="Freeform 19"/>
            <p:cNvSpPr/>
            <p:nvPr/>
          </p:nvSpPr>
          <p:spPr bwMode="auto">
            <a:xfrm rot="16200000">
              <a:off x="4329247" y="1568953"/>
              <a:ext cx="1669382" cy="1208916"/>
            </a:xfrm>
            <a:custGeom>
              <a:avLst/>
              <a:gdLst>
                <a:gd name="T0" fmla="*/ 1438 w 2168"/>
                <a:gd name="T1" fmla="*/ 1570 h 1570"/>
                <a:gd name="T2" fmla="*/ 1438 w 2168"/>
                <a:gd name="T3" fmla="*/ 1570 h 1570"/>
                <a:gd name="T4" fmla="*/ 1438 w 2168"/>
                <a:gd name="T5" fmla="*/ 1570 h 1570"/>
                <a:gd name="T6" fmla="*/ 1456 w 2168"/>
                <a:gd name="T7" fmla="*/ 1476 h 1570"/>
                <a:gd name="T8" fmla="*/ 1476 w 2168"/>
                <a:gd name="T9" fmla="*/ 1384 h 1570"/>
                <a:gd name="T10" fmla="*/ 1498 w 2168"/>
                <a:gd name="T11" fmla="*/ 1296 h 1570"/>
                <a:gd name="T12" fmla="*/ 1520 w 2168"/>
                <a:gd name="T13" fmla="*/ 1210 h 1570"/>
                <a:gd name="T14" fmla="*/ 1546 w 2168"/>
                <a:gd name="T15" fmla="*/ 1126 h 1570"/>
                <a:gd name="T16" fmla="*/ 1572 w 2168"/>
                <a:gd name="T17" fmla="*/ 1046 h 1570"/>
                <a:gd name="T18" fmla="*/ 1600 w 2168"/>
                <a:gd name="T19" fmla="*/ 968 h 1570"/>
                <a:gd name="T20" fmla="*/ 1628 w 2168"/>
                <a:gd name="T21" fmla="*/ 894 h 1570"/>
                <a:gd name="T22" fmla="*/ 1656 w 2168"/>
                <a:gd name="T23" fmla="*/ 822 h 1570"/>
                <a:gd name="T24" fmla="*/ 1686 w 2168"/>
                <a:gd name="T25" fmla="*/ 754 h 1570"/>
                <a:gd name="T26" fmla="*/ 1718 w 2168"/>
                <a:gd name="T27" fmla="*/ 688 h 1570"/>
                <a:gd name="T28" fmla="*/ 1748 w 2168"/>
                <a:gd name="T29" fmla="*/ 624 h 1570"/>
                <a:gd name="T30" fmla="*/ 1778 w 2168"/>
                <a:gd name="T31" fmla="*/ 564 h 1570"/>
                <a:gd name="T32" fmla="*/ 1810 w 2168"/>
                <a:gd name="T33" fmla="*/ 508 h 1570"/>
                <a:gd name="T34" fmla="*/ 1840 w 2168"/>
                <a:gd name="T35" fmla="*/ 454 h 1570"/>
                <a:gd name="T36" fmla="*/ 1870 w 2168"/>
                <a:gd name="T37" fmla="*/ 402 h 1570"/>
                <a:gd name="T38" fmla="*/ 1930 w 2168"/>
                <a:gd name="T39" fmla="*/ 308 h 1570"/>
                <a:gd name="T40" fmla="*/ 1984 w 2168"/>
                <a:gd name="T41" fmla="*/ 228 h 1570"/>
                <a:gd name="T42" fmla="*/ 2036 w 2168"/>
                <a:gd name="T43" fmla="*/ 158 h 1570"/>
                <a:gd name="T44" fmla="*/ 2080 w 2168"/>
                <a:gd name="T45" fmla="*/ 102 h 1570"/>
                <a:gd name="T46" fmla="*/ 2116 w 2168"/>
                <a:gd name="T47" fmla="*/ 58 h 1570"/>
                <a:gd name="T48" fmla="*/ 2144 w 2168"/>
                <a:gd name="T49" fmla="*/ 26 h 1570"/>
                <a:gd name="T50" fmla="*/ 2168 w 2168"/>
                <a:gd name="T51" fmla="*/ 0 h 1570"/>
                <a:gd name="T52" fmla="*/ 0 w 2168"/>
                <a:gd name="T53" fmla="*/ 0 h 1570"/>
                <a:gd name="T54" fmla="*/ 1438 w 2168"/>
                <a:gd name="T55" fmla="*/ 1570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68" h="1570">
                  <a:moveTo>
                    <a:pt x="1438" y="1570"/>
                  </a:moveTo>
                  <a:lnTo>
                    <a:pt x="1438" y="1570"/>
                  </a:lnTo>
                  <a:lnTo>
                    <a:pt x="1438" y="1570"/>
                  </a:lnTo>
                  <a:lnTo>
                    <a:pt x="1456" y="1476"/>
                  </a:lnTo>
                  <a:lnTo>
                    <a:pt x="1476" y="1384"/>
                  </a:lnTo>
                  <a:lnTo>
                    <a:pt x="1498" y="1296"/>
                  </a:lnTo>
                  <a:lnTo>
                    <a:pt x="1520" y="1210"/>
                  </a:lnTo>
                  <a:lnTo>
                    <a:pt x="1546" y="1126"/>
                  </a:lnTo>
                  <a:lnTo>
                    <a:pt x="1572" y="1046"/>
                  </a:lnTo>
                  <a:lnTo>
                    <a:pt x="1600" y="968"/>
                  </a:lnTo>
                  <a:lnTo>
                    <a:pt x="1628" y="894"/>
                  </a:lnTo>
                  <a:lnTo>
                    <a:pt x="1656" y="822"/>
                  </a:lnTo>
                  <a:lnTo>
                    <a:pt x="1686" y="754"/>
                  </a:lnTo>
                  <a:lnTo>
                    <a:pt x="1718" y="688"/>
                  </a:lnTo>
                  <a:lnTo>
                    <a:pt x="1748" y="624"/>
                  </a:lnTo>
                  <a:lnTo>
                    <a:pt x="1778" y="564"/>
                  </a:lnTo>
                  <a:lnTo>
                    <a:pt x="1810" y="508"/>
                  </a:lnTo>
                  <a:lnTo>
                    <a:pt x="1840" y="454"/>
                  </a:lnTo>
                  <a:lnTo>
                    <a:pt x="1870" y="402"/>
                  </a:lnTo>
                  <a:lnTo>
                    <a:pt x="1930" y="308"/>
                  </a:lnTo>
                  <a:lnTo>
                    <a:pt x="1984" y="228"/>
                  </a:lnTo>
                  <a:lnTo>
                    <a:pt x="2036" y="158"/>
                  </a:lnTo>
                  <a:lnTo>
                    <a:pt x="2080" y="102"/>
                  </a:lnTo>
                  <a:lnTo>
                    <a:pt x="2116" y="58"/>
                  </a:lnTo>
                  <a:lnTo>
                    <a:pt x="2144" y="26"/>
                  </a:lnTo>
                  <a:lnTo>
                    <a:pt x="2168" y="0"/>
                  </a:lnTo>
                  <a:lnTo>
                    <a:pt x="0" y="0"/>
                  </a:lnTo>
                  <a:lnTo>
                    <a:pt x="1438" y="1570"/>
                  </a:lnTo>
                  <a:close/>
                </a:path>
              </a:pathLst>
            </a:custGeom>
            <a:gradFill flip="none" rotWithShape="1">
              <a:gsLst>
                <a:gs pos="0">
                  <a:schemeClr val="bg1">
                    <a:lumMod val="65000"/>
                  </a:schemeClr>
                </a:gs>
                <a:gs pos="100000">
                  <a:schemeClr val="bg1">
                    <a:lumMod val="85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33" name="Freeform 20"/>
            <p:cNvSpPr/>
            <p:nvPr/>
          </p:nvSpPr>
          <p:spPr bwMode="auto">
            <a:xfrm rot="16200000">
              <a:off x="4001993" y="2458315"/>
              <a:ext cx="2336211" cy="1221236"/>
            </a:xfrm>
            <a:custGeom>
              <a:avLst/>
              <a:gdLst>
                <a:gd name="T0" fmla="*/ 3034 w 3034"/>
                <a:gd name="T1" fmla="*/ 1570 h 1586"/>
                <a:gd name="T2" fmla="*/ 1596 w 3034"/>
                <a:gd name="T3" fmla="*/ 0 h 1586"/>
                <a:gd name="T4" fmla="*/ 1594 w 3034"/>
                <a:gd name="T5" fmla="*/ 0 h 1586"/>
                <a:gd name="T6" fmla="*/ 0 w 3034"/>
                <a:gd name="T7" fmla="*/ 0 h 1586"/>
                <a:gd name="T8" fmla="*/ 0 w 3034"/>
                <a:gd name="T9" fmla="*/ 0 h 1586"/>
                <a:gd name="T10" fmla="*/ 40 w 3034"/>
                <a:gd name="T11" fmla="*/ 74 h 1586"/>
                <a:gd name="T12" fmla="*/ 82 w 3034"/>
                <a:gd name="T13" fmla="*/ 144 h 1586"/>
                <a:gd name="T14" fmla="*/ 126 w 3034"/>
                <a:gd name="T15" fmla="*/ 214 h 1586"/>
                <a:gd name="T16" fmla="*/ 168 w 3034"/>
                <a:gd name="T17" fmla="*/ 280 h 1586"/>
                <a:gd name="T18" fmla="*/ 214 w 3034"/>
                <a:gd name="T19" fmla="*/ 344 h 1586"/>
                <a:gd name="T20" fmla="*/ 258 w 3034"/>
                <a:gd name="T21" fmla="*/ 406 h 1586"/>
                <a:gd name="T22" fmla="*/ 304 w 3034"/>
                <a:gd name="T23" fmla="*/ 466 h 1586"/>
                <a:gd name="T24" fmla="*/ 352 w 3034"/>
                <a:gd name="T25" fmla="*/ 524 h 1586"/>
                <a:gd name="T26" fmla="*/ 400 w 3034"/>
                <a:gd name="T27" fmla="*/ 580 h 1586"/>
                <a:gd name="T28" fmla="*/ 448 w 3034"/>
                <a:gd name="T29" fmla="*/ 634 h 1586"/>
                <a:gd name="T30" fmla="*/ 498 w 3034"/>
                <a:gd name="T31" fmla="*/ 686 h 1586"/>
                <a:gd name="T32" fmla="*/ 548 w 3034"/>
                <a:gd name="T33" fmla="*/ 738 h 1586"/>
                <a:gd name="T34" fmla="*/ 598 w 3034"/>
                <a:gd name="T35" fmla="*/ 786 h 1586"/>
                <a:gd name="T36" fmla="*/ 648 w 3034"/>
                <a:gd name="T37" fmla="*/ 832 h 1586"/>
                <a:gd name="T38" fmla="*/ 700 w 3034"/>
                <a:gd name="T39" fmla="*/ 876 h 1586"/>
                <a:gd name="T40" fmla="*/ 752 w 3034"/>
                <a:gd name="T41" fmla="*/ 920 h 1586"/>
                <a:gd name="T42" fmla="*/ 752 w 3034"/>
                <a:gd name="T43" fmla="*/ 920 h 1586"/>
                <a:gd name="T44" fmla="*/ 800 w 3034"/>
                <a:gd name="T45" fmla="*/ 958 h 1586"/>
                <a:gd name="T46" fmla="*/ 848 w 3034"/>
                <a:gd name="T47" fmla="*/ 994 h 1586"/>
                <a:gd name="T48" fmla="*/ 898 w 3034"/>
                <a:gd name="T49" fmla="*/ 1030 h 1586"/>
                <a:gd name="T50" fmla="*/ 946 w 3034"/>
                <a:gd name="T51" fmla="*/ 1064 h 1586"/>
                <a:gd name="T52" fmla="*/ 996 w 3034"/>
                <a:gd name="T53" fmla="*/ 1096 h 1586"/>
                <a:gd name="T54" fmla="*/ 1044 w 3034"/>
                <a:gd name="T55" fmla="*/ 1126 h 1586"/>
                <a:gd name="T56" fmla="*/ 1144 w 3034"/>
                <a:gd name="T57" fmla="*/ 1186 h 1586"/>
                <a:gd name="T58" fmla="*/ 1244 w 3034"/>
                <a:gd name="T59" fmla="*/ 1238 h 1586"/>
                <a:gd name="T60" fmla="*/ 1342 w 3034"/>
                <a:gd name="T61" fmla="*/ 1288 h 1586"/>
                <a:gd name="T62" fmla="*/ 1442 w 3034"/>
                <a:gd name="T63" fmla="*/ 1330 h 1586"/>
                <a:gd name="T64" fmla="*/ 1540 w 3034"/>
                <a:gd name="T65" fmla="*/ 1370 h 1586"/>
                <a:gd name="T66" fmla="*/ 1638 w 3034"/>
                <a:gd name="T67" fmla="*/ 1406 h 1586"/>
                <a:gd name="T68" fmla="*/ 1734 w 3034"/>
                <a:gd name="T69" fmla="*/ 1438 h 1586"/>
                <a:gd name="T70" fmla="*/ 1830 w 3034"/>
                <a:gd name="T71" fmla="*/ 1464 h 1586"/>
                <a:gd name="T72" fmla="*/ 1924 w 3034"/>
                <a:gd name="T73" fmla="*/ 1490 h 1586"/>
                <a:gd name="T74" fmla="*/ 2016 w 3034"/>
                <a:gd name="T75" fmla="*/ 1510 h 1586"/>
                <a:gd name="T76" fmla="*/ 2106 w 3034"/>
                <a:gd name="T77" fmla="*/ 1528 h 1586"/>
                <a:gd name="T78" fmla="*/ 2192 w 3034"/>
                <a:gd name="T79" fmla="*/ 1542 h 1586"/>
                <a:gd name="T80" fmla="*/ 2278 w 3034"/>
                <a:gd name="T81" fmla="*/ 1556 h 1586"/>
                <a:gd name="T82" fmla="*/ 2358 w 3034"/>
                <a:gd name="T83" fmla="*/ 1566 h 1586"/>
                <a:gd name="T84" fmla="*/ 2436 w 3034"/>
                <a:gd name="T85" fmla="*/ 1572 h 1586"/>
                <a:gd name="T86" fmla="*/ 2512 w 3034"/>
                <a:gd name="T87" fmla="*/ 1578 h 1586"/>
                <a:gd name="T88" fmla="*/ 2582 w 3034"/>
                <a:gd name="T89" fmla="*/ 1582 h 1586"/>
                <a:gd name="T90" fmla="*/ 2648 w 3034"/>
                <a:gd name="T91" fmla="*/ 1584 h 1586"/>
                <a:gd name="T92" fmla="*/ 2712 w 3034"/>
                <a:gd name="T93" fmla="*/ 1586 h 1586"/>
                <a:gd name="T94" fmla="*/ 2822 w 3034"/>
                <a:gd name="T95" fmla="*/ 1584 h 1586"/>
                <a:gd name="T96" fmla="*/ 2912 w 3034"/>
                <a:gd name="T97" fmla="*/ 1580 h 1586"/>
                <a:gd name="T98" fmla="*/ 2978 w 3034"/>
                <a:gd name="T99" fmla="*/ 1576 h 1586"/>
                <a:gd name="T100" fmla="*/ 3034 w 3034"/>
                <a:gd name="T101" fmla="*/ 1570 h 1586"/>
                <a:gd name="T102" fmla="*/ 3034 w 3034"/>
                <a:gd name="T103" fmla="*/ 1570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34" h="1586">
                  <a:moveTo>
                    <a:pt x="3034" y="1570"/>
                  </a:moveTo>
                  <a:lnTo>
                    <a:pt x="1596" y="0"/>
                  </a:lnTo>
                  <a:lnTo>
                    <a:pt x="1594" y="0"/>
                  </a:lnTo>
                  <a:lnTo>
                    <a:pt x="0" y="0"/>
                  </a:lnTo>
                  <a:lnTo>
                    <a:pt x="0" y="0"/>
                  </a:lnTo>
                  <a:lnTo>
                    <a:pt x="40" y="74"/>
                  </a:lnTo>
                  <a:lnTo>
                    <a:pt x="82" y="144"/>
                  </a:lnTo>
                  <a:lnTo>
                    <a:pt x="126" y="214"/>
                  </a:lnTo>
                  <a:lnTo>
                    <a:pt x="168" y="280"/>
                  </a:lnTo>
                  <a:lnTo>
                    <a:pt x="214" y="344"/>
                  </a:lnTo>
                  <a:lnTo>
                    <a:pt x="258" y="406"/>
                  </a:lnTo>
                  <a:lnTo>
                    <a:pt x="304" y="466"/>
                  </a:lnTo>
                  <a:lnTo>
                    <a:pt x="352" y="524"/>
                  </a:lnTo>
                  <a:lnTo>
                    <a:pt x="400" y="580"/>
                  </a:lnTo>
                  <a:lnTo>
                    <a:pt x="448" y="634"/>
                  </a:lnTo>
                  <a:lnTo>
                    <a:pt x="498" y="686"/>
                  </a:lnTo>
                  <a:lnTo>
                    <a:pt x="548" y="738"/>
                  </a:lnTo>
                  <a:lnTo>
                    <a:pt x="598" y="786"/>
                  </a:lnTo>
                  <a:lnTo>
                    <a:pt x="648" y="832"/>
                  </a:lnTo>
                  <a:lnTo>
                    <a:pt x="700" y="876"/>
                  </a:lnTo>
                  <a:lnTo>
                    <a:pt x="752" y="920"/>
                  </a:lnTo>
                  <a:lnTo>
                    <a:pt x="752" y="920"/>
                  </a:lnTo>
                  <a:lnTo>
                    <a:pt x="800" y="958"/>
                  </a:lnTo>
                  <a:lnTo>
                    <a:pt x="848" y="994"/>
                  </a:lnTo>
                  <a:lnTo>
                    <a:pt x="898" y="1030"/>
                  </a:lnTo>
                  <a:lnTo>
                    <a:pt x="946" y="1064"/>
                  </a:lnTo>
                  <a:lnTo>
                    <a:pt x="996" y="1096"/>
                  </a:lnTo>
                  <a:lnTo>
                    <a:pt x="1044" y="1126"/>
                  </a:lnTo>
                  <a:lnTo>
                    <a:pt x="1144" y="1186"/>
                  </a:lnTo>
                  <a:lnTo>
                    <a:pt x="1244" y="1238"/>
                  </a:lnTo>
                  <a:lnTo>
                    <a:pt x="1342" y="1288"/>
                  </a:lnTo>
                  <a:lnTo>
                    <a:pt x="1442" y="1330"/>
                  </a:lnTo>
                  <a:lnTo>
                    <a:pt x="1540" y="1370"/>
                  </a:lnTo>
                  <a:lnTo>
                    <a:pt x="1638" y="1406"/>
                  </a:lnTo>
                  <a:lnTo>
                    <a:pt x="1734" y="1438"/>
                  </a:lnTo>
                  <a:lnTo>
                    <a:pt x="1830" y="1464"/>
                  </a:lnTo>
                  <a:lnTo>
                    <a:pt x="1924" y="1490"/>
                  </a:lnTo>
                  <a:lnTo>
                    <a:pt x="2016" y="1510"/>
                  </a:lnTo>
                  <a:lnTo>
                    <a:pt x="2106" y="1528"/>
                  </a:lnTo>
                  <a:lnTo>
                    <a:pt x="2192" y="1542"/>
                  </a:lnTo>
                  <a:lnTo>
                    <a:pt x="2278" y="1556"/>
                  </a:lnTo>
                  <a:lnTo>
                    <a:pt x="2358" y="1566"/>
                  </a:lnTo>
                  <a:lnTo>
                    <a:pt x="2436" y="1572"/>
                  </a:lnTo>
                  <a:lnTo>
                    <a:pt x="2512" y="1578"/>
                  </a:lnTo>
                  <a:lnTo>
                    <a:pt x="2582" y="1582"/>
                  </a:lnTo>
                  <a:lnTo>
                    <a:pt x="2648" y="1584"/>
                  </a:lnTo>
                  <a:lnTo>
                    <a:pt x="2712" y="1586"/>
                  </a:lnTo>
                  <a:lnTo>
                    <a:pt x="2822" y="1584"/>
                  </a:lnTo>
                  <a:lnTo>
                    <a:pt x="2912" y="1580"/>
                  </a:lnTo>
                  <a:lnTo>
                    <a:pt x="2978" y="1576"/>
                  </a:lnTo>
                  <a:lnTo>
                    <a:pt x="3034" y="1570"/>
                  </a:lnTo>
                  <a:lnTo>
                    <a:pt x="3034" y="1570"/>
                  </a:lnTo>
                  <a:close/>
                </a:path>
              </a:pathLst>
            </a:custGeom>
            <a:gradFill flip="none" rotWithShape="1">
              <a:gsLst>
                <a:gs pos="0">
                  <a:schemeClr val="bg1">
                    <a:lumMod val="65000"/>
                  </a:schemeClr>
                </a:gs>
                <a:gs pos="100000">
                  <a:schemeClr val="bg1">
                    <a:lumMod val="85000"/>
                  </a:schemeClr>
                </a:gs>
              </a:gsLst>
              <a:lin ang="16200000" scaled="1"/>
              <a:tileRect/>
            </a:gradFill>
            <a:ln>
              <a:noFill/>
            </a:ln>
          </p:spPr>
          <p:txBody>
            <a:bodyPr vert="horz" wrap="square" lIns="91440" tIns="45720" rIns="91440" bIns="45720" numCol="1" anchor="t" anchorCtr="0" compatLnSpc="1"/>
            <a:lstStyle/>
            <a:p>
              <a:endParaRPr lang="zh-CN" altLang="en-US"/>
            </a:p>
          </p:txBody>
        </p:sp>
        <p:sp>
          <p:nvSpPr>
            <p:cNvPr id="34" name="Freeform 21"/>
            <p:cNvSpPr/>
            <p:nvPr/>
          </p:nvSpPr>
          <p:spPr bwMode="auto">
            <a:xfrm rot="16200000">
              <a:off x="2781527" y="2459085"/>
              <a:ext cx="2336211" cy="1219696"/>
            </a:xfrm>
            <a:custGeom>
              <a:avLst/>
              <a:gdLst>
                <a:gd name="T0" fmla="*/ 1596 w 3034"/>
                <a:gd name="T1" fmla="*/ 1584 h 1584"/>
                <a:gd name="T2" fmla="*/ 3034 w 3034"/>
                <a:gd name="T3" fmla="*/ 16 h 1584"/>
                <a:gd name="T4" fmla="*/ 3034 w 3034"/>
                <a:gd name="T5" fmla="*/ 16 h 1584"/>
                <a:gd name="T6" fmla="*/ 2978 w 3034"/>
                <a:gd name="T7" fmla="*/ 10 h 1584"/>
                <a:gd name="T8" fmla="*/ 2912 w 3034"/>
                <a:gd name="T9" fmla="*/ 4 h 1584"/>
                <a:gd name="T10" fmla="*/ 2822 w 3034"/>
                <a:gd name="T11" fmla="*/ 0 h 1584"/>
                <a:gd name="T12" fmla="*/ 2712 w 3034"/>
                <a:gd name="T13" fmla="*/ 0 h 1584"/>
                <a:gd name="T14" fmla="*/ 2650 w 3034"/>
                <a:gd name="T15" fmla="*/ 0 h 1584"/>
                <a:gd name="T16" fmla="*/ 2582 w 3034"/>
                <a:gd name="T17" fmla="*/ 2 h 1584"/>
                <a:gd name="T18" fmla="*/ 2512 w 3034"/>
                <a:gd name="T19" fmla="*/ 6 h 1584"/>
                <a:gd name="T20" fmla="*/ 2438 w 3034"/>
                <a:gd name="T21" fmla="*/ 12 h 1584"/>
                <a:gd name="T22" fmla="*/ 2360 w 3034"/>
                <a:gd name="T23" fmla="*/ 20 h 1584"/>
                <a:gd name="T24" fmla="*/ 2278 w 3034"/>
                <a:gd name="T25" fmla="*/ 30 h 1584"/>
                <a:gd name="T26" fmla="*/ 2194 w 3034"/>
                <a:gd name="T27" fmla="*/ 42 h 1584"/>
                <a:gd name="T28" fmla="*/ 2106 w 3034"/>
                <a:gd name="T29" fmla="*/ 58 h 1584"/>
                <a:gd name="T30" fmla="*/ 2016 w 3034"/>
                <a:gd name="T31" fmla="*/ 76 h 1584"/>
                <a:gd name="T32" fmla="*/ 1926 w 3034"/>
                <a:gd name="T33" fmla="*/ 96 h 1584"/>
                <a:gd name="T34" fmla="*/ 1832 w 3034"/>
                <a:gd name="T35" fmla="*/ 120 h 1584"/>
                <a:gd name="T36" fmla="*/ 1736 w 3034"/>
                <a:gd name="T37" fmla="*/ 148 h 1584"/>
                <a:gd name="T38" fmla="*/ 1640 w 3034"/>
                <a:gd name="T39" fmla="*/ 180 h 1584"/>
                <a:gd name="T40" fmla="*/ 1542 w 3034"/>
                <a:gd name="T41" fmla="*/ 214 h 1584"/>
                <a:gd name="T42" fmla="*/ 1444 w 3034"/>
                <a:gd name="T43" fmla="*/ 254 h 1584"/>
                <a:gd name="T44" fmla="*/ 1344 w 3034"/>
                <a:gd name="T45" fmla="*/ 298 h 1584"/>
                <a:gd name="T46" fmla="*/ 1244 w 3034"/>
                <a:gd name="T47" fmla="*/ 346 h 1584"/>
                <a:gd name="T48" fmla="*/ 1146 w 3034"/>
                <a:gd name="T49" fmla="*/ 400 h 1584"/>
                <a:gd name="T50" fmla="*/ 1046 w 3034"/>
                <a:gd name="T51" fmla="*/ 458 h 1584"/>
                <a:gd name="T52" fmla="*/ 998 w 3034"/>
                <a:gd name="T53" fmla="*/ 488 h 1584"/>
                <a:gd name="T54" fmla="*/ 948 w 3034"/>
                <a:gd name="T55" fmla="*/ 520 h 1584"/>
                <a:gd name="T56" fmla="*/ 898 w 3034"/>
                <a:gd name="T57" fmla="*/ 554 h 1584"/>
                <a:gd name="T58" fmla="*/ 850 w 3034"/>
                <a:gd name="T59" fmla="*/ 590 h 1584"/>
                <a:gd name="T60" fmla="*/ 802 w 3034"/>
                <a:gd name="T61" fmla="*/ 626 h 1584"/>
                <a:gd name="T62" fmla="*/ 754 w 3034"/>
                <a:gd name="T63" fmla="*/ 664 h 1584"/>
                <a:gd name="T64" fmla="*/ 754 w 3034"/>
                <a:gd name="T65" fmla="*/ 664 h 1584"/>
                <a:gd name="T66" fmla="*/ 702 w 3034"/>
                <a:gd name="T67" fmla="*/ 708 h 1584"/>
                <a:gd name="T68" fmla="*/ 650 w 3034"/>
                <a:gd name="T69" fmla="*/ 752 h 1584"/>
                <a:gd name="T70" fmla="*/ 598 w 3034"/>
                <a:gd name="T71" fmla="*/ 798 h 1584"/>
                <a:gd name="T72" fmla="*/ 548 w 3034"/>
                <a:gd name="T73" fmla="*/ 846 h 1584"/>
                <a:gd name="T74" fmla="*/ 498 w 3034"/>
                <a:gd name="T75" fmla="*/ 898 h 1584"/>
                <a:gd name="T76" fmla="*/ 450 w 3034"/>
                <a:gd name="T77" fmla="*/ 950 h 1584"/>
                <a:gd name="T78" fmla="*/ 400 w 3034"/>
                <a:gd name="T79" fmla="*/ 1004 h 1584"/>
                <a:gd name="T80" fmla="*/ 352 w 3034"/>
                <a:gd name="T81" fmla="*/ 1060 h 1584"/>
                <a:gd name="T82" fmla="*/ 306 w 3034"/>
                <a:gd name="T83" fmla="*/ 1118 h 1584"/>
                <a:gd name="T84" fmla="*/ 260 w 3034"/>
                <a:gd name="T85" fmla="*/ 1178 h 1584"/>
                <a:gd name="T86" fmla="*/ 214 w 3034"/>
                <a:gd name="T87" fmla="*/ 1240 h 1584"/>
                <a:gd name="T88" fmla="*/ 168 w 3034"/>
                <a:gd name="T89" fmla="*/ 1304 h 1584"/>
                <a:gd name="T90" fmla="*/ 126 w 3034"/>
                <a:gd name="T91" fmla="*/ 1372 h 1584"/>
                <a:gd name="T92" fmla="*/ 82 w 3034"/>
                <a:gd name="T93" fmla="*/ 1440 h 1584"/>
                <a:gd name="T94" fmla="*/ 40 w 3034"/>
                <a:gd name="T95" fmla="*/ 1512 h 1584"/>
                <a:gd name="T96" fmla="*/ 0 w 3034"/>
                <a:gd name="T97" fmla="*/ 1584 h 1584"/>
                <a:gd name="T98" fmla="*/ 1594 w 3034"/>
                <a:gd name="T99" fmla="*/ 1584 h 1584"/>
                <a:gd name="T100" fmla="*/ 1596 w 3034"/>
                <a:gd name="T101" fmla="*/ 1584 h 1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34" h="1584">
                  <a:moveTo>
                    <a:pt x="1596" y="1584"/>
                  </a:moveTo>
                  <a:lnTo>
                    <a:pt x="3034" y="16"/>
                  </a:lnTo>
                  <a:lnTo>
                    <a:pt x="3034" y="16"/>
                  </a:lnTo>
                  <a:lnTo>
                    <a:pt x="2978" y="10"/>
                  </a:lnTo>
                  <a:lnTo>
                    <a:pt x="2912" y="4"/>
                  </a:lnTo>
                  <a:lnTo>
                    <a:pt x="2822" y="0"/>
                  </a:lnTo>
                  <a:lnTo>
                    <a:pt x="2712" y="0"/>
                  </a:lnTo>
                  <a:lnTo>
                    <a:pt x="2650" y="0"/>
                  </a:lnTo>
                  <a:lnTo>
                    <a:pt x="2582" y="2"/>
                  </a:lnTo>
                  <a:lnTo>
                    <a:pt x="2512" y="6"/>
                  </a:lnTo>
                  <a:lnTo>
                    <a:pt x="2438" y="12"/>
                  </a:lnTo>
                  <a:lnTo>
                    <a:pt x="2360" y="20"/>
                  </a:lnTo>
                  <a:lnTo>
                    <a:pt x="2278" y="30"/>
                  </a:lnTo>
                  <a:lnTo>
                    <a:pt x="2194" y="42"/>
                  </a:lnTo>
                  <a:lnTo>
                    <a:pt x="2106" y="58"/>
                  </a:lnTo>
                  <a:lnTo>
                    <a:pt x="2016" y="76"/>
                  </a:lnTo>
                  <a:lnTo>
                    <a:pt x="1926" y="96"/>
                  </a:lnTo>
                  <a:lnTo>
                    <a:pt x="1832" y="120"/>
                  </a:lnTo>
                  <a:lnTo>
                    <a:pt x="1736" y="148"/>
                  </a:lnTo>
                  <a:lnTo>
                    <a:pt x="1640" y="180"/>
                  </a:lnTo>
                  <a:lnTo>
                    <a:pt x="1542" y="214"/>
                  </a:lnTo>
                  <a:lnTo>
                    <a:pt x="1444" y="254"/>
                  </a:lnTo>
                  <a:lnTo>
                    <a:pt x="1344" y="298"/>
                  </a:lnTo>
                  <a:lnTo>
                    <a:pt x="1244" y="346"/>
                  </a:lnTo>
                  <a:lnTo>
                    <a:pt x="1146" y="400"/>
                  </a:lnTo>
                  <a:lnTo>
                    <a:pt x="1046" y="458"/>
                  </a:lnTo>
                  <a:lnTo>
                    <a:pt x="998" y="488"/>
                  </a:lnTo>
                  <a:lnTo>
                    <a:pt x="948" y="520"/>
                  </a:lnTo>
                  <a:lnTo>
                    <a:pt x="898" y="554"/>
                  </a:lnTo>
                  <a:lnTo>
                    <a:pt x="850" y="590"/>
                  </a:lnTo>
                  <a:lnTo>
                    <a:pt x="802" y="626"/>
                  </a:lnTo>
                  <a:lnTo>
                    <a:pt x="754" y="664"/>
                  </a:lnTo>
                  <a:lnTo>
                    <a:pt x="754" y="664"/>
                  </a:lnTo>
                  <a:lnTo>
                    <a:pt x="702" y="708"/>
                  </a:lnTo>
                  <a:lnTo>
                    <a:pt x="650" y="752"/>
                  </a:lnTo>
                  <a:lnTo>
                    <a:pt x="598" y="798"/>
                  </a:lnTo>
                  <a:lnTo>
                    <a:pt x="548" y="846"/>
                  </a:lnTo>
                  <a:lnTo>
                    <a:pt x="498" y="898"/>
                  </a:lnTo>
                  <a:lnTo>
                    <a:pt x="450" y="950"/>
                  </a:lnTo>
                  <a:lnTo>
                    <a:pt x="400" y="1004"/>
                  </a:lnTo>
                  <a:lnTo>
                    <a:pt x="352" y="1060"/>
                  </a:lnTo>
                  <a:lnTo>
                    <a:pt x="306" y="1118"/>
                  </a:lnTo>
                  <a:lnTo>
                    <a:pt x="260" y="1178"/>
                  </a:lnTo>
                  <a:lnTo>
                    <a:pt x="214" y="1240"/>
                  </a:lnTo>
                  <a:lnTo>
                    <a:pt x="168" y="1304"/>
                  </a:lnTo>
                  <a:lnTo>
                    <a:pt x="126" y="1372"/>
                  </a:lnTo>
                  <a:lnTo>
                    <a:pt x="82" y="1440"/>
                  </a:lnTo>
                  <a:lnTo>
                    <a:pt x="40" y="1512"/>
                  </a:lnTo>
                  <a:lnTo>
                    <a:pt x="0" y="1584"/>
                  </a:lnTo>
                  <a:lnTo>
                    <a:pt x="1594" y="1584"/>
                  </a:lnTo>
                  <a:lnTo>
                    <a:pt x="1596" y="1584"/>
                  </a:lnTo>
                  <a:close/>
                </a:path>
              </a:pathLst>
            </a:custGeom>
            <a:gradFill flip="none" rotWithShape="1">
              <a:gsLst>
                <a:gs pos="0">
                  <a:schemeClr val="bg1">
                    <a:lumMod val="65000"/>
                  </a:schemeClr>
                </a:gs>
                <a:gs pos="100000">
                  <a:schemeClr val="bg1">
                    <a:lumMod val="85000"/>
                  </a:schemeClr>
                </a:gs>
              </a:gsLst>
              <a:lin ang="16200000" scaled="1"/>
              <a:tileRect/>
            </a:gradFill>
            <a:ln>
              <a:noFill/>
            </a:ln>
          </p:spPr>
          <p:txBody>
            <a:bodyPr vert="horz" wrap="square" lIns="91440" tIns="45720" rIns="91440" bIns="45720" numCol="1" anchor="t" anchorCtr="0" compatLnSpc="1"/>
            <a:lstStyle/>
            <a:p>
              <a:endParaRPr lang="zh-CN" altLang="en-US"/>
            </a:p>
          </p:txBody>
        </p:sp>
        <p:sp>
          <p:nvSpPr>
            <p:cNvPr id="35" name="Freeform 22"/>
            <p:cNvSpPr/>
            <p:nvPr/>
          </p:nvSpPr>
          <p:spPr bwMode="auto">
            <a:xfrm rot="16200000">
              <a:off x="3215812" y="1661354"/>
              <a:ext cx="2687335" cy="2269990"/>
            </a:xfrm>
            <a:custGeom>
              <a:avLst/>
              <a:gdLst>
                <a:gd name="T0" fmla="*/ 42 w 3490"/>
                <a:gd name="T1" fmla="*/ 1404 h 2948"/>
                <a:gd name="T2" fmla="*/ 174 w 3490"/>
                <a:gd name="T3" fmla="*/ 1200 h 2948"/>
                <a:gd name="T4" fmla="*/ 320 w 3490"/>
                <a:gd name="T5" fmla="*/ 1010 h 2948"/>
                <a:gd name="T6" fmla="*/ 480 w 3490"/>
                <a:gd name="T7" fmla="*/ 838 h 2948"/>
                <a:gd name="T8" fmla="*/ 650 w 3490"/>
                <a:gd name="T9" fmla="*/ 680 h 2948"/>
                <a:gd name="T10" fmla="*/ 834 w 3490"/>
                <a:gd name="T11" fmla="*/ 536 h 2948"/>
                <a:gd name="T12" fmla="*/ 942 w 3490"/>
                <a:gd name="T13" fmla="*/ 464 h 2948"/>
                <a:gd name="T14" fmla="*/ 1110 w 3490"/>
                <a:gd name="T15" fmla="*/ 366 h 2948"/>
                <a:gd name="T16" fmla="*/ 1286 w 3490"/>
                <a:gd name="T17" fmla="*/ 278 h 2948"/>
                <a:gd name="T18" fmla="*/ 1470 w 3490"/>
                <a:gd name="T19" fmla="*/ 202 h 2948"/>
                <a:gd name="T20" fmla="*/ 1662 w 3490"/>
                <a:gd name="T21" fmla="*/ 138 h 2948"/>
                <a:gd name="T22" fmla="*/ 1794 w 3490"/>
                <a:gd name="T23" fmla="*/ 102 h 2948"/>
                <a:gd name="T24" fmla="*/ 2046 w 3490"/>
                <a:gd name="T25" fmla="*/ 48 h 2948"/>
                <a:gd name="T26" fmla="*/ 2278 w 3490"/>
                <a:gd name="T27" fmla="*/ 18 h 2948"/>
                <a:gd name="T28" fmla="*/ 2482 w 3490"/>
                <a:gd name="T29" fmla="*/ 2 h 2948"/>
                <a:gd name="T30" fmla="*/ 2744 w 3490"/>
                <a:gd name="T31" fmla="*/ 4 h 2948"/>
                <a:gd name="T32" fmla="*/ 2830 w 3490"/>
                <a:gd name="T33" fmla="*/ 80 h 2948"/>
                <a:gd name="T34" fmla="*/ 2882 w 3490"/>
                <a:gd name="T35" fmla="*/ 288 h 2948"/>
                <a:gd name="T36" fmla="*/ 2942 w 3490"/>
                <a:gd name="T37" fmla="*/ 482 h 2948"/>
                <a:gd name="T38" fmla="*/ 3056 w 3490"/>
                <a:gd name="T39" fmla="*/ 770 h 2948"/>
                <a:gd name="T40" fmla="*/ 3200 w 3490"/>
                <a:gd name="T41" fmla="*/ 1056 h 2948"/>
                <a:gd name="T42" fmla="*/ 3340 w 3490"/>
                <a:gd name="T43" fmla="*/ 1278 h 2948"/>
                <a:gd name="T44" fmla="*/ 3458 w 3490"/>
                <a:gd name="T45" fmla="*/ 1436 h 2948"/>
                <a:gd name="T46" fmla="*/ 3458 w 3490"/>
                <a:gd name="T47" fmla="*/ 1512 h 2948"/>
                <a:gd name="T48" fmla="*/ 3340 w 3490"/>
                <a:gd name="T49" fmla="*/ 1670 h 2948"/>
                <a:gd name="T50" fmla="*/ 3200 w 3490"/>
                <a:gd name="T51" fmla="*/ 1894 h 2948"/>
                <a:gd name="T52" fmla="*/ 3056 w 3490"/>
                <a:gd name="T53" fmla="*/ 2180 h 2948"/>
                <a:gd name="T54" fmla="*/ 2942 w 3490"/>
                <a:gd name="T55" fmla="*/ 2468 h 2948"/>
                <a:gd name="T56" fmla="*/ 2882 w 3490"/>
                <a:gd name="T57" fmla="*/ 2660 h 2948"/>
                <a:gd name="T58" fmla="*/ 2830 w 3490"/>
                <a:gd name="T59" fmla="*/ 2868 h 2948"/>
                <a:gd name="T60" fmla="*/ 2742 w 3490"/>
                <a:gd name="T61" fmla="*/ 2946 h 2948"/>
                <a:gd name="T62" fmla="*/ 2478 w 3490"/>
                <a:gd name="T63" fmla="*/ 2946 h 2948"/>
                <a:gd name="T64" fmla="*/ 2272 w 3490"/>
                <a:gd name="T65" fmla="*/ 2932 h 2948"/>
                <a:gd name="T66" fmla="*/ 2040 w 3490"/>
                <a:gd name="T67" fmla="*/ 2900 h 2948"/>
                <a:gd name="T68" fmla="*/ 1786 w 3490"/>
                <a:gd name="T69" fmla="*/ 2846 h 2948"/>
                <a:gd name="T70" fmla="*/ 1654 w 3490"/>
                <a:gd name="T71" fmla="*/ 2810 h 2948"/>
                <a:gd name="T72" fmla="*/ 1464 w 3490"/>
                <a:gd name="T73" fmla="*/ 2744 h 2948"/>
                <a:gd name="T74" fmla="*/ 1280 w 3490"/>
                <a:gd name="T75" fmla="*/ 2668 h 2948"/>
                <a:gd name="T76" fmla="*/ 1104 w 3490"/>
                <a:gd name="T77" fmla="*/ 2580 h 2948"/>
                <a:gd name="T78" fmla="*/ 938 w 3490"/>
                <a:gd name="T79" fmla="*/ 2482 h 2948"/>
                <a:gd name="T80" fmla="*/ 830 w 3490"/>
                <a:gd name="T81" fmla="*/ 2410 h 2948"/>
                <a:gd name="T82" fmla="*/ 648 w 3490"/>
                <a:gd name="T83" fmla="*/ 2268 h 2948"/>
                <a:gd name="T84" fmla="*/ 478 w 3490"/>
                <a:gd name="T85" fmla="*/ 2110 h 2948"/>
                <a:gd name="T86" fmla="*/ 320 w 3490"/>
                <a:gd name="T87" fmla="*/ 1936 h 2948"/>
                <a:gd name="T88" fmla="*/ 174 w 3490"/>
                <a:gd name="T89" fmla="*/ 1748 h 2948"/>
                <a:gd name="T90" fmla="*/ 42 w 3490"/>
                <a:gd name="T91" fmla="*/ 1546 h 2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90" h="2948">
                  <a:moveTo>
                    <a:pt x="0" y="1474"/>
                  </a:moveTo>
                  <a:lnTo>
                    <a:pt x="0" y="1474"/>
                  </a:lnTo>
                  <a:lnTo>
                    <a:pt x="42" y="1404"/>
                  </a:lnTo>
                  <a:lnTo>
                    <a:pt x="84" y="1334"/>
                  </a:lnTo>
                  <a:lnTo>
                    <a:pt x="130" y="1266"/>
                  </a:lnTo>
                  <a:lnTo>
                    <a:pt x="174" y="1200"/>
                  </a:lnTo>
                  <a:lnTo>
                    <a:pt x="222" y="1134"/>
                  </a:lnTo>
                  <a:lnTo>
                    <a:pt x="270" y="1072"/>
                  </a:lnTo>
                  <a:lnTo>
                    <a:pt x="320" y="1010"/>
                  </a:lnTo>
                  <a:lnTo>
                    <a:pt x="372" y="952"/>
                  </a:lnTo>
                  <a:lnTo>
                    <a:pt x="426" y="894"/>
                  </a:lnTo>
                  <a:lnTo>
                    <a:pt x="480" y="838"/>
                  </a:lnTo>
                  <a:lnTo>
                    <a:pt x="536" y="782"/>
                  </a:lnTo>
                  <a:lnTo>
                    <a:pt x="592" y="730"/>
                  </a:lnTo>
                  <a:lnTo>
                    <a:pt x="650" y="680"/>
                  </a:lnTo>
                  <a:lnTo>
                    <a:pt x="710" y="630"/>
                  </a:lnTo>
                  <a:lnTo>
                    <a:pt x="772" y="582"/>
                  </a:lnTo>
                  <a:lnTo>
                    <a:pt x="834" y="536"/>
                  </a:lnTo>
                  <a:lnTo>
                    <a:pt x="834" y="536"/>
                  </a:lnTo>
                  <a:lnTo>
                    <a:pt x="888" y="500"/>
                  </a:lnTo>
                  <a:lnTo>
                    <a:pt x="942" y="464"/>
                  </a:lnTo>
                  <a:lnTo>
                    <a:pt x="996" y="430"/>
                  </a:lnTo>
                  <a:lnTo>
                    <a:pt x="1054" y="398"/>
                  </a:lnTo>
                  <a:lnTo>
                    <a:pt x="1110" y="366"/>
                  </a:lnTo>
                  <a:lnTo>
                    <a:pt x="1168" y="336"/>
                  </a:lnTo>
                  <a:lnTo>
                    <a:pt x="1226" y="306"/>
                  </a:lnTo>
                  <a:lnTo>
                    <a:pt x="1286" y="278"/>
                  </a:lnTo>
                  <a:lnTo>
                    <a:pt x="1348" y="252"/>
                  </a:lnTo>
                  <a:lnTo>
                    <a:pt x="1408" y="226"/>
                  </a:lnTo>
                  <a:lnTo>
                    <a:pt x="1470" y="202"/>
                  </a:lnTo>
                  <a:lnTo>
                    <a:pt x="1534" y="180"/>
                  </a:lnTo>
                  <a:lnTo>
                    <a:pt x="1598" y="158"/>
                  </a:lnTo>
                  <a:lnTo>
                    <a:pt x="1662" y="138"/>
                  </a:lnTo>
                  <a:lnTo>
                    <a:pt x="1728" y="118"/>
                  </a:lnTo>
                  <a:lnTo>
                    <a:pt x="1794" y="102"/>
                  </a:lnTo>
                  <a:lnTo>
                    <a:pt x="1794" y="102"/>
                  </a:lnTo>
                  <a:lnTo>
                    <a:pt x="1880" y="80"/>
                  </a:lnTo>
                  <a:lnTo>
                    <a:pt x="1964" y="64"/>
                  </a:lnTo>
                  <a:lnTo>
                    <a:pt x="2046" y="48"/>
                  </a:lnTo>
                  <a:lnTo>
                    <a:pt x="2126" y="36"/>
                  </a:lnTo>
                  <a:lnTo>
                    <a:pt x="2204" y="26"/>
                  </a:lnTo>
                  <a:lnTo>
                    <a:pt x="2278" y="18"/>
                  </a:lnTo>
                  <a:lnTo>
                    <a:pt x="2350" y="10"/>
                  </a:lnTo>
                  <a:lnTo>
                    <a:pt x="2418" y="6"/>
                  </a:lnTo>
                  <a:lnTo>
                    <a:pt x="2482" y="2"/>
                  </a:lnTo>
                  <a:lnTo>
                    <a:pt x="2542" y="2"/>
                  </a:lnTo>
                  <a:lnTo>
                    <a:pt x="2652" y="0"/>
                  </a:lnTo>
                  <a:lnTo>
                    <a:pt x="2744" y="4"/>
                  </a:lnTo>
                  <a:lnTo>
                    <a:pt x="2814" y="8"/>
                  </a:lnTo>
                  <a:lnTo>
                    <a:pt x="2814" y="8"/>
                  </a:lnTo>
                  <a:lnTo>
                    <a:pt x="2830" y="80"/>
                  </a:lnTo>
                  <a:lnTo>
                    <a:pt x="2846" y="152"/>
                  </a:lnTo>
                  <a:lnTo>
                    <a:pt x="2864" y="222"/>
                  </a:lnTo>
                  <a:lnTo>
                    <a:pt x="2882" y="288"/>
                  </a:lnTo>
                  <a:lnTo>
                    <a:pt x="2902" y="356"/>
                  </a:lnTo>
                  <a:lnTo>
                    <a:pt x="2922" y="420"/>
                  </a:lnTo>
                  <a:lnTo>
                    <a:pt x="2942" y="482"/>
                  </a:lnTo>
                  <a:lnTo>
                    <a:pt x="2964" y="542"/>
                  </a:lnTo>
                  <a:lnTo>
                    <a:pt x="3008" y="660"/>
                  </a:lnTo>
                  <a:lnTo>
                    <a:pt x="3056" y="770"/>
                  </a:lnTo>
                  <a:lnTo>
                    <a:pt x="3104" y="872"/>
                  </a:lnTo>
                  <a:lnTo>
                    <a:pt x="3152" y="968"/>
                  </a:lnTo>
                  <a:lnTo>
                    <a:pt x="3200" y="1056"/>
                  </a:lnTo>
                  <a:lnTo>
                    <a:pt x="3248" y="1138"/>
                  </a:lnTo>
                  <a:lnTo>
                    <a:pt x="3296" y="1212"/>
                  </a:lnTo>
                  <a:lnTo>
                    <a:pt x="3340" y="1278"/>
                  </a:lnTo>
                  <a:lnTo>
                    <a:pt x="3382" y="1338"/>
                  </a:lnTo>
                  <a:lnTo>
                    <a:pt x="3422" y="1392"/>
                  </a:lnTo>
                  <a:lnTo>
                    <a:pt x="3458" y="1436"/>
                  </a:lnTo>
                  <a:lnTo>
                    <a:pt x="3490" y="1474"/>
                  </a:lnTo>
                  <a:lnTo>
                    <a:pt x="3490" y="1474"/>
                  </a:lnTo>
                  <a:lnTo>
                    <a:pt x="3458" y="1512"/>
                  </a:lnTo>
                  <a:lnTo>
                    <a:pt x="3422" y="1558"/>
                  </a:lnTo>
                  <a:lnTo>
                    <a:pt x="3382" y="1610"/>
                  </a:lnTo>
                  <a:lnTo>
                    <a:pt x="3340" y="1670"/>
                  </a:lnTo>
                  <a:lnTo>
                    <a:pt x="3296" y="1738"/>
                  </a:lnTo>
                  <a:lnTo>
                    <a:pt x="3248" y="1812"/>
                  </a:lnTo>
                  <a:lnTo>
                    <a:pt x="3200" y="1894"/>
                  </a:lnTo>
                  <a:lnTo>
                    <a:pt x="3152" y="1982"/>
                  </a:lnTo>
                  <a:lnTo>
                    <a:pt x="3104" y="2078"/>
                  </a:lnTo>
                  <a:lnTo>
                    <a:pt x="3056" y="2180"/>
                  </a:lnTo>
                  <a:lnTo>
                    <a:pt x="3008" y="2290"/>
                  </a:lnTo>
                  <a:lnTo>
                    <a:pt x="2964" y="2406"/>
                  </a:lnTo>
                  <a:lnTo>
                    <a:pt x="2942" y="2468"/>
                  </a:lnTo>
                  <a:lnTo>
                    <a:pt x="2922" y="2530"/>
                  </a:lnTo>
                  <a:lnTo>
                    <a:pt x="2902" y="2594"/>
                  </a:lnTo>
                  <a:lnTo>
                    <a:pt x="2882" y="2660"/>
                  </a:lnTo>
                  <a:lnTo>
                    <a:pt x="2864" y="2728"/>
                  </a:lnTo>
                  <a:lnTo>
                    <a:pt x="2846" y="2798"/>
                  </a:lnTo>
                  <a:lnTo>
                    <a:pt x="2830" y="2868"/>
                  </a:lnTo>
                  <a:lnTo>
                    <a:pt x="2814" y="2942"/>
                  </a:lnTo>
                  <a:lnTo>
                    <a:pt x="2814" y="2942"/>
                  </a:lnTo>
                  <a:lnTo>
                    <a:pt x="2742" y="2946"/>
                  </a:lnTo>
                  <a:lnTo>
                    <a:pt x="2650" y="2948"/>
                  </a:lnTo>
                  <a:lnTo>
                    <a:pt x="2540" y="2948"/>
                  </a:lnTo>
                  <a:lnTo>
                    <a:pt x="2478" y="2946"/>
                  </a:lnTo>
                  <a:lnTo>
                    <a:pt x="2414" y="2942"/>
                  </a:lnTo>
                  <a:lnTo>
                    <a:pt x="2344" y="2938"/>
                  </a:lnTo>
                  <a:lnTo>
                    <a:pt x="2272" y="2932"/>
                  </a:lnTo>
                  <a:lnTo>
                    <a:pt x="2198" y="2924"/>
                  </a:lnTo>
                  <a:lnTo>
                    <a:pt x="2120" y="2912"/>
                  </a:lnTo>
                  <a:lnTo>
                    <a:pt x="2040" y="2900"/>
                  </a:lnTo>
                  <a:lnTo>
                    <a:pt x="1956" y="2884"/>
                  </a:lnTo>
                  <a:lnTo>
                    <a:pt x="1872" y="2866"/>
                  </a:lnTo>
                  <a:lnTo>
                    <a:pt x="1786" y="2846"/>
                  </a:lnTo>
                  <a:lnTo>
                    <a:pt x="1786" y="2846"/>
                  </a:lnTo>
                  <a:lnTo>
                    <a:pt x="1720" y="2828"/>
                  </a:lnTo>
                  <a:lnTo>
                    <a:pt x="1654" y="2810"/>
                  </a:lnTo>
                  <a:lnTo>
                    <a:pt x="1590" y="2790"/>
                  </a:lnTo>
                  <a:lnTo>
                    <a:pt x="1526" y="2768"/>
                  </a:lnTo>
                  <a:lnTo>
                    <a:pt x="1464" y="2744"/>
                  </a:lnTo>
                  <a:lnTo>
                    <a:pt x="1402" y="2720"/>
                  </a:lnTo>
                  <a:lnTo>
                    <a:pt x="1340" y="2696"/>
                  </a:lnTo>
                  <a:lnTo>
                    <a:pt x="1280" y="2668"/>
                  </a:lnTo>
                  <a:lnTo>
                    <a:pt x="1222" y="2640"/>
                  </a:lnTo>
                  <a:lnTo>
                    <a:pt x="1162" y="2612"/>
                  </a:lnTo>
                  <a:lnTo>
                    <a:pt x="1104" y="2580"/>
                  </a:lnTo>
                  <a:lnTo>
                    <a:pt x="1048" y="2548"/>
                  </a:lnTo>
                  <a:lnTo>
                    <a:pt x="992" y="2516"/>
                  </a:lnTo>
                  <a:lnTo>
                    <a:pt x="938" y="2482"/>
                  </a:lnTo>
                  <a:lnTo>
                    <a:pt x="884" y="2446"/>
                  </a:lnTo>
                  <a:lnTo>
                    <a:pt x="830" y="2410"/>
                  </a:lnTo>
                  <a:lnTo>
                    <a:pt x="830" y="2410"/>
                  </a:lnTo>
                  <a:lnTo>
                    <a:pt x="768" y="2364"/>
                  </a:lnTo>
                  <a:lnTo>
                    <a:pt x="706" y="2316"/>
                  </a:lnTo>
                  <a:lnTo>
                    <a:pt x="648" y="2268"/>
                  </a:lnTo>
                  <a:lnTo>
                    <a:pt x="590" y="2216"/>
                  </a:lnTo>
                  <a:lnTo>
                    <a:pt x="532" y="2164"/>
                  </a:lnTo>
                  <a:lnTo>
                    <a:pt x="478" y="2110"/>
                  </a:lnTo>
                  <a:lnTo>
                    <a:pt x="424" y="2054"/>
                  </a:lnTo>
                  <a:lnTo>
                    <a:pt x="370" y="1996"/>
                  </a:lnTo>
                  <a:lnTo>
                    <a:pt x="320" y="1936"/>
                  </a:lnTo>
                  <a:lnTo>
                    <a:pt x="270" y="1876"/>
                  </a:lnTo>
                  <a:lnTo>
                    <a:pt x="220" y="1814"/>
                  </a:lnTo>
                  <a:lnTo>
                    <a:pt x="174" y="1748"/>
                  </a:lnTo>
                  <a:lnTo>
                    <a:pt x="128" y="1682"/>
                  </a:lnTo>
                  <a:lnTo>
                    <a:pt x="84" y="1614"/>
                  </a:lnTo>
                  <a:lnTo>
                    <a:pt x="42" y="1546"/>
                  </a:lnTo>
                  <a:lnTo>
                    <a:pt x="0" y="1474"/>
                  </a:lnTo>
                  <a:lnTo>
                    <a:pt x="0" y="1474"/>
                  </a:lnTo>
                  <a:close/>
                </a:path>
              </a:pathLst>
            </a:custGeom>
            <a:gradFill flip="none" rotWithShape="1">
              <a:gsLst>
                <a:gs pos="0">
                  <a:schemeClr val="bg1">
                    <a:lumMod val="75000"/>
                  </a:schemeClr>
                </a:gs>
                <a:gs pos="100000">
                  <a:schemeClr val="bg1">
                    <a:lumMod val="95000"/>
                  </a:schemeClr>
                </a:gs>
              </a:gsLst>
              <a:lin ang="0" scaled="1"/>
              <a:tileRect/>
            </a:gradFill>
            <a:ln>
              <a:noFill/>
            </a:ln>
          </p:spPr>
          <p:txBody>
            <a:bodyPr vert="horz" wrap="square" lIns="91440" tIns="45720" rIns="91440" bIns="45720" numCol="1" anchor="t" anchorCtr="0" compatLnSpc="1"/>
            <a:lstStyle/>
            <a:p>
              <a:endParaRPr lang="zh-CN" altLang="en-US"/>
            </a:p>
          </p:txBody>
        </p:sp>
      </p:grpSp>
      <p:sp>
        <p:nvSpPr>
          <p:cNvPr id="36" name="矩形 35"/>
          <p:cNvSpPr/>
          <p:nvPr/>
        </p:nvSpPr>
        <p:spPr>
          <a:xfrm>
            <a:off x="534467" y="3881217"/>
            <a:ext cx="2847240" cy="1043350"/>
          </a:xfrm>
          <a:prstGeom prst="rect">
            <a:avLst/>
          </a:prstGeom>
        </p:spPr>
        <p:txBody>
          <a:bodyPr wrap="square" lIns="121908" tIns="60954" rIns="121908" bIns="60954">
            <a:spAutoFit/>
          </a:bodyPr>
          <a:lstStyle/>
          <a:p>
            <a:pPr algn="r">
              <a:lnSpc>
                <a:spcPct val="130000"/>
              </a:lnSpc>
            </a:pPr>
            <a:r>
              <a:rPr lang="zh-CN" altLang="en-US" sz="1300" dirty="0">
                <a:solidFill>
                  <a:schemeClr val="accent1"/>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1"/>
              </a:solidFill>
              <a:latin typeface="微软雅黑" panose="020B0503020204020204" pitchFamily="34" charset="-122"/>
              <a:ea typeface="微软雅黑" panose="020B0503020204020204" pitchFamily="34" charset="-122"/>
            </a:endParaRPr>
          </a:p>
          <a:p>
            <a:pPr algn="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grpSp>
        <p:nvGrpSpPr>
          <p:cNvPr id="37" name="组合 36"/>
          <p:cNvGrpSpPr/>
          <p:nvPr/>
        </p:nvGrpSpPr>
        <p:grpSpPr>
          <a:xfrm>
            <a:off x="3393562" y="4128587"/>
            <a:ext cx="535214" cy="535284"/>
            <a:chOff x="5835317" y="2123703"/>
            <a:chExt cx="756000" cy="756000"/>
          </a:xfrm>
        </p:grpSpPr>
        <p:sp>
          <p:nvSpPr>
            <p:cNvPr id="38" name="椭圆 37"/>
            <p:cNvSpPr/>
            <p:nvPr/>
          </p:nvSpPr>
          <p:spPr>
            <a:xfrm>
              <a:off x="5835317" y="2123703"/>
              <a:ext cx="756000" cy="756000"/>
            </a:xfrm>
            <a:prstGeom prst="ellipse">
              <a:avLst/>
            </a:prstGeom>
            <a:solidFill>
              <a:schemeClr val="accent1"/>
            </a:solidFill>
            <a:ln w="127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9" name="组合 38"/>
            <p:cNvGrpSpPr/>
            <p:nvPr/>
          </p:nvGrpSpPr>
          <p:grpSpPr>
            <a:xfrm>
              <a:off x="6046413" y="2333066"/>
              <a:ext cx="333808" cy="298641"/>
              <a:chOff x="4987925" y="414338"/>
              <a:chExt cx="1898650" cy="1698625"/>
            </a:xfrm>
          </p:grpSpPr>
          <p:sp>
            <p:nvSpPr>
              <p:cNvPr id="40" name="Freeform 22"/>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Line 23"/>
              <p:cNvSpPr>
                <a:spLocks noChangeShapeType="1"/>
              </p:cNvSpPr>
              <p:nvPr/>
            </p:nvSpPr>
            <p:spPr bwMode="auto">
              <a:xfrm>
                <a:off x="5937250" y="893763"/>
                <a:ext cx="0" cy="5683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24"/>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43" name="矩形 42"/>
          <p:cNvSpPr/>
          <p:nvPr/>
        </p:nvSpPr>
        <p:spPr>
          <a:xfrm>
            <a:off x="8752388" y="3881217"/>
            <a:ext cx="2837705" cy="1043350"/>
          </a:xfrm>
          <a:prstGeom prst="rect">
            <a:avLst/>
          </a:prstGeom>
        </p:spPr>
        <p:txBody>
          <a:bodyPr wrap="square" lIns="121908" tIns="60954" rIns="121908" bIns="60954">
            <a:spAutoFit/>
          </a:bodyPr>
          <a:lstStyle/>
          <a:p>
            <a:pPr>
              <a:lnSpc>
                <a:spcPct val="130000"/>
              </a:lnSpc>
            </a:pPr>
            <a:r>
              <a:rPr lang="zh-CN" altLang="en-US" sz="1300" dirty="0">
                <a:solidFill>
                  <a:schemeClr val="accent2"/>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2"/>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grpSp>
        <p:nvGrpSpPr>
          <p:cNvPr id="44" name="组合 43"/>
          <p:cNvGrpSpPr/>
          <p:nvPr/>
        </p:nvGrpSpPr>
        <p:grpSpPr>
          <a:xfrm>
            <a:off x="8208584" y="2470903"/>
            <a:ext cx="535214" cy="535284"/>
            <a:chOff x="2552681" y="2123703"/>
            <a:chExt cx="756000" cy="756000"/>
          </a:xfrm>
        </p:grpSpPr>
        <p:sp>
          <p:nvSpPr>
            <p:cNvPr id="45" name="椭圆 44"/>
            <p:cNvSpPr/>
            <p:nvPr/>
          </p:nvSpPr>
          <p:spPr>
            <a:xfrm>
              <a:off x="2552681" y="2123703"/>
              <a:ext cx="756000" cy="756000"/>
            </a:xfrm>
            <a:prstGeom prst="ellipse">
              <a:avLst/>
            </a:prstGeom>
            <a:solidFill>
              <a:schemeClr val="accent4"/>
            </a:solidFill>
            <a:ln w="127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p:cNvGrpSpPr/>
            <p:nvPr/>
          </p:nvGrpSpPr>
          <p:grpSpPr>
            <a:xfrm>
              <a:off x="2780523" y="2352383"/>
              <a:ext cx="300316" cy="298641"/>
              <a:chOff x="2616200" y="414338"/>
              <a:chExt cx="1708150" cy="1698625"/>
            </a:xfrm>
          </p:grpSpPr>
          <p:sp>
            <p:nvSpPr>
              <p:cNvPr id="47" name="Freeform 25"/>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9" name="Line 27"/>
              <p:cNvSpPr>
                <a:spLocks noChangeShapeType="1"/>
              </p:cNvSpPr>
              <p:nvPr/>
            </p:nvSpPr>
            <p:spPr bwMode="auto">
              <a:xfrm flipH="1">
                <a:off x="3409950" y="614363"/>
                <a:ext cx="606425" cy="54610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sp>
        <p:nvSpPr>
          <p:cNvPr id="50" name="矩形 49"/>
          <p:cNvSpPr/>
          <p:nvPr/>
        </p:nvSpPr>
        <p:spPr>
          <a:xfrm>
            <a:off x="534467" y="2223533"/>
            <a:ext cx="2847240" cy="1043350"/>
          </a:xfrm>
          <a:prstGeom prst="rect">
            <a:avLst/>
          </a:prstGeom>
        </p:spPr>
        <p:txBody>
          <a:bodyPr wrap="square" lIns="121908" tIns="60954" rIns="121908" bIns="60954">
            <a:spAutoFit/>
          </a:bodyPr>
          <a:lstStyle/>
          <a:p>
            <a:pPr algn="r">
              <a:lnSpc>
                <a:spcPct val="130000"/>
              </a:lnSpc>
            </a:pPr>
            <a:r>
              <a:rPr lang="zh-CN" altLang="en-US" sz="1300" dirty="0">
                <a:solidFill>
                  <a:schemeClr val="accent5"/>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5"/>
              </a:solidFill>
              <a:latin typeface="微软雅黑" panose="020B0503020204020204" pitchFamily="34" charset="-122"/>
              <a:ea typeface="微软雅黑" panose="020B0503020204020204" pitchFamily="34" charset="-122"/>
            </a:endParaRPr>
          </a:p>
          <a:p>
            <a:pPr algn="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grpSp>
        <p:nvGrpSpPr>
          <p:cNvPr id="51" name="组合 50"/>
          <p:cNvGrpSpPr/>
          <p:nvPr/>
        </p:nvGrpSpPr>
        <p:grpSpPr>
          <a:xfrm>
            <a:off x="8208584" y="4128587"/>
            <a:ext cx="535214" cy="535284"/>
            <a:chOff x="4193999" y="2123703"/>
            <a:chExt cx="756000" cy="756000"/>
          </a:xfrm>
        </p:grpSpPr>
        <p:sp>
          <p:nvSpPr>
            <p:cNvPr id="52" name="椭圆 51"/>
            <p:cNvSpPr/>
            <p:nvPr/>
          </p:nvSpPr>
          <p:spPr>
            <a:xfrm>
              <a:off x="4193999" y="2123703"/>
              <a:ext cx="756000" cy="756000"/>
            </a:xfrm>
            <a:prstGeom prst="ellipse">
              <a:avLst/>
            </a:prstGeom>
            <a:solidFill>
              <a:schemeClr val="accent2"/>
            </a:solidFill>
            <a:ln w="127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3" name="组合 52"/>
            <p:cNvGrpSpPr/>
            <p:nvPr/>
          </p:nvGrpSpPr>
          <p:grpSpPr>
            <a:xfrm>
              <a:off x="4420167" y="2352383"/>
              <a:ext cx="303665" cy="298641"/>
              <a:chOff x="5032375" y="3027363"/>
              <a:chExt cx="1727200" cy="1698625"/>
            </a:xfrm>
          </p:grpSpPr>
          <p:sp>
            <p:nvSpPr>
              <p:cNvPr id="54" name="Freeform 28"/>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6" name="Line 30"/>
              <p:cNvSpPr>
                <a:spLocks noChangeShapeType="1"/>
              </p:cNvSpPr>
              <p:nvPr/>
            </p:nvSpPr>
            <p:spPr bwMode="auto">
              <a:xfrm>
                <a:off x="5435600" y="3027363"/>
                <a:ext cx="923925"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7" name="Line 31"/>
              <p:cNvSpPr>
                <a:spLocks noChangeShapeType="1"/>
              </p:cNvSpPr>
              <p:nvPr/>
            </p:nvSpPr>
            <p:spPr bwMode="auto">
              <a:xfrm>
                <a:off x="5895975" y="4240213"/>
                <a:ext cx="0" cy="1841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85" name="矩形 84"/>
          <p:cNvSpPr/>
          <p:nvPr/>
        </p:nvSpPr>
        <p:spPr>
          <a:xfrm>
            <a:off x="8752388" y="2223533"/>
            <a:ext cx="2837705" cy="1043350"/>
          </a:xfrm>
          <a:prstGeom prst="rect">
            <a:avLst/>
          </a:prstGeom>
        </p:spPr>
        <p:txBody>
          <a:bodyPr wrap="square" lIns="121908" tIns="60954" rIns="121908" bIns="60954">
            <a:spAutoFit/>
          </a:bodyPr>
          <a:lstStyle/>
          <a:p>
            <a:pPr>
              <a:lnSpc>
                <a:spcPct val="130000"/>
              </a:lnSpc>
            </a:pPr>
            <a:r>
              <a:rPr lang="zh-CN" altLang="en-US" sz="1300" dirty="0">
                <a:solidFill>
                  <a:schemeClr val="accent4"/>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4"/>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grpSp>
        <p:nvGrpSpPr>
          <p:cNvPr id="86" name="组合 85"/>
          <p:cNvGrpSpPr/>
          <p:nvPr/>
        </p:nvGrpSpPr>
        <p:grpSpPr>
          <a:xfrm>
            <a:off x="3393562" y="2470903"/>
            <a:ext cx="535214" cy="535284"/>
            <a:chOff x="911363" y="2123703"/>
            <a:chExt cx="756000" cy="756000"/>
          </a:xfrm>
        </p:grpSpPr>
        <p:sp>
          <p:nvSpPr>
            <p:cNvPr id="87" name="椭圆 86"/>
            <p:cNvSpPr/>
            <p:nvPr/>
          </p:nvSpPr>
          <p:spPr>
            <a:xfrm>
              <a:off x="911363" y="2123703"/>
              <a:ext cx="756000" cy="756000"/>
            </a:xfrm>
            <a:prstGeom prst="ellipse">
              <a:avLst/>
            </a:prstGeom>
            <a:solidFill>
              <a:schemeClr val="accent5"/>
            </a:solidFill>
            <a:ln w="1270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8" name="组合 87"/>
            <p:cNvGrpSpPr/>
            <p:nvPr/>
          </p:nvGrpSpPr>
          <p:grpSpPr>
            <a:xfrm>
              <a:off x="1140043" y="2352383"/>
              <a:ext cx="298641" cy="298641"/>
              <a:chOff x="152400" y="414338"/>
              <a:chExt cx="1698625" cy="1698625"/>
            </a:xfrm>
          </p:grpSpPr>
          <p:sp>
            <p:nvSpPr>
              <p:cNvPr id="89" name="Freeform 41"/>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Freeform 42"/>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91" name="组合 90"/>
          <p:cNvGrpSpPr/>
          <p:nvPr/>
        </p:nvGrpSpPr>
        <p:grpSpPr>
          <a:xfrm>
            <a:off x="4813971" y="3529514"/>
            <a:ext cx="1217484" cy="1554393"/>
            <a:chOff x="3610353" y="2837634"/>
            <a:chExt cx="913232" cy="1165795"/>
          </a:xfrm>
        </p:grpSpPr>
        <p:sp>
          <p:nvSpPr>
            <p:cNvPr id="92" name="Freeform 26"/>
            <p:cNvSpPr/>
            <p:nvPr/>
          </p:nvSpPr>
          <p:spPr bwMode="auto">
            <a:xfrm rot="16200000">
              <a:off x="3484071" y="2963916"/>
              <a:ext cx="1165795" cy="913232"/>
            </a:xfrm>
            <a:custGeom>
              <a:avLst/>
              <a:gdLst>
                <a:gd name="T0" fmla="*/ 1514 w 1514"/>
                <a:gd name="T1" fmla="*/ 1120 h 1186"/>
                <a:gd name="T2" fmla="*/ 1514 w 1514"/>
                <a:gd name="T3" fmla="*/ 66 h 1186"/>
                <a:gd name="T4" fmla="*/ 1514 w 1514"/>
                <a:gd name="T5" fmla="*/ 66 h 1186"/>
                <a:gd name="T6" fmla="*/ 1512 w 1514"/>
                <a:gd name="T7" fmla="*/ 50 h 1186"/>
                <a:gd name="T8" fmla="*/ 1506 w 1514"/>
                <a:gd name="T9" fmla="*/ 36 h 1186"/>
                <a:gd name="T10" fmla="*/ 1498 w 1514"/>
                <a:gd name="T11" fmla="*/ 24 h 1186"/>
                <a:gd name="T12" fmla="*/ 1486 w 1514"/>
                <a:gd name="T13" fmla="*/ 12 h 1186"/>
                <a:gd name="T14" fmla="*/ 1474 w 1514"/>
                <a:gd name="T15" fmla="*/ 6 h 1186"/>
                <a:gd name="T16" fmla="*/ 1458 w 1514"/>
                <a:gd name="T17" fmla="*/ 2 h 1186"/>
                <a:gd name="T18" fmla="*/ 1444 w 1514"/>
                <a:gd name="T19" fmla="*/ 0 h 1186"/>
                <a:gd name="T20" fmla="*/ 1428 w 1514"/>
                <a:gd name="T21" fmla="*/ 4 h 1186"/>
                <a:gd name="T22" fmla="*/ 1428 w 1514"/>
                <a:gd name="T23" fmla="*/ 4 h 1186"/>
                <a:gd name="T24" fmla="*/ 1330 w 1514"/>
                <a:gd name="T25" fmla="*/ 38 h 1186"/>
                <a:gd name="T26" fmla="*/ 1232 w 1514"/>
                <a:gd name="T27" fmla="*/ 74 h 1186"/>
                <a:gd name="T28" fmla="*/ 1138 w 1514"/>
                <a:gd name="T29" fmla="*/ 116 h 1186"/>
                <a:gd name="T30" fmla="*/ 1046 w 1514"/>
                <a:gd name="T31" fmla="*/ 160 h 1186"/>
                <a:gd name="T32" fmla="*/ 956 w 1514"/>
                <a:gd name="T33" fmla="*/ 206 h 1186"/>
                <a:gd name="T34" fmla="*/ 868 w 1514"/>
                <a:gd name="T35" fmla="*/ 256 h 1186"/>
                <a:gd name="T36" fmla="*/ 784 w 1514"/>
                <a:gd name="T37" fmla="*/ 310 h 1186"/>
                <a:gd name="T38" fmla="*/ 700 w 1514"/>
                <a:gd name="T39" fmla="*/ 366 h 1186"/>
                <a:gd name="T40" fmla="*/ 700 w 1514"/>
                <a:gd name="T41" fmla="*/ 366 h 1186"/>
                <a:gd name="T42" fmla="*/ 650 w 1514"/>
                <a:gd name="T43" fmla="*/ 402 h 1186"/>
                <a:gd name="T44" fmla="*/ 602 w 1514"/>
                <a:gd name="T45" fmla="*/ 440 h 1186"/>
                <a:gd name="T46" fmla="*/ 554 w 1514"/>
                <a:gd name="T47" fmla="*/ 478 h 1186"/>
                <a:gd name="T48" fmla="*/ 506 w 1514"/>
                <a:gd name="T49" fmla="*/ 518 h 1186"/>
                <a:gd name="T50" fmla="*/ 460 w 1514"/>
                <a:gd name="T51" fmla="*/ 558 h 1186"/>
                <a:gd name="T52" fmla="*/ 414 w 1514"/>
                <a:gd name="T53" fmla="*/ 600 h 1186"/>
                <a:gd name="T54" fmla="*/ 370 w 1514"/>
                <a:gd name="T55" fmla="*/ 644 h 1186"/>
                <a:gd name="T56" fmla="*/ 326 w 1514"/>
                <a:gd name="T57" fmla="*/ 688 h 1186"/>
                <a:gd name="T58" fmla="*/ 284 w 1514"/>
                <a:gd name="T59" fmla="*/ 734 h 1186"/>
                <a:gd name="T60" fmla="*/ 242 w 1514"/>
                <a:gd name="T61" fmla="*/ 780 h 1186"/>
                <a:gd name="T62" fmla="*/ 200 w 1514"/>
                <a:gd name="T63" fmla="*/ 828 h 1186"/>
                <a:gd name="T64" fmla="*/ 160 w 1514"/>
                <a:gd name="T65" fmla="*/ 878 h 1186"/>
                <a:gd name="T66" fmla="*/ 122 w 1514"/>
                <a:gd name="T67" fmla="*/ 928 h 1186"/>
                <a:gd name="T68" fmla="*/ 84 w 1514"/>
                <a:gd name="T69" fmla="*/ 978 h 1186"/>
                <a:gd name="T70" fmla="*/ 48 w 1514"/>
                <a:gd name="T71" fmla="*/ 1030 h 1186"/>
                <a:gd name="T72" fmla="*/ 10 w 1514"/>
                <a:gd name="T73" fmla="*/ 1084 h 1186"/>
                <a:gd name="T74" fmla="*/ 10 w 1514"/>
                <a:gd name="T75" fmla="*/ 1084 h 1186"/>
                <a:gd name="T76" fmla="*/ 6 w 1514"/>
                <a:gd name="T77" fmla="*/ 1092 h 1186"/>
                <a:gd name="T78" fmla="*/ 2 w 1514"/>
                <a:gd name="T79" fmla="*/ 1102 h 1186"/>
                <a:gd name="T80" fmla="*/ 0 w 1514"/>
                <a:gd name="T81" fmla="*/ 1110 h 1186"/>
                <a:gd name="T82" fmla="*/ 0 w 1514"/>
                <a:gd name="T83" fmla="*/ 1118 h 1186"/>
                <a:gd name="T84" fmla="*/ 2 w 1514"/>
                <a:gd name="T85" fmla="*/ 1136 h 1186"/>
                <a:gd name="T86" fmla="*/ 8 w 1514"/>
                <a:gd name="T87" fmla="*/ 1152 h 1186"/>
                <a:gd name="T88" fmla="*/ 18 w 1514"/>
                <a:gd name="T89" fmla="*/ 1166 h 1186"/>
                <a:gd name="T90" fmla="*/ 32 w 1514"/>
                <a:gd name="T91" fmla="*/ 1176 h 1186"/>
                <a:gd name="T92" fmla="*/ 40 w 1514"/>
                <a:gd name="T93" fmla="*/ 1180 h 1186"/>
                <a:gd name="T94" fmla="*/ 48 w 1514"/>
                <a:gd name="T95" fmla="*/ 1184 h 1186"/>
                <a:gd name="T96" fmla="*/ 56 w 1514"/>
                <a:gd name="T97" fmla="*/ 1186 h 1186"/>
                <a:gd name="T98" fmla="*/ 66 w 1514"/>
                <a:gd name="T99" fmla="*/ 1186 h 1186"/>
                <a:gd name="T100" fmla="*/ 1448 w 1514"/>
                <a:gd name="T101" fmla="*/ 1186 h 1186"/>
                <a:gd name="T102" fmla="*/ 1448 w 1514"/>
                <a:gd name="T103" fmla="*/ 1186 h 1186"/>
                <a:gd name="T104" fmla="*/ 1462 w 1514"/>
                <a:gd name="T105" fmla="*/ 1186 h 1186"/>
                <a:gd name="T106" fmla="*/ 1474 w 1514"/>
                <a:gd name="T107" fmla="*/ 1182 h 1186"/>
                <a:gd name="T108" fmla="*/ 1484 w 1514"/>
                <a:gd name="T109" fmla="*/ 1176 h 1186"/>
                <a:gd name="T110" fmla="*/ 1494 w 1514"/>
                <a:gd name="T111" fmla="*/ 1168 h 1186"/>
                <a:gd name="T112" fmla="*/ 1502 w 1514"/>
                <a:gd name="T113" fmla="*/ 1158 h 1186"/>
                <a:gd name="T114" fmla="*/ 1508 w 1514"/>
                <a:gd name="T115" fmla="*/ 1146 h 1186"/>
                <a:gd name="T116" fmla="*/ 1512 w 1514"/>
                <a:gd name="T117" fmla="*/ 1134 h 1186"/>
                <a:gd name="T118" fmla="*/ 1514 w 1514"/>
                <a:gd name="T119" fmla="*/ 1120 h 1186"/>
                <a:gd name="T120" fmla="*/ 1514 w 1514"/>
                <a:gd name="T121" fmla="*/ 1120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4" h="1186">
                  <a:moveTo>
                    <a:pt x="1514" y="1120"/>
                  </a:moveTo>
                  <a:lnTo>
                    <a:pt x="1514" y="66"/>
                  </a:lnTo>
                  <a:lnTo>
                    <a:pt x="1514" y="66"/>
                  </a:lnTo>
                  <a:lnTo>
                    <a:pt x="1512" y="50"/>
                  </a:lnTo>
                  <a:lnTo>
                    <a:pt x="1506" y="36"/>
                  </a:lnTo>
                  <a:lnTo>
                    <a:pt x="1498" y="24"/>
                  </a:lnTo>
                  <a:lnTo>
                    <a:pt x="1486" y="12"/>
                  </a:lnTo>
                  <a:lnTo>
                    <a:pt x="1474" y="6"/>
                  </a:lnTo>
                  <a:lnTo>
                    <a:pt x="1458" y="2"/>
                  </a:lnTo>
                  <a:lnTo>
                    <a:pt x="1444" y="0"/>
                  </a:lnTo>
                  <a:lnTo>
                    <a:pt x="1428" y="4"/>
                  </a:lnTo>
                  <a:lnTo>
                    <a:pt x="1428" y="4"/>
                  </a:lnTo>
                  <a:lnTo>
                    <a:pt x="1330" y="38"/>
                  </a:lnTo>
                  <a:lnTo>
                    <a:pt x="1232" y="74"/>
                  </a:lnTo>
                  <a:lnTo>
                    <a:pt x="1138" y="116"/>
                  </a:lnTo>
                  <a:lnTo>
                    <a:pt x="1046" y="160"/>
                  </a:lnTo>
                  <a:lnTo>
                    <a:pt x="956" y="206"/>
                  </a:lnTo>
                  <a:lnTo>
                    <a:pt x="868" y="256"/>
                  </a:lnTo>
                  <a:lnTo>
                    <a:pt x="784" y="310"/>
                  </a:lnTo>
                  <a:lnTo>
                    <a:pt x="700" y="366"/>
                  </a:lnTo>
                  <a:lnTo>
                    <a:pt x="700" y="366"/>
                  </a:lnTo>
                  <a:lnTo>
                    <a:pt x="650" y="402"/>
                  </a:lnTo>
                  <a:lnTo>
                    <a:pt x="602" y="440"/>
                  </a:lnTo>
                  <a:lnTo>
                    <a:pt x="554" y="478"/>
                  </a:lnTo>
                  <a:lnTo>
                    <a:pt x="506" y="518"/>
                  </a:lnTo>
                  <a:lnTo>
                    <a:pt x="460" y="558"/>
                  </a:lnTo>
                  <a:lnTo>
                    <a:pt x="414" y="600"/>
                  </a:lnTo>
                  <a:lnTo>
                    <a:pt x="370" y="644"/>
                  </a:lnTo>
                  <a:lnTo>
                    <a:pt x="326" y="688"/>
                  </a:lnTo>
                  <a:lnTo>
                    <a:pt x="284" y="734"/>
                  </a:lnTo>
                  <a:lnTo>
                    <a:pt x="242" y="780"/>
                  </a:lnTo>
                  <a:lnTo>
                    <a:pt x="200" y="828"/>
                  </a:lnTo>
                  <a:lnTo>
                    <a:pt x="160" y="878"/>
                  </a:lnTo>
                  <a:lnTo>
                    <a:pt x="122" y="928"/>
                  </a:lnTo>
                  <a:lnTo>
                    <a:pt x="84" y="978"/>
                  </a:lnTo>
                  <a:lnTo>
                    <a:pt x="48" y="1030"/>
                  </a:lnTo>
                  <a:lnTo>
                    <a:pt x="10" y="1084"/>
                  </a:lnTo>
                  <a:lnTo>
                    <a:pt x="10" y="1084"/>
                  </a:lnTo>
                  <a:lnTo>
                    <a:pt x="6" y="1092"/>
                  </a:lnTo>
                  <a:lnTo>
                    <a:pt x="2" y="1102"/>
                  </a:lnTo>
                  <a:lnTo>
                    <a:pt x="0" y="1110"/>
                  </a:lnTo>
                  <a:lnTo>
                    <a:pt x="0" y="1118"/>
                  </a:lnTo>
                  <a:lnTo>
                    <a:pt x="2" y="1136"/>
                  </a:lnTo>
                  <a:lnTo>
                    <a:pt x="8" y="1152"/>
                  </a:lnTo>
                  <a:lnTo>
                    <a:pt x="18" y="1166"/>
                  </a:lnTo>
                  <a:lnTo>
                    <a:pt x="32" y="1176"/>
                  </a:lnTo>
                  <a:lnTo>
                    <a:pt x="40" y="1180"/>
                  </a:lnTo>
                  <a:lnTo>
                    <a:pt x="48" y="1184"/>
                  </a:lnTo>
                  <a:lnTo>
                    <a:pt x="56" y="1186"/>
                  </a:lnTo>
                  <a:lnTo>
                    <a:pt x="66" y="1186"/>
                  </a:lnTo>
                  <a:lnTo>
                    <a:pt x="1448" y="1186"/>
                  </a:lnTo>
                  <a:lnTo>
                    <a:pt x="1448" y="1186"/>
                  </a:lnTo>
                  <a:lnTo>
                    <a:pt x="1462" y="1186"/>
                  </a:lnTo>
                  <a:lnTo>
                    <a:pt x="1474" y="1182"/>
                  </a:lnTo>
                  <a:lnTo>
                    <a:pt x="1484" y="1176"/>
                  </a:lnTo>
                  <a:lnTo>
                    <a:pt x="1494" y="1168"/>
                  </a:lnTo>
                  <a:lnTo>
                    <a:pt x="1502" y="1158"/>
                  </a:lnTo>
                  <a:lnTo>
                    <a:pt x="1508" y="1146"/>
                  </a:lnTo>
                  <a:lnTo>
                    <a:pt x="1512" y="1134"/>
                  </a:lnTo>
                  <a:lnTo>
                    <a:pt x="1514" y="1120"/>
                  </a:lnTo>
                  <a:lnTo>
                    <a:pt x="1514" y="1120"/>
                  </a:lnTo>
                  <a:close/>
                </a:path>
              </a:pathLst>
            </a:custGeom>
            <a:gradFill flip="none" rotWithShape="1">
              <a:gsLst>
                <a:gs pos="17000">
                  <a:schemeClr val="accent1"/>
                </a:gs>
                <a:gs pos="100000">
                  <a:schemeClr val="accent1">
                    <a:lumMod val="60000"/>
                    <a:lumOff val="40000"/>
                  </a:schemeClr>
                </a:gs>
              </a:gsLst>
              <a:lin ang="13500000" scaled="1"/>
              <a:tileRect/>
            </a:gradFill>
            <a:ln w="19050">
              <a:solidFill>
                <a:schemeClr val="bg1"/>
              </a:solidFill>
            </a:ln>
          </p:spPr>
          <p:txBody>
            <a:bodyPr vert="horz" wrap="square" lIns="91440" tIns="45720" rIns="91440" bIns="45720" numCol="1" anchor="t" anchorCtr="0" compatLnSpc="1"/>
            <a:lstStyle/>
            <a:p>
              <a:endParaRPr lang="zh-CN" altLang="en-US"/>
            </a:p>
          </p:txBody>
        </p:sp>
        <p:grpSp>
          <p:nvGrpSpPr>
            <p:cNvPr id="93" name="组合 92"/>
            <p:cNvGrpSpPr/>
            <p:nvPr/>
          </p:nvGrpSpPr>
          <p:grpSpPr>
            <a:xfrm>
              <a:off x="4053470" y="3102127"/>
              <a:ext cx="318674" cy="285100"/>
              <a:chOff x="4987925" y="414338"/>
              <a:chExt cx="1898650" cy="1698625"/>
            </a:xfrm>
          </p:grpSpPr>
          <p:sp>
            <p:nvSpPr>
              <p:cNvPr id="94" name="Freeform 22"/>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5" name="Line 23"/>
              <p:cNvSpPr>
                <a:spLocks noChangeShapeType="1"/>
              </p:cNvSpPr>
              <p:nvPr/>
            </p:nvSpPr>
            <p:spPr bwMode="auto">
              <a:xfrm>
                <a:off x="5937250" y="893763"/>
                <a:ext cx="0" cy="568325"/>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6" name="Freeform 24"/>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97" name="组合 96"/>
          <p:cNvGrpSpPr/>
          <p:nvPr/>
        </p:nvGrpSpPr>
        <p:grpSpPr>
          <a:xfrm>
            <a:off x="6127165" y="3529514"/>
            <a:ext cx="1217484" cy="1554393"/>
            <a:chOff x="4595376" y="2837634"/>
            <a:chExt cx="913232" cy="1165795"/>
          </a:xfrm>
        </p:grpSpPr>
        <p:sp>
          <p:nvSpPr>
            <p:cNvPr id="98" name="Freeform 25"/>
            <p:cNvSpPr/>
            <p:nvPr/>
          </p:nvSpPr>
          <p:spPr bwMode="auto">
            <a:xfrm rot="16200000">
              <a:off x="4469094" y="2963916"/>
              <a:ext cx="1165795" cy="913232"/>
            </a:xfrm>
            <a:custGeom>
              <a:avLst/>
              <a:gdLst>
                <a:gd name="T0" fmla="*/ 1448 w 1514"/>
                <a:gd name="T1" fmla="*/ 0 h 1186"/>
                <a:gd name="T2" fmla="*/ 66 w 1514"/>
                <a:gd name="T3" fmla="*/ 0 h 1186"/>
                <a:gd name="T4" fmla="*/ 66 w 1514"/>
                <a:gd name="T5" fmla="*/ 0 h 1186"/>
                <a:gd name="T6" fmla="*/ 56 w 1514"/>
                <a:gd name="T7" fmla="*/ 2 h 1186"/>
                <a:gd name="T8" fmla="*/ 48 w 1514"/>
                <a:gd name="T9" fmla="*/ 4 h 1186"/>
                <a:gd name="T10" fmla="*/ 40 w 1514"/>
                <a:gd name="T11" fmla="*/ 6 h 1186"/>
                <a:gd name="T12" fmla="*/ 32 w 1514"/>
                <a:gd name="T13" fmla="*/ 10 h 1186"/>
                <a:gd name="T14" fmla="*/ 18 w 1514"/>
                <a:gd name="T15" fmla="*/ 22 h 1186"/>
                <a:gd name="T16" fmla="*/ 8 w 1514"/>
                <a:gd name="T17" fmla="*/ 36 h 1186"/>
                <a:gd name="T18" fmla="*/ 2 w 1514"/>
                <a:gd name="T19" fmla="*/ 52 h 1186"/>
                <a:gd name="T20" fmla="*/ 0 w 1514"/>
                <a:gd name="T21" fmla="*/ 68 h 1186"/>
                <a:gd name="T22" fmla="*/ 0 w 1514"/>
                <a:gd name="T23" fmla="*/ 78 h 1186"/>
                <a:gd name="T24" fmla="*/ 2 w 1514"/>
                <a:gd name="T25" fmla="*/ 86 h 1186"/>
                <a:gd name="T26" fmla="*/ 6 w 1514"/>
                <a:gd name="T27" fmla="*/ 94 h 1186"/>
                <a:gd name="T28" fmla="*/ 10 w 1514"/>
                <a:gd name="T29" fmla="*/ 102 h 1186"/>
                <a:gd name="T30" fmla="*/ 10 w 1514"/>
                <a:gd name="T31" fmla="*/ 102 h 1186"/>
                <a:gd name="T32" fmla="*/ 46 w 1514"/>
                <a:gd name="T33" fmla="*/ 156 h 1186"/>
                <a:gd name="T34" fmla="*/ 84 w 1514"/>
                <a:gd name="T35" fmla="*/ 208 h 1186"/>
                <a:gd name="T36" fmla="*/ 122 w 1514"/>
                <a:gd name="T37" fmla="*/ 260 h 1186"/>
                <a:gd name="T38" fmla="*/ 160 w 1514"/>
                <a:gd name="T39" fmla="*/ 310 h 1186"/>
                <a:gd name="T40" fmla="*/ 200 w 1514"/>
                <a:gd name="T41" fmla="*/ 358 h 1186"/>
                <a:gd name="T42" fmla="*/ 240 w 1514"/>
                <a:gd name="T43" fmla="*/ 406 h 1186"/>
                <a:gd name="T44" fmla="*/ 282 w 1514"/>
                <a:gd name="T45" fmla="*/ 452 h 1186"/>
                <a:gd name="T46" fmla="*/ 324 w 1514"/>
                <a:gd name="T47" fmla="*/ 498 h 1186"/>
                <a:gd name="T48" fmla="*/ 368 w 1514"/>
                <a:gd name="T49" fmla="*/ 542 h 1186"/>
                <a:gd name="T50" fmla="*/ 412 w 1514"/>
                <a:gd name="T51" fmla="*/ 584 h 1186"/>
                <a:gd name="T52" fmla="*/ 458 w 1514"/>
                <a:gd name="T53" fmla="*/ 626 h 1186"/>
                <a:gd name="T54" fmla="*/ 504 w 1514"/>
                <a:gd name="T55" fmla="*/ 668 h 1186"/>
                <a:gd name="T56" fmla="*/ 550 w 1514"/>
                <a:gd name="T57" fmla="*/ 708 h 1186"/>
                <a:gd name="T58" fmla="*/ 598 w 1514"/>
                <a:gd name="T59" fmla="*/ 746 h 1186"/>
                <a:gd name="T60" fmla="*/ 646 w 1514"/>
                <a:gd name="T61" fmla="*/ 782 h 1186"/>
                <a:gd name="T62" fmla="*/ 696 w 1514"/>
                <a:gd name="T63" fmla="*/ 818 h 1186"/>
                <a:gd name="T64" fmla="*/ 696 w 1514"/>
                <a:gd name="T65" fmla="*/ 818 h 1186"/>
                <a:gd name="T66" fmla="*/ 780 w 1514"/>
                <a:gd name="T67" fmla="*/ 876 h 1186"/>
                <a:gd name="T68" fmla="*/ 866 w 1514"/>
                <a:gd name="T69" fmla="*/ 930 h 1186"/>
                <a:gd name="T70" fmla="*/ 954 w 1514"/>
                <a:gd name="T71" fmla="*/ 980 h 1186"/>
                <a:gd name="T72" fmla="*/ 1044 w 1514"/>
                <a:gd name="T73" fmla="*/ 1028 h 1186"/>
                <a:gd name="T74" fmla="*/ 1136 w 1514"/>
                <a:gd name="T75" fmla="*/ 1072 h 1186"/>
                <a:gd name="T76" fmla="*/ 1232 w 1514"/>
                <a:gd name="T77" fmla="*/ 1112 h 1186"/>
                <a:gd name="T78" fmla="*/ 1328 w 1514"/>
                <a:gd name="T79" fmla="*/ 1150 h 1186"/>
                <a:gd name="T80" fmla="*/ 1428 w 1514"/>
                <a:gd name="T81" fmla="*/ 1184 h 1186"/>
                <a:gd name="T82" fmla="*/ 1428 w 1514"/>
                <a:gd name="T83" fmla="*/ 1184 h 1186"/>
                <a:gd name="T84" fmla="*/ 1444 w 1514"/>
                <a:gd name="T85" fmla="*/ 1186 h 1186"/>
                <a:gd name="T86" fmla="*/ 1458 w 1514"/>
                <a:gd name="T87" fmla="*/ 1186 h 1186"/>
                <a:gd name="T88" fmla="*/ 1474 w 1514"/>
                <a:gd name="T89" fmla="*/ 1182 h 1186"/>
                <a:gd name="T90" fmla="*/ 1486 w 1514"/>
                <a:gd name="T91" fmla="*/ 1174 h 1186"/>
                <a:gd name="T92" fmla="*/ 1498 w 1514"/>
                <a:gd name="T93" fmla="*/ 1164 h 1186"/>
                <a:gd name="T94" fmla="*/ 1506 w 1514"/>
                <a:gd name="T95" fmla="*/ 1152 h 1186"/>
                <a:gd name="T96" fmla="*/ 1512 w 1514"/>
                <a:gd name="T97" fmla="*/ 1138 h 1186"/>
                <a:gd name="T98" fmla="*/ 1514 w 1514"/>
                <a:gd name="T99" fmla="*/ 1120 h 1186"/>
                <a:gd name="T100" fmla="*/ 1514 w 1514"/>
                <a:gd name="T101" fmla="*/ 66 h 1186"/>
                <a:gd name="T102" fmla="*/ 1514 w 1514"/>
                <a:gd name="T103" fmla="*/ 66 h 1186"/>
                <a:gd name="T104" fmla="*/ 1512 w 1514"/>
                <a:gd name="T105" fmla="*/ 54 h 1186"/>
                <a:gd name="T106" fmla="*/ 1508 w 1514"/>
                <a:gd name="T107" fmla="*/ 40 h 1186"/>
                <a:gd name="T108" fmla="*/ 1502 w 1514"/>
                <a:gd name="T109" fmla="*/ 30 h 1186"/>
                <a:gd name="T110" fmla="*/ 1494 w 1514"/>
                <a:gd name="T111" fmla="*/ 20 h 1186"/>
                <a:gd name="T112" fmla="*/ 1484 w 1514"/>
                <a:gd name="T113" fmla="*/ 12 h 1186"/>
                <a:gd name="T114" fmla="*/ 1474 w 1514"/>
                <a:gd name="T115" fmla="*/ 6 h 1186"/>
                <a:gd name="T116" fmla="*/ 1462 w 1514"/>
                <a:gd name="T117" fmla="*/ 2 h 1186"/>
                <a:gd name="T118" fmla="*/ 1448 w 1514"/>
                <a:gd name="T119" fmla="*/ 0 h 1186"/>
                <a:gd name="T120" fmla="*/ 1448 w 1514"/>
                <a:gd name="T121" fmla="*/ 0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4" h="1186">
                  <a:moveTo>
                    <a:pt x="1448" y="0"/>
                  </a:moveTo>
                  <a:lnTo>
                    <a:pt x="66" y="0"/>
                  </a:lnTo>
                  <a:lnTo>
                    <a:pt x="66" y="0"/>
                  </a:lnTo>
                  <a:lnTo>
                    <a:pt x="56" y="2"/>
                  </a:lnTo>
                  <a:lnTo>
                    <a:pt x="48" y="4"/>
                  </a:lnTo>
                  <a:lnTo>
                    <a:pt x="40" y="6"/>
                  </a:lnTo>
                  <a:lnTo>
                    <a:pt x="32" y="10"/>
                  </a:lnTo>
                  <a:lnTo>
                    <a:pt x="18" y="22"/>
                  </a:lnTo>
                  <a:lnTo>
                    <a:pt x="8" y="36"/>
                  </a:lnTo>
                  <a:lnTo>
                    <a:pt x="2" y="52"/>
                  </a:lnTo>
                  <a:lnTo>
                    <a:pt x="0" y="68"/>
                  </a:lnTo>
                  <a:lnTo>
                    <a:pt x="0" y="78"/>
                  </a:lnTo>
                  <a:lnTo>
                    <a:pt x="2" y="86"/>
                  </a:lnTo>
                  <a:lnTo>
                    <a:pt x="6" y="94"/>
                  </a:lnTo>
                  <a:lnTo>
                    <a:pt x="10" y="102"/>
                  </a:lnTo>
                  <a:lnTo>
                    <a:pt x="10" y="102"/>
                  </a:lnTo>
                  <a:lnTo>
                    <a:pt x="46" y="156"/>
                  </a:lnTo>
                  <a:lnTo>
                    <a:pt x="84" y="208"/>
                  </a:lnTo>
                  <a:lnTo>
                    <a:pt x="122" y="260"/>
                  </a:lnTo>
                  <a:lnTo>
                    <a:pt x="160" y="310"/>
                  </a:lnTo>
                  <a:lnTo>
                    <a:pt x="200" y="358"/>
                  </a:lnTo>
                  <a:lnTo>
                    <a:pt x="240" y="406"/>
                  </a:lnTo>
                  <a:lnTo>
                    <a:pt x="282" y="452"/>
                  </a:lnTo>
                  <a:lnTo>
                    <a:pt x="324" y="498"/>
                  </a:lnTo>
                  <a:lnTo>
                    <a:pt x="368" y="542"/>
                  </a:lnTo>
                  <a:lnTo>
                    <a:pt x="412" y="584"/>
                  </a:lnTo>
                  <a:lnTo>
                    <a:pt x="458" y="626"/>
                  </a:lnTo>
                  <a:lnTo>
                    <a:pt x="504" y="668"/>
                  </a:lnTo>
                  <a:lnTo>
                    <a:pt x="550" y="708"/>
                  </a:lnTo>
                  <a:lnTo>
                    <a:pt x="598" y="746"/>
                  </a:lnTo>
                  <a:lnTo>
                    <a:pt x="646" y="782"/>
                  </a:lnTo>
                  <a:lnTo>
                    <a:pt x="696" y="818"/>
                  </a:lnTo>
                  <a:lnTo>
                    <a:pt x="696" y="818"/>
                  </a:lnTo>
                  <a:lnTo>
                    <a:pt x="780" y="876"/>
                  </a:lnTo>
                  <a:lnTo>
                    <a:pt x="866" y="930"/>
                  </a:lnTo>
                  <a:lnTo>
                    <a:pt x="954" y="980"/>
                  </a:lnTo>
                  <a:lnTo>
                    <a:pt x="1044" y="1028"/>
                  </a:lnTo>
                  <a:lnTo>
                    <a:pt x="1136" y="1072"/>
                  </a:lnTo>
                  <a:lnTo>
                    <a:pt x="1232" y="1112"/>
                  </a:lnTo>
                  <a:lnTo>
                    <a:pt x="1328" y="1150"/>
                  </a:lnTo>
                  <a:lnTo>
                    <a:pt x="1428" y="1184"/>
                  </a:lnTo>
                  <a:lnTo>
                    <a:pt x="1428" y="1184"/>
                  </a:lnTo>
                  <a:lnTo>
                    <a:pt x="1444" y="1186"/>
                  </a:lnTo>
                  <a:lnTo>
                    <a:pt x="1458" y="1186"/>
                  </a:lnTo>
                  <a:lnTo>
                    <a:pt x="1474" y="1182"/>
                  </a:lnTo>
                  <a:lnTo>
                    <a:pt x="1486" y="1174"/>
                  </a:lnTo>
                  <a:lnTo>
                    <a:pt x="1498" y="1164"/>
                  </a:lnTo>
                  <a:lnTo>
                    <a:pt x="1506" y="1152"/>
                  </a:lnTo>
                  <a:lnTo>
                    <a:pt x="1512" y="1138"/>
                  </a:lnTo>
                  <a:lnTo>
                    <a:pt x="1514" y="1120"/>
                  </a:lnTo>
                  <a:lnTo>
                    <a:pt x="1514" y="66"/>
                  </a:lnTo>
                  <a:lnTo>
                    <a:pt x="1514" y="66"/>
                  </a:lnTo>
                  <a:lnTo>
                    <a:pt x="1512" y="54"/>
                  </a:lnTo>
                  <a:lnTo>
                    <a:pt x="1508" y="40"/>
                  </a:lnTo>
                  <a:lnTo>
                    <a:pt x="1502" y="30"/>
                  </a:lnTo>
                  <a:lnTo>
                    <a:pt x="1494" y="20"/>
                  </a:lnTo>
                  <a:lnTo>
                    <a:pt x="1484" y="12"/>
                  </a:lnTo>
                  <a:lnTo>
                    <a:pt x="1474" y="6"/>
                  </a:lnTo>
                  <a:lnTo>
                    <a:pt x="1462" y="2"/>
                  </a:lnTo>
                  <a:lnTo>
                    <a:pt x="1448" y="0"/>
                  </a:lnTo>
                  <a:lnTo>
                    <a:pt x="1448" y="0"/>
                  </a:lnTo>
                  <a:close/>
                </a:path>
              </a:pathLst>
            </a:custGeom>
            <a:gradFill flip="none" rotWithShape="1">
              <a:gsLst>
                <a:gs pos="17000">
                  <a:schemeClr val="accent2"/>
                </a:gs>
                <a:gs pos="100000">
                  <a:schemeClr val="accent2">
                    <a:lumMod val="60000"/>
                    <a:lumOff val="40000"/>
                  </a:schemeClr>
                </a:gs>
              </a:gsLst>
              <a:lin ang="8100000" scaled="1"/>
              <a:tileRect/>
            </a:gradFill>
            <a:ln w="19050">
              <a:solidFill>
                <a:schemeClr val="bg1"/>
              </a:solidFill>
            </a:ln>
          </p:spPr>
          <p:txBody>
            <a:bodyPr vert="horz" wrap="square" lIns="91440" tIns="45720" rIns="91440" bIns="45720" numCol="1" anchor="t" anchorCtr="0" compatLnSpc="1"/>
            <a:lstStyle/>
            <a:p>
              <a:endParaRPr lang="zh-CN" altLang="en-US"/>
            </a:p>
          </p:txBody>
        </p:sp>
        <p:grpSp>
          <p:nvGrpSpPr>
            <p:cNvPr id="99" name="组合 98"/>
            <p:cNvGrpSpPr/>
            <p:nvPr/>
          </p:nvGrpSpPr>
          <p:grpSpPr>
            <a:xfrm>
              <a:off x="4757192" y="3102127"/>
              <a:ext cx="289900" cy="285100"/>
              <a:chOff x="5032375" y="3027363"/>
              <a:chExt cx="1727200" cy="1698625"/>
            </a:xfrm>
          </p:grpSpPr>
          <p:sp>
            <p:nvSpPr>
              <p:cNvPr id="100" name="Freeform 28"/>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29"/>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Line 30"/>
              <p:cNvSpPr>
                <a:spLocks noChangeShapeType="1"/>
              </p:cNvSpPr>
              <p:nvPr/>
            </p:nvSpPr>
            <p:spPr bwMode="auto">
              <a:xfrm>
                <a:off x="5435600" y="3027363"/>
                <a:ext cx="923925" cy="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3" name="Line 31"/>
              <p:cNvSpPr>
                <a:spLocks noChangeShapeType="1"/>
              </p:cNvSpPr>
              <p:nvPr/>
            </p:nvSpPr>
            <p:spPr bwMode="auto">
              <a:xfrm>
                <a:off x="5895975" y="4240213"/>
                <a:ext cx="0" cy="18415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4" name="Freeform 32"/>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05" name="组合 104"/>
          <p:cNvGrpSpPr/>
          <p:nvPr/>
        </p:nvGrpSpPr>
        <p:grpSpPr>
          <a:xfrm>
            <a:off x="6127163" y="1893773"/>
            <a:ext cx="1373520" cy="1540020"/>
            <a:chOff x="4595375" y="1610829"/>
            <a:chExt cx="1030274" cy="1155015"/>
          </a:xfrm>
        </p:grpSpPr>
        <p:sp>
          <p:nvSpPr>
            <p:cNvPr id="106" name="Freeform 24"/>
            <p:cNvSpPr/>
            <p:nvPr/>
          </p:nvSpPr>
          <p:spPr bwMode="auto">
            <a:xfrm rot="16200000">
              <a:off x="4533004" y="1673200"/>
              <a:ext cx="1155015" cy="1030274"/>
            </a:xfrm>
            <a:custGeom>
              <a:avLst/>
              <a:gdLst>
                <a:gd name="T0" fmla="*/ 0 w 1500"/>
                <a:gd name="T1" fmla="*/ 1176 h 1338"/>
                <a:gd name="T2" fmla="*/ 0 w 1500"/>
                <a:gd name="T3" fmla="*/ 1186 h 1338"/>
                <a:gd name="T4" fmla="*/ 8 w 1500"/>
                <a:gd name="T5" fmla="*/ 1206 h 1338"/>
                <a:gd name="T6" fmla="*/ 20 w 1500"/>
                <a:gd name="T7" fmla="*/ 1222 h 1338"/>
                <a:gd name="T8" fmla="*/ 38 w 1500"/>
                <a:gd name="T9" fmla="*/ 1234 h 1338"/>
                <a:gd name="T10" fmla="*/ 48 w 1500"/>
                <a:gd name="T11" fmla="*/ 1238 h 1338"/>
                <a:gd name="T12" fmla="*/ 48 w 1500"/>
                <a:gd name="T13" fmla="*/ 1238 h 1338"/>
                <a:gd name="T14" fmla="*/ 178 w 1500"/>
                <a:gd name="T15" fmla="*/ 1268 h 1338"/>
                <a:gd name="T16" fmla="*/ 304 w 1500"/>
                <a:gd name="T17" fmla="*/ 1292 h 1338"/>
                <a:gd name="T18" fmla="*/ 538 w 1500"/>
                <a:gd name="T19" fmla="*/ 1322 h 1338"/>
                <a:gd name="T20" fmla="*/ 742 w 1500"/>
                <a:gd name="T21" fmla="*/ 1336 h 1338"/>
                <a:gd name="T22" fmla="*/ 908 w 1500"/>
                <a:gd name="T23" fmla="*/ 1338 h 1338"/>
                <a:gd name="T24" fmla="*/ 920 w 1500"/>
                <a:gd name="T25" fmla="*/ 1336 h 1338"/>
                <a:gd name="T26" fmla="*/ 940 w 1500"/>
                <a:gd name="T27" fmla="*/ 1328 h 1338"/>
                <a:gd name="T28" fmla="*/ 956 w 1500"/>
                <a:gd name="T29" fmla="*/ 1316 h 1338"/>
                <a:gd name="T30" fmla="*/ 968 w 1500"/>
                <a:gd name="T31" fmla="*/ 1298 h 1338"/>
                <a:gd name="T32" fmla="*/ 970 w 1500"/>
                <a:gd name="T33" fmla="*/ 1286 h 1338"/>
                <a:gd name="T34" fmla="*/ 1022 w 1500"/>
                <a:gd name="T35" fmla="*/ 1090 h 1338"/>
                <a:gd name="T36" fmla="*/ 1082 w 1500"/>
                <a:gd name="T37" fmla="*/ 908 h 1338"/>
                <a:gd name="T38" fmla="*/ 1146 w 1500"/>
                <a:gd name="T39" fmla="*/ 738 h 1338"/>
                <a:gd name="T40" fmla="*/ 1214 w 1500"/>
                <a:gd name="T41" fmla="*/ 582 h 1338"/>
                <a:gd name="T42" fmla="*/ 1284 w 1500"/>
                <a:gd name="T43" fmla="*/ 442 h 1338"/>
                <a:gd name="T44" fmla="*/ 1354 w 1500"/>
                <a:gd name="T45" fmla="*/ 314 h 1338"/>
                <a:gd name="T46" fmla="*/ 1422 w 1500"/>
                <a:gd name="T47" fmla="*/ 202 h 1338"/>
                <a:gd name="T48" fmla="*/ 1488 w 1500"/>
                <a:gd name="T49" fmla="*/ 104 h 1338"/>
                <a:gd name="T50" fmla="*/ 1496 w 1500"/>
                <a:gd name="T51" fmla="*/ 86 h 1338"/>
                <a:gd name="T52" fmla="*/ 1500 w 1500"/>
                <a:gd name="T53" fmla="*/ 70 h 1338"/>
                <a:gd name="T54" fmla="*/ 1492 w 1500"/>
                <a:gd name="T55" fmla="*/ 36 h 1338"/>
                <a:gd name="T56" fmla="*/ 1468 w 1500"/>
                <a:gd name="T57" fmla="*/ 10 h 1338"/>
                <a:gd name="T58" fmla="*/ 1452 w 1500"/>
                <a:gd name="T59" fmla="*/ 4 h 1338"/>
                <a:gd name="T60" fmla="*/ 1434 w 1500"/>
                <a:gd name="T61" fmla="*/ 0 h 1338"/>
                <a:gd name="T62" fmla="*/ 66 w 1500"/>
                <a:gd name="T63" fmla="*/ 0 h 1338"/>
                <a:gd name="T64" fmla="*/ 40 w 1500"/>
                <a:gd name="T65" fmla="*/ 6 h 1338"/>
                <a:gd name="T66" fmla="*/ 20 w 1500"/>
                <a:gd name="T67" fmla="*/ 20 h 1338"/>
                <a:gd name="T68" fmla="*/ 4 w 1500"/>
                <a:gd name="T69" fmla="*/ 40 h 1338"/>
                <a:gd name="T70" fmla="*/ 0 w 1500"/>
                <a:gd name="T71" fmla="*/ 66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0" h="1338">
                  <a:moveTo>
                    <a:pt x="0" y="66"/>
                  </a:moveTo>
                  <a:lnTo>
                    <a:pt x="0" y="1176"/>
                  </a:lnTo>
                  <a:lnTo>
                    <a:pt x="0" y="1176"/>
                  </a:lnTo>
                  <a:lnTo>
                    <a:pt x="0" y="1186"/>
                  </a:lnTo>
                  <a:lnTo>
                    <a:pt x="4" y="1196"/>
                  </a:lnTo>
                  <a:lnTo>
                    <a:pt x="8" y="1206"/>
                  </a:lnTo>
                  <a:lnTo>
                    <a:pt x="14" y="1216"/>
                  </a:lnTo>
                  <a:lnTo>
                    <a:pt x="20" y="1222"/>
                  </a:lnTo>
                  <a:lnTo>
                    <a:pt x="28" y="1230"/>
                  </a:lnTo>
                  <a:lnTo>
                    <a:pt x="38" y="1234"/>
                  </a:lnTo>
                  <a:lnTo>
                    <a:pt x="48" y="1238"/>
                  </a:lnTo>
                  <a:lnTo>
                    <a:pt x="48" y="1238"/>
                  </a:lnTo>
                  <a:lnTo>
                    <a:pt x="48" y="1238"/>
                  </a:lnTo>
                  <a:lnTo>
                    <a:pt x="48" y="1238"/>
                  </a:lnTo>
                  <a:lnTo>
                    <a:pt x="114" y="1254"/>
                  </a:lnTo>
                  <a:lnTo>
                    <a:pt x="178" y="1268"/>
                  </a:lnTo>
                  <a:lnTo>
                    <a:pt x="242" y="1282"/>
                  </a:lnTo>
                  <a:lnTo>
                    <a:pt x="304" y="1292"/>
                  </a:lnTo>
                  <a:lnTo>
                    <a:pt x="424" y="1310"/>
                  </a:lnTo>
                  <a:lnTo>
                    <a:pt x="538" y="1322"/>
                  </a:lnTo>
                  <a:lnTo>
                    <a:pt x="644" y="1332"/>
                  </a:lnTo>
                  <a:lnTo>
                    <a:pt x="742" y="1336"/>
                  </a:lnTo>
                  <a:lnTo>
                    <a:pt x="830" y="1338"/>
                  </a:lnTo>
                  <a:lnTo>
                    <a:pt x="908" y="1338"/>
                  </a:lnTo>
                  <a:lnTo>
                    <a:pt x="908" y="1338"/>
                  </a:lnTo>
                  <a:lnTo>
                    <a:pt x="920" y="1336"/>
                  </a:lnTo>
                  <a:lnTo>
                    <a:pt x="930" y="1334"/>
                  </a:lnTo>
                  <a:lnTo>
                    <a:pt x="940" y="1328"/>
                  </a:lnTo>
                  <a:lnTo>
                    <a:pt x="948" y="1322"/>
                  </a:lnTo>
                  <a:lnTo>
                    <a:pt x="956" y="1316"/>
                  </a:lnTo>
                  <a:lnTo>
                    <a:pt x="962" y="1306"/>
                  </a:lnTo>
                  <a:lnTo>
                    <a:pt x="968" y="1298"/>
                  </a:lnTo>
                  <a:lnTo>
                    <a:pt x="970" y="1286"/>
                  </a:lnTo>
                  <a:lnTo>
                    <a:pt x="970" y="1286"/>
                  </a:lnTo>
                  <a:lnTo>
                    <a:pt x="996" y="1186"/>
                  </a:lnTo>
                  <a:lnTo>
                    <a:pt x="1022" y="1090"/>
                  </a:lnTo>
                  <a:lnTo>
                    <a:pt x="1052" y="996"/>
                  </a:lnTo>
                  <a:lnTo>
                    <a:pt x="1082" y="908"/>
                  </a:lnTo>
                  <a:lnTo>
                    <a:pt x="1114" y="820"/>
                  </a:lnTo>
                  <a:lnTo>
                    <a:pt x="1146" y="738"/>
                  </a:lnTo>
                  <a:lnTo>
                    <a:pt x="1180" y="658"/>
                  </a:lnTo>
                  <a:lnTo>
                    <a:pt x="1214" y="582"/>
                  </a:lnTo>
                  <a:lnTo>
                    <a:pt x="1250" y="510"/>
                  </a:lnTo>
                  <a:lnTo>
                    <a:pt x="1284" y="442"/>
                  </a:lnTo>
                  <a:lnTo>
                    <a:pt x="1320" y="376"/>
                  </a:lnTo>
                  <a:lnTo>
                    <a:pt x="1354" y="314"/>
                  </a:lnTo>
                  <a:lnTo>
                    <a:pt x="1390" y="256"/>
                  </a:lnTo>
                  <a:lnTo>
                    <a:pt x="1422" y="202"/>
                  </a:lnTo>
                  <a:lnTo>
                    <a:pt x="1488" y="104"/>
                  </a:lnTo>
                  <a:lnTo>
                    <a:pt x="1488" y="104"/>
                  </a:lnTo>
                  <a:lnTo>
                    <a:pt x="1492" y="96"/>
                  </a:lnTo>
                  <a:lnTo>
                    <a:pt x="1496" y="86"/>
                  </a:lnTo>
                  <a:lnTo>
                    <a:pt x="1498" y="78"/>
                  </a:lnTo>
                  <a:lnTo>
                    <a:pt x="1500" y="70"/>
                  </a:lnTo>
                  <a:lnTo>
                    <a:pt x="1498" y="52"/>
                  </a:lnTo>
                  <a:lnTo>
                    <a:pt x="1492" y="36"/>
                  </a:lnTo>
                  <a:lnTo>
                    <a:pt x="1482" y="22"/>
                  </a:lnTo>
                  <a:lnTo>
                    <a:pt x="1468" y="10"/>
                  </a:lnTo>
                  <a:lnTo>
                    <a:pt x="1460" y="6"/>
                  </a:lnTo>
                  <a:lnTo>
                    <a:pt x="1452" y="4"/>
                  </a:lnTo>
                  <a:lnTo>
                    <a:pt x="1444" y="2"/>
                  </a:lnTo>
                  <a:lnTo>
                    <a:pt x="1434" y="0"/>
                  </a:lnTo>
                  <a:lnTo>
                    <a:pt x="66" y="0"/>
                  </a:lnTo>
                  <a:lnTo>
                    <a:pt x="66" y="0"/>
                  </a:lnTo>
                  <a:lnTo>
                    <a:pt x="52" y="2"/>
                  </a:lnTo>
                  <a:lnTo>
                    <a:pt x="40" y="6"/>
                  </a:lnTo>
                  <a:lnTo>
                    <a:pt x="28" y="12"/>
                  </a:lnTo>
                  <a:lnTo>
                    <a:pt x="20" y="20"/>
                  </a:lnTo>
                  <a:lnTo>
                    <a:pt x="12" y="30"/>
                  </a:lnTo>
                  <a:lnTo>
                    <a:pt x="4" y="40"/>
                  </a:lnTo>
                  <a:lnTo>
                    <a:pt x="2" y="54"/>
                  </a:lnTo>
                  <a:lnTo>
                    <a:pt x="0" y="66"/>
                  </a:lnTo>
                  <a:lnTo>
                    <a:pt x="0" y="66"/>
                  </a:lnTo>
                  <a:close/>
                </a:path>
              </a:pathLst>
            </a:custGeom>
            <a:gradFill flip="none" rotWithShape="1">
              <a:gsLst>
                <a:gs pos="13000">
                  <a:schemeClr val="accent4"/>
                </a:gs>
                <a:gs pos="100000">
                  <a:schemeClr val="accent4">
                    <a:lumMod val="60000"/>
                    <a:lumOff val="40000"/>
                  </a:schemeClr>
                </a:gs>
              </a:gsLst>
              <a:lin ang="2700000" scaled="1"/>
              <a:tileRect/>
            </a:gradFill>
            <a:ln w="19050">
              <a:solidFill>
                <a:schemeClr val="bg1"/>
              </a:solidFill>
            </a:ln>
          </p:spPr>
          <p:txBody>
            <a:bodyPr vert="horz" wrap="square" lIns="91440" tIns="45720" rIns="91440" bIns="45720" numCol="1" anchor="t" anchorCtr="0" compatLnSpc="1"/>
            <a:lstStyle/>
            <a:p>
              <a:endParaRPr lang="zh-CN" altLang="en-US"/>
            </a:p>
          </p:txBody>
        </p:sp>
        <p:grpSp>
          <p:nvGrpSpPr>
            <p:cNvPr id="107" name="组合 106"/>
            <p:cNvGrpSpPr/>
            <p:nvPr/>
          </p:nvGrpSpPr>
          <p:grpSpPr>
            <a:xfrm>
              <a:off x="4908621" y="2182311"/>
              <a:ext cx="286704" cy="285100"/>
              <a:chOff x="2616200" y="414338"/>
              <a:chExt cx="1708150" cy="1698625"/>
            </a:xfrm>
          </p:grpSpPr>
          <p:sp>
            <p:nvSpPr>
              <p:cNvPr id="108" name="Freeform 25"/>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9" name="Freeform 26"/>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0" name="Line 27"/>
              <p:cNvSpPr>
                <a:spLocks noChangeShapeType="1"/>
              </p:cNvSpPr>
              <p:nvPr/>
            </p:nvSpPr>
            <p:spPr bwMode="auto">
              <a:xfrm flipH="1">
                <a:off x="3409950" y="614363"/>
                <a:ext cx="606425" cy="54610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111" name="组合 110"/>
          <p:cNvGrpSpPr/>
          <p:nvPr/>
        </p:nvGrpSpPr>
        <p:grpSpPr>
          <a:xfrm>
            <a:off x="4659991" y="1893773"/>
            <a:ext cx="1371465" cy="1540020"/>
            <a:chOff x="3494851" y="1610829"/>
            <a:chExt cx="1028733" cy="1155015"/>
          </a:xfrm>
        </p:grpSpPr>
        <p:sp>
          <p:nvSpPr>
            <p:cNvPr id="112" name="Freeform 23"/>
            <p:cNvSpPr/>
            <p:nvPr/>
          </p:nvSpPr>
          <p:spPr bwMode="auto">
            <a:xfrm rot="16200000">
              <a:off x="3431710" y="1673970"/>
              <a:ext cx="1155015" cy="1028733"/>
            </a:xfrm>
            <a:custGeom>
              <a:avLst/>
              <a:gdLst>
                <a:gd name="T0" fmla="*/ 0 w 1500"/>
                <a:gd name="T1" fmla="*/ 1270 h 1336"/>
                <a:gd name="T2" fmla="*/ 2 w 1500"/>
                <a:gd name="T3" fmla="*/ 1284 h 1336"/>
                <a:gd name="T4" fmla="*/ 12 w 1500"/>
                <a:gd name="T5" fmla="*/ 1308 h 1336"/>
                <a:gd name="T6" fmla="*/ 28 w 1500"/>
                <a:gd name="T7" fmla="*/ 1326 h 1336"/>
                <a:gd name="T8" fmla="*/ 52 w 1500"/>
                <a:gd name="T9" fmla="*/ 1336 h 1336"/>
                <a:gd name="T10" fmla="*/ 1434 w 1500"/>
                <a:gd name="T11" fmla="*/ 1336 h 1336"/>
                <a:gd name="T12" fmla="*/ 1444 w 1500"/>
                <a:gd name="T13" fmla="*/ 1336 h 1336"/>
                <a:gd name="T14" fmla="*/ 1460 w 1500"/>
                <a:gd name="T15" fmla="*/ 1330 h 1336"/>
                <a:gd name="T16" fmla="*/ 1482 w 1500"/>
                <a:gd name="T17" fmla="*/ 1316 h 1336"/>
                <a:gd name="T18" fmla="*/ 1498 w 1500"/>
                <a:gd name="T19" fmla="*/ 1286 h 1336"/>
                <a:gd name="T20" fmla="*/ 1498 w 1500"/>
                <a:gd name="T21" fmla="*/ 1260 h 1336"/>
                <a:gd name="T22" fmla="*/ 1492 w 1500"/>
                <a:gd name="T23" fmla="*/ 1242 h 1336"/>
                <a:gd name="T24" fmla="*/ 1488 w 1500"/>
                <a:gd name="T25" fmla="*/ 1234 h 1336"/>
                <a:gd name="T26" fmla="*/ 1390 w 1500"/>
                <a:gd name="T27" fmla="*/ 1080 h 1336"/>
                <a:gd name="T28" fmla="*/ 1320 w 1500"/>
                <a:gd name="T29" fmla="*/ 960 h 1336"/>
                <a:gd name="T30" fmla="*/ 1250 w 1500"/>
                <a:gd name="T31" fmla="*/ 826 h 1336"/>
                <a:gd name="T32" fmla="*/ 1180 w 1500"/>
                <a:gd name="T33" fmla="*/ 678 h 1336"/>
                <a:gd name="T34" fmla="*/ 1114 w 1500"/>
                <a:gd name="T35" fmla="*/ 516 h 1336"/>
                <a:gd name="T36" fmla="*/ 1052 w 1500"/>
                <a:gd name="T37" fmla="*/ 340 h 1336"/>
                <a:gd name="T38" fmla="*/ 996 w 1500"/>
                <a:gd name="T39" fmla="*/ 150 h 1336"/>
                <a:gd name="T40" fmla="*/ 970 w 1500"/>
                <a:gd name="T41" fmla="*/ 50 h 1336"/>
                <a:gd name="T42" fmla="*/ 962 w 1500"/>
                <a:gd name="T43" fmla="*/ 30 h 1336"/>
                <a:gd name="T44" fmla="*/ 948 w 1500"/>
                <a:gd name="T45" fmla="*/ 14 h 1336"/>
                <a:gd name="T46" fmla="*/ 930 w 1500"/>
                <a:gd name="T47" fmla="*/ 4 h 1336"/>
                <a:gd name="T48" fmla="*/ 908 w 1500"/>
                <a:gd name="T49" fmla="*/ 0 h 1336"/>
                <a:gd name="T50" fmla="*/ 832 w 1500"/>
                <a:gd name="T51" fmla="*/ 0 h 1336"/>
                <a:gd name="T52" fmla="*/ 648 w 1500"/>
                <a:gd name="T53" fmla="*/ 6 h 1336"/>
                <a:gd name="T54" fmla="*/ 430 w 1500"/>
                <a:gd name="T55" fmla="*/ 26 h 1336"/>
                <a:gd name="T56" fmla="*/ 248 w 1500"/>
                <a:gd name="T57" fmla="*/ 54 h 1336"/>
                <a:gd name="T58" fmla="*/ 122 w 1500"/>
                <a:gd name="T59" fmla="*/ 82 h 1336"/>
                <a:gd name="T60" fmla="*/ 56 w 1500"/>
                <a:gd name="T61" fmla="*/ 98 h 1336"/>
                <a:gd name="T62" fmla="*/ 50 w 1500"/>
                <a:gd name="T63" fmla="*/ 98 h 1336"/>
                <a:gd name="T64" fmla="*/ 30 w 1500"/>
                <a:gd name="T65" fmla="*/ 108 h 1336"/>
                <a:gd name="T66" fmla="*/ 14 w 1500"/>
                <a:gd name="T67" fmla="*/ 122 h 1336"/>
                <a:gd name="T68" fmla="*/ 4 w 1500"/>
                <a:gd name="T69" fmla="*/ 142 h 1336"/>
                <a:gd name="T70" fmla="*/ 0 w 1500"/>
                <a:gd name="T71" fmla="*/ 162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0" h="1336">
                  <a:moveTo>
                    <a:pt x="0" y="162"/>
                  </a:moveTo>
                  <a:lnTo>
                    <a:pt x="0" y="1270"/>
                  </a:lnTo>
                  <a:lnTo>
                    <a:pt x="0" y="1270"/>
                  </a:lnTo>
                  <a:lnTo>
                    <a:pt x="2" y="1284"/>
                  </a:lnTo>
                  <a:lnTo>
                    <a:pt x="4" y="1296"/>
                  </a:lnTo>
                  <a:lnTo>
                    <a:pt x="12" y="1308"/>
                  </a:lnTo>
                  <a:lnTo>
                    <a:pt x="20" y="1318"/>
                  </a:lnTo>
                  <a:lnTo>
                    <a:pt x="28" y="1326"/>
                  </a:lnTo>
                  <a:lnTo>
                    <a:pt x="40" y="1332"/>
                  </a:lnTo>
                  <a:lnTo>
                    <a:pt x="52" y="1336"/>
                  </a:lnTo>
                  <a:lnTo>
                    <a:pt x="66" y="1336"/>
                  </a:lnTo>
                  <a:lnTo>
                    <a:pt x="1434" y="1336"/>
                  </a:lnTo>
                  <a:lnTo>
                    <a:pt x="1434" y="1336"/>
                  </a:lnTo>
                  <a:lnTo>
                    <a:pt x="1444" y="1336"/>
                  </a:lnTo>
                  <a:lnTo>
                    <a:pt x="1452" y="1334"/>
                  </a:lnTo>
                  <a:lnTo>
                    <a:pt x="1460" y="1330"/>
                  </a:lnTo>
                  <a:lnTo>
                    <a:pt x="1468" y="1326"/>
                  </a:lnTo>
                  <a:lnTo>
                    <a:pt x="1482" y="1316"/>
                  </a:lnTo>
                  <a:lnTo>
                    <a:pt x="1492" y="1302"/>
                  </a:lnTo>
                  <a:lnTo>
                    <a:pt x="1498" y="1286"/>
                  </a:lnTo>
                  <a:lnTo>
                    <a:pt x="1500" y="1268"/>
                  </a:lnTo>
                  <a:lnTo>
                    <a:pt x="1498" y="1260"/>
                  </a:lnTo>
                  <a:lnTo>
                    <a:pt x="1496" y="1250"/>
                  </a:lnTo>
                  <a:lnTo>
                    <a:pt x="1492" y="1242"/>
                  </a:lnTo>
                  <a:lnTo>
                    <a:pt x="1488" y="1234"/>
                  </a:lnTo>
                  <a:lnTo>
                    <a:pt x="1488" y="1234"/>
                  </a:lnTo>
                  <a:lnTo>
                    <a:pt x="1422" y="1136"/>
                  </a:lnTo>
                  <a:lnTo>
                    <a:pt x="1390" y="1080"/>
                  </a:lnTo>
                  <a:lnTo>
                    <a:pt x="1354" y="1022"/>
                  </a:lnTo>
                  <a:lnTo>
                    <a:pt x="1320" y="960"/>
                  </a:lnTo>
                  <a:lnTo>
                    <a:pt x="1284" y="896"/>
                  </a:lnTo>
                  <a:lnTo>
                    <a:pt x="1250" y="826"/>
                  </a:lnTo>
                  <a:lnTo>
                    <a:pt x="1214" y="754"/>
                  </a:lnTo>
                  <a:lnTo>
                    <a:pt x="1180" y="678"/>
                  </a:lnTo>
                  <a:lnTo>
                    <a:pt x="1146" y="600"/>
                  </a:lnTo>
                  <a:lnTo>
                    <a:pt x="1114" y="516"/>
                  </a:lnTo>
                  <a:lnTo>
                    <a:pt x="1082" y="430"/>
                  </a:lnTo>
                  <a:lnTo>
                    <a:pt x="1052" y="340"/>
                  </a:lnTo>
                  <a:lnTo>
                    <a:pt x="1022" y="246"/>
                  </a:lnTo>
                  <a:lnTo>
                    <a:pt x="996" y="150"/>
                  </a:lnTo>
                  <a:lnTo>
                    <a:pt x="970" y="50"/>
                  </a:lnTo>
                  <a:lnTo>
                    <a:pt x="970" y="50"/>
                  </a:lnTo>
                  <a:lnTo>
                    <a:pt x="968" y="40"/>
                  </a:lnTo>
                  <a:lnTo>
                    <a:pt x="962" y="30"/>
                  </a:lnTo>
                  <a:lnTo>
                    <a:pt x="956" y="22"/>
                  </a:lnTo>
                  <a:lnTo>
                    <a:pt x="948" y="14"/>
                  </a:lnTo>
                  <a:lnTo>
                    <a:pt x="940" y="8"/>
                  </a:lnTo>
                  <a:lnTo>
                    <a:pt x="930" y="4"/>
                  </a:lnTo>
                  <a:lnTo>
                    <a:pt x="920" y="2"/>
                  </a:lnTo>
                  <a:lnTo>
                    <a:pt x="908" y="0"/>
                  </a:lnTo>
                  <a:lnTo>
                    <a:pt x="908" y="0"/>
                  </a:lnTo>
                  <a:lnTo>
                    <a:pt x="832" y="0"/>
                  </a:lnTo>
                  <a:lnTo>
                    <a:pt x="744" y="2"/>
                  </a:lnTo>
                  <a:lnTo>
                    <a:pt x="648" y="6"/>
                  </a:lnTo>
                  <a:lnTo>
                    <a:pt x="542" y="14"/>
                  </a:lnTo>
                  <a:lnTo>
                    <a:pt x="430" y="26"/>
                  </a:lnTo>
                  <a:lnTo>
                    <a:pt x="310" y="44"/>
                  </a:lnTo>
                  <a:lnTo>
                    <a:pt x="248" y="54"/>
                  </a:lnTo>
                  <a:lnTo>
                    <a:pt x="186" y="68"/>
                  </a:lnTo>
                  <a:lnTo>
                    <a:pt x="122" y="82"/>
                  </a:lnTo>
                  <a:lnTo>
                    <a:pt x="56" y="98"/>
                  </a:lnTo>
                  <a:lnTo>
                    <a:pt x="56" y="98"/>
                  </a:lnTo>
                  <a:lnTo>
                    <a:pt x="50" y="98"/>
                  </a:lnTo>
                  <a:lnTo>
                    <a:pt x="50" y="98"/>
                  </a:lnTo>
                  <a:lnTo>
                    <a:pt x="38" y="102"/>
                  </a:lnTo>
                  <a:lnTo>
                    <a:pt x="30" y="108"/>
                  </a:lnTo>
                  <a:lnTo>
                    <a:pt x="20" y="114"/>
                  </a:lnTo>
                  <a:lnTo>
                    <a:pt x="14" y="122"/>
                  </a:lnTo>
                  <a:lnTo>
                    <a:pt x="8" y="132"/>
                  </a:lnTo>
                  <a:lnTo>
                    <a:pt x="4" y="142"/>
                  </a:lnTo>
                  <a:lnTo>
                    <a:pt x="0" y="152"/>
                  </a:lnTo>
                  <a:lnTo>
                    <a:pt x="0" y="162"/>
                  </a:lnTo>
                  <a:lnTo>
                    <a:pt x="0" y="162"/>
                  </a:lnTo>
                  <a:close/>
                </a:path>
              </a:pathLst>
            </a:custGeom>
            <a:gradFill flip="none" rotWithShape="1">
              <a:gsLst>
                <a:gs pos="21000">
                  <a:schemeClr val="accent5"/>
                </a:gs>
                <a:gs pos="100000">
                  <a:schemeClr val="accent5">
                    <a:lumMod val="60000"/>
                    <a:lumOff val="40000"/>
                  </a:schemeClr>
                </a:gs>
              </a:gsLst>
              <a:lin ang="18900000" scaled="1"/>
              <a:tileRect/>
            </a:gradFill>
            <a:ln w="19050">
              <a:solidFill>
                <a:schemeClr val="bg1"/>
              </a:solidFill>
            </a:ln>
          </p:spPr>
          <p:txBody>
            <a:bodyPr vert="horz" wrap="square" lIns="91440" tIns="45720" rIns="91440" bIns="45720" numCol="1" anchor="t" anchorCtr="0" compatLnSpc="1"/>
            <a:lstStyle/>
            <a:p>
              <a:endParaRPr lang="zh-CN" altLang="en-US"/>
            </a:p>
          </p:txBody>
        </p:sp>
        <p:grpSp>
          <p:nvGrpSpPr>
            <p:cNvPr id="113" name="组合 112"/>
            <p:cNvGrpSpPr/>
            <p:nvPr/>
          </p:nvGrpSpPr>
          <p:grpSpPr>
            <a:xfrm>
              <a:off x="3904194" y="2182311"/>
              <a:ext cx="285104" cy="285100"/>
              <a:chOff x="152400" y="414338"/>
              <a:chExt cx="1698625" cy="1698625"/>
            </a:xfrm>
          </p:grpSpPr>
          <p:sp>
            <p:nvSpPr>
              <p:cNvPr id="114" name="Freeform 41"/>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Freeform 42"/>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additive="base">
                                        <p:cTn id="7" dur="500" fill="hold"/>
                                        <p:tgtEl>
                                          <p:spTgt spid="111"/>
                                        </p:tgtEl>
                                        <p:attrNameLst>
                                          <p:attrName>ppt_x</p:attrName>
                                        </p:attrNameLst>
                                      </p:cBhvr>
                                      <p:tavLst>
                                        <p:tav tm="0">
                                          <p:val>
                                            <p:strVal val="0-#ppt_w/2"/>
                                          </p:val>
                                        </p:tav>
                                        <p:tav tm="100000">
                                          <p:val>
                                            <p:strVal val="#ppt_x"/>
                                          </p:val>
                                        </p:tav>
                                      </p:tavLst>
                                    </p:anim>
                                    <p:anim calcmode="lin" valueType="num">
                                      <p:cBhvr additive="base">
                                        <p:cTn id="8" dur="500" fill="hold"/>
                                        <p:tgtEl>
                                          <p:spTgt spid="111"/>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additive="base">
                                        <p:cTn id="11" dur="500" fill="hold"/>
                                        <p:tgtEl>
                                          <p:spTgt spid="105"/>
                                        </p:tgtEl>
                                        <p:attrNameLst>
                                          <p:attrName>ppt_x</p:attrName>
                                        </p:attrNameLst>
                                      </p:cBhvr>
                                      <p:tavLst>
                                        <p:tav tm="0">
                                          <p:val>
                                            <p:strVal val="1+#ppt_w/2"/>
                                          </p:val>
                                        </p:tav>
                                        <p:tav tm="100000">
                                          <p:val>
                                            <p:strVal val="#ppt_x"/>
                                          </p:val>
                                        </p:tav>
                                      </p:tavLst>
                                    </p:anim>
                                    <p:anim calcmode="lin" valueType="num">
                                      <p:cBhvr additive="base">
                                        <p:cTn id="12" dur="500" fill="hold"/>
                                        <p:tgtEl>
                                          <p:spTgt spid="105"/>
                                        </p:tgtEl>
                                        <p:attrNameLst>
                                          <p:attrName>ppt_y</p:attrName>
                                        </p:attrNameLst>
                                      </p:cBhvr>
                                      <p:tavLst>
                                        <p:tav tm="0">
                                          <p:val>
                                            <p:strVal val="0-#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91"/>
                                        </p:tgtEl>
                                        <p:attrNameLst>
                                          <p:attrName>style.visibility</p:attrName>
                                        </p:attrNameLst>
                                      </p:cBhvr>
                                      <p:to>
                                        <p:strVal val="visible"/>
                                      </p:to>
                                    </p:set>
                                    <p:anim calcmode="lin" valueType="num">
                                      <p:cBhvr additive="base">
                                        <p:cTn id="15" dur="500" fill="hold"/>
                                        <p:tgtEl>
                                          <p:spTgt spid="91"/>
                                        </p:tgtEl>
                                        <p:attrNameLst>
                                          <p:attrName>ppt_x</p:attrName>
                                        </p:attrNameLst>
                                      </p:cBhvr>
                                      <p:tavLst>
                                        <p:tav tm="0">
                                          <p:val>
                                            <p:strVal val="0-#ppt_w/2"/>
                                          </p:val>
                                        </p:tav>
                                        <p:tav tm="100000">
                                          <p:val>
                                            <p:strVal val="#ppt_x"/>
                                          </p:val>
                                        </p:tav>
                                      </p:tavLst>
                                    </p:anim>
                                    <p:anim calcmode="lin" valueType="num">
                                      <p:cBhvr additive="base">
                                        <p:cTn id="16" dur="500" fill="hold"/>
                                        <p:tgtEl>
                                          <p:spTgt spid="91"/>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anim calcmode="lin" valueType="num">
                                      <p:cBhvr additive="base">
                                        <p:cTn id="19" dur="500" fill="hold"/>
                                        <p:tgtEl>
                                          <p:spTgt spid="97"/>
                                        </p:tgtEl>
                                        <p:attrNameLst>
                                          <p:attrName>ppt_x</p:attrName>
                                        </p:attrNameLst>
                                      </p:cBhvr>
                                      <p:tavLst>
                                        <p:tav tm="0">
                                          <p:val>
                                            <p:strVal val="1+#ppt_w/2"/>
                                          </p:val>
                                        </p:tav>
                                        <p:tav tm="100000">
                                          <p:val>
                                            <p:strVal val="#ppt_x"/>
                                          </p:val>
                                        </p:tav>
                                      </p:tavLst>
                                    </p:anim>
                                    <p:anim calcmode="lin" valueType="num">
                                      <p:cBhvr additive="base">
                                        <p:cTn id="20" dur="500" fill="hold"/>
                                        <p:tgtEl>
                                          <p:spTgt spid="97"/>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500" fill="hold"/>
                                        <p:tgtEl>
                                          <p:spTgt spid="30"/>
                                        </p:tgtEl>
                                        <p:attrNameLst>
                                          <p:attrName>ppt_w</p:attrName>
                                        </p:attrNameLst>
                                      </p:cBhvr>
                                      <p:tavLst>
                                        <p:tav tm="0">
                                          <p:val>
                                            <p:fltVal val="0"/>
                                          </p:val>
                                        </p:tav>
                                        <p:tav tm="100000">
                                          <p:val>
                                            <p:strVal val="#ppt_w"/>
                                          </p:val>
                                        </p:tav>
                                      </p:tavLst>
                                    </p:anim>
                                    <p:anim calcmode="lin" valueType="num">
                                      <p:cBhvr>
                                        <p:cTn id="25" dur="500" fill="hold"/>
                                        <p:tgtEl>
                                          <p:spTgt spid="30"/>
                                        </p:tgtEl>
                                        <p:attrNameLst>
                                          <p:attrName>ppt_h</p:attrName>
                                        </p:attrNameLst>
                                      </p:cBhvr>
                                      <p:tavLst>
                                        <p:tav tm="0">
                                          <p:val>
                                            <p:fltVal val="0"/>
                                          </p:val>
                                        </p:tav>
                                        <p:tav tm="100000">
                                          <p:val>
                                            <p:strVal val="#ppt_h"/>
                                          </p:val>
                                        </p:tav>
                                      </p:tavLst>
                                    </p:anim>
                                    <p:animEffect transition="in" filter="fade">
                                      <p:cBhvr>
                                        <p:cTn id="26" dur="500"/>
                                        <p:tgtEl>
                                          <p:spTgt spid="30"/>
                                        </p:tgtEl>
                                      </p:cBhvr>
                                    </p:animEffect>
                                  </p:childTnLst>
                                </p:cTn>
                              </p:par>
                            </p:childTnLst>
                          </p:cTn>
                        </p:par>
                        <p:par>
                          <p:cTn id="27" fill="hold">
                            <p:stCondLst>
                              <p:cond delay="1000"/>
                            </p:stCondLst>
                            <p:childTnLst>
                              <p:par>
                                <p:cTn id="28" presetID="53" presetClass="entr" presetSubtype="16" fill="hold" nodeType="afterEffect">
                                  <p:stCondLst>
                                    <p:cond delay="0"/>
                                  </p:stCondLst>
                                  <p:childTnLst>
                                    <p:set>
                                      <p:cBhvr>
                                        <p:cTn id="29" dur="1" fill="hold">
                                          <p:stCondLst>
                                            <p:cond delay="0"/>
                                          </p:stCondLst>
                                        </p:cTn>
                                        <p:tgtEl>
                                          <p:spTgt spid="86"/>
                                        </p:tgtEl>
                                        <p:attrNameLst>
                                          <p:attrName>style.visibility</p:attrName>
                                        </p:attrNameLst>
                                      </p:cBhvr>
                                      <p:to>
                                        <p:strVal val="visible"/>
                                      </p:to>
                                    </p:set>
                                    <p:anim calcmode="lin" valueType="num">
                                      <p:cBhvr>
                                        <p:cTn id="30" dur="300" fill="hold"/>
                                        <p:tgtEl>
                                          <p:spTgt spid="86"/>
                                        </p:tgtEl>
                                        <p:attrNameLst>
                                          <p:attrName>ppt_w</p:attrName>
                                        </p:attrNameLst>
                                      </p:cBhvr>
                                      <p:tavLst>
                                        <p:tav tm="0">
                                          <p:val>
                                            <p:fltVal val="0"/>
                                          </p:val>
                                        </p:tav>
                                        <p:tav tm="100000">
                                          <p:val>
                                            <p:strVal val="#ppt_w"/>
                                          </p:val>
                                        </p:tav>
                                      </p:tavLst>
                                    </p:anim>
                                    <p:anim calcmode="lin" valueType="num">
                                      <p:cBhvr>
                                        <p:cTn id="31" dur="300" fill="hold"/>
                                        <p:tgtEl>
                                          <p:spTgt spid="86"/>
                                        </p:tgtEl>
                                        <p:attrNameLst>
                                          <p:attrName>ppt_h</p:attrName>
                                        </p:attrNameLst>
                                      </p:cBhvr>
                                      <p:tavLst>
                                        <p:tav tm="0">
                                          <p:val>
                                            <p:fltVal val="0"/>
                                          </p:val>
                                        </p:tav>
                                        <p:tav tm="100000">
                                          <p:val>
                                            <p:strVal val="#ppt_h"/>
                                          </p:val>
                                        </p:tav>
                                      </p:tavLst>
                                    </p:anim>
                                    <p:animEffect transition="in" filter="fade">
                                      <p:cBhvr>
                                        <p:cTn id="32" dur="300"/>
                                        <p:tgtEl>
                                          <p:spTgt spid="86"/>
                                        </p:tgtEl>
                                      </p:cBhvr>
                                    </p:animEffect>
                                  </p:childTnLst>
                                </p:cTn>
                              </p:par>
                            </p:childTnLst>
                          </p:cTn>
                        </p:par>
                        <p:par>
                          <p:cTn id="33" fill="hold">
                            <p:stCondLst>
                              <p:cond delay="1500"/>
                            </p:stCondLst>
                            <p:childTnLst>
                              <p:par>
                                <p:cTn id="34" presetID="2" presetClass="entr" presetSubtype="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additive="base">
                                        <p:cTn id="36" dur="300" fill="hold"/>
                                        <p:tgtEl>
                                          <p:spTgt spid="50"/>
                                        </p:tgtEl>
                                        <p:attrNameLst>
                                          <p:attrName>ppt_x</p:attrName>
                                        </p:attrNameLst>
                                      </p:cBhvr>
                                      <p:tavLst>
                                        <p:tav tm="0">
                                          <p:val>
                                            <p:strVal val="0-#ppt_w/2"/>
                                          </p:val>
                                        </p:tav>
                                        <p:tav tm="100000">
                                          <p:val>
                                            <p:strVal val="#ppt_x"/>
                                          </p:val>
                                        </p:tav>
                                      </p:tavLst>
                                    </p:anim>
                                    <p:anim calcmode="lin" valueType="num">
                                      <p:cBhvr additive="base">
                                        <p:cTn id="37" dur="300" fill="hold"/>
                                        <p:tgtEl>
                                          <p:spTgt spid="50"/>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53" presetClass="entr" presetSubtype="16" fill="hold" nodeType="after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300" fill="hold"/>
                                        <p:tgtEl>
                                          <p:spTgt spid="44"/>
                                        </p:tgtEl>
                                        <p:attrNameLst>
                                          <p:attrName>ppt_w</p:attrName>
                                        </p:attrNameLst>
                                      </p:cBhvr>
                                      <p:tavLst>
                                        <p:tav tm="0">
                                          <p:val>
                                            <p:fltVal val="0"/>
                                          </p:val>
                                        </p:tav>
                                        <p:tav tm="100000">
                                          <p:val>
                                            <p:strVal val="#ppt_w"/>
                                          </p:val>
                                        </p:tav>
                                      </p:tavLst>
                                    </p:anim>
                                    <p:anim calcmode="lin" valueType="num">
                                      <p:cBhvr>
                                        <p:cTn id="42" dur="300" fill="hold"/>
                                        <p:tgtEl>
                                          <p:spTgt spid="44"/>
                                        </p:tgtEl>
                                        <p:attrNameLst>
                                          <p:attrName>ppt_h</p:attrName>
                                        </p:attrNameLst>
                                      </p:cBhvr>
                                      <p:tavLst>
                                        <p:tav tm="0">
                                          <p:val>
                                            <p:fltVal val="0"/>
                                          </p:val>
                                        </p:tav>
                                        <p:tav tm="100000">
                                          <p:val>
                                            <p:strVal val="#ppt_h"/>
                                          </p:val>
                                        </p:tav>
                                      </p:tavLst>
                                    </p:anim>
                                    <p:animEffect transition="in" filter="fade">
                                      <p:cBhvr>
                                        <p:cTn id="43" dur="300"/>
                                        <p:tgtEl>
                                          <p:spTgt spid="44"/>
                                        </p:tgtEl>
                                      </p:cBhvr>
                                    </p:animEffect>
                                  </p:childTnLst>
                                </p:cTn>
                              </p:par>
                            </p:childTnLst>
                          </p:cTn>
                        </p:par>
                        <p:par>
                          <p:cTn id="44" fill="hold">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 calcmode="lin" valueType="num">
                                      <p:cBhvr additive="base">
                                        <p:cTn id="47" dur="300" fill="hold"/>
                                        <p:tgtEl>
                                          <p:spTgt spid="85"/>
                                        </p:tgtEl>
                                        <p:attrNameLst>
                                          <p:attrName>ppt_x</p:attrName>
                                        </p:attrNameLst>
                                      </p:cBhvr>
                                      <p:tavLst>
                                        <p:tav tm="0">
                                          <p:val>
                                            <p:strVal val="1+#ppt_w/2"/>
                                          </p:val>
                                        </p:tav>
                                        <p:tav tm="100000">
                                          <p:val>
                                            <p:strVal val="#ppt_x"/>
                                          </p:val>
                                        </p:tav>
                                      </p:tavLst>
                                    </p:anim>
                                    <p:anim calcmode="lin" valueType="num">
                                      <p:cBhvr additive="base">
                                        <p:cTn id="48" dur="300" fill="hold"/>
                                        <p:tgtEl>
                                          <p:spTgt spid="85"/>
                                        </p:tgtEl>
                                        <p:attrNameLst>
                                          <p:attrName>ppt_y</p:attrName>
                                        </p:attrNameLst>
                                      </p:cBhvr>
                                      <p:tavLst>
                                        <p:tav tm="0">
                                          <p:val>
                                            <p:strVal val="#ppt_y"/>
                                          </p:val>
                                        </p:tav>
                                        <p:tav tm="100000">
                                          <p:val>
                                            <p:strVal val="#ppt_y"/>
                                          </p:val>
                                        </p:tav>
                                      </p:tavLst>
                                    </p:anim>
                                  </p:childTnLst>
                                </p:cTn>
                              </p:par>
                            </p:childTnLst>
                          </p:cTn>
                        </p:par>
                        <p:par>
                          <p:cTn id="49" fill="hold">
                            <p:stCondLst>
                              <p:cond delay="3000"/>
                            </p:stCondLst>
                            <p:childTnLst>
                              <p:par>
                                <p:cTn id="50" presetID="53" presetClass="entr" presetSubtype="16"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 calcmode="lin" valueType="num">
                                      <p:cBhvr>
                                        <p:cTn id="52" dur="300" fill="hold"/>
                                        <p:tgtEl>
                                          <p:spTgt spid="37"/>
                                        </p:tgtEl>
                                        <p:attrNameLst>
                                          <p:attrName>ppt_w</p:attrName>
                                        </p:attrNameLst>
                                      </p:cBhvr>
                                      <p:tavLst>
                                        <p:tav tm="0">
                                          <p:val>
                                            <p:fltVal val="0"/>
                                          </p:val>
                                        </p:tav>
                                        <p:tav tm="100000">
                                          <p:val>
                                            <p:strVal val="#ppt_w"/>
                                          </p:val>
                                        </p:tav>
                                      </p:tavLst>
                                    </p:anim>
                                    <p:anim calcmode="lin" valueType="num">
                                      <p:cBhvr>
                                        <p:cTn id="53" dur="300" fill="hold"/>
                                        <p:tgtEl>
                                          <p:spTgt spid="37"/>
                                        </p:tgtEl>
                                        <p:attrNameLst>
                                          <p:attrName>ppt_h</p:attrName>
                                        </p:attrNameLst>
                                      </p:cBhvr>
                                      <p:tavLst>
                                        <p:tav tm="0">
                                          <p:val>
                                            <p:fltVal val="0"/>
                                          </p:val>
                                        </p:tav>
                                        <p:tav tm="100000">
                                          <p:val>
                                            <p:strVal val="#ppt_h"/>
                                          </p:val>
                                        </p:tav>
                                      </p:tavLst>
                                    </p:anim>
                                    <p:animEffect transition="in" filter="fade">
                                      <p:cBhvr>
                                        <p:cTn id="54" dur="300"/>
                                        <p:tgtEl>
                                          <p:spTgt spid="37"/>
                                        </p:tgtEl>
                                      </p:cBhvr>
                                    </p:animEffect>
                                  </p:childTnLst>
                                </p:cTn>
                              </p:par>
                            </p:childTnLst>
                          </p:cTn>
                        </p:par>
                        <p:par>
                          <p:cTn id="55" fill="hold">
                            <p:stCondLst>
                              <p:cond delay="3500"/>
                            </p:stCondLst>
                            <p:childTnLst>
                              <p:par>
                                <p:cTn id="56" presetID="2" presetClass="entr" presetSubtype="8"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additive="base">
                                        <p:cTn id="58" dur="300" fill="hold"/>
                                        <p:tgtEl>
                                          <p:spTgt spid="36"/>
                                        </p:tgtEl>
                                        <p:attrNameLst>
                                          <p:attrName>ppt_x</p:attrName>
                                        </p:attrNameLst>
                                      </p:cBhvr>
                                      <p:tavLst>
                                        <p:tav tm="0">
                                          <p:val>
                                            <p:strVal val="0-#ppt_w/2"/>
                                          </p:val>
                                        </p:tav>
                                        <p:tav tm="100000">
                                          <p:val>
                                            <p:strVal val="#ppt_x"/>
                                          </p:val>
                                        </p:tav>
                                      </p:tavLst>
                                    </p:anim>
                                    <p:anim calcmode="lin" valueType="num">
                                      <p:cBhvr additive="base">
                                        <p:cTn id="59" dur="300" fill="hold"/>
                                        <p:tgtEl>
                                          <p:spTgt spid="36"/>
                                        </p:tgtEl>
                                        <p:attrNameLst>
                                          <p:attrName>ppt_y</p:attrName>
                                        </p:attrNameLst>
                                      </p:cBhvr>
                                      <p:tavLst>
                                        <p:tav tm="0">
                                          <p:val>
                                            <p:strVal val="#ppt_y"/>
                                          </p:val>
                                        </p:tav>
                                        <p:tav tm="100000">
                                          <p:val>
                                            <p:strVal val="#ppt_y"/>
                                          </p:val>
                                        </p:tav>
                                      </p:tavLst>
                                    </p:anim>
                                  </p:childTnLst>
                                </p:cTn>
                              </p:par>
                            </p:childTnLst>
                          </p:cTn>
                        </p:par>
                        <p:par>
                          <p:cTn id="60" fill="hold">
                            <p:stCondLst>
                              <p:cond delay="4000"/>
                            </p:stCondLst>
                            <p:childTnLst>
                              <p:par>
                                <p:cTn id="61" presetID="53" presetClass="entr" presetSubtype="16" fill="hold" nodeType="after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p:cTn id="63" dur="300" fill="hold"/>
                                        <p:tgtEl>
                                          <p:spTgt spid="51"/>
                                        </p:tgtEl>
                                        <p:attrNameLst>
                                          <p:attrName>ppt_w</p:attrName>
                                        </p:attrNameLst>
                                      </p:cBhvr>
                                      <p:tavLst>
                                        <p:tav tm="0">
                                          <p:val>
                                            <p:fltVal val="0"/>
                                          </p:val>
                                        </p:tav>
                                        <p:tav tm="100000">
                                          <p:val>
                                            <p:strVal val="#ppt_w"/>
                                          </p:val>
                                        </p:tav>
                                      </p:tavLst>
                                    </p:anim>
                                    <p:anim calcmode="lin" valueType="num">
                                      <p:cBhvr>
                                        <p:cTn id="64" dur="300" fill="hold"/>
                                        <p:tgtEl>
                                          <p:spTgt spid="51"/>
                                        </p:tgtEl>
                                        <p:attrNameLst>
                                          <p:attrName>ppt_h</p:attrName>
                                        </p:attrNameLst>
                                      </p:cBhvr>
                                      <p:tavLst>
                                        <p:tav tm="0">
                                          <p:val>
                                            <p:fltVal val="0"/>
                                          </p:val>
                                        </p:tav>
                                        <p:tav tm="100000">
                                          <p:val>
                                            <p:strVal val="#ppt_h"/>
                                          </p:val>
                                        </p:tav>
                                      </p:tavLst>
                                    </p:anim>
                                    <p:animEffect transition="in" filter="fade">
                                      <p:cBhvr>
                                        <p:cTn id="65" dur="300"/>
                                        <p:tgtEl>
                                          <p:spTgt spid="51"/>
                                        </p:tgtEl>
                                      </p:cBhvr>
                                    </p:animEffect>
                                  </p:childTnLst>
                                </p:cTn>
                              </p:par>
                            </p:childTnLst>
                          </p:cTn>
                        </p:par>
                        <p:par>
                          <p:cTn id="66" fill="hold">
                            <p:stCondLst>
                              <p:cond delay="4500"/>
                            </p:stCondLst>
                            <p:childTnLst>
                              <p:par>
                                <p:cTn id="67" presetID="2" presetClass="entr" presetSubtype="2"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cBhvr additive="base">
                                        <p:cTn id="69" dur="300" fill="hold"/>
                                        <p:tgtEl>
                                          <p:spTgt spid="43"/>
                                        </p:tgtEl>
                                        <p:attrNameLst>
                                          <p:attrName>ppt_x</p:attrName>
                                        </p:attrNameLst>
                                      </p:cBhvr>
                                      <p:tavLst>
                                        <p:tav tm="0">
                                          <p:val>
                                            <p:strVal val="1+#ppt_w/2"/>
                                          </p:val>
                                        </p:tav>
                                        <p:tav tm="100000">
                                          <p:val>
                                            <p:strVal val="#ppt_x"/>
                                          </p:val>
                                        </p:tav>
                                      </p:tavLst>
                                    </p:anim>
                                    <p:anim calcmode="lin" valueType="num">
                                      <p:cBhvr additive="base">
                                        <p:cTn id="70" dur="3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3" grpId="0"/>
      <p:bldP spid="50" grpId="0"/>
      <p:bldP spid="8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534467" y="3977737"/>
            <a:ext cx="2847240" cy="1043350"/>
          </a:xfrm>
          <a:prstGeom prst="rect">
            <a:avLst/>
          </a:prstGeom>
        </p:spPr>
        <p:txBody>
          <a:bodyPr wrap="square" lIns="121908" tIns="60954" rIns="121908" bIns="60954">
            <a:spAutoFit/>
          </a:bodyPr>
          <a:lstStyle/>
          <a:p>
            <a:pPr algn="r">
              <a:lnSpc>
                <a:spcPct val="130000"/>
              </a:lnSpc>
            </a:pPr>
            <a:r>
              <a:rPr lang="zh-CN" altLang="en-US" sz="1300" dirty="0">
                <a:solidFill>
                  <a:schemeClr val="accent2"/>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2"/>
              </a:solidFill>
              <a:latin typeface="微软雅黑" panose="020B0503020204020204" pitchFamily="34" charset="-122"/>
              <a:ea typeface="微软雅黑" panose="020B0503020204020204" pitchFamily="34" charset="-122"/>
            </a:endParaRPr>
          </a:p>
          <a:p>
            <a:pPr algn="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在此输入亮亮图文旗舰店</a:t>
            </a:r>
          </a:p>
          <a:p>
            <a:pPr algn="r">
              <a:lnSpc>
                <a:spcPct val="130000"/>
              </a:lnSpc>
            </a:pP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https://liangliangtuwen.tmall.com</a:t>
            </a:r>
          </a:p>
          <a:p>
            <a:pPr algn="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您的文字</a:t>
            </a:r>
          </a:p>
        </p:txBody>
      </p:sp>
      <p:grpSp>
        <p:nvGrpSpPr>
          <p:cNvPr id="24" name="组合 23"/>
          <p:cNvGrpSpPr/>
          <p:nvPr/>
        </p:nvGrpSpPr>
        <p:grpSpPr>
          <a:xfrm>
            <a:off x="3393562" y="4154291"/>
            <a:ext cx="535214" cy="535284"/>
            <a:chOff x="5835317" y="2123703"/>
            <a:chExt cx="756000" cy="756000"/>
          </a:xfrm>
        </p:grpSpPr>
        <p:sp>
          <p:nvSpPr>
            <p:cNvPr id="25" name="椭圆 24"/>
            <p:cNvSpPr/>
            <p:nvPr/>
          </p:nvSpPr>
          <p:spPr>
            <a:xfrm>
              <a:off x="5835317" y="2123703"/>
              <a:ext cx="756000" cy="756000"/>
            </a:xfrm>
            <a:prstGeom prst="ellipse">
              <a:avLst/>
            </a:prstGeom>
            <a:solidFill>
              <a:schemeClr val="accent2"/>
            </a:solid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6" name="组合 25"/>
            <p:cNvGrpSpPr/>
            <p:nvPr/>
          </p:nvGrpSpPr>
          <p:grpSpPr>
            <a:xfrm>
              <a:off x="6046413" y="2333066"/>
              <a:ext cx="333808" cy="298641"/>
              <a:chOff x="4987925" y="414338"/>
              <a:chExt cx="1898650" cy="1698625"/>
            </a:xfrm>
          </p:grpSpPr>
          <p:sp>
            <p:nvSpPr>
              <p:cNvPr id="27" name="Freeform 22"/>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Line 23"/>
              <p:cNvSpPr>
                <a:spLocks noChangeShapeType="1"/>
              </p:cNvSpPr>
              <p:nvPr/>
            </p:nvSpPr>
            <p:spPr bwMode="auto">
              <a:xfrm>
                <a:off x="5937250" y="893763"/>
                <a:ext cx="0" cy="5683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24"/>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30" name="矩形 29"/>
          <p:cNvSpPr/>
          <p:nvPr/>
        </p:nvSpPr>
        <p:spPr>
          <a:xfrm>
            <a:off x="8752388" y="3977737"/>
            <a:ext cx="2837705" cy="1043350"/>
          </a:xfrm>
          <a:prstGeom prst="rect">
            <a:avLst/>
          </a:prstGeom>
        </p:spPr>
        <p:txBody>
          <a:bodyPr wrap="square" lIns="121908" tIns="60954" rIns="121908" bIns="60954">
            <a:spAutoFit/>
          </a:bodyPr>
          <a:lstStyle/>
          <a:p>
            <a:pPr>
              <a:lnSpc>
                <a:spcPct val="130000"/>
              </a:lnSpc>
            </a:pPr>
            <a:r>
              <a:rPr lang="zh-CN" altLang="en-US" sz="1300" dirty="0">
                <a:solidFill>
                  <a:schemeClr val="accent3"/>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3"/>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grpSp>
        <p:nvGrpSpPr>
          <p:cNvPr id="31" name="组合 30"/>
          <p:cNvGrpSpPr/>
          <p:nvPr/>
        </p:nvGrpSpPr>
        <p:grpSpPr>
          <a:xfrm>
            <a:off x="8183187" y="4145429"/>
            <a:ext cx="535214" cy="535284"/>
            <a:chOff x="2552681" y="2123703"/>
            <a:chExt cx="756000" cy="756000"/>
          </a:xfrm>
        </p:grpSpPr>
        <p:sp>
          <p:nvSpPr>
            <p:cNvPr id="32" name="椭圆 31"/>
            <p:cNvSpPr/>
            <p:nvPr/>
          </p:nvSpPr>
          <p:spPr>
            <a:xfrm>
              <a:off x="2552681" y="2123703"/>
              <a:ext cx="756000" cy="756000"/>
            </a:xfrm>
            <a:prstGeom prst="ellipse">
              <a:avLst/>
            </a:prstGeom>
            <a:solidFill>
              <a:schemeClr val="accent3"/>
            </a:solidFill>
            <a:ln w="1905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3" name="组合 32"/>
            <p:cNvGrpSpPr/>
            <p:nvPr/>
          </p:nvGrpSpPr>
          <p:grpSpPr>
            <a:xfrm>
              <a:off x="2780523" y="2352383"/>
              <a:ext cx="300316" cy="298641"/>
              <a:chOff x="2616200" y="414338"/>
              <a:chExt cx="1708150" cy="1698625"/>
            </a:xfrm>
          </p:grpSpPr>
          <p:sp>
            <p:nvSpPr>
              <p:cNvPr id="34" name="Freeform 25"/>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Freeform 26"/>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Line 27"/>
              <p:cNvSpPr>
                <a:spLocks noChangeShapeType="1"/>
              </p:cNvSpPr>
              <p:nvPr/>
            </p:nvSpPr>
            <p:spPr bwMode="auto">
              <a:xfrm flipH="1">
                <a:off x="3409950" y="614363"/>
                <a:ext cx="606425" cy="54610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sp>
        <p:nvSpPr>
          <p:cNvPr id="37" name="矩形 36"/>
          <p:cNvSpPr/>
          <p:nvPr/>
        </p:nvSpPr>
        <p:spPr>
          <a:xfrm>
            <a:off x="534467" y="2320053"/>
            <a:ext cx="2847240" cy="1043350"/>
          </a:xfrm>
          <a:prstGeom prst="rect">
            <a:avLst/>
          </a:prstGeom>
        </p:spPr>
        <p:txBody>
          <a:bodyPr wrap="square" lIns="121908" tIns="60954" rIns="121908" bIns="60954">
            <a:spAutoFit/>
          </a:bodyPr>
          <a:lstStyle/>
          <a:p>
            <a:pPr algn="r">
              <a:lnSpc>
                <a:spcPct val="130000"/>
              </a:lnSpc>
            </a:pPr>
            <a:r>
              <a:rPr lang="zh-CN" altLang="en-US" sz="1300" dirty="0">
                <a:solidFill>
                  <a:schemeClr val="accent5"/>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5"/>
              </a:solidFill>
              <a:latin typeface="微软雅黑" panose="020B0503020204020204" pitchFamily="34" charset="-122"/>
              <a:ea typeface="微软雅黑" panose="020B0503020204020204" pitchFamily="34" charset="-122"/>
            </a:endParaRPr>
          </a:p>
          <a:p>
            <a:pPr algn="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grpSp>
        <p:nvGrpSpPr>
          <p:cNvPr id="38" name="组合 37"/>
          <p:cNvGrpSpPr/>
          <p:nvPr/>
        </p:nvGrpSpPr>
        <p:grpSpPr>
          <a:xfrm>
            <a:off x="3400852" y="2498602"/>
            <a:ext cx="535214" cy="535284"/>
            <a:chOff x="4193999" y="2123703"/>
            <a:chExt cx="756000" cy="756000"/>
          </a:xfrm>
        </p:grpSpPr>
        <p:sp>
          <p:nvSpPr>
            <p:cNvPr id="39" name="椭圆 38"/>
            <p:cNvSpPr/>
            <p:nvPr/>
          </p:nvSpPr>
          <p:spPr>
            <a:xfrm>
              <a:off x="4193999" y="2123703"/>
              <a:ext cx="756000" cy="756000"/>
            </a:xfrm>
            <a:prstGeom prst="ellipse">
              <a:avLst/>
            </a:prstGeom>
            <a:solidFill>
              <a:schemeClr val="accent5"/>
            </a:solid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4420167" y="2352383"/>
              <a:ext cx="303665" cy="298641"/>
              <a:chOff x="5032375" y="3027363"/>
              <a:chExt cx="1727200" cy="1698625"/>
            </a:xfrm>
          </p:grpSpPr>
          <p:sp>
            <p:nvSpPr>
              <p:cNvPr id="41" name="Freeform 28"/>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Freeform 29"/>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Line 30"/>
              <p:cNvSpPr>
                <a:spLocks noChangeShapeType="1"/>
              </p:cNvSpPr>
              <p:nvPr/>
            </p:nvSpPr>
            <p:spPr bwMode="auto">
              <a:xfrm>
                <a:off x="5435600" y="3027363"/>
                <a:ext cx="923925"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4" name="Line 31"/>
              <p:cNvSpPr>
                <a:spLocks noChangeShapeType="1"/>
              </p:cNvSpPr>
              <p:nvPr/>
            </p:nvSpPr>
            <p:spPr bwMode="auto">
              <a:xfrm>
                <a:off x="5895975" y="4240213"/>
                <a:ext cx="0" cy="1841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5" name="Freeform 32"/>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46" name="矩形 45"/>
          <p:cNvSpPr/>
          <p:nvPr/>
        </p:nvSpPr>
        <p:spPr>
          <a:xfrm>
            <a:off x="8752388" y="2320053"/>
            <a:ext cx="2837705" cy="1043350"/>
          </a:xfrm>
          <a:prstGeom prst="rect">
            <a:avLst/>
          </a:prstGeom>
        </p:spPr>
        <p:txBody>
          <a:bodyPr wrap="square" lIns="121908" tIns="60954" rIns="121908" bIns="60954">
            <a:spAutoFit/>
          </a:bodyPr>
          <a:lstStyle/>
          <a:p>
            <a:pPr>
              <a:lnSpc>
                <a:spcPct val="130000"/>
              </a:lnSpc>
            </a:pPr>
            <a:r>
              <a:rPr lang="zh-CN" altLang="en-US" sz="1300" dirty="0">
                <a:solidFill>
                  <a:schemeClr val="accent4"/>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4"/>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grpSp>
        <p:nvGrpSpPr>
          <p:cNvPr id="47" name="组合 46"/>
          <p:cNvGrpSpPr/>
          <p:nvPr/>
        </p:nvGrpSpPr>
        <p:grpSpPr>
          <a:xfrm>
            <a:off x="8177616" y="2454985"/>
            <a:ext cx="535214" cy="535284"/>
            <a:chOff x="911363" y="2123703"/>
            <a:chExt cx="756000" cy="756000"/>
          </a:xfrm>
        </p:grpSpPr>
        <p:sp>
          <p:nvSpPr>
            <p:cNvPr id="48" name="椭圆 47"/>
            <p:cNvSpPr/>
            <p:nvPr/>
          </p:nvSpPr>
          <p:spPr>
            <a:xfrm>
              <a:off x="911363" y="2123703"/>
              <a:ext cx="756000" cy="756000"/>
            </a:xfrm>
            <a:prstGeom prst="ellipse">
              <a:avLst/>
            </a:prstGeom>
            <a:solidFill>
              <a:schemeClr val="accent4"/>
            </a:solidFill>
            <a:ln w="190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9" name="组合 48"/>
            <p:cNvGrpSpPr/>
            <p:nvPr/>
          </p:nvGrpSpPr>
          <p:grpSpPr>
            <a:xfrm>
              <a:off x="1140043" y="2352383"/>
              <a:ext cx="298641" cy="298641"/>
              <a:chOff x="152400" y="414338"/>
              <a:chExt cx="1698625" cy="1698625"/>
            </a:xfrm>
          </p:grpSpPr>
          <p:sp>
            <p:nvSpPr>
              <p:cNvPr id="50" name="Freeform 41"/>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42"/>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52" name="组合 51"/>
          <p:cNvGrpSpPr/>
          <p:nvPr/>
        </p:nvGrpSpPr>
        <p:grpSpPr>
          <a:xfrm>
            <a:off x="5520392" y="2901955"/>
            <a:ext cx="1124704" cy="1122640"/>
            <a:chOff x="4140237" y="2294576"/>
            <a:chExt cx="843638" cy="841980"/>
          </a:xfrm>
        </p:grpSpPr>
        <p:sp>
          <p:nvSpPr>
            <p:cNvPr id="53" name="Freeform 13"/>
            <p:cNvSpPr/>
            <p:nvPr/>
          </p:nvSpPr>
          <p:spPr bwMode="auto">
            <a:xfrm>
              <a:off x="4140237" y="2294576"/>
              <a:ext cx="843638" cy="841980"/>
            </a:xfrm>
            <a:custGeom>
              <a:avLst/>
              <a:gdLst>
                <a:gd name="T0" fmla="*/ 514 w 1018"/>
                <a:gd name="T1" fmla="*/ 0 h 1016"/>
                <a:gd name="T2" fmla="*/ 468 w 1018"/>
                <a:gd name="T3" fmla="*/ 26 h 1016"/>
                <a:gd name="T4" fmla="*/ 400 w 1018"/>
                <a:gd name="T5" fmla="*/ 76 h 1016"/>
                <a:gd name="T6" fmla="*/ 316 w 1018"/>
                <a:gd name="T7" fmla="*/ 152 h 1016"/>
                <a:gd name="T8" fmla="*/ 246 w 1018"/>
                <a:gd name="T9" fmla="*/ 228 h 1016"/>
                <a:gd name="T10" fmla="*/ 200 w 1018"/>
                <a:gd name="T11" fmla="*/ 286 h 1016"/>
                <a:gd name="T12" fmla="*/ 156 w 1018"/>
                <a:gd name="T13" fmla="*/ 354 h 1016"/>
                <a:gd name="T14" fmla="*/ 114 w 1018"/>
                <a:gd name="T15" fmla="*/ 428 h 1016"/>
                <a:gd name="T16" fmla="*/ 76 w 1018"/>
                <a:gd name="T17" fmla="*/ 510 h 1016"/>
                <a:gd name="T18" fmla="*/ 46 w 1018"/>
                <a:gd name="T19" fmla="*/ 602 h 1016"/>
                <a:gd name="T20" fmla="*/ 20 w 1018"/>
                <a:gd name="T21" fmla="*/ 700 h 1016"/>
                <a:gd name="T22" fmla="*/ 6 w 1018"/>
                <a:gd name="T23" fmla="*/ 808 h 1016"/>
                <a:gd name="T24" fmla="*/ 0 w 1018"/>
                <a:gd name="T25" fmla="*/ 864 h 1016"/>
                <a:gd name="T26" fmla="*/ 48 w 1018"/>
                <a:gd name="T27" fmla="*/ 892 h 1016"/>
                <a:gd name="T28" fmla="*/ 128 w 1018"/>
                <a:gd name="T29" fmla="*/ 930 h 1016"/>
                <a:gd name="T30" fmla="*/ 238 w 1018"/>
                <a:gd name="T31" fmla="*/ 972 h 1016"/>
                <a:gd name="T32" fmla="*/ 342 w 1018"/>
                <a:gd name="T33" fmla="*/ 998 h 1016"/>
                <a:gd name="T34" fmla="*/ 418 w 1018"/>
                <a:gd name="T35" fmla="*/ 1010 h 1016"/>
                <a:gd name="T36" fmla="*/ 498 w 1018"/>
                <a:gd name="T37" fmla="*/ 1016 h 1016"/>
                <a:gd name="T38" fmla="*/ 584 w 1018"/>
                <a:gd name="T39" fmla="*/ 1016 h 1016"/>
                <a:gd name="T40" fmla="*/ 676 w 1018"/>
                <a:gd name="T41" fmla="*/ 1008 h 1016"/>
                <a:gd name="T42" fmla="*/ 770 w 1018"/>
                <a:gd name="T43" fmla="*/ 988 h 1016"/>
                <a:gd name="T44" fmla="*/ 868 w 1018"/>
                <a:gd name="T45" fmla="*/ 960 h 1016"/>
                <a:gd name="T46" fmla="*/ 968 w 1018"/>
                <a:gd name="T47" fmla="*/ 918 h 1016"/>
                <a:gd name="T48" fmla="*/ 1018 w 1018"/>
                <a:gd name="T49" fmla="*/ 892 h 1016"/>
                <a:gd name="T50" fmla="*/ 1018 w 1018"/>
                <a:gd name="T51" fmla="*/ 838 h 1016"/>
                <a:gd name="T52" fmla="*/ 1012 w 1018"/>
                <a:gd name="T53" fmla="*/ 750 h 1016"/>
                <a:gd name="T54" fmla="*/ 990 w 1018"/>
                <a:gd name="T55" fmla="*/ 634 h 1016"/>
                <a:gd name="T56" fmla="*/ 960 w 1018"/>
                <a:gd name="T57" fmla="*/ 534 h 1016"/>
                <a:gd name="T58" fmla="*/ 932 w 1018"/>
                <a:gd name="T59" fmla="*/ 462 h 1016"/>
                <a:gd name="T60" fmla="*/ 896 w 1018"/>
                <a:gd name="T61" fmla="*/ 388 h 1016"/>
                <a:gd name="T62" fmla="*/ 850 w 1018"/>
                <a:gd name="T63" fmla="*/ 314 h 1016"/>
                <a:gd name="T64" fmla="*/ 796 w 1018"/>
                <a:gd name="T65" fmla="*/ 240 h 1016"/>
                <a:gd name="T66" fmla="*/ 730 w 1018"/>
                <a:gd name="T67" fmla="*/ 166 h 1016"/>
                <a:gd name="T68" fmla="*/ 654 w 1018"/>
                <a:gd name="T69" fmla="*/ 96 h 1016"/>
                <a:gd name="T70" fmla="*/ 564 w 1018"/>
                <a:gd name="T71" fmla="*/ 30 h 1016"/>
                <a:gd name="T72" fmla="*/ 514 w 1018"/>
                <a:gd name="T73"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8" h="1016">
                  <a:moveTo>
                    <a:pt x="514" y="0"/>
                  </a:moveTo>
                  <a:lnTo>
                    <a:pt x="514" y="0"/>
                  </a:lnTo>
                  <a:lnTo>
                    <a:pt x="492" y="10"/>
                  </a:lnTo>
                  <a:lnTo>
                    <a:pt x="468" y="26"/>
                  </a:lnTo>
                  <a:lnTo>
                    <a:pt x="438" y="48"/>
                  </a:lnTo>
                  <a:lnTo>
                    <a:pt x="400" y="76"/>
                  </a:lnTo>
                  <a:lnTo>
                    <a:pt x="360" y="110"/>
                  </a:lnTo>
                  <a:lnTo>
                    <a:pt x="316" y="152"/>
                  </a:lnTo>
                  <a:lnTo>
                    <a:pt x="270" y="200"/>
                  </a:lnTo>
                  <a:lnTo>
                    <a:pt x="246" y="228"/>
                  </a:lnTo>
                  <a:lnTo>
                    <a:pt x="222" y="256"/>
                  </a:lnTo>
                  <a:lnTo>
                    <a:pt x="200" y="286"/>
                  </a:lnTo>
                  <a:lnTo>
                    <a:pt x="178" y="320"/>
                  </a:lnTo>
                  <a:lnTo>
                    <a:pt x="156" y="354"/>
                  </a:lnTo>
                  <a:lnTo>
                    <a:pt x="134" y="390"/>
                  </a:lnTo>
                  <a:lnTo>
                    <a:pt x="114" y="428"/>
                  </a:lnTo>
                  <a:lnTo>
                    <a:pt x="94" y="468"/>
                  </a:lnTo>
                  <a:lnTo>
                    <a:pt x="76" y="510"/>
                  </a:lnTo>
                  <a:lnTo>
                    <a:pt x="60" y="556"/>
                  </a:lnTo>
                  <a:lnTo>
                    <a:pt x="46" y="602"/>
                  </a:lnTo>
                  <a:lnTo>
                    <a:pt x="32" y="650"/>
                  </a:lnTo>
                  <a:lnTo>
                    <a:pt x="20" y="700"/>
                  </a:lnTo>
                  <a:lnTo>
                    <a:pt x="12" y="754"/>
                  </a:lnTo>
                  <a:lnTo>
                    <a:pt x="6" y="808"/>
                  </a:lnTo>
                  <a:lnTo>
                    <a:pt x="0" y="864"/>
                  </a:lnTo>
                  <a:lnTo>
                    <a:pt x="0" y="864"/>
                  </a:lnTo>
                  <a:lnTo>
                    <a:pt x="22" y="878"/>
                  </a:lnTo>
                  <a:lnTo>
                    <a:pt x="48" y="892"/>
                  </a:lnTo>
                  <a:lnTo>
                    <a:pt x="84" y="910"/>
                  </a:lnTo>
                  <a:lnTo>
                    <a:pt x="128" y="930"/>
                  </a:lnTo>
                  <a:lnTo>
                    <a:pt x="180" y="952"/>
                  </a:lnTo>
                  <a:lnTo>
                    <a:pt x="238" y="972"/>
                  </a:lnTo>
                  <a:lnTo>
                    <a:pt x="306" y="990"/>
                  </a:lnTo>
                  <a:lnTo>
                    <a:pt x="342" y="998"/>
                  </a:lnTo>
                  <a:lnTo>
                    <a:pt x="378" y="1004"/>
                  </a:lnTo>
                  <a:lnTo>
                    <a:pt x="418" y="1010"/>
                  </a:lnTo>
                  <a:lnTo>
                    <a:pt x="458" y="1014"/>
                  </a:lnTo>
                  <a:lnTo>
                    <a:pt x="498" y="1016"/>
                  </a:lnTo>
                  <a:lnTo>
                    <a:pt x="542" y="1016"/>
                  </a:lnTo>
                  <a:lnTo>
                    <a:pt x="584" y="1016"/>
                  </a:lnTo>
                  <a:lnTo>
                    <a:pt x="630" y="1012"/>
                  </a:lnTo>
                  <a:lnTo>
                    <a:pt x="676" y="1008"/>
                  </a:lnTo>
                  <a:lnTo>
                    <a:pt x="722" y="1000"/>
                  </a:lnTo>
                  <a:lnTo>
                    <a:pt x="770" y="988"/>
                  </a:lnTo>
                  <a:lnTo>
                    <a:pt x="818" y="976"/>
                  </a:lnTo>
                  <a:lnTo>
                    <a:pt x="868" y="960"/>
                  </a:lnTo>
                  <a:lnTo>
                    <a:pt x="916" y="940"/>
                  </a:lnTo>
                  <a:lnTo>
                    <a:pt x="968" y="918"/>
                  </a:lnTo>
                  <a:lnTo>
                    <a:pt x="1018" y="892"/>
                  </a:lnTo>
                  <a:lnTo>
                    <a:pt x="1018" y="892"/>
                  </a:lnTo>
                  <a:lnTo>
                    <a:pt x="1018" y="866"/>
                  </a:lnTo>
                  <a:lnTo>
                    <a:pt x="1018" y="838"/>
                  </a:lnTo>
                  <a:lnTo>
                    <a:pt x="1016" y="798"/>
                  </a:lnTo>
                  <a:lnTo>
                    <a:pt x="1012" y="750"/>
                  </a:lnTo>
                  <a:lnTo>
                    <a:pt x="1004" y="696"/>
                  </a:lnTo>
                  <a:lnTo>
                    <a:pt x="990" y="634"/>
                  </a:lnTo>
                  <a:lnTo>
                    <a:pt x="972" y="568"/>
                  </a:lnTo>
                  <a:lnTo>
                    <a:pt x="960" y="534"/>
                  </a:lnTo>
                  <a:lnTo>
                    <a:pt x="948" y="498"/>
                  </a:lnTo>
                  <a:lnTo>
                    <a:pt x="932" y="462"/>
                  </a:lnTo>
                  <a:lnTo>
                    <a:pt x="916" y="424"/>
                  </a:lnTo>
                  <a:lnTo>
                    <a:pt x="896" y="388"/>
                  </a:lnTo>
                  <a:lnTo>
                    <a:pt x="874" y="350"/>
                  </a:lnTo>
                  <a:lnTo>
                    <a:pt x="850" y="314"/>
                  </a:lnTo>
                  <a:lnTo>
                    <a:pt x="824" y="276"/>
                  </a:lnTo>
                  <a:lnTo>
                    <a:pt x="796" y="240"/>
                  </a:lnTo>
                  <a:lnTo>
                    <a:pt x="764" y="202"/>
                  </a:lnTo>
                  <a:lnTo>
                    <a:pt x="730" y="166"/>
                  </a:lnTo>
                  <a:lnTo>
                    <a:pt x="694" y="132"/>
                  </a:lnTo>
                  <a:lnTo>
                    <a:pt x="654" y="96"/>
                  </a:lnTo>
                  <a:lnTo>
                    <a:pt x="610" y="62"/>
                  </a:lnTo>
                  <a:lnTo>
                    <a:pt x="564" y="30"/>
                  </a:lnTo>
                  <a:lnTo>
                    <a:pt x="514" y="0"/>
                  </a:lnTo>
                  <a:lnTo>
                    <a:pt x="514" y="0"/>
                  </a:lnTo>
                  <a:close/>
                </a:path>
              </a:pathLst>
            </a:custGeom>
            <a:gradFill flip="none" rotWithShape="1">
              <a:gsLst>
                <a:gs pos="15000">
                  <a:schemeClr val="accent5">
                    <a:lumMod val="60000"/>
                    <a:lumOff val="40000"/>
                  </a:schemeClr>
                </a:gs>
                <a:gs pos="100000">
                  <a:schemeClr val="accent5"/>
                </a:gs>
              </a:gsLst>
              <a:path path="circle">
                <a:fillToRect l="50000" t="50000" r="50000" b="50000"/>
              </a:path>
              <a:tileRect/>
            </a:gradFill>
            <a:ln w="19050">
              <a:solidFill>
                <a:schemeClr val="accent5">
                  <a:lumMod val="20000"/>
                  <a:lumOff val="80000"/>
                </a:schemeClr>
              </a:solidFill>
            </a:ln>
          </p:spPr>
          <p:txBody>
            <a:bodyPr vert="horz" wrap="square" lIns="91440" tIns="45720" rIns="91440" bIns="45720" numCol="1" anchor="t" anchorCtr="0" compatLnSpc="1"/>
            <a:lstStyle/>
            <a:p>
              <a:endParaRPr lang="zh-CN" altLang="en-US"/>
            </a:p>
          </p:txBody>
        </p:sp>
        <p:grpSp>
          <p:nvGrpSpPr>
            <p:cNvPr id="54" name="组合 53"/>
            <p:cNvGrpSpPr/>
            <p:nvPr/>
          </p:nvGrpSpPr>
          <p:grpSpPr>
            <a:xfrm>
              <a:off x="4423145" y="2634258"/>
              <a:ext cx="277822" cy="273222"/>
              <a:chOff x="5032375" y="3027363"/>
              <a:chExt cx="1727200" cy="1698625"/>
            </a:xfrm>
          </p:grpSpPr>
          <p:sp>
            <p:nvSpPr>
              <p:cNvPr id="55" name="Freeform 28"/>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6" name="Freeform 29"/>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Line 30"/>
              <p:cNvSpPr>
                <a:spLocks noChangeShapeType="1"/>
              </p:cNvSpPr>
              <p:nvPr/>
            </p:nvSpPr>
            <p:spPr bwMode="auto">
              <a:xfrm>
                <a:off x="5435600" y="3027363"/>
                <a:ext cx="923925"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Line 31"/>
              <p:cNvSpPr>
                <a:spLocks noChangeShapeType="1"/>
              </p:cNvSpPr>
              <p:nvPr/>
            </p:nvSpPr>
            <p:spPr bwMode="auto">
              <a:xfrm>
                <a:off x="5895975" y="4240213"/>
                <a:ext cx="0" cy="1841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9" name="Freeform 32"/>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60" name="组合 59"/>
          <p:cNvGrpSpPr/>
          <p:nvPr/>
        </p:nvGrpSpPr>
        <p:grpSpPr>
          <a:xfrm>
            <a:off x="4382430" y="2884736"/>
            <a:ext cx="1560002" cy="2355777"/>
            <a:chOff x="3286655" y="2281661"/>
            <a:chExt cx="1170154" cy="1766833"/>
          </a:xfrm>
        </p:grpSpPr>
        <p:sp>
          <p:nvSpPr>
            <p:cNvPr id="61" name="Freeform 9"/>
            <p:cNvSpPr/>
            <p:nvPr/>
          </p:nvSpPr>
          <p:spPr bwMode="auto">
            <a:xfrm>
              <a:off x="3286655" y="2281661"/>
              <a:ext cx="1037558" cy="1766833"/>
            </a:xfrm>
            <a:custGeom>
              <a:avLst/>
              <a:gdLst>
                <a:gd name="T0" fmla="*/ 182 w 1252"/>
                <a:gd name="T1" fmla="*/ 1340 h 2132"/>
                <a:gd name="T2" fmla="*/ 142 w 1252"/>
                <a:gd name="T3" fmla="*/ 1258 h 2132"/>
                <a:gd name="T4" fmla="*/ 106 w 1252"/>
                <a:gd name="T5" fmla="*/ 1176 h 2132"/>
                <a:gd name="T6" fmla="*/ 76 w 1252"/>
                <a:gd name="T7" fmla="*/ 1092 h 2132"/>
                <a:gd name="T8" fmla="*/ 50 w 1252"/>
                <a:gd name="T9" fmla="*/ 1008 h 2132"/>
                <a:gd name="T10" fmla="*/ 30 w 1252"/>
                <a:gd name="T11" fmla="*/ 922 h 2132"/>
                <a:gd name="T12" fmla="*/ 16 w 1252"/>
                <a:gd name="T13" fmla="*/ 836 h 2132"/>
                <a:gd name="T14" fmla="*/ 6 w 1252"/>
                <a:gd name="T15" fmla="*/ 750 h 2132"/>
                <a:gd name="T16" fmla="*/ 0 w 1252"/>
                <a:gd name="T17" fmla="*/ 664 h 2132"/>
                <a:gd name="T18" fmla="*/ 4 w 1252"/>
                <a:gd name="T19" fmla="*/ 494 h 2132"/>
                <a:gd name="T20" fmla="*/ 26 w 1252"/>
                <a:gd name="T21" fmla="*/ 324 h 2132"/>
                <a:gd name="T22" fmla="*/ 66 w 1252"/>
                <a:gd name="T23" fmla="*/ 160 h 2132"/>
                <a:gd name="T24" fmla="*/ 124 w 1252"/>
                <a:gd name="T25" fmla="*/ 0 h 2132"/>
                <a:gd name="T26" fmla="*/ 982 w 1252"/>
                <a:gd name="T27" fmla="*/ 396 h 2132"/>
                <a:gd name="T28" fmla="*/ 946 w 1252"/>
                <a:gd name="T29" fmla="*/ 478 h 2132"/>
                <a:gd name="T30" fmla="*/ 914 w 1252"/>
                <a:gd name="T31" fmla="*/ 562 h 2132"/>
                <a:gd name="T32" fmla="*/ 888 w 1252"/>
                <a:gd name="T33" fmla="*/ 646 h 2132"/>
                <a:gd name="T34" fmla="*/ 866 w 1252"/>
                <a:gd name="T35" fmla="*/ 732 h 2132"/>
                <a:gd name="T36" fmla="*/ 850 w 1252"/>
                <a:gd name="T37" fmla="*/ 820 h 2132"/>
                <a:gd name="T38" fmla="*/ 838 w 1252"/>
                <a:gd name="T39" fmla="*/ 910 h 2132"/>
                <a:gd name="T40" fmla="*/ 832 w 1252"/>
                <a:gd name="T41" fmla="*/ 998 h 2132"/>
                <a:gd name="T42" fmla="*/ 830 w 1252"/>
                <a:gd name="T43" fmla="*/ 1088 h 2132"/>
                <a:gd name="T44" fmla="*/ 834 w 1252"/>
                <a:gd name="T45" fmla="*/ 1178 h 2132"/>
                <a:gd name="T46" fmla="*/ 842 w 1252"/>
                <a:gd name="T47" fmla="*/ 1268 h 2132"/>
                <a:gd name="T48" fmla="*/ 858 w 1252"/>
                <a:gd name="T49" fmla="*/ 1358 h 2132"/>
                <a:gd name="T50" fmla="*/ 876 w 1252"/>
                <a:gd name="T51" fmla="*/ 1448 h 2132"/>
                <a:gd name="T52" fmla="*/ 902 w 1252"/>
                <a:gd name="T53" fmla="*/ 1536 h 2132"/>
                <a:gd name="T54" fmla="*/ 934 w 1252"/>
                <a:gd name="T55" fmla="*/ 1624 h 2132"/>
                <a:gd name="T56" fmla="*/ 970 w 1252"/>
                <a:gd name="T57" fmla="*/ 1712 h 2132"/>
                <a:gd name="T58" fmla="*/ 1012 w 1252"/>
                <a:gd name="T59" fmla="*/ 1798 h 2132"/>
                <a:gd name="T60" fmla="*/ 1038 w 1252"/>
                <a:gd name="T61" fmla="*/ 1844 h 2132"/>
                <a:gd name="T62" fmla="*/ 1094 w 1252"/>
                <a:gd name="T63" fmla="*/ 1932 h 2132"/>
                <a:gd name="T64" fmla="*/ 1154 w 1252"/>
                <a:gd name="T65" fmla="*/ 2016 h 2132"/>
                <a:gd name="T66" fmla="*/ 1218 w 1252"/>
                <a:gd name="T67" fmla="*/ 2094 h 2132"/>
                <a:gd name="T68" fmla="*/ 1252 w 1252"/>
                <a:gd name="T69" fmla="*/ 2132 h 2132"/>
                <a:gd name="T70" fmla="*/ 1090 w 1252"/>
                <a:gd name="T71" fmla="*/ 2090 h 2132"/>
                <a:gd name="T72" fmla="*/ 932 w 1252"/>
                <a:gd name="T73" fmla="*/ 2032 h 2132"/>
                <a:gd name="T74" fmla="*/ 780 w 1252"/>
                <a:gd name="T75" fmla="*/ 1956 h 2132"/>
                <a:gd name="T76" fmla="*/ 638 w 1252"/>
                <a:gd name="T77" fmla="*/ 1864 h 2132"/>
                <a:gd name="T78" fmla="*/ 506 w 1252"/>
                <a:gd name="T79" fmla="*/ 1756 h 2132"/>
                <a:gd name="T80" fmla="*/ 442 w 1252"/>
                <a:gd name="T81" fmla="*/ 1696 h 2132"/>
                <a:gd name="T82" fmla="*/ 384 w 1252"/>
                <a:gd name="T83" fmla="*/ 1632 h 2132"/>
                <a:gd name="T84" fmla="*/ 328 w 1252"/>
                <a:gd name="T85" fmla="*/ 1564 h 2132"/>
                <a:gd name="T86" fmla="*/ 276 w 1252"/>
                <a:gd name="T87" fmla="*/ 1494 h 2132"/>
                <a:gd name="T88" fmla="*/ 228 w 1252"/>
                <a:gd name="T89" fmla="*/ 1418 h 2132"/>
                <a:gd name="T90" fmla="*/ 182 w 1252"/>
                <a:gd name="T91" fmla="*/ 1340 h 2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2" h="2132">
                  <a:moveTo>
                    <a:pt x="182" y="1340"/>
                  </a:moveTo>
                  <a:lnTo>
                    <a:pt x="182" y="1340"/>
                  </a:lnTo>
                  <a:lnTo>
                    <a:pt x="162" y="1300"/>
                  </a:lnTo>
                  <a:lnTo>
                    <a:pt x="142" y="1258"/>
                  </a:lnTo>
                  <a:lnTo>
                    <a:pt x="124" y="1218"/>
                  </a:lnTo>
                  <a:lnTo>
                    <a:pt x="106" y="1176"/>
                  </a:lnTo>
                  <a:lnTo>
                    <a:pt x="90" y="1134"/>
                  </a:lnTo>
                  <a:lnTo>
                    <a:pt x="76" y="1092"/>
                  </a:lnTo>
                  <a:lnTo>
                    <a:pt x="62" y="1050"/>
                  </a:lnTo>
                  <a:lnTo>
                    <a:pt x="50" y="1008"/>
                  </a:lnTo>
                  <a:lnTo>
                    <a:pt x="40" y="964"/>
                  </a:lnTo>
                  <a:lnTo>
                    <a:pt x="30" y="922"/>
                  </a:lnTo>
                  <a:lnTo>
                    <a:pt x="22" y="880"/>
                  </a:lnTo>
                  <a:lnTo>
                    <a:pt x="16" y="836"/>
                  </a:lnTo>
                  <a:lnTo>
                    <a:pt x="10" y="794"/>
                  </a:lnTo>
                  <a:lnTo>
                    <a:pt x="6" y="750"/>
                  </a:lnTo>
                  <a:lnTo>
                    <a:pt x="2" y="708"/>
                  </a:lnTo>
                  <a:lnTo>
                    <a:pt x="0" y="664"/>
                  </a:lnTo>
                  <a:lnTo>
                    <a:pt x="0" y="580"/>
                  </a:lnTo>
                  <a:lnTo>
                    <a:pt x="4" y="494"/>
                  </a:lnTo>
                  <a:lnTo>
                    <a:pt x="12" y="408"/>
                  </a:lnTo>
                  <a:lnTo>
                    <a:pt x="26" y="324"/>
                  </a:lnTo>
                  <a:lnTo>
                    <a:pt x="44" y="242"/>
                  </a:lnTo>
                  <a:lnTo>
                    <a:pt x="66" y="160"/>
                  </a:lnTo>
                  <a:lnTo>
                    <a:pt x="94" y="78"/>
                  </a:lnTo>
                  <a:lnTo>
                    <a:pt x="124" y="0"/>
                  </a:lnTo>
                  <a:lnTo>
                    <a:pt x="982" y="396"/>
                  </a:lnTo>
                  <a:lnTo>
                    <a:pt x="982" y="396"/>
                  </a:lnTo>
                  <a:lnTo>
                    <a:pt x="964" y="436"/>
                  </a:lnTo>
                  <a:lnTo>
                    <a:pt x="946" y="478"/>
                  </a:lnTo>
                  <a:lnTo>
                    <a:pt x="930" y="520"/>
                  </a:lnTo>
                  <a:lnTo>
                    <a:pt x="914" y="562"/>
                  </a:lnTo>
                  <a:lnTo>
                    <a:pt x="900" y="604"/>
                  </a:lnTo>
                  <a:lnTo>
                    <a:pt x="888" y="646"/>
                  </a:lnTo>
                  <a:lnTo>
                    <a:pt x="876" y="690"/>
                  </a:lnTo>
                  <a:lnTo>
                    <a:pt x="866" y="732"/>
                  </a:lnTo>
                  <a:lnTo>
                    <a:pt x="858" y="776"/>
                  </a:lnTo>
                  <a:lnTo>
                    <a:pt x="850" y="820"/>
                  </a:lnTo>
                  <a:lnTo>
                    <a:pt x="842" y="864"/>
                  </a:lnTo>
                  <a:lnTo>
                    <a:pt x="838" y="910"/>
                  </a:lnTo>
                  <a:lnTo>
                    <a:pt x="834" y="954"/>
                  </a:lnTo>
                  <a:lnTo>
                    <a:pt x="832" y="998"/>
                  </a:lnTo>
                  <a:lnTo>
                    <a:pt x="830" y="1044"/>
                  </a:lnTo>
                  <a:lnTo>
                    <a:pt x="830" y="1088"/>
                  </a:lnTo>
                  <a:lnTo>
                    <a:pt x="830" y="1134"/>
                  </a:lnTo>
                  <a:lnTo>
                    <a:pt x="834" y="1178"/>
                  </a:lnTo>
                  <a:lnTo>
                    <a:pt x="838" y="1224"/>
                  </a:lnTo>
                  <a:lnTo>
                    <a:pt x="842" y="1268"/>
                  </a:lnTo>
                  <a:lnTo>
                    <a:pt x="850" y="1314"/>
                  </a:lnTo>
                  <a:lnTo>
                    <a:pt x="858" y="1358"/>
                  </a:lnTo>
                  <a:lnTo>
                    <a:pt x="866" y="1404"/>
                  </a:lnTo>
                  <a:lnTo>
                    <a:pt x="876" y="1448"/>
                  </a:lnTo>
                  <a:lnTo>
                    <a:pt x="890" y="1492"/>
                  </a:lnTo>
                  <a:lnTo>
                    <a:pt x="902" y="1536"/>
                  </a:lnTo>
                  <a:lnTo>
                    <a:pt x="918" y="1580"/>
                  </a:lnTo>
                  <a:lnTo>
                    <a:pt x="934" y="1624"/>
                  </a:lnTo>
                  <a:lnTo>
                    <a:pt x="952" y="1668"/>
                  </a:lnTo>
                  <a:lnTo>
                    <a:pt x="970" y="1712"/>
                  </a:lnTo>
                  <a:lnTo>
                    <a:pt x="990" y="1754"/>
                  </a:lnTo>
                  <a:lnTo>
                    <a:pt x="1012" y="1798"/>
                  </a:lnTo>
                  <a:lnTo>
                    <a:pt x="1012" y="1798"/>
                  </a:lnTo>
                  <a:lnTo>
                    <a:pt x="1038" y="1844"/>
                  </a:lnTo>
                  <a:lnTo>
                    <a:pt x="1066" y="1888"/>
                  </a:lnTo>
                  <a:lnTo>
                    <a:pt x="1094" y="1932"/>
                  </a:lnTo>
                  <a:lnTo>
                    <a:pt x="1124" y="1974"/>
                  </a:lnTo>
                  <a:lnTo>
                    <a:pt x="1154" y="2016"/>
                  </a:lnTo>
                  <a:lnTo>
                    <a:pt x="1186" y="2056"/>
                  </a:lnTo>
                  <a:lnTo>
                    <a:pt x="1218" y="2094"/>
                  </a:lnTo>
                  <a:lnTo>
                    <a:pt x="1252" y="2132"/>
                  </a:lnTo>
                  <a:lnTo>
                    <a:pt x="1252" y="2132"/>
                  </a:lnTo>
                  <a:lnTo>
                    <a:pt x="1170" y="2112"/>
                  </a:lnTo>
                  <a:lnTo>
                    <a:pt x="1090" y="2090"/>
                  </a:lnTo>
                  <a:lnTo>
                    <a:pt x="1010" y="2062"/>
                  </a:lnTo>
                  <a:lnTo>
                    <a:pt x="932" y="2032"/>
                  </a:lnTo>
                  <a:lnTo>
                    <a:pt x="854" y="1996"/>
                  </a:lnTo>
                  <a:lnTo>
                    <a:pt x="780" y="1956"/>
                  </a:lnTo>
                  <a:lnTo>
                    <a:pt x="708" y="1912"/>
                  </a:lnTo>
                  <a:lnTo>
                    <a:pt x="638" y="1864"/>
                  </a:lnTo>
                  <a:lnTo>
                    <a:pt x="570" y="1812"/>
                  </a:lnTo>
                  <a:lnTo>
                    <a:pt x="506" y="1756"/>
                  </a:lnTo>
                  <a:lnTo>
                    <a:pt x="474" y="1726"/>
                  </a:lnTo>
                  <a:lnTo>
                    <a:pt x="442" y="1696"/>
                  </a:lnTo>
                  <a:lnTo>
                    <a:pt x="414" y="1664"/>
                  </a:lnTo>
                  <a:lnTo>
                    <a:pt x="384" y="1632"/>
                  </a:lnTo>
                  <a:lnTo>
                    <a:pt x="356" y="1598"/>
                  </a:lnTo>
                  <a:lnTo>
                    <a:pt x="328" y="1564"/>
                  </a:lnTo>
                  <a:lnTo>
                    <a:pt x="302" y="1530"/>
                  </a:lnTo>
                  <a:lnTo>
                    <a:pt x="276" y="1494"/>
                  </a:lnTo>
                  <a:lnTo>
                    <a:pt x="252" y="1456"/>
                  </a:lnTo>
                  <a:lnTo>
                    <a:pt x="228" y="1418"/>
                  </a:lnTo>
                  <a:lnTo>
                    <a:pt x="204" y="1380"/>
                  </a:lnTo>
                  <a:lnTo>
                    <a:pt x="182" y="1340"/>
                  </a:lnTo>
                  <a:lnTo>
                    <a:pt x="182" y="1340"/>
                  </a:lnTo>
                  <a:close/>
                </a:path>
              </a:pathLst>
            </a:custGeom>
            <a:gradFill flip="none" rotWithShape="1">
              <a:gsLst>
                <a:gs pos="100000">
                  <a:schemeClr val="accent2"/>
                </a:gs>
                <a:gs pos="63000">
                  <a:schemeClr val="accent2">
                    <a:lumMod val="75000"/>
                  </a:schemeClr>
                </a:gs>
              </a:gsLst>
              <a:lin ang="16200000" scaled="1"/>
              <a:tileRect/>
            </a:gradFill>
            <a:ln w="19050">
              <a:solidFill>
                <a:schemeClr val="accent2">
                  <a:lumMod val="20000"/>
                  <a:lumOff val="80000"/>
                </a:schemeClr>
              </a:solidFill>
            </a:ln>
          </p:spPr>
          <p:txBody>
            <a:bodyPr vert="horz" wrap="square" lIns="91440" tIns="45720" rIns="91440" bIns="45720" numCol="1" anchor="t" anchorCtr="0" compatLnSpc="1"/>
            <a:lstStyle/>
            <a:p>
              <a:endParaRPr lang="zh-CN" altLang="en-US" dirty="0"/>
            </a:p>
          </p:txBody>
        </p:sp>
        <p:sp>
          <p:nvSpPr>
            <p:cNvPr id="62" name="Freeform 12"/>
            <p:cNvSpPr/>
            <p:nvPr/>
          </p:nvSpPr>
          <p:spPr bwMode="auto">
            <a:xfrm>
              <a:off x="3286655" y="2288291"/>
              <a:ext cx="1170154" cy="1760203"/>
            </a:xfrm>
            <a:custGeom>
              <a:avLst/>
              <a:gdLst>
                <a:gd name="T0" fmla="*/ 182 w 1412"/>
                <a:gd name="T1" fmla="*/ 1330 h 2124"/>
                <a:gd name="T2" fmla="*/ 228 w 1412"/>
                <a:gd name="T3" fmla="*/ 1408 h 2124"/>
                <a:gd name="T4" fmla="*/ 278 w 1412"/>
                <a:gd name="T5" fmla="*/ 1484 h 2124"/>
                <a:gd name="T6" fmla="*/ 330 w 1412"/>
                <a:gd name="T7" fmla="*/ 1556 h 2124"/>
                <a:gd name="T8" fmla="*/ 386 w 1412"/>
                <a:gd name="T9" fmla="*/ 1624 h 2124"/>
                <a:gd name="T10" fmla="*/ 446 w 1412"/>
                <a:gd name="T11" fmla="*/ 1688 h 2124"/>
                <a:gd name="T12" fmla="*/ 508 w 1412"/>
                <a:gd name="T13" fmla="*/ 1748 h 2124"/>
                <a:gd name="T14" fmla="*/ 574 w 1412"/>
                <a:gd name="T15" fmla="*/ 1804 h 2124"/>
                <a:gd name="T16" fmla="*/ 644 w 1412"/>
                <a:gd name="T17" fmla="*/ 1856 h 2124"/>
                <a:gd name="T18" fmla="*/ 788 w 1412"/>
                <a:gd name="T19" fmla="*/ 1948 h 2124"/>
                <a:gd name="T20" fmla="*/ 940 w 1412"/>
                <a:gd name="T21" fmla="*/ 2024 h 2124"/>
                <a:gd name="T22" fmla="*/ 1100 w 1412"/>
                <a:gd name="T23" fmla="*/ 2082 h 2124"/>
                <a:gd name="T24" fmla="*/ 1264 w 1412"/>
                <a:gd name="T25" fmla="*/ 2124 h 2124"/>
                <a:gd name="T26" fmla="*/ 1412 w 1412"/>
                <a:gd name="T27" fmla="*/ 1190 h 2124"/>
                <a:gd name="T28" fmla="*/ 1324 w 1412"/>
                <a:gd name="T29" fmla="*/ 1174 h 2124"/>
                <a:gd name="T30" fmla="*/ 1238 w 1412"/>
                <a:gd name="T31" fmla="*/ 1154 h 2124"/>
                <a:gd name="T32" fmla="*/ 1152 w 1412"/>
                <a:gd name="T33" fmla="*/ 1130 h 2124"/>
                <a:gd name="T34" fmla="*/ 1068 w 1412"/>
                <a:gd name="T35" fmla="*/ 1100 h 2124"/>
                <a:gd name="T36" fmla="*/ 986 w 1412"/>
                <a:gd name="T37" fmla="*/ 1064 h 2124"/>
                <a:gd name="T38" fmla="*/ 906 w 1412"/>
                <a:gd name="T39" fmla="*/ 1024 h 2124"/>
                <a:gd name="T40" fmla="*/ 828 w 1412"/>
                <a:gd name="T41" fmla="*/ 980 h 2124"/>
                <a:gd name="T42" fmla="*/ 752 w 1412"/>
                <a:gd name="T43" fmla="*/ 932 h 2124"/>
                <a:gd name="T44" fmla="*/ 680 w 1412"/>
                <a:gd name="T45" fmla="*/ 878 h 2124"/>
                <a:gd name="T46" fmla="*/ 610 w 1412"/>
                <a:gd name="T47" fmla="*/ 820 h 2124"/>
                <a:gd name="T48" fmla="*/ 542 w 1412"/>
                <a:gd name="T49" fmla="*/ 758 h 2124"/>
                <a:gd name="T50" fmla="*/ 480 w 1412"/>
                <a:gd name="T51" fmla="*/ 692 h 2124"/>
                <a:gd name="T52" fmla="*/ 420 w 1412"/>
                <a:gd name="T53" fmla="*/ 622 h 2124"/>
                <a:gd name="T54" fmla="*/ 364 w 1412"/>
                <a:gd name="T55" fmla="*/ 548 h 2124"/>
                <a:gd name="T56" fmla="*/ 312 w 1412"/>
                <a:gd name="T57" fmla="*/ 468 h 2124"/>
                <a:gd name="T58" fmla="*/ 264 w 1412"/>
                <a:gd name="T59" fmla="*/ 386 h 2124"/>
                <a:gd name="T60" fmla="*/ 240 w 1412"/>
                <a:gd name="T61" fmla="*/ 338 h 2124"/>
                <a:gd name="T62" fmla="*/ 198 w 1412"/>
                <a:gd name="T63" fmla="*/ 244 h 2124"/>
                <a:gd name="T64" fmla="*/ 162 w 1412"/>
                <a:gd name="T65" fmla="*/ 146 h 2124"/>
                <a:gd name="T66" fmla="*/ 132 w 1412"/>
                <a:gd name="T67" fmla="*/ 50 h 2124"/>
                <a:gd name="T68" fmla="*/ 120 w 1412"/>
                <a:gd name="T69" fmla="*/ 0 h 2124"/>
                <a:gd name="T70" fmla="*/ 64 w 1412"/>
                <a:gd name="T71" fmla="*/ 158 h 2124"/>
                <a:gd name="T72" fmla="*/ 24 w 1412"/>
                <a:gd name="T73" fmla="*/ 322 h 2124"/>
                <a:gd name="T74" fmla="*/ 4 w 1412"/>
                <a:gd name="T75" fmla="*/ 490 h 2124"/>
                <a:gd name="T76" fmla="*/ 0 w 1412"/>
                <a:gd name="T77" fmla="*/ 660 h 2124"/>
                <a:gd name="T78" fmla="*/ 18 w 1412"/>
                <a:gd name="T79" fmla="*/ 830 h 2124"/>
                <a:gd name="T80" fmla="*/ 32 w 1412"/>
                <a:gd name="T81" fmla="*/ 916 h 2124"/>
                <a:gd name="T82" fmla="*/ 52 w 1412"/>
                <a:gd name="T83" fmla="*/ 1000 h 2124"/>
                <a:gd name="T84" fmla="*/ 78 w 1412"/>
                <a:gd name="T85" fmla="*/ 1084 h 2124"/>
                <a:gd name="T86" fmla="*/ 108 w 1412"/>
                <a:gd name="T87" fmla="*/ 1166 h 2124"/>
                <a:gd name="T88" fmla="*/ 142 w 1412"/>
                <a:gd name="T89" fmla="*/ 1250 h 2124"/>
                <a:gd name="T90" fmla="*/ 182 w 1412"/>
                <a:gd name="T91" fmla="*/ 1330 h 2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12" h="2124">
                  <a:moveTo>
                    <a:pt x="182" y="1330"/>
                  </a:moveTo>
                  <a:lnTo>
                    <a:pt x="182" y="1330"/>
                  </a:lnTo>
                  <a:lnTo>
                    <a:pt x="206" y="1370"/>
                  </a:lnTo>
                  <a:lnTo>
                    <a:pt x="228" y="1408"/>
                  </a:lnTo>
                  <a:lnTo>
                    <a:pt x="252" y="1448"/>
                  </a:lnTo>
                  <a:lnTo>
                    <a:pt x="278" y="1484"/>
                  </a:lnTo>
                  <a:lnTo>
                    <a:pt x="304" y="1520"/>
                  </a:lnTo>
                  <a:lnTo>
                    <a:pt x="330" y="1556"/>
                  </a:lnTo>
                  <a:lnTo>
                    <a:pt x="358" y="1590"/>
                  </a:lnTo>
                  <a:lnTo>
                    <a:pt x="386" y="1624"/>
                  </a:lnTo>
                  <a:lnTo>
                    <a:pt x="416" y="1656"/>
                  </a:lnTo>
                  <a:lnTo>
                    <a:pt x="446" y="1688"/>
                  </a:lnTo>
                  <a:lnTo>
                    <a:pt x="478" y="1718"/>
                  </a:lnTo>
                  <a:lnTo>
                    <a:pt x="508" y="1748"/>
                  </a:lnTo>
                  <a:lnTo>
                    <a:pt x="542" y="1776"/>
                  </a:lnTo>
                  <a:lnTo>
                    <a:pt x="574" y="1804"/>
                  </a:lnTo>
                  <a:lnTo>
                    <a:pt x="608" y="1832"/>
                  </a:lnTo>
                  <a:lnTo>
                    <a:pt x="644" y="1856"/>
                  </a:lnTo>
                  <a:lnTo>
                    <a:pt x="714" y="1904"/>
                  </a:lnTo>
                  <a:lnTo>
                    <a:pt x="788" y="1948"/>
                  </a:lnTo>
                  <a:lnTo>
                    <a:pt x="862" y="1988"/>
                  </a:lnTo>
                  <a:lnTo>
                    <a:pt x="940" y="2024"/>
                  </a:lnTo>
                  <a:lnTo>
                    <a:pt x="1020" y="2056"/>
                  </a:lnTo>
                  <a:lnTo>
                    <a:pt x="1100" y="2082"/>
                  </a:lnTo>
                  <a:lnTo>
                    <a:pt x="1182" y="2106"/>
                  </a:lnTo>
                  <a:lnTo>
                    <a:pt x="1264" y="2124"/>
                  </a:lnTo>
                  <a:lnTo>
                    <a:pt x="1412" y="1190"/>
                  </a:lnTo>
                  <a:lnTo>
                    <a:pt x="1412" y="1190"/>
                  </a:lnTo>
                  <a:lnTo>
                    <a:pt x="1368" y="1182"/>
                  </a:lnTo>
                  <a:lnTo>
                    <a:pt x="1324" y="1174"/>
                  </a:lnTo>
                  <a:lnTo>
                    <a:pt x="1280" y="1164"/>
                  </a:lnTo>
                  <a:lnTo>
                    <a:pt x="1238" y="1154"/>
                  </a:lnTo>
                  <a:lnTo>
                    <a:pt x="1194" y="1142"/>
                  </a:lnTo>
                  <a:lnTo>
                    <a:pt x="1152" y="1130"/>
                  </a:lnTo>
                  <a:lnTo>
                    <a:pt x="1110" y="1114"/>
                  </a:lnTo>
                  <a:lnTo>
                    <a:pt x="1068" y="1100"/>
                  </a:lnTo>
                  <a:lnTo>
                    <a:pt x="1026" y="1082"/>
                  </a:lnTo>
                  <a:lnTo>
                    <a:pt x="986" y="1064"/>
                  </a:lnTo>
                  <a:lnTo>
                    <a:pt x="946" y="1046"/>
                  </a:lnTo>
                  <a:lnTo>
                    <a:pt x="906" y="1024"/>
                  </a:lnTo>
                  <a:lnTo>
                    <a:pt x="866" y="1004"/>
                  </a:lnTo>
                  <a:lnTo>
                    <a:pt x="828" y="980"/>
                  </a:lnTo>
                  <a:lnTo>
                    <a:pt x="790" y="956"/>
                  </a:lnTo>
                  <a:lnTo>
                    <a:pt x="752" y="932"/>
                  </a:lnTo>
                  <a:lnTo>
                    <a:pt x="716" y="906"/>
                  </a:lnTo>
                  <a:lnTo>
                    <a:pt x="680" y="878"/>
                  </a:lnTo>
                  <a:lnTo>
                    <a:pt x="644" y="850"/>
                  </a:lnTo>
                  <a:lnTo>
                    <a:pt x="610" y="820"/>
                  </a:lnTo>
                  <a:lnTo>
                    <a:pt x="576" y="790"/>
                  </a:lnTo>
                  <a:lnTo>
                    <a:pt x="542" y="758"/>
                  </a:lnTo>
                  <a:lnTo>
                    <a:pt x="510" y="726"/>
                  </a:lnTo>
                  <a:lnTo>
                    <a:pt x="480" y="692"/>
                  </a:lnTo>
                  <a:lnTo>
                    <a:pt x="450" y="658"/>
                  </a:lnTo>
                  <a:lnTo>
                    <a:pt x="420" y="622"/>
                  </a:lnTo>
                  <a:lnTo>
                    <a:pt x="392" y="586"/>
                  </a:lnTo>
                  <a:lnTo>
                    <a:pt x="364" y="548"/>
                  </a:lnTo>
                  <a:lnTo>
                    <a:pt x="338" y="508"/>
                  </a:lnTo>
                  <a:lnTo>
                    <a:pt x="312" y="468"/>
                  </a:lnTo>
                  <a:lnTo>
                    <a:pt x="288" y="428"/>
                  </a:lnTo>
                  <a:lnTo>
                    <a:pt x="264" y="386"/>
                  </a:lnTo>
                  <a:lnTo>
                    <a:pt x="264" y="386"/>
                  </a:lnTo>
                  <a:lnTo>
                    <a:pt x="240" y="338"/>
                  </a:lnTo>
                  <a:lnTo>
                    <a:pt x="218" y="292"/>
                  </a:lnTo>
                  <a:lnTo>
                    <a:pt x="198" y="244"/>
                  </a:lnTo>
                  <a:lnTo>
                    <a:pt x="178" y="196"/>
                  </a:lnTo>
                  <a:lnTo>
                    <a:pt x="162" y="146"/>
                  </a:lnTo>
                  <a:lnTo>
                    <a:pt x="146" y="98"/>
                  </a:lnTo>
                  <a:lnTo>
                    <a:pt x="132" y="50"/>
                  </a:lnTo>
                  <a:lnTo>
                    <a:pt x="120" y="0"/>
                  </a:lnTo>
                  <a:lnTo>
                    <a:pt x="120" y="0"/>
                  </a:lnTo>
                  <a:lnTo>
                    <a:pt x="90" y="78"/>
                  </a:lnTo>
                  <a:lnTo>
                    <a:pt x="64" y="158"/>
                  </a:lnTo>
                  <a:lnTo>
                    <a:pt x="42" y="240"/>
                  </a:lnTo>
                  <a:lnTo>
                    <a:pt x="24" y="322"/>
                  </a:lnTo>
                  <a:lnTo>
                    <a:pt x="12" y="406"/>
                  </a:lnTo>
                  <a:lnTo>
                    <a:pt x="4" y="490"/>
                  </a:lnTo>
                  <a:lnTo>
                    <a:pt x="0" y="576"/>
                  </a:lnTo>
                  <a:lnTo>
                    <a:pt x="0" y="660"/>
                  </a:lnTo>
                  <a:lnTo>
                    <a:pt x="6" y="746"/>
                  </a:lnTo>
                  <a:lnTo>
                    <a:pt x="18" y="830"/>
                  </a:lnTo>
                  <a:lnTo>
                    <a:pt x="24" y="874"/>
                  </a:lnTo>
                  <a:lnTo>
                    <a:pt x="32" y="916"/>
                  </a:lnTo>
                  <a:lnTo>
                    <a:pt x="42" y="958"/>
                  </a:lnTo>
                  <a:lnTo>
                    <a:pt x="52" y="1000"/>
                  </a:lnTo>
                  <a:lnTo>
                    <a:pt x="64" y="1042"/>
                  </a:lnTo>
                  <a:lnTo>
                    <a:pt x="78" y="1084"/>
                  </a:lnTo>
                  <a:lnTo>
                    <a:pt x="92" y="1126"/>
                  </a:lnTo>
                  <a:lnTo>
                    <a:pt x="108" y="1166"/>
                  </a:lnTo>
                  <a:lnTo>
                    <a:pt x="124" y="1208"/>
                  </a:lnTo>
                  <a:lnTo>
                    <a:pt x="142" y="1250"/>
                  </a:lnTo>
                  <a:lnTo>
                    <a:pt x="162" y="1290"/>
                  </a:lnTo>
                  <a:lnTo>
                    <a:pt x="182" y="1330"/>
                  </a:lnTo>
                  <a:lnTo>
                    <a:pt x="182" y="1330"/>
                  </a:lnTo>
                  <a:close/>
                </a:path>
              </a:pathLst>
            </a:custGeom>
            <a:gradFill flip="none" rotWithShape="1">
              <a:gsLst>
                <a:gs pos="20000">
                  <a:schemeClr val="accent2"/>
                </a:gs>
                <a:gs pos="100000">
                  <a:schemeClr val="accent2">
                    <a:lumMod val="60000"/>
                    <a:lumOff val="40000"/>
                  </a:schemeClr>
                </a:gs>
              </a:gsLst>
              <a:lin ang="16200000" scaled="1"/>
              <a:tileRect/>
            </a:gradFill>
            <a:ln w="19050">
              <a:solidFill>
                <a:schemeClr val="accent2">
                  <a:lumMod val="20000"/>
                  <a:lumOff val="80000"/>
                </a:schemeClr>
              </a:solidFill>
            </a:ln>
          </p:spPr>
          <p:txBody>
            <a:bodyPr vert="horz" wrap="square" lIns="91440" tIns="45720" rIns="91440" bIns="45720" numCol="1" anchor="t" anchorCtr="0" compatLnSpc="1"/>
            <a:lstStyle/>
            <a:p>
              <a:endParaRPr lang="zh-CN" altLang="en-US"/>
            </a:p>
          </p:txBody>
        </p:sp>
        <p:grpSp>
          <p:nvGrpSpPr>
            <p:cNvPr id="63" name="组合 62"/>
            <p:cNvGrpSpPr/>
            <p:nvPr/>
          </p:nvGrpSpPr>
          <p:grpSpPr>
            <a:xfrm>
              <a:off x="3610460" y="3128787"/>
              <a:ext cx="305398" cy="273222"/>
              <a:chOff x="4987925" y="414338"/>
              <a:chExt cx="1898650" cy="1698625"/>
            </a:xfrm>
          </p:grpSpPr>
          <p:sp>
            <p:nvSpPr>
              <p:cNvPr id="83" name="Freeform 22"/>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4" name="Line 23"/>
              <p:cNvSpPr>
                <a:spLocks noChangeShapeType="1"/>
              </p:cNvSpPr>
              <p:nvPr/>
            </p:nvSpPr>
            <p:spPr bwMode="auto">
              <a:xfrm>
                <a:off x="5937250" y="893763"/>
                <a:ext cx="0" cy="5683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5" name="Freeform 24"/>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86" name="组合 85"/>
          <p:cNvGrpSpPr/>
          <p:nvPr/>
        </p:nvGrpSpPr>
        <p:grpSpPr>
          <a:xfrm>
            <a:off x="6209798" y="2973133"/>
            <a:ext cx="1599776" cy="2278429"/>
            <a:chOff x="4657359" y="2347959"/>
            <a:chExt cx="1199988" cy="1708822"/>
          </a:xfrm>
        </p:grpSpPr>
        <p:sp>
          <p:nvSpPr>
            <p:cNvPr id="87" name="Freeform 8"/>
            <p:cNvSpPr/>
            <p:nvPr/>
          </p:nvSpPr>
          <p:spPr bwMode="auto">
            <a:xfrm>
              <a:off x="4657359" y="2357903"/>
              <a:ext cx="1199988" cy="1698878"/>
            </a:xfrm>
            <a:custGeom>
              <a:avLst/>
              <a:gdLst>
                <a:gd name="T0" fmla="*/ 1220 w 1448"/>
                <a:gd name="T1" fmla="*/ 1324 h 2050"/>
                <a:gd name="T2" fmla="*/ 1170 w 1448"/>
                <a:gd name="T3" fmla="*/ 1400 h 2050"/>
                <a:gd name="T4" fmla="*/ 1116 w 1448"/>
                <a:gd name="T5" fmla="*/ 1472 h 2050"/>
                <a:gd name="T6" fmla="*/ 1060 w 1448"/>
                <a:gd name="T7" fmla="*/ 1540 h 2050"/>
                <a:gd name="T8" fmla="*/ 1000 w 1448"/>
                <a:gd name="T9" fmla="*/ 1604 h 2050"/>
                <a:gd name="T10" fmla="*/ 936 w 1448"/>
                <a:gd name="T11" fmla="*/ 1666 h 2050"/>
                <a:gd name="T12" fmla="*/ 870 w 1448"/>
                <a:gd name="T13" fmla="*/ 1722 h 2050"/>
                <a:gd name="T14" fmla="*/ 800 w 1448"/>
                <a:gd name="T15" fmla="*/ 1774 h 2050"/>
                <a:gd name="T16" fmla="*/ 730 w 1448"/>
                <a:gd name="T17" fmla="*/ 1822 h 2050"/>
                <a:gd name="T18" fmla="*/ 580 w 1448"/>
                <a:gd name="T19" fmla="*/ 1906 h 2050"/>
                <a:gd name="T20" fmla="*/ 422 w 1448"/>
                <a:gd name="T21" fmla="*/ 1972 h 2050"/>
                <a:gd name="T22" fmla="*/ 260 w 1448"/>
                <a:gd name="T23" fmla="*/ 2020 h 2050"/>
                <a:gd name="T24" fmla="*/ 92 w 1448"/>
                <a:gd name="T25" fmla="*/ 2050 h 2050"/>
                <a:gd name="T26" fmla="*/ 0 w 1448"/>
                <a:gd name="T27" fmla="*/ 1110 h 2050"/>
                <a:gd name="T28" fmla="*/ 90 w 1448"/>
                <a:gd name="T29" fmla="*/ 1100 h 2050"/>
                <a:gd name="T30" fmla="*/ 178 w 1448"/>
                <a:gd name="T31" fmla="*/ 1086 h 2050"/>
                <a:gd name="T32" fmla="*/ 264 w 1448"/>
                <a:gd name="T33" fmla="*/ 1066 h 2050"/>
                <a:gd name="T34" fmla="*/ 350 w 1448"/>
                <a:gd name="T35" fmla="*/ 1040 h 2050"/>
                <a:gd name="T36" fmla="*/ 434 w 1448"/>
                <a:gd name="T37" fmla="*/ 1010 h 2050"/>
                <a:gd name="T38" fmla="*/ 516 w 1448"/>
                <a:gd name="T39" fmla="*/ 976 h 2050"/>
                <a:gd name="T40" fmla="*/ 596 w 1448"/>
                <a:gd name="T41" fmla="*/ 936 h 2050"/>
                <a:gd name="T42" fmla="*/ 676 w 1448"/>
                <a:gd name="T43" fmla="*/ 892 h 2050"/>
                <a:gd name="T44" fmla="*/ 750 w 1448"/>
                <a:gd name="T45" fmla="*/ 844 h 2050"/>
                <a:gd name="T46" fmla="*/ 824 w 1448"/>
                <a:gd name="T47" fmla="*/ 790 h 2050"/>
                <a:gd name="T48" fmla="*/ 894 w 1448"/>
                <a:gd name="T49" fmla="*/ 732 h 2050"/>
                <a:gd name="T50" fmla="*/ 962 w 1448"/>
                <a:gd name="T51" fmla="*/ 670 h 2050"/>
                <a:gd name="T52" fmla="*/ 1026 w 1448"/>
                <a:gd name="T53" fmla="*/ 602 h 2050"/>
                <a:gd name="T54" fmla="*/ 1086 w 1448"/>
                <a:gd name="T55" fmla="*/ 532 h 2050"/>
                <a:gd name="T56" fmla="*/ 1142 w 1448"/>
                <a:gd name="T57" fmla="*/ 456 h 2050"/>
                <a:gd name="T58" fmla="*/ 1194 w 1448"/>
                <a:gd name="T59" fmla="*/ 376 h 2050"/>
                <a:gd name="T60" fmla="*/ 1222 w 1448"/>
                <a:gd name="T61" fmla="*/ 330 h 2050"/>
                <a:gd name="T62" fmla="*/ 1270 w 1448"/>
                <a:gd name="T63" fmla="*/ 238 h 2050"/>
                <a:gd name="T64" fmla="*/ 1312 w 1448"/>
                <a:gd name="T65" fmla="*/ 144 h 2050"/>
                <a:gd name="T66" fmla="*/ 1346 w 1448"/>
                <a:gd name="T67" fmla="*/ 48 h 2050"/>
                <a:gd name="T68" fmla="*/ 1360 w 1448"/>
                <a:gd name="T69" fmla="*/ 0 h 2050"/>
                <a:gd name="T70" fmla="*/ 1408 w 1448"/>
                <a:gd name="T71" fmla="*/ 162 h 2050"/>
                <a:gd name="T72" fmla="*/ 1438 w 1448"/>
                <a:gd name="T73" fmla="*/ 328 h 2050"/>
                <a:gd name="T74" fmla="*/ 1448 w 1448"/>
                <a:gd name="T75" fmla="*/ 496 h 2050"/>
                <a:gd name="T76" fmla="*/ 1442 w 1448"/>
                <a:gd name="T77" fmla="*/ 666 h 2050"/>
                <a:gd name="T78" fmla="*/ 1416 w 1448"/>
                <a:gd name="T79" fmla="*/ 834 h 2050"/>
                <a:gd name="T80" fmla="*/ 1394 w 1448"/>
                <a:gd name="T81" fmla="*/ 918 h 2050"/>
                <a:gd name="T82" fmla="*/ 1370 w 1448"/>
                <a:gd name="T83" fmla="*/ 1002 h 2050"/>
                <a:gd name="T84" fmla="*/ 1340 w 1448"/>
                <a:gd name="T85" fmla="*/ 1084 h 2050"/>
                <a:gd name="T86" fmla="*/ 1304 w 1448"/>
                <a:gd name="T87" fmla="*/ 1164 h 2050"/>
                <a:gd name="T88" fmla="*/ 1264 w 1448"/>
                <a:gd name="T89" fmla="*/ 1244 h 2050"/>
                <a:gd name="T90" fmla="*/ 1220 w 1448"/>
                <a:gd name="T91" fmla="*/ 1324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8" h="2050">
                  <a:moveTo>
                    <a:pt x="1220" y="1324"/>
                  </a:moveTo>
                  <a:lnTo>
                    <a:pt x="1220" y="1324"/>
                  </a:lnTo>
                  <a:lnTo>
                    <a:pt x="1196" y="1362"/>
                  </a:lnTo>
                  <a:lnTo>
                    <a:pt x="1170" y="1400"/>
                  </a:lnTo>
                  <a:lnTo>
                    <a:pt x="1144" y="1436"/>
                  </a:lnTo>
                  <a:lnTo>
                    <a:pt x="1116" y="1472"/>
                  </a:lnTo>
                  <a:lnTo>
                    <a:pt x="1088" y="1506"/>
                  </a:lnTo>
                  <a:lnTo>
                    <a:pt x="1060" y="1540"/>
                  </a:lnTo>
                  <a:lnTo>
                    <a:pt x="1030" y="1572"/>
                  </a:lnTo>
                  <a:lnTo>
                    <a:pt x="1000" y="1604"/>
                  </a:lnTo>
                  <a:lnTo>
                    <a:pt x="968" y="1636"/>
                  </a:lnTo>
                  <a:lnTo>
                    <a:pt x="936" y="1666"/>
                  </a:lnTo>
                  <a:lnTo>
                    <a:pt x="904" y="1694"/>
                  </a:lnTo>
                  <a:lnTo>
                    <a:pt x="870" y="1722"/>
                  </a:lnTo>
                  <a:lnTo>
                    <a:pt x="836" y="1748"/>
                  </a:lnTo>
                  <a:lnTo>
                    <a:pt x="800" y="1774"/>
                  </a:lnTo>
                  <a:lnTo>
                    <a:pt x="766" y="1798"/>
                  </a:lnTo>
                  <a:lnTo>
                    <a:pt x="730" y="1822"/>
                  </a:lnTo>
                  <a:lnTo>
                    <a:pt x="656" y="1866"/>
                  </a:lnTo>
                  <a:lnTo>
                    <a:pt x="580" y="1906"/>
                  </a:lnTo>
                  <a:lnTo>
                    <a:pt x="502" y="1940"/>
                  </a:lnTo>
                  <a:lnTo>
                    <a:pt x="422" y="1972"/>
                  </a:lnTo>
                  <a:lnTo>
                    <a:pt x="342" y="1998"/>
                  </a:lnTo>
                  <a:lnTo>
                    <a:pt x="260" y="2020"/>
                  </a:lnTo>
                  <a:lnTo>
                    <a:pt x="176" y="2038"/>
                  </a:lnTo>
                  <a:lnTo>
                    <a:pt x="92" y="2050"/>
                  </a:lnTo>
                  <a:lnTo>
                    <a:pt x="0" y="1110"/>
                  </a:lnTo>
                  <a:lnTo>
                    <a:pt x="0" y="1110"/>
                  </a:lnTo>
                  <a:lnTo>
                    <a:pt x="46" y="1106"/>
                  </a:lnTo>
                  <a:lnTo>
                    <a:pt x="90" y="1100"/>
                  </a:lnTo>
                  <a:lnTo>
                    <a:pt x="134" y="1094"/>
                  </a:lnTo>
                  <a:lnTo>
                    <a:pt x="178" y="1086"/>
                  </a:lnTo>
                  <a:lnTo>
                    <a:pt x="222" y="1076"/>
                  </a:lnTo>
                  <a:lnTo>
                    <a:pt x="264" y="1066"/>
                  </a:lnTo>
                  <a:lnTo>
                    <a:pt x="308" y="1054"/>
                  </a:lnTo>
                  <a:lnTo>
                    <a:pt x="350" y="1040"/>
                  </a:lnTo>
                  <a:lnTo>
                    <a:pt x="392" y="1026"/>
                  </a:lnTo>
                  <a:lnTo>
                    <a:pt x="434" y="1010"/>
                  </a:lnTo>
                  <a:lnTo>
                    <a:pt x="476" y="994"/>
                  </a:lnTo>
                  <a:lnTo>
                    <a:pt x="516" y="976"/>
                  </a:lnTo>
                  <a:lnTo>
                    <a:pt x="556" y="956"/>
                  </a:lnTo>
                  <a:lnTo>
                    <a:pt x="596" y="936"/>
                  </a:lnTo>
                  <a:lnTo>
                    <a:pt x="636" y="914"/>
                  </a:lnTo>
                  <a:lnTo>
                    <a:pt x="676" y="892"/>
                  </a:lnTo>
                  <a:lnTo>
                    <a:pt x="714" y="868"/>
                  </a:lnTo>
                  <a:lnTo>
                    <a:pt x="750" y="844"/>
                  </a:lnTo>
                  <a:lnTo>
                    <a:pt x="788" y="818"/>
                  </a:lnTo>
                  <a:lnTo>
                    <a:pt x="824" y="790"/>
                  </a:lnTo>
                  <a:lnTo>
                    <a:pt x="860" y="762"/>
                  </a:lnTo>
                  <a:lnTo>
                    <a:pt x="894" y="732"/>
                  </a:lnTo>
                  <a:lnTo>
                    <a:pt x="928" y="702"/>
                  </a:lnTo>
                  <a:lnTo>
                    <a:pt x="962" y="670"/>
                  </a:lnTo>
                  <a:lnTo>
                    <a:pt x="994" y="636"/>
                  </a:lnTo>
                  <a:lnTo>
                    <a:pt x="1026" y="602"/>
                  </a:lnTo>
                  <a:lnTo>
                    <a:pt x="1056" y="568"/>
                  </a:lnTo>
                  <a:lnTo>
                    <a:pt x="1086" y="532"/>
                  </a:lnTo>
                  <a:lnTo>
                    <a:pt x="1114" y="494"/>
                  </a:lnTo>
                  <a:lnTo>
                    <a:pt x="1142" y="456"/>
                  </a:lnTo>
                  <a:lnTo>
                    <a:pt x="1168" y="416"/>
                  </a:lnTo>
                  <a:lnTo>
                    <a:pt x="1194" y="376"/>
                  </a:lnTo>
                  <a:lnTo>
                    <a:pt x="1194" y="376"/>
                  </a:lnTo>
                  <a:lnTo>
                    <a:pt x="1222" y="330"/>
                  </a:lnTo>
                  <a:lnTo>
                    <a:pt x="1246" y="284"/>
                  </a:lnTo>
                  <a:lnTo>
                    <a:pt x="1270" y="238"/>
                  </a:lnTo>
                  <a:lnTo>
                    <a:pt x="1292" y="190"/>
                  </a:lnTo>
                  <a:lnTo>
                    <a:pt x="1312" y="144"/>
                  </a:lnTo>
                  <a:lnTo>
                    <a:pt x="1330" y="96"/>
                  </a:lnTo>
                  <a:lnTo>
                    <a:pt x="1346" y="48"/>
                  </a:lnTo>
                  <a:lnTo>
                    <a:pt x="1360" y="0"/>
                  </a:lnTo>
                  <a:lnTo>
                    <a:pt x="1360" y="0"/>
                  </a:lnTo>
                  <a:lnTo>
                    <a:pt x="1386" y="80"/>
                  </a:lnTo>
                  <a:lnTo>
                    <a:pt x="1408" y="162"/>
                  </a:lnTo>
                  <a:lnTo>
                    <a:pt x="1424" y="244"/>
                  </a:lnTo>
                  <a:lnTo>
                    <a:pt x="1438" y="328"/>
                  </a:lnTo>
                  <a:lnTo>
                    <a:pt x="1446" y="412"/>
                  </a:lnTo>
                  <a:lnTo>
                    <a:pt x="1448" y="496"/>
                  </a:lnTo>
                  <a:lnTo>
                    <a:pt x="1448" y="580"/>
                  </a:lnTo>
                  <a:lnTo>
                    <a:pt x="1442" y="666"/>
                  </a:lnTo>
                  <a:lnTo>
                    <a:pt x="1430" y="750"/>
                  </a:lnTo>
                  <a:lnTo>
                    <a:pt x="1416" y="834"/>
                  </a:lnTo>
                  <a:lnTo>
                    <a:pt x="1406" y="876"/>
                  </a:lnTo>
                  <a:lnTo>
                    <a:pt x="1394" y="918"/>
                  </a:lnTo>
                  <a:lnTo>
                    <a:pt x="1382" y="960"/>
                  </a:lnTo>
                  <a:lnTo>
                    <a:pt x="1370" y="1002"/>
                  </a:lnTo>
                  <a:lnTo>
                    <a:pt x="1356" y="1042"/>
                  </a:lnTo>
                  <a:lnTo>
                    <a:pt x="1340" y="1084"/>
                  </a:lnTo>
                  <a:lnTo>
                    <a:pt x="1322" y="1124"/>
                  </a:lnTo>
                  <a:lnTo>
                    <a:pt x="1304" y="1164"/>
                  </a:lnTo>
                  <a:lnTo>
                    <a:pt x="1286" y="1206"/>
                  </a:lnTo>
                  <a:lnTo>
                    <a:pt x="1264" y="1244"/>
                  </a:lnTo>
                  <a:lnTo>
                    <a:pt x="1242" y="1284"/>
                  </a:lnTo>
                  <a:lnTo>
                    <a:pt x="1220" y="1324"/>
                  </a:lnTo>
                  <a:lnTo>
                    <a:pt x="1220" y="1324"/>
                  </a:lnTo>
                  <a:close/>
                </a:path>
              </a:pathLst>
            </a:custGeom>
            <a:gradFill flip="none" rotWithShape="1">
              <a:gsLst>
                <a:gs pos="30000">
                  <a:schemeClr val="accent3"/>
                </a:gs>
                <a:gs pos="60000">
                  <a:schemeClr val="accent3">
                    <a:lumMod val="75000"/>
                  </a:schemeClr>
                </a:gs>
              </a:gsLst>
              <a:lin ang="2700000" scaled="1"/>
              <a:tileRect/>
            </a:gradFill>
            <a:ln w="19050">
              <a:solidFill>
                <a:schemeClr val="accent3">
                  <a:lumMod val="20000"/>
                  <a:lumOff val="80000"/>
                </a:schemeClr>
              </a:solidFill>
            </a:ln>
          </p:spPr>
          <p:txBody>
            <a:bodyPr vert="horz" wrap="square" lIns="91440" tIns="45720" rIns="91440" bIns="45720" numCol="1" anchor="t" anchorCtr="0" compatLnSpc="1"/>
            <a:lstStyle/>
            <a:p>
              <a:endParaRPr lang="zh-CN" altLang="en-US"/>
            </a:p>
          </p:txBody>
        </p:sp>
        <p:sp>
          <p:nvSpPr>
            <p:cNvPr id="88" name="Freeform 11"/>
            <p:cNvSpPr/>
            <p:nvPr/>
          </p:nvSpPr>
          <p:spPr bwMode="auto">
            <a:xfrm>
              <a:off x="4743546" y="2347959"/>
              <a:ext cx="1113801" cy="1708822"/>
            </a:xfrm>
            <a:custGeom>
              <a:avLst/>
              <a:gdLst>
                <a:gd name="T0" fmla="*/ 1116 w 1344"/>
                <a:gd name="T1" fmla="*/ 1336 h 2062"/>
                <a:gd name="T2" fmla="*/ 1162 w 1344"/>
                <a:gd name="T3" fmla="*/ 1256 h 2062"/>
                <a:gd name="T4" fmla="*/ 1202 w 1344"/>
                <a:gd name="T5" fmla="*/ 1176 h 2062"/>
                <a:gd name="T6" fmla="*/ 1236 w 1344"/>
                <a:gd name="T7" fmla="*/ 1094 h 2062"/>
                <a:gd name="T8" fmla="*/ 1266 w 1344"/>
                <a:gd name="T9" fmla="*/ 1010 h 2062"/>
                <a:gd name="T10" fmla="*/ 1292 w 1344"/>
                <a:gd name="T11" fmla="*/ 926 h 2062"/>
                <a:gd name="T12" fmla="*/ 1312 w 1344"/>
                <a:gd name="T13" fmla="*/ 842 h 2062"/>
                <a:gd name="T14" fmla="*/ 1328 w 1344"/>
                <a:gd name="T15" fmla="*/ 758 h 2062"/>
                <a:gd name="T16" fmla="*/ 1338 w 1344"/>
                <a:gd name="T17" fmla="*/ 672 h 2062"/>
                <a:gd name="T18" fmla="*/ 1344 w 1344"/>
                <a:gd name="T19" fmla="*/ 500 h 2062"/>
                <a:gd name="T20" fmla="*/ 1332 w 1344"/>
                <a:gd name="T21" fmla="*/ 330 h 2062"/>
                <a:gd name="T22" fmla="*/ 1302 w 1344"/>
                <a:gd name="T23" fmla="*/ 164 h 2062"/>
                <a:gd name="T24" fmla="*/ 1254 w 1344"/>
                <a:gd name="T25" fmla="*/ 0 h 2062"/>
                <a:gd name="T26" fmla="*/ 374 w 1344"/>
                <a:gd name="T27" fmla="*/ 346 h 2062"/>
                <a:gd name="T28" fmla="*/ 404 w 1344"/>
                <a:gd name="T29" fmla="*/ 430 h 2062"/>
                <a:gd name="T30" fmla="*/ 432 w 1344"/>
                <a:gd name="T31" fmla="*/ 514 h 2062"/>
                <a:gd name="T32" fmla="*/ 452 w 1344"/>
                <a:gd name="T33" fmla="*/ 600 h 2062"/>
                <a:gd name="T34" fmla="*/ 470 w 1344"/>
                <a:gd name="T35" fmla="*/ 688 h 2062"/>
                <a:gd name="T36" fmla="*/ 480 w 1344"/>
                <a:gd name="T37" fmla="*/ 776 h 2062"/>
                <a:gd name="T38" fmla="*/ 488 w 1344"/>
                <a:gd name="T39" fmla="*/ 866 h 2062"/>
                <a:gd name="T40" fmla="*/ 488 w 1344"/>
                <a:gd name="T41" fmla="*/ 956 h 2062"/>
                <a:gd name="T42" fmla="*/ 484 w 1344"/>
                <a:gd name="T43" fmla="*/ 1046 h 2062"/>
                <a:gd name="T44" fmla="*/ 476 w 1344"/>
                <a:gd name="T45" fmla="*/ 1136 h 2062"/>
                <a:gd name="T46" fmla="*/ 462 w 1344"/>
                <a:gd name="T47" fmla="*/ 1224 h 2062"/>
                <a:gd name="T48" fmla="*/ 442 w 1344"/>
                <a:gd name="T49" fmla="*/ 1314 h 2062"/>
                <a:gd name="T50" fmla="*/ 416 w 1344"/>
                <a:gd name="T51" fmla="*/ 1402 h 2062"/>
                <a:gd name="T52" fmla="*/ 386 w 1344"/>
                <a:gd name="T53" fmla="*/ 1488 h 2062"/>
                <a:gd name="T54" fmla="*/ 350 w 1344"/>
                <a:gd name="T55" fmla="*/ 1574 h 2062"/>
                <a:gd name="T56" fmla="*/ 308 w 1344"/>
                <a:gd name="T57" fmla="*/ 1660 h 2062"/>
                <a:gd name="T58" fmla="*/ 260 w 1344"/>
                <a:gd name="T59" fmla="*/ 1742 h 2062"/>
                <a:gd name="T60" fmla="*/ 232 w 1344"/>
                <a:gd name="T61" fmla="*/ 1786 h 2062"/>
                <a:gd name="T62" fmla="*/ 172 w 1344"/>
                <a:gd name="T63" fmla="*/ 1872 h 2062"/>
                <a:gd name="T64" fmla="*/ 106 w 1344"/>
                <a:gd name="T65" fmla="*/ 1952 h 2062"/>
                <a:gd name="T66" fmla="*/ 36 w 1344"/>
                <a:gd name="T67" fmla="*/ 2026 h 2062"/>
                <a:gd name="T68" fmla="*/ 0 w 1344"/>
                <a:gd name="T69" fmla="*/ 2062 h 2062"/>
                <a:gd name="T70" fmla="*/ 166 w 1344"/>
                <a:gd name="T71" fmla="*/ 2030 h 2062"/>
                <a:gd name="T72" fmla="*/ 328 w 1344"/>
                <a:gd name="T73" fmla="*/ 1980 h 2062"/>
                <a:gd name="T74" fmla="*/ 482 w 1344"/>
                <a:gd name="T75" fmla="*/ 1914 h 2062"/>
                <a:gd name="T76" fmla="*/ 630 w 1344"/>
                <a:gd name="T77" fmla="*/ 1830 h 2062"/>
                <a:gd name="T78" fmla="*/ 770 w 1344"/>
                <a:gd name="T79" fmla="*/ 1730 h 2062"/>
                <a:gd name="T80" fmla="*/ 834 w 1344"/>
                <a:gd name="T81" fmla="*/ 1674 h 2062"/>
                <a:gd name="T82" fmla="*/ 898 w 1344"/>
                <a:gd name="T83" fmla="*/ 1614 h 2062"/>
                <a:gd name="T84" fmla="*/ 958 w 1344"/>
                <a:gd name="T85" fmla="*/ 1550 h 2062"/>
                <a:gd name="T86" fmla="*/ 1014 w 1344"/>
                <a:gd name="T87" fmla="*/ 1482 h 2062"/>
                <a:gd name="T88" fmla="*/ 1066 w 1344"/>
                <a:gd name="T89" fmla="*/ 1410 h 2062"/>
                <a:gd name="T90" fmla="*/ 1116 w 1344"/>
                <a:gd name="T91" fmla="*/ 1336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44" h="2062">
                  <a:moveTo>
                    <a:pt x="1116" y="1336"/>
                  </a:moveTo>
                  <a:lnTo>
                    <a:pt x="1116" y="1336"/>
                  </a:lnTo>
                  <a:lnTo>
                    <a:pt x="1140" y="1296"/>
                  </a:lnTo>
                  <a:lnTo>
                    <a:pt x="1162" y="1256"/>
                  </a:lnTo>
                  <a:lnTo>
                    <a:pt x="1182" y="1216"/>
                  </a:lnTo>
                  <a:lnTo>
                    <a:pt x="1202" y="1176"/>
                  </a:lnTo>
                  <a:lnTo>
                    <a:pt x="1220" y="1134"/>
                  </a:lnTo>
                  <a:lnTo>
                    <a:pt x="1236" y="1094"/>
                  </a:lnTo>
                  <a:lnTo>
                    <a:pt x="1252" y="1052"/>
                  </a:lnTo>
                  <a:lnTo>
                    <a:pt x="1266" y="1010"/>
                  </a:lnTo>
                  <a:lnTo>
                    <a:pt x="1280" y="968"/>
                  </a:lnTo>
                  <a:lnTo>
                    <a:pt x="1292" y="926"/>
                  </a:lnTo>
                  <a:lnTo>
                    <a:pt x="1302" y="884"/>
                  </a:lnTo>
                  <a:lnTo>
                    <a:pt x="1312" y="842"/>
                  </a:lnTo>
                  <a:lnTo>
                    <a:pt x="1320" y="800"/>
                  </a:lnTo>
                  <a:lnTo>
                    <a:pt x="1328" y="758"/>
                  </a:lnTo>
                  <a:lnTo>
                    <a:pt x="1334" y="714"/>
                  </a:lnTo>
                  <a:lnTo>
                    <a:pt x="1338" y="672"/>
                  </a:lnTo>
                  <a:lnTo>
                    <a:pt x="1344" y="586"/>
                  </a:lnTo>
                  <a:lnTo>
                    <a:pt x="1344" y="500"/>
                  </a:lnTo>
                  <a:lnTo>
                    <a:pt x="1340" y="416"/>
                  </a:lnTo>
                  <a:lnTo>
                    <a:pt x="1332" y="330"/>
                  </a:lnTo>
                  <a:lnTo>
                    <a:pt x="1320" y="246"/>
                  </a:lnTo>
                  <a:lnTo>
                    <a:pt x="1302" y="164"/>
                  </a:lnTo>
                  <a:lnTo>
                    <a:pt x="1280" y="82"/>
                  </a:lnTo>
                  <a:lnTo>
                    <a:pt x="1254" y="0"/>
                  </a:lnTo>
                  <a:lnTo>
                    <a:pt x="374" y="346"/>
                  </a:lnTo>
                  <a:lnTo>
                    <a:pt x="374" y="346"/>
                  </a:lnTo>
                  <a:lnTo>
                    <a:pt x="390" y="388"/>
                  </a:lnTo>
                  <a:lnTo>
                    <a:pt x="404" y="430"/>
                  </a:lnTo>
                  <a:lnTo>
                    <a:pt x="418" y="472"/>
                  </a:lnTo>
                  <a:lnTo>
                    <a:pt x="432" y="514"/>
                  </a:lnTo>
                  <a:lnTo>
                    <a:pt x="442" y="558"/>
                  </a:lnTo>
                  <a:lnTo>
                    <a:pt x="452" y="600"/>
                  </a:lnTo>
                  <a:lnTo>
                    <a:pt x="462" y="644"/>
                  </a:lnTo>
                  <a:lnTo>
                    <a:pt x="470" y="688"/>
                  </a:lnTo>
                  <a:lnTo>
                    <a:pt x="476" y="732"/>
                  </a:lnTo>
                  <a:lnTo>
                    <a:pt x="480" y="776"/>
                  </a:lnTo>
                  <a:lnTo>
                    <a:pt x="484" y="822"/>
                  </a:lnTo>
                  <a:lnTo>
                    <a:pt x="488" y="866"/>
                  </a:lnTo>
                  <a:lnTo>
                    <a:pt x="488" y="910"/>
                  </a:lnTo>
                  <a:lnTo>
                    <a:pt x="488" y="956"/>
                  </a:lnTo>
                  <a:lnTo>
                    <a:pt x="488" y="1000"/>
                  </a:lnTo>
                  <a:lnTo>
                    <a:pt x="484" y="1046"/>
                  </a:lnTo>
                  <a:lnTo>
                    <a:pt x="480" y="1090"/>
                  </a:lnTo>
                  <a:lnTo>
                    <a:pt x="476" y="1136"/>
                  </a:lnTo>
                  <a:lnTo>
                    <a:pt x="470" y="1180"/>
                  </a:lnTo>
                  <a:lnTo>
                    <a:pt x="462" y="1224"/>
                  </a:lnTo>
                  <a:lnTo>
                    <a:pt x="452" y="1270"/>
                  </a:lnTo>
                  <a:lnTo>
                    <a:pt x="442" y="1314"/>
                  </a:lnTo>
                  <a:lnTo>
                    <a:pt x="430" y="1358"/>
                  </a:lnTo>
                  <a:lnTo>
                    <a:pt x="416" y="1402"/>
                  </a:lnTo>
                  <a:lnTo>
                    <a:pt x="402" y="1446"/>
                  </a:lnTo>
                  <a:lnTo>
                    <a:pt x="386" y="1488"/>
                  </a:lnTo>
                  <a:lnTo>
                    <a:pt x="368" y="1532"/>
                  </a:lnTo>
                  <a:lnTo>
                    <a:pt x="350" y="1574"/>
                  </a:lnTo>
                  <a:lnTo>
                    <a:pt x="330" y="1618"/>
                  </a:lnTo>
                  <a:lnTo>
                    <a:pt x="308" y="1660"/>
                  </a:lnTo>
                  <a:lnTo>
                    <a:pt x="284" y="1702"/>
                  </a:lnTo>
                  <a:lnTo>
                    <a:pt x="260" y="1742"/>
                  </a:lnTo>
                  <a:lnTo>
                    <a:pt x="260" y="1742"/>
                  </a:lnTo>
                  <a:lnTo>
                    <a:pt x="232" y="1786"/>
                  </a:lnTo>
                  <a:lnTo>
                    <a:pt x="202" y="1830"/>
                  </a:lnTo>
                  <a:lnTo>
                    <a:pt x="172" y="1872"/>
                  </a:lnTo>
                  <a:lnTo>
                    <a:pt x="140" y="1912"/>
                  </a:lnTo>
                  <a:lnTo>
                    <a:pt x="106" y="1952"/>
                  </a:lnTo>
                  <a:lnTo>
                    <a:pt x="72" y="1990"/>
                  </a:lnTo>
                  <a:lnTo>
                    <a:pt x="36" y="2026"/>
                  </a:lnTo>
                  <a:lnTo>
                    <a:pt x="0" y="2062"/>
                  </a:lnTo>
                  <a:lnTo>
                    <a:pt x="0" y="2062"/>
                  </a:lnTo>
                  <a:lnTo>
                    <a:pt x="84" y="2048"/>
                  </a:lnTo>
                  <a:lnTo>
                    <a:pt x="166" y="2030"/>
                  </a:lnTo>
                  <a:lnTo>
                    <a:pt x="248" y="2008"/>
                  </a:lnTo>
                  <a:lnTo>
                    <a:pt x="328" y="1980"/>
                  </a:lnTo>
                  <a:lnTo>
                    <a:pt x="406" y="1950"/>
                  </a:lnTo>
                  <a:lnTo>
                    <a:pt x="482" y="1914"/>
                  </a:lnTo>
                  <a:lnTo>
                    <a:pt x="558" y="1874"/>
                  </a:lnTo>
                  <a:lnTo>
                    <a:pt x="630" y="1830"/>
                  </a:lnTo>
                  <a:lnTo>
                    <a:pt x="702" y="1782"/>
                  </a:lnTo>
                  <a:lnTo>
                    <a:pt x="770" y="1730"/>
                  </a:lnTo>
                  <a:lnTo>
                    <a:pt x="802" y="1704"/>
                  </a:lnTo>
                  <a:lnTo>
                    <a:pt x="834" y="1674"/>
                  </a:lnTo>
                  <a:lnTo>
                    <a:pt x="866" y="1646"/>
                  </a:lnTo>
                  <a:lnTo>
                    <a:pt x="898" y="1614"/>
                  </a:lnTo>
                  <a:lnTo>
                    <a:pt x="928" y="1584"/>
                  </a:lnTo>
                  <a:lnTo>
                    <a:pt x="958" y="1550"/>
                  </a:lnTo>
                  <a:lnTo>
                    <a:pt x="986" y="1518"/>
                  </a:lnTo>
                  <a:lnTo>
                    <a:pt x="1014" y="1482"/>
                  </a:lnTo>
                  <a:lnTo>
                    <a:pt x="1040" y="1448"/>
                  </a:lnTo>
                  <a:lnTo>
                    <a:pt x="1066" y="1410"/>
                  </a:lnTo>
                  <a:lnTo>
                    <a:pt x="1092" y="1374"/>
                  </a:lnTo>
                  <a:lnTo>
                    <a:pt x="1116" y="1336"/>
                  </a:lnTo>
                  <a:lnTo>
                    <a:pt x="1116" y="1336"/>
                  </a:lnTo>
                  <a:close/>
                </a:path>
              </a:pathLst>
            </a:custGeom>
            <a:gradFill flip="none" rotWithShape="1">
              <a:gsLst>
                <a:gs pos="0">
                  <a:schemeClr val="accent3"/>
                </a:gs>
                <a:gs pos="100000">
                  <a:schemeClr val="accent3">
                    <a:lumMod val="60000"/>
                    <a:lumOff val="40000"/>
                  </a:schemeClr>
                </a:gs>
              </a:gsLst>
              <a:lin ang="5400000" scaled="1"/>
              <a:tileRect/>
            </a:gradFill>
            <a:ln w="19050">
              <a:solidFill>
                <a:schemeClr val="accent3">
                  <a:lumMod val="20000"/>
                  <a:lumOff val="80000"/>
                </a:schemeClr>
              </a:solidFill>
            </a:ln>
          </p:spPr>
          <p:txBody>
            <a:bodyPr vert="horz" wrap="square" lIns="91440" tIns="45720" rIns="91440" bIns="45720" numCol="1" anchor="t" anchorCtr="0" compatLnSpc="1"/>
            <a:lstStyle/>
            <a:p>
              <a:endParaRPr lang="zh-CN" altLang="en-US"/>
            </a:p>
          </p:txBody>
        </p:sp>
        <p:grpSp>
          <p:nvGrpSpPr>
            <p:cNvPr id="89" name="组合 88"/>
            <p:cNvGrpSpPr/>
            <p:nvPr/>
          </p:nvGrpSpPr>
          <p:grpSpPr>
            <a:xfrm>
              <a:off x="5302128" y="3077437"/>
              <a:ext cx="274758" cy="273222"/>
              <a:chOff x="2616200" y="414338"/>
              <a:chExt cx="1708150" cy="1698625"/>
            </a:xfrm>
          </p:grpSpPr>
          <p:sp>
            <p:nvSpPr>
              <p:cNvPr id="90" name="Freeform 25"/>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Freeform 26"/>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2" name="Line 27"/>
              <p:cNvSpPr>
                <a:spLocks noChangeShapeType="1"/>
              </p:cNvSpPr>
              <p:nvPr/>
            </p:nvSpPr>
            <p:spPr bwMode="auto">
              <a:xfrm flipH="1">
                <a:off x="3409950" y="614363"/>
                <a:ext cx="606425" cy="54610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93" name="组合 92"/>
          <p:cNvGrpSpPr/>
          <p:nvPr/>
        </p:nvGrpSpPr>
        <p:grpSpPr>
          <a:xfrm>
            <a:off x="4755860" y="1839443"/>
            <a:ext cx="2664820" cy="1270705"/>
            <a:chOff x="3566763" y="1497691"/>
            <a:chExt cx="1998875" cy="953029"/>
          </a:xfrm>
        </p:grpSpPr>
        <p:sp>
          <p:nvSpPr>
            <p:cNvPr id="94" name="Freeform 7"/>
            <p:cNvSpPr/>
            <p:nvPr/>
          </p:nvSpPr>
          <p:spPr bwMode="auto">
            <a:xfrm>
              <a:off x="3566763" y="1497691"/>
              <a:ext cx="1998875" cy="953029"/>
            </a:xfrm>
            <a:custGeom>
              <a:avLst/>
              <a:gdLst>
                <a:gd name="T0" fmla="*/ 1202 w 2412"/>
                <a:gd name="T1" fmla="*/ 0 h 1150"/>
                <a:gd name="T2" fmla="*/ 1294 w 2412"/>
                <a:gd name="T3" fmla="*/ 2 h 1150"/>
                <a:gd name="T4" fmla="*/ 1384 w 2412"/>
                <a:gd name="T5" fmla="*/ 10 h 1150"/>
                <a:gd name="T6" fmla="*/ 1472 w 2412"/>
                <a:gd name="T7" fmla="*/ 24 h 1150"/>
                <a:gd name="T8" fmla="*/ 1558 w 2412"/>
                <a:gd name="T9" fmla="*/ 40 h 1150"/>
                <a:gd name="T10" fmla="*/ 1642 w 2412"/>
                <a:gd name="T11" fmla="*/ 64 h 1150"/>
                <a:gd name="T12" fmla="*/ 1726 w 2412"/>
                <a:gd name="T13" fmla="*/ 90 h 1150"/>
                <a:gd name="T14" fmla="*/ 1806 w 2412"/>
                <a:gd name="T15" fmla="*/ 122 h 1150"/>
                <a:gd name="T16" fmla="*/ 1884 w 2412"/>
                <a:gd name="T17" fmla="*/ 158 h 1150"/>
                <a:gd name="T18" fmla="*/ 2034 w 2412"/>
                <a:gd name="T19" fmla="*/ 242 h 1150"/>
                <a:gd name="T20" fmla="*/ 2172 w 2412"/>
                <a:gd name="T21" fmla="*/ 340 h 1150"/>
                <a:gd name="T22" fmla="*/ 2298 w 2412"/>
                <a:gd name="T23" fmla="*/ 454 h 1150"/>
                <a:gd name="T24" fmla="*/ 2412 w 2412"/>
                <a:gd name="T25" fmla="*/ 580 h 1150"/>
                <a:gd name="T26" fmla="*/ 1658 w 2412"/>
                <a:gd name="T27" fmla="*/ 1150 h 1150"/>
                <a:gd name="T28" fmla="*/ 1604 w 2412"/>
                <a:gd name="T29" fmla="*/ 1080 h 1150"/>
                <a:gd name="T30" fmla="*/ 1544 w 2412"/>
                <a:gd name="T31" fmla="*/ 1012 h 1150"/>
                <a:gd name="T32" fmla="*/ 1482 w 2412"/>
                <a:gd name="T33" fmla="*/ 950 h 1150"/>
                <a:gd name="T34" fmla="*/ 1416 w 2412"/>
                <a:gd name="T35" fmla="*/ 890 h 1150"/>
                <a:gd name="T36" fmla="*/ 1346 w 2412"/>
                <a:gd name="T37" fmla="*/ 834 h 1150"/>
                <a:gd name="T38" fmla="*/ 1274 w 2412"/>
                <a:gd name="T39" fmla="*/ 782 h 1150"/>
                <a:gd name="T40" fmla="*/ 1198 w 2412"/>
                <a:gd name="T41" fmla="*/ 734 h 1150"/>
                <a:gd name="T42" fmla="*/ 1120 w 2412"/>
                <a:gd name="T43" fmla="*/ 690 h 1150"/>
                <a:gd name="T44" fmla="*/ 1038 w 2412"/>
                <a:gd name="T45" fmla="*/ 650 h 1150"/>
                <a:gd name="T46" fmla="*/ 956 w 2412"/>
                <a:gd name="T47" fmla="*/ 616 h 1150"/>
                <a:gd name="T48" fmla="*/ 868 w 2412"/>
                <a:gd name="T49" fmla="*/ 586 h 1150"/>
                <a:gd name="T50" fmla="*/ 780 w 2412"/>
                <a:gd name="T51" fmla="*/ 562 h 1150"/>
                <a:gd name="T52" fmla="*/ 690 w 2412"/>
                <a:gd name="T53" fmla="*/ 542 h 1150"/>
                <a:gd name="T54" fmla="*/ 598 w 2412"/>
                <a:gd name="T55" fmla="*/ 528 h 1150"/>
                <a:gd name="T56" fmla="*/ 504 w 2412"/>
                <a:gd name="T57" fmla="*/ 520 h 1150"/>
                <a:gd name="T58" fmla="*/ 408 w 2412"/>
                <a:gd name="T59" fmla="*/ 516 h 1150"/>
                <a:gd name="T60" fmla="*/ 356 w 2412"/>
                <a:gd name="T61" fmla="*/ 518 h 1150"/>
                <a:gd name="T62" fmla="*/ 252 w 2412"/>
                <a:gd name="T63" fmla="*/ 524 h 1150"/>
                <a:gd name="T64" fmla="*/ 150 w 2412"/>
                <a:gd name="T65" fmla="*/ 538 h 1150"/>
                <a:gd name="T66" fmla="*/ 50 w 2412"/>
                <a:gd name="T67" fmla="*/ 560 h 1150"/>
                <a:gd name="T68" fmla="*/ 0 w 2412"/>
                <a:gd name="T69" fmla="*/ 572 h 1150"/>
                <a:gd name="T70" fmla="*/ 114 w 2412"/>
                <a:gd name="T71" fmla="*/ 446 h 1150"/>
                <a:gd name="T72" fmla="*/ 240 w 2412"/>
                <a:gd name="T73" fmla="*/ 336 h 1150"/>
                <a:gd name="T74" fmla="*/ 378 w 2412"/>
                <a:gd name="T75" fmla="*/ 238 h 1150"/>
                <a:gd name="T76" fmla="*/ 526 w 2412"/>
                <a:gd name="T77" fmla="*/ 154 h 1150"/>
                <a:gd name="T78" fmla="*/ 684 w 2412"/>
                <a:gd name="T79" fmla="*/ 88 h 1150"/>
                <a:gd name="T80" fmla="*/ 766 w 2412"/>
                <a:gd name="T81" fmla="*/ 62 h 1150"/>
                <a:gd name="T82" fmla="*/ 850 w 2412"/>
                <a:gd name="T83" fmla="*/ 40 h 1150"/>
                <a:gd name="T84" fmla="*/ 936 w 2412"/>
                <a:gd name="T85" fmla="*/ 22 h 1150"/>
                <a:gd name="T86" fmla="*/ 1024 w 2412"/>
                <a:gd name="T87" fmla="*/ 10 h 1150"/>
                <a:gd name="T88" fmla="*/ 1112 w 2412"/>
                <a:gd name="T89" fmla="*/ 2 h 1150"/>
                <a:gd name="T90" fmla="*/ 1202 w 2412"/>
                <a:gd name="T91" fmla="*/ 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2" h="1150">
                  <a:moveTo>
                    <a:pt x="1202" y="0"/>
                  </a:moveTo>
                  <a:lnTo>
                    <a:pt x="1202" y="0"/>
                  </a:lnTo>
                  <a:lnTo>
                    <a:pt x="1248" y="0"/>
                  </a:lnTo>
                  <a:lnTo>
                    <a:pt x="1294" y="2"/>
                  </a:lnTo>
                  <a:lnTo>
                    <a:pt x="1340" y="6"/>
                  </a:lnTo>
                  <a:lnTo>
                    <a:pt x="1384" y="10"/>
                  </a:lnTo>
                  <a:lnTo>
                    <a:pt x="1428" y="16"/>
                  </a:lnTo>
                  <a:lnTo>
                    <a:pt x="1472" y="24"/>
                  </a:lnTo>
                  <a:lnTo>
                    <a:pt x="1516" y="32"/>
                  </a:lnTo>
                  <a:lnTo>
                    <a:pt x="1558" y="40"/>
                  </a:lnTo>
                  <a:lnTo>
                    <a:pt x="1600" y="52"/>
                  </a:lnTo>
                  <a:lnTo>
                    <a:pt x="1642" y="64"/>
                  </a:lnTo>
                  <a:lnTo>
                    <a:pt x="1684" y="76"/>
                  </a:lnTo>
                  <a:lnTo>
                    <a:pt x="1726" y="90"/>
                  </a:lnTo>
                  <a:lnTo>
                    <a:pt x="1766" y="106"/>
                  </a:lnTo>
                  <a:lnTo>
                    <a:pt x="1806" y="122"/>
                  </a:lnTo>
                  <a:lnTo>
                    <a:pt x="1846" y="140"/>
                  </a:lnTo>
                  <a:lnTo>
                    <a:pt x="1884" y="158"/>
                  </a:lnTo>
                  <a:lnTo>
                    <a:pt x="1960" y="198"/>
                  </a:lnTo>
                  <a:lnTo>
                    <a:pt x="2034" y="242"/>
                  </a:lnTo>
                  <a:lnTo>
                    <a:pt x="2104" y="290"/>
                  </a:lnTo>
                  <a:lnTo>
                    <a:pt x="2172" y="340"/>
                  </a:lnTo>
                  <a:lnTo>
                    <a:pt x="2238" y="396"/>
                  </a:lnTo>
                  <a:lnTo>
                    <a:pt x="2298" y="454"/>
                  </a:lnTo>
                  <a:lnTo>
                    <a:pt x="2358" y="516"/>
                  </a:lnTo>
                  <a:lnTo>
                    <a:pt x="2412" y="580"/>
                  </a:lnTo>
                  <a:lnTo>
                    <a:pt x="1658" y="1150"/>
                  </a:lnTo>
                  <a:lnTo>
                    <a:pt x="1658" y="1150"/>
                  </a:lnTo>
                  <a:lnTo>
                    <a:pt x="1632" y="1114"/>
                  </a:lnTo>
                  <a:lnTo>
                    <a:pt x="1604" y="1080"/>
                  </a:lnTo>
                  <a:lnTo>
                    <a:pt x="1574" y="1046"/>
                  </a:lnTo>
                  <a:lnTo>
                    <a:pt x="1544" y="1012"/>
                  </a:lnTo>
                  <a:lnTo>
                    <a:pt x="1514" y="980"/>
                  </a:lnTo>
                  <a:lnTo>
                    <a:pt x="1482" y="950"/>
                  </a:lnTo>
                  <a:lnTo>
                    <a:pt x="1450" y="918"/>
                  </a:lnTo>
                  <a:lnTo>
                    <a:pt x="1416" y="890"/>
                  </a:lnTo>
                  <a:lnTo>
                    <a:pt x="1382" y="860"/>
                  </a:lnTo>
                  <a:lnTo>
                    <a:pt x="1346" y="834"/>
                  </a:lnTo>
                  <a:lnTo>
                    <a:pt x="1312" y="806"/>
                  </a:lnTo>
                  <a:lnTo>
                    <a:pt x="1274" y="782"/>
                  </a:lnTo>
                  <a:lnTo>
                    <a:pt x="1236" y="756"/>
                  </a:lnTo>
                  <a:lnTo>
                    <a:pt x="1198" y="734"/>
                  </a:lnTo>
                  <a:lnTo>
                    <a:pt x="1160" y="710"/>
                  </a:lnTo>
                  <a:lnTo>
                    <a:pt x="1120" y="690"/>
                  </a:lnTo>
                  <a:lnTo>
                    <a:pt x="1080" y="670"/>
                  </a:lnTo>
                  <a:lnTo>
                    <a:pt x="1038" y="650"/>
                  </a:lnTo>
                  <a:lnTo>
                    <a:pt x="998" y="632"/>
                  </a:lnTo>
                  <a:lnTo>
                    <a:pt x="956" y="616"/>
                  </a:lnTo>
                  <a:lnTo>
                    <a:pt x="912" y="600"/>
                  </a:lnTo>
                  <a:lnTo>
                    <a:pt x="868" y="586"/>
                  </a:lnTo>
                  <a:lnTo>
                    <a:pt x="826" y="574"/>
                  </a:lnTo>
                  <a:lnTo>
                    <a:pt x="780" y="562"/>
                  </a:lnTo>
                  <a:lnTo>
                    <a:pt x="736" y="552"/>
                  </a:lnTo>
                  <a:lnTo>
                    <a:pt x="690" y="542"/>
                  </a:lnTo>
                  <a:lnTo>
                    <a:pt x="644" y="534"/>
                  </a:lnTo>
                  <a:lnTo>
                    <a:pt x="598" y="528"/>
                  </a:lnTo>
                  <a:lnTo>
                    <a:pt x="552" y="524"/>
                  </a:lnTo>
                  <a:lnTo>
                    <a:pt x="504" y="520"/>
                  </a:lnTo>
                  <a:lnTo>
                    <a:pt x="456" y="518"/>
                  </a:lnTo>
                  <a:lnTo>
                    <a:pt x="408" y="516"/>
                  </a:lnTo>
                  <a:lnTo>
                    <a:pt x="408" y="516"/>
                  </a:lnTo>
                  <a:lnTo>
                    <a:pt x="356" y="518"/>
                  </a:lnTo>
                  <a:lnTo>
                    <a:pt x="304" y="520"/>
                  </a:lnTo>
                  <a:lnTo>
                    <a:pt x="252" y="524"/>
                  </a:lnTo>
                  <a:lnTo>
                    <a:pt x="200" y="530"/>
                  </a:lnTo>
                  <a:lnTo>
                    <a:pt x="150" y="538"/>
                  </a:lnTo>
                  <a:lnTo>
                    <a:pt x="100" y="548"/>
                  </a:lnTo>
                  <a:lnTo>
                    <a:pt x="50" y="560"/>
                  </a:lnTo>
                  <a:lnTo>
                    <a:pt x="0" y="572"/>
                  </a:lnTo>
                  <a:lnTo>
                    <a:pt x="0" y="572"/>
                  </a:lnTo>
                  <a:lnTo>
                    <a:pt x="56" y="508"/>
                  </a:lnTo>
                  <a:lnTo>
                    <a:pt x="114" y="446"/>
                  </a:lnTo>
                  <a:lnTo>
                    <a:pt x="176" y="390"/>
                  </a:lnTo>
                  <a:lnTo>
                    <a:pt x="240" y="336"/>
                  </a:lnTo>
                  <a:lnTo>
                    <a:pt x="308" y="284"/>
                  </a:lnTo>
                  <a:lnTo>
                    <a:pt x="378" y="238"/>
                  </a:lnTo>
                  <a:lnTo>
                    <a:pt x="452" y="194"/>
                  </a:lnTo>
                  <a:lnTo>
                    <a:pt x="526" y="154"/>
                  </a:lnTo>
                  <a:lnTo>
                    <a:pt x="604" y="120"/>
                  </a:lnTo>
                  <a:lnTo>
                    <a:pt x="684" y="88"/>
                  </a:lnTo>
                  <a:lnTo>
                    <a:pt x="726" y="76"/>
                  </a:lnTo>
                  <a:lnTo>
                    <a:pt x="766" y="62"/>
                  </a:lnTo>
                  <a:lnTo>
                    <a:pt x="808" y="50"/>
                  </a:lnTo>
                  <a:lnTo>
                    <a:pt x="850" y="40"/>
                  </a:lnTo>
                  <a:lnTo>
                    <a:pt x="894" y="30"/>
                  </a:lnTo>
                  <a:lnTo>
                    <a:pt x="936" y="22"/>
                  </a:lnTo>
                  <a:lnTo>
                    <a:pt x="980" y="16"/>
                  </a:lnTo>
                  <a:lnTo>
                    <a:pt x="1024" y="10"/>
                  </a:lnTo>
                  <a:lnTo>
                    <a:pt x="1068" y="6"/>
                  </a:lnTo>
                  <a:lnTo>
                    <a:pt x="1112" y="2"/>
                  </a:lnTo>
                  <a:lnTo>
                    <a:pt x="1158" y="0"/>
                  </a:lnTo>
                  <a:lnTo>
                    <a:pt x="1202" y="0"/>
                  </a:lnTo>
                  <a:lnTo>
                    <a:pt x="1202" y="0"/>
                  </a:lnTo>
                  <a:close/>
                </a:path>
              </a:pathLst>
            </a:custGeom>
            <a:gradFill flip="none" rotWithShape="1">
              <a:gsLst>
                <a:gs pos="30000">
                  <a:schemeClr val="accent4">
                    <a:lumMod val="75000"/>
                  </a:schemeClr>
                </a:gs>
                <a:gs pos="70000">
                  <a:schemeClr val="accent4"/>
                </a:gs>
              </a:gsLst>
              <a:lin ang="5400000" scaled="1"/>
              <a:tileRect/>
            </a:gradFill>
            <a:ln w="19050">
              <a:solidFill>
                <a:schemeClr val="accent4">
                  <a:lumMod val="20000"/>
                  <a:lumOff val="80000"/>
                </a:schemeClr>
              </a:solidFill>
            </a:ln>
          </p:spPr>
          <p:txBody>
            <a:bodyPr vert="horz" wrap="square" lIns="91440" tIns="45720" rIns="91440" bIns="45720" numCol="1" anchor="t" anchorCtr="0" compatLnSpc="1"/>
            <a:lstStyle/>
            <a:p>
              <a:endParaRPr lang="zh-CN" altLang="en-US"/>
            </a:p>
          </p:txBody>
        </p:sp>
        <p:sp>
          <p:nvSpPr>
            <p:cNvPr id="95" name="Freeform 10"/>
            <p:cNvSpPr/>
            <p:nvPr/>
          </p:nvSpPr>
          <p:spPr bwMode="auto">
            <a:xfrm>
              <a:off x="3566763" y="1497691"/>
              <a:ext cx="1998875" cy="953029"/>
            </a:xfrm>
            <a:custGeom>
              <a:avLst/>
              <a:gdLst>
                <a:gd name="T0" fmla="*/ 1210 w 2412"/>
                <a:gd name="T1" fmla="*/ 0 h 1150"/>
                <a:gd name="T2" fmla="*/ 1118 w 2412"/>
                <a:gd name="T3" fmla="*/ 2 h 1150"/>
                <a:gd name="T4" fmla="*/ 1030 w 2412"/>
                <a:gd name="T5" fmla="*/ 10 h 1150"/>
                <a:gd name="T6" fmla="*/ 942 w 2412"/>
                <a:gd name="T7" fmla="*/ 24 h 1150"/>
                <a:gd name="T8" fmla="*/ 854 w 2412"/>
                <a:gd name="T9" fmla="*/ 40 h 1150"/>
                <a:gd name="T10" fmla="*/ 770 w 2412"/>
                <a:gd name="T11" fmla="*/ 64 h 1150"/>
                <a:gd name="T12" fmla="*/ 688 w 2412"/>
                <a:gd name="T13" fmla="*/ 90 h 1150"/>
                <a:gd name="T14" fmla="*/ 606 w 2412"/>
                <a:gd name="T15" fmla="*/ 122 h 1150"/>
                <a:gd name="T16" fmla="*/ 528 w 2412"/>
                <a:gd name="T17" fmla="*/ 158 h 1150"/>
                <a:gd name="T18" fmla="*/ 380 w 2412"/>
                <a:gd name="T19" fmla="*/ 242 h 1150"/>
                <a:gd name="T20" fmla="*/ 240 w 2412"/>
                <a:gd name="T21" fmla="*/ 340 h 1150"/>
                <a:gd name="T22" fmla="*/ 114 w 2412"/>
                <a:gd name="T23" fmla="*/ 454 h 1150"/>
                <a:gd name="T24" fmla="*/ 0 w 2412"/>
                <a:gd name="T25" fmla="*/ 580 h 1150"/>
                <a:gd name="T26" fmla="*/ 754 w 2412"/>
                <a:gd name="T27" fmla="*/ 1150 h 1150"/>
                <a:gd name="T28" fmla="*/ 810 w 2412"/>
                <a:gd name="T29" fmla="*/ 1080 h 1150"/>
                <a:gd name="T30" fmla="*/ 868 w 2412"/>
                <a:gd name="T31" fmla="*/ 1012 h 1150"/>
                <a:gd name="T32" fmla="*/ 930 w 2412"/>
                <a:gd name="T33" fmla="*/ 950 h 1150"/>
                <a:gd name="T34" fmla="*/ 996 w 2412"/>
                <a:gd name="T35" fmla="*/ 890 h 1150"/>
                <a:gd name="T36" fmla="*/ 1066 w 2412"/>
                <a:gd name="T37" fmla="*/ 834 h 1150"/>
                <a:gd name="T38" fmla="*/ 1138 w 2412"/>
                <a:gd name="T39" fmla="*/ 782 h 1150"/>
                <a:gd name="T40" fmla="*/ 1214 w 2412"/>
                <a:gd name="T41" fmla="*/ 734 h 1150"/>
                <a:gd name="T42" fmla="*/ 1292 w 2412"/>
                <a:gd name="T43" fmla="*/ 690 h 1150"/>
                <a:gd name="T44" fmla="*/ 1374 w 2412"/>
                <a:gd name="T45" fmla="*/ 650 h 1150"/>
                <a:gd name="T46" fmla="*/ 1458 w 2412"/>
                <a:gd name="T47" fmla="*/ 616 h 1150"/>
                <a:gd name="T48" fmla="*/ 1544 w 2412"/>
                <a:gd name="T49" fmla="*/ 586 h 1150"/>
                <a:gd name="T50" fmla="*/ 1632 w 2412"/>
                <a:gd name="T51" fmla="*/ 562 h 1150"/>
                <a:gd name="T52" fmla="*/ 1722 w 2412"/>
                <a:gd name="T53" fmla="*/ 542 h 1150"/>
                <a:gd name="T54" fmla="*/ 1816 w 2412"/>
                <a:gd name="T55" fmla="*/ 528 h 1150"/>
                <a:gd name="T56" fmla="*/ 1910 w 2412"/>
                <a:gd name="T57" fmla="*/ 520 h 1150"/>
                <a:gd name="T58" fmla="*/ 2004 w 2412"/>
                <a:gd name="T59" fmla="*/ 516 h 1150"/>
                <a:gd name="T60" fmla="*/ 2058 w 2412"/>
                <a:gd name="T61" fmla="*/ 518 h 1150"/>
                <a:gd name="T62" fmla="*/ 2162 w 2412"/>
                <a:gd name="T63" fmla="*/ 524 h 1150"/>
                <a:gd name="T64" fmla="*/ 2264 w 2412"/>
                <a:gd name="T65" fmla="*/ 538 h 1150"/>
                <a:gd name="T66" fmla="*/ 2364 w 2412"/>
                <a:gd name="T67" fmla="*/ 560 h 1150"/>
                <a:gd name="T68" fmla="*/ 2412 w 2412"/>
                <a:gd name="T69" fmla="*/ 572 h 1150"/>
                <a:gd name="T70" fmla="*/ 2298 w 2412"/>
                <a:gd name="T71" fmla="*/ 446 h 1150"/>
                <a:gd name="T72" fmla="*/ 2172 w 2412"/>
                <a:gd name="T73" fmla="*/ 336 h 1150"/>
                <a:gd name="T74" fmla="*/ 2034 w 2412"/>
                <a:gd name="T75" fmla="*/ 238 h 1150"/>
                <a:gd name="T76" fmla="*/ 1886 w 2412"/>
                <a:gd name="T77" fmla="*/ 154 h 1150"/>
                <a:gd name="T78" fmla="*/ 1728 w 2412"/>
                <a:gd name="T79" fmla="*/ 88 h 1150"/>
                <a:gd name="T80" fmla="*/ 1646 w 2412"/>
                <a:gd name="T81" fmla="*/ 62 h 1150"/>
                <a:gd name="T82" fmla="*/ 1562 w 2412"/>
                <a:gd name="T83" fmla="*/ 40 h 1150"/>
                <a:gd name="T84" fmla="*/ 1476 w 2412"/>
                <a:gd name="T85" fmla="*/ 22 h 1150"/>
                <a:gd name="T86" fmla="*/ 1390 w 2412"/>
                <a:gd name="T87" fmla="*/ 10 h 1150"/>
                <a:gd name="T88" fmla="*/ 1300 w 2412"/>
                <a:gd name="T89" fmla="*/ 2 h 1150"/>
                <a:gd name="T90" fmla="*/ 1210 w 2412"/>
                <a:gd name="T91" fmla="*/ 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2" h="1150">
                  <a:moveTo>
                    <a:pt x="1210" y="0"/>
                  </a:moveTo>
                  <a:lnTo>
                    <a:pt x="1210" y="0"/>
                  </a:lnTo>
                  <a:lnTo>
                    <a:pt x="1164" y="0"/>
                  </a:lnTo>
                  <a:lnTo>
                    <a:pt x="1118" y="2"/>
                  </a:lnTo>
                  <a:lnTo>
                    <a:pt x="1074" y="6"/>
                  </a:lnTo>
                  <a:lnTo>
                    <a:pt x="1030" y="10"/>
                  </a:lnTo>
                  <a:lnTo>
                    <a:pt x="986" y="16"/>
                  </a:lnTo>
                  <a:lnTo>
                    <a:pt x="942" y="24"/>
                  </a:lnTo>
                  <a:lnTo>
                    <a:pt x="898" y="32"/>
                  </a:lnTo>
                  <a:lnTo>
                    <a:pt x="854" y="40"/>
                  </a:lnTo>
                  <a:lnTo>
                    <a:pt x="812" y="52"/>
                  </a:lnTo>
                  <a:lnTo>
                    <a:pt x="770" y="64"/>
                  </a:lnTo>
                  <a:lnTo>
                    <a:pt x="728" y="76"/>
                  </a:lnTo>
                  <a:lnTo>
                    <a:pt x="688" y="90"/>
                  </a:lnTo>
                  <a:lnTo>
                    <a:pt x="646" y="106"/>
                  </a:lnTo>
                  <a:lnTo>
                    <a:pt x="606" y="122"/>
                  </a:lnTo>
                  <a:lnTo>
                    <a:pt x="568" y="140"/>
                  </a:lnTo>
                  <a:lnTo>
                    <a:pt x="528" y="158"/>
                  </a:lnTo>
                  <a:lnTo>
                    <a:pt x="452" y="198"/>
                  </a:lnTo>
                  <a:lnTo>
                    <a:pt x="380" y="242"/>
                  </a:lnTo>
                  <a:lnTo>
                    <a:pt x="308" y="290"/>
                  </a:lnTo>
                  <a:lnTo>
                    <a:pt x="240" y="340"/>
                  </a:lnTo>
                  <a:lnTo>
                    <a:pt x="176" y="396"/>
                  </a:lnTo>
                  <a:lnTo>
                    <a:pt x="114" y="454"/>
                  </a:lnTo>
                  <a:lnTo>
                    <a:pt x="56" y="516"/>
                  </a:lnTo>
                  <a:lnTo>
                    <a:pt x="0" y="580"/>
                  </a:lnTo>
                  <a:lnTo>
                    <a:pt x="754" y="1150"/>
                  </a:lnTo>
                  <a:lnTo>
                    <a:pt x="754" y="1150"/>
                  </a:lnTo>
                  <a:lnTo>
                    <a:pt x="782" y="1114"/>
                  </a:lnTo>
                  <a:lnTo>
                    <a:pt x="810" y="1080"/>
                  </a:lnTo>
                  <a:lnTo>
                    <a:pt x="838" y="1046"/>
                  </a:lnTo>
                  <a:lnTo>
                    <a:pt x="868" y="1012"/>
                  </a:lnTo>
                  <a:lnTo>
                    <a:pt x="898" y="980"/>
                  </a:lnTo>
                  <a:lnTo>
                    <a:pt x="930" y="950"/>
                  </a:lnTo>
                  <a:lnTo>
                    <a:pt x="964" y="918"/>
                  </a:lnTo>
                  <a:lnTo>
                    <a:pt x="996" y="890"/>
                  </a:lnTo>
                  <a:lnTo>
                    <a:pt x="1030" y="860"/>
                  </a:lnTo>
                  <a:lnTo>
                    <a:pt x="1066" y="834"/>
                  </a:lnTo>
                  <a:lnTo>
                    <a:pt x="1102" y="806"/>
                  </a:lnTo>
                  <a:lnTo>
                    <a:pt x="1138" y="782"/>
                  </a:lnTo>
                  <a:lnTo>
                    <a:pt x="1176" y="756"/>
                  </a:lnTo>
                  <a:lnTo>
                    <a:pt x="1214" y="734"/>
                  </a:lnTo>
                  <a:lnTo>
                    <a:pt x="1254" y="710"/>
                  </a:lnTo>
                  <a:lnTo>
                    <a:pt x="1292" y="690"/>
                  </a:lnTo>
                  <a:lnTo>
                    <a:pt x="1334" y="670"/>
                  </a:lnTo>
                  <a:lnTo>
                    <a:pt x="1374" y="650"/>
                  </a:lnTo>
                  <a:lnTo>
                    <a:pt x="1416" y="632"/>
                  </a:lnTo>
                  <a:lnTo>
                    <a:pt x="1458" y="616"/>
                  </a:lnTo>
                  <a:lnTo>
                    <a:pt x="1500" y="600"/>
                  </a:lnTo>
                  <a:lnTo>
                    <a:pt x="1544" y="586"/>
                  </a:lnTo>
                  <a:lnTo>
                    <a:pt x="1588" y="574"/>
                  </a:lnTo>
                  <a:lnTo>
                    <a:pt x="1632" y="562"/>
                  </a:lnTo>
                  <a:lnTo>
                    <a:pt x="1678" y="552"/>
                  </a:lnTo>
                  <a:lnTo>
                    <a:pt x="1722" y="542"/>
                  </a:lnTo>
                  <a:lnTo>
                    <a:pt x="1768" y="534"/>
                  </a:lnTo>
                  <a:lnTo>
                    <a:pt x="1816" y="528"/>
                  </a:lnTo>
                  <a:lnTo>
                    <a:pt x="1862" y="524"/>
                  </a:lnTo>
                  <a:lnTo>
                    <a:pt x="1910" y="520"/>
                  </a:lnTo>
                  <a:lnTo>
                    <a:pt x="1956" y="518"/>
                  </a:lnTo>
                  <a:lnTo>
                    <a:pt x="2004" y="516"/>
                  </a:lnTo>
                  <a:lnTo>
                    <a:pt x="2004" y="516"/>
                  </a:lnTo>
                  <a:lnTo>
                    <a:pt x="2058" y="518"/>
                  </a:lnTo>
                  <a:lnTo>
                    <a:pt x="2110" y="520"/>
                  </a:lnTo>
                  <a:lnTo>
                    <a:pt x="2162" y="524"/>
                  </a:lnTo>
                  <a:lnTo>
                    <a:pt x="2212" y="530"/>
                  </a:lnTo>
                  <a:lnTo>
                    <a:pt x="2264" y="538"/>
                  </a:lnTo>
                  <a:lnTo>
                    <a:pt x="2314" y="548"/>
                  </a:lnTo>
                  <a:lnTo>
                    <a:pt x="2364" y="560"/>
                  </a:lnTo>
                  <a:lnTo>
                    <a:pt x="2412" y="572"/>
                  </a:lnTo>
                  <a:lnTo>
                    <a:pt x="2412" y="572"/>
                  </a:lnTo>
                  <a:lnTo>
                    <a:pt x="2358" y="508"/>
                  </a:lnTo>
                  <a:lnTo>
                    <a:pt x="2298" y="446"/>
                  </a:lnTo>
                  <a:lnTo>
                    <a:pt x="2238" y="390"/>
                  </a:lnTo>
                  <a:lnTo>
                    <a:pt x="2172" y="336"/>
                  </a:lnTo>
                  <a:lnTo>
                    <a:pt x="2106" y="284"/>
                  </a:lnTo>
                  <a:lnTo>
                    <a:pt x="2034" y="238"/>
                  </a:lnTo>
                  <a:lnTo>
                    <a:pt x="1962" y="194"/>
                  </a:lnTo>
                  <a:lnTo>
                    <a:pt x="1886" y="154"/>
                  </a:lnTo>
                  <a:lnTo>
                    <a:pt x="1808" y="120"/>
                  </a:lnTo>
                  <a:lnTo>
                    <a:pt x="1728" y="88"/>
                  </a:lnTo>
                  <a:lnTo>
                    <a:pt x="1688" y="76"/>
                  </a:lnTo>
                  <a:lnTo>
                    <a:pt x="1646" y="62"/>
                  </a:lnTo>
                  <a:lnTo>
                    <a:pt x="1604" y="50"/>
                  </a:lnTo>
                  <a:lnTo>
                    <a:pt x="1562" y="40"/>
                  </a:lnTo>
                  <a:lnTo>
                    <a:pt x="1520" y="30"/>
                  </a:lnTo>
                  <a:lnTo>
                    <a:pt x="1476" y="22"/>
                  </a:lnTo>
                  <a:lnTo>
                    <a:pt x="1434" y="16"/>
                  </a:lnTo>
                  <a:lnTo>
                    <a:pt x="1390" y="10"/>
                  </a:lnTo>
                  <a:lnTo>
                    <a:pt x="1346" y="6"/>
                  </a:lnTo>
                  <a:lnTo>
                    <a:pt x="1300" y="2"/>
                  </a:lnTo>
                  <a:lnTo>
                    <a:pt x="1256" y="0"/>
                  </a:lnTo>
                  <a:lnTo>
                    <a:pt x="1210" y="0"/>
                  </a:lnTo>
                  <a:lnTo>
                    <a:pt x="1210" y="0"/>
                  </a:lnTo>
                  <a:close/>
                </a:path>
              </a:pathLst>
            </a:custGeom>
            <a:gradFill flip="none" rotWithShape="1">
              <a:gsLst>
                <a:gs pos="0">
                  <a:schemeClr val="accent4"/>
                </a:gs>
                <a:gs pos="100000">
                  <a:schemeClr val="accent4">
                    <a:lumMod val="60000"/>
                    <a:lumOff val="40000"/>
                  </a:schemeClr>
                </a:gs>
              </a:gsLst>
              <a:lin ang="0" scaled="1"/>
              <a:tileRect/>
            </a:gradFill>
            <a:ln w="19050">
              <a:solidFill>
                <a:schemeClr val="accent4">
                  <a:lumMod val="20000"/>
                  <a:lumOff val="80000"/>
                </a:schemeClr>
              </a:solidFill>
            </a:ln>
          </p:spPr>
          <p:txBody>
            <a:bodyPr vert="horz" wrap="square" lIns="91440" tIns="45720" rIns="91440" bIns="45720" numCol="1" anchor="t" anchorCtr="0" compatLnSpc="1"/>
            <a:lstStyle/>
            <a:p>
              <a:endParaRPr lang="zh-CN" altLang="en-US"/>
            </a:p>
          </p:txBody>
        </p:sp>
        <p:grpSp>
          <p:nvGrpSpPr>
            <p:cNvPr id="96" name="组合 95"/>
            <p:cNvGrpSpPr/>
            <p:nvPr/>
          </p:nvGrpSpPr>
          <p:grpSpPr>
            <a:xfrm>
              <a:off x="4425444" y="1666060"/>
              <a:ext cx="273224" cy="273220"/>
              <a:chOff x="152400" y="414338"/>
              <a:chExt cx="1698625" cy="1698625"/>
            </a:xfrm>
          </p:grpSpPr>
          <p:sp>
            <p:nvSpPr>
              <p:cNvPr id="97" name="Freeform 41"/>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8" name="Freeform 42"/>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93"/>
                                        </p:tgtEl>
                                        <p:attrNameLst>
                                          <p:attrName>style.visibility</p:attrName>
                                        </p:attrNameLst>
                                      </p:cBhvr>
                                      <p:to>
                                        <p:strVal val="visible"/>
                                      </p:to>
                                    </p:set>
                                    <p:anim calcmode="lin" valueType="num">
                                      <p:cBhvr additive="base">
                                        <p:cTn id="13" dur="500" fill="hold"/>
                                        <p:tgtEl>
                                          <p:spTgt spid="93"/>
                                        </p:tgtEl>
                                        <p:attrNameLst>
                                          <p:attrName>ppt_x</p:attrName>
                                        </p:attrNameLst>
                                      </p:cBhvr>
                                      <p:tavLst>
                                        <p:tav tm="0">
                                          <p:val>
                                            <p:strVal val="#ppt_x"/>
                                          </p:val>
                                        </p:tav>
                                        <p:tav tm="100000">
                                          <p:val>
                                            <p:strVal val="#ppt_x"/>
                                          </p:val>
                                        </p:tav>
                                      </p:tavLst>
                                    </p:anim>
                                    <p:anim calcmode="lin" valueType="num">
                                      <p:cBhvr additive="base">
                                        <p:cTn id="14" dur="500" fill="hold"/>
                                        <p:tgtEl>
                                          <p:spTgt spid="93"/>
                                        </p:tgtEl>
                                        <p:attrNameLst>
                                          <p:attrName>ppt_y</p:attrName>
                                        </p:attrNameLst>
                                      </p:cBhvr>
                                      <p:tavLst>
                                        <p:tav tm="0">
                                          <p:val>
                                            <p:strVal val="0-#ppt_h/2"/>
                                          </p:val>
                                        </p:tav>
                                        <p:tav tm="100000">
                                          <p:val>
                                            <p:strVal val="#ppt_y"/>
                                          </p:val>
                                        </p:tav>
                                      </p:tavLst>
                                    </p:anim>
                                  </p:childTnLst>
                                </p:cTn>
                              </p:par>
                              <p:par>
                                <p:cTn id="15" presetID="2" presetClass="entr" presetSubtype="6"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anim calcmode="lin" valueType="num">
                                      <p:cBhvr additive="base">
                                        <p:cTn id="17" dur="500" fill="hold"/>
                                        <p:tgtEl>
                                          <p:spTgt spid="86"/>
                                        </p:tgtEl>
                                        <p:attrNameLst>
                                          <p:attrName>ppt_x</p:attrName>
                                        </p:attrNameLst>
                                      </p:cBhvr>
                                      <p:tavLst>
                                        <p:tav tm="0">
                                          <p:val>
                                            <p:strVal val="1+#ppt_w/2"/>
                                          </p:val>
                                        </p:tav>
                                        <p:tav tm="100000">
                                          <p:val>
                                            <p:strVal val="#ppt_x"/>
                                          </p:val>
                                        </p:tav>
                                      </p:tavLst>
                                    </p:anim>
                                    <p:anim calcmode="lin" valueType="num">
                                      <p:cBhvr additive="base">
                                        <p:cTn id="18" dur="500" fill="hold"/>
                                        <p:tgtEl>
                                          <p:spTgt spid="86"/>
                                        </p:tgtEl>
                                        <p:attrNameLst>
                                          <p:attrName>ppt_y</p:attrName>
                                        </p:attrNameLst>
                                      </p:cBhvr>
                                      <p:tavLst>
                                        <p:tav tm="0">
                                          <p:val>
                                            <p:strVal val="1+#ppt_h/2"/>
                                          </p:val>
                                        </p:tav>
                                        <p:tav tm="100000">
                                          <p:val>
                                            <p:strVal val="#ppt_y"/>
                                          </p:val>
                                        </p:tav>
                                      </p:tavLst>
                                    </p:anim>
                                  </p:childTnLst>
                                </p:cTn>
                              </p:par>
                              <p:par>
                                <p:cTn id="19" presetID="2" presetClass="entr" presetSubtype="12"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 calcmode="lin" valueType="num">
                                      <p:cBhvr additive="base">
                                        <p:cTn id="21" dur="500" fill="hold"/>
                                        <p:tgtEl>
                                          <p:spTgt spid="60"/>
                                        </p:tgtEl>
                                        <p:attrNameLst>
                                          <p:attrName>ppt_x</p:attrName>
                                        </p:attrNameLst>
                                      </p:cBhvr>
                                      <p:tavLst>
                                        <p:tav tm="0">
                                          <p:val>
                                            <p:strVal val="0-#ppt_w/2"/>
                                          </p:val>
                                        </p:tav>
                                        <p:tav tm="100000">
                                          <p:val>
                                            <p:strVal val="#ppt_x"/>
                                          </p:val>
                                        </p:tav>
                                      </p:tavLst>
                                    </p:anim>
                                    <p:anim calcmode="lin" valueType="num">
                                      <p:cBhvr additive="base">
                                        <p:cTn id="22" dur="500" fill="hold"/>
                                        <p:tgtEl>
                                          <p:spTgt spid="60"/>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300" fill="hold"/>
                                        <p:tgtEl>
                                          <p:spTgt spid="38"/>
                                        </p:tgtEl>
                                        <p:attrNameLst>
                                          <p:attrName>ppt_w</p:attrName>
                                        </p:attrNameLst>
                                      </p:cBhvr>
                                      <p:tavLst>
                                        <p:tav tm="0">
                                          <p:val>
                                            <p:fltVal val="0"/>
                                          </p:val>
                                        </p:tav>
                                        <p:tav tm="100000">
                                          <p:val>
                                            <p:strVal val="#ppt_w"/>
                                          </p:val>
                                        </p:tav>
                                      </p:tavLst>
                                    </p:anim>
                                    <p:anim calcmode="lin" valueType="num">
                                      <p:cBhvr>
                                        <p:cTn id="27" dur="300" fill="hold"/>
                                        <p:tgtEl>
                                          <p:spTgt spid="38"/>
                                        </p:tgtEl>
                                        <p:attrNameLst>
                                          <p:attrName>ppt_h</p:attrName>
                                        </p:attrNameLst>
                                      </p:cBhvr>
                                      <p:tavLst>
                                        <p:tav tm="0">
                                          <p:val>
                                            <p:fltVal val="0"/>
                                          </p:val>
                                        </p:tav>
                                        <p:tav tm="100000">
                                          <p:val>
                                            <p:strVal val="#ppt_h"/>
                                          </p:val>
                                        </p:tav>
                                      </p:tavLst>
                                    </p:anim>
                                    <p:animEffect transition="in" filter="fade">
                                      <p:cBhvr>
                                        <p:cTn id="28" dur="300"/>
                                        <p:tgtEl>
                                          <p:spTgt spid="38"/>
                                        </p:tgtEl>
                                      </p:cBhvr>
                                    </p:animEffect>
                                  </p:childTnLst>
                                </p:cTn>
                              </p:par>
                            </p:childTnLst>
                          </p:cTn>
                        </p:par>
                        <p:par>
                          <p:cTn id="29" fill="hold">
                            <p:stCondLst>
                              <p:cond delay="1500"/>
                            </p:stCondLst>
                            <p:childTnLst>
                              <p:par>
                                <p:cTn id="30" presetID="2" presetClass="entr" presetSubtype="8"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300" fill="hold"/>
                                        <p:tgtEl>
                                          <p:spTgt spid="37"/>
                                        </p:tgtEl>
                                        <p:attrNameLst>
                                          <p:attrName>ppt_x</p:attrName>
                                        </p:attrNameLst>
                                      </p:cBhvr>
                                      <p:tavLst>
                                        <p:tav tm="0">
                                          <p:val>
                                            <p:strVal val="0-#ppt_w/2"/>
                                          </p:val>
                                        </p:tav>
                                        <p:tav tm="100000">
                                          <p:val>
                                            <p:strVal val="#ppt_x"/>
                                          </p:val>
                                        </p:tav>
                                      </p:tavLst>
                                    </p:anim>
                                    <p:anim calcmode="lin" valueType="num">
                                      <p:cBhvr additive="base">
                                        <p:cTn id="33" dur="300" fill="hold"/>
                                        <p:tgtEl>
                                          <p:spTgt spid="37"/>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53" presetClass="entr" presetSubtype="16" fill="hold" nodeType="after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p:cTn id="37" dur="300" fill="hold"/>
                                        <p:tgtEl>
                                          <p:spTgt spid="47"/>
                                        </p:tgtEl>
                                        <p:attrNameLst>
                                          <p:attrName>ppt_w</p:attrName>
                                        </p:attrNameLst>
                                      </p:cBhvr>
                                      <p:tavLst>
                                        <p:tav tm="0">
                                          <p:val>
                                            <p:fltVal val="0"/>
                                          </p:val>
                                        </p:tav>
                                        <p:tav tm="100000">
                                          <p:val>
                                            <p:strVal val="#ppt_w"/>
                                          </p:val>
                                        </p:tav>
                                      </p:tavLst>
                                    </p:anim>
                                    <p:anim calcmode="lin" valueType="num">
                                      <p:cBhvr>
                                        <p:cTn id="38" dur="300" fill="hold"/>
                                        <p:tgtEl>
                                          <p:spTgt spid="47"/>
                                        </p:tgtEl>
                                        <p:attrNameLst>
                                          <p:attrName>ppt_h</p:attrName>
                                        </p:attrNameLst>
                                      </p:cBhvr>
                                      <p:tavLst>
                                        <p:tav tm="0">
                                          <p:val>
                                            <p:fltVal val="0"/>
                                          </p:val>
                                        </p:tav>
                                        <p:tav tm="100000">
                                          <p:val>
                                            <p:strVal val="#ppt_h"/>
                                          </p:val>
                                        </p:tav>
                                      </p:tavLst>
                                    </p:anim>
                                    <p:animEffect transition="in" filter="fade">
                                      <p:cBhvr>
                                        <p:cTn id="39" dur="300"/>
                                        <p:tgtEl>
                                          <p:spTgt spid="47"/>
                                        </p:tgtEl>
                                      </p:cBhvr>
                                    </p:animEffect>
                                  </p:childTnLst>
                                </p:cTn>
                              </p:par>
                            </p:childTnLst>
                          </p:cTn>
                        </p:par>
                        <p:par>
                          <p:cTn id="40" fill="hold">
                            <p:stCondLst>
                              <p:cond delay="2500"/>
                            </p:stCondLst>
                            <p:childTnLst>
                              <p:par>
                                <p:cTn id="41" presetID="2" presetClass="entr" presetSubtype="2"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300" fill="hold"/>
                                        <p:tgtEl>
                                          <p:spTgt spid="46"/>
                                        </p:tgtEl>
                                        <p:attrNameLst>
                                          <p:attrName>ppt_x</p:attrName>
                                        </p:attrNameLst>
                                      </p:cBhvr>
                                      <p:tavLst>
                                        <p:tav tm="0">
                                          <p:val>
                                            <p:strVal val="1+#ppt_w/2"/>
                                          </p:val>
                                        </p:tav>
                                        <p:tav tm="100000">
                                          <p:val>
                                            <p:strVal val="#ppt_x"/>
                                          </p:val>
                                        </p:tav>
                                      </p:tavLst>
                                    </p:anim>
                                    <p:anim calcmode="lin" valueType="num">
                                      <p:cBhvr additive="base">
                                        <p:cTn id="44" dur="300" fill="hold"/>
                                        <p:tgtEl>
                                          <p:spTgt spid="46"/>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53" presetClass="entr" presetSubtype="16"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p:cTn id="48" dur="300" fill="hold"/>
                                        <p:tgtEl>
                                          <p:spTgt spid="24"/>
                                        </p:tgtEl>
                                        <p:attrNameLst>
                                          <p:attrName>ppt_w</p:attrName>
                                        </p:attrNameLst>
                                      </p:cBhvr>
                                      <p:tavLst>
                                        <p:tav tm="0">
                                          <p:val>
                                            <p:fltVal val="0"/>
                                          </p:val>
                                        </p:tav>
                                        <p:tav tm="100000">
                                          <p:val>
                                            <p:strVal val="#ppt_w"/>
                                          </p:val>
                                        </p:tav>
                                      </p:tavLst>
                                    </p:anim>
                                    <p:anim calcmode="lin" valueType="num">
                                      <p:cBhvr>
                                        <p:cTn id="49" dur="300" fill="hold"/>
                                        <p:tgtEl>
                                          <p:spTgt spid="24"/>
                                        </p:tgtEl>
                                        <p:attrNameLst>
                                          <p:attrName>ppt_h</p:attrName>
                                        </p:attrNameLst>
                                      </p:cBhvr>
                                      <p:tavLst>
                                        <p:tav tm="0">
                                          <p:val>
                                            <p:fltVal val="0"/>
                                          </p:val>
                                        </p:tav>
                                        <p:tav tm="100000">
                                          <p:val>
                                            <p:strVal val="#ppt_h"/>
                                          </p:val>
                                        </p:tav>
                                      </p:tavLst>
                                    </p:anim>
                                    <p:animEffect transition="in" filter="fade">
                                      <p:cBhvr>
                                        <p:cTn id="50" dur="300"/>
                                        <p:tgtEl>
                                          <p:spTgt spid="24"/>
                                        </p:tgtEl>
                                      </p:cBhvr>
                                    </p:animEffect>
                                  </p:childTnLst>
                                </p:cTn>
                              </p:par>
                            </p:childTnLst>
                          </p:cTn>
                        </p:par>
                        <p:par>
                          <p:cTn id="51" fill="hold">
                            <p:stCondLst>
                              <p:cond delay="3500"/>
                            </p:stCondLst>
                            <p:childTnLst>
                              <p:par>
                                <p:cTn id="52" presetID="2" presetClass="entr" presetSubtype="8"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300" fill="hold"/>
                                        <p:tgtEl>
                                          <p:spTgt spid="23"/>
                                        </p:tgtEl>
                                        <p:attrNameLst>
                                          <p:attrName>ppt_x</p:attrName>
                                        </p:attrNameLst>
                                      </p:cBhvr>
                                      <p:tavLst>
                                        <p:tav tm="0">
                                          <p:val>
                                            <p:strVal val="0-#ppt_w/2"/>
                                          </p:val>
                                        </p:tav>
                                        <p:tav tm="100000">
                                          <p:val>
                                            <p:strVal val="#ppt_x"/>
                                          </p:val>
                                        </p:tav>
                                      </p:tavLst>
                                    </p:anim>
                                    <p:anim calcmode="lin" valueType="num">
                                      <p:cBhvr additive="base">
                                        <p:cTn id="55" dur="300" fill="hold"/>
                                        <p:tgtEl>
                                          <p:spTgt spid="23"/>
                                        </p:tgtEl>
                                        <p:attrNameLst>
                                          <p:attrName>ppt_y</p:attrName>
                                        </p:attrNameLst>
                                      </p:cBhvr>
                                      <p:tavLst>
                                        <p:tav tm="0">
                                          <p:val>
                                            <p:strVal val="#ppt_y"/>
                                          </p:val>
                                        </p:tav>
                                        <p:tav tm="100000">
                                          <p:val>
                                            <p:strVal val="#ppt_y"/>
                                          </p:val>
                                        </p:tav>
                                      </p:tavLst>
                                    </p:anim>
                                  </p:childTnLst>
                                </p:cTn>
                              </p:par>
                            </p:childTnLst>
                          </p:cTn>
                        </p:par>
                        <p:par>
                          <p:cTn id="56" fill="hold">
                            <p:stCondLst>
                              <p:cond delay="4000"/>
                            </p:stCondLst>
                            <p:childTnLst>
                              <p:par>
                                <p:cTn id="57" presetID="53" presetClass="entr" presetSubtype="16" fill="hold" nodeType="after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p:cTn id="59" dur="300" fill="hold"/>
                                        <p:tgtEl>
                                          <p:spTgt spid="31"/>
                                        </p:tgtEl>
                                        <p:attrNameLst>
                                          <p:attrName>ppt_w</p:attrName>
                                        </p:attrNameLst>
                                      </p:cBhvr>
                                      <p:tavLst>
                                        <p:tav tm="0">
                                          <p:val>
                                            <p:fltVal val="0"/>
                                          </p:val>
                                        </p:tav>
                                        <p:tav tm="100000">
                                          <p:val>
                                            <p:strVal val="#ppt_w"/>
                                          </p:val>
                                        </p:tav>
                                      </p:tavLst>
                                    </p:anim>
                                    <p:anim calcmode="lin" valueType="num">
                                      <p:cBhvr>
                                        <p:cTn id="60" dur="300" fill="hold"/>
                                        <p:tgtEl>
                                          <p:spTgt spid="31"/>
                                        </p:tgtEl>
                                        <p:attrNameLst>
                                          <p:attrName>ppt_h</p:attrName>
                                        </p:attrNameLst>
                                      </p:cBhvr>
                                      <p:tavLst>
                                        <p:tav tm="0">
                                          <p:val>
                                            <p:fltVal val="0"/>
                                          </p:val>
                                        </p:tav>
                                        <p:tav tm="100000">
                                          <p:val>
                                            <p:strVal val="#ppt_h"/>
                                          </p:val>
                                        </p:tav>
                                      </p:tavLst>
                                    </p:anim>
                                    <p:animEffect transition="in" filter="fade">
                                      <p:cBhvr>
                                        <p:cTn id="61" dur="300"/>
                                        <p:tgtEl>
                                          <p:spTgt spid="31"/>
                                        </p:tgtEl>
                                      </p:cBhvr>
                                    </p:animEffect>
                                  </p:childTnLst>
                                </p:cTn>
                              </p:par>
                            </p:childTnLst>
                          </p:cTn>
                        </p:par>
                        <p:par>
                          <p:cTn id="62" fill="hold">
                            <p:stCondLst>
                              <p:cond delay="4500"/>
                            </p:stCondLst>
                            <p:childTnLst>
                              <p:par>
                                <p:cTn id="63" presetID="2" presetClass="entr" presetSubtype="2"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additive="base">
                                        <p:cTn id="65" dur="300" fill="hold"/>
                                        <p:tgtEl>
                                          <p:spTgt spid="30"/>
                                        </p:tgtEl>
                                        <p:attrNameLst>
                                          <p:attrName>ppt_x</p:attrName>
                                        </p:attrNameLst>
                                      </p:cBhvr>
                                      <p:tavLst>
                                        <p:tav tm="0">
                                          <p:val>
                                            <p:strVal val="1+#ppt_w/2"/>
                                          </p:val>
                                        </p:tav>
                                        <p:tav tm="100000">
                                          <p:val>
                                            <p:strVal val="#ppt_x"/>
                                          </p:val>
                                        </p:tav>
                                      </p:tavLst>
                                    </p:anim>
                                    <p:anim calcmode="lin" valueType="num">
                                      <p:cBhvr additive="base">
                                        <p:cTn id="66" dur="3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P spid="37" grpId="0"/>
      <p:bldP spid="4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圆角右箭头 34"/>
          <p:cNvSpPr/>
          <p:nvPr/>
        </p:nvSpPr>
        <p:spPr>
          <a:xfrm rot="10800000" flipH="1">
            <a:off x="2789667" y="2815258"/>
            <a:ext cx="404763" cy="415923"/>
          </a:xfrm>
          <a:prstGeom prst="bentArrow">
            <a:avLst/>
          </a:prstGeom>
          <a:gradFill flip="none" rotWithShape="1">
            <a:gsLst>
              <a:gs pos="100000">
                <a:schemeClr val="bg1">
                  <a:lumMod val="75000"/>
                  <a:alpha val="0"/>
                </a:schemeClr>
              </a:gs>
              <a:gs pos="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36" name="对角圆角矩形 35"/>
          <p:cNvSpPr/>
          <p:nvPr/>
        </p:nvSpPr>
        <p:spPr>
          <a:xfrm>
            <a:off x="5059626" y="4639510"/>
            <a:ext cx="2072751" cy="684415"/>
          </a:xfrm>
          <a:prstGeom prst="round2DiagRect">
            <a:avLst>
              <a:gd name="adj1" fmla="val 50000"/>
              <a:gd name="adj2" fmla="val 50000"/>
            </a:avLst>
          </a:prstGeom>
          <a:solidFill>
            <a:schemeClr val="accent2"/>
          </a:solid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300" dirty="0">
                <a:solidFill>
                  <a:schemeClr val="bg1"/>
                </a:solidFill>
                <a:latin typeface="微软雅黑" panose="020B0503020204020204" pitchFamily="34" charset="-122"/>
                <a:ea typeface="微软雅黑" panose="020B0503020204020204" pitchFamily="34" charset="-122"/>
              </a:rPr>
              <a:t>在此输入您的标题</a:t>
            </a:r>
          </a:p>
        </p:txBody>
      </p:sp>
      <p:sp>
        <p:nvSpPr>
          <p:cNvPr id="37" name="对角圆角矩形 36"/>
          <p:cNvSpPr/>
          <p:nvPr/>
        </p:nvSpPr>
        <p:spPr>
          <a:xfrm>
            <a:off x="2599192" y="2061554"/>
            <a:ext cx="2072751" cy="684415"/>
          </a:xfrm>
          <a:prstGeom prst="round2DiagRect">
            <a:avLst>
              <a:gd name="adj1" fmla="val 16667"/>
              <a:gd name="adj2" fmla="val 50000"/>
            </a:avLst>
          </a:prstGeom>
          <a:solidFill>
            <a:schemeClr val="accent5"/>
          </a:solid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300" dirty="0">
                <a:solidFill>
                  <a:schemeClr val="bg1"/>
                </a:solidFill>
                <a:latin typeface="微软雅黑" panose="020B0503020204020204" pitchFamily="34" charset="-122"/>
                <a:ea typeface="微软雅黑" panose="020B0503020204020204" pitchFamily="34" charset="-122"/>
              </a:rPr>
              <a:t>在此输入您的标题</a:t>
            </a:r>
          </a:p>
        </p:txBody>
      </p:sp>
      <p:sp>
        <p:nvSpPr>
          <p:cNvPr id="38" name="对角圆角矩形 37"/>
          <p:cNvSpPr/>
          <p:nvPr/>
        </p:nvSpPr>
        <p:spPr>
          <a:xfrm flipH="1">
            <a:off x="7520060" y="2061554"/>
            <a:ext cx="2072751" cy="684415"/>
          </a:xfrm>
          <a:prstGeom prst="round2DiagRect">
            <a:avLst>
              <a:gd name="adj1" fmla="val 16667"/>
              <a:gd name="adj2" fmla="val 50000"/>
            </a:avLst>
          </a:prstGeom>
          <a:solidFill>
            <a:schemeClr val="accent5"/>
          </a:solid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300">
                <a:solidFill>
                  <a:schemeClr val="bg1"/>
                </a:solidFill>
                <a:latin typeface="微软雅黑" panose="020B0503020204020204" pitchFamily="34" charset="-122"/>
                <a:ea typeface="微软雅黑" panose="020B0503020204020204" pitchFamily="34" charset="-122"/>
              </a:rPr>
              <a:t>在此输入您的标题</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39" name="对角圆角矩形 38"/>
          <p:cNvSpPr/>
          <p:nvPr/>
        </p:nvSpPr>
        <p:spPr>
          <a:xfrm>
            <a:off x="3250176" y="2920872"/>
            <a:ext cx="2072751" cy="684415"/>
          </a:xfrm>
          <a:prstGeom prst="round2DiagRect">
            <a:avLst>
              <a:gd name="adj1" fmla="val 16667"/>
              <a:gd name="adj2" fmla="val 50000"/>
            </a:avLst>
          </a:prstGeom>
          <a:solidFill>
            <a:schemeClr val="accent4"/>
          </a:solidFill>
          <a:ln w="190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300">
                <a:solidFill>
                  <a:schemeClr val="bg1"/>
                </a:solidFill>
                <a:latin typeface="微软雅黑" panose="020B0503020204020204" pitchFamily="34" charset="-122"/>
                <a:ea typeface="微软雅黑" panose="020B0503020204020204" pitchFamily="34" charset="-122"/>
              </a:rPr>
              <a:t>在此输入您的标题</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40" name="对角圆角矩形 39"/>
          <p:cNvSpPr/>
          <p:nvPr/>
        </p:nvSpPr>
        <p:spPr>
          <a:xfrm flipH="1">
            <a:off x="6869076" y="2920872"/>
            <a:ext cx="2072751" cy="684415"/>
          </a:xfrm>
          <a:prstGeom prst="round2DiagRect">
            <a:avLst>
              <a:gd name="adj1" fmla="val 16667"/>
              <a:gd name="adj2" fmla="val 50000"/>
            </a:avLst>
          </a:prstGeom>
          <a:solidFill>
            <a:schemeClr val="accent4"/>
          </a:solidFill>
          <a:ln w="190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300">
                <a:solidFill>
                  <a:schemeClr val="bg1"/>
                </a:solidFill>
                <a:latin typeface="微软雅黑" panose="020B0503020204020204" pitchFamily="34" charset="-122"/>
                <a:ea typeface="微软雅黑" panose="020B0503020204020204" pitchFamily="34" charset="-122"/>
              </a:rPr>
              <a:t>在此输入您的标题</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41" name="对角圆角矩形 40"/>
          <p:cNvSpPr/>
          <p:nvPr/>
        </p:nvSpPr>
        <p:spPr>
          <a:xfrm>
            <a:off x="3901161" y="3780191"/>
            <a:ext cx="2072751" cy="684415"/>
          </a:xfrm>
          <a:prstGeom prst="round2DiagRect">
            <a:avLst>
              <a:gd name="adj1" fmla="val 16667"/>
              <a:gd name="adj2" fmla="val 50000"/>
            </a:avLst>
          </a:prstGeom>
          <a:solidFill>
            <a:schemeClr val="accent3"/>
          </a:solidFill>
          <a:ln w="1905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300" dirty="0">
                <a:solidFill>
                  <a:schemeClr val="bg1"/>
                </a:solidFill>
                <a:latin typeface="微软雅黑" panose="020B0503020204020204" pitchFamily="34" charset="-122"/>
                <a:ea typeface="微软雅黑" panose="020B0503020204020204" pitchFamily="34" charset="-122"/>
              </a:rPr>
              <a:t>在此输入您的标题</a:t>
            </a:r>
          </a:p>
        </p:txBody>
      </p:sp>
      <p:sp>
        <p:nvSpPr>
          <p:cNvPr id="42" name="对角圆角矩形 41"/>
          <p:cNvSpPr/>
          <p:nvPr/>
        </p:nvSpPr>
        <p:spPr>
          <a:xfrm flipH="1">
            <a:off x="6218091" y="3780191"/>
            <a:ext cx="2072751" cy="684415"/>
          </a:xfrm>
          <a:prstGeom prst="round2DiagRect">
            <a:avLst>
              <a:gd name="adj1" fmla="val 16667"/>
              <a:gd name="adj2" fmla="val 50000"/>
            </a:avLst>
          </a:prstGeom>
          <a:solidFill>
            <a:schemeClr val="accent3"/>
          </a:solidFill>
          <a:ln w="1905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zh-CN" altLang="en-US" sz="1300" dirty="0">
                <a:solidFill>
                  <a:schemeClr val="bg1"/>
                </a:solidFill>
                <a:latin typeface="微软雅黑" panose="020B0503020204020204" pitchFamily="34" charset="-122"/>
                <a:ea typeface="微软雅黑" panose="020B0503020204020204" pitchFamily="34" charset="-122"/>
              </a:rPr>
              <a:t>在此输入您的标题</a:t>
            </a:r>
          </a:p>
        </p:txBody>
      </p:sp>
      <p:sp>
        <p:nvSpPr>
          <p:cNvPr id="43" name="圆角右箭头 42"/>
          <p:cNvSpPr/>
          <p:nvPr/>
        </p:nvSpPr>
        <p:spPr>
          <a:xfrm rot="10800000" flipH="1">
            <a:off x="3454600" y="3650284"/>
            <a:ext cx="404763" cy="415923"/>
          </a:xfrm>
          <a:prstGeom prst="bentArrow">
            <a:avLst/>
          </a:prstGeom>
          <a:gradFill flip="none" rotWithShape="1">
            <a:gsLst>
              <a:gs pos="100000">
                <a:schemeClr val="bg1">
                  <a:lumMod val="75000"/>
                  <a:alpha val="0"/>
                </a:schemeClr>
              </a:gs>
              <a:gs pos="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44" name="圆角右箭头 43"/>
          <p:cNvSpPr/>
          <p:nvPr/>
        </p:nvSpPr>
        <p:spPr>
          <a:xfrm rot="10800000" flipH="1">
            <a:off x="4603801" y="4571641"/>
            <a:ext cx="404763" cy="415923"/>
          </a:xfrm>
          <a:prstGeom prst="bentArrow">
            <a:avLst/>
          </a:prstGeom>
          <a:gradFill flip="none" rotWithShape="1">
            <a:gsLst>
              <a:gs pos="100000">
                <a:schemeClr val="bg1">
                  <a:lumMod val="75000"/>
                  <a:alpha val="0"/>
                </a:schemeClr>
              </a:gs>
              <a:gs pos="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45" name="圆角右箭头 44"/>
          <p:cNvSpPr/>
          <p:nvPr/>
        </p:nvSpPr>
        <p:spPr>
          <a:xfrm rot="5400000" flipH="1">
            <a:off x="7188964" y="4566115"/>
            <a:ext cx="404816" cy="415869"/>
          </a:xfrm>
          <a:prstGeom prst="bentArrow">
            <a:avLst/>
          </a:prstGeom>
          <a:gradFill flip="none" rotWithShape="1">
            <a:gsLst>
              <a:gs pos="100000">
                <a:schemeClr val="bg1">
                  <a:lumMod val="75000"/>
                  <a:alpha val="0"/>
                </a:schemeClr>
              </a:gs>
              <a:gs pos="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46" name="圆角右箭头 45"/>
          <p:cNvSpPr/>
          <p:nvPr/>
        </p:nvSpPr>
        <p:spPr>
          <a:xfrm rot="5400000" flipH="1">
            <a:off x="8354027" y="3644757"/>
            <a:ext cx="404816" cy="415869"/>
          </a:xfrm>
          <a:prstGeom prst="bentArrow">
            <a:avLst/>
          </a:prstGeom>
          <a:gradFill flip="none" rotWithShape="1">
            <a:gsLst>
              <a:gs pos="100000">
                <a:schemeClr val="bg1">
                  <a:lumMod val="75000"/>
                  <a:alpha val="0"/>
                </a:schemeClr>
              </a:gs>
              <a:gs pos="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47" name="圆角右箭头 46"/>
          <p:cNvSpPr/>
          <p:nvPr/>
        </p:nvSpPr>
        <p:spPr>
          <a:xfrm rot="5400000" flipH="1">
            <a:off x="9007991" y="2793065"/>
            <a:ext cx="404816" cy="415869"/>
          </a:xfrm>
          <a:prstGeom prst="bentArrow">
            <a:avLst/>
          </a:prstGeom>
          <a:gradFill flip="none" rotWithShape="1">
            <a:gsLst>
              <a:gs pos="100000">
                <a:schemeClr val="bg1">
                  <a:lumMod val="75000"/>
                  <a:alpha val="0"/>
                </a:schemeClr>
              </a:gs>
              <a:gs pos="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lumMod val="50000"/>
                  <a:lumOff val="50000"/>
                </a:schemeClr>
              </a:solidFill>
            </a:endParaRPr>
          </a:p>
        </p:txBody>
      </p:sp>
      <p:sp>
        <p:nvSpPr>
          <p:cNvPr id="48" name="矩形 47"/>
          <p:cNvSpPr/>
          <p:nvPr/>
        </p:nvSpPr>
        <p:spPr>
          <a:xfrm>
            <a:off x="6779747" y="1410738"/>
            <a:ext cx="3553376" cy="563219"/>
          </a:xfrm>
          <a:prstGeom prst="rect">
            <a:avLst/>
          </a:prstGeom>
        </p:spPr>
        <p:txBody>
          <a:bodyPr wrap="square" lIns="121908" tIns="60954" rIns="121908" bIns="60954" anchor="ctr">
            <a:spAutoFit/>
          </a:bodyPr>
          <a:lstStyle/>
          <a:p>
            <a:pPr algn="ct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1858878" y="1410738"/>
            <a:ext cx="3553376" cy="563219"/>
          </a:xfrm>
          <a:prstGeom prst="rect">
            <a:avLst/>
          </a:prstGeom>
        </p:spPr>
        <p:txBody>
          <a:bodyPr wrap="square" lIns="121908" tIns="60954" rIns="121908" bIns="60954" anchor="ctr">
            <a:spAutoFit/>
          </a:bodyPr>
          <a:lstStyle/>
          <a:p>
            <a:pPr algn="ct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562858" y="2877002"/>
            <a:ext cx="2166169" cy="783279"/>
          </a:xfrm>
          <a:prstGeom prst="rect">
            <a:avLst/>
          </a:prstGeom>
        </p:spPr>
        <p:txBody>
          <a:bodyPr wrap="square" lIns="121908" tIns="60954" rIns="121908" bIns="60954" anchor="ctr">
            <a:spAutoFit/>
          </a:bodyPr>
          <a:lstStyle/>
          <a:p>
            <a:pPr algn="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9404891" y="2877002"/>
            <a:ext cx="2166169" cy="783279"/>
          </a:xfrm>
          <a:prstGeom prst="rect">
            <a:avLst/>
          </a:prstGeom>
        </p:spPr>
        <p:txBody>
          <a:bodyPr wrap="square" lIns="121908" tIns="60954" rIns="121908" bIns="60954" anchor="ctr">
            <a:spAutoFit/>
          </a:bodyPr>
          <a:lstStyle/>
          <a:p>
            <a:pP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2" name="矩形 51"/>
          <p:cNvSpPr/>
          <p:nvPr/>
        </p:nvSpPr>
        <p:spPr>
          <a:xfrm>
            <a:off x="562857" y="4155547"/>
            <a:ext cx="3260408" cy="1223400"/>
          </a:xfrm>
          <a:prstGeom prst="rect">
            <a:avLst/>
          </a:prstGeom>
        </p:spPr>
        <p:txBody>
          <a:bodyPr wrap="square" lIns="121908" tIns="60954" rIns="121908" bIns="60954" anchor="t">
            <a:spAutoFit/>
          </a:bodyPr>
          <a:lstStyle/>
          <a:p>
            <a:pPr algn="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在此输入您的文字，在此输入您的文字，在此输入您的文字，在此输入您的文字，在此输入您的文字，在此输入您的文字，在此输入您的文字，在此输入您的文字，在此输入您的文字，在此输入您的文字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8341903" y="4341887"/>
            <a:ext cx="3229156" cy="1223400"/>
          </a:xfrm>
          <a:prstGeom prst="rect">
            <a:avLst/>
          </a:prstGeom>
        </p:spPr>
        <p:txBody>
          <a:bodyPr wrap="square" lIns="121908" tIns="60954" rIns="121908" bIns="60954" anchor="ctr">
            <a:spAutoFit/>
          </a:bodyPr>
          <a:lstStyle/>
          <a:p>
            <a:pPr algn="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在此输入您的文字，在此输入您的文字，在此输入您的文字，在此输入您的文字，在此输入您的文字，在此输入您的文字，在此输入您的文字，在此输入您的文字，在此输入您的文字，在此输入您的文字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4" name="矩形 53"/>
          <p:cNvSpPr/>
          <p:nvPr/>
        </p:nvSpPr>
        <p:spPr>
          <a:xfrm>
            <a:off x="4166224" y="5425413"/>
            <a:ext cx="3839609" cy="563219"/>
          </a:xfrm>
          <a:prstGeom prst="rect">
            <a:avLst/>
          </a:prstGeom>
        </p:spPr>
        <p:txBody>
          <a:bodyPr wrap="square" lIns="121908" tIns="60954" rIns="121908" bIns="60954" anchor="ctr">
            <a:spAutoFit/>
          </a:bodyPr>
          <a:lstStyle/>
          <a:p>
            <a:pPr algn="ct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300" fill="hold"/>
                                        <p:tgtEl>
                                          <p:spTgt spid="37"/>
                                        </p:tgtEl>
                                        <p:attrNameLst>
                                          <p:attrName>ppt_w</p:attrName>
                                        </p:attrNameLst>
                                      </p:cBhvr>
                                      <p:tavLst>
                                        <p:tav tm="0">
                                          <p:val>
                                            <p:fltVal val="0"/>
                                          </p:val>
                                        </p:tav>
                                        <p:tav tm="100000">
                                          <p:val>
                                            <p:strVal val="#ppt_w"/>
                                          </p:val>
                                        </p:tav>
                                      </p:tavLst>
                                    </p:anim>
                                    <p:anim calcmode="lin" valueType="num">
                                      <p:cBhvr>
                                        <p:cTn id="8" dur="300" fill="hold"/>
                                        <p:tgtEl>
                                          <p:spTgt spid="37"/>
                                        </p:tgtEl>
                                        <p:attrNameLst>
                                          <p:attrName>ppt_h</p:attrName>
                                        </p:attrNameLst>
                                      </p:cBhvr>
                                      <p:tavLst>
                                        <p:tav tm="0">
                                          <p:val>
                                            <p:fltVal val="0"/>
                                          </p:val>
                                        </p:tav>
                                        <p:tav tm="100000">
                                          <p:val>
                                            <p:strVal val="#ppt_h"/>
                                          </p:val>
                                        </p:tav>
                                      </p:tavLst>
                                    </p:anim>
                                    <p:animEffect transition="in" filter="fade">
                                      <p:cBhvr>
                                        <p:cTn id="9" dur="300"/>
                                        <p:tgtEl>
                                          <p:spTgt spid="37"/>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anim calcmode="lin" valueType="num">
                                      <p:cBhvr>
                                        <p:cTn id="14" dur="500" fill="hold"/>
                                        <p:tgtEl>
                                          <p:spTgt spid="49"/>
                                        </p:tgtEl>
                                        <p:attrNameLst>
                                          <p:attrName>ppt_x</p:attrName>
                                        </p:attrNameLst>
                                      </p:cBhvr>
                                      <p:tavLst>
                                        <p:tav tm="0">
                                          <p:val>
                                            <p:strVal val="#ppt_x"/>
                                          </p:val>
                                        </p:tav>
                                        <p:tav tm="100000">
                                          <p:val>
                                            <p:strVal val="#ppt_x"/>
                                          </p:val>
                                        </p:tav>
                                      </p:tavLst>
                                    </p:anim>
                                    <p:anim calcmode="lin" valueType="num">
                                      <p:cBhvr>
                                        <p:cTn id="15" dur="5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300"/>
                                        <p:tgtEl>
                                          <p:spTgt spid="35"/>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p:cTn id="23" dur="300" fill="hold"/>
                                        <p:tgtEl>
                                          <p:spTgt spid="39"/>
                                        </p:tgtEl>
                                        <p:attrNameLst>
                                          <p:attrName>ppt_w</p:attrName>
                                        </p:attrNameLst>
                                      </p:cBhvr>
                                      <p:tavLst>
                                        <p:tav tm="0">
                                          <p:val>
                                            <p:fltVal val="0"/>
                                          </p:val>
                                        </p:tav>
                                        <p:tav tm="100000">
                                          <p:val>
                                            <p:strVal val="#ppt_w"/>
                                          </p:val>
                                        </p:tav>
                                      </p:tavLst>
                                    </p:anim>
                                    <p:anim calcmode="lin" valueType="num">
                                      <p:cBhvr>
                                        <p:cTn id="24" dur="300" fill="hold"/>
                                        <p:tgtEl>
                                          <p:spTgt spid="39"/>
                                        </p:tgtEl>
                                        <p:attrNameLst>
                                          <p:attrName>ppt_h</p:attrName>
                                        </p:attrNameLst>
                                      </p:cBhvr>
                                      <p:tavLst>
                                        <p:tav tm="0">
                                          <p:val>
                                            <p:fltVal val="0"/>
                                          </p:val>
                                        </p:tav>
                                        <p:tav tm="100000">
                                          <p:val>
                                            <p:strVal val="#ppt_h"/>
                                          </p:val>
                                        </p:tav>
                                      </p:tavLst>
                                    </p:anim>
                                    <p:animEffect transition="in" filter="fade">
                                      <p:cBhvr>
                                        <p:cTn id="25" dur="300"/>
                                        <p:tgtEl>
                                          <p:spTgt spid="39"/>
                                        </p:tgtEl>
                                      </p:cBhvr>
                                    </p:animEffect>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additive="base">
                                        <p:cTn id="29" dur="300" fill="hold"/>
                                        <p:tgtEl>
                                          <p:spTgt spid="50"/>
                                        </p:tgtEl>
                                        <p:attrNameLst>
                                          <p:attrName>ppt_x</p:attrName>
                                        </p:attrNameLst>
                                      </p:cBhvr>
                                      <p:tavLst>
                                        <p:tav tm="0">
                                          <p:val>
                                            <p:strVal val="0-#ppt_w/2"/>
                                          </p:val>
                                        </p:tav>
                                        <p:tav tm="100000">
                                          <p:val>
                                            <p:strVal val="#ppt_x"/>
                                          </p:val>
                                        </p:tav>
                                      </p:tavLst>
                                    </p:anim>
                                    <p:anim calcmode="lin" valueType="num">
                                      <p:cBhvr additive="base">
                                        <p:cTn id="30" dur="300" fill="hold"/>
                                        <p:tgtEl>
                                          <p:spTgt spid="50"/>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22" presetClass="entr" presetSubtype="1"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300"/>
                                        <p:tgtEl>
                                          <p:spTgt spid="43"/>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41"/>
                                        </p:tgtEl>
                                        <p:attrNameLst>
                                          <p:attrName>style.visibility</p:attrName>
                                        </p:attrNameLst>
                                      </p:cBhvr>
                                      <p:to>
                                        <p:strVal val="visible"/>
                                      </p:to>
                                    </p:set>
                                    <p:anim calcmode="lin" valueType="num">
                                      <p:cBhvr>
                                        <p:cTn id="38" dur="300" fill="hold"/>
                                        <p:tgtEl>
                                          <p:spTgt spid="41"/>
                                        </p:tgtEl>
                                        <p:attrNameLst>
                                          <p:attrName>ppt_w</p:attrName>
                                        </p:attrNameLst>
                                      </p:cBhvr>
                                      <p:tavLst>
                                        <p:tav tm="0">
                                          <p:val>
                                            <p:fltVal val="0"/>
                                          </p:val>
                                        </p:tav>
                                        <p:tav tm="100000">
                                          <p:val>
                                            <p:strVal val="#ppt_w"/>
                                          </p:val>
                                        </p:tav>
                                      </p:tavLst>
                                    </p:anim>
                                    <p:anim calcmode="lin" valueType="num">
                                      <p:cBhvr>
                                        <p:cTn id="39" dur="300" fill="hold"/>
                                        <p:tgtEl>
                                          <p:spTgt spid="41"/>
                                        </p:tgtEl>
                                        <p:attrNameLst>
                                          <p:attrName>ppt_h</p:attrName>
                                        </p:attrNameLst>
                                      </p:cBhvr>
                                      <p:tavLst>
                                        <p:tav tm="0">
                                          <p:val>
                                            <p:fltVal val="0"/>
                                          </p:val>
                                        </p:tav>
                                        <p:tav tm="100000">
                                          <p:val>
                                            <p:strVal val="#ppt_h"/>
                                          </p:val>
                                        </p:tav>
                                      </p:tavLst>
                                    </p:anim>
                                    <p:animEffect transition="in" filter="fade">
                                      <p:cBhvr>
                                        <p:cTn id="40" dur="300"/>
                                        <p:tgtEl>
                                          <p:spTgt spid="41"/>
                                        </p:tgtEl>
                                      </p:cBhvr>
                                    </p:animEffect>
                                  </p:childTnLst>
                                </p:cTn>
                              </p:par>
                            </p:childTnLst>
                          </p:cTn>
                        </p:par>
                        <p:par>
                          <p:cTn id="41" fill="hold">
                            <p:stCondLst>
                              <p:cond delay="3500"/>
                            </p:stCondLst>
                            <p:childTnLst>
                              <p:par>
                                <p:cTn id="42" presetID="42" presetClass="entr" presetSubtype="0" fill="hold" grpId="0"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anim calcmode="lin" valueType="num">
                                      <p:cBhvr>
                                        <p:cTn id="45" dur="500" fill="hold"/>
                                        <p:tgtEl>
                                          <p:spTgt spid="52"/>
                                        </p:tgtEl>
                                        <p:attrNameLst>
                                          <p:attrName>ppt_x</p:attrName>
                                        </p:attrNameLst>
                                      </p:cBhvr>
                                      <p:tavLst>
                                        <p:tav tm="0">
                                          <p:val>
                                            <p:strVal val="#ppt_x"/>
                                          </p:val>
                                        </p:tav>
                                        <p:tav tm="100000">
                                          <p:val>
                                            <p:strVal val="#ppt_x"/>
                                          </p:val>
                                        </p:tav>
                                      </p:tavLst>
                                    </p:anim>
                                    <p:anim calcmode="lin" valueType="num">
                                      <p:cBhvr>
                                        <p:cTn id="46" dur="500" fill="hold"/>
                                        <p:tgtEl>
                                          <p:spTgt spid="52"/>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22" presetClass="entr" presetSubtype="1"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up)">
                                      <p:cBhvr>
                                        <p:cTn id="50" dur="300"/>
                                        <p:tgtEl>
                                          <p:spTgt spid="44"/>
                                        </p:tgtEl>
                                      </p:cBhvr>
                                    </p:animEffect>
                                  </p:childTnLst>
                                </p:cTn>
                              </p:par>
                            </p:childTnLst>
                          </p:cTn>
                        </p:par>
                        <p:par>
                          <p:cTn id="51" fill="hold">
                            <p:stCondLst>
                              <p:cond delay="4500"/>
                            </p:stCondLst>
                            <p:childTnLst>
                              <p:par>
                                <p:cTn id="52" presetID="53" presetClass="entr" presetSubtype="16"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p:cTn id="54" dur="300" fill="hold"/>
                                        <p:tgtEl>
                                          <p:spTgt spid="36"/>
                                        </p:tgtEl>
                                        <p:attrNameLst>
                                          <p:attrName>ppt_w</p:attrName>
                                        </p:attrNameLst>
                                      </p:cBhvr>
                                      <p:tavLst>
                                        <p:tav tm="0">
                                          <p:val>
                                            <p:fltVal val="0"/>
                                          </p:val>
                                        </p:tav>
                                        <p:tav tm="100000">
                                          <p:val>
                                            <p:strVal val="#ppt_w"/>
                                          </p:val>
                                        </p:tav>
                                      </p:tavLst>
                                    </p:anim>
                                    <p:anim calcmode="lin" valueType="num">
                                      <p:cBhvr>
                                        <p:cTn id="55" dur="300" fill="hold"/>
                                        <p:tgtEl>
                                          <p:spTgt spid="36"/>
                                        </p:tgtEl>
                                        <p:attrNameLst>
                                          <p:attrName>ppt_h</p:attrName>
                                        </p:attrNameLst>
                                      </p:cBhvr>
                                      <p:tavLst>
                                        <p:tav tm="0">
                                          <p:val>
                                            <p:fltVal val="0"/>
                                          </p:val>
                                        </p:tav>
                                        <p:tav tm="100000">
                                          <p:val>
                                            <p:strVal val="#ppt_h"/>
                                          </p:val>
                                        </p:tav>
                                      </p:tavLst>
                                    </p:anim>
                                    <p:animEffect transition="in" filter="fade">
                                      <p:cBhvr>
                                        <p:cTn id="56" dur="300"/>
                                        <p:tgtEl>
                                          <p:spTgt spid="36"/>
                                        </p:tgtEl>
                                      </p:cBhvr>
                                    </p:animEffect>
                                  </p:childTnLst>
                                </p:cTn>
                              </p:par>
                            </p:childTnLst>
                          </p:cTn>
                        </p:par>
                        <p:par>
                          <p:cTn id="57" fill="hold">
                            <p:stCondLst>
                              <p:cond delay="5000"/>
                            </p:stCondLst>
                            <p:childTnLst>
                              <p:par>
                                <p:cTn id="58" presetID="42" presetClass="entr" presetSubtype="0" fill="hold" grpId="0" nodeType="after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anim calcmode="lin" valueType="num">
                                      <p:cBhvr>
                                        <p:cTn id="61" dur="500" fill="hold"/>
                                        <p:tgtEl>
                                          <p:spTgt spid="54"/>
                                        </p:tgtEl>
                                        <p:attrNameLst>
                                          <p:attrName>ppt_x</p:attrName>
                                        </p:attrNameLst>
                                      </p:cBhvr>
                                      <p:tavLst>
                                        <p:tav tm="0">
                                          <p:val>
                                            <p:strVal val="#ppt_x"/>
                                          </p:val>
                                        </p:tav>
                                        <p:tav tm="100000">
                                          <p:val>
                                            <p:strVal val="#ppt_x"/>
                                          </p:val>
                                        </p:tav>
                                      </p:tavLst>
                                    </p:anim>
                                    <p:anim calcmode="lin" valueType="num">
                                      <p:cBhvr>
                                        <p:cTn id="62" dur="500" fill="hold"/>
                                        <p:tgtEl>
                                          <p:spTgt spid="54"/>
                                        </p:tgtEl>
                                        <p:attrNameLst>
                                          <p:attrName>ppt_y</p:attrName>
                                        </p:attrNameLst>
                                      </p:cBhvr>
                                      <p:tavLst>
                                        <p:tav tm="0">
                                          <p:val>
                                            <p:strVal val="#ppt_y+.1"/>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down)">
                                      <p:cBhvr>
                                        <p:cTn id="66" dur="300"/>
                                        <p:tgtEl>
                                          <p:spTgt spid="45"/>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p:cTn id="70" dur="300" fill="hold"/>
                                        <p:tgtEl>
                                          <p:spTgt spid="42"/>
                                        </p:tgtEl>
                                        <p:attrNameLst>
                                          <p:attrName>ppt_w</p:attrName>
                                        </p:attrNameLst>
                                      </p:cBhvr>
                                      <p:tavLst>
                                        <p:tav tm="0">
                                          <p:val>
                                            <p:fltVal val="0"/>
                                          </p:val>
                                        </p:tav>
                                        <p:tav tm="100000">
                                          <p:val>
                                            <p:strVal val="#ppt_w"/>
                                          </p:val>
                                        </p:tav>
                                      </p:tavLst>
                                    </p:anim>
                                    <p:anim calcmode="lin" valueType="num">
                                      <p:cBhvr>
                                        <p:cTn id="71" dur="300" fill="hold"/>
                                        <p:tgtEl>
                                          <p:spTgt spid="42"/>
                                        </p:tgtEl>
                                        <p:attrNameLst>
                                          <p:attrName>ppt_h</p:attrName>
                                        </p:attrNameLst>
                                      </p:cBhvr>
                                      <p:tavLst>
                                        <p:tav tm="0">
                                          <p:val>
                                            <p:fltVal val="0"/>
                                          </p:val>
                                        </p:tav>
                                        <p:tav tm="100000">
                                          <p:val>
                                            <p:strVal val="#ppt_h"/>
                                          </p:val>
                                        </p:tav>
                                      </p:tavLst>
                                    </p:anim>
                                    <p:animEffect transition="in" filter="fade">
                                      <p:cBhvr>
                                        <p:cTn id="72" dur="300"/>
                                        <p:tgtEl>
                                          <p:spTgt spid="42"/>
                                        </p:tgtEl>
                                      </p:cBhvr>
                                    </p:animEffect>
                                  </p:childTnLst>
                                </p:cTn>
                              </p:par>
                            </p:childTnLst>
                          </p:cTn>
                        </p:par>
                        <p:par>
                          <p:cTn id="73" fill="hold">
                            <p:stCondLst>
                              <p:cond delay="6500"/>
                            </p:stCondLst>
                            <p:childTnLst>
                              <p:par>
                                <p:cTn id="74" presetID="42" presetClass="entr" presetSubtype="0" fill="hold" grpId="0" nodeType="after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anim calcmode="lin" valueType="num">
                                      <p:cBhvr>
                                        <p:cTn id="77" dur="500" fill="hold"/>
                                        <p:tgtEl>
                                          <p:spTgt spid="53"/>
                                        </p:tgtEl>
                                        <p:attrNameLst>
                                          <p:attrName>ppt_x</p:attrName>
                                        </p:attrNameLst>
                                      </p:cBhvr>
                                      <p:tavLst>
                                        <p:tav tm="0">
                                          <p:val>
                                            <p:strVal val="#ppt_x"/>
                                          </p:val>
                                        </p:tav>
                                        <p:tav tm="100000">
                                          <p:val>
                                            <p:strVal val="#ppt_x"/>
                                          </p:val>
                                        </p:tav>
                                      </p:tavLst>
                                    </p:anim>
                                    <p:anim calcmode="lin" valueType="num">
                                      <p:cBhvr>
                                        <p:cTn id="78" dur="500" fill="hold"/>
                                        <p:tgtEl>
                                          <p:spTgt spid="53"/>
                                        </p:tgtEl>
                                        <p:attrNameLst>
                                          <p:attrName>ppt_y</p:attrName>
                                        </p:attrNameLst>
                                      </p:cBhvr>
                                      <p:tavLst>
                                        <p:tav tm="0">
                                          <p:val>
                                            <p:strVal val="#ppt_y+.1"/>
                                          </p:val>
                                        </p:tav>
                                        <p:tav tm="100000">
                                          <p:val>
                                            <p:strVal val="#ppt_y"/>
                                          </p:val>
                                        </p:tav>
                                      </p:tavLst>
                                    </p:anim>
                                  </p:childTnLst>
                                </p:cTn>
                              </p:par>
                            </p:childTnLst>
                          </p:cTn>
                        </p:par>
                        <p:par>
                          <p:cTn id="79" fill="hold">
                            <p:stCondLst>
                              <p:cond delay="7000"/>
                            </p:stCondLst>
                            <p:childTnLst>
                              <p:par>
                                <p:cTn id="80" presetID="22" presetClass="entr" presetSubtype="4" fill="hold" grpId="0" nodeType="after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down)">
                                      <p:cBhvr>
                                        <p:cTn id="82" dur="300"/>
                                        <p:tgtEl>
                                          <p:spTgt spid="46"/>
                                        </p:tgtEl>
                                      </p:cBhvr>
                                    </p:animEffect>
                                  </p:childTnLst>
                                </p:cTn>
                              </p:par>
                            </p:childTnLst>
                          </p:cTn>
                        </p:par>
                        <p:par>
                          <p:cTn id="83" fill="hold">
                            <p:stCondLst>
                              <p:cond delay="7500"/>
                            </p:stCondLst>
                            <p:childTnLst>
                              <p:par>
                                <p:cTn id="84" presetID="53" presetClass="entr" presetSubtype="16" fill="hold" grpId="0" nodeType="afterEffect">
                                  <p:stCondLst>
                                    <p:cond delay="0"/>
                                  </p:stCondLst>
                                  <p:childTnLst>
                                    <p:set>
                                      <p:cBhvr>
                                        <p:cTn id="85" dur="1" fill="hold">
                                          <p:stCondLst>
                                            <p:cond delay="0"/>
                                          </p:stCondLst>
                                        </p:cTn>
                                        <p:tgtEl>
                                          <p:spTgt spid="40"/>
                                        </p:tgtEl>
                                        <p:attrNameLst>
                                          <p:attrName>style.visibility</p:attrName>
                                        </p:attrNameLst>
                                      </p:cBhvr>
                                      <p:to>
                                        <p:strVal val="visible"/>
                                      </p:to>
                                    </p:set>
                                    <p:anim calcmode="lin" valueType="num">
                                      <p:cBhvr>
                                        <p:cTn id="86" dur="300" fill="hold"/>
                                        <p:tgtEl>
                                          <p:spTgt spid="40"/>
                                        </p:tgtEl>
                                        <p:attrNameLst>
                                          <p:attrName>ppt_w</p:attrName>
                                        </p:attrNameLst>
                                      </p:cBhvr>
                                      <p:tavLst>
                                        <p:tav tm="0">
                                          <p:val>
                                            <p:fltVal val="0"/>
                                          </p:val>
                                        </p:tav>
                                        <p:tav tm="100000">
                                          <p:val>
                                            <p:strVal val="#ppt_w"/>
                                          </p:val>
                                        </p:tav>
                                      </p:tavLst>
                                    </p:anim>
                                    <p:anim calcmode="lin" valueType="num">
                                      <p:cBhvr>
                                        <p:cTn id="87" dur="300" fill="hold"/>
                                        <p:tgtEl>
                                          <p:spTgt spid="40"/>
                                        </p:tgtEl>
                                        <p:attrNameLst>
                                          <p:attrName>ppt_h</p:attrName>
                                        </p:attrNameLst>
                                      </p:cBhvr>
                                      <p:tavLst>
                                        <p:tav tm="0">
                                          <p:val>
                                            <p:fltVal val="0"/>
                                          </p:val>
                                        </p:tav>
                                        <p:tav tm="100000">
                                          <p:val>
                                            <p:strVal val="#ppt_h"/>
                                          </p:val>
                                        </p:tav>
                                      </p:tavLst>
                                    </p:anim>
                                    <p:animEffect transition="in" filter="fade">
                                      <p:cBhvr>
                                        <p:cTn id="88" dur="300"/>
                                        <p:tgtEl>
                                          <p:spTgt spid="40"/>
                                        </p:tgtEl>
                                      </p:cBhvr>
                                    </p:animEffect>
                                  </p:childTnLst>
                                </p:cTn>
                              </p:par>
                            </p:childTnLst>
                          </p:cTn>
                        </p:par>
                        <p:par>
                          <p:cTn id="89" fill="hold">
                            <p:stCondLst>
                              <p:cond delay="8000"/>
                            </p:stCondLst>
                            <p:childTnLst>
                              <p:par>
                                <p:cTn id="90" presetID="2" presetClass="entr" presetSubtype="2" fill="hold" grpId="0" nodeType="afterEffect">
                                  <p:stCondLst>
                                    <p:cond delay="0"/>
                                  </p:stCondLst>
                                  <p:childTnLst>
                                    <p:set>
                                      <p:cBhvr>
                                        <p:cTn id="91" dur="1" fill="hold">
                                          <p:stCondLst>
                                            <p:cond delay="0"/>
                                          </p:stCondLst>
                                        </p:cTn>
                                        <p:tgtEl>
                                          <p:spTgt spid="51"/>
                                        </p:tgtEl>
                                        <p:attrNameLst>
                                          <p:attrName>style.visibility</p:attrName>
                                        </p:attrNameLst>
                                      </p:cBhvr>
                                      <p:to>
                                        <p:strVal val="visible"/>
                                      </p:to>
                                    </p:set>
                                    <p:anim calcmode="lin" valueType="num">
                                      <p:cBhvr additive="base">
                                        <p:cTn id="92" dur="300" fill="hold"/>
                                        <p:tgtEl>
                                          <p:spTgt spid="51"/>
                                        </p:tgtEl>
                                        <p:attrNameLst>
                                          <p:attrName>ppt_x</p:attrName>
                                        </p:attrNameLst>
                                      </p:cBhvr>
                                      <p:tavLst>
                                        <p:tav tm="0">
                                          <p:val>
                                            <p:strVal val="1+#ppt_w/2"/>
                                          </p:val>
                                        </p:tav>
                                        <p:tav tm="100000">
                                          <p:val>
                                            <p:strVal val="#ppt_x"/>
                                          </p:val>
                                        </p:tav>
                                      </p:tavLst>
                                    </p:anim>
                                    <p:anim calcmode="lin" valueType="num">
                                      <p:cBhvr additive="base">
                                        <p:cTn id="93" dur="300" fill="hold"/>
                                        <p:tgtEl>
                                          <p:spTgt spid="51"/>
                                        </p:tgtEl>
                                        <p:attrNameLst>
                                          <p:attrName>ppt_y</p:attrName>
                                        </p:attrNameLst>
                                      </p:cBhvr>
                                      <p:tavLst>
                                        <p:tav tm="0">
                                          <p:val>
                                            <p:strVal val="#ppt_y"/>
                                          </p:val>
                                        </p:tav>
                                        <p:tav tm="100000">
                                          <p:val>
                                            <p:strVal val="#ppt_y"/>
                                          </p:val>
                                        </p:tav>
                                      </p:tavLst>
                                    </p:anim>
                                  </p:childTnLst>
                                </p:cTn>
                              </p:par>
                            </p:childTnLst>
                          </p:cTn>
                        </p:par>
                        <p:par>
                          <p:cTn id="94" fill="hold">
                            <p:stCondLst>
                              <p:cond delay="8500"/>
                            </p:stCondLst>
                            <p:childTnLst>
                              <p:par>
                                <p:cTn id="95" presetID="22" presetClass="entr" presetSubtype="4" fill="hold" grpId="0" nodeType="after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wipe(down)">
                                      <p:cBhvr>
                                        <p:cTn id="97" dur="300"/>
                                        <p:tgtEl>
                                          <p:spTgt spid="47"/>
                                        </p:tgtEl>
                                      </p:cBhvr>
                                    </p:animEffect>
                                  </p:childTnLst>
                                </p:cTn>
                              </p:par>
                            </p:childTnLst>
                          </p:cTn>
                        </p:par>
                        <p:par>
                          <p:cTn id="98" fill="hold">
                            <p:stCondLst>
                              <p:cond delay="9000"/>
                            </p:stCondLst>
                            <p:childTnLst>
                              <p:par>
                                <p:cTn id="99" presetID="53" presetClass="entr" presetSubtype="16" fill="hold" grpId="0" nodeType="afterEffect">
                                  <p:stCondLst>
                                    <p:cond delay="0"/>
                                  </p:stCondLst>
                                  <p:childTnLst>
                                    <p:set>
                                      <p:cBhvr>
                                        <p:cTn id="100" dur="1" fill="hold">
                                          <p:stCondLst>
                                            <p:cond delay="0"/>
                                          </p:stCondLst>
                                        </p:cTn>
                                        <p:tgtEl>
                                          <p:spTgt spid="38"/>
                                        </p:tgtEl>
                                        <p:attrNameLst>
                                          <p:attrName>style.visibility</p:attrName>
                                        </p:attrNameLst>
                                      </p:cBhvr>
                                      <p:to>
                                        <p:strVal val="visible"/>
                                      </p:to>
                                    </p:set>
                                    <p:anim calcmode="lin" valueType="num">
                                      <p:cBhvr>
                                        <p:cTn id="101" dur="300" fill="hold"/>
                                        <p:tgtEl>
                                          <p:spTgt spid="38"/>
                                        </p:tgtEl>
                                        <p:attrNameLst>
                                          <p:attrName>ppt_w</p:attrName>
                                        </p:attrNameLst>
                                      </p:cBhvr>
                                      <p:tavLst>
                                        <p:tav tm="0">
                                          <p:val>
                                            <p:fltVal val="0"/>
                                          </p:val>
                                        </p:tav>
                                        <p:tav tm="100000">
                                          <p:val>
                                            <p:strVal val="#ppt_w"/>
                                          </p:val>
                                        </p:tav>
                                      </p:tavLst>
                                    </p:anim>
                                    <p:anim calcmode="lin" valueType="num">
                                      <p:cBhvr>
                                        <p:cTn id="102" dur="300" fill="hold"/>
                                        <p:tgtEl>
                                          <p:spTgt spid="38"/>
                                        </p:tgtEl>
                                        <p:attrNameLst>
                                          <p:attrName>ppt_h</p:attrName>
                                        </p:attrNameLst>
                                      </p:cBhvr>
                                      <p:tavLst>
                                        <p:tav tm="0">
                                          <p:val>
                                            <p:fltVal val="0"/>
                                          </p:val>
                                        </p:tav>
                                        <p:tav tm="100000">
                                          <p:val>
                                            <p:strVal val="#ppt_h"/>
                                          </p:val>
                                        </p:tav>
                                      </p:tavLst>
                                    </p:anim>
                                    <p:animEffect transition="in" filter="fade">
                                      <p:cBhvr>
                                        <p:cTn id="103" dur="300"/>
                                        <p:tgtEl>
                                          <p:spTgt spid="38"/>
                                        </p:tgtEl>
                                      </p:cBhvr>
                                    </p:animEffect>
                                  </p:childTnLst>
                                </p:cTn>
                              </p:par>
                            </p:childTnLst>
                          </p:cTn>
                        </p:par>
                        <p:par>
                          <p:cTn id="104" fill="hold">
                            <p:stCondLst>
                              <p:cond delay="9500"/>
                            </p:stCondLst>
                            <p:childTnLst>
                              <p:par>
                                <p:cTn id="105" presetID="47" presetClass="entr" presetSubtype="0" fill="hold" grpId="0" nodeType="after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500"/>
                                        <p:tgtEl>
                                          <p:spTgt spid="48"/>
                                        </p:tgtEl>
                                      </p:cBhvr>
                                    </p:animEffect>
                                    <p:anim calcmode="lin" valueType="num">
                                      <p:cBhvr>
                                        <p:cTn id="108" dur="500" fill="hold"/>
                                        <p:tgtEl>
                                          <p:spTgt spid="48"/>
                                        </p:tgtEl>
                                        <p:attrNameLst>
                                          <p:attrName>ppt_x</p:attrName>
                                        </p:attrNameLst>
                                      </p:cBhvr>
                                      <p:tavLst>
                                        <p:tav tm="0">
                                          <p:val>
                                            <p:strVal val="#ppt_x"/>
                                          </p:val>
                                        </p:tav>
                                        <p:tav tm="100000">
                                          <p:val>
                                            <p:strVal val="#ppt_x"/>
                                          </p:val>
                                        </p:tav>
                                      </p:tavLst>
                                    </p:anim>
                                    <p:anim calcmode="lin" valueType="num">
                                      <p:cBhvr>
                                        <p:cTn id="109" dur="5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P spid="49" grpId="0"/>
      <p:bldP spid="50" grpId="0"/>
      <p:bldP spid="51" grpId="0"/>
      <p:bldP spid="52"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p:cNvSpPr/>
          <p:nvPr/>
        </p:nvSpPr>
        <p:spPr>
          <a:xfrm>
            <a:off x="1329447" y="4249018"/>
            <a:ext cx="9533106" cy="1700966"/>
          </a:xfrm>
          <a:prstGeom prst="rect">
            <a:avLst/>
          </a:prstGeom>
        </p:spPr>
        <p:txBody>
          <a:bodyPr wrap="square" lIns="121908" tIns="60954" rIns="121908" bIns="60954">
            <a:spAutoFit/>
          </a:bodyPr>
          <a:lstStyle/>
          <a:p>
            <a:pPr algn="just">
              <a:lnSpc>
                <a:spcPct val="150000"/>
              </a:lnSpc>
              <a:spcAft>
                <a:spcPts val="800"/>
              </a:spcAft>
            </a:pPr>
            <a:r>
              <a:rPr lang="en-US" altLang="zh-CN" sz="1400" dirty="0" err="1"/>
              <a:t>Fama</a:t>
            </a:r>
            <a:r>
              <a:rPr lang="en-US" altLang="zh-CN" sz="1400" dirty="0"/>
              <a:t> </a:t>
            </a:r>
            <a:r>
              <a:rPr lang="zh-CN" altLang="zh-CN" sz="1400" dirty="0"/>
              <a:t>和</a:t>
            </a:r>
            <a:r>
              <a:rPr lang="en-US" altLang="zh-CN" sz="1400" dirty="0"/>
              <a:t> Shiller </a:t>
            </a:r>
            <a:r>
              <a:rPr lang="zh-CN" altLang="zh-CN" sz="1400" dirty="0"/>
              <a:t>对有效市场理论的观点是完全不同的，但</a:t>
            </a:r>
            <a:r>
              <a:rPr lang="en-US" altLang="zh-CN" sz="1400" dirty="0"/>
              <a:t>2013</a:t>
            </a:r>
            <a:r>
              <a:rPr lang="zh-CN" altLang="zh-CN" sz="1400" dirty="0"/>
              <a:t>年诺贝尔经济学奖却同时授予了这两位经济学家和与</a:t>
            </a:r>
            <a:r>
              <a:rPr lang="en-US" altLang="zh-CN" sz="1400" dirty="0" err="1"/>
              <a:t>Fama</a:t>
            </a:r>
            <a:r>
              <a:rPr lang="zh-CN" altLang="zh-CN" sz="1400" dirty="0"/>
              <a:t>持相同立场的</a:t>
            </a:r>
            <a:r>
              <a:rPr lang="en-US" altLang="zh-CN" sz="1400" dirty="0"/>
              <a:t>Lars Peter Hansen</a:t>
            </a:r>
            <a:r>
              <a:rPr lang="zh-CN" altLang="zh-CN" sz="1400" dirty="0"/>
              <a:t>。瑞典皇家科学院颁发诺奖时指出，“这些看起来令人惊讶且矛盾的发现正是今年诺奖得主分析做出的工作。”三位教授的研究成果“奠定了我们如今对资产价格理解的基础”。为了说明他们的贡献，委员会指出，这三位学者的发现表明“市场价格的波动受到理性和人性行为共同影响。这是科学的胜利，是人类在探究市场终极真相道路上坚实的一步。”</a:t>
            </a:r>
            <a:r>
              <a:rPr lang="zh-CN" altLang="zh-CN" sz="1400" b="1" dirty="0">
                <a:latin typeface="思源宋体 CN Heavy" panose="02020900000000000000" pitchFamily="18" charset="-122"/>
                <a:ea typeface="思源宋体 CN Heavy" panose="02020900000000000000" pitchFamily="18" charset="-122"/>
              </a:rPr>
              <a:t>因此，对噪声交易者的研究显得格外重要。</a:t>
            </a:r>
            <a:endParaRPr lang="zh-CN" altLang="en-US" sz="800" b="1" dirty="0">
              <a:solidFill>
                <a:schemeClr val="bg1">
                  <a:lumMod val="65000"/>
                </a:schemeClr>
              </a:solidFill>
              <a:latin typeface="思源宋体 CN Heavy" panose="02020900000000000000" pitchFamily="18" charset="-122"/>
              <a:ea typeface="思源宋体 CN Heavy" panose="02020900000000000000" pitchFamily="18" charset="-122"/>
            </a:endParaRPr>
          </a:p>
        </p:txBody>
      </p:sp>
      <p:cxnSp>
        <p:nvCxnSpPr>
          <p:cNvPr id="106" name="肘形连接符 105"/>
          <p:cNvCxnSpPr>
            <a:cxnSpLocks/>
          </p:cNvCxnSpPr>
          <p:nvPr/>
        </p:nvCxnSpPr>
        <p:spPr>
          <a:xfrm rot="10800000" flipV="1">
            <a:off x="7818625" y="2953804"/>
            <a:ext cx="585628" cy="404322"/>
          </a:xfrm>
          <a:prstGeom prst="bentConnector3">
            <a:avLst>
              <a:gd name="adj1" fmla="val 50000"/>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3784059" y="2671087"/>
            <a:ext cx="650502" cy="1434834"/>
            <a:chOff x="3051712" y="2713279"/>
            <a:chExt cx="792274" cy="516920"/>
          </a:xfrm>
        </p:grpSpPr>
        <p:cxnSp>
          <p:nvCxnSpPr>
            <p:cNvPr id="108" name="直接连接符 107"/>
            <p:cNvCxnSpPr>
              <a:cxnSpLocks/>
            </p:cNvCxnSpPr>
            <p:nvPr/>
          </p:nvCxnSpPr>
          <p:spPr>
            <a:xfrm>
              <a:off x="3051712" y="3226061"/>
              <a:ext cx="460919" cy="4138"/>
            </a:xfrm>
            <a:prstGeom prst="line">
              <a:avLst/>
            </a:prstGeom>
            <a:ln w="12700">
              <a:solidFill>
                <a:schemeClr val="bg1">
                  <a:lumMod val="75000"/>
                </a:schemeClr>
              </a:solidFill>
              <a:prstDash val="sysDot"/>
              <a:headEnd type="oval" w="sm" len="sm"/>
              <a:tailEnd type="none" w="sm" len="sm"/>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cxnSpLocks/>
            </p:cNvCxnSpPr>
            <p:nvPr/>
          </p:nvCxnSpPr>
          <p:spPr>
            <a:xfrm flipV="1">
              <a:off x="3509501" y="2713279"/>
              <a:ext cx="0" cy="512782"/>
            </a:xfrm>
            <a:prstGeom prst="line">
              <a:avLst/>
            </a:prstGeom>
            <a:ln w="12700">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cxnSpLocks/>
            </p:cNvCxnSpPr>
            <p:nvPr/>
          </p:nvCxnSpPr>
          <p:spPr>
            <a:xfrm>
              <a:off x="3509501" y="2720344"/>
              <a:ext cx="334485" cy="0"/>
            </a:xfrm>
            <a:prstGeom prst="line">
              <a:avLst/>
            </a:prstGeom>
            <a:ln w="12700">
              <a:solidFill>
                <a:schemeClr val="bg1">
                  <a:lumMod val="75000"/>
                </a:schemeClr>
              </a:solidFill>
              <a:prstDash val="sysDot"/>
              <a:headEnd type="none"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F9E90E71-E4D5-400A-8F84-C06A6CF63DF8}"/>
              </a:ext>
            </a:extLst>
          </p:cNvPr>
          <p:cNvGrpSpPr/>
          <p:nvPr/>
        </p:nvGrpSpPr>
        <p:grpSpPr>
          <a:xfrm>
            <a:off x="9623407" y="5697745"/>
            <a:ext cx="1852264" cy="767555"/>
            <a:chOff x="3054227" y="5478574"/>
            <a:chExt cx="1852264" cy="767555"/>
          </a:xfrm>
        </p:grpSpPr>
        <p:grpSp>
          <p:nvGrpSpPr>
            <p:cNvPr id="81" name="组合 80"/>
            <p:cNvGrpSpPr/>
            <p:nvPr/>
          </p:nvGrpSpPr>
          <p:grpSpPr>
            <a:xfrm rot="18000000">
              <a:off x="4430954" y="5652507"/>
              <a:ext cx="649470" cy="301604"/>
              <a:chOff x="73025" y="1857375"/>
              <a:chExt cx="8997950" cy="1428750"/>
            </a:xfrm>
          </p:grpSpPr>
          <p:sp>
            <p:nvSpPr>
              <p:cNvPr id="82" name="Freeform 5"/>
              <p:cNvSpPr/>
              <p:nvPr/>
            </p:nvSpPr>
            <p:spPr bwMode="auto">
              <a:xfrm>
                <a:off x="7918450" y="1857375"/>
                <a:ext cx="1152525" cy="1428750"/>
              </a:xfrm>
              <a:custGeom>
                <a:avLst/>
                <a:gdLst>
                  <a:gd name="T0" fmla="*/ 0 w 726"/>
                  <a:gd name="T1" fmla="*/ 804 h 900"/>
                  <a:gd name="T2" fmla="*/ 0 w 726"/>
                  <a:gd name="T3" fmla="*/ 96 h 900"/>
                  <a:gd name="T4" fmla="*/ 0 w 726"/>
                  <a:gd name="T5" fmla="*/ 96 h 900"/>
                  <a:gd name="T6" fmla="*/ 2 w 726"/>
                  <a:gd name="T7" fmla="*/ 78 h 900"/>
                  <a:gd name="T8" fmla="*/ 8 w 726"/>
                  <a:gd name="T9" fmla="*/ 60 h 900"/>
                  <a:gd name="T10" fmla="*/ 16 w 726"/>
                  <a:gd name="T11" fmla="*/ 42 h 900"/>
                  <a:gd name="T12" fmla="*/ 28 w 726"/>
                  <a:gd name="T13" fmla="*/ 28 h 900"/>
                  <a:gd name="T14" fmla="*/ 42 w 726"/>
                  <a:gd name="T15" fmla="*/ 16 h 900"/>
                  <a:gd name="T16" fmla="*/ 58 w 726"/>
                  <a:gd name="T17" fmla="*/ 8 h 900"/>
                  <a:gd name="T18" fmla="*/ 76 w 726"/>
                  <a:gd name="T19" fmla="*/ 2 h 900"/>
                  <a:gd name="T20" fmla="*/ 96 w 726"/>
                  <a:gd name="T21" fmla="*/ 0 h 900"/>
                  <a:gd name="T22" fmla="*/ 630 w 726"/>
                  <a:gd name="T23" fmla="*/ 0 h 900"/>
                  <a:gd name="T24" fmla="*/ 630 w 726"/>
                  <a:gd name="T25" fmla="*/ 0 h 900"/>
                  <a:gd name="T26" fmla="*/ 650 w 726"/>
                  <a:gd name="T27" fmla="*/ 2 h 900"/>
                  <a:gd name="T28" fmla="*/ 668 w 726"/>
                  <a:gd name="T29" fmla="*/ 8 h 900"/>
                  <a:gd name="T30" fmla="*/ 684 w 726"/>
                  <a:gd name="T31" fmla="*/ 16 h 900"/>
                  <a:gd name="T32" fmla="*/ 698 w 726"/>
                  <a:gd name="T33" fmla="*/ 28 h 900"/>
                  <a:gd name="T34" fmla="*/ 710 w 726"/>
                  <a:gd name="T35" fmla="*/ 42 h 900"/>
                  <a:gd name="T36" fmla="*/ 720 w 726"/>
                  <a:gd name="T37" fmla="*/ 60 h 900"/>
                  <a:gd name="T38" fmla="*/ 724 w 726"/>
                  <a:gd name="T39" fmla="*/ 78 h 900"/>
                  <a:gd name="T40" fmla="*/ 726 w 726"/>
                  <a:gd name="T41" fmla="*/ 96 h 900"/>
                  <a:gd name="T42" fmla="*/ 726 w 726"/>
                  <a:gd name="T43" fmla="*/ 804 h 900"/>
                  <a:gd name="T44" fmla="*/ 726 w 726"/>
                  <a:gd name="T45" fmla="*/ 804 h 900"/>
                  <a:gd name="T46" fmla="*/ 724 w 726"/>
                  <a:gd name="T47" fmla="*/ 824 h 900"/>
                  <a:gd name="T48" fmla="*/ 720 w 726"/>
                  <a:gd name="T49" fmla="*/ 842 h 900"/>
                  <a:gd name="T50" fmla="*/ 710 w 726"/>
                  <a:gd name="T51" fmla="*/ 858 h 900"/>
                  <a:gd name="T52" fmla="*/ 698 w 726"/>
                  <a:gd name="T53" fmla="*/ 872 h 900"/>
                  <a:gd name="T54" fmla="*/ 684 w 726"/>
                  <a:gd name="T55" fmla="*/ 884 h 900"/>
                  <a:gd name="T56" fmla="*/ 668 w 726"/>
                  <a:gd name="T57" fmla="*/ 892 h 900"/>
                  <a:gd name="T58" fmla="*/ 650 w 726"/>
                  <a:gd name="T59" fmla="*/ 898 h 900"/>
                  <a:gd name="T60" fmla="*/ 630 w 726"/>
                  <a:gd name="T61" fmla="*/ 900 h 900"/>
                  <a:gd name="T62" fmla="*/ 96 w 726"/>
                  <a:gd name="T63" fmla="*/ 900 h 900"/>
                  <a:gd name="T64" fmla="*/ 96 w 726"/>
                  <a:gd name="T65" fmla="*/ 900 h 900"/>
                  <a:gd name="T66" fmla="*/ 76 w 726"/>
                  <a:gd name="T67" fmla="*/ 898 h 900"/>
                  <a:gd name="T68" fmla="*/ 58 w 726"/>
                  <a:gd name="T69" fmla="*/ 892 h 900"/>
                  <a:gd name="T70" fmla="*/ 42 w 726"/>
                  <a:gd name="T71" fmla="*/ 884 h 900"/>
                  <a:gd name="T72" fmla="*/ 28 w 726"/>
                  <a:gd name="T73" fmla="*/ 872 h 900"/>
                  <a:gd name="T74" fmla="*/ 16 w 726"/>
                  <a:gd name="T75" fmla="*/ 858 h 900"/>
                  <a:gd name="T76" fmla="*/ 8 w 726"/>
                  <a:gd name="T77" fmla="*/ 842 h 900"/>
                  <a:gd name="T78" fmla="*/ 2 w 726"/>
                  <a:gd name="T79" fmla="*/ 824 h 900"/>
                  <a:gd name="T80" fmla="*/ 0 w 726"/>
                  <a:gd name="T81" fmla="*/ 804 h 900"/>
                  <a:gd name="T82" fmla="*/ 0 w 726"/>
                  <a:gd name="T83" fmla="*/ 80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6" h="900">
                    <a:moveTo>
                      <a:pt x="0" y="804"/>
                    </a:moveTo>
                    <a:lnTo>
                      <a:pt x="0" y="96"/>
                    </a:lnTo>
                    <a:lnTo>
                      <a:pt x="0" y="96"/>
                    </a:lnTo>
                    <a:lnTo>
                      <a:pt x="2" y="78"/>
                    </a:lnTo>
                    <a:lnTo>
                      <a:pt x="8" y="60"/>
                    </a:lnTo>
                    <a:lnTo>
                      <a:pt x="16" y="42"/>
                    </a:lnTo>
                    <a:lnTo>
                      <a:pt x="28" y="28"/>
                    </a:lnTo>
                    <a:lnTo>
                      <a:pt x="42" y="16"/>
                    </a:lnTo>
                    <a:lnTo>
                      <a:pt x="58" y="8"/>
                    </a:lnTo>
                    <a:lnTo>
                      <a:pt x="76" y="2"/>
                    </a:lnTo>
                    <a:lnTo>
                      <a:pt x="96" y="0"/>
                    </a:lnTo>
                    <a:lnTo>
                      <a:pt x="630" y="0"/>
                    </a:lnTo>
                    <a:lnTo>
                      <a:pt x="630" y="0"/>
                    </a:lnTo>
                    <a:lnTo>
                      <a:pt x="650" y="2"/>
                    </a:lnTo>
                    <a:lnTo>
                      <a:pt x="668" y="8"/>
                    </a:lnTo>
                    <a:lnTo>
                      <a:pt x="684" y="16"/>
                    </a:lnTo>
                    <a:lnTo>
                      <a:pt x="698" y="28"/>
                    </a:lnTo>
                    <a:lnTo>
                      <a:pt x="710" y="42"/>
                    </a:lnTo>
                    <a:lnTo>
                      <a:pt x="720" y="60"/>
                    </a:lnTo>
                    <a:lnTo>
                      <a:pt x="724" y="78"/>
                    </a:lnTo>
                    <a:lnTo>
                      <a:pt x="726" y="96"/>
                    </a:lnTo>
                    <a:lnTo>
                      <a:pt x="726" y="804"/>
                    </a:lnTo>
                    <a:lnTo>
                      <a:pt x="726" y="804"/>
                    </a:lnTo>
                    <a:lnTo>
                      <a:pt x="724" y="824"/>
                    </a:lnTo>
                    <a:lnTo>
                      <a:pt x="720" y="842"/>
                    </a:lnTo>
                    <a:lnTo>
                      <a:pt x="710" y="858"/>
                    </a:lnTo>
                    <a:lnTo>
                      <a:pt x="698" y="872"/>
                    </a:lnTo>
                    <a:lnTo>
                      <a:pt x="684" y="884"/>
                    </a:lnTo>
                    <a:lnTo>
                      <a:pt x="668" y="892"/>
                    </a:lnTo>
                    <a:lnTo>
                      <a:pt x="650" y="898"/>
                    </a:lnTo>
                    <a:lnTo>
                      <a:pt x="630" y="900"/>
                    </a:lnTo>
                    <a:lnTo>
                      <a:pt x="96" y="900"/>
                    </a:lnTo>
                    <a:lnTo>
                      <a:pt x="96" y="900"/>
                    </a:lnTo>
                    <a:lnTo>
                      <a:pt x="76" y="898"/>
                    </a:lnTo>
                    <a:lnTo>
                      <a:pt x="58" y="892"/>
                    </a:lnTo>
                    <a:lnTo>
                      <a:pt x="42" y="884"/>
                    </a:lnTo>
                    <a:lnTo>
                      <a:pt x="28" y="872"/>
                    </a:lnTo>
                    <a:lnTo>
                      <a:pt x="16" y="858"/>
                    </a:lnTo>
                    <a:lnTo>
                      <a:pt x="8" y="842"/>
                    </a:lnTo>
                    <a:lnTo>
                      <a:pt x="2" y="824"/>
                    </a:lnTo>
                    <a:lnTo>
                      <a:pt x="0" y="804"/>
                    </a:lnTo>
                    <a:lnTo>
                      <a:pt x="0" y="804"/>
                    </a:lnTo>
                    <a:close/>
                  </a:path>
                </a:pathLst>
              </a:custGeom>
              <a:gradFill flip="none" rotWithShape="1">
                <a:gsLst>
                  <a:gs pos="26600">
                    <a:schemeClr val="accent3">
                      <a:lumMod val="40000"/>
                      <a:lumOff val="60000"/>
                    </a:schemeClr>
                  </a:gs>
                  <a:gs pos="0">
                    <a:schemeClr val="accent3">
                      <a:lumMod val="60000"/>
                      <a:lumOff val="40000"/>
                    </a:schemeClr>
                  </a:gs>
                  <a:gs pos="50000">
                    <a:schemeClr val="accent3"/>
                  </a:gs>
                  <a:gs pos="100000">
                    <a:schemeClr val="accent3">
                      <a:lumMod val="60000"/>
                      <a:lumOff val="40000"/>
                    </a:schemeClr>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6"/>
              <p:cNvSpPr/>
              <p:nvPr/>
            </p:nvSpPr>
            <p:spPr bwMode="auto">
              <a:xfrm>
                <a:off x="1806575" y="2930525"/>
                <a:ext cx="3184525" cy="355600"/>
              </a:xfrm>
              <a:custGeom>
                <a:avLst/>
                <a:gdLst>
                  <a:gd name="T0" fmla="*/ 90 w 2006"/>
                  <a:gd name="T1" fmla="*/ 0 h 224"/>
                  <a:gd name="T2" fmla="*/ 0 w 2006"/>
                  <a:gd name="T3" fmla="*/ 224 h 224"/>
                  <a:gd name="T4" fmla="*/ 1914 w 2006"/>
                  <a:gd name="T5" fmla="*/ 224 h 224"/>
                  <a:gd name="T6" fmla="*/ 2006 w 2006"/>
                  <a:gd name="T7" fmla="*/ 0 h 224"/>
                  <a:gd name="T8" fmla="*/ 90 w 2006"/>
                  <a:gd name="T9" fmla="*/ 0 h 224"/>
                </a:gdLst>
                <a:ahLst/>
                <a:cxnLst>
                  <a:cxn ang="0">
                    <a:pos x="T0" y="T1"/>
                  </a:cxn>
                  <a:cxn ang="0">
                    <a:pos x="T2" y="T3"/>
                  </a:cxn>
                  <a:cxn ang="0">
                    <a:pos x="T4" y="T5"/>
                  </a:cxn>
                  <a:cxn ang="0">
                    <a:pos x="T6" y="T7"/>
                  </a:cxn>
                  <a:cxn ang="0">
                    <a:pos x="T8" y="T9"/>
                  </a:cxn>
                </a:cxnLst>
                <a:rect l="0" t="0" r="r" b="b"/>
                <a:pathLst>
                  <a:path w="2006" h="224">
                    <a:moveTo>
                      <a:pt x="90" y="0"/>
                    </a:moveTo>
                    <a:lnTo>
                      <a:pt x="0" y="224"/>
                    </a:lnTo>
                    <a:lnTo>
                      <a:pt x="1914" y="224"/>
                    </a:lnTo>
                    <a:lnTo>
                      <a:pt x="2006" y="0"/>
                    </a:lnTo>
                    <a:lnTo>
                      <a:pt x="90" y="0"/>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Rectangle 7"/>
              <p:cNvSpPr>
                <a:spLocks noChangeArrowheads="1"/>
              </p:cNvSpPr>
              <p:nvPr/>
            </p:nvSpPr>
            <p:spPr bwMode="auto">
              <a:xfrm>
                <a:off x="1949450" y="2571750"/>
                <a:ext cx="3041650" cy="35877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5" name="Rectangle 8"/>
              <p:cNvSpPr>
                <a:spLocks noChangeArrowheads="1"/>
              </p:cNvSpPr>
              <p:nvPr/>
            </p:nvSpPr>
            <p:spPr bwMode="auto">
              <a:xfrm>
                <a:off x="1949450" y="2216150"/>
                <a:ext cx="3041650" cy="355600"/>
              </a:xfrm>
              <a:prstGeom prst="rect">
                <a:avLst/>
              </a:prstGeom>
              <a:solidFill>
                <a:schemeClr val="accent5">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Freeform 9"/>
              <p:cNvSpPr/>
              <p:nvPr/>
            </p:nvSpPr>
            <p:spPr bwMode="auto">
              <a:xfrm>
                <a:off x="1806575" y="1857375"/>
                <a:ext cx="3184525" cy="358775"/>
              </a:xfrm>
              <a:custGeom>
                <a:avLst/>
                <a:gdLst>
                  <a:gd name="T0" fmla="*/ 1914 w 2006"/>
                  <a:gd name="T1" fmla="*/ 0 h 226"/>
                  <a:gd name="T2" fmla="*/ 0 w 2006"/>
                  <a:gd name="T3" fmla="*/ 0 h 226"/>
                  <a:gd name="T4" fmla="*/ 90 w 2006"/>
                  <a:gd name="T5" fmla="*/ 226 h 226"/>
                  <a:gd name="T6" fmla="*/ 2006 w 2006"/>
                  <a:gd name="T7" fmla="*/ 226 h 226"/>
                  <a:gd name="T8" fmla="*/ 1914 w 2006"/>
                  <a:gd name="T9" fmla="*/ 0 h 226"/>
                </a:gdLst>
                <a:ahLst/>
                <a:cxnLst>
                  <a:cxn ang="0">
                    <a:pos x="T0" y="T1"/>
                  </a:cxn>
                  <a:cxn ang="0">
                    <a:pos x="T2" y="T3"/>
                  </a:cxn>
                  <a:cxn ang="0">
                    <a:pos x="T4" y="T5"/>
                  </a:cxn>
                  <a:cxn ang="0">
                    <a:pos x="T6" y="T7"/>
                  </a:cxn>
                  <a:cxn ang="0">
                    <a:pos x="T8" y="T9"/>
                  </a:cxn>
                </a:cxnLst>
                <a:rect l="0" t="0" r="r" b="b"/>
                <a:pathLst>
                  <a:path w="2006" h="226">
                    <a:moveTo>
                      <a:pt x="1914" y="0"/>
                    </a:moveTo>
                    <a:lnTo>
                      <a:pt x="0" y="0"/>
                    </a:lnTo>
                    <a:lnTo>
                      <a:pt x="90" y="226"/>
                    </a:lnTo>
                    <a:lnTo>
                      <a:pt x="2006" y="226"/>
                    </a:lnTo>
                    <a:lnTo>
                      <a:pt x="1914" y="0"/>
                    </a:lnTo>
                    <a:close/>
                  </a:path>
                </a:pathLst>
              </a:custGeom>
              <a:solidFill>
                <a:schemeClr val="accent5">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0"/>
              <p:cNvSpPr/>
              <p:nvPr/>
            </p:nvSpPr>
            <p:spPr bwMode="auto">
              <a:xfrm>
                <a:off x="8020050" y="2930525"/>
                <a:ext cx="393700" cy="355600"/>
              </a:xfrm>
              <a:custGeom>
                <a:avLst/>
                <a:gdLst>
                  <a:gd name="T0" fmla="*/ 248 w 248"/>
                  <a:gd name="T1" fmla="*/ 0 h 224"/>
                  <a:gd name="T2" fmla="*/ 90 w 248"/>
                  <a:gd name="T3" fmla="*/ 0 h 224"/>
                  <a:gd name="T4" fmla="*/ 0 w 248"/>
                  <a:gd name="T5" fmla="*/ 224 h 224"/>
                  <a:gd name="T6" fmla="*/ 158 w 248"/>
                  <a:gd name="T7" fmla="*/ 224 h 224"/>
                  <a:gd name="T8" fmla="*/ 248 w 248"/>
                  <a:gd name="T9" fmla="*/ 0 h 224"/>
                </a:gdLst>
                <a:ahLst/>
                <a:cxnLst>
                  <a:cxn ang="0">
                    <a:pos x="T0" y="T1"/>
                  </a:cxn>
                  <a:cxn ang="0">
                    <a:pos x="T2" y="T3"/>
                  </a:cxn>
                  <a:cxn ang="0">
                    <a:pos x="T4" y="T5"/>
                  </a:cxn>
                  <a:cxn ang="0">
                    <a:pos x="T6" y="T7"/>
                  </a:cxn>
                  <a:cxn ang="0">
                    <a:pos x="T8" y="T9"/>
                  </a:cxn>
                </a:cxnLst>
                <a:rect l="0" t="0" r="r" b="b"/>
                <a:pathLst>
                  <a:path w="248" h="224">
                    <a:moveTo>
                      <a:pt x="248" y="0"/>
                    </a:moveTo>
                    <a:lnTo>
                      <a:pt x="90" y="0"/>
                    </a:lnTo>
                    <a:lnTo>
                      <a:pt x="0" y="224"/>
                    </a:lnTo>
                    <a:lnTo>
                      <a:pt x="158" y="224"/>
                    </a:lnTo>
                    <a:lnTo>
                      <a:pt x="248"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1"/>
              <p:cNvSpPr/>
              <p:nvPr/>
            </p:nvSpPr>
            <p:spPr bwMode="auto">
              <a:xfrm>
                <a:off x="4845050" y="2930525"/>
                <a:ext cx="3317875" cy="355600"/>
              </a:xfrm>
              <a:custGeom>
                <a:avLst/>
                <a:gdLst>
                  <a:gd name="T0" fmla="*/ 92 w 2090"/>
                  <a:gd name="T1" fmla="*/ 0 h 224"/>
                  <a:gd name="T2" fmla="*/ 0 w 2090"/>
                  <a:gd name="T3" fmla="*/ 224 h 224"/>
                  <a:gd name="T4" fmla="*/ 2000 w 2090"/>
                  <a:gd name="T5" fmla="*/ 224 h 224"/>
                  <a:gd name="T6" fmla="*/ 2090 w 2090"/>
                  <a:gd name="T7" fmla="*/ 0 h 224"/>
                  <a:gd name="T8" fmla="*/ 92 w 2090"/>
                  <a:gd name="T9" fmla="*/ 0 h 224"/>
                </a:gdLst>
                <a:ahLst/>
                <a:cxnLst>
                  <a:cxn ang="0">
                    <a:pos x="T0" y="T1"/>
                  </a:cxn>
                  <a:cxn ang="0">
                    <a:pos x="T2" y="T3"/>
                  </a:cxn>
                  <a:cxn ang="0">
                    <a:pos x="T4" y="T5"/>
                  </a:cxn>
                  <a:cxn ang="0">
                    <a:pos x="T6" y="T7"/>
                  </a:cxn>
                  <a:cxn ang="0">
                    <a:pos x="T8" y="T9"/>
                  </a:cxn>
                </a:cxnLst>
                <a:rect l="0" t="0" r="r" b="b"/>
                <a:pathLst>
                  <a:path w="2090" h="224">
                    <a:moveTo>
                      <a:pt x="92" y="0"/>
                    </a:moveTo>
                    <a:lnTo>
                      <a:pt x="0" y="224"/>
                    </a:lnTo>
                    <a:lnTo>
                      <a:pt x="2000" y="224"/>
                    </a:lnTo>
                    <a:lnTo>
                      <a:pt x="2090" y="0"/>
                    </a:lnTo>
                    <a:lnTo>
                      <a:pt x="9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Rectangle 12"/>
              <p:cNvSpPr>
                <a:spLocks noChangeArrowheads="1"/>
              </p:cNvSpPr>
              <p:nvPr/>
            </p:nvSpPr>
            <p:spPr bwMode="auto">
              <a:xfrm>
                <a:off x="8162925" y="2571750"/>
                <a:ext cx="250825" cy="35877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13"/>
              <p:cNvSpPr>
                <a:spLocks noChangeArrowheads="1"/>
              </p:cNvSpPr>
              <p:nvPr/>
            </p:nvSpPr>
            <p:spPr bwMode="auto">
              <a:xfrm>
                <a:off x="4991100" y="2571750"/>
                <a:ext cx="3171825" cy="3587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 name="Rectangle 14"/>
              <p:cNvSpPr>
                <a:spLocks noChangeArrowheads="1"/>
              </p:cNvSpPr>
              <p:nvPr/>
            </p:nvSpPr>
            <p:spPr bwMode="auto">
              <a:xfrm>
                <a:off x="8162925" y="2216150"/>
                <a:ext cx="250825" cy="35560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Rectangle 15"/>
              <p:cNvSpPr>
                <a:spLocks noChangeArrowheads="1"/>
              </p:cNvSpPr>
              <p:nvPr/>
            </p:nvSpPr>
            <p:spPr bwMode="auto">
              <a:xfrm>
                <a:off x="4991100" y="2216150"/>
                <a:ext cx="3171825" cy="355600"/>
              </a:xfrm>
              <a:prstGeom prst="rect">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Freeform 16"/>
              <p:cNvSpPr/>
              <p:nvPr/>
            </p:nvSpPr>
            <p:spPr bwMode="auto">
              <a:xfrm>
                <a:off x="8020050" y="1857375"/>
                <a:ext cx="393700" cy="358775"/>
              </a:xfrm>
              <a:custGeom>
                <a:avLst/>
                <a:gdLst>
                  <a:gd name="T0" fmla="*/ 248 w 248"/>
                  <a:gd name="T1" fmla="*/ 226 h 226"/>
                  <a:gd name="T2" fmla="*/ 158 w 248"/>
                  <a:gd name="T3" fmla="*/ 0 h 226"/>
                  <a:gd name="T4" fmla="*/ 0 w 248"/>
                  <a:gd name="T5" fmla="*/ 0 h 226"/>
                  <a:gd name="T6" fmla="*/ 90 w 248"/>
                  <a:gd name="T7" fmla="*/ 226 h 226"/>
                  <a:gd name="T8" fmla="*/ 248 w 248"/>
                  <a:gd name="T9" fmla="*/ 226 h 226"/>
                </a:gdLst>
                <a:ahLst/>
                <a:cxnLst>
                  <a:cxn ang="0">
                    <a:pos x="T0" y="T1"/>
                  </a:cxn>
                  <a:cxn ang="0">
                    <a:pos x="T2" y="T3"/>
                  </a:cxn>
                  <a:cxn ang="0">
                    <a:pos x="T4" y="T5"/>
                  </a:cxn>
                  <a:cxn ang="0">
                    <a:pos x="T6" y="T7"/>
                  </a:cxn>
                  <a:cxn ang="0">
                    <a:pos x="T8" y="T9"/>
                  </a:cxn>
                </a:cxnLst>
                <a:rect l="0" t="0" r="r" b="b"/>
                <a:pathLst>
                  <a:path w="248" h="226">
                    <a:moveTo>
                      <a:pt x="248" y="226"/>
                    </a:moveTo>
                    <a:lnTo>
                      <a:pt x="158" y="0"/>
                    </a:lnTo>
                    <a:lnTo>
                      <a:pt x="0" y="0"/>
                    </a:lnTo>
                    <a:lnTo>
                      <a:pt x="90" y="226"/>
                    </a:lnTo>
                    <a:lnTo>
                      <a:pt x="248" y="226"/>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7"/>
              <p:cNvSpPr/>
              <p:nvPr/>
            </p:nvSpPr>
            <p:spPr bwMode="auto">
              <a:xfrm>
                <a:off x="4845050" y="1857375"/>
                <a:ext cx="3317875" cy="358775"/>
              </a:xfrm>
              <a:custGeom>
                <a:avLst/>
                <a:gdLst>
                  <a:gd name="T0" fmla="*/ 2090 w 2090"/>
                  <a:gd name="T1" fmla="*/ 226 h 226"/>
                  <a:gd name="T2" fmla="*/ 2000 w 2090"/>
                  <a:gd name="T3" fmla="*/ 0 h 226"/>
                  <a:gd name="T4" fmla="*/ 0 w 2090"/>
                  <a:gd name="T5" fmla="*/ 0 h 226"/>
                  <a:gd name="T6" fmla="*/ 92 w 2090"/>
                  <a:gd name="T7" fmla="*/ 226 h 226"/>
                  <a:gd name="T8" fmla="*/ 2090 w 2090"/>
                  <a:gd name="T9" fmla="*/ 226 h 226"/>
                </a:gdLst>
                <a:ahLst/>
                <a:cxnLst>
                  <a:cxn ang="0">
                    <a:pos x="T0" y="T1"/>
                  </a:cxn>
                  <a:cxn ang="0">
                    <a:pos x="T2" y="T3"/>
                  </a:cxn>
                  <a:cxn ang="0">
                    <a:pos x="T4" y="T5"/>
                  </a:cxn>
                  <a:cxn ang="0">
                    <a:pos x="T6" y="T7"/>
                  </a:cxn>
                  <a:cxn ang="0">
                    <a:pos x="T8" y="T9"/>
                  </a:cxn>
                </a:cxnLst>
                <a:rect l="0" t="0" r="r" b="b"/>
                <a:pathLst>
                  <a:path w="2090" h="226">
                    <a:moveTo>
                      <a:pt x="2090" y="226"/>
                    </a:moveTo>
                    <a:lnTo>
                      <a:pt x="2000" y="0"/>
                    </a:lnTo>
                    <a:lnTo>
                      <a:pt x="0" y="0"/>
                    </a:lnTo>
                    <a:lnTo>
                      <a:pt x="92" y="226"/>
                    </a:lnTo>
                    <a:lnTo>
                      <a:pt x="2090" y="226"/>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8"/>
              <p:cNvSpPr/>
              <p:nvPr/>
            </p:nvSpPr>
            <p:spPr bwMode="auto">
              <a:xfrm>
                <a:off x="635000" y="2679700"/>
                <a:ext cx="1314450" cy="606425"/>
              </a:xfrm>
              <a:custGeom>
                <a:avLst/>
                <a:gdLst>
                  <a:gd name="T0" fmla="*/ 0 w 828"/>
                  <a:gd name="T1" fmla="*/ 0 h 382"/>
                  <a:gd name="T2" fmla="*/ 0 w 828"/>
                  <a:gd name="T3" fmla="*/ 78 h 382"/>
                  <a:gd name="T4" fmla="*/ 738 w 828"/>
                  <a:gd name="T5" fmla="*/ 382 h 382"/>
                  <a:gd name="T6" fmla="*/ 828 w 828"/>
                  <a:gd name="T7" fmla="*/ 158 h 382"/>
                  <a:gd name="T8" fmla="*/ 0 w 828"/>
                  <a:gd name="T9" fmla="*/ 0 h 382"/>
                </a:gdLst>
                <a:ahLst/>
                <a:cxnLst>
                  <a:cxn ang="0">
                    <a:pos x="T0" y="T1"/>
                  </a:cxn>
                  <a:cxn ang="0">
                    <a:pos x="T2" y="T3"/>
                  </a:cxn>
                  <a:cxn ang="0">
                    <a:pos x="T4" y="T5"/>
                  </a:cxn>
                  <a:cxn ang="0">
                    <a:pos x="T6" y="T7"/>
                  </a:cxn>
                  <a:cxn ang="0">
                    <a:pos x="T8" y="T9"/>
                  </a:cxn>
                </a:cxnLst>
                <a:rect l="0" t="0" r="r" b="b"/>
                <a:pathLst>
                  <a:path w="828" h="382">
                    <a:moveTo>
                      <a:pt x="0" y="0"/>
                    </a:moveTo>
                    <a:lnTo>
                      <a:pt x="0" y="78"/>
                    </a:lnTo>
                    <a:lnTo>
                      <a:pt x="738" y="382"/>
                    </a:lnTo>
                    <a:lnTo>
                      <a:pt x="828" y="158"/>
                    </a:lnTo>
                    <a:lnTo>
                      <a:pt x="0"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9"/>
              <p:cNvSpPr/>
              <p:nvPr/>
            </p:nvSpPr>
            <p:spPr bwMode="auto">
              <a:xfrm>
                <a:off x="635000" y="2571750"/>
                <a:ext cx="1314450" cy="358775"/>
              </a:xfrm>
              <a:custGeom>
                <a:avLst/>
                <a:gdLst>
                  <a:gd name="T0" fmla="*/ 0 w 828"/>
                  <a:gd name="T1" fmla="*/ 68 h 226"/>
                  <a:gd name="T2" fmla="*/ 828 w 828"/>
                  <a:gd name="T3" fmla="*/ 226 h 226"/>
                  <a:gd name="T4" fmla="*/ 828 w 828"/>
                  <a:gd name="T5" fmla="*/ 0 h 226"/>
                  <a:gd name="T6" fmla="*/ 0 w 828"/>
                  <a:gd name="T7" fmla="*/ 0 h 226"/>
                  <a:gd name="T8" fmla="*/ 0 w 828"/>
                  <a:gd name="T9" fmla="*/ 68 h 226"/>
                </a:gdLst>
                <a:ahLst/>
                <a:cxnLst>
                  <a:cxn ang="0">
                    <a:pos x="T0" y="T1"/>
                  </a:cxn>
                  <a:cxn ang="0">
                    <a:pos x="T2" y="T3"/>
                  </a:cxn>
                  <a:cxn ang="0">
                    <a:pos x="T4" y="T5"/>
                  </a:cxn>
                  <a:cxn ang="0">
                    <a:pos x="T6" y="T7"/>
                  </a:cxn>
                  <a:cxn ang="0">
                    <a:pos x="T8" y="T9"/>
                  </a:cxn>
                </a:cxnLst>
                <a:rect l="0" t="0" r="r" b="b"/>
                <a:pathLst>
                  <a:path w="828" h="226">
                    <a:moveTo>
                      <a:pt x="0" y="68"/>
                    </a:moveTo>
                    <a:lnTo>
                      <a:pt x="828" y="226"/>
                    </a:lnTo>
                    <a:lnTo>
                      <a:pt x="828" y="0"/>
                    </a:lnTo>
                    <a:lnTo>
                      <a:pt x="0" y="0"/>
                    </a:lnTo>
                    <a:lnTo>
                      <a:pt x="0" y="68"/>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0"/>
              <p:cNvSpPr/>
              <p:nvPr/>
            </p:nvSpPr>
            <p:spPr bwMode="auto">
              <a:xfrm>
                <a:off x="635000" y="2216150"/>
                <a:ext cx="1314450" cy="355600"/>
              </a:xfrm>
              <a:custGeom>
                <a:avLst/>
                <a:gdLst>
                  <a:gd name="T0" fmla="*/ 828 w 828"/>
                  <a:gd name="T1" fmla="*/ 224 h 224"/>
                  <a:gd name="T2" fmla="*/ 828 w 828"/>
                  <a:gd name="T3" fmla="*/ 0 h 224"/>
                  <a:gd name="T4" fmla="*/ 0 w 828"/>
                  <a:gd name="T5" fmla="*/ 156 h 224"/>
                  <a:gd name="T6" fmla="*/ 0 w 828"/>
                  <a:gd name="T7" fmla="*/ 224 h 224"/>
                  <a:gd name="T8" fmla="*/ 828 w 828"/>
                  <a:gd name="T9" fmla="*/ 224 h 224"/>
                </a:gdLst>
                <a:ahLst/>
                <a:cxnLst>
                  <a:cxn ang="0">
                    <a:pos x="T0" y="T1"/>
                  </a:cxn>
                  <a:cxn ang="0">
                    <a:pos x="T2" y="T3"/>
                  </a:cxn>
                  <a:cxn ang="0">
                    <a:pos x="T4" y="T5"/>
                  </a:cxn>
                  <a:cxn ang="0">
                    <a:pos x="T6" y="T7"/>
                  </a:cxn>
                  <a:cxn ang="0">
                    <a:pos x="T8" y="T9"/>
                  </a:cxn>
                </a:cxnLst>
                <a:rect l="0" t="0" r="r" b="b"/>
                <a:pathLst>
                  <a:path w="828" h="224">
                    <a:moveTo>
                      <a:pt x="828" y="224"/>
                    </a:moveTo>
                    <a:lnTo>
                      <a:pt x="828" y="0"/>
                    </a:lnTo>
                    <a:lnTo>
                      <a:pt x="0" y="156"/>
                    </a:lnTo>
                    <a:lnTo>
                      <a:pt x="0" y="224"/>
                    </a:lnTo>
                    <a:lnTo>
                      <a:pt x="828" y="22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1"/>
              <p:cNvSpPr/>
              <p:nvPr/>
            </p:nvSpPr>
            <p:spPr bwMode="auto">
              <a:xfrm>
                <a:off x="635000" y="1857375"/>
                <a:ext cx="1314450" cy="606425"/>
              </a:xfrm>
              <a:custGeom>
                <a:avLst/>
                <a:gdLst>
                  <a:gd name="T0" fmla="*/ 828 w 828"/>
                  <a:gd name="T1" fmla="*/ 226 h 382"/>
                  <a:gd name="T2" fmla="*/ 738 w 828"/>
                  <a:gd name="T3" fmla="*/ 0 h 382"/>
                  <a:gd name="T4" fmla="*/ 0 w 828"/>
                  <a:gd name="T5" fmla="*/ 304 h 382"/>
                  <a:gd name="T6" fmla="*/ 0 w 828"/>
                  <a:gd name="T7" fmla="*/ 382 h 382"/>
                  <a:gd name="T8" fmla="*/ 828 w 828"/>
                  <a:gd name="T9" fmla="*/ 226 h 382"/>
                </a:gdLst>
                <a:ahLst/>
                <a:cxnLst>
                  <a:cxn ang="0">
                    <a:pos x="T0" y="T1"/>
                  </a:cxn>
                  <a:cxn ang="0">
                    <a:pos x="T2" y="T3"/>
                  </a:cxn>
                  <a:cxn ang="0">
                    <a:pos x="T4" y="T5"/>
                  </a:cxn>
                  <a:cxn ang="0">
                    <a:pos x="T6" y="T7"/>
                  </a:cxn>
                  <a:cxn ang="0">
                    <a:pos x="T8" y="T9"/>
                  </a:cxn>
                </a:cxnLst>
                <a:rect l="0" t="0" r="r" b="b"/>
                <a:pathLst>
                  <a:path w="828" h="382">
                    <a:moveTo>
                      <a:pt x="828" y="226"/>
                    </a:moveTo>
                    <a:lnTo>
                      <a:pt x="738" y="0"/>
                    </a:lnTo>
                    <a:lnTo>
                      <a:pt x="0" y="304"/>
                    </a:lnTo>
                    <a:lnTo>
                      <a:pt x="0" y="382"/>
                    </a:lnTo>
                    <a:lnTo>
                      <a:pt x="828" y="226"/>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2"/>
              <p:cNvSpPr/>
              <p:nvPr/>
            </p:nvSpPr>
            <p:spPr bwMode="auto">
              <a:xfrm>
                <a:off x="73025" y="2339975"/>
                <a:ext cx="561975" cy="463550"/>
              </a:xfrm>
              <a:custGeom>
                <a:avLst/>
                <a:gdLst>
                  <a:gd name="T0" fmla="*/ 354 w 354"/>
                  <a:gd name="T1" fmla="*/ 0 h 292"/>
                  <a:gd name="T2" fmla="*/ 0 w 354"/>
                  <a:gd name="T3" fmla="*/ 146 h 292"/>
                  <a:gd name="T4" fmla="*/ 354 w 354"/>
                  <a:gd name="T5" fmla="*/ 292 h 292"/>
                  <a:gd name="T6" fmla="*/ 354 w 354"/>
                  <a:gd name="T7" fmla="*/ 0 h 292"/>
                </a:gdLst>
                <a:ahLst/>
                <a:cxnLst>
                  <a:cxn ang="0">
                    <a:pos x="T0" y="T1"/>
                  </a:cxn>
                  <a:cxn ang="0">
                    <a:pos x="T2" y="T3"/>
                  </a:cxn>
                  <a:cxn ang="0">
                    <a:pos x="T4" y="T5"/>
                  </a:cxn>
                  <a:cxn ang="0">
                    <a:pos x="T6" y="T7"/>
                  </a:cxn>
                </a:cxnLst>
                <a:rect l="0" t="0" r="r" b="b"/>
                <a:pathLst>
                  <a:path w="354" h="292">
                    <a:moveTo>
                      <a:pt x="354" y="0"/>
                    </a:moveTo>
                    <a:lnTo>
                      <a:pt x="0" y="146"/>
                    </a:lnTo>
                    <a:lnTo>
                      <a:pt x="354" y="292"/>
                    </a:lnTo>
                    <a:lnTo>
                      <a:pt x="354"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1" name="任意多边形 110"/>
            <p:cNvSpPr/>
            <p:nvPr/>
          </p:nvSpPr>
          <p:spPr>
            <a:xfrm>
              <a:off x="3054227" y="5856293"/>
              <a:ext cx="1643389" cy="389836"/>
            </a:xfrm>
            <a:custGeom>
              <a:avLst/>
              <a:gdLst>
                <a:gd name="connsiteX0" fmla="*/ 0 w 4252404"/>
                <a:gd name="connsiteY0" fmla="*/ 192648 h 743064"/>
                <a:gd name="connsiteX1" fmla="*/ 1376039 w 4252404"/>
                <a:gd name="connsiteY1" fmla="*/ 379079 h 743064"/>
                <a:gd name="connsiteX2" fmla="*/ 2796466 w 4252404"/>
                <a:gd name="connsiteY2" fmla="*/ 6217 h 743064"/>
                <a:gd name="connsiteX3" fmla="*/ 4252404 w 4252404"/>
                <a:gd name="connsiteY3" fmla="*/ 743064 h 743064"/>
                <a:gd name="connsiteX0-1" fmla="*/ 0 w 4252404"/>
                <a:gd name="connsiteY0-2" fmla="*/ 192648 h 743064"/>
                <a:gd name="connsiteX1-3" fmla="*/ 1376039 w 4252404"/>
                <a:gd name="connsiteY1-4" fmla="*/ 379079 h 743064"/>
                <a:gd name="connsiteX2-5" fmla="*/ 2796466 w 4252404"/>
                <a:gd name="connsiteY2-6" fmla="*/ 6217 h 743064"/>
                <a:gd name="connsiteX3-7" fmla="*/ 4252404 w 4252404"/>
                <a:gd name="connsiteY3-8" fmla="*/ 743064 h 743064"/>
                <a:gd name="connsiteX0-9" fmla="*/ 0 w 4252404"/>
                <a:gd name="connsiteY0-10" fmla="*/ 193788 h 744204"/>
                <a:gd name="connsiteX1-11" fmla="*/ 1376039 w 4252404"/>
                <a:gd name="connsiteY1-12" fmla="*/ 380219 h 744204"/>
                <a:gd name="connsiteX2-13" fmla="*/ 2796466 w 4252404"/>
                <a:gd name="connsiteY2-14" fmla="*/ 7357 h 744204"/>
                <a:gd name="connsiteX3-15" fmla="*/ 4252404 w 4252404"/>
                <a:gd name="connsiteY3-16" fmla="*/ 744204 h 744204"/>
                <a:gd name="connsiteX0-17" fmla="*/ 0 w 4252404"/>
                <a:gd name="connsiteY0-18" fmla="*/ 193788 h 744204"/>
                <a:gd name="connsiteX1-19" fmla="*/ 1376039 w 4252404"/>
                <a:gd name="connsiteY1-20" fmla="*/ 380219 h 744204"/>
                <a:gd name="connsiteX2-21" fmla="*/ 2796466 w 4252404"/>
                <a:gd name="connsiteY2-22" fmla="*/ 7357 h 744204"/>
                <a:gd name="connsiteX3-23" fmla="*/ 4252404 w 4252404"/>
                <a:gd name="connsiteY3-24" fmla="*/ 744204 h 744204"/>
                <a:gd name="connsiteX0-25" fmla="*/ 0 w 4252404"/>
                <a:gd name="connsiteY0-26" fmla="*/ 186436 h 736852"/>
                <a:gd name="connsiteX1-27" fmla="*/ 1376039 w 4252404"/>
                <a:gd name="connsiteY1-28" fmla="*/ 372867 h 736852"/>
                <a:gd name="connsiteX2-29" fmla="*/ 2796466 w 4252404"/>
                <a:gd name="connsiteY2-30" fmla="*/ 5 h 736852"/>
                <a:gd name="connsiteX3-31" fmla="*/ 4252404 w 4252404"/>
                <a:gd name="connsiteY3-32" fmla="*/ 736852 h 736852"/>
                <a:gd name="connsiteX0-33" fmla="*/ 0 w 4252404"/>
                <a:gd name="connsiteY0-34" fmla="*/ 0 h 550416"/>
                <a:gd name="connsiteX1-35" fmla="*/ 1376039 w 4252404"/>
                <a:gd name="connsiteY1-36" fmla="*/ 186431 h 550416"/>
                <a:gd name="connsiteX2-37" fmla="*/ 4252404 w 4252404"/>
                <a:gd name="connsiteY2-38" fmla="*/ 550416 h 550416"/>
                <a:gd name="connsiteX0-39" fmla="*/ 0 w 4252404"/>
                <a:gd name="connsiteY0-40" fmla="*/ 0 h 550416"/>
                <a:gd name="connsiteX1-41" fmla="*/ 4252404 w 4252404"/>
                <a:gd name="connsiteY1-42" fmla="*/ 550416 h 550416"/>
                <a:gd name="connsiteX0-43" fmla="*/ 0 w 4252404"/>
                <a:gd name="connsiteY0-44" fmla="*/ 0 h 550416"/>
                <a:gd name="connsiteX1-45" fmla="*/ 2155321 w 4252404"/>
                <a:gd name="connsiteY1-46" fmla="*/ 278481 h 550416"/>
                <a:gd name="connsiteX2-47" fmla="*/ 4252404 w 4252404"/>
                <a:gd name="connsiteY2-48" fmla="*/ 550416 h 550416"/>
                <a:gd name="connsiteX0-49" fmla="*/ 0 w 4252404"/>
                <a:gd name="connsiteY0-50" fmla="*/ 0 h 550416"/>
                <a:gd name="connsiteX1-51" fmla="*/ 1687609 w 4252404"/>
                <a:gd name="connsiteY1-52" fmla="*/ 511976 h 550416"/>
                <a:gd name="connsiteX2-53" fmla="*/ 4252404 w 4252404"/>
                <a:gd name="connsiteY2-54" fmla="*/ 550416 h 550416"/>
                <a:gd name="connsiteX0-55" fmla="*/ 0 w 4252404"/>
                <a:gd name="connsiteY0-56" fmla="*/ 0 h 550416"/>
                <a:gd name="connsiteX1-57" fmla="*/ 1687609 w 4252404"/>
                <a:gd name="connsiteY1-58" fmla="*/ 511976 h 550416"/>
                <a:gd name="connsiteX2-59" fmla="*/ 4252404 w 4252404"/>
                <a:gd name="connsiteY2-60" fmla="*/ 550416 h 550416"/>
                <a:gd name="connsiteX0-61" fmla="*/ 0 w 4252404"/>
                <a:gd name="connsiteY0-62" fmla="*/ 0 h 550416"/>
                <a:gd name="connsiteX1-63" fmla="*/ 4252404 w 4252404"/>
                <a:gd name="connsiteY1-64" fmla="*/ 550416 h 550416"/>
                <a:gd name="connsiteX0-65" fmla="*/ 0 w 4252404"/>
                <a:gd name="connsiteY0-66" fmla="*/ 0 h 550416"/>
                <a:gd name="connsiteX1-67" fmla="*/ 4252404 w 4252404"/>
                <a:gd name="connsiteY1-68" fmla="*/ 550416 h 550416"/>
                <a:gd name="connsiteX0-69" fmla="*/ 0 w 4252404"/>
                <a:gd name="connsiteY0-70" fmla="*/ 0 h 554066"/>
                <a:gd name="connsiteX1-71" fmla="*/ 4252404 w 4252404"/>
                <a:gd name="connsiteY1-72" fmla="*/ 550416 h 554066"/>
                <a:gd name="connsiteX0-73" fmla="*/ 0 w 4252404"/>
                <a:gd name="connsiteY0-74" fmla="*/ 0 h 550416"/>
                <a:gd name="connsiteX1-75" fmla="*/ 4252404 w 4252404"/>
                <a:gd name="connsiteY1-76" fmla="*/ 550416 h 550416"/>
                <a:gd name="connsiteX0-77" fmla="*/ 0 w 4252404"/>
                <a:gd name="connsiteY0-78" fmla="*/ 0 h 550416"/>
                <a:gd name="connsiteX1-79" fmla="*/ 4252404 w 4252404"/>
                <a:gd name="connsiteY1-80" fmla="*/ 550416 h 550416"/>
                <a:gd name="connsiteX0-81" fmla="*/ 0 w 4252404"/>
                <a:gd name="connsiteY0-82" fmla="*/ 0 h 550416"/>
                <a:gd name="connsiteX1-83" fmla="*/ 4252404 w 4252404"/>
                <a:gd name="connsiteY1-84" fmla="*/ 550416 h 550416"/>
              </a:gdLst>
              <a:ahLst/>
              <a:cxnLst>
                <a:cxn ang="0">
                  <a:pos x="connsiteX0-1" y="connsiteY0-2"/>
                </a:cxn>
                <a:cxn ang="0">
                  <a:pos x="connsiteX1-3" y="connsiteY1-4"/>
                </a:cxn>
              </a:cxnLst>
              <a:rect l="l" t="t" r="r" b="b"/>
              <a:pathLst>
                <a:path w="4252404" h="550416">
                  <a:moveTo>
                    <a:pt x="0" y="0"/>
                  </a:moveTo>
                  <a:cubicBezTo>
                    <a:pt x="831544" y="1149783"/>
                    <a:pt x="3415721" y="-505968"/>
                    <a:pt x="4252404" y="550416"/>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sp>
        <p:nvSpPr>
          <p:cNvPr id="2" name="标题 1"/>
          <p:cNvSpPr>
            <a:spLocks noGrp="1"/>
          </p:cNvSpPr>
          <p:nvPr>
            <p:ph type="title"/>
          </p:nvPr>
        </p:nvSpPr>
        <p:spPr/>
        <p:txBody>
          <a:bodyPr/>
          <a:lstStyle/>
          <a:p>
            <a:r>
              <a:rPr lang="zh-CN" altLang="en-US" dirty="0"/>
              <a:t>选题背景</a:t>
            </a:r>
          </a:p>
        </p:txBody>
      </p:sp>
      <p:pic>
        <p:nvPicPr>
          <p:cNvPr id="2050" name="Picture 2" descr="2013年诺贝尔经济学奖_腾讯财经_腾讯网">
            <a:extLst>
              <a:ext uri="{FF2B5EF4-FFF2-40B4-BE49-F238E27FC236}">
                <a16:creationId xmlns:a16="http://schemas.microsoft.com/office/drawing/2014/main" id="{2FB1D2B6-FD6A-406E-A952-BBC722DFB6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261829"/>
            <a:ext cx="6667500" cy="28575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86659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46"/>
          <p:cNvSpPr txBox="1">
            <a:spLocks noChangeArrowheads="1"/>
          </p:cNvSpPr>
          <p:nvPr/>
        </p:nvSpPr>
        <p:spPr bwMode="auto">
          <a:xfrm>
            <a:off x="5698837" y="1847863"/>
            <a:ext cx="194636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2800" dirty="0">
                <a:ln w="76200">
                  <a:noFill/>
                  <a:miter lim="800000"/>
                </a:ln>
                <a:solidFill>
                  <a:schemeClr val="tx2"/>
                </a:solidFill>
                <a:latin typeface="Impact" panose="020B0806030902050204" pitchFamily="34" charset="0"/>
              </a:rPr>
              <a:t>05</a:t>
            </a:r>
            <a:endParaRPr lang="zh-CN" altLang="en-US" sz="12800" dirty="0">
              <a:ln w="76200">
                <a:noFill/>
                <a:miter lim="800000"/>
              </a:ln>
              <a:solidFill>
                <a:schemeClr val="tx2"/>
              </a:solidFill>
              <a:latin typeface="Impact" panose="020B0806030902050204" pitchFamily="34" charset="0"/>
            </a:endParaRPr>
          </a:p>
        </p:txBody>
      </p:sp>
      <p:grpSp>
        <p:nvGrpSpPr>
          <p:cNvPr id="15" name="组合 14"/>
          <p:cNvGrpSpPr/>
          <p:nvPr/>
        </p:nvGrpSpPr>
        <p:grpSpPr bwMode="auto">
          <a:xfrm>
            <a:off x="7587496" y="2128353"/>
            <a:ext cx="3688000" cy="1400349"/>
            <a:chOff x="6038927" y="2250800"/>
            <a:chExt cx="2766116" cy="1050600"/>
          </a:xfrm>
        </p:grpSpPr>
        <p:sp>
          <p:nvSpPr>
            <p:cNvPr id="16" name="文本框 15"/>
            <p:cNvSpPr txBox="1">
              <a:spLocks noChangeArrowheads="1"/>
            </p:cNvSpPr>
            <p:nvPr/>
          </p:nvSpPr>
          <p:spPr bwMode="auto">
            <a:xfrm>
              <a:off x="6038927" y="2693584"/>
              <a:ext cx="2766116" cy="6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935"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 text here. Again. this is a dummy text. enter your own text here. this is a sample text. insert your desired text here. Again. this is a dummy text. enter your own text here</a:t>
              </a:r>
              <a:endParaRPr lang="zh-CN" altLang="en-US" sz="935"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矩形 16"/>
            <p:cNvSpPr/>
            <p:nvPr/>
          </p:nvSpPr>
          <p:spPr>
            <a:xfrm>
              <a:off x="6040513" y="2250800"/>
              <a:ext cx="1369663" cy="438723"/>
            </a:xfrm>
            <a:prstGeom prst="rect">
              <a:avLst/>
            </a:prstGeom>
          </p:spPr>
          <p:txBody>
            <a:bodyPr wrap="none">
              <a:spAutoFit/>
            </a:bodyPr>
            <a:lstStyle/>
            <a:p>
              <a:r>
                <a:rPr lang="zh-CN" altLang="en-US" sz="3200" b="1" dirty="0">
                  <a:solidFill>
                    <a:schemeClr val="accent1"/>
                  </a:solidFill>
                </a:rPr>
                <a:t>论文总结</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485" y="2270235"/>
            <a:ext cx="5222352" cy="4023382"/>
          </a:xfrm>
          <a:prstGeom prst="rect">
            <a:avLst/>
          </a:prstGeom>
        </p:spPr>
      </p:pic>
      <p:pic>
        <p:nvPicPr>
          <p:cNvPr id="8" name="组合 16"/>
          <p:cNvPicPr>
            <a:picLocks noChangeArrowheads="1"/>
          </p:cNvPicPr>
          <p:nvPr/>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brightnessContrast bright="-100000" contrast="100000"/>
                    </a14:imgEffect>
                    <a14:imgEffect>
                      <a14:saturation sat="400000"/>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99545" y="321086"/>
            <a:ext cx="2332714" cy="84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40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8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ppt_x"/>
                                          </p:val>
                                        </p:tav>
                                        <p:tav tm="100000">
                                          <p:val>
                                            <p:strVal val="#ppt_x"/>
                                          </p:val>
                                        </p:tav>
                                      </p:tavLst>
                                    </p:anim>
                                    <p:anim calcmode="lin" valueType="num">
                                      <p:cBhvr additive="base">
                                        <p:cTn id="12" dur="750" fill="hold"/>
                                        <p:tgtEl>
                                          <p:spTgt spid="15"/>
                                        </p:tgtEl>
                                        <p:attrNameLst>
                                          <p:attrName>ppt_y</p:attrName>
                                        </p:attrNameLst>
                                      </p:cBhvr>
                                      <p:tavLst>
                                        <p:tav tm="0">
                                          <p:val>
                                            <p:strVal val="0-#ppt_h/2"/>
                                          </p:val>
                                        </p:tav>
                                        <p:tav tm="100000">
                                          <p:val>
                                            <p:strVal val="#ppt_y"/>
                                          </p:val>
                                        </p:tav>
                                      </p:tavLst>
                                    </p:anim>
                                  </p:childTnLst>
                                </p:cTn>
                              </p:par>
                              <p:par>
                                <p:cTn id="13" presetID="26"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319">
                                          <p:stCondLst>
                                            <p:cond delay="0"/>
                                          </p:stCondLst>
                                        </p:cTn>
                                        <p:tgtEl>
                                          <p:spTgt spid="7"/>
                                        </p:tgtEl>
                                      </p:cBhvr>
                                    </p:animEffect>
                                    <p:anim calcmode="lin" valueType="num">
                                      <p:cBhvr>
                                        <p:cTn id="16" dur="100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365"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365" tmFilter="0, 0; 0.125,0.2665; 0.25,0.4; 0.375,0.465; 0.5,0.5;  0.625,0.535; 0.75,0.6; 0.875,0.7335; 1,1">
                                          <p:stCondLst>
                                            <p:cond delay="365"/>
                                          </p:stCondLst>
                                        </p:cTn>
                                        <p:tgtEl>
                                          <p:spTgt spid="7"/>
                                        </p:tgtEl>
                                        <p:attrNameLst>
                                          <p:attrName>ppt_y</p:attrName>
                                        </p:attrNameLst>
                                      </p:cBhvr>
                                      <p:tavLst>
                                        <p:tav tm="0" fmla="#ppt_y-sin(pi*$)/9">
                                          <p:val>
                                            <p:fltVal val="0"/>
                                          </p:val>
                                        </p:tav>
                                        <p:tav tm="100000">
                                          <p:val>
                                            <p:fltVal val="1"/>
                                          </p:val>
                                        </p:tav>
                                      </p:tavLst>
                                    </p:anim>
                                    <p:anim calcmode="lin" valueType="num">
                                      <p:cBhvr>
                                        <p:cTn id="19" dur="183" tmFilter="0, 0; 0.125,0.2665; 0.25,0.4; 0.375,0.465; 0.5,0.5;  0.625,0.535; 0.75,0.6; 0.875,0.7335; 1,1">
                                          <p:stCondLst>
                                            <p:cond delay="728"/>
                                          </p:stCondLst>
                                        </p:cTn>
                                        <p:tgtEl>
                                          <p:spTgt spid="7"/>
                                        </p:tgtEl>
                                        <p:attrNameLst>
                                          <p:attrName>ppt_y</p:attrName>
                                        </p:attrNameLst>
                                      </p:cBhvr>
                                      <p:tavLst>
                                        <p:tav tm="0" fmla="#ppt_y-sin(pi*$)/27">
                                          <p:val>
                                            <p:fltVal val="0"/>
                                          </p:val>
                                        </p:tav>
                                        <p:tav tm="100000">
                                          <p:val>
                                            <p:fltVal val="1"/>
                                          </p:val>
                                        </p:tav>
                                      </p:tavLst>
                                    </p:anim>
                                    <p:anim calcmode="lin" valueType="num">
                                      <p:cBhvr>
                                        <p:cTn id="20" dur="90" tmFilter="0, 0; 0.125,0.2665; 0.25,0.4; 0.375,0.465; 0.5,0.5;  0.625,0.535; 0.75,0.6; 0.875,0.7335; 1,1">
                                          <p:stCondLst>
                                            <p:cond delay="911"/>
                                          </p:stCondLst>
                                        </p:cTn>
                                        <p:tgtEl>
                                          <p:spTgt spid="7"/>
                                        </p:tgtEl>
                                        <p:attrNameLst>
                                          <p:attrName>ppt_y</p:attrName>
                                        </p:attrNameLst>
                                      </p:cBhvr>
                                      <p:tavLst>
                                        <p:tav tm="0" fmla="#ppt_y-sin(pi*$)/81">
                                          <p:val>
                                            <p:fltVal val="0"/>
                                          </p:val>
                                        </p:tav>
                                        <p:tav tm="100000">
                                          <p:val>
                                            <p:fltVal val="1"/>
                                          </p:val>
                                        </p:tav>
                                      </p:tavLst>
                                    </p:anim>
                                    <p:animScale>
                                      <p:cBhvr>
                                        <p:cTn id="21" dur="14">
                                          <p:stCondLst>
                                            <p:cond delay="357"/>
                                          </p:stCondLst>
                                        </p:cTn>
                                        <p:tgtEl>
                                          <p:spTgt spid="7"/>
                                        </p:tgtEl>
                                      </p:cBhvr>
                                      <p:to x="100000" y="60000"/>
                                    </p:animScale>
                                    <p:animScale>
                                      <p:cBhvr>
                                        <p:cTn id="22" dur="91" decel="50000">
                                          <p:stCondLst>
                                            <p:cond delay="372"/>
                                          </p:stCondLst>
                                        </p:cTn>
                                        <p:tgtEl>
                                          <p:spTgt spid="7"/>
                                        </p:tgtEl>
                                      </p:cBhvr>
                                      <p:to x="100000" y="100000"/>
                                    </p:animScale>
                                    <p:animScale>
                                      <p:cBhvr>
                                        <p:cTn id="23" dur="14">
                                          <p:stCondLst>
                                            <p:cond delay="722"/>
                                          </p:stCondLst>
                                        </p:cTn>
                                        <p:tgtEl>
                                          <p:spTgt spid="7"/>
                                        </p:tgtEl>
                                      </p:cBhvr>
                                      <p:to x="100000" y="80000"/>
                                    </p:animScale>
                                    <p:animScale>
                                      <p:cBhvr>
                                        <p:cTn id="24" dur="91" decel="50000">
                                          <p:stCondLst>
                                            <p:cond delay="736"/>
                                          </p:stCondLst>
                                        </p:cTn>
                                        <p:tgtEl>
                                          <p:spTgt spid="7"/>
                                        </p:tgtEl>
                                      </p:cBhvr>
                                      <p:to x="100000" y="100000"/>
                                    </p:animScale>
                                    <p:animScale>
                                      <p:cBhvr>
                                        <p:cTn id="25" dur="14">
                                          <p:stCondLst>
                                            <p:cond delay="903"/>
                                          </p:stCondLst>
                                        </p:cTn>
                                        <p:tgtEl>
                                          <p:spTgt spid="7"/>
                                        </p:tgtEl>
                                      </p:cBhvr>
                                      <p:to x="100000" y="90000"/>
                                    </p:animScale>
                                    <p:animScale>
                                      <p:cBhvr>
                                        <p:cTn id="26" dur="91" decel="50000">
                                          <p:stCondLst>
                                            <p:cond delay="917"/>
                                          </p:stCondLst>
                                        </p:cTn>
                                        <p:tgtEl>
                                          <p:spTgt spid="7"/>
                                        </p:tgtEl>
                                      </p:cBhvr>
                                      <p:to x="100000" y="100000"/>
                                    </p:animScale>
                                    <p:animScale>
                                      <p:cBhvr>
                                        <p:cTn id="27" dur="14">
                                          <p:stCondLst>
                                            <p:cond delay="994"/>
                                          </p:stCondLst>
                                        </p:cTn>
                                        <p:tgtEl>
                                          <p:spTgt spid="7"/>
                                        </p:tgtEl>
                                      </p:cBhvr>
                                      <p:to x="100000" y="95000"/>
                                    </p:animScale>
                                    <p:animScale>
                                      <p:cBhvr>
                                        <p:cTn id="28" dur="91" decel="50000">
                                          <p:stCondLst>
                                            <p:cond delay="1009"/>
                                          </p:stCondLst>
                                        </p:cTn>
                                        <p:tgtEl>
                                          <p:spTgt spid="7"/>
                                        </p:tgtEl>
                                      </p:cBhvr>
                                      <p:to x="100000" y="100000"/>
                                    </p:animScale>
                                  </p:childTnLst>
                                </p:cTn>
                              </p:par>
                            </p:childTnLst>
                          </p:cTn>
                        </p:par>
                        <p:par>
                          <p:cTn id="29" fill="hold">
                            <p:stCondLst>
                              <p:cond delay="1400"/>
                            </p:stCondLst>
                            <p:childTnLst>
                              <p:par>
                                <p:cTn id="30" presetID="31"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 calcmode="lin" valueType="num">
                                      <p:cBhvr>
                                        <p:cTn id="34" dur="500" fill="hold"/>
                                        <p:tgtEl>
                                          <p:spTgt spid="8"/>
                                        </p:tgtEl>
                                        <p:attrNameLst>
                                          <p:attrName>style.rotation</p:attrName>
                                        </p:attrNameLst>
                                      </p:cBhvr>
                                      <p:tavLst>
                                        <p:tav tm="0">
                                          <p:val>
                                            <p:fltVal val="90"/>
                                          </p:val>
                                        </p:tav>
                                        <p:tav tm="100000">
                                          <p:val>
                                            <p:fltVal val="0"/>
                                          </p:val>
                                        </p:tav>
                                      </p:tavLst>
                                    </p:anim>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饼形 43"/>
          <p:cNvSpPr/>
          <p:nvPr/>
        </p:nvSpPr>
        <p:spPr>
          <a:xfrm>
            <a:off x="4096058" y="1580861"/>
            <a:ext cx="4079469" cy="4080000"/>
          </a:xfrm>
          <a:prstGeom prst="pie">
            <a:avLst>
              <a:gd name="adj1" fmla="val 18079823"/>
              <a:gd name="adj2" fmla="val 16200000"/>
            </a:avLst>
          </a:prstGeom>
          <a:gradFill flip="none" rotWithShape="1">
            <a:gsLst>
              <a:gs pos="0">
                <a:schemeClr val="accent5">
                  <a:lumMod val="60000"/>
                  <a:lumOff val="40000"/>
                </a:schemeClr>
              </a:gs>
              <a:gs pos="100000">
                <a:schemeClr val="accent5">
                  <a:shade val="100000"/>
                  <a:satMod val="115000"/>
                </a:schemeClr>
              </a:gs>
            </a:gsLst>
            <a:path path="circle">
              <a:fillToRect l="50000" t="50000" r="50000" b="50000"/>
            </a:path>
            <a:tileRect/>
          </a:gradFill>
          <a:ln w="28575">
            <a:noFill/>
          </a:ln>
          <a:effectLst>
            <a:outerShdw blurRad="2159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solidFill>
            </a:endParaRPr>
          </a:p>
        </p:txBody>
      </p:sp>
      <p:sp>
        <p:nvSpPr>
          <p:cNvPr id="45" name="饼形 44"/>
          <p:cNvSpPr/>
          <p:nvPr/>
        </p:nvSpPr>
        <p:spPr>
          <a:xfrm>
            <a:off x="4336027" y="1820861"/>
            <a:ext cx="3599531" cy="3600000"/>
          </a:xfrm>
          <a:prstGeom prst="pie">
            <a:avLst>
              <a:gd name="adj1" fmla="val 19518861"/>
              <a:gd name="adj2" fmla="val 16200000"/>
            </a:avLst>
          </a:prstGeom>
          <a:gradFill flip="none" rotWithShape="1">
            <a:gsLst>
              <a:gs pos="0">
                <a:schemeClr val="accent4">
                  <a:lumMod val="60000"/>
                  <a:lumOff val="40000"/>
                </a:schemeClr>
              </a:gs>
              <a:gs pos="100000">
                <a:schemeClr val="accent4">
                  <a:shade val="100000"/>
                  <a:satMod val="115000"/>
                </a:schemeClr>
              </a:gs>
            </a:gsLst>
            <a:path path="circle">
              <a:fillToRect l="50000" t="50000" r="50000" b="50000"/>
            </a:path>
            <a:tileRect/>
          </a:gradFill>
          <a:ln w="28575">
            <a:noFill/>
          </a:ln>
          <a:effectLst>
            <a:outerShdw blurRad="2159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solidFill>
            </a:endParaRPr>
          </a:p>
        </p:txBody>
      </p:sp>
      <p:sp>
        <p:nvSpPr>
          <p:cNvPr id="46" name="饼形 45"/>
          <p:cNvSpPr/>
          <p:nvPr/>
        </p:nvSpPr>
        <p:spPr>
          <a:xfrm>
            <a:off x="4575994" y="2060861"/>
            <a:ext cx="3119594" cy="3120000"/>
          </a:xfrm>
          <a:prstGeom prst="pie">
            <a:avLst/>
          </a:prstGeom>
          <a:gradFill flip="none" rotWithShape="1">
            <a:gsLst>
              <a:gs pos="0">
                <a:schemeClr val="accent3">
                  <a:lumMod val="60000"/>
                  <a:lumOff val="40000"/>
                </a:schemeClr>
              </a:gs>
              <a:gs pos="100000">
                <a:schemeClr val="accent3">
                  <a:shade val="100000"/>
                  <a:satMod val="115000"/>
                </a:schemeClr>
              </a:gs>
            </a:gsLst>
            <a:path path="circle">
              <a:fillToRect l="50000" t="50000" r="50000" b="50000"/>
            </a:path>
            <a:tileRect/>
          </a:gradFill>
          <a:ln w="28575">
            <a:noFill/>
          </a:ln>
          <a:effectLst>
            <a:outerShdw blurRad="2159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solidFill>
            </a:endParaRPr>
          </a:p>
        </p:txBody>
      </p:sp>
      <p:sp>
        <p:nvSpPr>
          <p:cNvPr id="47" name="饼形 46"/>
          <p:cNvSpPr/>
          <p:nvPr/>
        </p:nvSpPr>
        <p:spPr>
          <a:xfrm>
            <a:off x="4815963" y="2300861"/>
            <a:ext cx="2639656" cy="2640000"/>
          </a:xfrm>
          <a:prstGeom prst="pie">
            <a:avLst>
              <a:gd name="adj1" fmla="val 2640555"/>
              <a:gd name="adj2" fmla="val 16200000"/>
            </a:avLst>
          </a:prstGeom>
          <a:gradFill flip="none" rotWithShape="1">
            <a:gsLst>
              <a:gs pos="0">
                <a:schemeClr val="accent2">
                  <a:lumMod val="60000"/>
                  <a:lumOff val="40000"/>
                </a:schemeClr>
              </a:gs>
              <a:gs pos="100000">
                <a:schemeClr val="accent2">
                  <a:shade val="100000"/>
                  <a:satMod val="115000"/>
                </a:schemeClr>
              </a:gs>
            </a:gsLst>
            <a:path path="circle">
              <a:fillToRect l="50000" t="50000" r="50000" b="50000"/>
            </a:path>
            <a:tileRect/>
          </a:gradFill>
          <a:ln w="28575">
            <a:noFill/>
          </a:ln>
          <a:effectLst>
            <a:outerShdw blurRad="2159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tx1"/>
              </a:solidFill>
            </a:endParaRPr>
          </a:p>
        </p:txBody>
      </p:sp>
      <p:sp>
        <p:nvSpPr>
          <p:cNvPr id="48" name="矩形 47"/>
          <p:cNvSpPr/>
          <p:nvPr/>
        </p:nvSpPr>
        <p:spPr>
          <a:xfrm>
            <a:off x="8547558" y="1744900"/>
            <a:ext cx="2733126" cy="763285"/>
          </a:xfrm>
          <a:prstGeom prst="rect">
            <a:avLst/>
          </a:prstGeom>
        </p:spPr>
        <p:txBody>
          <a:bodyPr wrap="square" lIns="121908" tIns="60954" rIns="121908" bIns="60954">
            <a:spAutoFit/>
          </a:bodyPr>
          <a:lstStyle/>
          <a:p>
            <a:pPr>
              <a:lnSpc>
                <a:spcPct val="120000"/>
              </a:lnSpc>
            </a:pPr>
            <a:r>
              <a:rPr lang="zh-CN" altLang="en-US" sz="1300" dirty="0">
                <a:solidFill>
                  <a:schemeClr val="accent5"/>
                </a:solidFill>
                <a:latin typeface="微软雅黑" panose="020B0503020204020204" pitchFamily="34" charset="-122"/>
                <a:ea typeface="微软雅黑" panose="020B0503020204020204" pitchFamily="34" charset="-122"/>
              </a:rPr>
              <a:t>输入您的文字</a:t>
            </a:r>
            <a:endParaRPr lang="en-US" altLang="zh-CN" sz="1300" dirty="0">
              <a:solidFill>
                <a:schemeClr val="accent5"/>
              </a:solidFill>
              <a:latin typeface="微软雅黑" panose="020B0503020204020204" pitchFamily="34" charset="-122"/>
              <a:ea typeface="微软雅黑" panose="020B0503020204020204" pitchFamily="34" charset="-122"/>
            </a:endParaRPr>
          </a:p>
          <a:p>
            <a:pPr>
              <a:lnSpc>
                <a:spcPct val="12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输入您的文字，输入您的文字，输入您的文字，输入您的文字</a:t>
            </a:r>
            <a:endParaRPr lang="zh-CN" altLang="en-US" sz="1100" dirty="0">
              <a:solidFill>
                <a:schemeClr val="bg1">
                  <a:lumMod val="65000"/>
                </a:schemeClr>
              </a:solidFill>
            </a:endParaRPr>
          </a:p>
        </p:txBody>
      </p:sp>
      <p:cxnSp>
        <p:nvCxnSpPr>
          <p:cNvPr id="49" name="直接连接符 48"/>
          <p:cNvCxnSpPr/>
          <p:nvPr/>
        </p:nvCxnSpPr>
        <p:spPr>
          <a:xfrm flipH="1">
            <a:off x="7246553" y="2145591"/>
            <a:ext cx="1301004" cy="0"/>
          </a:xfrm>
          <a:prstGeom prst="line">
            <a:avLst/>
          </a:prstGeom>
          <a:ln w="63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7401458" y="3052648"/>
            <a:ext cx="1146100" cy="0"/>
          </a:xfrm>
          <a:prstGeom prst="line">
            <a:avLst/>
          </a:prstGeom>
          <a:ln w="63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7401458" y="3997807"/>
            <a:ext cx="1146100" cy="0"/>
          </a:xfrm>
          <a:prstGeom prst="line">
            <a:avLst/>
          </a:prstGeom>
          <a:ln w="63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117247" y="4718977"/>
            <a:ext cx="2430310" cy="0"/>
          </a:xfrm>
          <a:prstGeom prst="line">
            <a:avLst/>
          </a:prstGeom>
          <a:ln w="63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8547558" y="2671043"/>
            <a:ext cx="2733126" cy="763285"/>
          </a:xfrm>
          <a:prstGeom prst="rect">
            <a:avLst/>
          </a:prstGeom>
        </p:spPr>
        <p:txBody>
          <a:bodyPr wrap="square" lIns="121908" tIns="60954" rIns="121908" bIns="60954">
            <a:spAutoFit/>
          </a:bodyPr>
          <a:lstStyle/>
          <a:p>
            <a:pPr>
              <a:lnSpc>
                <a:spcPct val="120000"/>
              </a:lnSpc>
            </a:pPr>
            <a:r>
              <a:rPr lang="zh-CN" altLang="en-US" sz="1300" dirty="0">
                <a:solidFill>
                  <a:schemeClr val="accent4"/>
                </a:solidFill>
                <a:latin typeface="微软雅黑" panose="020B0503020204020204" pitchFamily="34" charset="-122"/>
                <a:ea typeface="微软雅黑" panose="020B0503020204020204" pitchFamily="34" charset="-122"/>
              </a:rPr>
              <a:t>输入您的文字</a:t>
            </a:r>
            <a:endParaRPr lang="en-US" altLang="zh-CN" sz="1300" dirty="0">
              <a:solidFill>
                <a:schemeClr val="accent4"/>
              </a:solidFill>
              <a:latin typeface="微软雅黑" panose="020B0503020204020204" pitchFamily="34" charset="-122"/>
              <a:ea typeface="微软雅黑" panose="020B0503020204020204" pitchFamily="34" charset="-122"/>
            </a:endParaRPr>
          </a:p>
          <a:p>
            <a:pPr>
              <a:lnSpc>
                <a:spcPct val="12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输入您的文字，输入您的文字，输入您的文字，输入您的文字</a:t>
            </a:r>
            <a:endParaRPr lang="zh-CN" altLang="en-US" sz="1100" dirty="0">
              <a:solidFill>
                <a:schemeClr val="bg1">
                  <a:lumMod val="65000"/>
                </a:schemeClr>
              </a:solidFill>
            </a:endParaRPr>
          </a:p>
        </p:txBody>
      </p:sp>
      <p:sp>
        <p:nvSpPr>
          <p:cNvPr id="94" name="矩形 93"/>
          <p:cNvSpPr/>
          <p:nvPr/>
        </p:nvSpPr>
        <p:spPr>
          <a:xfrm>
            <a:off x="8547558" y="3597185"/>
            <a:ext cx="2733126" cy="763285"/>
          </a:xfrm>
          <a:prstGeom prst="rect">
            <a:avLst/>
          </a:prstGeom>
        </p:spPr>
        <p:txBody>
          <a:bodyPr wrap="square" lIns="121908" tIns="60954" rIns="121908" bIns="60954">
            <a:spAutoFit/>
          </a:bodyPr>
          <a:lstStyle/>
          <a:p>
            <a:pPr>
              <a:lnSpc>
                <a:spcPct val="120000"/>
              </a:lnSpc>
            </a:pPr>
            <a:r>
              <a:rPr lang="zh-CN" altLang="en-US" sz="1300" dirty="0">
                <a:solidFill>
                  <a:schemeClr val="accent3"/>
                </a:solidFill>
                <a:latin typeface="微软雅黑" panose="020B0503020204020204" pitchFamily="34" charset="-122"/>
                <a:ea typeface="微软雅黑" panose="020B0503020204020204" pitchFamily="34" charset="-122"/>
              </a:rPr>
              <a:t>输入您的文字</a:t>
            </a:r>
            <a:endParaRPr lang="en-US" altLang="zh-CN" sz="1300" dirty="0">
              <a:solidFill>
                <a:schemeClr val="accent3"/>
              </a:solidFill>
              <a:latin typeface="微软雅黑" panose="020B0503020204020204" pitchFamily="34" charset="-122"/>
              <a:ea typeface="微软雅黑" panose="020B0503020204020204" pitchFamily="34" charset="-122"/>
            </a:endParaRPr>
          </a:p>
          <a:p>
            <a:pPr>
              <a:lnSpc>
                <a:spcPct val="12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输入您的文字，输入您的文字，输入您的文字，输入您的文字</a:t>
            </a:r>
            <a:endParaRPr lang="zh-CN" altLang="en-US" sz="1100" dirty="0">
              <a:solidFill>
                <a:schemeClr val="bg1">
                  <a:lumMod val="65000"/>
                </a:schemeClr>
              </a:solidFill>
            </a:endParaRPr>
          </a:p>
        </p:txBody>
      </p:sp>
      <p:sp>
        <p:nvSpPr>
          <p:cNvPr id="95" name="矩形 94"/>
          <p:cNvSpPr/>
          <p:nvPr/>
        </p:nvSpPr>
        <p:spPr>
          <a:xfrm>
            <a:off x="8547558" y="4523329"/>
            <a:ext cx="2733126" cy="763285"/>
          </a:xfrm>
          <a:prstGeom prst="rect">
            <a:avLst/>
          </a:prstGeom>
        </p:spPr>
        <p:txBody>
          <a:bodyPr wrap="square" lIns="121908" tIns="60954" rIns="121908" bIns="60954">
            <a:spAutoFit/>
          </a:bodyPr>
          <a:lstStyle/>
          <a:p>
            <a:pPr>
              <a:lnSpc>
                <a:spcPct val="120000"/>
              </a:lnSpc>
            </a:pPr>
            <a:r>
              <a:rPr lang="zh-CN" altLang="en-US" sz="1300" dirty="0">
                <a:solidFill>
                  <a:schemeClr val="accent2"/>
                </a:solidFill>
                <a:latin typeface="微软雅黑" panose="020B0503020204020204" pitchFamily="34" charset="-122"/>
                <a:ea typeface="微软雅黑" panose="020B0503020204020204" pitchFamily="34" charset="-122"/>
              </a:rPr>
              <a:t>输入您的文字</a:t>
            </a:r>
            <a:endParaRPr lang="en-US" altLang="zh-CN" sz="1300" dirty="0">
              <a:solidFill>
                <a:schemeClr val="accent2"/>
              </a:solidFill>
              <a:latin typeface="微软雅黑" panose="020B0503020204020204" pitchFamily="34" charset="-122"/>
              <a:ea typeface="微软雅黑" panose="020B0503020204020204" pitchFamily="34" charset="-122"/>
            </a:endParaRPr>
          </a:p>
          <a:p>
            <a:pPr>
              <a:lnSpc>
                <a:spcPct val="12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输入您的文字，输入您的文字，输入您的文字，输入您的文字</a:t>
            </a:r>
            <a:endParaRPr lang="zh-CN" altLang="en-US" sz="1100" dirty="0">
              <a:solidFill>
                <a:schemeClr val="bg1">
                  <a:lumMod val="65000"/>
                </a:schemeClr>
              </a:solidFill>
            </a:endParaRPr>
          </a:p>
        </p:txBody>
      </p:sp>
      <p:sp>
        <p:nvSpPr>
          <p:cNvPr id="96" name="内容占位符 2"/>
          <p:cNvSpPr txBox="1"/>
          <p:nvPr/>
        </p:nvSpPr>
        <p:spPr>
          <a:xfrm>
            <a:off x="785553" y="1647193"/>
            <a:ext cx="3093379" cy="3800368"/>
          </a:xfrm>
          <a:prstGeom prst="rect">
            <a:avLst/>
          </a:prstGeom>
        </p:spPr>
        <p:txBody>
          <a:bodyPr vert="horz" lIns="121908" tIns="60954" rIns="121908" bIns="60954" rtlCol="0">
            <a:no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30000"/>
              </a:lnSpc>
              <a:spcAft>
                <a:spcPts val="800"/>
              </a:spcAft>
              <a:buNone/>
            </a:pPr>
            <a:r>
              <a:rPr lang="zh-CN" altLang="en-US" sz="1300" dirty="0">
                <a:solidFill>
                  <a:schemeClr val="accent5"/>
                </a:solidFill>
              </a:rPr>
              <a:t>输入您的标题</a:t>
            </a:r>
            <a:endParaRPr lang="en-US" altLang="zh-CN" sz="1300" dirty="0">
              <a:solidFill>
                <a:schemeClr val="accent5"/>
              </a:solidFill>
            </a:endParaRPr>
          </a:p>
          <a:p>
            <a:pPr marL="0" indent="0" algn="just">
              <a:lnSpc>
                <a:spcPct val="130000"/>
              </a:lnSpc>
              <a:spcAft>
                <a:spcPts val="800"/>
              </a:spcAft>
              <a:buNone/>
            </a:pPr>
            <a:r>
              <a:rPr lang="zh-CN" altLang="en-US" sz="1100" dirty="0">
                <a:solidFill>
                  <a:schemeClr val="bg1">
                    <a:lumMod val="65000"/>
                  </a:schemeClr>
                </a:solidFill>
              </a:rPr>
              <a:t>在此输入您的图表说明文字，在此输入您的图表说明文字，在此输入您的图表说明文字，在此输入您的图表说明文字，在此输入您的图表说明文字，在此输入您的图表说明文字，在此输入您的图表说明文字，在此输入您的图表说明文字，在此输入您的图表说明文字，在此输入您的图表说明文字，在此输入您的图表说明文字，在此输入您的图表说明文字，在此输入您的图表说明文字，在此输入您的图表说明文字，在此输入您的图表说明文字</a:t>
            </a:r>
            <a:endParaRPr lang="en-US" altLang="zh-CN" sz="1100" dirty="0">
              <a:solidFill>
                <a:schemeClr val="bg1">
                  <a:lumMod val="65000"/>
                </a:schemeClr>
              </a:solidFill>
            </a:endParaRPr>
          </a:p>
          <a:p>
            <a:pPr marL="0" indent="0" algn="just">
              <a:lnSpc>
                <a:spcPct val="130000"/>
              </a:lnSpc>
              <a:spcAft>
                <a:spcPts val="800"/>
              </a:spcAft>
              <a:buNone/>
            </a:pPr>
            <a:r>
              <a:rPr lang="zh-CN" altLang="en-US" sz="1100" dirty="0">
                <a:solidFill>
                  <a:schemeClr val="bg1">
                    <a:lumMod val="65000"/>
                  </a:schemeClr>
                </a:solidFill>
              </a:rPr>
              <a:t>在此输入您的图表说明文字，在此输入您的图表说明文亮亮图文旗舰店</a:t>
            </a:r>
          </a:p>
          <a:p>
            <a:pPr marL="0" indent="0" algn="just">
              <a:lnSpc>
                <a:spcPct val="130000"/>
              </a:lnSpc>
              <a:spcAft>
                <a:spcPts val="800"/>
              </a:spcAft>
              <a:buNone/>
            </a:pPr>
            <a:r>
              <a:rPr lang="en-US" altLang="zh-CN" sz="1100" dirty="0">
                <a:solidFill>
                  <a:schemeClr val="bg1">
                    <a:lumMod val="65000"/>
                  </a:schemeClr>
                </a:solidFill>
              </a:rPr>
              <a:t>https://liangliangtuwen.tmall.com</a:t>
            </a:r>
          </a:p>
          <a:p>
            <a:pPr marL="0" indent="0" algn="just">
              <a:lnSpc>
                <a:spcPct val="130000"/>
              </a:lnSpc>
              <a:spcAft>
                <a:spcPts val="800"/>
              </a:spcAft>
              <a:buNone/>
            </a:pPr>
            <a:r>
              <a:rPr lang="zh-CN" altLang="en-US" sz="1100" dirty="0">
                <a:solidFill>
                  <a:schemeClr val="bg1">
                    <a:lumMod val="65000"/>
                  </a:schemeClr>
                </a:solidFill>
              </a:rPr>
              <a:t>，在此输入您的图表说明文字</a:t>
            </a:r>
          </a:p>
        </p:txBody>
      </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anim calcmode="lin" valueType="num">
                                      <p:cBhvr>
                                        <p:cTn id="8" dur="500" fill="hold"/>
                                        <p:tgtEl>
                                          <p:spTgt spid="96"/>
                                        </p:tgtEl>
                                        <p:attrNameLst>
                                          <p:attrName>ppt_x</p:attrName>
                                        </p:attrNameLst>
                                      </p:cBhvr>
                                      <p:tavLst>
                                        <p:tav tm="0">
                                          <p:val>
                                            <p:strVal val="#ppt_x"/>
                                          </p:val>
                                        </p:tav>
                                        <p:tav tm="100000">
                                          <p:val>
                                            <p:strVal val="#ppt_x"/>
                                          </p:val>
                                        </p:tav>
                                      </p:tavLst>
                                    </p:anim>
                                    <p:anim calcmode="lin" valueType="num">
                                      <p:cBhvr>
                                        <p:cTn id="9" dur="500" fill="hold"/>
                                        <p:tgtEl>
                                          <p:spTgt spid="9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heel(1)">
                                      <p:cBhvr>
                                        <p:cTn id="13" dur="500"/>
                                        <p:tgtEl>
                                          <p:spTgt spid="44"/>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down)">
                                      <p:cBhvr>
                                        <p:cTn id="17" dur="300"/>
                                        <p:tgtEl>
                                          <p:spTgt spid="49"/>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300"/>
                                        <p:tgtEl>
                                          <p:spTgt spid="48"/>
                                        </p:tgtEl>
                                      </p:cBhvr>
                                    </p:animEffect>
                                    <p:anim calcmode="lin" valueType="num">
                                      <p:cBhvr>
                                        <p:cTn id="22" dur="300" fill="hold"/>
                                        <p:tgtEl>
                                          <p:spTgt spid="48"/>
                                        </p:tgtEl>
                                        <p:attrNameLst>
                                          <p:attrName>ppt_x</p:attrName>
                                        </p:attrNameLst>
                                      </p:cBhvr>
                                      <p:tavLst>
                                        <p:tav tm="0">
                                          <p:val>
                                            <p:strVal val="#ppt_x"/>
                                          </p:val>
                                        </p:tav>
                                        <p:tav tm="100000">
                                          <p:val>
                                            <p:strVal val="#ppt_x"/>
                                          </p:val>
                                        </p:tav>
                                      </p:tavLst>
                                    </p:anim>
                                    <p:anim calcmode="lin" valueType="num">
                                      <p:cBhvr>
                                        <p:cTn id="23" dur="300" fill="hold"/>
                                        <p:tgtEl>
                                          <p:spTgt spid="48"/>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heel(1)">
                                      <p:cBhvr>
                                        <p:cTn id="27" dur="500"/>
                                        <p:tgtEl>
                                          <p:spTgt spid="45"/>
                                        </p:tgtEl>
                                      </p:cBhvr>
                                    </p:animEffect>
                                  </p:childTnLst>
                                </p:cTn>
                              </p:par>
                            </p:childTnLst>
                          </p:cTn>
                        </p:par>
                        <p:par>
                          <p:cTn id="28" fill="hold">
                            <p:stCondLst>
                              <p:cond delay="2500"/>
                            </p:stCondLst>
                            <p:childTnLst>
                              <p:par>
                                <p:cTn id="29" presetID="22" presetClass="entr" presetSubtype="4" fill="hold" nodeType="after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wipe(down)">
                                      <p:cBhvr>
                                        <p:cTn id="31" dur="300"/>
                                        <p:tgtEl>
                                          <p:spTgt spid="90"/>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fade">
                                      <p:cBhvr>
                                        <p:cTn id="35" dur="300"/>
                                        <p:tgtEl>
                                          <p:spTgt spid="93"/>
                                        </p:tgtEl>
                                      </p:cBhvr>
                                    </p:animEffect>
                                    <p:anim calcmode="lin" valueType="num">
                                      <p:cBhvr>
                                        <p:cTn id="36" dur="300" fill="hold"/>
                                        <p:tgtEl>
                                          <p:spTgt spid="93"/>
                                        </p:tgtEl>
                                        <p:attrNameLst>
                                          <p:attrName>ppt_x</p:attrName>
                                        </p:attrNameLst>
                                      </p:cBhvr>
                                      <p:tavLst>
                                        <p:tav tm="0">
                                          <p:val>
                                            <p:strVal val="#ppt_x"/>
                                          </p:val>
                                        </p:tav>
                                        <p:tav tm="100000">
                                          <p:val>
                                            <p:strVal val="#ppt_x"/>
                                          </p:val>
                                        </p:tav>
                                      </p:tavLst>
                                    </p:anim>
                                    <p:anim calcmode="lin" valueType="num">
                                      <p:cBhvr>
                                        <p:cTn id="37" dur="300" fill="hold"/>
                                        <p:tgtEl>
                                          <p:spTgt spid="93"/>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21" presetClass="entr" presetSubtype="1"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heel(1)">
                                      <p:cBhvr>
                                        <p:cTn id="41" dur="500"/>
                                        <p:tgtEl>
                                          <p:spTgt spid="46"/>
                                        </p:tgtEl>
                                      </p:cBhvr>
                                    </p:animEffect>
                                  </p:childTnLst>
                                </p:cTn>
                              </p:par>
                            </p:childTnLst>
                          </p:cTn>
                        </p:par>
                        <p:par>
                          <p:cTn id="42" fill="hold">
                            <p:stCondLst>
                              <p:cond delay="4000"/>
                            </p:stCondLst>
                            <p:childTnLst>
                              <p:par>
                                <p:cTn id="43" presetID="22" presetClass="entr" presetSubtype="4" fill="hold" nodeType="afterEffect">
                                  <p:stCondLst>
                                    <p:cond delay="0"/>
                                  </p:stCondLst>
                                  <p:childTnLst>
                                    <p:set>
                                      <p:cBhvr>
                                        <p:cTn id="44" dur="1" fill="hold">
                                          <p:stCondLst>
                                            <p:cond delay="0"/>
                                          </p:stCondLst>
                                        </p:cTn>
                                        <p:tgtEl>
                                          <p:spTgt spid="91"/>
                                        </p:tgtEl>
                                        <p:attrNameLst>
                                          <p:attrName>style.visibility</p:attrName>
                                        </p:attrNameLst>
                                      </p:cBhvr>
                                      <p:to>
                                        <p:strVal val="visible"/>
                                      </p:to>
                                    </p:set>
                                    <p:animEffect transition="in" filter="wipe(down)">
                                      <p:cBhvr>
                                        <p:cTn id="45" dur="300"/>
                                        <p:tgtEl>
                                          <p:spTgt spid="91"/>
                                        </p:tgtEl>
                                      </p:cBhvr>
                                    </p:animEffect>
                                  </p:childTnLst>
                                </p:cTn>
                              </p:par>
                            </p:childTnLst>
                          </p:cTn>
                        </p:par>
                        <p:par>
                          <p:cTn id="46" fill="hold">
                            <p:stCondLst>
                              <p:cond delay="4500"/>
                            </p:stCondLst>
                            <p:childTnLst>
                              <p:par>
                                <p:cTn id="47" presetID="42" presetClass="entr" presetSubtype="0" fill="hold" grpId="0" nodeType="after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300"/>
                                        <p:tgtEl>
                                          <p:spTgt spid="94"/>
                                        </p:tgtEl>
                                      </p:cBhvr>
                                    </p:animEffect>
                                    <p:anim calcmode="lin" valueType="num">
                                      <p:cBhvr>
                                        <p:cTn id="50" dur="300" fill="hold"/>
                                        <p:tgtEl>
                                          <p:spTgt spid="94"/>
                                        </p:tgtEl>
                                        <p:attrNameLst>
                                          <p:attrName>ppt_x</p:attrName>
                                        </p:attrNameLst>
                                      </p:cBhvr>
                                      <p:tavLst>
                                        <p:tav tm="0">
                                          <p:val>
                                            <p:strVal val="#ppt_x"/>
                                          </p:val>
                                        </p:tav>
                                        <p:tav tm="100000">
                                          <p:val>
                                            <p:strVal val="#ppt_x"/>
                                          </p:val>
                                        </p:tav>
                                      </p:tavLst>
                                    </p:anim>
                                    <p:anim calcmode="lin" valueType="num">
                                      <p:cBhvr>
                                        <p:cTn id="51" dur="300" fill="hold"/>
                                        <p:tgtEl>
                                          <p:spTgt spid="94"/>
                                        </p:tgtEl>
                                        <p:attrNameLst>
                                          <p:attrName>ppt_y</p:attrName>
                                        </p:attrNameLst>
                                      </p:cBhvr>
                                      <p:tavLst>
                                        <p:tav tm="0">
                                          <p:val>
                                            <p:strVal val="#ppt_y+.1"/>
                                          </p:val>
                                        </p:tav>
                                        <p:tav tm="100000">
                                          <p:val>
                                            <p:strVal val="#ppt_y"/>
                                          </p:val>
                                        </p:tav>
                                      </p:tavLst>
                                    </p:anim>
                                  </p:childTnLst>
                                </p:cTn>
                              </p:par>
                            </p:childTnLst>
                          </p:cTn>
                        </p:par>
                        <p:par>
                          <p:cTn id="52" fill="hold">
                            <p:stCondLst>
                              <p:cond delay="5000"/>
                            </p:stCondLst>
                            <p:childTnLst>
                              <p:par>
                                <p:cTn id="53" presetID="21"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heel(1)">
                                      <p:cBhvr>
                                        <p:cTn id="55" dur="500"/>
                                        <p:tgtEl>
                                          <p:spTgt spid="47"/>
                                        </p:tgtEl>
                                      </p:cBhvr>
                                    </p:animEffect>
                                  </p:childTnLst>
                                </p:cTn>
                              </p:par>
                            </p:childTnLst>
                          </p:cTn>
                        </p:par>
                        <p:par>
                          <p:cTn id="56" fill="hold">
                            <p:stCondLst>
                              <p:cond delay="5500"/>
                            </p:stCondLst>
                            <p:childTnLst>
                              <p:par>
                                <p:cTn id="57" presetID="22" presetClass="entr" presetSubtype="4" fill="hold"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wipe(down)">
                                      <p:cBhvr>
                                        <p:cTn id="59" dur="300"/>
                                        <p:tgtEl>
                                          <p:spTgt spid="92"/>
                                        </p:tgtEl>
                                      </p:cBhvr>
                                    </p:animEffect>
                                  </p:childTnLst>
                                </p:cTn>
                              </p:par>
                            </p:childTnLst>
                          </p:cTn>
                        </p:par>
                        <p:par>
                          <p:cTn id="60" fill="hold">
                            <p:stCondLst>
                              <p:cond delay="6000"/>
                            </p:stCondLst>
                            <p:childTnLst>
                              <p:par>
                                <p:cTn id="61" presetID="42" presetClass="entr" presetSubtype="0" fill="hold" grpId="0" nodeType="after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fade">
                                      <p:cBhvr>
                                        <p:cTn id="63" dur="300"/>
                                        <p:tgtEl>
                                          <p:spTgt spid="95"/>
                                        </p:tgtEl>
                                      </p:cBhvr>
                                    </p:animEffect>
                                    <p:anim calcmode="lin" valueType="num">
                                      <p:cBhvr>
                                        <p:cTn id="64" dur="300" fill="hold"/>
                                        <p:tgtEl>
                                          <p:spTgt spid="95"/>
                                        </p:tgtEl>
                                        <p:attrNameLst>
                                          <p:attrName>ppt_x</p:attrName>
                                        </p:attrNameLst>
                                      </p:cBhvr>
                                      <p:tavLst>
                                        <p:tav tm="0">
                                          <p:val>
                                            <p:strVal val="#ppt_x"/>
                                          </p:val>
                                        </p:tav>
                                        <p:tav tm="100000">
                                          <p:val>
                                            <p:strVal val="#ppt_x"/>
                                          </p:val>
                                        </p:tav>
                                      </p:tavLst>
                                    </p:anim>
                                    <p:anim calcmode="lin" valueType="num">
                                      <p:cBhvr>
                                        <p:cTn id="65" dur="3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p:bldP spid="93" grpId="0"/>
      <p:bldP spid="94" grpId="0"/>
      <p:bldP spid="95" grpId="0"/>
      <p:bldP spid="9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1067244" y="2989628"/>
            <a:ext cx="2326489" cy="1252295"/>
          </a:xfrm>
          <a:custGeom>
            <a:avLst/>
            <a:gdLst>
              <a:gd name="T0" fmla="*/ 292 w 1204"/>
              <a:gd name="T1" fmla="*/ 648 h 648"/>
              <a:gd name="T2" fmla="*/ 206 w 1204"/>
              <a:gd name="T3" fmla="*/ 634 h 648"/>
              <a:gd name="T4" fmla="*/ 130 w 1204"/>
              <a:gd name="T5" fmla="*/ 598 h 648"/>
              <a:gd name="T6" fmla="*/ 68 w 1204"/>
              <a:gd name="T7" fmla="*/ 542 h 648"/>
              <a:gd name="T8" fmla="*/ 24 w 1204"/>
              <a:gd name="T9" fmla="*/ 470 h 648"/>
              <a:gd name="T10" fmla="*/ 2 w 1204"/>
              <a:gd name="T11" fmla="*/ 386 h 648"/>
              <a:gd name="T12" fmla="*/ 0 w 1204"/>
              <a:gd name="T13" fmla="*/ 292 h 648"/>
              <a:gd name="T14" fmla="*/ 14 w 1204"/>
              <a:gd name="T15" fmla="*/ 206 h 648"/>
              <a:gd name="T16" fmla="*/ 50 w 1204"/>
              <a:gd name="T17" fmla="*/ 130 h 648"/>
              <a:gd name="T18" fmla="*/ 106 w 1204"/>
              <a:gd name="T19" fmla="*/ 68 h 648"/>
              <a:gd name="T20" fmla="*/ 178 w 1204"/>
              <a:gd name="T21" fmla="*/ 24 h 648"/>
              <a:gd name="T22" fmla="*/ 262 w 1204"/>
              <a:gd name="T23" fmla="*/ 2 h 648"/>
              <a:gd name="T24" fmla="*/ 912 w 1204"/>
              <a:gd name="T25" fmla="*/ 0 h 648"/>
              <a:gd name="T26" fmla="*/ 1000 w 1204"/>
              <a:gd name="T27" fmla="*/ 14 h 648"/>
              <a:gd name="T28" fmla="*/ 1076 w 1204"/>
              <a:gd name="T29" fmla="*/ 50 h 648"/>
              <a:gd name="T30" fmla="*/ 1138 w 1204"/>
              <a:gd name="T31" fmla="*/ 106 h 648"/>
              <a:gd name="T32" fmla="*/ 1182 w 1204"/>
              <a:gd name="T33" fmla="*/ 178 h 648"/>
              <a:gd name="T34" fmla="*/ 1202 w 1204"/>
              <a:gd name="T35" fmla="*/ 262 h 648"/>
              <a:gd name="T36" fmla="*/ 1204 w 1204"/>
              <a:gd name="T37" fmla="*/ 356 h 648"/>
              <a:gd name="T38" fmla="*/ 1192 w 1204"/>
              <a:gd name="T39" fmla="*/ 442 h 648"/>
              <a:gd name="T40" fmla="*/ 1154 w 1204"/>
              <a:gd name="T41" fmla="*/ 520 h 648"/>
              <a:gd name="T42" fmla="*/ 1098 w 1204"/>
              <a:gd name="T43" fmla="*/ 582 h 648"/>
              <a:gd name="T44" fmla="*/ 1026 w 1204"/>
              <a:gd name="T45" fmla="*/ 624 h 648"/>
              <a:gd name="T46" fmla="*/ 942 w 1204"/>
              <a:gd name="T47" fmla="*/ 646 h 648"/>
              <a:gd name="T48" fmla="*/ 292 w 1204"/>
              <a:gd name="T49" fmla="*/ 122 h 648"/>
              <a:gd name="T50" fmla="*/ 258 w 1204"/>
              <a:gd name="T51" fmla="*/ 126 h 648"/>
              <a:gd name="T52" fmla="*/ 212 w 1204"/>
              <a:gd name="T53" fmla="*/ 144 h 648"/>
              <a:gd name="T54" fmla="*/ 172 w 1204"/>
              <a:gd name="T55" fmla="*/ 172 h 648"/>
              <a:gd name="T56" fmla="*/ 142 w 1204"/>
              <a:gd name="T57" fmla="*/ 212 h 648"/>
              <a:gd name="T58" fmla="*/ 126 w 1204"/>
              <a:gd name="T59" fmla="*/ 258 h 648"/>
              <a:gd name="T60" fmla="*/ 122 w 1204"/>
              <a:gd name="T61" fmla="*/ 356 h 648"/>
              <a:gd name="T62" fmla="*/ 126 w 1204"/>
              <a:gd name="T63" fmla="*/ 390 h 648"/>
              <a:gd name="T64" fmla="*/ 142 w 1204"/>
              <a:gd name="T65" fmla="*/ 436 h 648"/>
              <a:gd name="T66" fmla="*/ 172 w 1204"/>
              <a:gd name="T67" fmla="*/ 476 h 648"/>
              <a:gd name="T68" fmla="*/ 212 w 1204"/>
              <a:gd name="T69" fmla="*/ 506 h 648"/>
              <a:gd name="T70" fmla="*/ 258 w 1204"/>
              <a:gd name="T71" fmla="*/ 522 h 648"/>
              <a:gd name="T72" fmla="*/ 912 w 1204"/>
              <a:gd name="T73" fmla="*/ 526 h 648"/>
              <a:gd name="T74" fmla="*/ 946 w 1204"/>
              <a:gd name="T75" fmla="*/ 522 h 648"/>
              <a:gd name="T76" fmla="*/ 994 w 1204"/>
              <a:gd name="T77" fmla="*/ 506 h 648"/>
              <a:gd name="T78" fmla="*/ 1032 w 1204"/>
              <a:gd name="T79" fmla="*/ 476 h 648"/>
              <a:gd name="T80" fmla="*/ 1062 w 1204"/>
              <a:gd name="T81" fmla="*/ 436 h 648"/>
              <a:gd name="T82" fmla="*/ 1078 w 1204"/>
              <a:gd name="T83" fmla="*/ 390 h 648"/>
              <a:gd name="T84" fmla="*/ 1082 w 1204"/>
              <a:gd name="T85" fmla="*/ 292 h 648"/>
              <a:gd name="T86" fmla="*/ 1078 w 1204"/>
              <a:gd name="T87" fmla="*/ 258 h 648"/>
              <a:gd name="T88" fmla="*/ 1062 w 1204"/>
              <a:gd name="T89" fmla="*/ 212 h 648"/>
              <a:gd name="T90" fmla="*/ 1032 w 1204"/>
              <a:gd name="T91" fmla="*/ 172 h 648"/>
              <a:gd name="T92" fmla="*/ 994 w 1204"/>
              <a:gd name="T93" fmla="*/ 144 h 648"/>
              <a:gd name="T94" fmla="*/ 946 w 1204"/>
              <a:gd name="T95" fmla="*/ 126 h 648"/>
              <a:gd name="T96" fmla="*/ 292 w 1204"/>
              <a:gd name="T97" fmla="*/ 122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04" h="648">
                <a:moveTo>
                  <a:pt x="912" y="648"/>
                </a:moveTo>
                <a:lnTo>
                  <a:pt x="292" y="648"/>
                </a:lnTo>
                <a:lnTo>
                  <a:pt x="292" y="648"/>
                </a:lnTo>
                <a:lnTo>
                  <a:pt x="262" y="646"/>
                </a:lnTo>
                <a:lnTo>
                  <a:pt x="234" y="642"/>
                </a:lnTo>
                <a:lnTo>
                  <a:pt x="206" y="634"/>
                </a:lnTo>
                <a:lnTo>
                  <a:pt x="178" y="624"/>
                </a:lnTo>
                <a:lnTo>
                  <a:pt x="154" y="612"/>
                </a:lnTo>
                <a:lnTo>
                  <a:pt x="130" y="598"/>
                </a:lnTo>
                <a:lnTo>
                  <a:pt x="106" y="582"/>
                </a:lnTo>
                <a:lnTo>
                  <a:pt x="86" y="562"/>
                </a:lnTo>
                <a:lnTo>
                  <a:pt x="68" y="542"/>
                </a:lnTo>
                <a:lnTo>
                  <a:pt x="50" y="520"/>
                </a:lnTo>
                <a:lnTo>
                  <a:pt x="36" y="494"/>
                </a:lnTo>
                <a:lnTo>
                  <a:pt x="24" y="470"/>
                </a:lnTo>
                <a:lnTo>
                  <a:pt x="14" y="442"/>
                </a:lnTo>
                <a:lnTo>
                  <a:pt x="6" y="414"/>
                </a:lnTo>
                <a:lnTo>
                  <a:pt x="2" y="386"/>
                </a:lnTo>
                <a:lnTo>
                  <a:pt x="0" y="356"/>
                </a:lnTo>
                <a:lnTo>
                  <a:pt x="0" y="292"/>
                </a:lnTo>
                <a:lnTo>
                  <a:pt x="0" y="292"/>
                </a:lnTo>
                <a:lnTo>
                  <a:pt x="2" y="262"/>
                </a:lnTo>
                <a:lnTo>
                  <a:pt x="6" y="234"/>
                </a:lnTo>
                <a:lnTo>
                  <a:pt x="14" y="206"/>
                </a:lnTo>
                <a:lnTo>
                  <a:pt x="24" y="178"/>
                </a:lnTo>
                <a:lnTo>
                  <a:pt x="36" y="154"/>
                </a:lnTo>
                <a:lnTo>
                  <a:pt x="50" y="130"/>
                </a:lnTo>
                <a:lnTo>
                  <a:pt x="68" y="106"/>
                </a:lnTo>
                <a:lnTo>
                  <a:pt x="86" y="86"/>
                </a:lnTo>
                <a:lnTo>
                  <a:pt x="106" y="68"/>
                </a:lnTo>
                <a:lnTo>
                  <a:pt x="130" y="50"/>
                </a:lnTo>
                <a:lnTo>
                  <a:pt x="154" y="36"/>
                </a:lnTo>
                <a:lnTo>
                  <a:pt x="178" y="24"/>
                </a:lnTo>
                <a:lnTo>
                  <a:pt x="206" y="14"/>
                </a:lnTo>
                <a:lnTo>
                  <a:pt x="234" y="6"/>
                </a:lnTo>
                <a:lnTo>
                  <a:pt x="262" y="2"/>
                </a:lnTo>
                <a:lnTo>
                  <a:pt x="292" y="0"/>
                </a:lnTo>
                <a:lnTo>
                  <a:pt x="912" y="0"/>
                </a:lnTo>
                <a:lnTo>
                  <a:pt x="912" y="0"/>
                </a:lnTo>
                <a:lnTo>
                  <a:pt x="942" y="2"/>
                </a:lnTo>
                <a:lnTo>
                  <a:pt x="972" y="6"/>
                </a:lnTo>
                <a:lnTo>
                  <a:pt x="1000" y="14"/>
                </a:lnTo>
                <a:lnTo>
                  <a:pt x="1026" y="24"/>
                </a:lnTo>
                <a:lnTo>
                  <a:pt x="1052" y="36"/>
                </a:lnTo>
                <a:lnTo>
                  <a:pt x="1076" y="50"/>
                </a:lnTo>
                <a:lnTo>
                  <a:pt x="1098" y="68"/>
                </a:lnTo>
                <a:lnTo>
                  <a:pt x="1118" y="86"/>
                </a:lnTo>
                <a:lnTo>
                  <a:pt x="1138" y="106"/>
                </a:lnTo>
                <a:lnTo>
                  <a:pt x="1154" y="130"/>
                </a:lnTo>
                <a:lnTo>
                  <a:pt x="1168" y="154"/>
                </a:lnTo>
                <a:lnTo>
                  <a:pt x="1182" y="178"/>
                </a:lnTo>
                <a:lnTo>
                  <a:pt x="1192" y="206"/>
                </a:lnTo>
                <a:lnTo>
                  <a:pt x="1198" y="234"/>
                </a:lnTo>
                <a:lnTo>
                  <a:pt x="1202" y="262"/>
                </a:lnTo>
                <a:lnTo>
                  <a:pt x="1204" y="292"/>
                </a:lnTo>
                <a:lnTo>
                  <a:pt x="1204" y="356"/>
                </a:lnTo>
                <a:lnTo>
                  <a:pt x="1204" y="356"/>
                </a:lnTo>
                <a:lnTo>
                  <a:pt x="1202" y="386"/>
                </a:lnTo>
                <a:lnTo>
                  <a:pt x="1198" y="414"/>
                </a:lnTo>
                <a:lnTo>
                  <a:pt x="1192" y="442"/>
                </a:lnTo>
                <a:lnTo>
                  <a:pt x="1182" y="470"/>
                </a:lnTo>
                <a:lnTo>
                  <a:pt x="1168" y="494"/>
                </a:lnTo>
                <a:lnTo>
                  <a:pt x="1154" y="520"/>
                </a:lnTo>
                <a:lnTo>
                  <a:pt x="1138" y="542"/>
                </a:lnTo>
                <a:lnTo>
                  <a:pt x="1118" y="562"/>
                </a:lnTo>
                <a:lnTo>
                  <a:pt x="1098" y="582"/>
                </a:lnTo>
                <a:lnTo>
                  <a:pt x="1076" y="598"/>
                </a:lnTo>
                <a:lnTo>
                  <a:pt x="1052" y="612"/>
                </a:lnTo>
                <a:lnTo>
                  <a:pt x="1026" y="624"/>
                </a:lnTo>
                <a:lnTo>
                  <a:pt x="1000" y="634"/>
                </a:lnTo>
                <a:lnTo>
                  <a:pt x="972" y="642"/>
                </a:lnTo>
                <a:lnTo>
                  <a:pt x="942" y="646"/>
                </a:lnTo>
                <a:lnTo>
                  <a:pt x="912" y="648"/>
                </a:lnTo>
                <a:lnTo>
                  <a:pt x="912" y="648"/>
                </a:lnTo>
                <a:close/>
                <a:moveTo>
                  <a:pt x="292" y="122"/>
                </a:moveTo>
                <a:lnTo>
                  <a:pt x="292" y="122"/>
                </a:lnTo>
                <a:lnTo>
                  <a:pt x="274" y="124"/>
                </a:lnTo>
                <a:lnTo>
                  <a:pt x="258" y="126"/>
                </a:lnTo>
                <a:lnTo>
                  <a:pt x="242" y="130"/>
                </a:lnTo>
                <a:lnTo>
                  <a:pt x="226" y="136"/>
                </a:lnTo>
                <a:lnTo>
                  <a:pt x="212" y="144"/>
                </a:lnTo>
                <a:lnTo>
                  <a:pt x="198" y="152"/>
                </a:lnTo>
                <a:lnTo>
                  <a:pt x="184" y="162"/>
                </a:lnTo>
                <a:lnTo>
                  <a:pt x="172" y="172"/>
                </a:lnTo>
                <a:lnTo>
                  <a:pt x="162" y="184"/>
                </a:lnTo>
                <a:lnTo>
                  <a:pt x="152" y="198"/>
                </a:lnTo>
                <a:lnTo>
                  <a:pt x="142" y="212"/>
                </a:lnTo>
                <a:lnTo>
                  <a:pt x="136" y="226"/>
                </a:lnTo>
                <a:lnTo>
                  <a:pt x="130" y="242"/>
                </a:lnTo>
                <a:lnTo>
                  <a:pt x="126" y="258"/>
                </a:lnTo>
                <a:lnTo>
                  <a:pt x="124" y="274"/>
                </a:lnTo>
                <a:lnTo>
                  <a:pt x="122" y="292"/>
                </a:lnTo>
                <a:lnTo>
                  <a:pt x="122" y="356"/>
                </a:lnTo>
                <a:lnTo>
                  <a:pt x="122" y="356"/>
                </a:lnTo>
                <a:lnTo>
                  <a:pt x="124" y="374"/>
                </a:lnTo>
                <a:lnTo>
                  <a:pt x="126" y="390"/>
                </a:lnTo>
                <a:lnTo>
                  <a:pt x="130" y="406"/>
                </a:lnTo>
                <a:lnTo>
                  <a:pt x="136" y="422"/>
                </a:lnTo>
                <a:lnTo>
                  <a:pt x="142" y="436"/>
                </a:lnTo>
                <a:lnTo>
                  <a:pt x="152" y="450"/>
                </a:lnTo>
                <a:lnTo>
                  <a:pt x="162" y="464"/>
                </a:lnTo>
                <a:lnTo>
                  <a:pt x="172" y="476"/>
                </a:lnTo>
                <a:lnTo>
                  <a:pt x="184" y="486"/>
                </a:lnTo>
                <a:lnTo>
                  <a:pt x="198" y="496"/>
                </a:lnTo>
                <a:lnTo>
                  <a:pt x="212" y="506"/>
                </a:lnTo>
                <a:lnTo>
                  <a:pt x="226" y="512"/>
                </a:lnTo>
                <a:lnTo>
                  <a:pt x="242" y="518"/>
                </a:lnTo>
                <a:lnTo>
                  <a:pt x="258" y="522"/>
                </a:lnTo>
                <a:lnTo>
                  <a:pt x="274" y="524"/>
                </a:lnTo>
                <a:lnTo>
                  <a:pt x="292" y="526"/>
                </a:lnTo>
                <a:lnTo>
                  <a:pt x="912" y="526"/>
                </a:lnTo>
                <a:lnTo>
                  <a:pt x="912" y="526"/>
                </a:lnTo>
                <a:lnTo>
                  <a:pt x="930" y="524"/>
                </a:lnTo>
                <a:lnTo>
                  <a:pt x="946" y="522"/>
                </a:lnTo>
                <a:lnTo>
                  <a:pt x="964" y="518"/>
                </a:lnTo>
                <a:lnTo>
                  <a:pt x="978" y="512"/>
                </a:lnTo>
                <a:lnTo>
                  <a:pt x="994" y="506"/>
                </a:lnTo>
                <a:lnTo>
                  <a:pt x="1008" y="496"/>
                </a:lnTo>
                <a:lnTo>
                  <a:pt x="1020" y="486"/>
                </a:lnTo>
                <a:lnTo>
                  <a:pt x="1032" y="476"/>
                </a:lnTo>
                <a:lnTo>
                  <a:pt x="1044" y="464"/>
                </a:lnTo>
                <a:lnTo>
                  <a:pt x="1054" y="450"/>
                </a:lnTo>
                <a:lnTo>
                  <a:pt x="1062" y="436"/>
                </a:lnTo>
                <a:lnTo>
                  <a:pt x="1068" y="422"/>
                </a:lnTo>
                <a:lnTo>
                  <a:pt x="1074" y="406"/>
                </a:lnTo>
                <a:lnTo>
                  <a:pt x="1078" y="390"/>
                </a:lnTo>
                <a:lnTo>
                  <a:pt x="1082" y="374"/>
                </a:lnTo>
                <a:lnTo>
                  <a:pt x="1082" y="356"/>
                </a:lnTo>
                <a:lnTo>
                  <a:pt x="1082" y="292"/>
                </a:lnTo>
                <a:lnTo>
                  <a:pt x="1082" y="292"/>
                </a:lnTo>
                <a:lnTo>
                  <a:pt x="1082" y="274"/>
                </a:lnTo>
                <a:lnTo>
                  <a:pt x="1078" y="258"/>
                </a:lnTo>
                <a:lnTo>
                  <a:pt x="1074" y="242"/>
                </a:lnTo>
                <a:lnTo>
                  <a:pt x="1068" y="226"/>
                </a:lnTo>
                <a:lnTo>
                  <a:pt x="1062" y="212"/>
                </a:lnTo>
                <a:lnTo>
                  <a:pt x="1054" y="198"/>
                </a:lnTo>
                <a:lnTo>
                  <a:pt x="1044" y="184"/>
                </a:lnTo>
                <a:lnTo>
                  <a:pt x="1032" y="172"/>
                </a:lnTo>
                <a:lnTo>
                  <a:pt x="1020" y="162"/>
                </a:lnTo>
                <a:lnTo>
                  <a:pt x="1008" y="152"/>
                </a:lnTo>
                <a:lnTo>
                  <a:pt x="994" y="144"/>
                </a:lnTo>
                <a:lnTo>
                  <a:pt x="978" y="136"/>
                </a:lnTo>
                <a:lnTo>
                  <a:pt x="964" y="130"/>
                </a:lnTo>
                <a:lnTo>
                  <a:pt x="946" y="126"/>
                </a:lnTo>
                <a:lnTo>
                  <a:pt x="930" y="124"/>
                </a:lnTo>
                <a:lnTo>
                  <a:pt x="912" y="122"/>
                </a:lnTo>
                <a:lnTo>
                  <a:pt x="292" y="122"/>
                </a:lnTo>
                <a:close/>
              </a:path>
            </a:pathLst>
          </a:custGeom>
          <a:solidFill>
            <a:schemeClr val="accent5"/>
          </a:solidFill>
          <a:ln w="28575">
            <a:noFill/>
          </a:ln>
        </p:spPr>
        <p:txBody>
          <a:bodyPr vert="horz" wrap="square" lIns="121908" tIns="60954" rIns="121908" bIns="60954" numCol="1" anchor="t" anchorCtr="0" compatLnSpc="1"/>
          <a:lstStyle/>
          <a:p>
            <a:endParaRPr lang="zh-CN" altLang="en-US"/>
          </a:p>
        </p:txBody>
      </p:sp>
      <p:sp>
        <p:nvSpPr>
          <p:cNvPr id="18" name="Freeform 5"/>
          <p:cNvSpPr>
            <a:spLocks noEditPoints="1"/>
          </p:cNvSpPr>
          <p:nvPr/>
        </p:nvSpPr>
        <p:spPr bwMode="auto">
          <a:xfrm>
            <a:off x="3645706" y="2989628"/>
            <a:ext cx="2326489" cy="1252295"/>
          </a:xfrm>
          <a:custGeom>
            <a:avLst/>
            <a:gdLst>
              <a:gd name="T0" fmla="*/ 292 w 1204"/>
              <a:gd name="T1" fmla="*/ 648 h 648"/>
              <a:gd name="T2" fmla="*/ 206 w 1204"/>
              <a:gd name="T3" fmla="*/ 634 h 648"/>
              <a:gd name="T4" fmla="*/ 130 w 1204"/>
              <a:gd name="T5" fmla="*/ 598 h 648"/>
              <a:gd name="T6" fmla="*/ 68 w 1204"/>
              <a:gd name="T7" fmla="*/ 542 h 648"/>
              <a:gd name="T8" fmla="*/ 24 w 1204"/>
              <a:gd name="T9" fmla="*/ 470 h 648"/>
              <a:gd name="T10" fmla="*/ 2 w 1204"/>
              <a:gd name="T11" fmla="*/ 386 h 648"/>
              <a:gd name="T12" fmla="*/ 0 w 1204"/>
              <a:gd name="T13" fmla="*/ 292 h 648"/>
              <a:gd name="T14" fmla="*/ 14 w 1204"/>
              <a:gd name="T15" fmla="*/ 206 h 648"/>
              <a:gd name="T16" fmla="*/ 50 w 1204"/>
              <a:gd name="T17" fmla="*/ 130 h 648"/>
              <a:gd name="T18" fmla="*/ 106 w 1204"/>
              <a:gd name="T19" fmla="*/ 68 h 648"/>
              <a:gd name="T20" fmla="*/ 178 w 1204"/>
              <a:gd name="T21" fmla="*/ 24 h 648"/>
              <a:gd name="T22" fmla="*/ 262 w 1204"/>
              <a:gd name="T23" fmla="*/ 2 h 648"/>
              <a:gd name="T24" fmla="*/ 912 w 1204"/>
              <a:gd name="T25" fmla="*/ 0 h 648"/>
              <a:gd name="T26" fmla="*/ 1000 w 1204"/>
              <a:gd name="T27" fmla="*/ 14 h 648"/>
              <a:gd name="T28" fmla="*/ 1076 w 1204"/>
              <a:gd name="T29" fmla="*/ 50 h 648"/>
              <a:gd name="T30" fmla="*/ 1138 w 1204"/>
              <a:gd name="T31" fmla="*/ 106 h 648"/>
              <a:gd name="T32" fmla="*/ 1182 w 1204"/>
              <a:gd name="T33" fmla="*/ 178 h 648"/>
              <a:gd name="T34" fmla="*/ 1202 w 1204"/>
              <a:gd name="T35" fmla="*/ 262 h 648"/>
              <a:gd name="T36" fmla="*/ 1204 w 1204"/>
              <a:gd name="T37" fmla="*/ 356 h 648"/>
              <a:gd name="T38" fmla="*/ 1192 w 1204"/>
              <a:gd name="T39" fmla="*/ 442 h 648"/>
              <a:gd name="T40" fmla="*/ 1154 w 1204"/>
              <a:gd name="T41" fmla="*/ 520 h 648"/>
              <a:gd name="T42" fmla="*/ 1098 w 1204"/>
              <a:gd name="T43" fmla="*/ 582 h 648"/>
              <a:gd name="T44" fmla="*/ 1026 w 1204"/>
              <a:gd name="T45" fmla="*/ 624 h 648"/>
              <a:gd name="T46" fmla="*/ 942 w 1204"/>
              <a:gd name="T47" fmla="*/ 646 h 648"/>
              <a:gd name="T48" fmla="*/ 292 w 1204"/>
              <a:gd name="T49" fmla="*/ 122 h 648"/>
              <a:gd name="T50" fmla="*/ 258 w 1204"/>
              <a:gd name="T51" fmla="*/ 126 h 648"/>
              <a:gd name="T52" fmla="*/ 212 w 1204"/>
              <a:gd name="T53" fmla="*/ 144 h 648"/>
              <a:gd name="T54" fmla="*/ 172 w 1204"/>
              <a:gd name="T55" fmla="*/ 172 h 648"/>
              <a:gd name="T56" fmla="*/ 142 w 1204"/>
              <a:gd name="T57" fmla="*/ 212 h 648"/>
              <a:gd name="T58" fmla="*/ 126 w 1204"/>
              <a:gd name="T59" fmla="*/ 258 h 648"/>
              <a:gd name="T60" fmla="*/ 122 w 1204"/>
              <a:gd name="T61" fmla="*/ 356 h 648"/>
              <a:gd name="T62" fmla="*/ 126 w 1204"/>
              <a:gd name="T63" fmla="*/ 390 h 648"/>
              <a:gd name="T64" fmla="*/ 142 w 1204"/>
              <a:gd name="T65" fmla="*/ 436 h 648"/>
              <a:gd name="T66" fmla="*/ 172 w 1204"/>
              <a:gd name="T67" fmla="*/ 476 h 648"/>
              <a:gd name="T68" fmla="*/ 212 w 1204"/>
              <a:gd name="T69" fmla="*/ 506 h 648"/>
              <a:gd name="T70" fmla="*/ 258 w 1204"/>
              <a:gd name="T71" fmla="*/ 522 h 648"/>
              <a:gd name="T72" fmla="*/ 912 w 1204"/>
              <a:gd name="T73" fmla="*/ 526 h 648"/>
              <a:gd name="T74" fmla="*/ 946 w 1204"/>
              <a:gd name="T75" fmla="*/ 522 h 648"/>
              <a:gd name="T76" fmla="*/ 994 w 1204"/>
              <a:gd name="T77" fmla="*/ 506 h 648"/>
              <a:gd name="T78" fmla="*/ 1032 w 1204"/>
              <a:gd name="T79" fmla="*/ 476 h 648"/>
              <a:gd name="T80" fmla="*/ 1062 w 1204"/>
              <a:gd name="T81" fmla="*/ 436 h 648"/>
              <a:gd name="T82" fmla="*/ 1078 w 1204"/>
              <a:gd name="T83" fmla="*/ 390 h 648"/>
              <a:gd name="T84" fmla="*/ 1082 w 1204"/>
              <a:gd name="T85" fmla="*/ 292 h 648"/>
              <a:gd name="T86" fmla="*/ 1078 w 1204"/>
              <a:gd name="T87" fmla="*/ 258 h 648"/>
              <a:gd name="T88" fmla="*/ 1062 w 1204"/>
              <a:gd name="T89" fmla="*/ 212 h 648"/>
              <a:gd name="T90" fmla="*/ 1032 w 1204"/>
              <a:gd name="T91" fmla="*/ 172 h 648"/>
              <a:gd name="T92" fmla="*/ 994 w 1204"/>
              <a:gd name="T93" fmla="*/ 144 h 648"/>
              <a:gd name="T94" fmla="*/ 946 w 1204"/>
              <a:gd name="T95" fmla="*/ 126 h 648"/>
              <a:gd name="T96" fmla="*/ 292 w 1204"/>
              <a:gd name="T97" fmla="*/ 122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04" h="648">
                <a:moveTo>
                  <a:pt x="912" y="648"/>
                </a:moveTo>
                <a:lnTo>
                  <a:pt x="292" y="648"/>
                </a:lnTo>
                <a:lnTo>
                  <a:pt x="292" y="648"/>
                </a:lnTo>
                <a:lnTo>
                  <a:pt x="262" y="646"/>
                </a:lnTo>
                <a:lnTo>
                  <a:pt x="234" y="642"/>
                </a:lnTo>
                <a:lnTo>
                  <a:pt x="206" y="634"/>
                </a:lnTo>
                <a:lnTo>
                  <a:pt x="178" y="624"/>
                </a:lnTo>
                <a:lnTo>
                  <a:pt x="154" y="612"/>
                </a:lnTo>
                <a:lnTo>
                  <a:pt x="130" y="598"/>
                </a:lnTo>
                <a:lnTo>
                  <a:pt x="106" y="582"/>
                </a:lnTo>
                <a:lnTo>
                  <a:pt x="86" y="562"/>
                </a:lnTo>
                <a:lnTo>
                  <a:pt x="68" y="542"/>
                </a:lnTo>
                <a:lnTo>
                  <a:pt x="50" y="520"/>
                </a:lnTo>
                <a:lnTo>
                  <a:pt x="36" y="494"/>
                </a:lnTo>
                <a:lnTo>
                  <a:pt x="24" y="470"/>
                </a:lnTo>
                <a:lnTo>
                  <a:pt x="14" y="442"/>
                </a:lnTo>
                <a:lnTo>
                  <a:pt x="6" y="414"/>
                </a:lnTo>
                <a:lnTo>
                  <a:pt x="2" y="386"/>
                </a:lnTo>
                <a:lnTo>
                  <a:pt x="0" y="356"/>
                </a:lnTo>
                <a:lnTo>
                  <a:pt x="0" y="292"/>
                </a:lnTo>
                <a:lnTo>
                  <a:pt x="0" y="292"/>
                </a:lnTo>
                <a:lnTo>
                  <a:pt x="2" y="262"/>
                </a:lnTo>
                <a:lnTo>
                  <a:pt x="6" y="234"/>
                </a:lnTo>
                <a:lnTo>
                  <a:pt x="14" y="206"/>
                </a:lnTo>
                <a:lnTo>
                  <a:pt x="24" y="178"/>
                </a:lnTo>
                <a:lnTo>
                  <a:pt x="36" y="154"/>
                </a:lnTo>
                <a:lnTo>
                  <a:pt x="50" y="130"/>
                </a:lnTo>
                <a:lnTo>
                  <a:pt x="68" y="106"/>
                </a:lnTo>
                <a:lnTo>
                  <a:pt x="86" y="86"/>
                </a:lnTo>
                <a:lnTo>
                  <a:pt x="106" y="68"/>
                </a:lnTo>
                <a:lnTo>
                  <a:pt x="130" y="50"/>
                </a:lnTo>
                <a:lnTo>
                  <a:pt x="154" y="36"/>
                </a:lnTo>
                <a:lnTo>
                  <a:pt x="178" y="24"/>
                </a:lnTo>
                <a:lnTo>
                  <a:pt x="206" y="14"/>
                </a:lnTo>
                <a:lnTo>
                  <a:pt x="234" y="6"/>
                </a:lnTo>
                <a:lnTo>
                  <a:pt x="262" y="2"/>
                </a:lnTo>
                <a:lnTo>
                  <a:pt x="292" y="0"/>
                </a:lnTo>
                <a:lnTo>
                  <a:pt x="912" y="0"/>
                </a:lnTo>
                <a:lnTo>
                  <a:pt x="912" y="0"/>
                </a:lnTo>
                <a:lnTo>
                  <a:pt x="942" y="2"/>
                </a:lnTo>
                <a:lnTo>
                  <a:pt x="972" y="6"/>
                </a:lnTo>
                <a:lnTo>
                  <a:pt x="1000" y="14"/>
                </a:lnTo>
                <a:lnTo>
                  <a:pt x="1026" y="24"/>
                </a:lnTo>
                <a:lnTo>
                  <a:pt x="1052" y="36"/>
                </a:lnTo>
                <a:lnTo>
                  <a:pt x="1076" y="50"/>
                </a:lnTo>
                <a:lnTo>
                  <a:pt x="1098" y="68"/>
                </a:lnTo>
                <a:lnTo>
                  <a:pt x="1118" y="86"/>
                </a:lnTo>
                <a:lnTo>
                  <a:pt x="1138" y="106"/>
                </a:lnTo>
                <a:lnTo>
                  <a:pt x="1154" y="130"/>
                </a:lnTo>
                <a:lnTo>
                  <a:pt x="1168" y="154"/>
                </a:lnTo>
                <a:lnTo>
                  <a:pt x="1182" y="178"/>
                </a:lnTo>
                <a:lnTo>
                  <a:pt x="1192" y="206"/>
                </a:lnTo>
                <a:lnTo>
                  <a:pt x="1198" y="234"/>
                </a:lnTo>
                <a:lnTo>
                  <a:pt x="1202" y="262"/>
                </a:lnTo>
                <a:lnTo>
                  <a:pt x="1204" y="292"/>
                </a:lnTo>
                <a:lnTo>
                  <a:pt x="1204" y="356"/>
                </a:lnTo>
                <a:lnTo>
                  <a:pt x="1204" y="356"/>
                </a:lnTo>
                <a:lnTo>
                  <a:pt x="1202" y="386"/>
                </a:lnTo>
                <a:lnTo>
                  <a:pt x="1198" y="414"/>
                </a:lnTo>
                <a:lnTo>
                  <a:pt x="1192" y="442"/>
                </a:lnTo>
                <a:lnTo>
                  <a:pt x="1182" y="470"/>
                </a:lnTo>
                <a:lnTo>
                  <a:pt x="1168" y="494"/>
                </a:lnTo>
                <a:lnTo>
                  <a:pt x="1154" y="520"/>
                </a:lnTo>
                <a:lnTo>
                  <a:pt x="1138" y="542"/>
                </a:lnTo>
                <a:lnTo>
                  <a:pt x="1118" y="562"/>
                </a:lnTo>
                <a:lnTo>
                  <a:pt x="1098" y="582"/>
                </a:lnTo>
                <a:lnTo>
                  <a:pt x="1076" y="598"/>
                </a:lnTo>
                <a:lnTo>
                  <a:pt x="1052" y="612"/>
                </a:lnTo>
                <a:lnTo>
                  <a:pt x="1026" y="624"/>
                </a:lnTo>
                <a:lnTo>
                  <a:pt x="1000" y="634"/>
                </a:lnTo>
                <a:lnTo>
                  <a:pt x="972" y="642"/>
                </a:lnTo>
                <a:lnTo>
                  <a:pt x="942" y="646"/>
                </a:lnTo>
                <a:lnTo>
                  <a:pt x="912" y="648"/>
                </a:lnTo>
                <a:lnTo>
                  <a:pt x="912" y="648"/>
                </a:lnTo>
                <a:close/>
                <a:moveTo>
                  <a:pt x="292" y="122"/>
                </a:moveTo>
                <a:lnTo>
                  <a:pt x="292" y="122"/>
                </a:lnTo>
                <a:lnTo>
                  <a:pt x="274" y="124"/>
                </a:lnTo>
                <a:lnTo>
                  <a:pt x="258" y="126"/>
                </a:lnTo>
                <a:lnTo>
                  <a:pt x="242" y="130"/>
                </a:lnTo>
                <a:lnTo>
                  <a:pt x="226" y="136"/>
                </a:lnTo>
                <a:lnTo>
                  <a:pt x="212" y="144"/>
                </a:lnTo>
                <a:lnTo>
                  <a:pt x="198" y="152"/>
                </a:lnTo>
                <a:lnTo>
                  <a:pt x="184" y="162"/>
                </a:lnTo>
                <a:lnTo>
                  <a:pt x="172" y="172"/>
                </a:lnTo>
                <a:lnTo>
                  <a:pt x="162" y="184"/>
                </a:lnTo>
                <a:lnTo>
                  <a:pt x="152" y="198"/>
                </a:lnTo>
                <a:lnTo>
                  <a:pt x="142" y="212"/>
                </a:lnTo>
                <a:lnTo>
                  <a:pt x="136" y="226"/>
                </a:lnTo>
                <a:lnTo>
                  <a:pt x="130" y="242"/>
                </a:lnTo>
                <a:lnTo>
                  <a:pt x="126" y="258"/>
                </a:lnTo>
                <a:lnTo>
                  <a:pt x="124" y="274"/>
                </a:lnTo>
                <a:lnTo>
                  <a:pt x="122" y="292"/>
                </a:lnTo>
                <a:lnTo>
                  <a:pt x="122" y="356"/>
                </a:lnTo>
                <a:lnTo>
                  <a:pt x="122" y="356"/>
                </a:lnTo>
                <a:lnTo>
                  <a:pt x="124" y="374"/>
                </a:lnTo>
                <a:lnTo>
                  <a:pt x="126" y="390"/>
                </a:lnTo>
                <a:lnTo>
                  <a:pt x="130" y="406"/>
                </a:lnTo>
                <a:lnTo>
                  <a:pt x="136" y="422"/>
                </a:lnTo>
                <a:lnTo>
                  <a:pt x="142" y="436"/>
                </a:lnTo>
                <a:lnTo>
                  <a:pt x="152" y="450"/>
                </a:lnTo>
                <a:lnTo>
                  <a:pt x="162" y="464"/>
                </a:lnTo>
                <a:lnTo>
                  <a:pt x="172" y="476"/>
                </a:lnTo>
                <a:lnTo>
                  <a:pt x="184" y="486"/>
                </a:lnTo>
                <a:lnTo>
                  <a:pt x="198" y="496"/>
                </a:lnTo>
                <a:lnTo>
                  <a:pt x="212" y="506"/>
                </a:lnTo>
                <a:lnTo>
                  <a:pt x="226" y="512"/>
                </a:lnTo>
                <a:lnTo>
                  <a:pt x="242" y="518"/>
                </a:lnTo>
                <a:lnTo>
                  <a:pt x="258" y="522"/>
                </a:lnTo>
                <a:lnTo>
                  <a:pt x="274" y="524"/>
                </a:lnTo>
                <a:lnTo>
                  <a:pt x="292" y="526"/>
                </a:lnTo>
                <a:lnTo>
                  <a:pt x="912" y="526"/>
                </a:lnTo>
                <a:lnTo>
                  <a:pt x="912" y="526"/>
                </a:lnTo>
                <a:lnTo>
                  <a:pt x="930" y="524"/>
                </a:lnTo>
                <a:lnTo>
                  <a:pt x="946" y="522"/>
                </a:lnTo>
                <a:lnTo>
                  <a:pt x="964" y="518"/>
                </a:lnTo>
                <a:lnTo>
                  <a:pt x="978" y="512"/>
                </a:lnTo>
                <a:lnTo>
                  <a:pt x="994" y="506"/>
                </a:lnTo>
                <a:lnTo>
                  <a:pt x="1008" y="496"/>
                </a:lnTo>
                <a:lnTo>
                  <a:pt x="1020" y="486"/>
                </a:lnTo>
                <a:lnTo>
                  <a:pt x="1032" y="476"/>
                </a:lnTo>
                <a:lnTo>
                  <a:pt x="1044" y="464"/>
                </a:lnTo>
                <a:lnTo>
                  <a:pt x="1054" y="450"/>
                </a:lnTo>
                <a:lnTo>
                  <a:pt x="1062" y="436"/>
                </a:lnTo>
                <a:lnTo>
                  <a:pt x="1068" y="422"/>
                </a:lnTo>
                <a:lnTo>
                  <a:pt x="1074" y="406"/>
                </a:lnTo>
                <a:lnTo>
                  <a:pt x="1078" y="390"/>
                </a:lnTo>
                <a:lnTo>
                  <a:pt x="1082" y="374"/>
                </a:lnTo>
                <a:lnTo>
                  <a:pt x="1082" y="356"/>
                </a:lnTo>
                <a:lnTo>
                  <a:pt x="1082" y="292"/>
                </a:lnTo>
                <a:lnTo>
                  <a:pt x="1082" y="292"/>
                </a:lnTo>
                <a:lnTo>
                  <a:pt x="1082" y="274"/>
                </a:lnTo>
                <a:lnTo>
                  <a:pt x="1078" y="258"/>
                </a:lnTo>
                <a:lnTo>
                  <a:pt x="1074" y="242"/>
                </a:lnTo>
                <a:lnTo>
                  <a:pt x="1068" y="226"/>
                </a:lnTo>
                <a:lnTo>
                  <a:pt x="1062" y="212"/>
                </a:lnTo>
                <a:lnTo>
                  <a:pt x="1054" y="198"/>
                </a:lnTo>
                <a:lnTo>
                  <a:pt x="1044" y="184"/>
                </a:lnTo>
                <a:lnTo>
                  <a:pt x="1032" y="172"/>
                </a:lnTo>
                <a:lnTo>
                  <a:pt x="1020" y="162"/>
                </a:lnTo>
                <a:lnTo>
                  <a:pt x="1008" y="152"/>
                </a:lnTo>
                <a:lnTo>
                  <a:pt x="994" y="144"/>
                </a:lnTo>
                <a:lnTo>
                  <a:pt x="978" y="136"/>
                </a:lnTo>
                <a:lnTo>
                  <a:pt x="964" y="130"/>
                </a:lnTo>
                <a:lnTo>
                  <a:pt x="946" y="126"/>
                </a:lnTo>
                <a:lnTo>
                  <a:pt x="930" y="124"/>
                </a:lnTo>
                <a:lnTo>
                  <a:pt x="912" y="122"/>
                </a:lnTo>
                <a:lnTo>
                  <a:pt x="292" y="122"/>
                </a:lnTo>
                <a:close/>
              </a:path>
            </a:pathLst>
          </a:custGeom>
          <a:solidFill>
            <a:schemeClr val="accent4"/>
          </a:solidFill>
          <a:ln w="28575">
            <a:noFill/>
          </a:ln>
        </p:spPr>
        <p:txBody>
          <a:bodyPr vert="horz" wrap="square" lIns="121908" tIns="60954" rIns="121908" bIns="60954" numCol="1" anchor="t" anchorCtr="0" compatLnSpc="1"/>
          <a:lstStyle/>
          <a:p>
            <a:endParaRPr lang="zh-CN" altLang="en-US"/>
          </a:p>
        </p:txBody>
      </p:sp>
      <p:sp>
        <p:nvSpPr>
          <p:cNvPr id="19" name="Freeform 5"/>
          <p:cNvSpPr>
            <a:spLocks noEditPoints="1"/>
          </p:cNvSpPr>
          <p:nvPr/>
        </p:nvSpPr>
        <p:spPr bwMode="auto">
          <a:xfrm>
            <a:off x="6224168" y="2989628"/>
            <a:ext cx="2326489" cy="1252295"/>
          </a:xfrm>
          <a:custGeom>
            <a:avLst/>
            <a:gdLst>
              <a:gd name="T0" fmla="*/ 292 w 1204"/>
              <a:gd name="T1" fmla="*/ 648 h 648"/>
              <a:gd name="T2" fmla="*/ 206 w 1204"/>
              <a:gd name="T3" fmla="*/ 634 h 648"/>
              <a:gd name="T4" fmla="*/ 130 w 1204"/>
              <a:gd name="T5" fmla="*/ 598 h 648"/>
              <a:gd name="T6" fmla="*/ 68 w 1204"/>
              <a:gd name="T7" fmla="*/ 542 h 648"/>
              <a:gd name="T8" fmla="*/ 24 w 1204"/>
              <a:gd name="T9" fmla="*/ 470 h 648"/>
              <a:gd name="T10" fmla="*/ 2 w 1204"/>
              <a:gd name="T11" fmla="*/ 386 h 648"/>
              <a:gd name="T12" fmla="*/ 0 w 1204"/>
              <a:gd name="T13" fmla="*/ 292 h 648"/>
              <a:gd name="T14" fmla="*/ 14 w 1204"/>
              <a:gd name="T15" fmla="*/ 206 h 648"/>
              <a:gd name="T16" fmla="*/ 50 w 1204"/>
              <a:gd name="T17" fmla="*/ 130 h 648"/>
              <a:gd name="T18" fmla="*/ 106 w 1204"/>
              <a:gd name="T19" fmla="*/ 68 h 648"/>
              <a:gd name="T20" fmla="*/ 178 w 1204"/>
              <a:gd name="T21" fmla="*/ 24 h 648"/>
              <a:gd name="T22" fmla="*/ 262 w 1204"/>
              <a:gd name="T23" fmla="*/ 2 h 648"/>
              <a:gd name="T24" fmla="*/ 912 w 1204"/>
              <a:gd name="T25" fmla="*/ 0 h 648"/>
              <a:gd name="T26" fmla="*/ 1000 w 1204"/>
              <a:gd name="T27" fmla="*/ 14 h 648"/>
              <a:gd name="T28" fmla="*/ 1076 w 1204"/>
              <a:gd name="T29" fmla="*/ 50 h 648"/>
              <a:gd name="T30" fmla="*/ 1138 w 1204"/>
              <a:gd name="T31" fmla="*/ 106 h 648"/>
              <a:gd name="T32" fmla="*/ 1182 w 1204"/>
              <a:gd name="T33" fmla="*/ 178 h 648"/>
              <a:gd name="T34" fmla="*/ 1202 w 1204"/>
              <a:gd name="T35" fmla="*/ 262 h 648"/>
              <a:gd name="T36" fmla="*/ 1204 w 1204"/>
              <a:gd name="T37" fmla="*/ 356 h 648"/>
              <a:gd name="T38" fmla="*/ 1192 w 1204"/>
              <a:gd name="T39" fmla="*/ 442 h 648"/>
              <a:gd name="T40" fmla="*/ 1154 w 1204"/>
              <a:gd name="T41" fmla="*/ 520 h 648"/>
              <a:gd name="T42" fmla="*/ 1098 w 1204"/>
              <a:gd name="T43" fmla="*/ 582 h 648"/>
              <a:gd name="T44" fmla="*/ 1026 w 1204"/>
              <a:gd name="T45" fmla="*/ 624 h 648"/>
              <a:gd name="T46" fmla="*/ 942 w 1204"/>
              <a:gd name="T47" fmla="*/ 646 h 648"/>
              <a:gd name="T48" fmla="*/ 292 w 1204"/>
              <a:gd name="T49" fmla="*/ 122 h 648"/>
              <a:gd name="T50" fmla="*/ 258 w 1204"/>
              <a:gd name="T51" fmla="*/ 126 h 648"/>
              <a:gd name="T52" fmla="*/ 212 w 1204"/>
              <a:gd name="T53" fmla="*/ 144 h 648"/>
              <a:gd name="T54" fmla="*/ 172 w 1204"/>
              <a:gd name="T55" fmla="*/ 172 h 648"/>
              <a:gd name="T56" fmla="*/ 142 w 1204"/>
              <a:gd name="T57" fmla="*/ 212 h 648"/>
              <a:gd name="T58" fmla="*/ 126 w 1204"/>
              <a:gd name="T59" fmla="*/ 258 h 648"/>
              <a:gd name="T60" fmla="*/ 122 w 1204"/>
              <a:gd name="T61" fmla="*/ 356 h 648"/>
              <a:gd name="T62" fmla="*/ 126 w 1204"/>
              <a:gd name="T63" fmla="*/ 390 h 648"/>
              <a:gd name="T64" fmla="*/ 142 w 1204"/>
              <a:gd name="T65" fmla="*/ 436 h 648"/>
              <a:gd name="T66" fmla="*/ 172 w 1204"/>
              <a:gd name="T67" fmla="*/ 476 h 648"/>
              <a:gd name="T68" fmla="*/ 212 w 1204"/>
              <a:gd name="T69" fmla="*/ 506 h 648"/>
              <a:gd name="T70" fmla="*/ 258 w 1204"/>
              <a:gd name="T71" fmla="*/ 522 h 648"/>
              <a:gd name="T72" fmla="*/ 912 w 1204"/>
              <a:gd name="T73" fmla="*/ 526 h 648"/>
              <a:gd name="T74" fmla="*/ 946 w 1204"/>
              <a:gd name="T75" fmla="*/ 522 h 648"/>
              <a:gd name="T76" fmla="*/ 994 w 1204"/>
              <a:gd name="T77" fmla="*/ 506 h 648"/>
              <a:gd name="T78" fmla="*/ 1032 w 1204"/>
              <a:gd name="T79" fmla="*/ 476 h 648"/>
              <a:gd name="T80" fmla="*/ 1062 w 1204"/>
              <a:gd name="T81" fmla="*/ 436 h 648"/>
              <a:gd name="T82" fmla="*/ 1078 w 1204"/>
              <a:gd name="T83" fmla="*/ 390 h 648"/>
              <a:gd name="T84" fmla="*/ 1082 w 1204"/>
              <a:gd name="T85" fmla="*/ 292 h 648"/>
              <a:gd name="T86" fmla="*/ 1078 w 1204"/>
              <a:gd name="T87" fmla="*/ 258 h 648"/>
              <a:gd name="T88" fmla="*/ 1062 w 1204"/>
              <a:gd name="T89" fmla="*/ 212 h 648"/>
              <a:gd name="T90" fmla="*/ 1032 w 1204"/>
              <a:gd name="T91" fmla="*/ 172 h 648"/>
              <a:gd name="T92" fmla="*/ 994 w 1204"/>
              <a:gd name="T93" fmla="*/ 144 h 648"/>
              <a:gd name="T94" fmla="*/ 946 w 1204"/>
              <a:gd name="T95" fmla="*/ 126 h 648"/>
              <a:gd name="T96" fmla="*/ 292 w 1204"/>
              <a:gd name="T97" fmla="*/ 122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04" h="648">
                <a:moveTo>
                  <a:pt x="912" y="648"/>
                </a:moveTo>
                <a:lnTo>
                  <a:pt x="292" y="648"/>
                </a:lnTo>
                <a:lnTo>
                  <a:pt x="292" y="648"/>
                </a:lnTo>
                <a:lnTo>
                  <a:pt x="262" y="646"/>
                </a:lnTo>
                <a:lnTo>
                  <a:pt x="234" y="642"/>
                </a:lnTo>
                <a:lnTo>
                  <a:pt x="206" y="634"/>
                </a:lnTo>
                <a:lnTo>
                  <a:pt x="178" y="624"/>
                </a:lnTo>
                <a:lnTo>
                  <a:pt x="154" y="612"/>
                </a:lnTo>
                <a:lnTo>
                  <a:pt x="130" y="598"/>
                </a:lnTo>
                <a:lnTo>
                  <a:pt x="106" y="582"/>
                </a:lnTo>
                <a:lnTo>
                  <a:pt x="86" y="562"/>
                </a:lnTo>
                <a:lnTo>
                  <a:pt x="68" y="542"/>
                </a:lnTo>
                <a:lnTo>
                  <a:pt x="50" y="520"/>
                </a:lnTo>
                <a:lnTo>
                  <a:pt x="36" y="494"/>
                </a:lnTo>
                <a:lnTo>
                  <a:pt x="24" y="470"/>
                </a:lnTo>
                <a:lnTo>
                  <a:pt x="14" y="442"/>
                </a:lnTo>
                <a:lnTo>
                  <a:pt x="6" y="414"/>
                </a:lnTo>
                <a:lnTo>
                  <a:pt x="2" y="386"/>
                </a:lnTo>
                <a:lnTo>
                  <a:pt x="0" y="356"/>
                </a:lnTo>
                <a:lnTo>
                  <a:pt x="0" y="292"/>
                </a:lnTo>
                <a:lnTo>
                  <a:pt x="0" y="292"/>
                </a:lnTo>
                <a:lnTo>
                  <a:pt x="2" y="262"/>
                </a:lnTo>
                <a:lnTo>
                  <a:pt x="6" y="234"/>
                </a:lnTo>
                <a:lnTo>
                  <a:pt x="14" y="206"/>
                </a:lnTo>
                <a:lnTo>
                  <a:pt x="24" y="178"/>
                </a:lnTo>
                <a:lnTo>
                  <a:pt x="36" y="154"/>
                </a:lnTo>
                <a:lnTo>
                  <a:pt x="50" y="130"/>
                </a:lnTo>
                <a:lnTo>
                  <a:pt x="68" y="106"/>
                </a:lnTo>
                <a:lnTo>
                  <a:pt x="86" y="86"/>
                </a:lnTo>
                <a:lnTo>
                  <a:pt x="106" y="68"/>
                </a:lnTo>
                <a:lnTo>
                  <a:pt x="130" y="50"/>
                </a:lnTo>
                <a:lnTo>
                  <a:pt x="154" y="36"/>
                </a:lnTo>
                <a:lnTo>
                  <a:pt x="178" y="24"/>
                </a:lnTo>
                <a:lnTo>
                  <a:pt x="206" y="14"/>
                </a:lnTo>
                <a:lnTo>
                  <a:pt x="234" y="6"/>
                </a:lnTo>
                <a:lnTo>
                  <a:pt x="262" y="2"/>
                </a:lnTo>
                <a:lnTo>
                  <a:pt x="292" y="0"/>
                </a:lnTo>
                <a:lnTo>
                  <a:pt x="912" y="0"/>
                </a:lnTo>
                <a:lnTo>
                  <a:pt x="912" y="0"/>
                </a:lnTo>
                <a:lnTo>
                  <a:pt x="942" y="2"/>
                </a:lnTo>
                <a:lnTo>
                  <a:pt x="972" y="6"/>
                </a:lnTo>
                <a:lnTo>
                  <a:pt x="1000" y="14"/>
                </a:lnTo>
                <a:lnTo>
                  <a:pt x="1026" y="24"/>
                </a:lnTo>
                <a:lnTo>
                  <a:pt x="1052" y="36"/>
                </a:lnTo>
                <a:lnTo>
                  <a:pt x="1076" y="50"/>
                </a:lnTo>
                <a:lnTo>
                  <a:pt x="1098" y="68"/>
                </a:lnTo>
                <a:lnTo>
                  <a:pt x="1118" y="86"/>
                </a:lnTo>
                <a:lnTo>
                  <a:pt x="1138" y="106"/>
                </a:lnTo>
                <a:lnTo>
                  <a:pt x="1154" y="130"/>
                </a:lnTo>
                <a:lnTo>
                  <a:pt x="1168" y="154"/>
                </a:lnTo>
                <a:lnTo>
                  <a:pt x="1182" y="178"/>
                </a:lnTo>
                <a:lnTo>
                  <a:pt x="1192" y="206"/>
                </a:lnTo>
                <a:lnTo>
                  <a:pt x="1198" y="234"/>
                </a:lnTo>
                <a:lnTo>
                  <a:pt x="1202" y="262"/>
                </a:lnTo>
                <a:lnTo>
                  <a:pt x="1204" y="292"/>
                </a:lnTo>
                <a:lnTo>
                  <a:pt x="1204" y="356"/>
                </a:lnTo>
                <a:lnTo>
                  <a:pt x="1204" y="356"/>
                </a:lnTo>
                <a:lnTo>
                  <a:pt x="1202" y="386"/>
                </a:lnTo>
                <a:lnTo>
                  <a:pt x="1198" y="414"/>
                </a:lnTo>
                <a:lnTo>
                  <a:pt x="1192" y="442"/>
                </a:lnTo>
                <a:lnTo>
                  <a:pt x="1182" y="470"/>
                </a:lnTo>
                <a:lnTo>
                  <a:pt x="1168" y="494"/>
                </a:lnTo>
                <a:lnTo>
                  <a:pt x="1154" y="520"/>
                </a:lnTo>
                <a:lnTo>
                  <a:pt x="1138" y="542"/>
                </a:lnTo>
                <a:lnTo>
                  <a:pt x="1118" y="562"/>
                </a:lnTo>
                <a:lnTo>
                  <a:pt x="1098" y="582"/>
                </a:lnTo>
                <a:lnTo>
                  <a:pt x="1076" y="598"/>
                </a:lnTo>
                <a:lnTo>
                  <a:pt x="1052" y="612"/>
                </a:lnTo>
                <a:lnTo>
                  <a:pt x="1026" y="624"/>
                </a:lnTo>
                <a:lnTo>
                  <a:pt x="1000" y="634"/>
                </a:lnTo>
                <a:lnTo>
                  <a:pt x="972" y="642"/>
                </a:lnTo>
                <a:lnTo>
                  <a:pt x="942" y="646"/>
                </a:lnTo>
                <a:lnTo>
                  <a:pt x="912" y="648"/>
                </a:lnTo>
                <a:lnTo>
                  <a:pt x="912" y="648"/>
                </a:lnTo>
                <a:close/>
                <a:moveTo>
                  <a:pt x="292" y="122"/>
                </a:moveTo>
                <a:lnTo>
                  <a:pt x="292" y="122"/>
                </a:lnTo>
                <a:lnTo>
                  <a:pt x="274" y="124"/>
                </a:lnTo>
                <a:lnTo>
                  <a:pt x="258" y="126"/>
                </a:lnTo>
                <a:lnTo>
                  <a:pt x="242" y="130"/>
                </a:lnTo>
                <a:lnTo>
                  <a:pt x="226" y="136"/>
                </a:lnTo>
                <a:lnTo>
                  <a:pt x="212" y="144"/>
                </a:lnTo>
                <a:lnTo>
                  <a:pt x="198" y="152"/>
                </a:lnTo>
                <a:lnTo>
                  <a:pt x="184" y="162"/>
                </a:lnTo>
                <a:lnTo>
                  <a:pt x="172" y="172"/>
                </a:lnTo>
                <a:lnTo>
                  <a:pt x="162" y="184"/>
                </a:lnTo>
                <a:lnTo>
                  <a:pt x="152" y="198"/>
                </a:lnTo>
                <a:lnTo>
                  <a:pt x="142" y="212"/>
                </a:lnTo>
                <a:lnTo>
                  <a:pt x="136" y="226"/>
                </a:lnTo>
                <a:lnTo>
                  <a:pt x="130" y="242"/>
                </a:lnTo>
                <a:lnTo>
                  <a:pt x="126" y="258"/>
                </a:lnTo>
                <a:lnTo>
                  <a:pt x="124" y="274"/>
                </a:lnTo>
                <a:lnTo>
                  <a:pt x="122" y="292"/>
                </a:lnTo>
                <a:lnTo>
                  <a:pt x="122" y="356"/>
                </a:lnTo>
                <a:lnTo>
                  <a:pt x="122" y="356"/>
                </a:lnTo>
                <a:lnTo>
                  <a:pt x="124" y="374"/>
                </a:lnTo>
                <a:lnTo>
                  <a:pt x="126" y="390"/>
                </a:lnTo>
                <a:lnTo>
                  <a:pt x="130" y="406"/>
                </a:lnTo>
                <a:lnTo>
                  <a:pt x="136" y="422"/>
                </a:lnTo>
                <a:lnTo>
                  <a:pt x="142" y="436"/>
                </a:lnTo>
                <a:lnTo>
                  <a:pt x="152" y="450"/>
                </a:lnTo>
                <a:lnTo>
                  <a:pt x="162" y="464"/>
                </a:lnTo>
                <a:lnTo>
                  <a:pt x="172" y="476"/>
                </a:lnTo>
                <a:lnTo>
                  <a:pt x="184" y="486"/>
                </a:lnTo>
                <a:lnTo>
                  <a:pt x="198" y="496"/>
                </a:lnTo>
                <a:lnTo>
                  <a:pt x="212" y="506"/>
                </a:lnTo>
                <a:lnTo>
                  <a:pt x="226" y="512"/>
                </a:lnTo>
                <a:lnTo>
                  <a:pt x="242" y="518"/>
                </a:lnTo>
                <a:lnTo>
                  <a:pt x="258" y="522"/>
                </a:lnTo>
                <a:lnTo>
                  <a:pt x="274" y="524"/>
                </a:lnTo>
                <a:lnTo>
                  <a:pt x="292" y="526"/>
                </a:lnTo>
                <a:lnTo>
                  <a:pt x="912" y="526"/>
                </a:lnTo>
                <a:lnTo>
                  <a:pt x="912" y="526"/>
                </a:lnTo>
                <a:lnTo>
                  <a:pt x="930" y="524"/>
                </a:lnTo>
                <a:lnTo>
                  <a:pt x="946" y="522"/>
                </a:lnTo>
                <a:lnTo>
                  <a:pt x="964" y="518"/>
                </a:lnTo>
                <a:lnTo>
                  <a:pt x="978" y="512"/>
                </a:lnTo>
                <a:lnTo>
                  <a:pt x="994" y="506"/>
                </a:lnTo>
                <a:lnTo>
                  <a:pt x="1008" y="496"/>
                </a:lnTo>
                <a:lnTo>
                  <a:pt x="1020" y="486"/>
                </a:lnTo>
                <a:lnTo>
                  <a:pt x="1032" y="476"/>
                </a:lnTo>
                <a:lnTo>
                  <a:pt x="1044" y="464"/>
                </a:lnTo>
                <a:lnTo>
                  <a:pt x="1054" y="450"/>
                </a:lnTo>
                <a:lnTo>
                  <a:pt x="1062" y="436"/>
                </a:lnTo>
                <a:lnTo>
                  <a:pt x="1068" y="422"/>
                </a:lnTo>
                <a:lnTo>
                  <a:pt x="1074" y="406"/>
                </a:lnTo>
                <a:lnTo>
                  <a:pt x="1078" y="390"/>
                </a:lnTo>
                <a:lnTo>
                  <a:pt x="1082" y="374"/>
                </a:lnTo>
                <a:lnTo>
                  <a:pt x="1082" y="356"/>
                </a:lnTo>
                <a:lnTo>
                  <a:pt x="1082" y="292"/>
                </a:lnTo>
                <a:lnTo>
                  <a:pt x="1082" y="292"/>
                </a:lnTo>
                <a:lnTo>
                  <a:pt x="1082" y="274"/>
                </a:lnTo>
                <a:lnTo>
                  <a:pt x="1078" y="258"/>
                </a:lnTo>
                <a:lnTo>
                  <a:pt x="1074" y="242"/>
                </a:lnTo>
                <a:lnTo>
                  <a:pt x="1068" y="226"/>
                </a:lnTo>
                <a:lnTo>
                  <a:pt x="1062" y="212"/>
                </a:lnTo>
                <a:lnTo>
                  <a:pt x="1054" y="198"/>
                </a:lnTo>
                <a:lnTo>
                  <a:pt x="1044" y="184"/>
                </a:lnTo>
                <a:lnTo>
                  <a:pt x="1032" y="172"/>
                </a:lnTo>
                <a:lnTo>
                  <a:pt x="1020" y="162"/>
                </a:lnTo>
                <a:lnTo>
                  <a:pt x="1008" y="152"/>
                </a:lnTo>
                <a:lnTo>
                  <a:pt x="994" y="144"/>
                </a:lnTo>
                <a:lnTo>
                  <a:pt x="978" y="136"/>
                </a:lnTo>
                <a:lnTo>
                  <a:pt x="964" y="130"/>
                </a:lnTo>
                <a:lnTo>
                  <a:pt x="946" y="126"/>
                </a:lnTo>
                <a:lnTo>
                  <a:pt x="930" y="124"/>
                </a:lnTo>
                <a:lnTo>
                  <a:pt x="912" y="122"/>
                </a:lnTo>
                <a:lnTo>
                  <a:pt x="292" y="122"/>
                </a:lnTo>
                <a:close/>
              </a:path>
            </a:pathLst>
          </a:custGeom>
          <a:solidFill>
            <a:schemeClr val="accent3"/>
          </a:solidFill>
          <a:ln w="28575">
            <a:noFill/>
          </a:ln>
        </p:spPr>
        <p:txBody>
          <a:bodyPr vert="horz" wrap="square" lIns="121908" tIns="60954" rIns="121908" bIns="60954" numCol="1" anchor="t" anchorCtr="0" compatLnSpc="1"/>
          <a:lstStyle/>
          <a:p>
            <a:endParaRPr lang="zh-CN" altLang="en-US"/>
          </a:p>
        </p:txBody>
      </p:sp>
      <p:sp>
        <p:nvSpPr>
          <p:cNvPr id="20" name="Freeform 5"/>
          <p:cNvSpPr>
            <a:spLocks noEditPoints="1"/>
          </p:cNvSpPr>
          <p:nvPr/>
        </p:nvSpPr>
        <p:spPr bwMode="auto">
          <a:xfrm>
            <a:off x="8784080" y="2989628"/>
            <a:ext cx="2326489" cy="1252295"/>
          </a:xfrm>
          <a:custGeom>
            <a:avLst/>
            <a:gdLst>
              <a:gd name="T0" fmla="*/ 292 w 1204"/>
              <a:gd name="T1" fmla="*/ 648 h 648"/>
              <a:gd name="T2" fmla="*/ 206 w 1204"/>
              <a:gd name="T3" fmla="*/ 634 h 648"/>
              <a:gd name="T4" fmla="*/ 130 w 1204"/>
              <a:gd name="T5" fmla="*/ 598 h 648"/>
              <a:gd name="T6" fmla="*/ 68 w 1204"/>
              <a:gd name="T7" fmla="*/ 542 h 648"/>
              <a:gd name="T8" fmla="*/ 24 w 1204"/>
              <a:gd name="T9" fmla="*/ 470 h 648"/>
              <a:gd name="T10" fmla="*/ 2 w 1204"/>
              <a:gd name="T11" fmla="*/ 386 h 648"/>
              <a:gd name="T12" fmla="*/ 0 w 1204"/>
              <a:gd name="T13" fmla="*/ 292 h 648"/>
              <a:gd name="T14" fmla="*/ 14 w 1204"/>
              <a:gd name="T15" fmla="*/ 206 h 648"/>
              <a:gd name="T16" fmla="*/ 50 w 1204"/>
              <a:gd name="T17" fmla="*/ 130 h 648"/>
              <a:gd name="T18" fmla="*/ 106 w 1204"/>
              <a:gd name="T19" fmla="*/ 68 h 648"/>
              <a:gd name="T20" fmla="*/ 178 w 1204"/>
              <a:gd name="T21" fmla="*/ 24 h 648"/>
              <a:gd name="T22" fmla="*/ 262 w 1204"/>
              <a:gd name="T23" fmla="*/ 2 h 648"/>
              <a:gd name="T24" fmla="*/ 912 w 1204"/>
              <a:gd name="T25" fmla="*/ 0 h 648"/>
              <a:gd name="T26" fmla="*/ 1000 w 1204"/>
              <a:gd name="T27" fmla="*/ 14 h 648"/>
              <a:gd name="T28" fmla="*/ 1076 w 1204"/>
              <a:gd name="T29" fmla="*/ 50 h 648"/>
              <a:gd name="T30" fmla="*/ 1138 w 1204"/>
              <a:gd name="T31" fmla="*/ 106 h 648"/>
              <a:gd name="T32" fmla="*/ 1182 w 1204"/>
              <a:gd name="T33" fmla="*/ 178 h 648"/>
              <a:gd name="T34" fmla="*/ 1202 w 1204"/>
              <a:gd name="T35" fmla="*/ 262 h 648"/>
              <a:gd name="T36" fmla="*/ 1204 w 1204"/>
              <a:gd name="T37" fmla="*/ 356 h 648"/>
              <a:gd name="T38" fmla="*/ 1192 w 1204"/>
              <a:gd name="T39" fmla="*/ 442 h 648"/>
              <a:gd name="T40" fmla="*/ 1154 w 1204"/>
              <a:gd name="T41" fmla="*/ 520 h 648"/>
              <a:gd name="T42" fmla="*/ 1098 w 1204"/>
              <a:gd name="T43" fmla="*/ 582 h 648"/>
              <a:gd name="T44" fmla="*/ 1026 w 1204"/>
              <a:gd name="T45" fmla="*/ 624 h 648"/>
              <a:gd name="T46" fmla="*/ 942 w 1204"/>
              <a:gd name="T47" fmla="*/ 646 h 648"/>
              <a:gd name="T48" fmla="*/ 292 w 1204"/>
              <a:gd name="T49" fmla="*/ 122 h 648"/>
              <a:gd name="T50" fmla="*/ 258 w 1204"/>
              <a:gd name="T51" fmla="*/ 126 h 648"/>
              <a:gd name="T52" fmla="*/ 212 w 1204"/>
              <a:gd name="T53" fmla="*/ 144 h 648"/>
              <a:gd name="T54" fmla="*/ 172 w 1204"/>
              <a:gd name="T55" fmla="*/ 172 h 648"/>
              <a:gd name="T56" fmla="*/ 142 w 1204"/>
              <a:gd name="T57" fmla="*/ 212 h 648"/>
              <a:gd name="T58" fmla="*/ 126 w 1204"/>
              <a:gd name="T59" fmla="*/ 258 h 648"/>
              <a:gd name="T60" fmla="*/ 122 w 1204"/>
              <a:gd name="T61" fmla="*/ 356 h 648"/>
              <a:gd name="T62" fmla="*/ 126 w 1204"/>
              <a:gd name="T63" fmla="*/ 390 h 648"/>
              <a:gd name="T64" fmla="*/ 142 w 1204"/>
              <a:gd name="T65" fmla="*/ 436 h 648"/>
              <a:gd name="T66" fmla="*/ 172 w 1204"/>
              <a:gd name="T67" fmla="*/ 476 h 648"/>
              <a:gd name="T68" fmla="*/ 212 w 1204"/>
              <a:gd name="T69" fmla="*/ 506 h 648"/>
              <a:gd name="T70" fmla="*/ 258 w 1204"/>
              <a:gd name="T71" fmla="*/ 522 h 648"/>
              <a:gd name="T72" fmla="*/ 912 w 1204"/>
              <a:gd name="T73" fmla="*/ 526 h 648"/>
              <a:gd name="T74" fmla="*/ 946 w 1204"/>
              <a:gd name="T75" fmla="*/ 522 h 648"/>
              <a:gd name="T76" fmla="*/ 994 w 1204"/>
              <a:gd name="T77" fmla="*/ 506 h 648"/>
              <a:gd name="T78" fmla="*/ 1032 w 1204"/>
              <a:gd name="T79" fmla="*/ 476 h 648"/>
              <a:gd name="T80" fmla="*/ 1062 w 1204"/>
              <a:gd name="T81" fmla="*/ 436 h 648"/>
              <a:gd name="T82" fmla="*/ 1078 w 1204"/>
              <a:gd name="T83" fmla="*/ 390 h 648"/>
              <a:gd name="T84" fmla="*/ 1082 w 1204"/>
              <a:gd name="T85" fmla="*/ 292 h 648"/>
              <a:gd name="T86" fmla="*/ 1078 w 1204"/>
              <a:gd name="T87" fmla="*/ 258 h 648"/>
              <a:gd name="T88" fmla="*/ 1062 w 1204"/>
              <a:gd name="T89" fmla="*/ 212 h 648"/>
              <a:gd name="T90" fmla="*/ 1032 w 1204"/>
              <a:gd name="T91" fmla="*/ 172 h 648"/>
              <a:gd name="T92" fmla="*/ 994 w 1204"/>
              <a:gd name="T93" fmla="*/ 144 h 648"/>
              <a:gd name="T94" fmla="*/ 946 w 1204"/>
              <a:gd name="T95" fmla="*/ 126 h 648"/>
              <a:gd name="T96" fmla="*/ 292 w 1204"/>
              <a:gd name="T97" fmla="*/ 122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04" h="648">
                <a:moveTo>
                  <a:pt x="912" y="648"/>
                </a:moveTo>
                <a:lnTo>
                  <a:pt x="292" y="648"/>
                </a:lnTo>
                <a:lnTo>
                  <a:pt x="292" y="648"/>
                </a:lnTo>
                <a:lnTo>
                  <a:pt x="262" y="646"/>
                </a:lnTo>
                <a:lnTo>
                  <a:pt x="234" y="642"/>
                </a:lnTo>
                <a:lnTo>
                  <a:pt x="206" y="634"/>
                </a:lnTo>
                <a:lnTo>
                  <a:pt x="178" y="624"/>
                </a:lnTo>
                <a:lnTo>
                  <a:pt x="154" y="612"/>
                </a:lnTo>
                <a:lnTo>
                  <a:pt x="130" y="598"/>
                </a:lnTo>
                <a:lnTo>
                  <a:pt x="106" y="582"/>
                </a:lnTo>
                <a:lnTo>
                  <a:pt x="86" y="562"/>
                </a:lnTo>
                <a:lnTo>
                  <a:pt x="68" y="542"/>
                </a:lnTo>
                <a:lnTo>
                  <a:pt x="50" y="520"/>
                </a:lnTo>
                <a:lnTo>
                  <a:pt x="36" y="494"/>
                </a:lnTo>
                <a:lnTo>
                  <a:pt x="24" y="470"/>
                </a:lnTo>
                <a:lnTo>
                  <a:pt x="14" y="442"/>
                </a:lnTo>
                <a:lnTo>
                  <a:pt x="6" y="414"/>
                </a:lnTo>
                <a:lnTo>
                  <a:pt x="2" y="386"/>
                </a:lnTo>
                <a:lnTo>
                  <a:pt x="0" y="356"/>
                </a:lnTo>
                <a:lnTo>
                  <a:pt x="0" y="292"/>
                </a:lnTo>
                <a:lnTo>
                  <a:pt x="0" y="292"/>
                </a:lnTo>
                <a:lnTo>
                  <a:pt x="2" y="262"/>
                </a:lnTo>
                <a:lnTo>
                  <a:pt x="6" y="234"/>
                </a:lnTo>
                <a:lnTo>
                  <a:pt x="14" y="206"/>
                </a:lnTo>
                <a:lnTo>
                  <a:pt x="24" y="178"/>
                </a:lnTo>
                <a:lnTo>
                  <a:pt x="36" y="154"/>
                </a:lnTo>
                <a:lnTo>
                  <a:pt x="50" y="130"/>
                </a:lnTo>
                <a:lnTo>
                  <a:pt x="68" y="106"/>
                </a:lnTo>
                <a:lnTo>
                  <a:pt x="86" y="86"/>
                </a:lnTo>
                <a:lnTo>
                  <a:pt x="106" y="68"/>
                </a:lnTo>
                <a:lnTo>
                  <a:pt x="130" y="50"/>
                </a:lnTo>
                <a:lnTo>
                  <a:pt x="154" y="36"/>
                </a:lnTo>
                <a:lnTo>
                  <a:pt x="178" y="24"/>
                </a:lnTo>
                <a:lnTo>
                  <a:pt x="206" y="14"/>
                </a:lnTo>
                <a:lnTo>
                  <a:pt x="234" y="6"/>
                </a:lnTo>
                <a:lnTo>
                  <a:pt x="262" y="2"/>
                </a:lnTo>
                <a:lnTo>
                  <a:pt x="292" y="0"/>
                </a:lnTo>
                <a:lnTo>
                  <a:pt x="912" y="0"/>
                </a:lnTo>
                <a:lnTo>
                  <a:pt x="912" y="0"/>
                </a:lnTo>
                <a:lnTo>
                  <a:pt x="942" y="2"/>
                </a:lnTo>
                <a:lnTo>
                  <a:pt x="972" y="6"/>
                </a:lnTo>
                <a:lnTo>
                  <a:pt x="1000" y="14"/>
                </a:lnTo>
                <a:lnTo>
                  <a:pt x="1026" y="24"/>
                </a:lnTo>
                <a:lnTo>
                  <a:pt x="1052" y="36"/>
                </a:lnTo>
                <a:lnTo>
                  <a:pt x="1076" y="50"/>
                </a:lnTo>
                <a:lnTo>
                  <a:pt x="1098" y="68"/>
                </a:lnTo>
                <a:lnTo>
                  <a:pt x="1118" y="86"/>
                </a:lnTo>
                <a:lnTo>
                  <a:pt x="1138" y="106"/>
                </a:lnTo>
                <a:lnTo>
                  <a:pt x="1154" y="130"/>
                </a:lnTo>
                <a:lnTo>
                  <a:pt x="1168" y="154"/>
                </a:lnTo>
                <a:lnTo>
                  <a:pt x="1182" y="178"/>
                </a:lnTo>
                <a:lnTo>
                  <a:pt x="1192" y="206"/>
                </a:lnTo>
                <a:lnTo>
                  <a:pt x="1198" y="234"/>
                </a:lnTo>
                <a:lnTo>
                  <a:pt x="1202" y="262"/>
                </a:lnTo>
                <a:lnTo>
                  <a:pt x="1204" y="292"/>
                </a:lnTo>
                <a:lnTo>
                  <a:pt x="1204" y="356"/>
                </a:lnTo>
                <a:lnTo>
                  <a:pt x="1204" y="356"/>
                </a:lnTo>
                <a:lnTo>
                  <a:pt x="1202" y="386"/>
                </a:lnTo>
                <a:lnTo>
                  <a:pt x="1198" y="414"/>
                </a:lnTo>
                <a:lnTo>
                  <a:pt x="1192" y="442"/>
                </a:lnTo>
                <a:lnTo>
                  <a:pt x="1182" y="470"/>
                </a:lnTo>
                <a:lnTo>
                  <a:pt x="1168" y="494"/>
                </a:lnTo>
                <a:lnTo>
                  <a:pt x="1154" y="520"/>
                </a:lnTo>
                <a:lnTo>
                  <a:pt x="1138" y="542"/>
                </a:lnTo>
                <a:lnTo>
                  <a:pt x="1118" y="562"/>
                </a:lnTo>
                <a:lnTo>
                  <a:pt x="1098" y="582"/>
                </a:lnTo>
                <a:lnTo>
                  <a:pt x="1076" y="598"/>
                </a:lnTo>
                <a:lnTo>
                  <a:pt x="1052" y="612"/>
                </a:lnTo>
                <a:lnTo>
                  <a:pt x="1026" y="624"/>
                </a:lnTo>
                <a:lnTo>
                  <a:pt x="1000" y="634"/>
                </a:lnTo>
                <a:lnTo>
                  <a:pt x="972" y="642"/>
                </a:lnTo>
                <a:lnTo>
                  <a:pt x="942" y="646"/>
                </a:lnTo>
                <a:lnTo>
                  <a:pt x="912" y="648"/>
                </a:lnTo>
                <a:lnTo>
                  <a:pt x="912" y="648"/>
                </a:lnTo>
                <a:close/>
                <a:moveTo>
                  <a:pt x="292" y="122"/>
                </a:moveTo>
                <a:lnTo>
                  <a:pt x="292" y="122"/>
                </a:lnTo>
                <a:lnTo>
                  <a:pt x="274" y="124"/>
                </a:lnTo>
                <a:lnTo>
                  <a:pt x="258" y="126"/>
                </a:lnTo>
                <a:lnTo>
                  <a:pt x="242" y="130"/>
                </a:lnTo>
                <a:lnTo>
                  <a:pt x="226" y="136"/>
                </a:lnTo>
                <a:lnTo>
                  <a:pt x="212" y="144"/>
                </a:lnTo>
                <a:lnTo>
                  <a:pt x="198" y="152"/>
                </a:lnTo>
                <a:lnTo>
                  <a:pt x="184" y="162"/>
                </a:lnTo>
                <a:lnTo>
                  <a:pt x="172" y="172"/>
                </a:lnTo>
                <a:lnTo>
                  <a:pt x="162" y="184"/>
                </a:lnTo>
                <a:lnTo>
                  <a:pt x="152" y="198"/>
                </a:lnTo>
                <a:lnTo>
                  <a:pt x="142" y="212"/>
                </a:lnTo>
                <a:lnTo>
                  <a:pt x="136" y="226"/>
                </a:lnTo>
                <a:lnTo>
                  <a:pt x="130" y="242"/>
                </a:lnTo>
                <a:lnTo>
                  <a:pt x="126" y="258"/>
                </a:lnTo>
                <a:lnTo>
                  <a:pt x="124" y="274"/>
                </a:lnTo>
                <a:lnTo>
                  <a:pt x="122" y="292"/>
                </a:lnTo>
                <a:lnTo>
                  <a:pt x="122" y="356"/>
                </a:lnTo>
                <a:lnTo>
                  <a:pt x="122" y="356"/>
                </a:lnTo>
                <a:lnTo>
                  <a:pt x="124" y="374"/>
                </a:lnTo>
                <a:lnTo>
                  <a:pt x="126" y="390"/>
                </a:lnTo>
                <a:lnTo>
                  <a:pt x="130" y="406"/>
                </a:lnTo>
                <a:lnTo>
                  <a:pt x="136" y="422"/>
                </a:lnTo>
                <a:lnTo>
                  <a:pt x="142" y="436"/>
                </a:lnTo>
                <a:lnTo>
                  <a:pt x="152" y="450"/>
                </a:lnTo>
                <a:lnTo>
                  <a:pt x="162" y="464"/>
                </a:lnTo>
                <a:lnTo>
                  <a:pt x="172" y="476"/>
                </a:lnTo>
                <a:lnTo>
                  <a:pt x="184" y="486"/>
                </a:lnTo>
                <a:lnTo>
                  <a:pt x="198" y="496"/>
                </a:lnTo>
                <a:lnTo>
                  <a:pt x="212" y="506"/>
                </a:lnTo>
                <a:lnTo>
                  <a:pt x="226" y="512"/>
                </a:lnTo>
                <a:lnTo>
                  <a:pt x="242" y="518"/>
                </a:lnTo>
                <a:lnTo>
                  <a:pt x="258" y="522"/>
                </a:lnTo>
                <a:lnTo>
                  <a:pt x="274" y="524"/>
                </a:lnTo>
                <a:lnTo>
                  <a:pt x="292" y="526"/>
                </a:lnTo>
                <a:lnTo>
                  <a:pt x="912" y="526"/>
                </a:lnTo>
                <a:lnTo>
                  <a:pt x="912" y="526"/>
                </a:lnTo>
                <a:lnTo>
                  <a:pt x="930" y="524"/>
                </a:lnTo>
                <a:lnTo>
                  <a:pt x="946" y="522"/>
                </a:lnTo>
                <a:lnTo>
                  <a:pt x="964" y="518"/>
                </a:lnTo>
                <a:lnTo>
                  <a:pt x="978" y="512"/>
                </a:lnTo>
                <a:lnTo>
                  <a:pt x="994" y="506"/>
                </a:lnTo>
                <a:lnTo>
                  <a:pt x="1008" y="496"/>
                </a:lnTo>
                <a:lnTo>
                  <a:pt x="1020" y="486"/>
                </a:lnTo>
                <a:lnTo>
                  <a:pt x="1032" y="476"/>
                </a:lnTo>
                <a:lnTo>
                  <a:pt x="1044" y="464"/>
                </a:lnTo>
                <a:lnTo>
                  <a:pt x="1054" y="450"/>
                </a:lnTo>
                <a:lnTo>
                  <a:pt x="1062" y="436"/>
                </a:lnTo>
                <a:lnTo>
                  <a:pt x="1068" y="422"/>
                </a:lnTo>
                <a:lnTo>
                  <a:pt x="1074" y="406"/>
                </a:lnTo>
                <a:lnTo>
                  <a:pt x="1078" y="390"/>
                </a:lnTo>
                <a:lnTo>
                  <a:pt x="1082" y="374"/>
                </a:lnTo>
                <a:lnTo>
                  <a:pt x="1082" y="356"/>
                </a:lnTo>
                <a:lnTo>
                  <a:pt x="1082" y="292"/>
                </a:lnTo>
                <a:lnTo>
                  <a:pt x="1082" y="292"/>
                </a:lnTo>
                <a:lnTo>
                  <a:pt x="1082" y="274"/>
                </a:lnTo>
                <a:lnTo>
                  <a:pt x="1078" y="258"/>
                </a:lnTo>
                <a:lnTo>
                  <a:pt x="1074" y="242"/>
                </a:lnTo>
                <a:lnTo>
                  <a:pt x="1068" y="226"/>
                </a:lnTo>
                <a:lnTo>
                  <a:pt x="1062" y="212"/>
                </a:lnTo>
                <a:lnTo>
                  <a:pt x="1054" y="198"/>
                </a:lnTo>
                <a:lnTo>
                  <a:pt x="1044" y="184"/>
                </a:lnTo>
                <a:lnTo>
                  <a:pt x="1032" y="172"/>
                </a:lnTo>
                <a:lnTo>
                  <a:pt x="1020" y="162"/>
                </a:lnTo>
                <a:lnTo>
                  <a:pt x="1008" y="152"/>
                </a:lnTo>
                <a:lnTo>
                  <a:pt x="994" y="144"/>
                </a:lnTo>
                <a:lnTo>
                  <a:pt x="978" y="136"/>
                </a:lnTo>
                <a:lnTo>
                  <a:pt x="964" y="130"/>
                </a:lnTo>
                <a:lnTo>
                  <a:pt x="946" y="126"/>
                </a:lnTo>
                <a:lnTo>
                  <a:pt x="930" y="124"/>
                </a:lnTo>
                <a:lnTo>
                  <a:pt x="912" y="122"/>
                </a:lnTo>
                <a:lnTo>
                  <a:pt x="292" y="122"/>
                </a:lnTo>
                <a:close/>
              </a:path>
            </a:pathLst>
          </a:custGeom>
          <a:solidFill>
            <a:schemeClr val="accent2"/>
          </a:solidFill>
          <a:ln w="28575">
            <a:noFill/>
          </a:ln>
        </p:spPr>
        <p:txBody>
          <a:bodyPr vert="horz" wrap="square" lIns="121908" tIns="60954" rIns="121908" bIns="60954" numCol="1" anchor="t" anchorCtr="0" compatLnSpc="1"/>
          <a:lstStyle/>
          <a:p>
            <a:endParaRPr lang="zh-CN" altLang="en-US"/>
          </a:p>
        </p:txBody>
      </p:sp>
      <p:sp>
        <p:nvSpPr>
          <p:cNvPr id="21" name="圆角矩形 20"/>
          <p:cNvSpPr/>
          <p:nvPr/>
        </p:nvSpPr>
        <p:spPr>
          <a:xfrm>
            <a:off x="2474228" y="3453322"/>
            <a:ext cx="2089119" cy="268577"/>
          </a:xfrm>
          <a:prstGeom prst="roundRect">
            <a:avLst>
              <a:gd name="adj" fmla="val 50000"/>
            </a:avLst>
          </a:prstGeom>
          <a:solidFill>
            <a:schemeClr val="bg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bg1">
                  <a:lumMod val="75000"/>
                </a:schemeClr>
              </a:solidFill>
            </a:endParaRPr>
          </a:p>
        </p:txBody>
      </p:sp>
      <p:sp>
        <p:nvSpPr>
          <p:cNvPr id="22" name="圆角矩形 21"/>
          <p:cNvSpPr/>
          <p:nvPr/>
        </p:nvSpPr>
        <p:spPr>
          <a:xfrm>
            <a:off x="7627424" y="3453322"/>
            <a:ext cx="2089119" cy="268577"/>
          </a:xfrm>
          <a:prstGeom prst="roundRect">
            <a:avLst>
              <a:gd name="adj" fmla="val 50000"/>
            </a:avLst>
          </a:prstGeom>
          <a:solidFill>
            <a:schemeClr val="bg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bg1">
                  <a:lumMod val="75000"/>
                </a:schemeClr>
              </a:solidFill>
            </a:endParaRPr>
          </a:p>
        </p:txBody>
      </p:sp>
      <p:sp>
        <p:nvSpPr>
          <p:cNvPr id="23" name="圆角矩形 22"/>
          <p:cNvSpPr/>
          <p:nvPr/>
        </p:nvSpPr>
        <p:spPr>
          <a:xfrm>
            <a:off x="5050825" y="3453322"/>
            <a:ext cx="2089119" cy="268577"/>
          </a:xfrm>
          <a:prstGeom prst="roundRect">
            <a:avLst>
              <a:gd name="adj" fmla="val 50000"/>
            </a:avLst>
          </a:prstGeom>
          <a:solidFill>
            <a:schemeClr val="bg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bg1">
                  <a:lumMod val="75000"/>
                </a:schemeClr>
              </a:solidFill>
            </a:endParaRPr>
          </a:p>
        </p:txBody>
      </p:sp>
      <p:sp>
        <p:nvSpPr>
          <p:cNvPr id="24" name="下箭头 23"/>
          <p:cNvSpPr/>
          <p:nvPr/>
        </p:nvSpPr>
        <p:spPr>
          <a:xfrm>
            <a:off x="3398802" y="3735964"/>
            <a:ext cx="239969" cy="819381"/>
          </a:xfrm>
          <a:prstGeom prst="downArrow">
            <a:avLst/>
          </a:prstGeom>
          <a:gradFill flip="none" rotWithShape="1">
            <a:gsLst>
              <a:gs pos="6000">
                <a:schemeClr val="bg1">
                  <a:lumMod val="75000"/>
                  <a:alpha val="0"/>
                </a:schemeClr>
              </a:gs>
              <a:gs pos="76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25" name="下箭头 24"/>
          <p:cNvSpPr/>
          <p:nvPr/>
        </p:nvSpPr>
        <p:spPr>
          <a:xfrm>
            <a:off x="5975398" y="3735964"/>
            <a:ext cx="239969" cy="819381"/>
          </a:xfrm>
          <a:prstGeom prst="downArrow">
            <a:avLst/>
          </a:prstGeom>
          <a:gradFill flip="none" rotWithShape="1">
            <a:gsLst>
              <a:gs pos="6000">
                <a:schemeClr val="bg1">
                  <a:lumMod val="75000"/>
                  <a:alpha val="0"/>
                </a:schemeClr>
              </a:gs>
              <a:gs pos="76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26" name="下箭头 25"/>
          <p:cNvSpPr/>
          <p:nvPr/>
        </p:nvSpPr>
        <p:spPr>
          <a:xfrm>
            <a:off x="8551998" y="3735964"/>
            <a:ext cx="239969" cy="819381"/>
          </a:xfrm>
          <a:prstGeom prst="downArrow">
            <a:avLst/>
          </a:prstGeom>
          <a:gradFill flip="none" rotWithShape="1">
            <a:gsLst>
              <a:gs pos="6000">
                <a:schemeClr val="bg1">
                  <a:lumMod val="75000"/>
                  <a:alpha val="0"/>
                </a:schemeClr>
              </a:gs>
              <a:gs pos="76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27" name="矩形 26"/>
          <p:cNvSpPr/>
          <p:nvPr/>
        </p:nvSpPr>
        <p:spPr>
          <a:xfrm>
            <a:off x="1185931" y="1596513"/>
            <a:ext cx="2089119" cy="1145943"/>
          </a:xfrm>
          <a:prstGeom prst="rect">
            <a:avLst/>
          </a:prstGeom>
        </p:spPr>
        <p:txBody>
          <a:bodyPr wrap="square" lIns="121908" tIns="60954" rIns="121908" bIns="60954">
            <a:spAutoFit/>
          </a:bodyPr>
          <a:lstStyle/>
          <a:p>
            <a:pPr algn="ctr">
              <a:lnSpc>
                <a:spcPct val="130000"/>
              </a:lnSpc>
              <a:spcBef>
                <a:spcPts val="800"/>
              </a:spcBef>
            </a:pPr>
            <a:r>
              <a:rPr lang="zh-CN" altLang="en-US" sz="1300" dirty="0">
                <a:solidFill>
                  <a:schemeClr val="accent5"/>
                </a:solidFill>
                <a:latin typeface="微软雅黑" panose="020B0503020204020204" pitchFamily="34" charset="-122"/>
                <a:ea typeface="微软雅黑" panose="020B0503020204020204" pitchFamily="34" charset="-122"/>
              </a:rPr>
              <a:t>在此输入标题</a:t>
            </a:r>
            <a:endParaRPr lang="en-US" altLang="zh-CN" sz="1300" dirty="0">
              <a:solidFill>
                <a:schemeClr val="accent5"/>
              </a:solidFill>
              <a:latin typeface="微软雅黑" panose="020B0503020204020204" pitchFamily="34" charset="-122"/>
              <a:ea typeface="微软雅黑" panose="020B0503020204020204" pitchFamily="34" charset="-122"/>
            </a:endParaRPr>
          </a:p>
          <a:p>
            <a:pPr algn="ctr">
              <a:lnSpc>
                <a:spcPct val="130000"/>
              </a:lnSpc>
              <a:spcBef>
                <a:spcPts val="800"/>
              </a:spcBef>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3762526" y="1596513"/>
            <a:ext cx="2089119" cy="1145943"/>
          </a:xfrm>
          <a:prstGeom prst="rect">
            <a:avLst/>
          </a:prstGeom>
        </p:spPr>
        <p:txBody>
          <a:bodyPr wrap="square" lIns="121908" tIns="60954" rIns="121908" bIns="60954">
            <a:spAutoFit/>
          </a:bodyPr>
          <a:lstStyle/>
          <a:p>
            <a:pPr algn="ctr">
              <a:lnSpc>
                <a:spcPct val="130000"/>
              </a:lnSpc>
              <a:spcBef>
                <a:spcPts val="800"/>
              </a:spcBef>
            </a:pPr>
            <a:r>
              <a:rPr lang="zh-CN" altLang="en-US" sz="1300" dirty="0">
                <a:solidFill>
                  <a:schemeClr val="accent4"/>
                </a:solidFill>
                <a:latin typeface="微软雅黑" panose="020B0503020204020204" pitchFamily="34" charset="-122"/>
                <a:ea typeface="微软雅黑" panose="020B0503020204020204" pitchFamily="34" charset="-122"/>
              </a:rPr>
              <a:t>在此输入标题</a:t>
            </a:r>
            <a:endParaRPr lang="en-US" altLang="zh-CN" sz="1300" dirty="0">
              <a:solidFill>
                <a:schemeClr val="accent4"/>
              </a:solidFill>
              <a:latin typeface="微软雅黑" panose="020B0503020204020204" pitchFamily="34" charset="-122"/>
              <a:ea typeface="微软雅黑" panose="020B0503020204020204" pitchFamily="34" charset="-122"/>
            </a:endParaRPr>
          </a:p>
          <a:p>
            <a:pPr algn="ctr">
              <a:lnSpc>
                <a:spcPct val="130000"/>
              </a:lnSpc>
              <a:spcBef>
                <a:spcPts val="800"/>
              </a:spcBef>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339122" y="1596513"/>
            <a:ext cx="2089119" cy="1145943"/>
          </a:xfrm>
          <a:prstGeom prst="rect">
            <a:avLst/>
          </a:prstGeom>
        </p:spPr>
        <p:txBody>
          <a:bodyPr wrap="square" lIns="121908" tIns="60954" rIns="121908" bIns="60954">
            <a:spAutoFit/>
          </a:bodyPr>
          <a:lstStyle/>
          <a:p>
            <a:pPr algn="ctr">
              <a:lnSpc>
                <a:spcPct val="130000"/>
              </a:lnSpc>
              <a:spcBef>
                <a:spcPts val="800"/>
              </a:spcBef>
            </a:pPr>
            <a:r>
              <a:rPr lang="zh-CN" altLang="en-US" sz="1300" dirty="0">
                <a:solidFill>
                  <a:schemeClr val="accent3"/>
                </a:solidFill>
                <a:latin typeface="微软雅黑" panose="020B0503020204020204" pitchFamily="34" charset="-122"/>
                <a:ea typeface="微软雅黑" panose="020B0503020204020204" pitchFamily="34" charset="-122"/>
              </a:rPr>
              <a:t>在此输入标题</a:t>
            </a:r>
            <a:endParaRPr lang="en-US" altLang="zh-CN" sz="1300" dirty="0">
              <a:solidFill>
                <a:schemeClr val="accent3"/>
              </a:solidFill>
              <a:latin typeface="微软雅黑" panose="020B0503020204020204" pitchFamily="34" charset="-122"/>
              <a:ea typeface="微软雅黑" panose="020B0503020204020204" pitchFamily="34" charset="-122"/>
            </a:endParaRPr>
          </a:p>
          <a:p>
            <a:pPr algn="ctr">
              <a:lnSpc>
                <a:spcPct val="130000"/>
              </a:lnSpc>
              <a:spcBef>
                <a:spcPts val="800"/>
              </a:spcBef>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8915719" y="1596513"/>
            <a:ext cx="2089119" cy="1145943"/>
          </a:xfrm>
          <a:prstGeom prst="rect">
            <a:avLst/>
          </a:prstGeom>
        </p:spPr>
        <p:txBody>
          <a:bodyPr wrap="square" lIns="121908" tIns="60954" rIns="121908" bIns="60954">
            <a:spAutoFit/>
          </a:bodyPr>
          <a:lstStyle/>
          <a:p>
            <a:pPr algn="ctr">
              <a:lnSpc>
                <a:spcPct val="130000"/>
              </a:lnSpc>
              <a:spcBef>
                <a:spcPts val="800"/>
              </a:spcBef>
            </a:pPr>
            <a:r>
              <a:rPr lang="zh-CN" altLang="en-US" sz="1300" dirty="0">
                <a:solidFill>
                  <a:schemeClr val="accent2"/>
                </a:solidFill>
                <a:latin typeface="微软雅黑" panose="020B0503020204020204" pitchFamily="34" charset="-122"/>
                <a:ea typeface="微软雅黑" panose="020B0503020204020204" pitchFamily="34" charset="-122"/>
              </a:rPr>
              <a:t>在此输入标题</a:t>
            </a:r>
            <a:endParaRPr lang="en-US" altLang="zh-CN" sz="1300" dirty="0">
              <a:solidFill>
                <a:schemeClr val="accent2"/>
              </a:solidFill>
              <a:latin typeface="微软雅黑" panose="020B0503020204020204" pitchFamily="34" charset="-122"/>
              <a:ea typeface="微软雅黑" panose="020B0503020204020204" pitchFamily="34" charset="-122"/>
            </a:endParaRPr>
          </a:p>
          <a:p>
            <a:pPr algn="ctr">
              <a:lnSpc>
                <a:spcPct val="130000"/>
              </a:lnSpc>
              <a:spcBef>
                <a:spcPts val="800"/>
              </a:spcBef>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2476803" y="4670241"/>
            <a:ext cx="2089119" cy="1145943"/>
          </a:xfrm>
          <a:prstGeom prst="rect">
            <a:avLst/>
          </a:prstGeom>
        </p:spPr>
        <p:txBody>
          <a:bodyPr wrap="square" lIns="121908" tIns="60954" rIns="121908" bIns="60954">
            <a:spAutoFit/>
          </a:bodyPr>
          <a:lstStyle/>
          <a:p>
            <a:pPr algn="ctr">
              <a:lnSpc>
                <a:spcPct val="130000"/>
              </a:lnSpc>
              <a:spcBef>
                <a:spcPts val="800"/>
              </a:spcBef>
            </a:pPr>
            <a:r>
              <a:rPr lang="zh-CN" altLang="en-US" sz="1300" dirty="0">
                <a:solidFill>
                  <a:schemeClr val="bg1">
                    <a:lumMod val="65000"/>
                  </a:schemeClr>
                </a:solidFill>
                <a:latin typeface="微软雅黑" panose="020B0503020204020204" pitchFamily="34" charset="-122"/>
                <a:ea typeface="微软雅黑" panose="020B0503020204020204" pitchFamily="34" charset="-122"/>
              </a:rPr>
              <a:t>在此输入标题</a:t>
            </a:r>
            <a:endParaRPr lang="en-US" altLang="zh-CN" sz="1300" dirty="0">
              <a:solidFill>
                <a:schemeClr val="bg1">
                  <a:lumMod val="65000"/>
                </a:schemeClr>
              </a:solidFill>
              <a:latin typeface="微软雅黑" panose="020B0503020204020204" pitchFamily="34" charset="-122"/>
              <a:ea typeface="微软雅黑" panose="020B0503020204020204" pitchFamily="34" charset="-122"/>
            </a:endParaRPr>
          </a:p>
          <a:p>
            <a:pPr algn="ctr">
              <a:lnSpc>
                <a:spcPct val="130000"/>
              </a:lnSpc>
              <a:spcBef>
                <a:spcPts val="800"/>
              </a:spcBef>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5049453" y="4670241"/>
            <a:ext cx="2089119" cy="1145943"/>
          </a:xfrm>
          <a:prstGeom prst="rect">
            <a:avLst/>
          </a:prstGeom>
        </p:spPr>
        <p:txBody>
          <a:bodyPr wrap="square" lIns="121908" tIns="60954" rIns="121908" bIns="60954">
            <a:spAutoFit/>
          </a:bodyPr>
          <a:lstStyle/>
          <a:p>
            <a:pPr algn="ctr">
              <a:lnSpc>
                <a:spcPct val="130000"/>
              </a:lnSpc>
              <a:spcBef>
                <a:spcPts val="800"/>
              </a:spcBef>
            </a:pPr>
            <a:r>
              <a:rPr lang="zh-CN" altLang="en-US" sz="1300" dirty="0">
                <a:solidFill>
                  <a:schemeClr val="bg1">
                    <a:lumMod val="65000"/>
                  </a:schemeClr>
                </a:solidFill>
                <a:latin typeface="微软雅黑" panose="020B0503020204020204" pitchFamily="34" charset="-122"/>
                <a:ea typeface="微软雅黑" panose="020B0503020204020204" pitchFamily="34" charset="-122"/>
              </a:rPr>
              <a:t>在此输入标题</a:t>
            </a:r>
            <a:endParaRPr lang="en-US" altLang="zh-CN" sz="1300" dirty="0">
              <a:solidFill>
                <a:schemeClr val="bg1">
                  <a:lumMod val="65000"/>
                </a:schemeClr>
              </a:solidFill>
              <a:latin typeface="微软雅黑" panose="020B0503020204020204" pitchFamily="34" charset="-122"/>
              <a:ea typeface="微软雅黑" panose="020B0503020204020204" pitchFamily="34" charset="-122"/>
            </a:endParaRPr>
          </a:p>
          <a:p>
            <a:pPr algn="ctr">
              <a:lnSpc>
                <a:spcPct val="130000"/>
              </a:lnSpc>
              <a:spcBef>
                <a:spcPts val="800"/>
              </a:spcBef>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7631189" y="4670241"/>
            <a:ext cx="2089119" cy="1145943"/>
          </a:xfrm>
          <a:prstGeom prst="rect">
            <a:avLst/>
          </a:prstGeom>
        </p:spPr>
        <p:txBody>
          <a:bodyPr wrap="square" lIns="121908" tIns="60954" rIns="121908" bIns="60954">
            <a:spAutoFit/>
          </a:bodyPr>
          <a:lstStyle/>
          <a:p>
            <a:pPr algn="ctr">
              <a:lnSpc>
                <a:spcPct val="130000"/>
              </a:lnSpc>
              <a:spcBef>
                <a:spcPts val="800"/>
              </a:spcBef>
            </a:pPr>
            <a:r>
              <a:rPr lang="zh-CN" altLang="en-US" sz="1300" dirty="0">
                <a:solidFill>
                  <a:schemeClr val="bg1">
                    <a:lumMod val="65000"/>
                  </a:schemeClr>
                </a:solidFill>
                <a:latin typeface="微软雅黑" panose="020B0503020204020204" pitchFamily="34" charset="-122"/>
                <a:ea typeface="微软雅黑" panose="020B0503020204020204" pitchFamily="34" charset="-122"/>
              </a:rPr>
              <a:t>在此输入标题</a:t>
            </a:r>
            <a:endParaRPr lang="en-US" altLang="zh-CN" sz="1300" dirty="0">
              <a:solidFill>
                <a:schemeClr val="bg1">
                  <a:lumMod val="65000"/>
                </a:schemeClr>
              </a:solidFill>
              <a:latin typeface="微软雅黑" panose="020B0503020204020204" pitchFamily="34" charset="-122"/>
              <a:ea typeface="微软雅黑" panose="020B0503020204020204" pitchFamily="34" charset="-122"/>
            </a:endParaRPr>
          </a:p>
          <a:p>
            <a:pPr algn="ctr">
              <a:lnSpc>
                <a:spcPct val="130000"/>
              </a:lnSpc>
              <a:spcBef>
                <a:spcPts val="800"/>
              </a:spcBef>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300" fill="hold"/>
                                        <p:tgtEl>
                                          <p:spTgt spid="17"/>
                                        </p:tgtEl>
                                        <p:attrNameLst>
                                          <p:attrName>ppt_w</p:attrName>
                                        </p:attrNameLst>
                                      </p:cBhvr>
                                      <p:tavLst>
                                        <p:tav tm="0">
                                          <p:val>
                                            <p:fltVal val="0"/>
                                          </p:val>
                                        </p:tav>
                                        <p:tav tm="100000">
                                          <p:val>
                                            <p:strVal val="#ppt_w"/>
                                          </p:val>
                                        </p:tav>
                                      </p:tavLst>
                                    </p:anim>
                                    <p:anim calcmode="lin" valueType="num">
                                      <p:cBhvr>
                                        <p:cTn id="8" dur="300" fill="hold"/>
                                        <p:tgtEl>
                                          <p:spTgt spid="17"/>
                                        </p:tgtEl>
                                        <p:attrNameLst>
                                          <p:attrName>ppt_h</p:attrName>
                                        </p:attrNameLst>
                                      </p:cBhvr>
                                      <p:tavLst>
                                        <p:tav tm="0">
                                          <p:val>
                                            <p:fltVal val="0"/>
                                          </p:val>
                                        </p:tav>
                                        <p:tav tm="100000">
                                          <p:val>
                                            <p:strVal val="#ppt_h"/>
                                          </p:val>
                                        </p:tav>
                                      </p:tavLst>
                                    </p:anim>
                                    <p:animEffect transition="in" filter="fade">
                                      <p:cBhvr>
                                        <p:cTn id="9" dur="300"/>
                                        <p:tgtEl>
                                          <p:spTgt spid="17"/>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300"/>
                                        <p:tgtEl>
                                          <p:spTgt spid="27"/>
                                        </p:tgtEl>
                                      </p:cBhvr>
                                    </p:animEffect>
                                    <p:anim calcmode="lin" valueType="num">
                                      <p:cBhvr>
                                        <p:cTn id="14" dur="300" fill="hold"/>
                                        <p:tgtEl>
                                          <p:spTgt spid="27"/>
                                        </p:tgtEl>
                                        <p:attrNameLst>
                                          <p:attrName>ppt_x</p:attrName>
                                        </p:attrNameLst>
                                      </p:cBhvr>
                                      <p:tavLst>
                                        <p:tav tm="0">
                                          <p:val>
                                            <p:strVal val="#ppt_x"/>
                                          </p:val>
                                        </p:tav>
                                        <p:tav tm="100000">
                                          <p:val>
                                            <p:strVal val="#ppt_x"/>
                                          </p:val>
                                        </p:tav>
                                      </p:tavLst>
                                    </p:anim>
                                    <p:anim calcmode="lin" valueType="num">
                                      <p:cBhvr>
                                        <p:cTn id="15" dur="300" fill="hold"/>
                                        <p:tgtEl>
                                          <p:spTgt spid="2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300" fill="hold"/>
                                        <p:tgtEl>
                                          <p:spTgt spid="18"/>
                                        </p:tgtEl>
                                        <p:attrNameLst>
                                          <p:attrName>ppt_w</p:attrName>
                                        </p:attrNameLst>
                                      </p:cBhvr>
                                      <p:tavLst>
                                        <p:tav tm="0">
                                          <p:val>
                                            <p:fltVal val="0"/>
                                          </p:val>
                                        </p:tav>
                                        <p:tav tm="100000">
                                          <p:val>
                                            <p:strVal val="#ppt_w"/>
                                          </p:val>
                                        </p:tav>
                                      </p:tavLst>
                                    </p:anim>
                                    <p:anim calcmode="lin" valueType="num">
                                      <p:cBhvr>
                                        <p:cTn id="20" dur="300" fill="hold"/>
                                        <p:tgtEl>
                                          <p:spTgt spid="18"/>
                                        </p:tgtEl>
                                        <p:attrNameLst>
                                          <p:attrName>ppt_h</p:attrName>
                                        </p:attrNameLst>
                                      </p:cBhvr>
                                      <p:tavLst>
                                        <p:tav tm="0">
                                          <p:val>
                                            <p:fltVal val="0"/>
                                          </p:val>
                                        </p:tav>
                                        <p:tav tm="100000">
                                          <p:val>
                                            <p:strVal val="#ppt_h"/>
                                          </p:val>
                                        </p:tav>
                                      </p:tavLst>
                                    </p:anim>
                                    <p:animEffect transition="in" filter="fade">
                                      <p:cBhvr>
                                        <p:cTn id="21" dur="300"/>
                                        <p:tgtEl>
                                          <p:spTgt spid="18"/>
                                        </p:tgtEl>
                                      </p:cBhvr>
                                    </p:animEffect>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300"/>
                                        <p:tgtEl>
                                          <p:spTgt spid="28"/>
                                        </p:tgtEl>
                                      </p:cBhvr>
                                    </p:animEffect>
                                    <p:anim calcmode="lin" valueType="num">
                                      <p:cBhvr>
                                        <p:cTn id="26" dur="300" fill="hold"/>
                                        <p:tgtEl>
                                          <p:spTgt spid="28"/>
                                        </p:tgtEl>
                                        <p:attrNameLst>
                                          <p:attrName>ppt_x</p:attrName>
                                        </p:attrNameLst>
                                      </p:cBhvr>
                                      <p:tavLst>
                                        <p:tav tm="0">
                                          <p:val>
                                            <p:strVal val="#ppt_x"/>
                                          </p:val>
                                        </p:tav>
                                        <p:tav tm="100000">
                                          <p:val>
                                            <p:strVal val="#ppt_x"/>
                                          </p:val>
                                        </p:tav>
                                      </p:tavLst>
                                    </p:anim>
                                    <p:anim calcmode="lin" valueType="num">
                                      <p:cBhvr>
                                        <p:cTn id="27" dur="300" fill="hold"/>
                                        <p:tgtEl>
                                          <p:spTgt spid="28"/>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300" fill="hold"/>
                                        <p:tgtEl>
                                          <p:spTgt spid="19"/>
                                        </p:tgtEl>
                                        <p:attrNameLst>
                                          <p:attrName>ppt_w</p:attrName>
                                        </p:attrNameLst>
                                      </p:cBhvr>
                                      <p:tavLst>
                                        <p:tav tm="0">
                                          <p:val>
                                            <p:fltVal val="0"/>
                                          </p:val>
                                        </p:tav>
                                        <p:tav tm="100000">
                                          <p:val>
                                            <p:strVal val="#ppt_w"/>
                                          </p:val>
                                        </p:tav>
                                      </p:tavLst>
                                    </p:anim>
                                    <p:anim calcmode="lin" valueType="num">
                                      <p:cBhvr>
                                        <p:cTn id="32" dur="300" fill="hold"/>
                                        <p:tgtEl>
                                          <p:spTgt spid="19"/>
                                        </p:tgtEl>
                                        <p:attrNameLst>
                                          <p:attrName>ppt_h</p:attrName>
                                        </p:attrNameLst>
                                      </p:cBhvr>
                                      <p:tavLst>
                                        <p:tav tm="0">
                                          <p:val>
                                            <p:fltVal val="0"/>
                                          </p:val>
                                        </p:tav>
                                        <p:tav tm="100000">
                                          <p:val>
                                            <p:strVal val="#ppt_h"/>
                                          </p:val>
                                        </p:tav>
                                      </p:tavLst>
                                    </p:anim>
                                    <p:animEffect transition="in" filter="fade">
                                      <p:cBhvr>
                                        <p:cTn id="33" dur="300"/>
                                        <p:tgtEl>
                                          <p:spTgt spid="19"/>
                                        </p:tgtEl>
                                      </p:cBhvr>
                                    </p:animEffect>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300"/>
                                        <p:tgtEl>
                                          <p:spTgt spid="29"/>
                                        </p:tgtEl>
                                      </p:cBhvr>
                                    </p:animEffect>
                                    <p:anim calcmode="lin" valueType="num">
                                      <p:cBhvr>
                                        <p:cTn id="38" dur="300" fill="hold"/>
                                        <p:tgtEl>
                                          <p:spTgt spid="29"/>
                                        </p:tgtEl>
                                        <p:attrNameLst>
                                          <p:attrName>ppt_x</p:attrName>
                                        </p:attrNameLst>
                                      </p:cBhvr>
                                      <p:tavLst>
                                        <p:tav tm="0">
                                          <p:val>
                                            <p:strVal val="#ppt_x"/>
                                          </p:val>
                                        </p:tav>
                                        <p:tav tm="100000">
                                          <p:val>
                                            <p:strVal val="#ppt_x"/>
                                          </p:val>
                                        </p:tav>
                                      </p:tavLst>
                                    </p:anim>
                                    <p:anim calcmode="lin" valueType="num">
                                      <p:cBhvr>
                                        <p:cTn id="39" dur="300" fill="hold"/>
                                        <p:tgtEl>
                                          <p:spTgt spid="29"/>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300" fill="hold"/>
                                        <p:tgtEl>
                                          <p:spTgt spid="20"/>
                                        </p:tgtEl>
                                        <p:attrNameLst>
                                          <p:attrName>ppt_w</p:attrName>
                                        </p:attrNameLst>
                                      </p:cBhvr>
                                      <p:tavLst>
                                        <p:tav tm="0">
                                          <p:val>
                                            <p:fltVal val="0"/>
                                          </p:val>
                                        </p:tav>
                                        <p:tav tm="100000">
                                          <p:val>
                                            <p:strVal val="#ppt_w"/>
                                          </p:val>
                                        </p:tav>
                                      </p:tavLst>
                                    </p:anim>
                                    <p:anim calcmode="lin" valueType="num">
                                      <p:cBhvr>
                                        <p:cTn id="44" dur="300" fill="hold"/>
                                        <p:tgtEl>
                                          <p:spTgt spid="20"/>
                                        </p:tgtEl>
                                        <p:attrNameLst>
                                          <p:attrName>ppt_h</p:attrName>
                                        </p:attrNameLst>
                                      </p:cBhvr>
                                      <p:tavLst>
                                        <p:tav tm="0">
                                          <p:val>
                                            <p:fltVal val="0"/>
                                          </p:val>
                                        </p:tav>
                                        <p:tav tm="100000">
                                          <p:val>
                                            <p:strVal val="#ppt_h"/>
                                          </p:val>
                                        </p:tav>
                                      </p:tavLst>
                                    </p:anim>
                                    <p:animEffect transition="in" filter="fade">
                                      <p:cBhvr>
                                        <p:cTn id="45" dur="300"/>
                                        <p:tgtEl>
                                          <p:spTgt spid="20"/>
                                        </p:tgtEl>
                                      </p:cBhvr>
                                    </p:animEffect>
                                  </p:childTnLst>
                                </p:cTn>
                              </p:par>
                            </p:childTnLst>
                          </p:cTn>
                        </p:par>
                        <p:par>
                          <p:cTn id="46" fill="hold">
                            <p:stCondLst>
                              <p:cond delay="3500"/>
                            </p:stCondLst>
                            <p:childTnLst>
                              <p:par>
                                <p:cTn id="47" presetID="47"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300"/>
                                        <p:tgtEl>
                                          <p:spTgt spid="30"/>
                                        </p:tgtEl>
                                      </p:cBhvr>
                                    </p:animEffect>
                                    <p:anim calcmode="lin" valueType="num">
                                      <p:cBhvr>
                                        <p:cTn id="50" dur="300" fill="hold"/>
                                        <p:tgtEl>
                                          <p:spTgt spid="30"/>
                                        </p:tgtEl>
                                        <p:attrNameLst>
                                          <p:attrName>ppt_x</p:attrName>
                                        </p:attrNameLst>
                                      </p:cBhvr>
                                      <p:tavLst>
                                        <p:tav tm="0">
                                          <p:val>
                                            <p:strVal val="#ppt_x"/>
                                          </p:val>
                                        </p:tav>
                                        <p:tav tm="100000">
                                          <p:val>
                                            <p:strVal val="#ppt_x"/>
                                          </p:val>
                                        </p:tav>
                                      </p:tavLst>
                                    </p:anim>
                                    <p:anim calcmode="lin" valueType="num">
                                      <p:cBhvr>
                                        <p:cTn id="51" dur="300" fill="hold"/>
                                        <p:tgtEl>
                                          <p:spTgt spid="30"/>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300" fill="hold"/>
                                        <p:tgtEl>
                                          <p:spTgt spid="21"/>
                                        </p:tgtEl>
                                        <p:attrNameLst>
                                          <p:attrName>ppt_w</p:attrName>
                                        </p:attrNameLst>
                                      </p:cBhvr>
                                      <p:tavLst>
                                        <p:tav tm="0">
                                          <p:val>
                                            <p:fltVal val="0"/>
                                          </p:val>
                                        </p:tav>
                                        <p:tav tm="100000">
                                          <p:val>
                                            <p:strVal val="#ppt_w"/>
                                          </p:val>
                                        </p:tav>
                                      </p:tavLst>
                                    </p:anim>
                                    <p:anim calcmode="lin" valueType="num">
                                      <p:cBhvr>
                                        <p:cTn id="56" dur="300" fill="hold"/>
                                        <p:tgtEl>
                                          <p:spTgt spid="21"/>
                                        </p:tgtEl>
                                        <p:attrNameLst>
                                          <p:attrName>ppt_h</p:attrName>
                                        </p:attrNameLst>
                                      </p:cBhvr>
                                      <p:tavLst>
                                        <p:tav tm="0">
                                          <p:val>
                                            <p:fltVal val="0"/>
                                          </p:val>
                                        </p:tav>
                                        <p:tav tm="100000">
                                          <p:val>
                                            <p:strVal val="#ppt_h"/>
                                          </p:val>
                                        </p:tav>
                                      </p:tavLst>
                                    </p:anim>
                                    <p:animEffect transition="in" filter="fade">
                                      <p:cBhvr>
                                        <p:cTn id="57" dur="300"/>
                                        <p:tgtEl>
                                          <p:spTgt spid="21"/>
                                        </p:tgtEl>
                                      </p:cBhvr>
                                    </p:animEffect>
                                  </p:childTnLst>
                                </p:cTn>
                              </p:par>
                            </p:childTnLst>
                          </p:cTn>
                        </p:par>
                        <p:par>
                          <p:cTn id="58" fill="hold">
                            <p:stCondLst>
                              <p:cond delay="4500"/>
                            </p:stCondLst>
                            <p:childTnLst>
                              <p:par>
                                <p:cTn id="59" presetID="22" presetClass="entr" presetSubtype="1"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up)">
                                      <p:cBhvr>
                                        <p:cTn id="61" dur="300"/>
                                        <p:tgtEl>
                                          <p:spTgt spid="24"/>
                                        </p:tgtEl>
                                      </p:cBhvr>
                                    </p:animEffect>
                                  </p:childTnLst>
                                </p:cTn>
                              </p:par>
                            </p:childTnLst>
                          </p:cTn>
                        </p:par>
                        <p:par>
                          <p:cTn id="62" fill="hold">
                            <p:stCondLst>
                              <p:cond delay="5000"/>
                            </p:stCondLst>
                            <p:childTnLst>
                              <p:par>
                                <p:cTn id="63" presetID="42" presetClass="entr" presetSubtype="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300"/>
                                        <p:tgtEl>
                                          <p:spTgt spid="31"/>
                                        </p:tgtEl>
                                      </p:cBhvr>
                                    </p:animEffect>
                                    <p:anim calcmode="lin" valueType="num">
                                      <p:cBhvr>
                                        <p:cTn id="66" dur="300" fill="hold"/>
                                        <p:tgtEl>
                                          <p:spTgt spid="31"/>
                                        </p:tgtEl>
                                        <p:attrNameLst>
                                          <p:attrName>ppt_x</p:attrName>
                                        </p:attrNameLst>
                                      </p:cBhvr>
                                      <p:tavLst>
                                        <p:tav tm="0">
                                          <p:val>
                                            <p:strVal val="#ppt_x"/>
                                          </p:val>
                                        </p:tav>
                                        <p:tav tm="100000">
                                          <p:val>
                                            <p:strVal val="#ppt_x"/>
                                          </p:val>
                                        </p:tav>
                                      </p:tavLst>
                                    </p:anim>
                                    <p:anim calcmode="lin" valueType="num">
                                      <p:cBhvr>
                                        <p:cTn id="67" dur="300" fill="hold"/>
                                        <p:tgtEl>
                                          <p:spTgt spid="31"/>
                                        </p:tgtEl>
                                        <p:attrNameLst>
                                          <p:attrName>ppt_y</p:attrName>
                                        </p:attrNameLst>
                                      </p:cBhvr>
                                      <p:tavLst>
                                        <p:tav tm="0">
                                          <p:val>
                                            <p:strVal val="#ppt_y+.1"/>
                                          </p:val>
                                        </p:tav>
                                        <p:tav tm="100000">
                                          <p:val>
                                            <p:strVal val="#ppt_y"/>
                                          </p:val>
                                        </p:tav>
                                      </p:tavLst>
                                    </p:anim>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p:cTn id="71" dur="300" fill="hold"/>
                                        <p:tgtEl>
                                          <p:spTgt spid="23"/>
                                        </p:tgtEl>
                                        <p:attrNameLst>
                                          <p:attrName>ppt_w</p:attrName>
                                        </p:attrNameLst>
                                      </p:cBhvr>
                                      <p:tavLst>
                                        <p:tav tm="0">
                                          <p:val>
                                            <p:fltVal val="0"/>
                                          </p:val>
                                        </p:tav>
                                        <p:tav tm="100000">
                                          <p:val>
                                            <p:strVal val="#ppt_w"/>
                                          </p:val>
                                        </p:tav>
                                      </p:tavLst>
                                    </p:anim>
                                    <p:anim calcmode="lin" valueType="num">
                                      <p:cBhvr>
                                        <p:cTn id="72" dur="300" fill="hold"/>
                                        <p:tgtEl>
                                          <p:spTgt spid="23"/>
                                        </p:tgtEl>
                                        <p:attrNameLst>
                                          <p:attrName>ppt_h</p:attrName>
                                        </p:attrNameLst>
                                      </p:cBhvr>
                                      <p:tavLst>
                                        <p:tav tm="0">
                                          <p:val>
                                            <p:fltVal val="0"/>
                                          </p:val>
                                        </p:tav>
                                        <p:tav tm="100000">
                                          <p:val>
                                            <p:strVal val="#ppt_h"/>
                                          </p:val>
                                        </p:tav>
                                      </p:tavLst>
                                    </p:anim>
                                    <p:animEffect transition="in" filter="fade">
                                      <p:cBhvr>
                                        <p:cTn id="73" dur="300"/>
                                        <p:tgtEl>
                                          <p:spTgt spid="23"/>
                                        </p:tgtEl>
                                      </p:cBhvr>
                                    </p:animEffect>
                                  </p:childTnLst>
                                </p:cTn>
                              </p:par>
                            </p:childTnLst>
                          </p:cTn>
                        </p:par>
                        <p:par>
                          <p:cTn id="74" fill="hold">
                            <p:stCondLst>
                              <p:cond delay="6000"/>
                            </p:stCondLst>
                            <p:childTnLst>
                              <p:par>
                                <p:cTn id="75" presetID="22" presetClass="entr" presetSubtype="1"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up)">
                                      <p:cBhvr>
                                        <p:cTn id="77" dur="300"/>
                                        <p:tgtEl>
                                          <p:spTgt spid="25"/>
                                        </p:tgtEl>
                                      </p:cBhvr>
                                    </p:animEffect>
                                  </p:childTnLst>
                                </p:cTn>
                              </p:par>
                            </p:childTnLst>
                          </p:cTn>
                        </p:par>
                        <p:par>
                          <p:cTn id="78" fill="hold">
                            <p:stCondLst>
                              <p:cond delay="6500"/>
                            </p:stCondLst>
                            <p:childTnLst>
                              <p:par>
                                <p:cTn id="79" presetID="42" presetClass="entr" presetSubtype="0"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300"/>
                                        <p:tgtEl>
                                          <p:spTgt spid="32"/>
                                        </p:tgtEl>
                                      </p:cBhvr>
                                    </p:animEffect>
                                    <p:anim calcmode="lin" valueType="num">
                                      <p:cBhvr>
                                        <p:cTn id="82" dur="300" fill="hold"/>
                                        <p:tgtEl>
                                          <p:spTgt spid="32"/>
                                        </p:tgtEl>
                                        <p:attrNameLst>
                                          <p:attrName>ppt_x</p:attrName>
                                        </p:attrNameLst>
                                      </p:cBhvr>
                                      <p:tavLst>
                                        <p:tav tm="0">
                                          <p:val>
                                            <p:strVal val="#ppt_x"/>
                                          </p:val>
                                        </p:tav>
                                        <p:tav tm="100000">
                                          <p:val>
                                            <p:strVal val="#ppt_x"/>
                                          </p:val>
                                        </p:tav>
                                      </p:tavLst>
                                    </p:anim>
                                    <p:anim calcmode="lin" valueType="num">
                                      <p:cBhvr>
                                        <p:cTn id="83" dur="300" fill="hold"/>
                                        <p:tgtEl>
                                          <p:spTgt spid="32"/>
                                        </p:tgtEl>
                                        <p:attrNameLst>
                                          <p:attrName>ppt_y</p:attrName>
                                        </p:attrNameLst>
                                      </p:cBhvr>
                                      <p:tavLst>
                                        <p:tav tm="0">
                                          <p:val>
                                            <p:strVal val="#ppt_y+.1"/>
                                          </p:val>
                                        </p:tav>
                                        <p:tav tm="100000">
                                          <p:val>
                                            <p:strVal val="#ppt_y"/>
                                          </p:val>
                                        </p:tav>
                                      </p:tavLst>
                                    </p:anim>
                                  </p:childTnLst>
                                </p:cTn>
                              </p:par>
                            </p:childTnLst>
                          </p:cTn>
                        </p:par>
                        <p:par>
                          <p:cTn id="84" fill="hold">
                            <p:stCondLst>
                              <p:cond delay="7000"/>
                            </p:stCondLst>
                            <p:childTnLst>
                              <p:par>
                                <p:cTn id="85" presetID="53" presetClass="entr" presetSubtype="16" fill="hold" grpId="0" nodeType="afterEffect">
                                  <p:stCondLst>
                                    <p:cond delay="0"/>
                                  </p:stCondLst>
                                  <p:childTnLst>
                                    <p:set>
                                      <p:cBhvr>
                                        <p:cTn id="86" dur="1" fill="hold">
                                          <p:stCondLst>
                                            <p:cond delay="0"/>
                                          </p:stCondLst>
                                        </p:cTn>
                                        <p:tgtEl>
                                          <p:spTgt spid="22"/>
                                        </p:tgtEl>
                                        <p:attrNameLst>
                                          <p:attrName>style.visibility</p:attrName>
                                        </p:attrNameLst>
                                      </p:cBhvr>
                                      <p:to>
                                        <p:strVal val="visible"/>
                                      </p:to>
                                    </p:set>
                                    <p:anim calcmode="lin" valueType="num">
                                      <p:cBhvr>
                                        <p:cTn id="87" dur="300" fill="hold"/>
                                        <p:tgtEl>
                                          <p:spTgt spid="22"/>
                                        </p:tgtEl>
                                        <p:attrNameLst>
                                          <p:attrName>ppt_w</p:attrName>
                                        </p:attrNameLst>
                                      </p:cBhvr>
                                      <p:tavLst>
                                        <p:tav tm="0">
                                          <p:val>
                                            <p:fltVal val="0"/>
                                          </p:val>
                                        </p:tav>
                                        <p:tav tm="100000">
                                          <p:val>
                                            <p:strVal val="#ppt_w"/>
                                          </p:val>
                                        </p:tav>
                                      </p:tavLst>
                                    </p:anim>
                                    <p:anim calcmode="lin" valueType="num">
                                      <p:cBhvr>
                                        <p:cTn id="88" dur="300" fill="hold"/>
                                        <p:tgtEl>
                                          <p:spTgt spid="22"/>
                                        </p:tgtEl>
                                        <p:attrNameLst>
                                          <p:attrName>ppt_h</p:attrName>
                                        </p:attrNameLst>
                                      </p:cBhvr>
                                      <p:tavLst>
                                        <p:tav tm="0">
                                          <p:val>
                                            <p:fltVal val="0"/>
                                          </p:val>
                                        </p:tav>
                                        <p:tav tm="100000">
                                          <p:val>
                                            <p:strVal val="#ppt_h"/>
                                          </p:val>
                                        </p:tav>
                                      </p:tavLst>
                                    </p:anim>
                                    <p:animEffect transition="in" filter="fade">
                                      <p:cBhvr>
                                        <p:cTn id="89" dur="300"/>
                                        <p:tgtEl>
                                          <p:spTgt spid="22"/>
                                        </p:tgtEl>
                                      </p:cBhvr>
                                    </p:animEffect>
                                  </p:childTnLst>
                                </p:cTn>
                              </p:par>
                            </p:childTnLst>
                          </p:cTn>
                        </p:par>
                        <p:par>
                          <p:cTn id="90" fill="hold">
                            <p:stCondLst>
                              <p:cond delay="7500"/>
                            </p:stCondLst>
                            <p:childTnLst>
                              <p:par>
                                <p:cTn id="91" presetID="22" presetClass="entr" presetSubtype="1" fill="hold" grpId="0"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up)">
                                      <p:cBhvr>
                                        <p:cTn id="93" dur="300"/>
                                        <p:tgtEl>
                                          <p:spTgt spid="26"/>
                                        </p:tgtEl>
                                      </p:cBhvr>
                                    </p:animEffect>
                                  </p:childTnLst>
                                </p:cTn>
                              </p:par>
                            </p:childTnLst>
                          </p:cTn>
                        </p:par>
                        <p:par>
                          <p:cTn id="94" fill="hold">
                            <p:stCondLst>
                              <p:cond delay="8000"/>
                            </p:stCondLst>
                            <p:childTnLst>
                              <p:par>
                                <p:cTn id="95" presetID="42" presetClass="entr" presetSubtype="0" fill="hold" grpId="0" nodeType="after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300"/>
                                        <p:tgtEl>
                                          <p:spTgt spid="33"/>
                                        </p:tgtEl>
                                      </p:cBhvr>
                                    </p:animEffect>
                                    <p:anim calcmode="lin" valueType="num">
                                      <p:cBhvr>
                                        <p:cTn id="98" dur="300" fill="hold"/>
                                        <p:tgtEl>
                                          <p:spTgt spid="33"/>
                                        </p:tgtEl>
                                        <p:attrNameLst>
                                          <p:attrName>ppt_x</p:attrName>
                                        </p:attrNameLst>
                                      </p:cBhvr>
                                      <p:tavLst>
                                        <p:tav tm="0">
                                          <p:val>
                                            <p:strVal val="#ppt_x"/>
                                          </p:val>
                                        </p:tav>
                                        <p:tav tm="100000">
                                          <p:val>
                                            <p:strVal val="#ppt_x"/>
                                          </p:val>
                                        </p:tav>
                                      </p:tavLst>
                                    </p:anim>
                                    <p:anim calcmode="lin" valueType="num">
                                      <p:cBhvr>
                                        <p:cTn id="99" dur="3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P spid="3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同心圆 33"/>
          <p:cNvSpPr/>
          <p:nvPr/>
        </p:nvSpPr>
        <p:spPr>
          <a:xfrm>
            <a:off x="1189360" y="2653635"/>
            <a:ext cx="3128873" cy="3129280"/>
          </a:xfrm>
          <a:prstGeom prst="donut">
            <a:avLst>
              <a:gd name="adj" fmla="val 74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rgbClr val="404066"/>
              </a:solidFill>
            </a:endParaRPr>
          </a:p>
        </p:txBody>
      </p:sp>
      <p:sp>
        <p:nvSpPr>
          <p:cNvPr id="35" name="同心圆 34"/>
          <p:cNvSpPr/>
          <p:nvPr/>
        </p:nvSpPr>
        <p:spPr>
          <a:xfrm>
            <a:off x="1626183" y="3090515"/>
            <a:ext cx="2255226" cy="2255520"/>
          </a:xfrm>
          <a:prstGeom prst="donut">
            <a:avLst>
              <a:gd name="adj" fmla="val 1098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rgbClr val="404066"/>
              </a:solidFill>
            </a:endParaRPr>
          </a:p>
        </p:txBody>
      </p:sp>
      <p:sp>
        <p:nvSpPr>
          <p:cNvPr id="36" name="椭圆 35"/>
          <p:cNvSpPr/>
          <p:nvPr/>
        </p:nvSpPr>
        <p:spPr>
          <a:xfrm>
            <a:off x="2083324" y="3547715"/>
            <a:ext cx="1340945" cy="13411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rgbClr val="404066"/>
              </a:solidFill>
            </a:endParaRPr>
          </a:p>
        </p:txBody>
      </p:sp>
      <p:grpSp>
        <p:nvGrpSpPr>
          <p:cNvPr id="37" name="组合 36"/>
          <p:cNvGrpSpPr/>
          <p:nvPr/>
        </p:nvGrpSpPr>
        <p:grpSpPr>
          <a:xfrm rot="2112537">
            <a:off x="6860349" y="-2414618"/>
            <a:ext cx="302287" cy="2619076"/>
            <a:chOff x="1485898" y="1354944"/>
            <a:chExt cx="312420" cy="2706516"/>
          </a:xfrm>
          <a:solidFill>
            <a:schemeClr val="accent5"/>
          </a:solidFill>
        </p:grpSpPr>
        <p:sp>
          <p:nvSpPr>
            <p:cNvPr id="38" name="下箭头 37"/>
            <p:cNvSpPr/>
            <p:nvPr/>
          </p:nvSpPr>
          <p:spPr>
            <a:xfrm>
              <a:off x="1539240" y="1508760"/>
              <a:ext cx="205740" cy="25527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燕尾形 38"/>
            <p:cNvSpPr/>
            <p:nvPr/>
          </p:nvSpPr>
          <p:spPr>
            <a:xfrm rot="5400000">
              <a:off x="1228197" y="1612645"/>
              <a:ext cx="827822" cy="3124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0" name="组合 39"/>
          <p:cNvGrpSpPr/>
          <p:nvPr/>
        </p:nvGrpSpPr>
        <p:grpSpPr>
          <a:xfrm>
            <a:off x="5997682" y="2704011"/>
            <a:ext cx="329100" cy="329143"/>
            <a:chOff x="4390979" y="2619843"/>
            <a:chExt cx="246857" cy="246857"/>
          </a:xfrm>
        </p:grpSpPr>
        <p:sp>
          <p:nvSpPr>
            <p:cNvPr id="41" name="圆角矩形 40"/>
            <p:cNvSpPr/>
            <p:nvPr/>
          </p:nvSpPr>
          <p:spPr>
            <a:xfrm rot="2700000">
              <a:off x="4390979" y="2619843"/>
              <a:ext cx="246857" cy="246857"/>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5"/>
            <p:cNvSpPr/>
            <p:nvPr/>
          </p:nvSpPr>
          <p:spPr bwMode="auto">
            <a:xfrm>
              <a:off x="4444416" y="2679420"/>
              <a:ext cx="139984" cy="127709"/>
            </a:xfrm>
            <a:custGeom>
              <a:avLst/>
              <a:gdLst>
                <a:gd name="T0" fmla="*/ 312 w 318"/>
                <a:gd name="T1" fmla="*/ 0 h 374"/>
                <a:gd name="T2" fmla="*/ 294 w 318"/>
                <a:gd name="T3" fmla="*/ 4 h 374"/>
                <a:gd name="T4" fmla="*/ 256 w 318"/>
                <a:gd name="T5" fmla="*/ 16 h 374"/>
                <a:gd name="T6" fmla="*/ 218 w 318"/>
                <a:gd name="T7" fmla="*/ 38 h 374"/>
                <a:gd name="T8" fmla="*/ 178 w 318"/>
                <a:gd name="T9" fmla="*/ 66 h 374"/>
                <a:gd name="T10" fmla="*/ 160 w 318"/>
                <a:gd name="T11" fmla="*/ 84 h 374"/>
                <a:gd name="T12" fmla="*/ 120 w 318"/>
                <a:gd name="T13" fmla="*/ 50 h 374"/>
                <a:gd name="T14" fmla="*/ 82 w 318"/>
                <a:gd name="T15" fmla="*/ 26 h 374"/>
                <a:gd name="T16" fmla="*/ 44 w 318"/>
                <a:gd name="T17" fmla="*/ 8 h 374"/>
                <a:gd name="T18" fmla="*/ 6 w 318"/>
                <a:gd name="T19" fmla="*/ 0 h 374"/>
                <a:gd name="T20" fmla="*/ 0 w 318"/>
                <a:gd name="T21" fmla="*/ 38 h 374"/>
                <a:gd name="T22" fmla="*/ 60 w 318"/>
                <a:gd name="T23" fmla="*/ 76 h 374"/>
                <a:gd name="T24" fmla="*/ 118 w 318"/>
                <a:gd name="T25" fmla="*/ 128 h 374"/>
                <a:gd name="T26" fmla="*/ 88 w 318"/>
                <a:gd name="T27" fmla="*/ 164 h 374"/>
                <a:gd name="T28" fmla="*/ 58 w 318"/>
                <a:gd name="T29" fmla="*/ 204 h 374"/>
                <a:gd name="T30" fmla="*/ 0 w 318"/>
                <a:gd name="T31" fmla="*/ 294 h 374"/>
                <a:gd name="T32" fmla="*/ 6 w 318"/>
                <a:gd name="T33" fmla="*/ 374 h 374"/>
                <a:gd name="T34" fmla="*/ 10 w 318"/>
                <a:gd name="T35" fmla="*/ 374 h 374"/>
                <a:gd name="T36" fmla="*/ 20 w 318"/>
                <a:gd name="T37" fmla="*/ 374 h 374"/>
                <a:gd name="T38" fmla="*/ 30 w 318"/>
                <a:gd name="T39" fmla="*/ 356 h 374"/>
                <a:gd name="T40" fmla="*/ 104 w 318"/>
                <a:gd name="T41" fmla="*/ 244 h 374"/>
                <a:gd name="T42" fmla="*/ 160 w 318"/>
                <a:gd name="T43" fmla="*/ 174 h 374"/>
                <a:gd name="T44" fmla="*/ 188 w 318"/>
                <a:gd name="T45" fmla="*/ 210 h 374"/>
                <a:gd name="T46" fmla="*/ 258 w 318"/>
                <a:gd name="T47" fmla="*/ 310 h 374"/>
                <a:gd name="T48" fmla="*/ 298 w 318"/>
                <a:gd name="T49" fmla="*/ 374 h 374"/>
                <a:gd name="T50" fmla="*/ 306 w 318"/>
                <a:gd name="T51" fmla="*/ 374 h 374"/>
                <a:gd name="T52" fmla="*/ 314 w 318"/>
                <a:gd name="T53" fmla="*/ 374 h 374"/>
                <a:gd name="T54" fmla="*/ 318 w 318"/>
                <a:gd name="T55" fmla="*/ 294 h 374"/>
                <a:gd name="T56" fmla="*/ 292 w 318"/>
                <a:gd name="T57" fmla="*/ 250 h 374"/>
                <a:gd name="T58" fmla="*/ 260 w 318"/>
                <a:gd name="T59" fmla="*/ 204 h 374"/>
                <a:gd name="T60" fmla="*/ 202 w 318"/>
                <a:gd name="T61" fmla="*/ 128 h 374"/>
                <a:gd name="T62" fmla="*/ 230 w 318"/>
                <a:gd name="T63" fmla="*/ 100 h 374"/>
                <a:gd name="T64" fmla="*/ 288 w 318"/>
                <a:gd name="T65" fmla="*/ 54 h 374"/>
                <a:gd name="T66" fmla="*/ 318 w 318"/>
                <a:gd name="T67" fmla="*/ 3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8" h="374">
                  <a:moveTo>
                    <a:pt x="318" y="38"/>
                  </a:moveTo>
                  <a:lnTo>
                    <a:pt x="312" y="0"/>
                  </a:lnTo>
                  <a:lnTo>
                    <a:pt x="312" y="0"/>
                  </a:lnTo>
                  <a:lnTo>
                    <a:pt x="294" y="4"/>
                  </a:lnTo>
                  <a:lnTo>
                    <a:pt x="274" y="8"/>
                  </a:lnTo>
                  <a:lnTo>
                    <a:pt x="256" y="16"/>
                  </a:lnTo>
                  <a:lnTo>
                    <a:pt x="236" y="26"/>
                  </a:lnTo>
                  <a:lnTo>
                    <a:pt x="218" y="38"/>
                  </a:lnTo>
                  <a:lnTo>
                    <a:pt x="198" y="50"/>
                  </a:lnTo>
                  <a:lnTo>
                    <a:pt x="178" y="66"/>
                  </a:lnTo>
                  <a:lnTo>
                    <a:pt x="160" y="84"/>
                  </a:lnTo>
                  <a:lnTo>
                    <a:pt x="160" y="84"/>
                  </a:lnTo>
                  <a:lnTo>
                    <a:pt x="140" y="66"/>
                  </a:lnTo>
                  <a:lnTo>
                    <a:pt x="120" y="50"/>
                  </a:lnTo>
                  <a:lnTo>
                    <a:pt x="100" y="38"/>
                  </a:lnTo>
                  <a:lnTo>
                    <a:pt x="82" y="26"/>
                  </a:lnTo>
                  <a:lnTo>
                    <a:pt x="62" y="16"/>
                  </a:lnTo>
                  <a:lnTo>
                    <a:pt x="44" y="8"/>
                  </a:lnTo>
                  <a:lnTo>
                    <a:pt x="26" y="4"/>
                  </a:lnTo>
                  <a:lnTo>
                    <a:pt x="6" y="0"/>
                  </a:lnTo>
                  <a:lnTo>
                    <a:pt x="0" y="38"/>
                  </a:lnTo>
                  <a:lnTo>
                    <a:pt x="0" y="38"/>
                  </a:lnTo>
                  <a:lnTo>
                    <a:pt x="30" y="54"/>
                  </a:lnTo>
                  <a:lnTo>
                    <a:pt x="60" y="76"/>
                  </a:lnTo>
                  <a:lnTo>
                    <a:pt x="90" y="100"/>
                  </a:lnTo>
                  <a:lnTo>
                    <a:pt x="118" y="128"/>
                  </a:lnTo>
                  <a:lnTo>
                    <a:pt x="118" y="128"/>
                  </a:lnTo>
                  <a:lnTo>
                    <a:pt x="88" y="164"/>
                  </a:lnTo>
                  <a:lnTo>
                    <a:pt x="58" y="204"/>
                  </a:lnTo>
                  <a:lnTo>
                    <a:pt x="58" y="204"/>
                  </a:lnTo>
                  <a:lnTo>
                    <a:pt x="26" y="250"/>
                  </a:lnTo>
                  <a:lnTo>
                    <a:pt x="0" y="294"/>
                  </a:lnTo>
                  <a:lnTo>
                    <a:pt x="0" y="374"/>
                  </a:lnTo>
                  <a:lnTo>
                    <a:pt x="6" y="374"/>
                  </a:lnTo>
                  <a:lnTo>
                    <a:pt x="10" y="374"/>
                  </a:lnTo>
                  <a:lnTo>
                    <a:pt x="10" y="374"/>
                  </a:lnTo>
                  <a:lnTo>
                    <a:pt x="12" y="374"/>
                  </a:lnTo>
                  <a:lnTo>
                    <a:pt x="20" y="374"/>
                  </a:lnTo>
                  <a:lnTo>
                    <a:pt x="20" y="374"/>
                  </a:lnTo>
                  <a:lnTo>
                    <a:pt x="30" y="356"/>
                  </a:lnTo>
                  <a:lnTo>
                    <a:pt x="60" y="310"/>
                  </a:lnTo>
                  <a:lnTo>
                    <a:pt x="104" y="244"/>
                  </a:lnTo>
                  <a:lnTo>
                    <a:pt x="130" y="210"/>
                  </a:lnTo>
                  <a:lnTo>
                    <a:pt x="160" y="174"/>
                  </a:lnTo>
                  <a:lnTo>
                    <a:pt x="160" y="174"/>
                  </a:lnTo>
                  <a:lnTo>
                    <a:pt x="188" y="210"/>
                  </a:lnTo>
                  <a:lnTo>
                    <a:pt x="214" y="244"/>
                  </a:lnTo>
                  <a:lnTo>
                    <a:pt x="258" y="310"/>
                  </a:lnTo>
                  <a:lnTo>
                    <a:pt x="288" y="356"/>
                  </a:lnTo>
                  <a:lnTo>
                    <a:pt x="298" y="374"/>
                  </a:lnTo>
                  <a:lnTo>
                    <a:pt x="306" y="374"/>
                  </a:lnTo>
                  <a:lnTo>
                    <a:pt x="306" y="374"/>
                  </a:lnTo>
                  <a:lnTo>
                    <a:pt x="310" y="374"/>
                  </a:lnTo>
                  <a:lnTo>
                    <a:pt x="314" y="374"/>
                  </a:lnTo>
                  <a:lnTo>
                    <a:pt x="318" y="374"/>
                  </a:lnTo>
                  <a:lnTo>
                    <a:pt x="318" y="294"/>
                  </a:lnTo>
                  <a:lnTo>
                    <a:pt x="318" y="294"/>
                  </a:lnTo>
                  <a:lnTo>
                    <a:pt x="292" y="250"/>
                  </a:lnTo>
                  <a:lnTo>
                    <a:pt x="260" y="204"/>
                  </a:lnTo>
                  <a:lnTo>
                    <a:pt x="260" y="204"/>
                  </a:lnTo>
                  <a:lnTo>
                    <a:pt x="230" y="164"/>
                  </a:lnTo>
                  <a:lnTo>
                    <a:pt x="202" y="128"/>
                  </a:lnTo>
                  <a:lnTo>
                    <a:pt x="202" y="128"/>
                  </a:lnTo>
                  <a:lnTo>
                    <a:pt x="230" y="100"/>
                  </a:lnTo>
                  <a:lnTo>
                    <a:pt x="258" y="76"/>
                  </a:lnTo>
                  <a:lnTo>
                    <a:pt x="288" y="54"/>
                  </a:lnTo>
                  <a:lnTo>
                    <a:pt x="318" y="38"/>
                  </a:lnTo>
                  <a:lnTo>
                    <a:pt x="318" y="3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3" name="矩形 42"/>
          <p:cNvSpPr/>
          <p:nvPr/>
        </p:nvSpPr>
        <p:spPr>
          <a:xfrm>
            <a:off x="6354208" y="1808668"/>
            <a:ext cx="4840313" cy="563219"/>
          </a:xfrm>
          <a:prstGeom prst="rect">
            <a:avLst/>
          </a:prstGeom>
        </p:spPr>
        <p:txBody>
          <a:bodyPr wrap="square" lIns="121908" tIns="60954" rIns="121908" bIns="60954">
            <a:spAutoFit/>
          </a:bodyPr>
          <a:lstStyle/>
          <a:p>
            <a:pPr algn="just">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在此输入您的文字，在此输入您的文字，在此输入您的文字，在此输入您的文字，在此输入您的文字，在此输入您的文字，在此输入您的文字</a:t>
            </a:r>
            <a:endParaRPr lang="zh-CN" altLang="en-US" sz="1100" dirty="0">
              <a:solidFill>
                <a:schemeClr val="bg1">
                  <a:lumMod val="65000"/>
                </a:schemeClr>
              </a:solidFill>
            </a:endParaRPr>
          </a:p>
        </p:txBody>
      </p:sp>
      <p:sp>
        <p:nvSpPr>
          <p:cNvPr id="44" name="矩形 43"/>
          <p:cNvSpPr/>
          <p:nvPr/>
        </p:nvSpPr>
        <p:spPr>
          <a:xfrm>
            <a:off x="6354208" y="2594391"/>
            <a:ext cx="4840313" cy="563219"/>
          </a:xfrm>
          <a:prstGeom prst="rect">
            <a:avLst/>
          </a:prstGeom>
        </p:spPr>
        <p:txBody>
          <a:bodyPr wrap="square" lIns="121908" tIns="60954" rIns="121908" bIns="60954">
            <a:spAutoFit/>
          </a:bodyPr>
          <a:lstStyle/>
          <a:p>
            <a:pPr algn="just">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在此输入您的文字，在此输入您的文字，在此输入您的文字，在此输入您的文字，在此输入您的文字，在此输入您的文字，在此输入您的文字</a:t>
            </a:r>
            <a:endParaRPr lang="zh-CN" altLang="en-US" sz="1100" dirty="0">
              <a:solidFill>
                <a:schemeClr val="bg1">
                  <a:lumMod val="65000"/>
                </a:schemeClr>
              </a:solidFill>
            </a:endParaRPr>
          </a:p>
        </p:txBody>
      </p:sp>
      <p:sp>
        <p:nvSpPr>
          <p:cNvPr id="45" name="矩形 44"/>
          <p:cNvSpPr/>
          <p:nvPr/>
        </p:nvSpPr>
        <p:spPr>
          <a:xfrm>
            <a:off x="6354208" y="4951559"/>
            <a:ext cx="4840313" cy="563219"/>
          </a:xfrm>
          <a:prstGeom prst="rect">
            <a:avLst/>
          </a:prstGeom>
        </p:spPr>
        <p:txBody>
          <a:bodyPr wrap="square" lIns="121908" tIns="60954" rIns="121908" bIns="60954">
            <a:spAutoFit/>
          </a:bodyPr>
          <a:lstStyle/>
          <a:p>
            <a:pPr algn="just">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在此输入您的文字，在此输入您的文字，在此输入您的文字，在此输入您的文字，在此输入您的文字，在此输入您的文字，在此输入您的文字</a:t>
            </a:r>
            <a:endParaRPr lang="zh-CN" altLang="en-US" sz="1100" dirty="0">
              <a:solidFill>
                <a:schemeClr val="bg1">
                  <a:lumMod val="65000"/>
                </a:schemeClr>
              </a:solidFill>
            </a:endParaRPr>
          </a:p>
        </p:txBody>
      </p:sp>
      <p:sp>
        <p:nvSpPr>
          <p:cNvPr id="46" name="矩形 45"/>
          <p:cNvSpPr/>
          <p:nvPr/>
        </p:nvSpPr>
        <p:spPr>
          <a:xfrm>
            <a:off x="6354208" y="4165836"/>
            <a:ext cx="4840313" cy="563219"/>
          </a:xfrm>
          <a:prstGeom prst="rect">
            <a:avLst/>
          </a:prstGeom>
        </p:spPr>
        <p:txBody>
          <a:bodyPr wrap="square" lIns="121908" tIns="60954" rIns="121908" bIns="60954">
            <a:spAutoFit/>
          </a:bodyPr>
          <a:lstStyle/>
          <a:p>
            <a:pPr algn="just">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在此输入您的文字，在此输入您的文字，在此输入您的文字，在此输入您的文字，在此输入您的文字，在此输入您的文字，在此输入您的文字</a:t>
            </a:r>
            <a:endParaRPr lang="zh-CN" altLang="en-US" sz="1100" dirty="0">
              <a:solidFill>
                <a:schemeClr val="bg1">
                  <a:lumMod val="65000"/>
                </a:schemeClr>
              </a:solidFill>
            </a:endParaRPr>
          </a:p>
        </p:txBody>
      </p:sp>
      <p:sp>
        <p:nvSpPr>
          <p:cNvPr id="47" name="矩形 46"/>
          <p:cNvSpPr/>
          <p:nvPr/>
        </p:nvSpPr>
        <p:spPr>
          <a:xfrm>
            <a:off x="6354208" y="3380114"/>
            <a:ext cx="4840313" cy="563219"/>
          </a:xfrm>
          <a:prstGeom prst="rect">
            <a:avLst/>
          </a:prstGeom>
        </p:spPr>
        <p:txBody>
          <a:bodyPr wrap="square" lIns="121908" tIns="60954" rIns="121908" bIns="60954">
            <a:spAutoFit/>
          </a:bodyPr>
          <a:lstStyle/>
          <a:p>
            <a:pPr algn="just">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亮亮图文旗舰店</a:t>
            </a:r>
          </a:p>
          <a:p>
            <a:pPr algn="just">
              <a:lnSpc>
                <a:spcPct val="130000"/>
              </a:lnSpc>
            </a:pP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https://liangliangtuwen.tmall.com</a:t>
            </a:r>
          </a:p>
        </p:txBody>
      </p:sp>
      <p:grpSp>
        <p:nvGrpSpPr>
          <p:cNvPr id="48" name="组合 47"/>
          <p:cNvGrpSpPr/>
          <p:nvPr/>
        </p:nvGrpSpPr>
        <p:grpSpPr>
          <a:xfrm>
            <a:off x="5993194" y="1918038"/>
            <a:ext cx="329100" cy="329143"/>
            <a:chOff x="4390979" y="2111842"/>
            <a:chExt cx="246857" cy="246857"/>
          </a:xfrm>
        </p:grpSpPr>
        <p:sp>
          <p:nvSpPr>
            <p:cNvPr id="49" name="圆角矩形 48"/>
            <p:cNvSpPr/>
            <p:nvPr/>
          </p:nvSpPr>
          <p:spPr>
            <a:xfrm rot="2700000">
              <a:off x="4390979" y="2111842"/>
              <a:ext cx="246857" cy="24685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6"/>
            <p:cNvSpPr/>
            <p:nvPr/>
          </p:nvSpPr>
          <p:spPr bwMode="auto">
            <a:xfrm>
              <a:off x="4424005" y="2166640"/>
              <a:ext cx="180807" cy="137266"/>
            </a:xfrm>
            <a:custGeom>
              <a:avLst/>
              <a:gdLst>
                <a:gd name="T0" fmla="*/ 156 w 490"/>
                <a:gd name="T1" fmla="*/ 244 h 372"/>
                <a:gd name="T2" fmla="*/ 38 w 490"/>
                <a:gd name="T3" fmla="*/ 178 h 372"/>
                <a:gd name="T4" fmla="*/ 0 w 490"/>
                <a:gd name="T5" fmla="*/ 216 h 372"/>
                <a:gd name="T6" fmla="*/ 114 w 490"/>
                <a:gd name="T7" fmla="*/ 326 h 372"/>
                <a:gd name="T8" fmla="*/ 162 w 490"/>
                <a:gd name="T9" fmla="*/ 372 h 372"/>
                <a:gd name="T10" fmla="*/ 490 w 490"/>
                <a:gd name="T11" fmla="*/ 32 h 372"/>
                <a:gd name="T12" fmla="*/ 456 w 490"/>
                <a:gd name="T13" fmla="*/ 0 h 372"/>
                <a:gd name="T14" fmla="*/ 156 w 490"/>
                <a:gd name="T15" fmla="*/ 244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0" h="372">
                  <a:moveTo>
                    <a:pt x="156" y="244"/>
                  </a:moveTo>
                  <a:lnTo>
                    <a:pt x="38" y="178"/>
                  </a:lnTo>
                  <a:lnTo>
                    <a:pt x="0" y="216"/>
                  </a:lnTo>
                  <a:lnTo>
                    <a:pt x="114" y="326"/>
                  </a:lnTo>
                  <a:lnTo>
                    <a:pt x="162" y="372"/>
                  </a:lnTo>
                  <a:lnTo>
                    <a:pt x="490" y="32"/>
                  </a:lnTo>
                  <a:lnTo>
                    <a:pt x="456" y="0"/>
                  </a:lnTo>
                  <a:lnTo>
                    <a:pt x="156" y="24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51" name="组合 50"/>
          <p:cNvGrpSpPr/>
          <p:nvPr/>
        </p:nvGrpSpPr>
        <p:grpSpPr>
          <a:xfrm>
            <a:off x="5993194" y="3489984"/>
            <a:ext cx="329100" cy="329143"/>
            <a:chOff x="4390979" y="2111842"/>
            <a:chExt cx="246857" cy="246857"/>
          </a:xfrm>
        </p:grpSpPr>
        <p:sp>
          <p:nvSpPr>
            <p:cNvPr id="52" name="圆角矩形 51"/>
            <p:cNvSpPr/>
            <p:nvPr/>
          </p:nvSpPr>
          <p:spPr>
            <a:xfrm rot="2700000">
              <a:off x="4390979" y="2111842"/>
              <a:ext cx="246857" cy="24685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6"/>
            <p:cNvSpPr/>
            <p:nvPr/>
          </p:nvSpPr>
          <p:spPr bwMode="auto">
            <a:xfrm>
              <a:off x="4424005" y="2166640"/>
              <a:ext cx="180807" cy="137266"/>
            </a:xfrm>
            <a:custGeom>
              <a:avLst/>
              <a:gdLst>
                <a:gd name="T0" fmla="*/ 156 w 490"/>
                <a:gd name="T1" fmla="*/ 244 h 372"/>
                <a:gd name="T2" fmla="*/ 38 w 490"/>
                <a:gd name="T3" fmla="*/ 178 h 372"/>
                <a:gd name="T4" fmla="*/ 0 w 490"/>
                <a:gd name="T5" fmla="*/ 216 h 372"/>
                <a:gd name="T6" fmla="*/ 114 w 490"/>
                <a:gd name="T7" fmla="*/ 326 h 372"/>
                <a:gd name="T8" fmla="*/ 162 w 490"/>
                <a:gd name="T9" fmla="*/ 372 h 372"/>
                <a:gd name="T10" fmla="*/ 490 w 490"/>
                <a:gd name="T11" fmla="*/ 32 h 372"/>
                <a:gd name="T12" fmla="*/ 456 w 490"/>
                <a:gd name="T13" fmla="*/ 0 h 372"/>
                <a:gd name="T14" fmla="*/ 156 w 490"/>
                <a:gd name="T15" fmla="*/ 244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0" h="372">
                  <a:moveTo>
                    <a:pt x="156" y="244"/>
                  </a:moveTo>
                  <a:lnTo>
                    <a:pt x="38" y="178"/>
                  </a:lnTo>
                  <a:lnTo>
                    <a:pt x="0" y="216"/>
                  </a:lnTo>
                  <a:lnTo>
                    <a:pt x="114" y="326"/>
                  </a:lnTo>
                  <a:lnTo>
                    <a:pt x="162" y="372"/>
                  </a:lnTo>
                  <a:lnTo>
                    <a:pt x="490" y="32"/>
                  </a:lnTo>
                  <a:lnTo>
                    <a:pt x="456" y="0"/>
                  </a:lnTo>
                  <a:lnTo>
                    <a:pt x="156" y="24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54" name="组合 53"/>
          <p:cNvGrpSpPr/>
          <p:nvPr/>
        </p:nvGrpSpPr>
        <p:grpSpPr>
          <a:xfrm>
            <a:off x="5993194" y="4275958"/>
            <a:ext cx="329100" cy="329143"/>
            <a:chOff x="4390979" y="2111842"/>
            <a:chExt cx="246857" cy="246857"/>
          </a:xfrm>
        </p:grpSpPr>
        <p:sp>
          <p:nvSpPr>
            <p:cNvPr id="55" name="圆角矩形 54"/>
            <p:cNvSpPr/>
            <p:nvPr/>
          </p:nvSpPr>
          <p:spPr>
            <a:xfrm rot="2700000">
              <a:off x="4390979" y="2111842"/>
              <a:ext cx="246857" cy="24685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6"/>
            <p:cNvSpPr/>
            <p:nvPr/>
          </p:nvSpPr>
          <p:spPr bwMode="auto">
            <a:xfrm>
              <a:off x="4424005" y="2166640"/>
              <a:ext cx="180807" cy="137266"/>
            </a:xfrm>
            <a:custGeom>
              <a:avLst/>
              <a:gdLst>
                <a:gd name="T0" fmla="*/ 156 w 490"/>
                <a:gd name="T1" fmla="*/ 244 h 372"/>
                <a:gd name="T2" fmla="*/ 38 w 490"/>
                <a:gd name="T3" fmla="*/ 178 h 372"/>
                <a:gd name="T4" fmla="*/ 0 w 490"/>
                <a:gd name="T5" fmla="*/ 216 h 372"/>
                <a:gd name="T6" fmla="*/ 114 w 490"/>
                <a:gd name="T7" fmla="*/ 326 h 372"/>
                <a:gd name="T8" fmla="*/ 162 w 490"/>
                <a:gd name="T9" fmla="*/ 372 h 372"/>
                <a:gd name="T10" fmla="*/ 490 w 490"/>
                <a:gd name="T11" fmla="*/ 32 h 372"/>
                <a:gd name="T12" fmla="*/ 456 w 490"/>
                <a:gd name="T13" fmla="*/ 0 h 372"/>
                <a:gd name="T14" fmla="*/ 156 w 490"/>
                <a:gd name="T15" fmla="*/ 244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0" h="372">
                  <a:moveTo>
                    <a:pt x="156" y="244"/>
                  </a:moveTo>
                  <a:lnTo>
                    <a:pt x="38" y="178"/>
                  </a:lnTo>
                  <a:lnTo>
                    <a:pt x="0" y="216"/>
                  </a:lnTo>
                  <a:lnTo>
                    <a:pt x="114" y="326"/>
                  </a:lnTo>
                  <a:lnTo>
                    <a:pt x="162" y="372"/>
                  </a:lnTo>
                  <a:lnTo>
                    <a:pt x="490" y="32"/>
                  </a:lnTo>
                  <a:lnTo>
                    <a:pt x="456" y="0"/>
                  </a:lnTo>
                  <a:lnTo>
                    <a:pt x="156" y="24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5993194" y="5061931"/>
            <a:ext cx="329100" cy="329143"/>
            <a:chOff x="4390979" y="2111842"/>
            <a:chExt cx="246857" cy="246857"/>
          </a:xfrm>
        </p:grpSpPr>
        <p:sp>
          <p:nvSpPr>
            <p:cNvPr id="58" name="圆角矩形 57"/>
            <p:cNvSpPr/>
            <p:nvPr/>
          </p:nvSpPr>
          <p:spPr>
            <a:xfrm rot="2700000">
              <a:off x="4390979" y="2111842"/>
              <a:ext cx="246857" cy="24685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6"/>
            <p:cNvSpPr/>
            <p:nvPr/>
          </p:nvSpPr>
          <p:spPr bwMode="auto">
            <a:xfrm>
              <a:off x="4424005" y="2166640"/>
              <a:ext cx="180807" cy="137266"/>
            </a:xfrm>
            <a:custGeom>
              <a:avLst/>
              <a:gdLst>
                <a:gd name="T0" fmla="*/ 156 w 490"/>
                <a:gd name="T1" fmla="*/ 244 h 372"/>
                <a:gd name="T2" fmla="*/ 38 w 490"/>
                <a:gd name="T3" fmla="*/ 178 h 372"/>
                <a:gd name="T4" fmla="*/ 0 w 490"/>
                <a:gd name="T5" fmla="*/ 216 h 372"/>
                <a:gd name="T6" fmla="*/ 114 w 490"/>
                <a:gd name="T7" fmla="*/ 326 h 372"/>
                <a:gd name="T8" fmla="*/ 162 w 490"/>
                <a:gd name="T9" fmla="*/ 372 h 372"/>
                <a:gd name="T10" fmla="*/ 490 w 490"/>
                <a:gd name="T11" fmla="*/ 32 h 372"/>
                <a:gd name="T12" fmla="*/ 456 w 490"/>
                <a:gd name="T13" fmla="*/ 0 h 372"/>
                <a:gd name="T14" fmla="*/ 156 w 490"/>
                <a:gd name="T15" fmla="*/ 244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0" h="372">
                  <a:moveTo>
                    <a:pt x="156" y="244"/>
                  </a:moveTo>
                  <a:lnTo>
                    <a:pt x="38" y="178"/>
                  </a:lnTo>
                  <a:lnTo>
                    <a:pt x="0" y="216"/>
                  </a:lnTo>
                  <a:lnTo>
                    <a:pt x="114" y="326"/>
                  </a:lnTo>
                  <a:lnTo>
                    <a:pt x="162" y="372"/>
                  </a:lnTo>
                  <a:lnTo>
                    <a:pt x="490" y="32"/>
                  </a:lnTo>
                  <a:lnTo>
                    <a:pt x="456" y="0"/>
                  </a:lnTo>
                  <a:lnTo>
                    <a:pt x="156" y="24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60" name="组合 59"/>
          <p:cNvGrpSpPr/>
          <p:nvPr/>
        </p:nvGrpSpPr>
        <p:grpSpPr>
          <a:xfrm rot="1022608">
            <a:off x="4597983" y="-2698542"/>
            <a:ext cx="302287" cy="2619076"/>
            <a:chOff x="1485898" y="1354944"/>
            <a:chExt cx="312420" cy="2706516"/>
          </a:xfrm>
          <a:solidFill>
            <a:schemeClr val="accent4"/>
          </a:solidFill>
        </p:grpSpPr>
        <p:sp>
          <p:nvSpPr>
            <p:cNvPr id="61" name="下箭头 60"/>
            <p:cNvSpPr/>
            <p:nvPr/>
          </p:nvSpPr>
          <p:spPr>
            <a:xfrm>
              <a:off x="1539240" y="1508760"/>
              <a:ext cx="205740" cy="25527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燕尾形 61"/>
            <p:cNvSpPr/>
            <p:nvPr/>
          </p:nvSpPr>
          <p:spPr>
            <a:xfrm rot="5400000">
              <a:off x="1228197" y="1612645"/>
              <a:ext cx="827822" cy="3124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3" name="组合 62"/>
          <p:cNvGrpSpPr/>
          <p:nvPr/>
        </p:nvGrpSpPr>
        <p:grpSpPr>
          <a:xfrm rot="3206124">
            <a:off x="9901652" y="-2192669"/>
            <a:ext cx="302327" cy="2618735"/>
            <a:chOff x="1485898" y="1354944"/>
            <a:chExt cx="312420" cy="2706516"/>
          </a:xfrm>
          <a:solidFill>
            <a:schemeClr val="tx1">
              <a:lumMod val="50000"/>
            </a:schemeClr>
          </a:solidFill>
        </p:grpSpPr>
        <p:sp>
          <p:nvSpPr>
            <p:cNvPr id="64" name="下箭头 63"/>
            <p:cNvSpPr/>
            <p:nvPr/>
          </p:nvSpPr>
          <p:spPr>
            <a:xfrm>
              <a:off x="1539240" y="1508760"/>
              <a:ext cx="205740" cy="25527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燕尾形 64"/>
            <p:cNvSpPr/>
            <p:nvPr/>
          </p:nvSpPr>
          <p:spPr>
            <a:xfrm rot="5400000">
              <a:off x="1228197" y="1612645"/>
              <a:ext cx="827822" cy="3124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6" name="组合 65"/>
          <p:cNvGrpSpPr/>
          <p:nvPr/>
        </p:nvGrpSpPr>
        <p:grpSpPr>
          <a:xfrm rot="21037967">
            <a:off x="1588280" y="-2825299"/>
            <a:ext cx="302287" cy="2619076"/>
            <a:chOff x="1485898" y="1354944"/>
            <a:chExt cx="312420" cy="2706516"/>
          </a:xfrm>
          <a:solidFill>
            <a:schemeClr val="accent3"/>
          </a:solidFill>
        </p:grpSpPr>
        <p:sp>
          <p:nvSpPr>
            <p:cNvPr id="67" name="下箭头 66"/>
            <p:cNvSpPr/>
            <p:nvPr/>
          </p:nvSpPr>
          <p:spPr>
            <a:xfrm>
              <a:off x="1539240" y="1508760"/>
              <a:ext cx="205740" cy="25527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燕尾形 67"/>
            <p:cNvSpPr/>
            <p:nvPr/>
          </p:nvSpPr>
          <p:spPr>
            <a:xfrm rot="5400000">
              <a:off x="1228197" y="1612645"/>
              <a:ext cx="827822" cy="3124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9" name="组合 68"/>
          <p:cNvGrpSpPr/>
          <p:nvPr/>
        </p:nvGrpSpPr>
        <p:grpSpPr>
          <a:xfrm rot="20091751">
            <a:off x="7436" y="-2636557"/>
            <a:ext cx="302287" cy="2619076"/>
            <a:chOff x="1485898" y="1354944"/>
            <a:chExt cx="312420" cy="2706516"/>
          </a:xfrm>
          <a:solidFill>
            <a:schemeClr val="accent2"/>
          </a:solidFill>
        </p:grpSpPr>
        <p:sp>
          <p:nvSpPr>
            <p:cNvPr id="70" name="下箭头 69"/>
            <p:cNvSpPr/>
            <p:nvPr/>
          </p:nvSpPr>
          <p:spPr>
            <a:xfrm>
              <a:off x="1539240" y="1508760"/>
              <a:ext cx="205740" cy="25527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燕尾形 70"/>
            <p:cNvSpPr/>
            <p:nvPr/>
          </p:nvSpPr>
          <p:spPr>
            <a:xfrm rot="5400000">
              <a:off x="1228197" y="1612645"/>
              <a:ext cx="827822" cy="3124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300" fill="hold"/>
                                        <p:tgtEl>
                                          <p:spTgt spid="36"/>
                                        </p:tgtEl>
                                        <p:attrNameLst>
                                          <p:attrName>ppt_w</p:attrName>
                                        </p:attrNameLst>
                                      </p:cBhvr>
                                      <p:tavLst>
                                        <p:tav tm="0">
                                          <p:val>
                                            <p:fltVal val="0"/>
                                          </p:val>
                                        </p:tav>
                                        <p:tav tm="100000">
                                          <p:val>
                                            <p:strVal val="#ppt_w"/>
                                          </p:val>
                                        </p:tav>
                                      </p:tavLst>
                                    </p:anim>
                                    <p:anim calcmode="lin" valueType="num">
                                      <p:cBhvr>
                                        <p:cTn id="8" dur="300" fill="hold"/>
                                        <p:tgtEl>
                                          <p:spTgt spid="36"/>
                                        </p:tgtEl>
                                        <p:attrNameLst>
                                          <p:attrName>ppt_h</p:attrName>
                                        </p:attrNameLst>
                                      </p:cBhvr>
                                      <p:tavLst>
                                        <p:tav tm="0">
                                          <p:val>
                                            <p:fltVal val="0"/>
                                          </p:val>
                                        </p:tav>
                                        <p:tav tm="100000">
                                          <p:val>
                                            <p:strVal val="#ppt_h"/>
                                          </p:val>
                                        </p:tav>
                                      </p:tavLst>
                                    </p:anim>
                                    <p:animEffect transition="in" filter="fade">
                                      <p:cBhvr>
                                        <p:cTn id="9" dur="300"/>
                                        <p:tgtEl>
                                          <p:spTgt spid="3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300" fill="hold"/>
                                        <p:tgtEl>
                                          <p:spTgt spid="35"/>
                                        </p:tgtEl>
                                        <p:attrNameLst>
                                          <p:attrName>ppt_w</p:attrName>
                                        </p:attrNameLst>
                                      </p:cBhvr>
                                      <p:tavLst>
                                        <p:tav tm="0">
                                          <p:val>
                                            <p:fltVal val="0"/>
                                          </p:val>
                                        </p:tav>
                                        <p:tav tm="100000">
                                          <p:val>
                                            <p:strVal val="#ppt_w"/>
                                          </p:val>
                                        </p:tav>
                                      </p:tavLst>
                                    </p:anim>
                                    <p:anim calcmode="lin" valueType="num">
                                      <p:cBhvr>
                                        <p:cTn id="14" dur="300" fill="hold"/>
                                        <p:tgtEl>
                                          <p:spTgt spid="35"/>
                                        </p:tgtEl>
                                        <p:attrNameLst>
                                          <p:attrName>ppt_h</p:attrName>
                                        </p:attrNameLst>
                                      </p:cBhvr>
                                      <p:tavLst>
                                        <p:tav tm="0">
                                          <p:val>
                                            <p:fltVal val="0"/>
                                          </p:val>
                                        </p:tav>
                                        <p:tav tm="100000">
                                          <p:val>
                                            <p:strVal val="#ppt_h"/>
                                          </p:val>
                                        </p:tav>
                                      </p:tavLst>
                                    </p:anim>
                                    <p:animEffect transition="in" filter="fade">
                                      <p:cBhvr>
                                        <p:cTn id="15" dur="300"/>
                                        <p:tgtEl>
                                          <p:spTgt spid="3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300" fill="hold"/>
                                        <p:tgtEl>
                                          <p:spTgt spid="34"/>
                                        </p:tgtEl>
                                        <p:attrNameLst>
                                          <p:attrName>ppt_w</p:attrName>
                                        </p:attrNameLst>
                                      </p:cBhvr>
                                      <p:tavLst>
                                        <p:tav tm="0">
                                          <p:val>
                                            <p:fltVal val="0"/>
                                          </p:val>
                                        </p:tav>
                                        <p:tav tm="100000">
                                          <p:val>
                                            <p:strVal val="#ppt_w"/>
                                          </p:val>
                                        </p:tav>
                                      </p:tavLst>
                                    </p:anim>
                                    <p:anim calcmode="lin" valueType="num">
                                      <p:cBhvr>
                                        <p:cTn id="20" dur="300" fill="hold"/>
                                        <p:tgtEl>
                                          <p:spTgt spid="34"/>
                                        </p:tgtEl>
                                        <p:attrNameLst>
                                          <p:attrName>ppt_h</p:attrName>
                                        </p:attrNameLst>
                                      </p:cBhvr>
                                      <p:tavLst>
                                        <p:tav tm="0">
                                          <p:val>
                                            <p:fltVal val="0"/>
                                          </p:val>
                                        </p:tav>
                                        <p:tav tm="100000">
                                          <p:val>
                                            <p:strVal val="#ppt_h"/>
                                          </p:val>
                                        </p:tav>
                                      </p:tavLst>
                                    </p:anim>
                                    <p:animEffect transition="in" filter="fade">
                                      <p:cBhvr>
                                        <p:cTn id="21" dur="300"/>
                                        <p:tgtEl>
                                          <p:spTgt spid="34"/>
                                        </p:tgtEl>
                                      </p:cBhvr>
                                    </p:animEffect>
                                  </p:childTnLst>
                                </p:cTn>
                              </p:par>
                            </p:childTnLst>
                          </p:cTn>
                        </p:par>
                        <p:par>
                          <p:cTn id="22" fill="hold">
                            <p:stCondLst>
                              <p:cond delay="1500"/>
                            </p:stCondLst>
                            <p:childTnLst>
                              <p:par>
                                <p:cTn id="23" presetID="42" presetClass="path" presetSubtype="0" accel="50000" decel="50000" fill="hold" nodeType="afterEffect">
                                  <p:stCondLst>
                                    <p:cond delay="0"/>
                                  </p:stCondLst>
                                  <p:childTnLst>
                                    <p:animMotion origin="layout" path="M 2.77778E-6 0.00494 L 0.15798 0.62408 " pathEditMode="relative" rAng="0" ptsTypes="AA">
                                      <p:cBhvr>
                                        <p:cTn id="24" dur="300" fill="hold"/>
                                        <p:tgtEl>
                                          <p:spTgt spid="69"/>
                                        </p:tgtEl>
                                        <p:attrNameLst>
                                          <p:attrName>ppt_x</p:attrName>
                                          <p:attrName>ppt_y</p:attrName>
                                        </p:attrNameLst>
                                      </p:cBhvr>
                                      <p:rCtr x="7899" y="30957"/>
                                    </p:animMotion>
                                  </p:childTnLst>
                                </p:cTn>
                              </p:par>
                            </p:childTnLst>
                          </p:cTn>
                        </p:par>
                        <p:par>
                          <p:cTn id="25" fill="hold">
                            <p:stCondLst>
                              <p:cond delay="2000"/>
                            </p:stCondLst>
                            <p:childTnLst>
                              <p:par>
                                <p:cTn id="26" presetID="42" presetClass="path" presetSubtype="0" accel="50000" decel="50000" fill="hold" nodeType="afterEffect">
                                  <p:stCondLst>
                                    <p:cond delay="0"/>
                                  </p:stCondLst>
                                  <p:childTnLst>
                                    <p:animMotion origin="layout" path="M -2.22222E-6 0.00494 L -0.4434 0.57685 " pathEditMode="relative" rAng="0" ptsTypes="AA">
                                      <p:cBhvr>
                                        <p:cTn id="27" dur="300" fill="hold"/>
                                        <p:tgtEl>
                                          <p:spTgt spid="63"/>
                                        </p:tgtEl>
                                        <p:attrNameLst>
                                          <p:attrName>ppt_x</p:attrName>
                                          <p:attrName>ppt_y</p:attrName>
                                        </p:attrNameLst>
                                      </p:cBhvr>
                                      <p:rCtr x="-22170" y="28580"/>
                                    </p:animMotion>
                                  </p:childTnLst>
                                </p:cTn>
                              </p:par>
                            </p:childTnLst>
                          </p:cTn>
                        </p:par>
                        <p:par>
                          <p:cTn id="28" fill="hold">
                            <p:stCondLst>
                              <p:cond delay="2500"/>
                            </p:stCondLst>
                            <p:childTnLst>
                              <p:par>
                                <p:cTn id="29" presetID="42" presetClass="path" presetSubtype="0" accel="50000" decel="50000" fill="hold" nodeType="afterEffect">
                                  <p:stCondLst>
                                    <p:cond delay="0"/>
                                  </p:stCondLst>
                                  <p:childTnLst>
                                    <p:animMotion origin="layout" path="M 0 0.00494 L -0.27708 0.625 " pathEditMode="relative" rAng="0" ptsTypes="AA">
                                      <p:cBhvr>
                                        <p:cTn id="30" dur="300" fill="hold"/>
                                        <p:tgtEl>
                                          <p:spTgt spid="37"/>
                                        </p:tgtEl>
                                        <p:attrNameLst>
                                          <p:attrName>ppt_x</p:attrName>
                                          <p:attrName>ppt_y</p:attrName>
                                        </p:attrNameLst>
                                      </p:cBhvr>
                                      <p:rCtr x="-13854" y="30988"/>
                                    </p:animMotion>
                                  </p:childTnLst>
                                </p:cTn>
                              </p:par>
                            </p:childTnLst>
                          </p:cTn>
                        </p:par>
                        <p:par>
                          <p:cTn id="31" fill="hold">
                            <p:stCondLst>
                              <p:cond delay="3000"/>
                            </p:stCondLst>
                            <p:childTnLst>
                              <p:par>
                                <p:cTn id="32" presetID="42" presetClass="path" presetSubtype="0" accel="50000" decel="50000" fill="hold" nodeType="afterEffect">
                                  <p:stCondLst>
                                    <p:cond delay="0"/>
                                  </p:stCondLst>
                                  <p:childTnLst>
                                    <p:animMotion origin="layout" path="M 2.77778E-7 0.00494 L -0.1349 0.63951 " pathEditMode="relative" rAng="0" ptsTypes="AA">
                                      <p:cBhvr>
                                        <p:cTn id="33" dur="300" fill="hold"/>
                                        <p:tgtEl>
                                          <p:spTgt spid="60"/>
                                        </p:tgtEl>
                                        <p:attrNameLst>
                                          <p:attrName>ppt_x</p:attrName>
                                          <p:attrName>ppt_y</p:attrName>
                                        </p:attrNameLst>
                                      </p:cBhvr>
                                      <p:rCtr x="-6753" y="31728"/>
                                    </p:animMotion>
                                  </p:childTnLst>
                                </p:cTn>
                              </p:par>
                            </p:childTnLst>
                          </p:cTn>
                        </p:par>
                        <p:par>
                          <p:cTn id="34" fill="hold">
                            <p:stCondLst>
                              <p:cond delay="3500"/>
                            </p:stCondLst>
                            <p:childTnLst>
                              <p:par>
                                <p:cTn id="35" presetID="42" presetClass="path" presetSubtype="0" accel="50000" decel="50000" fill="hold" nodeType="afterEffect">
                                  <p:stCondLst>
                                    <p:cond delay="0"/>
                                  </p:stCondLst>
                                  <p:childTnLst>
                                    <p:animMotion origin="layout" path="M -4.72222E-6 0.00494 L 0.06754 0.64753 " pathEditMode="relative" rAng="0" ptsTypes="AA">
                                      <p:cBhvr>
                                        <p:cTn id="36" dur="300" fill="hold"/>
                                        <p:tgtEl>
                                          <p:spTgt spid="66"/>
                                        </p:tgtEl>
                                        <p:attrNameLst>
                                          <p:attrName>ppt_x</p:attrName>
                                          <p:attrName>ppt_y</p:attrName>
                                        </p:attrNameLst>
                                      </p:cBhvr>
                                      <p:rCtr x="3368" y="32130"/>
                                    </p:animMotion>
                                  </p:childTnLst>
                                </p:cTn>
                              </p:par>
                            </p:childTnLst>
                          </p:cTn>
                        </p:par>
                        <p:par>
                          <p:cTn id="37" fill="hold">
                            <p:stCondLst>
                              <p:cond delay="4000"/>
                            </p:stCondLst>
                            <p:childTnLst>
                              <p:par>
                                <p:cTn id="38" presetID="45" presetClass="entr" presetSubtype="0"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anim calcmode="lin" valueType="num">
                                      <p:cBhvr>
                                        <p:cTn id="41" dur="500" fill="hold"/>
                                        <p:tgtEl>
                                          <p:spTgt spid="48"/>
                                        </p:tgtEl>
                                        <p:attrNameLst>
                                          <p:attrName>ppt_w</p:attrName>
                                        </p:attrNameLst>
                                      </p:cBhvr>
                                      <p:tavLst>
                                        <p:tav tm="0" fmla="#ppt_w*sin(2.5*pi*$)">
                                          <p:val>
                                            <p:fltVal val="0"/>
                                          </p:val>
                                        </p:tav>
                                        <p:tav tm="100000">
                                          <p:val>
                                            <p:fltVal val="1"/>
                                          </p:val>
                                        </p:tav>
                                      </p:tavLst>
                                    </p:anim>
                                    <p:anim calcmode="lin" valueType="num">
                                      <p:cBhvr>
                                        <p:cTn id="42" dur="500" fill="hold"/>
                                        <p:tgtEl>
                                          <p:spTgt spid="48"/>
                                        </p:tgtEl>
                                        <p:attrNameLst>
                                          <p:attrName>ppt_h</p:attrName>
                                        </p:attrNameLst>
                                      </p:cBhvr>
                                      <p:tavLst>
                                        <p:tav tm="0">
                                          <p:val>
                                            <p:strVal val="#ppt_h"/>
                                          </p:val>
                                        </p:tav>
                                        <p:tav tm="100000">
                                          <p:val>
                                            <p:strVal val="#ppt_h"/>
                                          </p:val>
                                        </p:tav>
                                      </p:tavLst>
                                    </p:anim>
                                  </p:childTnLst>
                                </p:cTn>
                              </p:par>
                              <p:par>
                                <p:cTn id="43" presetID="2" presetClass="entr" presetSubtype="2" fill="hold" grpId="0" nodeType="withEffect">
                                  <p:stCondLst>
                                    <p:cond delay="25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300" fill="hold"/>
                                        <p:tgtEl>
                                          <p:spTgt spid="43"/>
                                        </p:tgtEl>
                                        <p:attrNameLst>
                                          <p:attrName>ppt_x</p:attrName>
                                        </p:attrNameLst>
                                      </p:cBhvr>
                                      <p:tavLst>
                                        <p:tav tm="0">
                                          <p:val>
                                            <p:strVal val="1+#ppt_w/2"/>
                                          </p:val>
                                        </p:tav>
                                        <p:tav tm="100000">
                                          <p:val>
                                            <p:strVal val="#ppt_x"/>
                                          </p:val>
                                        </p:tav>
                                      </p:tavLst>
                                    </p:anim>
                                    <p:anim calcmode="lin" valueType="num">
                                      <p:cBhvr additive="base">
                                        <p:cTn id="46" dur="300" fill="hold"/>
                                        <p:tgtEl>
                                          <p:spTgt spid="43"/>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45" presetClass="entr" presetSubtype="0" fill="hold" nodeType="after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anim calcmode="lin" valueType="num">
                                      <p:cBhvr>
                                        <p:cTn id="51" dur="500" fill="hold"/>
                                        <p:tgtEl>
                                          <p:spTgt spid="40"/>
                                        </p:tgtEl>
                                        <p:attrNameLst>
                                          <p:attrName>ppt_w</p:attrName>
                                        </p:attrNameLst>
                                      </p:cBhvr>
                                      <p:tavLst>
                                        <p:tav tm="0" fmla="#ppt_w*sin(2.5*pi*$)">
                                          <p:val>
                                            <p:fltVal val="0"/>
                                          </p:val>
                                        </p:tav>
                                        <p:tav tm="100000">
                                          <p:val>
                                            <p:fltVal val="1"/>
                                          </p:val>
                                        </p:tav>
                                      </p:tavLst>
                                    </p:anim>
                                    <p:anim calcmode="lin" valueType="num">
                                      <p:cBhvr>
                                        <p:cTn id="52" dur="500" fill="hold"/>
                                        <p:tgtEl>
                                          <p:spTgt spid="40"/>
                                        </p:tgtEl>
                                        <p:attrNameLst>
                                          <p:attrName>ppt_h</p:attrName>
                                        </p:attrNameLst>
                                      </p:cBhvr>
                                      <p:tavLst>
                                        <p:tav tm="0">
                                          <p:val>
                                            <p:strVal val="#ppt_h"/>
                                          </p:val>
                                        </p:tav>
                                        <p:tav tm="100000">
                                          <p:val>
                                            <p:strVal val="#ppt_h"/>
                                          </p:val>
                                        </p:tav>
                                      </p:tavLst>
                                    </p:anim>
                                  </p:childTnLst>
                                </p:cTn>
                              </p:par>
                              <p:par>
                                <p:cTn id="53" presetID="2" presetClass="entr" presetSubtype="2" fill="hold" grpId="0" nodeType="withEffect">
                                  <p:stCondLst>
                                    <p:cond delay="25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300" fill="hold"/>
                                        <p:tgtEl>
                                          <p:spTgt spid="44"/>
                                        </p:tgtEl>
                                        <p:attrNameLst>
                                          <p:attrName>ppt_x</p:attrName>
                                        </p:attrNameLst>
                                      </p:cBhvr>
                                      <p:tavLst>
                                        <p:tav tm="0">
                                          <p:val>
                                            <p:strVal val="1+#ppt_w/2"/>
                                          </p:val>
                                        </p:tav>
                                        <p:tav tm="100000">
                                          <p:val>
                                            <p:strVal val="#ppt_x"/>
                                          </p:val>
                                        </p:tav>
                                      </p:tavLst>
                                    </p:anim>
                                    <p:anim calcmode="lin" valueType="num">
                                      <p:cBhvr additive="base">
                                        <p:cTn id="56" dur="300" fill="hold"/>
                                        <p:tgtEl>
                                          <p:spTgt spid="44"/>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45" presetClass="entr" presetSubtype="0" fill="hold"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anim calcmode="lin" valueType="num">
                                      <p:cBhvr>
                                        <p:cTn id="61" dur="500" fill="hold"/>
                                        <p:tgtEl>
                                          <p:spTgt spid="51"/>
                                        </p:tgtEl>
                                        <p:attrNameLst>
                                          <p:attrName>ppt_w</p:attrName>
                                        </p:attrNameLst>
                                      </p:cBhvr>
                                      <p:tavLst>
                                        <p:tav tm="0" fmla="#ppt_w*sin(2.5*pi*$)">
                                          <p:val>
                                            <p:fltVal val="0"/>
                                          </p:val>
                                        </p:tav>
                                        <p:tav tm="100000">
                                          <p:val>
                                            <p:fltVal val="1"/>
                                          </p:val>
                                        </p:tav>
                                      </p:tavLst>
                                    </p:anim>
                                    <p:anim calcmode="lin" valueType="num">
                                      <p:cBhvr>
                                        <p:cTn id="62" dur="500" fill="hold"/>
                                        <p:tgtEl>
                                          <p:spTgt spid="51"/>
                                        </p:tgtEl>
                                        <p:attrNameLst>
                                          <p:attrName>ppt_h</p:attrName>
                                        </p:attrNameLst>
                                      </p:cBhvr>
                                      <p:tavLst>
                                        <p:tav tm="0">
                                          <p:val>
                                            <p:strVal val="#ppt_h"/>
                                          </p:val>
                                        </p:tav>
                                        <p:tav tm="100000">
                                          <p:val>
                                            <p:strVal val="#ppt_h"/>
                                          </p:val>
                                        </p:tav>
                                      </p:tavLst>
                                    </p:anim>
                                  </p:childTnLst>
                                </p:cTn>
                              </p:par>
                              <p:par>
                                <p:cTn id="63" presetID="2" presetClass="entr" presetSubtype="2" fill="hold" grpId="0" nodeType="withEffect">
                                  <p:stCondLst>
                                    <p:cond delay="25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300" fill="hold"/>
                                        <p:tgtEl>
                                          <p:spTgt spid="47"/>
                                        </p:tgtEl>
                                        <p:attrNameLst>
                                          <p:attrName>ppt_x</p:attrName>
                                        </p:attrNameLst>
                                      </p:cBhvr>
                                      <p:tavLst>
                                        <p:tav tm="0">
                                          <p:val>
                                            <p:strVal val="1+#ppt_w/2"/>
                                          </p:val>
                                        </p:tav>
                                        <p:tav tm="100000">
                                          <p:val>
                                            <p:strVal val="#ppt_x"/>
                                          </p:val>
                                        </p:tav>
                                      </p:tavLst>
                                    </p:anim>
                                    <p:anim calcmode="lin" valueType="num">
                                      <p:cBhvr additive="base">
                                        <p:cTn id="66" dur="300" fill="hold"/>
                                        <p:tgtEl>
                                          <p:spTgt spid="47"/>
                                        </p:tgtEl>
                                        <p:attrNameLst>
                                          <p:attrName>ppt_y</p:attrName>
                                        </p:attrNameLst>
                                      </p:cBhvr>
                                      <p:tavLst>
                                        <p:tav tm="0">
                                          <p:val>
                                            <p:strVal val="#ppt_y"/>
                                          </p:val>
                                        </p:tav>
                                        <p:tav tm="100000">
                                          <p:val>
                                            <p:strVal val="#ppt_y"/>
                                          </p:val>
                                        </p:tav>
                                      </p:tavLst>
                                    </p:anim>
                                  </p:childTnLst>
                                </p:cTn>
                              </p:par>
                            </p:childTnLst>
                          </p:cTn>
                        </p:par>
                        <p:par>
                          <p:cTn id="67" fill="hold">
                            <p:stCondLst>
                              <p:cond delay="5500"/>
                            </p:stCondLst>
                            <p:childTnLst>
                              <p:par>
                                <p:cTn id="68" presetID="45" presetClass="entr" presetSubtype="0" fill="hold" nodeType="after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anim calcmode="lin" valueType="num">
                                      <p:cBhvr>
                                        <p:cTn id="71" dur="500" fill="hold"/>
                                        <p:tgtEl>
                                          <p:spTgt spid="54"/>
                                        </p:tgtEl>
                                        <p:attrNameLst>
                                          <p:attrName>ppt_w</p:attrName>
                                        </p:attrNameLst>
                                      </p:cBhvr>
                                      <p:tavLst>
                                        <p:tav tm="0" fmla="#ppt_w*sin(2.5*pi*$)">
                                          <p:val>
                                            <p:fltVal val="0"/>
                                          </p:val>
                                        </p:tav>
                                        <p:tav tm="100000">
                                          <p:val>
                                            <p:fltVal val="1"/>
                                          </p:val>
                                        </p:tav>
                                      </p:tavLst>
                                    </p:anim>
                                    <p:anim calcmode="lin" valueType="num">
                                      <p:cBhvr>
                                        <p:cTn id="72" dur="500" fill="hold"/>
                                        <p:tgtEl>
                                          <p:spTgt spid="54"/>
                                        </p:tgtEl>
                                        <p:attrNameLst>
                                          <p:attrName>ppt_h</p:attrName>
                                        </p:attrNameLst>
                                      </p:cBhvr>
                                      <p:tavLst>
                                        <p:tav tm="0">
                                          <p:val>
                                            <p:strVal val="#ppt_h"/>
                                          </p:val>
                                        </p:tav>
                                        <p:tav tm="100000">
                                          <p:val>
                                            <p:strVal val="#ppt_h"/>
                                          </p:val>
                                        </p:tav>
                                      </p:tavLst>
                                    </p:anim>
                                  </p:childTnLst>
                                </p:cTn>
                              </p:par>
                              <p:par>
                                <p:cTn id="73" presetID="2" presetClass="entr" presetSubtype="2" fill="hold" grpId="0" nodeType="withEffect">
                                  <p:stCondLst>
                                    <p:cond delay="25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300" fill="hold"/>
                                        <p:tgtEl>
                                          <p:spTgt spid="46"/>
                                        </p:tgtEl>
                                        <p:attrNameLst>
                                          <p:attrName>ppt_x</p:attrName>
                                        </p:attrNameLst>
                                      </p:cBhvr>
                                      <p:tavLst>
                                        <p:tav tm="0">
                                          <p:val>
                                            <p:strVal val="1+#ppt_w/2"/>
                                          </p:val>
                                        </p:tav>
                                        <p:tav tm="100000">
                                          <p:val>
                                            <p:strVal val="#ppt_x"/>
                                          </p:val>
                                        </p:tav>
                                      </p:tavLst>
                                    </p:anim>
                                    <p:anim calcmode="lin" valueType="num">
                                      <p:cBhvr additive="base">
                                        <p:cTn id="76" dur="300" fill="hold"/>
                                        <p:tgtEl>
                                          <p:spTgt spid="46"/>
                                        </p:tgtEl>
                                        <p:attrNameLst>
                                          <p:attrName>ppt_y</p:attrName>
                                        </p:attrNameLst>
                                      </p:cBhvr>
                                      <p:tavLst>
                                        <p:tav tm="0">
                                          <p:val>
                                            <p:strVal val="#ppt_y"/>
                                          </p:val>
                                        </p:tav>
                                        <p:tav tm="100000">
                                          <p:val>
                                            <p:strVal val="#ppt_y"/>
                                          </p:val>
                                        </p:tav>
                                      </p:tavLst>
                                    </p:anim>
                                  </p:childTnLst>
                                </p:cTn>
                              </p:par>
                            </p:childTnLst>
                          </p:cTn>
                        </p:par>
                        <p:par>
                          <p:cTn id="77" fill="hold">
                            <p:stCondLst>
                              <p:cond delay="6000"/>
                            </p:stCondLst>
                            <p:childTnLst>
                              <p:par>
                                <p:cTn id="78" presetID="45" presetClass="entr" presetSubtype="0" fill="hold" nodeType="after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anim calcmode="lin" valueType="num">
                                      <p:cBhvr>
                                        <p:cTn id="81" dur="500" fill="hold"/>
                                        <p:tgtEl>
                                          <p:spTgt spid="57"/>
                                        </p:tgtEl>
                                        <p:attrNameLst>
                                          <p:attrName>ppt_w</p:attrName>
                                        </p:attrNameLst>
                                      </p:cBhvr>
                                      <p:tavLst>
                                        <p:tav tm="0" fmla="#ppt_w*sin(2.5*pi*$)">
                                          <p:val>
                                            <p:fltVal val="0"/>
                                          </p:val>
                                        </p:tav>
                                        <p:tav tm="100000">
                                          <p:val>
                                            <p:fltVal val="1"/>
                                          </p:val>
                                        </p:tav>
                                      </p:tavLst>
                                    </p:anim>
                                    <p:anim calcmode="lin" valueType="num">
                                      <p:cBhvr>
                                        <p:cTn id="82" dur="500" fill="hold"/>
                                        <p:tgtEl>
                                          <p:spTgt spid="57"/>
                                        </p:tgtEl>
                                        <p:attrNameLst>
                                          <p:attrName>ppt_h</p:attrName>
                                        </p:attrNameLst>
                                      </p:cBhvr>
                                      <p:tavLst>
                                        <p:tav tm="0">
                                          <p:val>
                                            <p:strVal val="#ppt_h"/>
                                          </p:val>
                                        </p:tav>
                                        <p:tav tm="100000">
                                          <p:val>
                                            <p:strVal val="#ppt_h"/>
                                          </p:val>
                                        </p:tav>
                                      </p:tavLst>
                                    </p:anim>
                                  </p:childTnLst>
                                </p:cTn>
                              </p:par>
                              <p:par>
                                <p:cTn id="83" presetID="2" presetClass="entr" presetSubtype="2" fill="hold" grpId="0" nodeType="withEffect">
                                  <p:stCondLst>
                                    <p:cond delay="25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300" fill="hold"/>
                                        <p:tgtEl>
                                          <p:spTgt spid="45"/>
                                        </p:tgtEl>
                                        <p:attrNameLst>
                                          <p:attrName>ppt_x</p:attrName>
                                        </p:attrNameLst>
                                      </p:cBhvr>
                                      <p:tavLst>
                                        <p:tav tm="0">
                                          <p:val>
                                            <p:strVal val="1+#ppt_w/2"/>
                                          </p:val>
                                        </p:tav>
                                        <p:tav tm="100000">
                                          <p:val>
                                            <p:strVal val="#ppt_x"/>
                                          </p:val>
                                        </p:tav>
                                      </p:tavLst>
                                    </p:anim>
                                    <p:anim calcmode="lin" valueType="num">
                                      <p:cBhvr additive="base">
                                        <p:cTn id="86" dur="3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43" grpId="0"/>
      <p:bldP spid="44" grpId="0"/>
      <p:bldP spid="45" grpId="0"/>
      <p:bldP spid="46" grpId="0"/>
      <p:bldP spid="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6425340" y="1411541"/>
            <a:ext cx="4610318" cy="1043350"/>
          </a:xfrm>
          <a:prstGeom prst="rect">
            <a:avLst/>
          </a:prstGeom>
        </p:spPr>
        <p:txBody>
          <a:bodyPr wrap="square" lIns="121908" tIns="60954" rIns="121908" bIns="60954">
            <a:spAutoFit/>
          </a:bodyPr>
          <a:lstStyle/>
          <a:p>
            <a:pPr>
              <a:lnSpc>
                <a:spcPct val="130000"/>
              </a:lnSpc>
            </a:pPr>
            <a:r>
              <a:rPr lang="zh-CN" altLang="en-US" sz="1300" dirty="0">
                <a:solidFill>
                  <a:schemeClr val="accent5"/>
                </a:solidFill>
                <a:latin typeface="微软雅黑" panose="020B0503020204020204" pitchFamily="34" charset="-122"/>
                <a:ea typeface="微软雅黑" panose="020B0503020204020204" pitchFamily="34" charset="-122"/>
              </a:rPr>
              <a:t>输入您的文字</a:t>
            </a:r>
            <a:endParaRPr lang="en-US" altLang="zh-CN" sz="1300" dirty="0">
              <a:solidFill>
                <a:schemeClr val="accent5"/>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输入您的文字，输入您的文字，输入您的文字，输入您的文字，输入您的文字，输入您的文字，输入您的文字，输入您的文字，输入您的文字，输入您的文字，输入您的文字，输入您的文字</a:t>
            </a:r>
            <a:endParaRPr lang="zh-CN" altLang="en-US" sz="1100" dirty="0">
              <a:solidFill>
                <a:schemeClr val="bg1">
                  <a:lumMod val="65000"/>
                </a:schemeClr>
              </a:solidFill>
            </a:endParaRPr>
          </a:p>
        </p:txBody>
      </p:sp>
      <p:grpSp>
        <p:nvGrpSpPr>
          <p:cNvPr id="73" name="组合 72"/>
          <p:cNvGrpSpPr/>
          <p:nvPr/>
        </p:nvGrpSpPr>
        <p:grpSpPr>
          <a:xfrm>
            <a:off x="977152" y="1376174"/>
            <a:ext cx="4190454" cy="3055684"/>
            <a:chOff x="2359026" y="155575"/>
            <a:chExt cx="4406900" cy="3213100"/>
          </a:xfrm>
        </p:grpSpPr>
        <p:sp>
          <p:nvSpPr>
            <p:cNvPr id="74" name="Freeform 5"/>
            <p:cNvSpPr/>
            <p:nvPr/>
          </p:nvSpPr>
          <p:spPr bwMode="auto">
            <a:xfrm>
              <a:off x="2933701" y="155575"/>
              <a:ext cx="3832225" cy="3213100"/>
            </a:xfrm>
            <a:custGeom>
              <a:avLst/>
              <a:gdLst>
                <a:gd name="T0" fmla="*/ 0 w 2414"/>
                <a:gd name="T1" fmla="*/ 2024 h 2024"/>
                <a:gd name="T2" fmla="*/ 2414 w 2414"/>
                <a:gd name="T3" fmla="*/ 1266 h 2024"/>
                <a:gd name="T4" fmla="*/ 1110 w 2414"/>
                <a:gd name="T5" fmla="*/ 0 h 2024"/>
                <a:gd name="T6" fmla="*/ 0 w 2414"/>
                <a:gd name="T7" fmla="*/ 2024 h 2024"/>
              </a:gdLst>
              <a:ahLst/>
              <a:cxnLst>
                <a:cxn ang="0">
                  <a:pos x="T0" y="T1"/>
                </a:cxn>
                <a:cxn ang="0">
                  <a:pos x="T2" y="T3"/>
                </a:cxn>
                <a:cxn ang="0">
                  <a:pos x="T4" y="T5"/>
                </a:cxn>
                <a:cxn ang="0">
                  <a:pos x="T6" y="T7"/>
                </a:cxn>
              </a:cxnLst>
              <a:rect l="0" t="0" r="r" b="b"/>
              <a:pathLst>
                <a:path w="2414" h="2024">
                  <a:moveTo>
                    <a:pt x="0" y="2024"/>
                  </a:moveTo>
                  <a:lnTo>
                    <a:pt x="2414" y="1266"/>
                  </a:lnTo>
                  <a:lnTo>
                    <a:pt x="1110" y="0"/>
                  </a:lnTo>
                  <a:lnTo>
                    <a:pt x="0" y="2024"/>
                  </a:lnTo>
                  <a:close/>
                </a:path>
              </a:pathLst>
            </a:custGeom>
            <a:gradFill flip="none" rotWithShape="1">
              <a:gsLst>
                <a:gs pos="0">
                  <a:schemeClr val="accent5">
                    <a:lumMod val="75000"/>
                  </a:schemeClr>
                </a:gs>
                <a:gs pos="59000">
                  <a:schemeClr val="accent5"/>
                </a:gs>
              </a:gsLst>
              <a:lin ang="162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8"/>
            <p:cNvSpPr/>
            <p:nvPr/>
          </p:nvSpPr>
          <p:spPr bwMode="auto">
            <a:xfrm>
              <a:off x="2359025" y="155575"/>
              <a:ext cx="2616200" cy="3213100"/>
            </a:xfrm>
            <a:custGeom>
              <a:avLst/>
              <a:gdLst>
                <a:gd name="T0" fmla="*/ 1648 w 1648"/>
                <a:gd name="T1" fmla="*/ 402 h 2024"/>
                <a:gd name="T2" fmla="*/ 1472 w 1648"/>
                <a:gd name="T3" fmla="*/ 0 h 2024"/>
                <a:gd name="T4" fmla="*/ 1472 w 1648"/>
                <a:gd name="T5" fmla="*/ 0 h 2024"/>
                <a:gd name="T6" fmla="*/ 0 w 1648"/>
                <a:gd name="T7" fmla="*/ 1882 h 2024"/>
                <a:gd name="T8" fmla="*/ 362 w 1648"/>
                <a:gd name="T9" fmla="*/ 2024 h 2024"/>
                <a:gd name="T10" fmla="*/ 1648 w 1648"/>
                <a:gd name="T11" fmla="*/ 402 h 2024"/>
                <a:gd name="T12" fmla="*/ 1648 w 1648"/>
                <a:gd name="T13" fmla="*/ 402 h 2024"/>
              </a:gdLst>
              <a:ahLst/>
              <a:cxnLst>
                <a:cxn ang="0">
                  <a:pos x="T0" y="T1"/>
                </a:cxn>
                <a:cxn ang="0">
                  <a:pos x="T2" y="T3"/>
                </a:cxn>
                <a:cxn ang="0">
                  <a:pos x="T4" y="T5"/>
                </a:cxn>
                <a:cxn ang="0">
                  <a:pos x="T6" y="T7"/>
                </a:cxn>
                <a:cxn ang="0">
                  <a:pos x="T8" y="T9"/>
                </a:cxn>
                <a:cxn ang="0">
                  <a:pos x="T10" y="T11"/>
                </a:cxn>
                <a:cxn ang="0">
                  <a:pos x="T12" y="T13"/>
                </a:cxn>
              </a:cxnLst>
              <a:rect l="0" t="0" r="r" b="b"/>
              <a:pathLst>
                <a:path w="1648" h="2024">
                  <a:moveTo>
                    <a:pt x="1648" y="402"/>
                  </a:moveTo>
                  <a:lnTo>
                    <a:pt x="1472" y="0"/>
                  </a:lnTo>
                  <a:lnTo>
                    <a:pt x="1472" y="0"/>
                  </a:lnTo>
                  <a:lnTo>
                    <a:pt x="0" y="1882"/>
                  </a:lnTo>
                  <a:lnTo>
                    <a:pt x="362" y="2024"/>
                  </a:lnTo>
                  <a:lnTo>
                    <a:pt x="1648" y="402"/>
                  </a:lnTo>
                  <a:lnTo>
                    <a:pt x="1648" y="402"/>
                  </a:lnTo>
                  <a:close/>
                </a:path>
              </a:pathLst>
            </a:custGeom>
            <a:gradFill flip="none" rotWithShape="1">
              <a:gsLst>
                <a:gs pos="0">
                  <a:schemeClr val="accent5"/>
                </a:gs>
                <a:gs pos="100000">
                  <a:schemeClr val="accent5">
                    <a:lumMod val="60000"/>
                    <a:lumOff val="40000"/>
                  </a:schemeClr>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2"/>
            <p:cNvSpPr/>
            <p:nvPr/>
          </p:nvSpPr>
          <p:spPr bwMode="auto">
            <a:xfrm>
              <a:off x="4695824" y="155575"/>
              <a:ext cx="2070101" cy="2009775"/>
            </a:xfrm>
            <a:custGeom>
              <a:avLst/>
              <a:gdLst>
                <a:gd name="T0" fmla="*/ 0 w 1304"/>
                <a:gd name="T1" fmla="*/ 0 h 1266"/>
                <a:gd name="T2" fmla="*/ 176 w 1304"/>
                <a:gd name="T3" fmla="*/ 402 h 1266"/>
                <a:gd name="T4" fmla="*/ 1304 w 1304"/>
                <a:gd name="T5" fmla="*/ 1266 h 1266"/>
                <a:gd name="T6" fmla="*/ 1304 w 1304"/>
                <a:gd name="T7" fmla="*/ 1034 h 1266"/>
                <a:gd name="T8" fmla="*/ 0 w 1304"/>
                <a:gd name="T9" fmla="*/ 0 h 1266"/>
              </a:gdLst>
              <a:ahLst/>
              <a:cxnLst>
                <a:cxn ang="0">
                  <a:pos x="T0" y="T1"/>
                </a:cxn>
                <a:cxn ang="0">
                  <a:pos x="T2" y="T3"/>
                </a:cxn>
                <a:cxn ang="0">
                  <a:pos x="T4" y="T5"/>
                </a:cxn>
                <a:cxn ang="0">
                  <a:pos x="T6" y="T7"/>
                </a:cxn>
                <a:cxn ang="0">
                  <a:pos x="T8" y="T9"/>
                </a:cxn>
              </a:cxnLst>
              <a:rect l="0" t="0" r="r" b="b"/>
              <a:pathLst>
                <a:path w="1304" h="1266">
                  <a:moveTo>
                    <a:pt x="0" y="0"/>
                  </a:moveTo>
                  <a:lnTo>
                    <a:pt x="176" y="402"/>
                  </a:lnTo>
                  <a:lnTo>
                    <a:pt x="1304" y="1266"/>
                  </a:lnTo>
                  <a:lnTo>
                    <a:pt x="1304" y="1034"/>
                  </a:lnTo>
                  <a:lnTo>
                    <a:pt x="0" y="0"/>
                  </a:lnTo>
                  <a:close/>
                </a:path>
              </a:pathLst>
            </a:custGeom>
            <a:gradFill flip="none" rotWithShape="1">
              <a:gsLst>
                <a:gs pos="0">
                  <a:schemeClr val="accent5"/>
                </a:gs>
                <a:gs pos="100000">
                  <a:schemeClr val="accent5">
                    <a:lumMod val="60000"/>
                    <a:lumOff val="40000"/>
                  </a:schemeClr>
                </a:gs>
              </a:gsLst>
              <a:lin ang="162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7" name="组合 76"/>
          <p:cNvGrpSpPr/>
          <p:nvPr/>
        </p:nvGrpSpPr>
        <p:grpSpPr>
          <a:xfrm>
            <a:off x="1970423" y="2467593"/>
            <a:ext cx="3197184" cy="2346115"/>
            <a:chOff x="3403599" y="1276350"/>
            <a:chExt cx="3362326" cy="2466975"/>
          </a:xfrm>
        </p:grpSpPr>
        <p:sp>
          <p:nvSpPr>
            <p:cNvPr id="78" name="Freeform 6"/>
            <p:cNvSpPr/>
            <p:nvPr/>
          </p:nvSpPr>
          <p:spPr bwMode="auto">
            <a:xfrm>
              <a:off x="3892550" y="1276350"/>
              <a:ext cx="2873375" cy="2466975"/>
            </a:xfrm>
            <a:custGeom>
              <a:avLst/>
              <a:gdLst>
                <a:gd name="T0" fmla="*/ 816 w 1810"/>
                <a:gd name="T1" fmla="*/ 0 h 1554"/>
                <a:gd name="T2" fmla="*/ 0 w 1810"/>
                <a:gd name="T3" fmla="*/ 1554 h 1554"/>
                <a:gd name="T4" fmla="*/ 1810 w 1810"/>
                <a:gd name="T5" fmla="*/ 980 h 1554"/>
                <a:gd name="T6" fmla="*/ 816 w 1810"/>
                <a:gd name="T7" fmla="*/ 0 h 1554"/>
              </a:gdLst>
              <a:ahLst/>
              <a:cxnLst>
                <a:cxn ang="0">
                  <a:pos x="T0" y="T1"/>
                </a:cxn>
                <a:cxn ang="0">
                  <a:pos x="T2" y="T3"/>
                </a:cxn>
                <a:cxn ang="0">
                  <a:pos x="T4" y="T5"/>
                </a:cxn>
                <a:cxn ang="0">
                  <a:pos x="T6" y="T7"/>
                </a:cxn>
              </a:cxnLst>
              <a:rect l="0" t="0" r="r" b="b"/>
              <a:pathLst>
                <a:path w="1810" h="1554">
                  <a:moveTo>
                    <a:pt x="816" y="0"/>
                  </a:moveTo>
                  <a:lnTo>
                    <a:pt x="0" y="1554"/>
                  </a:lnTo>
                  <a:lnTo>
                    <a:pt x="1810" y="980"/>
                  </a:lnTo>
                  <a:lnTo>
                    <a:pt x="816" y="0"/>
                  </a:lnTo>
                  <a:close/>
                </a:path>
              </a:pathLst>
            </a:custGeom>
            <a:gradFill flip="none" rotWithShape="1">
              <a:gsLst>
                <a:gs pos="100000">
                  <a:schemeClr val="accent4">
                    <a:lumMod val="75000"/>
                  </a:schemeClr>
                </a:gs>
                <a:gs pos="0">
                  <a:schemeClr val="accent4"/>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3403599" y="1276350"/>
              <a:ext cx="2016124" cy="2466975"/>
            </a:xfrm>
            <a:custGeom>
              <a:avLst/>
              <a:gdLst>
                <a:gd name="T0" fmla="*/ 1270 w 1270"/>
                <a:gd name="T1" fmla="*/ 334 h 1554"/>
                <a:gd name="T2" fmla="*/ 1124 w 1270"/>
                <a:gd name="T3" fmla="*/ 0 h 1554"/>
                <a:gd name="T4" fmla="*/ 1124 w 1270"/>
                <a:gd name="T5" fmla="*/ 0 h 1554"/>
                <a:gd name="T6" fmla="*/ 0 w 1270"/>
                <a:gd name="T7" fmla="*/ 1434 h 1554"/>
                <a:gd name="T8" fmla="*/ 308 w 1270"/>
                <a:gd name="T9" fmla="*/ 1554 h 1554"/>
                <a:gd name="T10" fmla="*/ 1270 w 1270"/>
                <a:gd name="T11" fmla="*/ 334 h 1554"/>
                <a:gd name="T12" fmla="*/ 1270 w 1270"/>
                <a:gd name="T13" fmla="*/ 334 h 1554"/>
              </a:gdLst>
              <a:ahLst/>
              <a:cxnLst>
                <a:cxn ang="0">
                  <a:pos x="T0" y="T1"/>
                </a:cxn>
                <a:cxn ang="0">
                  <a:pos x="T2" y="T3"/>
                </a:cxn>
                <a:cxn ang="0">
                  <a:pos x="T4" y="T5"/>
                </a:cxn>
                <a:cxn ang="0">
                  <a:pos x="T6" y="T7"/>
                </a:cxn>
                <a:cxn ang="0">
                  <a:pos x="T8" y="T9"/>
                </a:cxn>
                <a:cxn ang="0">
                  <a:pos x="T10" y="T11"/>
                </a:cxn>
                <a:cxn ang="0">
                  <a:pos x="T12" y="T13"/>
                </a:cxn>
              </a:cxnLst>
              <a:rect l="0" t="0" r="r" b="b"/>
              <a:pathLst>
                <a:path w="1270" h="1554">
                  <a:moveTo>
                    <a:pt x="1270" y="334"/>
                  </a:moveTo>
                  <a:lnTo>
                    <a:pt x="1124" y="0"/>
                  </a:lnTo>
                  <a:lnTo>
                    <a:pt x="1124" y="0"/>
                  </a:lnTo>
                  <a:lnTo>
                    <a:pt x="0" y="1434"/>
                  </a:lnTo>
                  <a:lnTo>
                    <a:pt x="308" y="1554"/>
                  </a:lnTo>
                  <a:lnTo>
                    <a:pt x="1270" y="334"/>
                  </a:lnTo>
                  <a:lnTo>
                    <a:pt x="1270" y="334"/>
                  </a:lnTo>
                  <a:close/>
                </a:path>
              </a:pathLst>
            </a:custGeom>
            <a:gradFill flip="none" rotWithShape="1">
              <a:gsLst>
                <a:gs pos="0">
                  <a:schemeClr val="accent4">
                    <a:lumMod val="60000"/>
                    <a:lumOff val="40000"/>
                  </a:schemeClr>
                </a:gs>
                <a:gs pos="100000">
                  <a:schemeClr val="accent4"/>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3"/>
            <p:cNvSpPr/>
            <p:nvPr/>
          </p:nvSpPr>
          <p:spPr bwMode="auto">
            <a:xfrm>
              <a:off x="5187951" y="1276350"/>
              <a:ext cx="1577974" cy="1555750"/>
            </a:xfrm>
            <a:custGeom>
              <a:avLst/>
              <a:gdLst>
                <a:gd name="T0" fmla="*/ 146 w 994"/>
                <a:gd name="T1" fmla="*/ 334 h 980"/>
                <a:gd name="T2" fmla="*/ 994 w 994"/>
                <a:gd name="T3" fmla="*/ 980 h 980"/>
                <a:gd name="T4" fmla="*/ 994 w 994"/>
                <a:gd name="T5" fmla="*/ 774 h 980"/>
                <a:gd name="T6" fmla="*/ 0 w 994"/>
                <a:gd name="T7" fmla="*/ 0 h 980"/>
                <a:gd name="T8" fmla="*/ 146 w 994"/>
                <a:gd name="T9" fmla="*/ 334 h 980"/>
              </a:gdLst>
              <a:ahLst/>
              <a:cxnLst>
                <a:cxn ang="0">
                  <a:pos x="T0" y="T1"/>
                </a:cxn>
                <a:cxn ang="0">
                  <a:pos x="T2" y="T3"/>
                </a:cxn>
                <a:cxn ang="0">
                  <a:pos x="T4" y="T5"/>
                </a:cxn>
                <a:cxn ang="0">
                  <a:pos x="T6" y="T7"/>
                </a:cxn>
                <a:cxn ang="0">
                  <a:pos x="T8" y="T9"/>
                </a:cxn>
              </a:cxnLst>
              <a:rect l="0" t="0" r="r" b="b"/>
              <a:pathLst>
                <a:path w="994" h="980">
                  <a:moveTo>
                    <a:pt x="146" y="334"/>
                  </a:moveTo>
                  <a:lnTo>
                    <a:pt x="994" y="980"/>
                  </a:lnTo>
                  <a:lnTo>
                    <a:pt x="994" y="774"/>
                  </a:lnTo>
                  <a:lnTo>
                    <a:pt x="0" y="0"/>
                  </a:lnTo>
                  <a:lnTo>
                    <a:pt x="146" y="334"/>
                  </a:lnTo>
                  <a:close/>
                </a:path>
              </a:pathLst>
            </a:custGeom>
            <a:gradFill flip="none" rotWithShape="1">
              <a:gsLst>
                <a:gs pos="0">
                  <a:schemeClr val="accent4">
                    <a:lumMod val="60000"/>
                    <a:lumOff val="40000"/>
                  </a:schemeClr>
                </a:gs>
                <a:gs pos="100000">
                  <a:schemeClr val="accent4"/>
                </a:gs>
              </a:gsLst>
              <a:lin ang="162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1" name="组合 80"/>
          <p:cNvGrpSpPr/>
          <p:nvPr/>
        </p:nvGrpSpPr>
        <p:grpSpPr>
          <a:xfrm>
            <a:off x="2906333" y="3490433"/>
            <a:ext cx="2261275" cy="1718068"/>
            <a:chOff x="4387852" y="2324100"/>
            <a:chExt cx="2378076" cy="1806574"/>
          </a:xfrm>
        </p:grpSpPr>
        <p:sp>
          <p:nvSpPr>
            <p:cNvPr id="82" name="Freeform 7"/>
            <p:cNvSpPr/>
            <p:nvPr/>
          </p:nvSpPr>
          <p:spPr bwMode="auto">
            <a:xfrm>
              <a:off x="4883152" y="2324100"/>
              <a:ext cx="1882776" cy="1806574"/>
            </a:xfrm>
            <a:custGeom>
              <a:avLst/>
              <a:gdLst>
                <a:gd name="T0" fmla="*/ 482 w 1186"/>
                <a:gd name="T1" fmla="*/ 0 h 1138"/>
                <a:gd name="T2" fmla="*/ 0 w 1186"/>
                <a:gd name="T3" fmla="*/ 1138 h 1138"/>
                <a:gd name="T4" fmla="*/ 1186 w 1186"/>
                <a:gd name="T5" fmla="*/ 760 h 1138"/>
                <a:gd name="T6" fmla="*/ 482 w 1186"/>
                <a:gd name="T7" fmla="*/ 0 h 1138"/>
              </a:gdLst>
              <a:ahLst/>
              <a:cxnLst>
                <a:cxn ang="0">
                  <a:pos x="T0" y="T1"/>
                </a:cxn>
                <a:cxn ang="0">
                  <a:pos x="T2" y="T3"/>
                </a:cxn>
                <a:cxn ang="0">
                  <a:pos x="T4" y="T5"/>
                </a:cxn>
                <a:cxn ang="0">
                  <a:pos x="T6" y="T7"/>
                </a:cxn>
              </a:cxnLst>
              <a:rect l="0" t="0" r="r" b="b"/>
              <a:pathLst>
                <a:path w="1186" h="1138">
                  <a:moveTo>
                    <a:pt x="482" y="0"/>
                  </a:moveTo>
                  <a:lnTo>
                    <a:pt x="0" y="1138"/>
                  </a:lnTo>
                  <a:lnTo>
                    <a:pt x="1186" y="760"/>
                  </a:lnTo>
                  <a:lnTo>
                    <a:pt x="482" y="0"/>
                  </a:lnTo>
                  <a:close/>
                </a:path>
              </a:pathLst>
            </a:custGeom>
            <a:gradFill flip="none" rotWithShape="1">
              <a:gsLst>
                <a:gs pos="100000">
                  <a:schemeClr val="accent3">
                    <a:lumMod val="75000"/>
                  </a:schemeClr>
                </a:gs>
                <a:gs pos="42000">
                  <a:schemeClr val="accent3"/>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0"/>
            <p:cNvSpPr/>
            <p:nvPr/>
          </p:nvSpPr>
          <p:spPr bwMode="auto">
            <a:xfrm>
              <a:off x="4387852" y="2324100"/>
              <a:ext cx="1495426" cy="1806574"/>
            </a:xfrm>
            <a:custGeom>
              <a:avLst/>
              <a:gdLst>
                <a:gd name="T0" fmla="*/ 942 w 942"/>
                <a:gd name="T1" fmla="*/ 338 h 1138"/>
                <a:gd name="T2" fmla="*/ 794 w 942"/>
                <a:gd name="T3" fmla="*/ 0 h 1138"/>
                <a:gd name="T4" fmla="*/ 0 w 942"/>
                <a:gd name="T5" fmla="*/ 1016 h 1138"/>
                <a:gd name="T6" fmla="*/ 312 w 942"/>
                <a:gd name="T7" fmla="*/ 1138 h 1138"/>
                <a:gd name="T8" fmla="*/ 942 w 942"/>
                <a:gd name="T9" fmla="*/ 338 h 1138"/>
                <a:gd name="T10" fmla="*/ 942 w 942"/>
                <a:gd name="T11" fmla="*/ 338 h 1138"/>
              </a:gdLst>
              <a:ahLst/>
              <a:cxnLst>
                <a:cxn ang="0">
                  <a:pos x="T0" y="T1"/>
                </a:cxn>
                <a:cxn ang="0">
                  <a:pos x="T2" y="T3"/>
                </a:cxn>
                <a:cxn ang="0">
                  <a:pos x="T4" y="T5"/>
                </a:cxn>
                <a:cxn ang="0">
                  <a:pos x="T6" y="T7"/>
                </a:cxn>
                <a:cxn ang="0">
                  <a:pos x="T8" y="T9"/>
                </a:cxn>
                <a:cxn ang="0">
                  <a:pos x="T10" y="T11"/>
                </a:cxn>
              </a:cxnLst>
              <a:rect l="0" t="0" r="r" b="b"/>
              <a:pathLst>
                <a:path w="942" h="1138">
                  <a:moveTo>
                    <a:pt x="942" y="338"/>
                  </a:moveTo>
                  <a:lnTo>
                    <a:pt x="794" y="0"/>
                  </a:lnTo>
                  <a:lnTo>
                    <a:pt x="0" y="1016"/>
                  </a:lnTo>
                  <a:lnTo>
                    <a:pt x="312" y="1138"/>
                  </a:lnTo>
                  <a:lnTo>
                    <a:pt x="942" y="338"/>
                  </a:lnTo>
                  <a:lnTo>
                    <a:pt x="942" y="338"/>
                  </a:lnTo>
                  <a:close/>
                </a:path>
              </a:pathLst>
            </a:custGeom>
            <a:gradFill flip="none" rotWithShape="1">
              <a:gsLst>
                <a:gs pos="100000">
                  <a:schemeClr val="accent3"/>
                </a:gs>
                <a:gs pos="0">
                  <a:schemeClr val="accent3">
                    <a:lumMod val="60000"/>
                    <a:lumOff val="40000"/>
                  </a:schemeClr>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648325" y="2324100"/>
              <a:ext cx="1117600" cy="1206499"/>
            </a:xfrm>
            <a:custGeom>
              <a:avLst/>
              <a:gdLst>
                <a:gd name="T0" fmla="*/ 148 w 704"/>
                <a:gd name="T1" fmla="*/ 338 h 760"/>
                <a:gd name="T2" fmla="*/ 704 w 704"/>
                <a:gd name="T3" fmla="*/ 760 h 760"/>
                <a:gd name="T4" fmla="*/ 704 w 704"/>
                <a:gd name="T5" fmla="*/ 554 h 760"/>
                <a:gd name="T6" fmla="*/ 0 w 704"/>
                <a:gd name="T7" fmla="*/ 0 h 760"/>
                <a:gd name="T8" fmla="*/ 148 w 704"/>
                <a:gd name="T9" fmla="*/ 338 h 760"/>
              </a:gdLst>
              <a:ahLst/>
              <a:cxnLst>
                <a:cxn ang="0">
                  <a:pos x="T0" y="T1"/>
                </a:cxn>
                <a:cxn ang="0">
                  <a:pos x="T2" y="T3"/>
                </a:cxn>
                <a:cxn ang="0">
                  <a:pos x="T4" y="T5"/>
                </a:cxn>
                <a:cxn ang="0">
                  <a:pos x="T6" y="T7"/>
                </a:cxn>
                <a:cxn ang="0">
                  <a:pos x="T8" y="T9"/>
                </a:cxn>
              </a:cxnLst>
              <a:rect l="0" t="0" r="r" b="b"/>
              <a:pathLst>
                <a:path w="704" h="760">
                  <a:moveTo>
                    <a:pt x="148" y="338"/>
                  </a:moveTo>
                  <a:lnTo>
                    <a:pt x="704" y="760"/>
                  </a:lnTo>
                  <a:lnTo>
                    <a:pt x="704" y="554"/>
                  </a:lnTo>
                  <a:lnTo>
                    <a:pt x="0" y="0"/>
                  </a:lnTo>
                  <a:lnTo>
                    <a:pt x="148" y="338"/>
                  </a:lnTo>
                  <a:close/>
                </a:path>
              </a:pathLst>
            </a:custGeom>
            <a:gradFill flip="none" rotWithShape="1">
              <a:gsLst>
                <a:gs pos="100000">
                  <a:schemeClr val="accent3"/>
                </a:gs>
                <a:gs pos="0">
                  <a:schemeClr val="accent3">
                    <a:lumMod val="60000"/>
                    <a:lumOff val="40000"/>
                  </a:schemeClr>
                </a:gs>
              </a:gsLst>
              <a:lin ang="162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5" name="组合 84"/>
          <p:cNvGrpSpPr/>
          <p:nvPr/>
        </p:nvGrpSpPr>
        <p:grpSpPr>
          <a:xfrm>
            <a:off x="3866393" y="4564049"/>
            <a:ext cx="1301215" cy="1391968"/>
            <a:chOff x="5397502" y="3400425"/>
            <a:chExt cx="1368425" cy="1463675"/>
          </a:xfrm>
        </p:grpSpPr>
        <p:sp>
          <p:nvSpPr>
            <p:cNvPr id="86" name="Freeform 11"/>
            <p:cNvSpPr/>
            <p:nvPr/>
          </p:nvSpPr>
          <p:spPr bwMode="auto">
            <a:xfrm>
              <a:off x="5397502" y="3400425"/>
              <a:ext cx="1368425" cy="1463675"/>
            </a:xfrm>
            <a:custGeom>
              <a:avLst/>
              <a:gdLst>
                <a:gd name="T0" fmla="*/ 862 w 862"/>
                <a:gd name="T1" fmla="*/ 920 h 922"/>
                <a:gd name="T2" fmla="*/ 456 w 862"/>
                <a:gd name="T3" fmla="*/ 0 h 922"/>
                <a:gd name="T4" fmla="*/ 0 w 862"/>
                <a:gd name="T5" fmla="*/ 586 h 922"/>
                <a:gd name="T6" fmla="*/ 860 w 862"/>
                <a:gd name="T7" fmla="*/ 922 h 922"/>
                <a:gd name="T8" fmla="*/ 862 w 862"/>
                <a:gd name="T9" fmla="*/ 920 h 922"/>
              </a:gdLst>
              <a:ahLst/>
              <a:cxnLst>
                <a:cxn ang="0">
                  <a:pos x="T0" y="T1"/>
                </a:cxn>
                <a:cxn ang="0">
                  <a:pos x="T2" y="T3"/>
                </a:cxn>
                <a:cxn ang="0">
                  <a:pos x="T4" y="T5"/>
                </a:cxn>
                <a:cxn ang="0">
                  <a:pos x="T6" y="T7"/>
                </a:cxn>
                <a:cxn ang="0">
                  <a:pos x="T8" y="T9"/>
                </a:cxn>
              </a:cxnLst>
              <a:rect l="0" t="0" r="r" b="b"/>
              <a:pathLst>
                <a:path w="862" h="922">
                  <a:moveTo>
                    <a:pt x="862" y="920"/>
                  </a:moveTo>
                  <a:lnTo>
                    <a:pt x="456" y="0"/>
                  </a:lnTo>
                  <a:lnTo>
                    <a:pt x="0" y="586"/>
                  </a:lnTo>
                  <a:lnTo>
                    <a:pt x="860" y="922"/>
                  </a:lnTo>
                  <a:lnTo>
                    <a:pt x="862" y="920"/>
                  </a:lnTo>
                  <a:close/>
                </a:path>
              </a:pathLst>
            </a:custGeom>
            <a:gradFill flip="none" rotWithShape="1">
              <a:gsLst>
                <a:gs pos="0">
                  <a:schemeClr val="accent2">
                    <a:lumMod val="60000"/>
                    <a:lumOff val="40000"/>
                  </a:schemeClr>
                </a:gs>
                <a:gs pos="100000">
                  <a:schemeClr val="accent2"/>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5"/>
            <p:cNvSpPr/>
            <p:nvPr/>
          </p:nvSpPr>
          <p:spPr bwMode="auto">
            <a:xfrm>
              <a:off x="6121400" y="3400425"/>
              <a:ext cx="644525" cy="1460500"/>
            </a:xfrm>
            <a:custGeom>
              <a:avLst/>
              <a:gdLst>
                <a:gd name="T0" fmla="*/ 406 w 406"/>
                <a:gd name="T1" fmla="*/ 920 h 920"/>
                <a:gd name="T2" fmla="*/ 406 w 406"/>
                <a:gd name="T3" fmla="*/ 316 h 920"/>
                <a:gd name="T4" fmla="*/ 0 w 406"/>
                <a:gd name="T5" fmla="*/ 0 h 920"/>
                <a:gd name="T6" fmla="*/ 406 w 406"/>
                <a:gd name="T7" fmla="*/ 920 h 920"/>
              </a:gdLst>
              <a:ahLst/>
              <a:cxnLst>
                <a:cxn ang="0">
                  <a:pos x="T0" y="T1"/>
                </a:cxn>
                <a:cxn ang="0">
                  <a:pos x="T2" y="T3"/>
                </a:cxn>
                <a:cxn ang="0">
                  <a:pos x="T4" y="T5"/>
                </a:cxn>
                <a:cxn ang="0">
                  <a:pos x="T6" y="T7"/>
                </a:cxn>
              </a:cxnLst>
              <a:rect l="0" t="0" r="r" b="b"/>
              <a:pathLst>
                <a:path w="406" h="920">
                  <a:moveTo>
                    <a:pt x="406" y="920"/>
                  </a:moveTo>
                  <a:lnTo>
                    <a:pt x="406" y="316"/>
                  </a:lnTo>
                  <a:lnTo>
                    <a:pt x="0" y="0"/>
                  </a:lnTo>
                  <a:lnTo>
                    <a:pt x="406" y="920"/>
                  </a:lnTo>
                  <a:close/>
                </a:path>
              </a:pathLst>
            </a:custGeom>
            <a:gradFill flip="none" rotWithShape="1">
              <a:gsLst>
                <a:gs pos="0">
                  <a:schemeClr val="accent2">
                    <a:lumMod val="60000"/>
                    <a:lumOff val="40000"/>
                  </a:schemeClr>
                </a:gs>
                <a:gs pos="100000">
                  <a:schemeClr val="accent2"/>
                </a:gs>
              </a:gsLst>
              <a:lin ang="162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8" name="矩形 87"/>
          <p:cNvSpPr/>
          <p:nvPr/>
        </p:nvSpPr>
        <p:spPr>
          <a:xfrm>
            <a:off x="6425340" y="2583372"/>
            <a:ext cx="4610318" cy="1043350"/>
          </a:xfrm>
          <a:prstGeom prst="rect">
            <a:avLst/>
          </a:prstGeom>
        </p:spPr>
        <p:txBody>
          <a:bodyPr wrap="square" lIns="121908" tIns="60954" rIns="121908" bIns="60954">
            <a:spAutoFit/>
          </a:bodyPr>
          <a:lstStyle/>
          <a:p>
            <a:pPr>
              <a:lnSpc>
                <a:spcPct val="130000"/>
              </a:lnSpc>
            </a:pPr>
            <a:r>
              <a:rPr lang="zh-CN" altLang="en-US" sz="1300" dirty="0">
                <a:solidFill>
                  <a:schemeClr val="accent4"/>
                </a:solidFill>
                <a:latin typeface="微软雅黑" panose="020B0503020204020204" pitchFamily="34" charset="-122"/>
                <a:ea typeface="微软雅黑" panose="020B0503020204020204" pitchFamily="34" charset="-122"/>
              </a:rPr>
              <a:t>输入您的文字</a:t>
            </a:r>
            <a:endParaRPr lang="en-US" altLang="zh-CN" sz="1300" dirty="0">
              <a:solidFill>
                <a:schemeClr val="accent4"/>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输入您的文字，输入您的文字，输入您的文字，输入您的文字，输入您的文字，输入您的文字，输入您的文字，输入您的文字，输入您的文字，输入您的文字，输入您的文字，输入您的文字</a:t>
            </a:r>
            <a:endParaRPr lang="zh-CN" altLang="en-US" sz="1100" dirty="0">
              <a:solidFill>
                <a:schemeClr val="bg1">
                  <a:lumMod val="65000"/>
                </a:schemeClr>
              </a:solidFill>
            </a:endParaRPr>
          </a:p>
        </p:txBody>
      </p:sp>
      <p:sp>
        <p:nvSpPr>
          <p:cNvPr id="89" name="矩形 88"/>
          <p:cNvSpPr/>
          <p:nvPr/>
        </p:nvSpPr>
        <p:spPr>
          <a:xfrm>
            <a:off x="6425340" y="3755202"/>
            <a:ext cx="4610318" cy="1043350"/>
          </a:xfrm>
          <a:prstGeom prst="rect">
            <a:avLst/>
          </a:prstGeom>
        </p:spPr>
        <p:txBody>
          <a:bodyPr wrap="square" lIns="121908" tIns="60954" rIns="121908" bIns="60954">
            <a:spAutoFit/>
          </a:bodyPr>
          <a:lstStyle/>
          <a:p>
            <a:pPr>
              <a:lnSpc>
                <a:spcPct val="130000"/>
              </a:lnSpc>
            </a:pPr>
            <a:r>
              <a:rPr lang="zh-CN" altLang="en-US" sz="1300" dirty="0">
                <a:solidFill>
                  <a:schemeClr val="accent3"/>
                </a:solidFill>
                <a:latin typeface="微软雅黑" panose="020B0503020204020204" pitchFamily="34" charset="-122"/>
                <a:ea typeface="微软雅黑" panose="020B0503020204020204" pitchFamily="34" charset="-122"/>
              </a:rPr>
              <a:t>输入您的文字</a:t>
            </a:r>
            <a:endParaRPr lang="en-US" altLang="zh-CN" sz="1300" dirty="0">
              <a:solidFill>
                <a:schemeClr val="accent3"/>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输入您的文字，输入您的文字，输入您的文字，输入您的文字，输入您的文字，输入您的文字，输入您的文字，输入您的文字，输入您的文字，输入您的文字，输入您的文字，输入您的文字</a:t>
            </a:r>
            <a:endParaRPr lang="zh-CN" altLang="en-US" sz="1100" dirty="0">
              <a:solidFill>
                <a:schemeClr val="bg1">
                  <a:lumMod val="65000"/>
                </a:schemeClr>
              </a:solidFill>
            </a:endParaRPr>
          </a:p>
        </p:txBody>
      </p:sp>
      <p:sp>
        <p:nvSpPr>
          <p:cNvPr id="90" name="矩形 89"/>
          <p:cNvSpPr/>
          <p:nvPr/>
        </p:nvSpPr>
        <p:spPr>
          <a:xfrm>
            <a:off x="6425340" y="4927032"/>
            <a:ext cx="4610318" cy="1043350"/>
          </a:xfrm>
          <a:prstGeom prst="rect">
            <a:avLst/>
          </a:prstGeom>
        </p:spPr>
        <p:txBody>
          <a:bodyPr wrap="square" lIns="121908" tIns="60954" rIns="121908" bIns="60954">
            <a:spAutoFit/>
          </a:bodyPr>
          <a:lstStyle/>
          <a:p>
            <a:pPr>
              <a:lnSpc>
                <a:spcPct val="130000"/>
              </a:lnSpc>
            </a:pPr>
            <a:r>
              <a:rPr lang="zh-CN" altLang="en-US" sz="1300" dirty="0">
                <a:solidFill>
                  <a:schemeClr val="accent2"/>
                </a:solidFill>
                <a:latin typeface="微软雅黑" panose="020B0503020204020204" pitchFamily="34" charset="-122"/>
                <a:ea typeface="微软雅黑" panose="020B0503020204020204" pitchFamily="34" charset="-122"/>
              </a:rPr>
              <a:t>输入您的文字</a:t>
            </a:r>
            <a:endParaRPr lang="en-US" altLang="zh-CN" sz="1300" dirty="0">
              <a:solidFill>
                <a:schemeClr val="accent2"/>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输入您的文字，输入您的文字，输入您的文字，输入您的文字，输入您的文字，输入您的文字，输入您的文字，输入您的文字，输入您的文字，输入您的文字，输入您的文字，输入您的文字</a:t>
            </a:r>
            <a:endParaRPr lang="zh-CN" altLang="en-US" sz="1100" dirty="0">
              <a:solidFill>
                <a:schemeClr val="bg1">
                  <a:lumMod val="65000"/>
                </a:schemeClr>
              </a:solidFill>
            </a:endParaRPr>
          </a:p>
        </p:txBody>
      </p:sp>
      <p:cxnSp>
        <p:nvCxnSpPr>
          <p:cNvPr id="91" name="肘形连接符 90"/>
          <p:cNvCxnSpPr/>
          <p:nvPr/>
        </p:nvCxnSpPr>
        <p:spPr>
          <a:xfrm flipV="1">
            <a:off x="5349338" y="3098386"/>
            <a:ext cx="1027748" cy="656817"/>
          </a:xfrm>
          <a:prstGeom prst="bentConnector3">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4318151" y="1932240"/>
            <a:ext cx="2058935" cy="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5349338" y="4520169"/>
            <a:ext cx="1027748" cy="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5349338" y="5386640"/>
            <a:ext cx="1027748" cy="0"/>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300" fill="hold"/>
                                        <p:tgtEl>
                                          <p:spTgt spid="73"/>
                                        </p:tgtEl>
                                        <p:attrNameLst>
                                          <p:attrName>ppt_x</p:attrName>
                                        </p:attrNameLst>
                                      </p:cBhvr>
                                      <p:tavLst>
                                        <p:tav tm="0">
                                          <p:val>
                                            <p:strVal val="#ppt_x"/>
                                          </p:val>
                                        </p:tav>
                                        <p:tav tm="100000">
                                          <p:val>
                                            <p:strVal val="#ppt_x"/>
                                          </p:val>
                                        </p:tav>
                                      </p:tavLst>
                                    </p:anim>
                                    <p:anim calcmode="lin" valueType="num">
                                      <p:cBhvr additive="base">
                                        <p:cTn id="8" dur="300" fill="hold"/>
                                        <p:tgtEl>
                                          <p:spTgt spid="7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additive="base">
                                        <p:cTn id="12" dur="300" fill="hold"/>
                                        <p:tgtEl>
                                          <p:spTgt spid="77"/>
                                        </p:tgtEl>
                                        <p:attrNameLst>
                                          <p:attrName>ppt_x</p:attrName>
                                        </p:attrNameLst>
                                      </p:cBhvr>
                                      <p:tavLst>
                                        <p:tav tm="0">
                                          <p:val>
                                            <p:strVal val="#ppt_x"/>
                                          </p:val>
                                        </p:tav>
                                        <p:tav tm="100000">
                                          <p:val>
                                            <p:strVal val="#ppt_x"/>
                                          </p:val>
                                        </p:tav>
                                      </p:tavLst>
                                    </p:anim>
                                    <p:anim calcmode="lin" valueType="num">
                                      <p:cBhvr additive="base">
                                        <p:cTn id="13" dur="300" fill="hold"/>
                                        <p:tgtEl>
                                          <p:spTgt spid="7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anim calcmode="lin" valueType="num">
                                      <p:cBhvr additive="base">
                                        <p:cTn id="17" dur="300" fill="hold"/>
                                        <p:tgtEl>
                                          <p:spTgt spid="81"/>
                                        </p:tgtEl>
                                        <p:attrNameLst>
                                          <p:attrName>ppt_x</p:attrName>
                                        </p:attrNameLst>
                                      </p:cBhvr>
                                      <p:tavLst>
                                        <p:tav tm="0">
                                          <p:val>
                                            <p:strVal val="#ppt_x"/>
                                          </p:val>
                                        </p:tav>
                                        <p:tav tm="100000">
                                          <p:val>
                                            <p:strVal val="#ppt_x"/>
                                          </p:val>
                                        </p:tav>
                                      </p:tavLst>
                                    </p:anim>
                                    <p:anim calcmode="lin" valueType="num">
                                      <p:cBhvr additive="base">
                                        <p:cTn id="18" dur="300" fill="hold"/>
                                        <p:tgtEl>
                                          <p:spTgt spid="8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additive="base">
                                        <p:cTn id="22" dur="300" fill="hold"/>
                                        <p:tgtEl>
                                          <p:spTgt spid="85"/>
                                        </p:tgtEl>
                                        <p:attrNameLst>
                                          <p:attrName>ppt_x</p:attrName>
                                        </p:attrNameLst>
                                      </p:cBhvr>
                                      <p:tavLst>
                                        <p:tav tm="0">
                                          <p:val>
                                            <p:strVal val="#ppt_x"/>
                                          </p:val>
                                        </p:tav>
                                        <p:tav tm="100000">
                                          <p:val>
                                            <p:strVal val="#ppt_x"/>
                                          </p:val>
                                        </p:tav>
                                      </p:tavLst>
                                    </p:anim>
                                    <p:anim calcmode="lin" valueType="num">
                                      <p:cBhvr additive="base">
                                        <p:cTn id="23" dur="300" fill="hold"/>
                                        <p:tgtEl>
                                          <p:spTgt spid="85"/>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left)">
                                      <p:cBhvr>
                                        <p:cTn id="27" dur="300"/>
                                        <p:tgtEl>
                                          <p:spTgt spid="92"/>
                                        </p:tgtEl>
                                      </p:cBhvr>
                                    </p:animEffect>
                                  </p:childTnLst>
                                </p:cTn>
                              </p:par>
                            </p:childTnLst>
                          </p:cTn>
                        </p:par>
                        <p:par>
                          <p:cTn id="28" fill="hold">
                            <p:stCondLst>
                              <p:cond delay="2500"/>
                            </p:stCondLst>
                            <p:childTnLst>
                              <p:par>
                                <p:cTn id="29" presetID="2" presetClass="entr" presetSubtype="2" fill="hold" grpId="0" nodeType="afterEffect">
                                  <p:stCondLst>
                                    <p:cond delay="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300" fill="hold"/>
                                        <p:tgtEl>
                                          <p:spTgt spid="72"/>
                                        </p:tgtEl>
                                        <p:attrNameLst>
                                          <p:attrName>ppt_x</p:attrName>
                                        </p:attrNameLst>
                                      </p:cBhvr>
                                      <p:tavLst>
                                        <p:tav tm="0">
                                          <p:val>
                                            <p:strVal val="1+#ppt_w/2"/>
                                          </p:val>
                                        </p:tav>
                                        <p:tav tm="100000">
                                          <p:val>
                                            <p:strVal val="#ppt_x"/>
                                          </p:val>
                                        </p:tav>
                                      </p:tavLst>
                                    </p:anim>
                                    <p:anim calcmode="lin" valueType="num">
                                      <p:cBhvr additive="base">
                                        <p:cTn id="32" dur="300" fill="hold"/>
                                        <p:tgtEl>
                                          <p:spTgt spid="72"/>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wipe(left)">
                                      <p:cBhvr>
                                        <p:cTn id="36" dur="300"/>
                                        <p:tgtEl>
                                          <p:spTgt spid="91"/>
                                        </p:tgtEl>
                                      </p:cBhvr>
                                    </p:animEffect>
                                  </p:childTnLst>
                                </p:cTn>
                              </p:par>
                            </p:childTnLst>
                          </p:cTn>
                        </p:par>
                        <p:par>
                          <p:cTn id="37" fill="hold">
                            <p:stCondLst>
                              <p:cond delay="3500"/>
                            </p:stCondLst>
                            <p:childTnLst>
                              <p:par>
                                <p:cTn id="38" presetID="2" presetClass="entr" presetSubtype="2" fill="hold" grpId="0" nodeType="afterEffect">
                                  <p:stCondLst>
                                    <p:cond delay="0"/>
                                  </p:stCondLst>
                                  <p:childTnLst>
                                    <p:set>
                                      <p:cBhvr>
                                        <p:cTn id="39" dur="1" fill="hold">
                                          <p:stCondLst>
                                            <p:cond delay="0"/>
                                          </p:stCondLst>
                                        </p:cTn>
                                        <p:tgtEl>
                                          <p:spTgt spid="88"/>
                                        </p:tgtEl>
                                        <p:attrNameLst>
                                          <p:attrName>style.visibility</p:attrName>
                                        </p:attrNameLst>
                                      </p:cBhvr>
                                      <p:to>
                                        <p:strVal val="visible"/>
                                      </p:to>
                                    </p:set>
                                    <p:anim calcmode="lin" valueType="num">
                                      <p:cBhvr additive="base">
                                        <p:cTn id="40" dur="300" fill="hold"/>
                                        <p:tgtEl>
                                          <p:spTgt spid="88"/>
                                        </p:tgtEl>
                                        <p:attrNameLst>
                                          <p:attrName>ppt_x</p:attrName>
                                        </p:attrNameLst>
                                      </p:cBhvr>
                                      <p:tavLst>
                                        <p:tav tm="0">
                                          <p:val>
                                            <p:strVal val="1+#ppt_w/2"/>
                                          </p:val>
                                        </p:tav>
                                        <p:tav tm="100000">
                                          <p:val>
                                            <p:strVal val="#ppt_x"/>
                                          </p:val>
                                        </p:tav>
                                      </p:tavLst>
                                    </p:anim>
                                    <p:anim calcmode="lin" valueType="num">
                                      <p:cBhvr additive="base">
                                        <p:cTn id="41" dur="300" fill="hold"/>
                                        <p:tgtEl>
                                          <p:spTgt spid="88"/>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wipe(left)">
                                      <p:cBhvr>
                                        <p:cTn id="45" dur="300"/>
                                        <p:tgtEl>
                                          <p:spTgt spid="93"/>
                                        </p:tgtEl>
                                      </p:cBhvr>
                                    </p:animEffect>
                                  </p:childTnLst>
                                </p:cTn>
                              </p:par>
                            </p:childTnLst>
                          </p:cTn>
                        </p:par>
                        <p:par>
                          <p:cTn id="46" fill="hold">
                            <p:stCondLst>
                              <p:cond delay="4500"/>
                            </p:stCondLst>
                            <p:childTnLst>
                              <p:par>
                                <p:cTn id="47" presetID="2" presetClass="entr" presetSubtype="2" fill="hold" grpId="0" nodeType="afterEffect">
                                  <p:stCondLst>
                                    <p:cond delay="0"/>
                                  </p:stCondLst>
                                  <p:childTnLst>
                                    <p:set>
                                      <p:cBhvr>
                                        <p:cTn id="48" dur="1" fill="hold">
                                          <p:stCondLst>
                                            <p:cond delay="0"/>
                                          </p:stCondLst>
                                        </p:cTn>
                                        <p:tgtEl>
                                          <p:spTgt spid="89"/>
                                        </p:tgtEl>
                                        <p:attrNameLst>
                                          <p:attrName>style.visibility</p:attrName>
                                        </p:attrNameLst>
                                      </p:cBhvr>
                                      <p:to>
                                        <p:strVal val="visible"/>
                                      </p:to>
                                    </p:set>
                                    <p:anim calcmode="lin" valueType="num">
                                      <p:cBhvr additive="base">
                                        <p:cTn id="49" dur="300" fill="hold"/>
                                        <p:tgtEl>
                                          <p:spTgt spid="89"/>
                                        </p:tgtEl>
                                        <p:attrNameLst>
                                          <p:attrName>ppt_x</p:attrName>
                                        </p:attrNameLst>
                                      </p:cBhvr>
                                      <p:tavLst>
                                        <p:tav tm="0">
                                          <p:val>
                                            <p:strVal val="1+#ppt_w/2"/>
                                          </p:val>
                                        </p:tav>
                                        <p:tav tm="100000">
                                          <p:val>
                                            <p:strVal val="#ppt_x"/>
                                          </p:val>
                                        </p:tav>
                                      </p:tavLst>
                                    </p:anim>
                                    <p:anim calcmode="lin" valueType="num">
                                      <p:cBhvr additive="base">
                                        <p:cTn id="50" dur="300" fill="hold"/>
                                        <p:tgtEl>
                                          <p:spTgt spid="89"/>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22" presetClass="entr" presetSubtype="8" fill="hold" nodeType="afterEffect">
                                  <p:stCondLst>
                                    <p:cond delay="0"/>
                                  </p:stCondLst>
                                  <p:childTnLst>
                                    <p:set>
                                      <p:cBhvr>
                                        <p:cTn id="53" dur="1" fill="hold">
                                          <p:stCondLst>
                                            <p:cond delay="0"/>
                                          </p:stCondLst>
                                        </p:cTn>
                                        <p:tgtEl>
                                          <p:spTgt spid="94"/>
                                        </p:tgtEl>
                                        <p:attrNameLst>
                                          <p:attrName>style.visibility</p:attrName>
                                        </p:attrNameLst>
                                      </p:cBhvr>
                                      <p:to>
                                        <p:strVal val="visible"/>
                                      </p:to>
                                    </p:set>
                                    <p:animEffect transition="in" filter="wipe(left)">
                                      <p:cBhvr>
                                        <p:cTn id="54" dur="300"/>
                                        <p:tgtEl>
                                          <p:spTgt spid="94"/>
                                        </p:tgtEl>
                                      </p:cBhvr>
                                    </p:animEffect>
                                  </p:childTnLst>
                                </p:cTn>
                              </p:par>
                            </p:childTnLst>
                          </p:cTn>
                        </p:par>
                        <p:par>
                          <p:cTn id="55" fill="hold">
                            <p:stCondLst>
                              <p:cond delay="5500"/>
                            </p:stCondLst>
                            <p:childTnLst>
                              <p:par>
                                <p:cTn id="56" presetID="2" presetClass="entr" presetSubtype="2" fill="hold" grpId="0" nodeType="afterEffect">
                                  <p:stCondLst>
                                    <p:cond delay="0"/>
                                  </p:stCondLst>
                                  <p:childTnLst>
                                    <p:set>
                                      <p:cBhvr>
                                        <p:cTn id="57" dur="1" fill="hold">
                                          <p:stCondLst>
                                            <p:cond delay="0"/>
                                          </p:stCondLst>
                                        </p:cTn>
                                        <p:tgtEl>
                                          <p:spTgt spid="90"/>
                                        </p:tgtEl>
                                        <p:attrNameLst>
                                          <p:attrName>style.visibility</p:attrName>
                                        </p:attrNameLst>
                                      </p:cBhvr>
                                      <p:to>
                                        <p:strVal val="visible"/>
                                      </p:to>
                                    </p:set>
                                    <p:anim calcmode="lin" valueType="num">
                                      <p:cBhvr additive="base">
                                        <p:cTn id="58" dur="300" fill="hold"/>
                                        <p:tgtEl>
                                          <p:spTgt spid="90"/>
                                        </p:tgtEl>
                                        <p:attrNameLst>
                                          <p:attrName>ppt_x</p:attrName>
                                        </p:attrNameLst>
                                      </p:cBhvr>
                                      <p:tavLst>
                                        <p:tav tm="0">
                                          <p:val>
                                            <p:strVal val="1+#ppt_w/2"/>
                                          </p:val>
                                        </p:tav>
                                        <p:tav tm="100000">
                                          <p:val>
                                            <p:strVal val="#ppt_x"/>
                                          </p:val>
                                        </p:tav>
                                      </p:tavLst>
                                    </p:anim>
                                    <p:anim calcmode="lin" valueType="num">
                                      <p:cBhvr additive="base">
                                        <p:cTn id="59" dur="3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88" grpId="0"/>
      <p:bldP spid="89" grpId="0"/>
      <p:bldP spid="9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3978881" y="1580385"/>
            <a:ext cx="4234242" cy="3996267"/>
            <a:chOff x="877570" y="1462088"/>
            <a:chExt cx="3176095" cy="2997200"/>
          </a:xfrm>
        </p:grpSpPr>
        <p:grpSp>
          <p:nvGrpSpPr>
            <p:cNvPr id="28" name="组合 27"/>
            <p:cNvGrpSpPr/>
            <p:nvPr/>
          </p:nvGrpSpPr>
          <p:grpSpPr>
            <a:xfrm>
              <a:off x="877570" y="1462088"/>
              <a:ext cx="3044825" cy="2997200"/>
              <a:chOff x="2432050" y="1462088"/>
              <a:chExt cx="3044825" cy="2997200"/>
            </a:xfrm>
          </p:grpSpPr>
          <p:grpSp>
            <p:nvGrpSpPr>
              <p:cNvPr id="32" name="组合 31"/>
              <p:cNvGrpSpPr/>
              <p:nvPr/>
            </p:nvGrpSpPr>
            <p:grpSpPr>
              <a:xfrm>
                <a:off x="2432050" y="1462088"/>
                <a:ext cx="2470150" cy="2997200"/>
                <a:chOff x="2432050" y="1462088"/>
                <a:chExt cx="2470150" cy="2997200"/>
              </a:xfrm>
            </p:grpSpPr>
            <p:sp>
              <p:nvSpPr>
                <p:cNvPr id="40" name="Freeform 5"/>
                <p:cNvSpPr/>
                <p:nvPr/>
              </p:nvSpPr>
              <p:spPr bwMode="auto">
                <a:xfrm>
                  <a:off x="2432050" y="1484313"/>
                  <a:ext cx="2403475" cy="2974975"/>
                </a:xfrm>
                <a:custGeom>
                  <a:avLst/>
                  <a:gdLst>
                    <a:gd name="T0" fmla="*/ 534 w 1514"/>
                    <a:gd name="T1" fmla="*/ 0 h 1874"/>
                    <a:gd name="T2" fmla="*/ 502 w 1514"/>
                    <a:gd name="T3" fmla="*/ 16 h 1874"/>
                    <a:gd name="T4" fmla="*/ 416 w 1514"/>
                    <a:gd name="T5" fmla="*/ 70 h 1874"/>
                    <a:gd name="T6" fmla="*/ 360 w 1514"/>
                    <a:gd name="T7" fmla="*/ 114 h 1874"/>
                    <a:gd name="T8" fmla="*/ 298 w 1514"/>
                    <a:gd name="T9" fmla="*/ 170 h 1874"/>
                    <a:gd name="T10" fmla="*/ 232 w 1514"/>
                    <a:gd name="T11" fmla="*/ 238 h 1874"/>
                    <a:gd name="T12" fmla="*/ 164 w 1514"/>
                    <a:gd name="T13" fmla="*/ 322 h 1874"/>
                    <a:gd name="T14" fmla="*/ 148 w 1514"/>
                    <a:gd name="T15" fmla="*/ 346 h 1874"/>
                    <a:gd name="T16" fmla="*/ 104 w 1514"/>
                    <a:gd name="T17" fmla="*/ 424 h 1874"/>
                    <a:gd name="T18" fmla="*/ 56 w 1514"/>
                    <a:gd name="T19" fmla="*/ 540 h 1874"/>
                    <a:gd name="T20" fmla="*/ 22 w 1514"/>
                    <a:gd name="T21" fmla="*/ 668 h 1874"/>
                    <a:gd name="T22" fmla="*/ 4 w 1514"/>
                    <a:gd name="T23" fmla="*/ 802 h 1874"/>
                    <a:gd name="T24" fmla="*/ 2 w 1514"/>
                    <a:gd name="T25" fmla="*/ 942 h 1874"/>
                    <a:gd name="T26" fmla="*/ 12 w 1514"/>
                    <a:gd name="T27" fmla="*/ 1046 h 1874"/>
                    <a:gd name="T28" fmla="*/ 26 w 1514"/>
                    <a:gd name="T29" fmla="*/ 1114 h 1874"/>
                    <a:gd name="T30" fmla="*/ 44 w 1514"/>
                    <a:gd name="T31" fmla="*/ 1180 h 1874"/>
                    <a:gd name="T32" fmla="*/ 68 w 1514"/>
                    <a:gd name="T33" fmla="*/ 1244 h 1874"/>
                    <a:gd name="T34" fmla="*/ 96 w 1514"/>
                    <a:gd name="T35" fmla="*/ 1306 h 1874"/>
                    <a:gd name="T36" fmla="*/ 112 w 1514"/>
                    <a:gd name="T37" fmla="*/ 1336 h 1874"/>
                    <a:gd name="T38" fmla="*/ 188 w 1514"/>
                    <a:gd name="T39" fmla="*/ 1450 h 1874"/>
                    <a:gd name="T40" fmla="*/ 270 w 1514"/>
                    <a:gd name="T41" fmla="*/ 1550 h 1874"/>
                    <a:gd name="T42" fmla="*/ 364 w 1514"/>
                    <a:gd name="T43" fmla="*/ 1636 h 1874"/>
                    <a:gd name="T44" fmla="*/ 462 w 1514"/>
                    <a:gd name="T45" fmla="*/ 1710 h 1874"/>
                    <a:gd name="T46" fmla="*/ 568 w 1514"/>
                    <a:gd name="T47" fmla="*/ 1770 h 1874"/>
                    <a:gd name="T48" fmla="*/ 676 w 1514"/>
                    <a:gd name="T49" fmla="*/ 1818 h 1874"/>
                    <a:gd name="T50" fmla="*/ 788 w 1514"/>
                    <a:gd name="T51" fmla="*/ 1850 h 1874"/>
                    <a:gd name="T52" fmla="*/ 902 w 1514"/>
                    <a:gd name="T53" fmla="*/ 1868 h 1874"/>
                    <a:gd name="T54" fmla="*/ 960 w 1514"/>
                    <a:gd name="T55" fmla="*/ 1872 h 1874"/>
                    <a:gd name="T56" fmla="*/ 1066 w 1514"/>
                    <a:gd name="T57" fmla="*/ 1872 h 1874"/>
                    <a:gd name="T58" fmla="*/ 1166 w 1514"/>
                    <a:gd name="T59" fmla="*/ 1860 h 1874"/>
                    <a:gd name="T60" fmla="*/ 1256 w 1514"/>
                    <a:gd name="T61" fmla="*/ 1840 h 1874"/>
                    <a:gd name="T62" fmla="*/ 1334 w 1514"/>
                    <a:gd name="T63" fmla="*/ 1816 h 1874"/>
                    <a:gd name="T64" fmla="*/ 1402 w 1514"/>
                    <a:gd name="T65" fmla="*/ 1788 h 1874"/>
                    <a:gd name="T66" fmla="*/ 1456 w 1514"/>
                    <a:gd name="T67" fmla="*/ 1758 h 1874"/>
                    <a:gd name="T68" fmla="*/ 1496 w 1514"/>
                    <a:gd name="T69" fmla="*/ 1730 h 1874"/>
                    <a:gd name="T70" fmla="*/ 1512 w 1514"/>
                    <a:gd name="T71" fmla="*/ 1716 h 1874"/>
                    <a:gd name="T72" fmla="*/ 1514 w 1514"/>
                    <a:gd name="T73" fmla="*/ 1706 h 1874"/>
                    <a:gd name="T74" fmla="*/ 1504 w 1514"/>
                    <a:gd name="T75" fmla="*/ 1658 h 1874"/>
                    <a:gd name="T76" fmla="*/ 1470 w 1514"/>
                    <a:gd name="T77" fmla="*/ 1580 h 1874"/>
                    <a:gd name="T78" fmla="*/ 1388 w 1514"/>
                    <a:gd name="T79" fmla="*/ 1420 h 1874"/>
                    <a:gd name="T80" fmla="*/ 1232 w 1514"/>
                    <a:gd name="T81" fmla="*/ 1144 h 1874"/>
                    <a:gd name="T82" fmla="*/ 1048 w 1514"/>
                    <a:gd name="T83" fmla="*/ 832 h 1874"/>
                    <a:gd name="T84" fmla="*/ 696 w 1514"/>
                    <a:gd name="T85" fmla="*/ 258 h 1874"/>
                    <a:gd name="T86" fmla="*/ 534 w 1514"/>
                    <a:gd name="T87" fmla="*/ 0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4" h="1874">
                      <a:moveTo>
                        <a:pt x="534" y="0"/>
                      </a:moveTo>
                      <a:lnTo>
                        <a:pt x="534" y="0"/>
                      </a:lnTo>
                      <a:lnTo>
                        <a:pt x="526" y="4"/>
                      </a:lnTo>
                      <a:lnTo>
                        <a:pt x="502" y="16"/>
                      </a:lnTo>
                      <a:lnTo>
                        <a:pt x="464" y="38"/>
                      </a:lnTo>
                      <a:lnTo>
                        <a:pt x="416" y="70"/>
                      </a:lnTo>
                      <a:lnTo>
                        <a:pt x="390" y="90"/>
                      </a:lnTo>
                      <a:lnTo>
                        <a:pt x="360" y="114"/>
                      </a:lnTo>
                      <a:lnTo>
                        <a:pt x="330" y="140"/>
                      </a:lnTo>
                      <a:lnTo>
                        <a:pt x="298" y="170"/>
                      </a:lnTo>
                      <a:lnTo>
                        <a:pt x="266" y="202"/>
                      </a:lnTo>
                      <a:lnTo>
                        <a:pt x="232" y="238"/>
                      </a:lnTo>
                      <a:lnTo>
                        <a:pt x="198" y="280"/>
                      </a:lnTo>
                      <a:lnTo>
                        <a:pt x="164" y="322"/>
                      </a:lnTo>
                      <a:lnTo>
                        <a:pt x="164" y="322"/>
                      </a:lnTo>
                      <a:lnTo>
                        <a:pt x="148" y="346"/>
                      </a:lnTo>
                      <a:lnTo>
                        <a:pt x="134" y="372"/>
                      </a:lnTo>
                      <a:lnTo>
                        <a:pt x="104" y="424"/>
                      </a:lnTo>
                      <a:lnTo>
                        <a:pt x="78" y="480"/>
                      </a:lnTo>
                      <a:lnTo>
                        <a:pt x="56" y="540"/>
                      </a:lnTo>
                      <a:lnTo>
                        <a:pt x="36" y="602"/>
                      </a:lnTo>
                      <a:lnTo>
                        <a:pt x="22" y="668"/>
                      </a:lnTo>
                      <a:lnTo>
                        <a:pt x="10" y="734"/>
                      </a:lnTo>
                      <a:lnTo>
                        <a:pt x="4" y="802"/>
                      </a:lnTo>
                      <a:lnTo>
                        <a:pt x="0" y="872"/>
                      </a:lnTo>
                      <a:lnTo>
                        <a:pt x="2" y="942"/>
                      </a:lnTo>
                      <a:lnTo>
                        <a:pt x="8" y="1010"/>
                      </a:lnTo>
                      <a:lnTo>
                        <a:pt x="12" y="1046"/>
                      </a:lnTo>
                      <a:lnTo>
                        <a:pt x="18" y="1080"/>
                      </a:lnTo>
                      <a:lnTo>
                        <a:pt x="26" y="1114"/>
                      </a:lnTo>
                      <a:lnTo>
                        <a:pt x="34" y="1146"/>
                      </a:lnTo>
                      <a:lnTo>
                        <a:pt x="44" y="1180"/>
                      </a:lnTo>
                      <a:lnTo>
                        <a:pt x="56" y="1212"/>
                      </a:lnTo>
                      <a:lnTo>
                        <a:pt x="68" y="1244"/>
                      </a:lnTo>
                      <a:lnTo>
                        <a:pt x="82" y="1276"/>
                      </a:lnTo>
                      <a:lnTo>
                        <a:pt x="96" y="1306"/>
                      </a:lnTo>
                      <a:lnTo>
                        <a:pt x="112" y="1336"/>
                      </a:lnTo>
                      <a:lnTo>
                        <a:pt x="112" y="1336"/>
                      </a:lnTo>
                      <a:lnTo>
                        <a:pt x="148" y="1394"/>
                      </a:lnTo>
                      <a:lnTo>
                        <a:pt x="188" y="1450"/>
                      </a:lnTo>
                      <a:lnTo>
                        <a:pt x="228" y="1500"/>
                      </a:lnTo>
                      <a:lnTo>
                        <a:pt x="270" y="1550"/>
                      </a:lnTo>
                      <a:lnTo>
                        <a:pt x="316" y="1594"/>
                      </a:lnTo>
                      <a:lnTo>
                        <a:pt x="364" y="1636"/>
                      </a:lnTo>
                      <a:lnTo>
                        <a:pt x="412" y="1674"/>
                      </a:lnTo>
                      <a:lnTo>
                        <a:pt x="462" y="1710"/>
                      </a:lnTo>
                      <a:lnTo>
                        <a:pt x="514" y="1742"/>
                      </a:lnTo>
                      <a:lnTo>
                        <a:pt x="568" y="1770"/>
                      </a:lnTo>
                      <a:lnTo>
                        <a:pt x="622" y="1796"/>
                      </a:lnTo>
                      <a:lnTo>
                        <a:pt x="676" y="1818"/>
                      </a:lnTo>
                      <a:lnTo>
                        <a:pt x="732" y="1836"/>
                      </a:lnTo>
                      <a:lnTo>
                        <a:pt x="788" y="1850"/>
                      </a:lnTo>
                      <a:lnTo>
                        <a:pt x="846" y="1862"/>
                      </a:lnTo>
                      <a:lnTo>
                        <a:pt x="902" y="1868"/>
                      </a:lnTo>
                      <a:lnTo>
                        <a:pt x="902" y="1868"/>
                      </a:lnTo>
                      <a:lnTo>
                        <a:pt x="960" y="1872"/>
                      </a:lnTo>
                      <a:lnTo>
                        <a:pt x="1014" y="1874"/>
                      </a:lnTo>
                      <a:lnTo>
                        <a:pt x="1066" y="1872"/>
                      </a:lnTo>
                      <a:lnTo>
                        <a:pt x="1118" y="1868"/>
                      </a:lnTo>
                      <a:lnTo>
                        <a:pt x="1166" y="1860"/>
                      </a:lnTo>
                      <a:lnTo>
                        <a:pt x="1212" y="1852"/>
                      </a:lnTo>
                      <a:lnTo>
                        <a:pt x="1256" y="1840"/>
                      </a:lnTo>
                      <a:lnTo>
                        <a:pt x="1296" y="1828"/>
                      </a:lnTo>
                      <a:lnTo>
                        <a:pt x="1334" y="1816"/>
                      </a:lnTo>
                      <a:lnTo>
                        <a:pt x="1370" y="1802"/>
                      </a:lnTo>
                      <a:lnTo>
                        <a:pt x="1402" y="1788"/>
                      </a:lnTo>
                      <a:lnTo>
                        <a:pt x="1430" y="1772"/>
                      </a:lnTo>
                      <a:lnTo>
                        <a:pt x="1456" y="1758"/>
                      </a:lnTo>
                      <a:lnTo>
                        <a:pt x="1478" y="1744"/>
                      </a:lnTo>
                      <a:lnTo>
                        <a:pt x="1496" y="1730"/>
                      </a:lnTo>
                      <a:lnTo>
                        <a:pt x="1512" y="1716"/>
                      </a:lnTo>
                      <a:lnTo>
                        <a:pt x="1512" y="1716"/>
                      </a:lnTo>
                      <a:lnTo>
                        <a:pt x="1514" y="1712"/>
                      </a:lnTo>
                      <a:lnTo>
                        <a:pt x="1514" y="1706"/>
                      </a:lnTo>
                      <a:lnTo>
                        <a:pt x="1512" y="1686"/>
                      </a:lnTo>
                      <a:lnTo>
                        <a:pt x="1504" y="1658"/>
                      </a:lnTo>
                      <a:lnTo>
                        <a:pt x="1490" y="1622"/>
                      </a:lnTo>
                      <a:lnTo>
                        <a:pt x="1470" y="1580"/>
                      </a:lnTo>
                      <a:lnTo>
                        <a:pt x="1448" y="1532"/>
                      </a:lnTo>
                      <a:lnTo>
                        <a:pt x="1388" y="1420"/>
                      </a:lnTo>
                      <a:lnTo>
                        <a:pt x="1316" y="1288"/>
                      </a:lnTo>
                      <a:lnTo>
                        <a:pt x="1232" y="1144"/>
                      </a:lnTo>
                      <a:lnTo>
                        <a:pt x="1142" y="990"/>
                      </a:lnTo>
                      <a:lnTo>
                        <a:pt x="1048" y="832"/>
                      </a:lnTo>
                      <a:lnTo>
                        <a:pt x="862" y="524"/>
                      </a:lnTo>
                      <a:lnTo>
                        <a:pt x="696" y="258"/>
                      </a:lnTo>
                      <a:lnTo>
                        <a:pt x="534" y="0"/>
                      </a:lnTo>
                      <a:lnTo>
                        <a:pt x="534" y="0"/>
                      </a:lnTo>
                      <a:close/>
                    </a:path>
                  </a:pathLst>
                </a:custGeom>
                <a:gradFill flip="none" rotWithShape="1">
                  <a:gsLst>
                    <a:gs pos="20000">
                      <a:schemeClr val="accent5"/>
                    </a:gs>
                    <a:gs pos="80000">
                      <a:schemeClr val="accent5">
                        <a:lumMod val="60000"/>
                        <a:lumOff val="40000"/>
                      </a:schemeClr>
                    </a:gs>
                  </a:gsLst>
                  <a:lin ang="4200000" scaled="0"/>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6"/>
                <p:cNvSpPr/>
                <p:nvPr/>
              </p:nvSpPr>
              <p:spPr bwMode="auto">
                <a:xfrm>
                  <a:off x="3149600" y="1462088"/>
                  <a:ext cx="1752600" cy="2822575"/>
                </a:xfrm>
                <a:custGeom>
                  <a:avLst/>
                  <a:gdLst>
                    <a:gd name="T0" fmla="*/ 332 w 1104"/>
                    <a:gd name="T1" fmla="*/ 72 h 1778"/>
                    <a:gd name="T2" fmla="*/ 280 w 1104"/>
                    <a:gd name="T3" fmla="*/ 42 h 1778"/>
                    <a:gd name="T4" fmla="*/ 226 w 1104"/>
                    <a:gd name="T5" fmla="*/ 20 h 1778"/>
                    <a:gd name="T6" fmla="*/ 162 w 1104"/>
                    <a:gd name="T7" fmla="*/ 2 h 1778"/>
                    <a:gd name="T8" fmla="*/ 146 w 1104"/>
                    <a:gd name="T9" fmla="*/ 0 h 1778"/>
                    <a:gd name="T10" fmla="*/ 114 w 1104"/>
                    <a:gd name="T11" fmla="*/ 4 h 1778"/>
                    <a:gd name="T12" fmla="*/ 84 w 1104"/>
                    <a:gd name="T13" fmla="*/ 14 h 1778"/>
                    <a:gd name="T14" fmla="*/ 58 w 1104"/>
                    <a:gd name="T15" fmla="*/ 36 h 1778"/>
                    <a:gd name="T16" fmla="*/ 34 w 1104"/>
                    <a:gd name="T17" fmla="*/ 66 h 1778"/>
                    <a:gd name="T18" fmla="*/ 16 w 1104"/>
                    <a:gd name="T19" fmla="*/ 106 h 1778"/>
                    <a:gd name="T20" fmla="*/ 6 w 1104"/>
                    <a:gd name="T21" fmla="*/ 158 h 1778"/>
                    <a:gd name="T22" fmla="*/ 0 w 1104"/>
                    <a:gd name="T23" fmla="*/ 222 h 1778"/>
                    <a:gd name="T24" fmla="*/ 2 w 1104"/>
                    <a:gd name="T25" fmla="*/ 258 h 1778"/>
                    <a:gd name="T26" fmla="*/ 8 w 1104"/>
                    <a:gd name="T27" fmla="*/ 344 h 1778"/>
                    <a:gd name="T28" fmla="*/ 22 w 1104"/>
                    <a:gd name="T29" fmla="*/ 440 h 1778"/>
                    <a:gd name="T30" fmla="*/ 66 w 1104"/>
                    <a:gd name="T31" fmla="*/ 644 h 1778"/>
                    <a:gd name="T32" fmla="*/ 112 w 1104"/>
                    <a:gd name="T33" fmla="*/ 800 h 1778"/>
                    <a:gd name="T34" fmla="*/ 148 w 1104"/>
                    <a:gd name="T35" fmla="*/ 898 h 1778"/>
                    <a:gd name="T36" fmla="*/ 188 w 1104"/>
                    <a:gd name="T37" fmla="*/ 988 h 1778"/>
                    <a:gd name="T38" fmla="*/ 208 w 1104"/>
                    <a:gd name="T39" fmla="*/ 1028 h 1778"/>
                    <a:gd name="T40" fmla="*/ 310 w 1104"/>
                    <a:gd name="T41" fmla="*/ 1206 h 1778"/>
                    <a:gd name="T42" fmla="*/ 374 w 1104"/>
                    <a:gd name="T43" fmla="*/ 1300 h 1778"/>
                    <a:gd name="T44" fmla="*/ 444 w 1104"/>
                    <a:gd name="T45" fmla="*/ 1396 h 1778"/>
                    <a:gd name="T46" fmla="*/ 518 w 1104"/>
                    <a:gd name="T47" fmla="*/ 1486 h 1778"/>
                    <a:gd name="T48" fmla="*/ 594 w 1104"/>
                    <a:gd name="T49" fmla="*/ 1572 h 1778"/>
                    <a:gd name="T50" fmla="*/ 674 w 1104"/>
                    <a:gd name="T51" fmla="*/ 1646 h 1778"/>
                    <a:gd name="T52" fmla="*/ 752 w 1104"/>
                    <a:gd name="T53" fmla="*/ 1706 h 1778"/>
                    <a:gd name="T54" fmla="*/ 792 w 1104"/>
                    <a:gd name="T55" fmla="*/ 1730 h 1778"/>
                    <a:gd name="T56" fmla="*/ 862 w 1104"/>
                    <a:gd name="T57" fmla="*/ 1762 h 1778"/>
                    <a:gd name="T58" fmla="*/ 924 w 1104"/>
                    <a:gd name="T59" fmla="*/ 1778 h 1778"/>
                    <a:gd name="T60" fmla="*/ 976 w 1104"/>
                    <a:gd name="T61" fmla="*/ 1776 h 1778"/>
                    <a:gd name="T62" fmla="*/ 1022 w 1104"/>
                    <a:gd name="T63" fmla="*/ 1760 h 1778"/>
                    <a:gd name="T64" fmla="*/ 1056 w 1104"/>
                    <a:gd name="T65" fmla="*/ 1734 h 1778"/>
                    <a:gd name="T66" fmla="*/ 1082 w 1104"/>
                    <a:gd name="T67" fmla="*/ 1696 h 1778"/>
                    <a:gd name="T68" fmla="*/ 1100 w 1104"/>
                    <a:gd name="T69" fmla="*/ 1650 h 1778"/>
                    <a:gd name="T70" fmla="*/ 1104 w 1104"/>
                    <a:gd name="T71" fmla="*/ 1624 h 1778"/>
                    <a:gd name="T72" fmla="*/ 1100 w 1104"/>
                    <a:gd name="T73" fmla="*/ 1584 h 1778"/>
                    <a:gd name="T74" fmla="*/ 1078 w 1104"/>
                    <a:gd name="T75" fmla="*/ 1518 h 1778"/>
                    <a:gd name="T76" fmla="*/ 992 w 1104"/>
                    <a:gd name="T77" fmla="*/ 1324 h 1778"/>
                    <a:gd name="T78" fmla="*/ 870 w 1104"/>
                    <a:gd name="T79" fmla="*/ 1072 h 1778"/>
                    <a:gd name="T80" fmla="*/ 726 w 1104"/>
                    <a:gd name="T81" fmla="*/ 796 h 1778"/>
                    <a:gd name="T82" fmla="*/ 456 w 1104"/>
                    <a:gd name="T83" fmla="*/ 294 h 1778"/>
                    <a:gd name="T84" fmla="*/ 332 w 1104"/>
                    <a:gd name="T85" fmla="*/ 72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4" h="1778">
                      <a:moveTo>
                        <a:pt x="332" y="72"/>
                      </a:moveTo>
                      <a:lnTo>
                        <a:pt x="332" y="72"/>
                      </a:lnTo>
                      <a:lnTo>
                        <a:pt x="318" y="62"/>
                      </a:lnTo>
                      <a:lnTo>
                        <a:pt x="280" y="42"/>
                      </a:lnTo>
                      <a:lnTo>
                        <a:pt x="254" y="30"/>
                      </a:lnTo>
                      <a:lnTo>
                        <a:pt x="226" y="20"/>
                      </a:lnTo>
                      <a:lnTo>
                        <a:pt x="194" y="10"/>
                      </a:lnTo>
                      <a:lnTo>
                        <a:pt x="162" y="2"/>
                      </a:lnTo>
                      <a:lnTo>
                        <a:pt x="162" y="2"/>
                      </a:lnTo>
                      <a:lnTo>
                        <a:pt x="146" y="0"/>
                      </a:lnTo>
                      <a:lnTo>
                        <a:pt x="130" y="0"/>
                      </a:lnTo>
                      <a:lnTo>
                        <a:pt x="114" y="4"/>
                      </a:lnTo>
                      <a:lnTo>
                        <a:pt x="98" y="8"/>
                      </a:lnTo>
                      <a:lnTo>
                        <a:pt x="84" y="14"/>
                      </a:lnTo>
                      <a:lnTo>
                        <a:pt x="70" y="24"/>
                      </a:lnTo>
                      <a:lnTo>
                        <a:pt x="58" y="36"/>
                      </a:lnTo>
                      <a:lnTo>
                        <a:pt x="46" y="50"/>
                      </a:lnTo>
                      <a:lnTo>
                        <a:pt x="34" y="66"/>
                      </a:lnTo>
                      <a:lnTo>
                        <a:pt x="24" y="86"/>
                      </a:lnTo>
                      <a:lnTo>
                        <a:pt x="16" y="106"/>
                      </a:lnTo>
                      <a:lnTo>
                        <a:pt x="10" y="132"/>
                      </a:lnTo>
                      <a:lnTo>
                        <a:pt x="6" y="158"/>
                      </a:lnTo>
                      <a:lnTo>
                        <a:pt x="2" y="190"/>
                      </a:lnTo>
                      <a:lnTo>
                        <a:pt x="0" y="222"/>
                      </a:lnTo>
                      <a:lnTo>
                        <a:pt x="2" y="258"/>
                      </a:lnTo>
                      <a:lnTo>
                        <a:pt x="2" y="258"/>
                      </a:lnTo>
                      <a:lnTo>
                        <a:pt x="4" y="300"/>
                      </a:lnTo>
                      <a:lnTo>
                        <a:pt x="8" y="344"/>
                      </a:lnTo>
                      <a:lnTo>
                        <a:pt x="14" y="392"/>
                      </a:lnTo>
                      <a:lnTo>
                        <a:pt x="22" y="440"/>
                      </a:lnTo>
                      <a:lnTo>
                        <a:pt x="42" y="540"/>
                      </a:lnTo>
                      <a:lnTo>
                        <a:pt x="66" y="644"/>
                      </a:lnTo>
                      <a:lnTo>
                        <a:pt x="96" y="748"/>
                      </a:lnTo>
                      <a:lnTo>
                        <a:pt x="112" y="800"/>
                      </a:lnTo>
                      <a:lnTo>
                        <a:pt x="130" y="848"/>
                      </a:lnTo>
                      <a:lnTo>
                        <a:pt x="148" y="898"/>
                      </a:lnTo>
                      <a:lnTo>
                        <a:pt x="168" y="944"/>
                      </a:lnTo>
                      <a:lnTo>
                        <a:pt x="188" y="988"/>
                      </a:lnTo>
                      <a:lnTo>
                        <a:pt x="208" y="1028"/>
                      </a:lnTo>
                      <a:lnTo>
                        <a:pt x="208" y="1028"/>
                      </a:lnTo>
                      <a:lnTo>
                        <a:pt x="254" y="1114"/>
                      </a:lnTo>
                      <a:lnTo>
                        <a:pt x="310" y="1206"/>
                      </a:lnTo>
                      <a:lnTo>
                        <a:pt x="340" y="1252"/>
                      </a:lnTo>
                      <a:lnTo>
                        <a:pt x="374" y="1300"/>
                      </a:lnTo>
                      <a:lnTo>
                        <a:pt x="408" y="1348"/>
                      </a:lnTo>
                      <a:lnTo>
                        <a:pt x="444" y="1396"/>
                      </a:lnTo>
                      <a:lnTo>
                        <a:pt x="480" y="1442"/>
                      </a:lnTo>
                      <a:lnTo>
                        <a:pt x="518" y="1486"/>
                      </a:lnTo>
                      <a:lnTo>
                        <a:pt x="556" y="1530"/>
                      </a:lnTo>
                      <a:lnTo>
                        <a:pt x="594" y="1572"/>
                      </a:lnTo>
                      <a:lnTo>
                        <a:pt x="634" y="1610"/>
                      </a:lnTo>
                      <a:lnTo>
                        <a:pt x="674" y="1646"/>
                      </a:lnTo>
                      <a:lnTo>
                        <a:pt x="714" y="1678"/>
                      </a:lnTo>
                      <a:lnTo>
                        <a:pt x="752" y="1706"/>
                      </a:lnTo>
                      <a:lnTo>
                        <a:pt x="752" y="1706"/>
                      </a:lnTo>
                      <a:lnTo>
                        <a:pt x="792" y="1730"/>
                      </a:lnTo>
                      <a:lnTo>
                        <a:pt x="828" y="1748"/>
                      </a:lnTo>
                      <a:lnTo>
                        <a:pt x="862" y="1762"/>
                      </a:lnTo>
                      <a:lnTo>
                        <a:pt x="894" y="1772"/>
                      </a:lnTo>
                      <a:lnTo>
                        <a:pt x="924" y="1778"/>
                      </a:lnTo>
                      <a:lnTo>
                        <a:pt x="952" y="1778"/>
                      </a:lnTo>
                      <a:lnTo>
                        <a:pt x="976" y="1776"/>
                      </a:lnTo>
                      <a:lnTo>
                        <a:pt x="1000" y="1770"/>
                      </a:lnTo>
                      <a:lnTo>
                        <a:pt x="1022" y="1760"/>
                      </a:lnTo>
                      <a:lnTo>
                        <a:pt x="1040" y="1748"/>
                      </a:lnTo>
                      <a:lnTo>
                        <a:pt x="1056" y="1734"/>
                      </a:lnTo>
                      <a:lnTo>
                        <a:pt x="1070" y="1716"/>
                      </a:lnTo>
                      <a:lnTo>
                        <a:pt x="1082" y="1696"/>
                      </a:lnTo>
                      <a:lnTo>
                        <a:pt x="1092" y="1674"/>
                      </a:lnTo>
                      <a:lnTo>
                        <a:pt x="1100" y="1650"/>
                      </a:lnTo>
                      <a:lnTo>
                        <a:pt x="1104" y="1624"/>
                      </a:lnTo>
                      <a:lnTo>
                        <a:pt x="1104" y="1624"/>
                      </a:lnTo>
                      <a:lnTo>
                        <a:pt x="1104" y="1608"/>
                      </a:lnTo>
                      <a:lnTo>
                        <a:pt x="1100" y="1584"/>
                      </a:lnTo>
                      <a:lnTo>
                        <a:pt x="1090" y="1554"/>
                      </a:lnTo>
                      <a:lnTo>
                        <a:pt x="1078" y="1518"/>
                      </a:lnTo>
                      <a:lnTo>
                        <a:pt x="1042" y="1430"/>
                      </a:lnTo>
                      <a:lnTo>
                        <a:pt x="992" y="1324"/>
                      </a:lnTo>
                      <a:lnTo>
                        <a:pt x="934" y="1204"/>
                      </a:lnTo>
                      <a:lnTo>
                        <a:pt x="870" y="1072"/>
                      </a:lnTo>
                      <a:lnTo>
                        <a:pt x="800" y="936"/>
                      </a:lnTo>
                      <a:lnTo>
                        <a:pt x="726" y="796"/>
                      </a:lnTo>
                      <a:lnTo>
                        <a:pt x="582" y="526"/>
                      </a:lnTo>
                      <a:lnTo>
                        <a:pt x="456" y="294"/>
                      </a:lnTo>
                      <a:lnTo>
                        <a:pt x="332" y="72"/>
                      </a:lnTo>
                      <a:lnTo>
                        <a:pt x="332" y="72"/>
                      </a:lnTo>
                      <a:close/>
                    </a:path>
                  </a:pathLst>
                </a:custGeom>
                <a:gradFill flip="none" rotWithShape="1">
                  <a:gsLst>
                    <a:gs pos="80000">
                      <a:schemeClr val="accent5"/>
                    </a:gs>
                    <a:gs pos="20000">
                      <a:schemeClr val="accent5">
                        <a:lumMod val="75000"/>
                      </a:schemeClr>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3" name="Freeform 7"/>
              <p:cNvSpPr/>
              <p:nvPr/>
            </p:nvSpPr>
            <p:spPr bwMode="auto">
              <a:xfrm>
                <a:off x="3457575" y="1719263"/>
                <a:ext cx="1644650" cy="1581150"/>
              </a:xfrm>
              <a:custGeom>
                <a:avLst/>
                <a:gdLst>
                  <a:gd name="T0" fmla="*/ 2 w 1036"/>
                  <a:gd name="T1" fmla="*/ 76 h 996"/>
                  <a:gd name="T2" fmla="*/ 2 w 1036"/>
                  <a:gd name="T3" fmla="*/ 76 h 996"/>
                  <a:gd name="T4" fmla="*/ 0 w 1036"/>
                  <a:gd name="T5" fmla="*/ 90 h 996"/>
                  <a:gd name="T6" fmla="*/ 0 w 1036"/>
                  <a:gd name="T7" fmla="*/ 132 h 996"/>
                  <a:gd name="T8" fmla="*/ 2 w 1036"/>
                  <a:gd name="T9" fmla="*/ 162 h 996"/>
                  <a:gd name="T10" fmla="*/ 6 w 1036"/>
                  <a:gd name="T11" fmla="*/ 198 h 996"/>
                  <a:gd name="T12" fmla="*/ 12 w 1036"/>
                  <a:gd name="T13" fmla="*/ 242 h 996"/>
                  <a:gd name="T14" fmla="*/ 22 w 1036"/>
                  <a:gd name="T15" fmla="*/ 292 h 996"/>
                  <a:gd name="T16" fmla="*/ 36 w 1036"/>
                  <a:gd name="T17" fmla="*/ 350 h 996"/>
                  <a:gd name="T18" fmla="*/ 54 w 1036"/>
                  <a:gd name="T19" fmla="*/ 412 h 996"/>
                  <a:gd name="T20" fmla="*/ 78 w 1036"/>
                  <a:gd name="T21" fmla="*/ 482 h 996"/>
                  <a:gd name="T22" fmla="*/ 106 w 1036"/>
                  <a:gd name="T23" fmla="*/ 556 h 996"/>
                  <a:gd name="T24" fmla="*/ 142 w 1036"/>
                  <a:gd name="T25" fmla="*/ 638 h 996"/>
                  <a:gd name="T26" fmla="*/ 186 w 1036"/>
                  <a:gd name="T27" fmla="*/ 726 h 996"/>
                  <a:gd name="T28" fmla="*/ 236 w 1036"/>
                  <a:gd name="T29" fmla="*/ 820 h 996"/>
                  <a:gd name="T30" fmla="*/ 294 w 1036"/>
                  <a:gd name="T31" fmla="*/ 920 h 996"/>
                  <a:gd name="T32" fmla="*/ 328 w 1036"/>
                  <a:gd name="T33" fmla="*/ 996 h 996"/>
                  <a:gd name="T34" fmla="*/ 912 w 1036"/>
                  <a:gd name="T35" fmla="*/ 684 h 996"/>
                  <a:gd name="T36" fmla="*/ 1036 w 1036"/>
                  <a:gd name="T37" fmla="*/ 482 h 996"/>
                  <a:gd name="T38" fmla="*/ 888 w 1036"/>
                  <a:gd name="T39" fmla="*/ 328 h 996"/>
                  <a:gd name="T40" fmla="*/ 488 w 1036"/>
                  <a:gd name="T41" fmla="*/ 44 h 996"/>
                  <a:gd name="T42" fmla="*/ 124 w 1036"/>
                  <a:gd name="T43" fmla="*/ 0 h 996"/>
                  <a:gd name="T44" fmla="*/ 8 w 1036"/>
                  <a:gd name="T45" fmla="*/ 54 h 996"/>
                  <a:gd name="T46" fmla="*/ 2 w 1036"/>
                  <a:gd name="T47" fmla="*/ 76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6" h="996">
                    <a:moveTo>
                      <a:pt x="2" y="76"/>
                    </a:moveTo>
                    <a:lnTo>
                      <a:pt x="2" y="76"/>
                    </a:lnTo>
                    <a:lnTo>
                      <a:pt x="0" y="90"/>
                    </a:lnTo>
                    <a:lnTo>
                      <a:pt x="0" y="132"/>
                    </a:lnTo>
                    <a:lnTo>
                      <a:pt x="2" y="162"/>
                    </a:lnTo>
                    <a:lnTo>
                      <a:pt x="6" y="198"/>
                    </a:lnTo>
                    <a:lnTo>
                      <a:pt x="12" y="242"/>
                    </a:lnTo>
                    <a:lnTo>
                      <a:pt x="22" y="292"/>
                    </a:lnTo>
                    <a:lnTo>
                      <a:pt x="36" y="350"/>
                    </a:lnTo>
                    <a:lnTo>
                      <a:pt x="54" y="412"/>
                    </a:lnTo>
                    <a:lnTo>
                      <a:pt x="78" y="482"/>
                    </a:lnTo>
                    <a:lnTo>
                      <a:pt x="106" y="556"/>
                    </a:lnTo>
                    <a:lnTo>
                      <a:pt x="142" y="638"/>
                    </a:lnTo>
                    <a:lnTo>
                      <a:pt x="186" y="726"/>
                    </a:lnTo>
                    <a:lnTo>
                      <a:pt x="236" y="820"/>
                    </a:lnTo>
                    <a:lnTo>
                      <a:pt x="294" y="920"/>
                    </a:lnTo>
                    <a:lnTo>
                      <a:pt x="328" y="996"/>
                    </a:lnTo>
                    <a:lnTo>
                      <a:pt x="912" y="684"/>
                    </a:lnTo>
                    <a:lnTo>
                      <a:pt x="1036" y="482"/>
                    </a:lnTo>
                    <a:lnTo>
                      <a:pt x="888" y="328"/>
                    </a:lnTo>
                    <a:lnTo>
                      <a:pt x="488" y="44"/>
                    </a:lnTo>
                    <a:lnTo>
                      <a:pt x="124" y="0"/>
                    </a:lnTo>
                    <a:lnTo>
                      <a:pt x="8" y="54"/>
                    </a:lnTo>
                    <a:lnTo>
                      <a:pt x="2" y="76"/>
                    </a:lnTo>
                    <a:close/>
                  </a:path>
                </a:pathLst>
              </a:custGeom>
              <a:gradFill flip="none" rotWithShape="1">
                <a:gsLst>
                  <a:gs pos="20000">
                    <a:schemeClr val="accent2">
                      <a:lumMod val="60000"/>
                      <a:lumOff val="40000"/>
                    </a:schemeClr>
                  </a:gs>
                  <a:gs pos="80000">
                    <a:schemeClr val="accent2"/>
                  </a:gs>
                </a:gsLst>
                <a:lin ang="5400000" scaled="1"/>
                <a:tileRect/>
              </a:gradFill>
              <a:ln>
                <a:noFill/>
              </a:ln>
            </p:spPr>
            <p:txBody>
              <a:bodyPr vert="horz" wrap="square" lIns="91440" tIns="45720" rIns="91440" bIns="45720" numCol="1" anchor="t" anchorCtr="0" compatLnSpc="1"/>
              <a:lstStyle/>
              <a:p>
                <a:endParaRPr lang="zh-CN" altLang="en-US"/>
              </a:p>
            </p:txBody>
          </p:sp>
          <p:grpSp>
            <p:nvGrpSpPr>
              <p:cNvPr id="34" name="组合 33"/>
              <p:cNvGrpSpPr/>
              <p:nvPr/>
            </p:nvGrpSpPr>
            <p:grpSpPr>
              <a:xfrm>
                <a:off x="3844925" y="2093913"/>
                <a:ext cx="1631950" cy="2092325"/>
                <a:chOff x="3844925" y="2093913"/>
                <a:chExt cx="1631950" cy="2092325"/>
              </a:xfrm>
            </p:grpSpPr>
            <p:sp>
              <p:nvSpPr>
                <p:cNvPr id="38" name="Freeform 8"/>
                <p:cNvSpPr/>
                <p:nvPr/>
              </p:nvSpPr>
              <p:spPr bwMode="auto">
                <a:xfrm>
                  <a:off x="3844925" y="2220913"/>
                  <a:ext cx="1631950" cy="1965325"/>
                </a:xfrm>
                <a:custGeom>
                  <a:avLst/>
                  <a:gdLst>
                    <a:gd name="T0" fmla="*/ 952 w 1028"/>
                    <a:gd name="T1" fmla="*/ 44 h 1238"/>
                    <a:gd name="T2" fmla="*/ 928 w 1028"/>
                    <a:gd name="T3" fmla="*/ 0 h 1238"/>
                    <a:gd name="T4" fmla="*/ 930 w 1028"/>
                    <a:gd name="T5" fmla="*/ 6 h 1238"/>
                    <a:gd name="T6" fmla="*/ 932 w 1028"/>
                    <a:gd name="T7" fmla="*/ 26 h 1238"/>
                    <a:gd name="T8" fmla="*/ 922 w 1028"/>
                    <a:gd name="T9" fmla="*/ 68 h 1238"/>
                    <a:gd name="T10" fmla="*/ 884 w 1028"/>
                    <a:gd name="T11" fmla="*/ 142 h 1238"/>
                    <a:gd name="T12" fmla="*/ 816 w 1028"/>
                    <a:gd name="T13" fmla="*/ 234 h 1238"/>
                    <a:gd name="T14" fmla="*/ 712 w 1028"/>
                    <a:gd name="T15" fmla="*/ 342 h 1238"/>
                    <a:gd name="T16" fmla="*/ 646 w 1028"/>
                    <a:gd name="T17" fmla="*/ 402 h 1238"/>
                    <a:gd name="T18" fmla="*/ 568 w 1028"/>
                    <a:gd name="T19" fmla="*/ 462 h 1238"/>
                    <a:gd name="T20" fmla="*/ 478 w 1028"/>
                    <a:gd name="T21" fmla="*/ 526 h 1238"/>
                    <a:gd name="T22" fmla="*/ 378 w 1028"/>
                    <a:gd name="T23" fmla="*/ 592 h 1238"/>
                    <a:gd name="T24" fmla="*/ 266 w 1028"/>
                    <a:gd name="T25" fmla="*/ 658 h 1238"/>
                    <a:gd name="T26" fmla="*/ 140 w 1028"/>
                    <a:gd name="T27" fmla="*/ 724 h 1238"/>
                    <a:gd name="T28" fmla="*/ 0 w 1028"/>
                    <a:gd name="T29" fmla="*/ 792 h 1238"/>
                    <a:gd name="T30" fmla="*/ 56 w 1028"/>
                    <a:gd name="T31" fmla="*/ 866 h 1238"/>
                    <a:gd name="T32" fmla="*/ 160 w 1028"/>
                    <a:gd name="T33" fmla="*/ 994 h 1238"/>
                    <a:gd name="T34" fmla="*/ 256 w 1028"/>
                    <a:gd name="T35" fmla="*/ 1090 h 1238"/>
                    <a:gd name="T36" fmla="*/ 338 w 1028"/>
                    <a:gd name="T37" fmla="*/ 1160 h 1238"/>
                    <a:gd name="T38" fmla="*/ 370 w 1028"/>
                    <a:gd name="T39" fmla="*/ 1184 h 1238"/>
                    <a:gd name="T40" fmla="*/ 428 w 1028"/>
                    <a:gd name="T41" fmla="*/ 1218 h 1238"/>
                    <a:gd name="T42" fmla="*/ 482 w 1028"/>
                    <a:gd name="T43" fmla="*/ 1234 h 1238"/>
                    <a:gd name="T44" fmla="*/ 528 w 1028"/>
                    <a:gd name="T45" fmla="*/ 1236 h 1238"/>
                    <a:gd name="T46" fmla="*/ 568 w 1028"/>
                    <a:gd name="T47" fmla="*/ 1220 h 1238"/>
                    <a:gd name="T48" fmla="*/ 606 w 1028"/>
                    <a:gd name="T49" fmla="*/ 1194 h 1238"/>
                    <a:gd name="T50" fmla="*/ 674 w 1028"/>
                    <a:gd name="T51" fmla="*/ 1142 h 1238"/>
                    <a:gd name="T52" fmla="*/ 736 w 1028"/>
                    <a:gd name="T53" fmla="*/ 1086 h 1238"/>
                    <a:gd name="T54" fmla="*/ 792 w 1028"/>
                    <a:gd name="T55" fmla="*/ 1028 h 1238"/>
                    <a:gd name="T56" fmla="*/ 842 w 1028"/>
                    <a:gd name="T57" fmla="*/ 964 h 1238"/>
                    <a:gd name="T58" fmla="*/ 888 w 1028"/>
                    <a:gd name="T59" fmla="*/ 894 h 1238"/>
                    <a:gd name="T60" fmla="*/ 928 w 1028"/>
                    <a:gd name="T61" fmla="*/ 818 h 1238"/>
                    <a:gd name="T62" fmla="*/ 966 w 1028"/>
                    <a:gd name="T63" fmla="*/ 732 h 1238"/>
                    <a:gd name="T64" fmla="*/ 982 w 1028"/>
                    <a:gd name="T65" fmla="*/ 686 h 1238"/>
                    <a:gd name="T66" fmla="*/ 1010 w 1028"/>
                    <a:gd name="T67" fmla="*/ 590 h 1238"/>
                    <a:gd name="T68" fmla="*/ 1024 w 1028"/>
                    <a:gd name="T69" fmla="*/ 494 h 1238"/>
                    <a:gd name="T70" fmla="*/ 1028 w 1028"/>
                    <a:gd name="T71" fmla="*/ 402 h 1238"/>
                    <a:gd name="T72" fmla="*/ 1022 w 1028"/>
                    <a:gd name="T73" fmla="*/ 314 h 1238"/>
                    <a:gd name="T74" fmla="*/ 1010 w 1028"/>
                    <a:gd name="T75" fmla="*/ 232 h 1238"/>
                    <a:gd name="T76" fmla="*/ 992 w 1028"/>
                    <a:gd name="T77" fmla="*/ 158 h 1238"/>
                    <a:gd name="T78" fmla="*/ 972 w 1028"/>
                    <a:gd name="T79" fmla="*/ 96 h 1238"/>
                    <a:gd name="T80" fmla="*/ 952 w 1028"/>
                    <a:gd name="T81" fmla="*/ 44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8" h="1238">
                      <a:moveTo>
                        <a:pt x="952" y="44"/>
                      </a:moveTo>
                      <a:lnTo>
                        <a:pt x="952" y="44"/>
                      </a:lnTo>
                      <a:lnTo>
                        <a:pt x="940" y="20"/>
                      </a:lnTo>
                      <a:lnTo>
                        <a:pt x="928" y="0"/>
                      </a:lnTo>
                      <a:lnTo>
                        <a:pt x="928" y="0"/>
                      </a:lnTo>
                      <a:lnTo>
                        <a:pt x="930" y="6"/>
                      </a:lnTo>
                      <a:lnTo>
                        <a:pt x="932" y="16"/>
                      </a:lnTo>
                      <a:lnTo>
                        <a:pt x="932" y="26"/>
                      </a:lnTo>
                      <a:lnTo>
                        <a:pt x="930" y="38"/>
                      </a:lnTo>
                      <a:lnTo>
                        <a:pt x="922" y="68"/>
                      </a:lnTo>
                      <a:lnTo>
                        <a:pt x="906" y="102"/>
                      </a:lnTo>
                      <a:lnTo>
                        <a:pt x="884" y="142"/>
                      </a:lnTo>
                      <a:lnTo>
                        <a:pt x="854" y="186"/>
                      </a:lnTo>
                      <a:lnTo>
                        <a:pt x="816" y="234"/>
                      </a:lnTo>
                      <a:lnTo>
                        <a:pt x="768" y="286"/>
                      </a:lnTo>
                      <a:lnTo>
                        <a:pt x="712" y="342"/>
                      </a:lnTo>
                      <a:lnTo>
                        <a:pt x="680" y="372"/>
                      </a:lnTo>
                      <a:lnTo>
                        <a:pt x="646" y="402"/>
                      </a:lnTo>
                      <a:lnTo>
                        <a:pt x="608" y="432"/>
                      </a:lnTo>
                      <a:lnTo>
                        <a:pt x="568" y="462"/>
                      </a:lnTo>
                      <a:lnTo>
                        <a:pt x="524" y="494"/>
                      </a:lnTo>
                      <a:lnTo>
                        <a:pt x="478" y="526"/>
                      </a:lnTo>
                      <a:lnTo>
                        <a:pt x="430" y="558"/>
                      </a:lnTo>
                      <a:lnTo>
                        <a:pt x="378" y="592"/>
                      </a:lnTo>
                      <a:lnTo>
                        <a:pt x="324" y="624"/>
                      </a:lnTo>
                      <a:lnTo>
                        <a:pt x="266" y="658"/>
                      </a:lnTo>
                      <a:lnTo>
                        <a:pt x="204" y="692"/>
                      </a:lnTo>
                      <a:lnTo>
                        <a:pt x="140" y="724"/>
                      </a:lnTo>
                      <a:lnTo>
                        <a:pt x="72" y="758"/>
                      </a:lnTo>
                      <a:lnTo>
                        <a:pt x="0" y="792"/>
                      </a:lnTo>
                      <a:lnTo>
                        <a:pt x="0" y="792"/>
                      </a:lnTo>
                      <a:lnTo>
                        <a:pt x="56" y="866"/>
                      </a:lnTo>
                      <a:lnTo>
                        <a:pt x="108" y="934"/>
                      </a:lnTo>
                      <a:lnTo>
                        <a:pt x="160" y="994"/>
                      </a:lnTo>
                      <a:lnTo>
                        <a:pt x="210" y="1046"/>
                      </a:lnTo>
                      <a:lnTo>
                        <a:pt x="256" y="1090"/>
                      </a:lnTo>
                      <a:lnTo>
                        <a:pt x="300" y="1128"/>
                      </a:lnTo>
                      <a:lnTo>
                        <a:pt x="338" y="1160"/>
                      </a:lnTo>
                      <a:lnTo>
                        <a:pt x="370" y="1184"/>
                      </a:lnTo>
                      <a:lnTo>
                        <a:pt x="370" y="1184"/>
                      </a:lnTo>
                      <a:lnTo>
                        <a:pt x="400" y="1204"/>
                      </a:lnTo>
                      <a:lnTo>
                        <a:pt x="428" y="1218"/>
                      </a:lnTo>
                      <a:lnTo>
                        <a:pt x="456" y="1228"/>
                      </a:lnTo>
                      <a:lnTo>
                        <a:pt x="482" y="1234"/>
                      </a:lnTo>
                      <a:lnTo>
                        <a:pt x="506" y="1238"/>
                      </a:lnTo>
                      <a:lnTo>
                        <a:pt x="528" y="1236"/>
                      </a:lnTo>
                      <a:lnTo>
                        <a:pt x="550" y="1230"/>
                      </a:lnTo>
                      <a:lnTo>
                        <a:pt x="568" y="1220"/>
                      </a:lnTo>
                      <a:lnTo>
                        <a:pt x="568" y="1220"/>
                      </a:lnTo>
                      <a:lnTo>
                        <a:pt x="606" y="1194"/>
                      </a:lnTo>
                      <a:lnTo>
                        <a:pt x="640" y="1168"/>
                      </a:lnTo>
                      <a:lnTo>
                        <a:pt x="674" y="1142"/>
                      </a:lnTo>
                      <a:lnTo>
                        <a:pt x="706" y="1114"/>
                      </a:lnTo>
                      <a:lnTo>
                        <a:pt x="736" y="1086"/>
                      </a:lnTo>
                      <a:lnTo>
                        <a:pt x="764" y="1058"/>
                      </a:lnTo>
                      <a:lnTo>
                        <a:pt x="792" y="1028"/>
                      </a:lnTo>
                      <a:lnTo>
                        <a:pt x="818" y="996"/>
                      </a:lnTo>
                      <a:lnTo>
                        <a:pt x="842" y="964"/>
                      </a:lnTo>
                      <a:lnTo>
                        <a:pt x="866" y="930"/>
                      </a:lnTo>
                      <a:lnTo>
                        <a:pt x="888" y="894"/>
                      </a:lnTo>
                      <a:lnTo>
                        <a:pt x="908" y="858"/>
                      </a:lnTo>
                      <a:lnTo>
                        <a:pt x="928" y="818"/>
                      </a:lnTo>
                      <a:lnTo>
                        <a:pt x="948" y="776"/>
                      </a:lnTo>
                      <a:lnTo>
                        <a:pt x="966" y="732"/>
                      </a:lnTo>
                      <a:lnTo>
                        <a:pt x="982" y="686"/>
                      </a:lnTo>
                      <a:lnTo>
                        <a:pt x="982" y="686"/>
                      </a:lnTo>
                      <a:lnTo>
                        <a:pt x="998" y="638"/>
                      </a:lnTo>
                      <a:lnTo>
                        <a:pt x="1010" y="590"/>
                      </a:lnTo>
                      <a:lnTo>
                        <a:pt x="1018" y="542"/>
                      </a:lnTo>
                      <a:lnTo>
                        <a:pt x="1024" y="494"/>
                      </a:lnTo>
                      <a:lnTo>
                        <a:pt x="1026" y="448"/>
                      </a:lnTo>
                      <a:lnTo>
                        <a:pt x="1028" y="402"/>
                      </a:lnTo>
                      <a:lnTo>
                        <a:pt x="1026" y="358"/>
                      </a:lnTo>
                      <a:lnTo>
                        <a:pt x="1022" y="314"/>
                      </a:lnTo>
                      <a:lnTo>
                        <a:pt x="1016" y="272"/>
                      </a:lnTo>
                      <a:lnTo>
                        <a:pt x="1010" y="232"/>
                      </a:lnTo>
                      <a:lnTo>
                        <a:pt x="1002" y="194"/>
                      </a:lnTo>
                      <a:lnTo>
                        <a:pt x="992" y="158"/>
                      </a:lnTo>
                      <a:lnTo>
                        <a:pt x="982" y="126"/>
                      </a:lnTo>
                      <a:lnTo>
                        <a:pt x="972" y="96"/>
                      </a:lnTo>
                      <a:lnTo>
                        <a:pt x="952" y="44"/>
                      </a:lnTo>
                      <a:lnTo>
                        <a:pt x="952" y="44"/>
                      </a:lnTo>
                      <a:close/>
                    </a:path>
                  </a:pathLst>
                </a:custGeom>
                <a:gradFill flip="none" rotWithShape="1">
                  <a:gsLst>
                    <a:gs pos="20000">
                      <a:schemeClr val="accent4">
                        <a:lumMod val="60000"/>
                        <a:lumOff val="40000"/>
                      </a:schemeClr>
                    </a:gs>
                    <a:gs pos="80000">
                      <a:schemeClr val="accent4"/>
                    </a:gs>
                  </a:gsLst>
                  <a:lin ang="8400000" scaled="0"/>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9"/>
                <p:cNvSpPr/>
                <p:nvPr/>
              </p:nvSpPr>
              <p:spPr bwMode="auto">
                <a:xfrm>
                  <a:off x="3844925" y="2093913"/>
                  <a:ext cx="1479550" cy="1384300"/>
                </a:xfrm>
                <a:custGeom>
                  <a:avLst/>
                  <a:gdLst>
                    <a:gd name="T0" fmla="*/ 928 w 932"/>
                    <a:gd name="T1" fmla="*/ 80 h 872"/>
                    <a:gd name="T2" fmla="*/ 928 w 932"/>
                    <a:gd name="T3" fmla="*/ 80 h 872"/>
                    <a:gd name="T4" fmla="*/ 918 w 932"/>
                    <a:gd name="T5" fmla="*/ 66 h 872"/>
                    <a:gd name="T6" fmla="*/ 908 w 932"/>
                    <a:gd name="T7" fmla="*/ 54 h 872"/>
                    <a:gd name="T8" fmla="*/ 886 w 932"/>
                    <a:gd name="T9" fmla="*/ 36 h 872"/>
                    <a:gd name="T10" fmla="*/ 866 w 932"/>
                    <a:gd name="T11" fmla="*/ 22 h 872"/>
                    <a:gd name="T12" fmla="*/ 846 w 932"/>
                    <a:gd name="T13" fmla="*/ 12 h 872"/>
                    <a:gd name="T14" fmla="*/ 830 w 932"/>
                    <a:gd name="T15" fmla="*/ 6 h 872"/>
                    <a:gd name="T16" fmla="*/ 816 w 932"/>
                    <a:gd name="T17" fmla="*/ 2 h 872"/>
                    <a:gd name="T18" fmla="*/ 804 w 932"/>
                    <a:gd name="T19" fmla="*/ 0 h 872"/>
                    <a:gd name="T20" fmla="*/ 668 w 932"/>
                    <a:gd name="T21" fmla="*/ 260 h 872"/>
                    <a:gd name="T22" fmla="*/ 668 w 932"/>
                    <a:gd name="T23" fmla="*/ 260 h 872"/>
                    <a:gd name="T24" fmla="*/ 604 w 932"/>
                    <a:gd name="T25" fmla="*/ 318 h 872"/>
                    <a:gd name="T26" fmla="*/ 542 w 932"/>
                    <a:gd name="T27" fmla="*/ 370 h 872"/>
                    <a:gd name="T28" fmla="*/ 482 w 932"/>
                    <a:gd name="T29" fmla="*/ 418 h 872"/>
                    <a:gd name="T30" fmla="*/ 426 w 932"/>
                    <a:gd name="T31" fmla="*/ 462 h 872"/>
                    <a:gd name="T32" fmla="*/ 372 w 932"/>
                    <a:gd name="T33" fmla="*/ 500 h 872"/>
                    <a:gd name="T34" fmla="*/ 322 w 932"/>
                    <a:gd name="T35" fmla="*/ 536 h 872"/>
                    <a:gd name="T36" fmla="*/ 274 w 932"/>
                    <a:gd name="T37" fmla="*/ 566 h 872"/>
                    <a:gd name="T38" fmla="*/ 230 w 932"/>
                    <a:gd name="T39" fmla="*/ 592 h 872"/>
                    <a:gd name="T40" fmla="*/ 156 w 932"/>
                    <a:gd name="T41" fmla="*/ 634 h 872"/>
                    <a:gd name="T42" fmla="*/ 98 w 932"/>
                    <a:gd name="T43" fmla="*/ 662 h 872"/>
                    <a:gd name="T44" fmla="*/ 64 w 932"/>
                    <a:gd name="T45" fmla="*/ 678 h 872"/>
                    <a:gd name="T46" fmla="*/ 50 w 932"/>
                    <a:gd name="T47" fmla="*/ 684 h 872"/>
                    <a:gd name="T48" fmla="*/ 0 w 932"/>
                    <a:gd name="T49" fmla="*/ 872 h 872"/>
                    <a:gd name="T50" fmla="*/ 0 w 932"/>
                    <a:gd name="T51" fmla="*/ 872 h 872"/>
                    <a:gd name="T52" fmla="*/ 72 w 932"/>
                    <a:gd name="T53" fmla="*/ 838 h 872"/>
                    <a:gd name="T54" fmla="*/ 140 w 932"/>
                    <a:gd name="T55" fmla="*/ 804 h 872"/>
                    <a:gd name="T56" fmla="*/ 204 w 932"/>
                    <a:gd name="T57" fmla="*/ 772 h 872"/>
                    <a:gd name="T58" fmla="*/ 266 w 932"/>
                    <a:gd name="T59" fmla="*/ 738 h 872"/>
                    <a:gd name="T60" fmla="*/ 324 w 932"/>
                    <a:gd name="T61" fmla="*/ 704 h 872"/>
                    <a:gd name="T62" fmla="*/ 378 w 932"/>
                    <a:gd name="T63" fmla="*/ 672 h 872"/>
                    <a:gd name="T64" fmla="*/ 430 w 932"/>
                    <a:gd name="T65" fmla="*/ 638 h 872"/>
                    <a:gd name="T66" fmla="*/ 478 w 932"/>
                    <a:gd name="T67" fmla="*/ 606 h 872"/>
                    <a:gd name="T68" fmla="*/ 524 w 932"/>
                    <a:gd name="T69" fmla="*/ 574 h 872"/>
                    <a:gd name="T70" fmla="*/ 568 w 932"/>
                    <a:gd name="T71" fmla="*/ 542 h 872"/>
                    <a:gd name="T72" fmla="*/ 608 w 932"/>
                    <a:gd name="T73" fmla="*/ 512 h 872"/>
                    <a:gd name="T74" fmla="*/ 646 w 932"/>
                    <a:gd name="T75" fmla="*/ 482 h 872"/>
                    <a:gd name="T76" fmla="*/ 680 w 932"/>
                    <a:gd name="T77" fmla="*/ 452 h 872"/>
                    <a:gd name="T78" fmla="*/ 712 w 932"/>
                    <a:gd name="T79" fmla="*/ 422 h 872"/>
                    <a:gd name="T80" fmla="*/ 768 w 932"/>
                    <a:gd name="T81" fmla="*/ 366 h 872"/>
                    <a:gd name="T82" fmla="*/ 816 w 932"/>
                    <a:gd name="T83" fmla="*/ 314 h 872"/>
                    <a:gd name="T84" fmla="*/ 854 w 932"/>
                    <a:gd name="T85" fmla="*/ 266 h 872"/>
                    <a:gd name="T86" fmla="*/ 884 w 932"/>
                    <a:gd name="T87" fmla="*/ 222 h 872"/>
                    <a:gd name="T88" fmla="*/ 906 w 932"/>
                    <a:gd name="T89" fmla="*/ 182 h 872"/>
                    <a:gd name="T90" fmla="*/ 922 w 932"/>
                    <a:gd name="T91" fmla="*/ 148 h 872"/>
                    <a:gd name="T92" fmla="*/ 930 w 932"/>
                    <a:gd name="T93" fmla="*/ 118 h 872"/>
                    <a:gd name="T94" fmla="*/ 932 w 932"/>
                    <a:gd name="T95" fmla="*/ 106 h 872"/>
                    <a:gd name="T96" fmla="*/ 932 w 932"/>
                    <a:gd name="T97" fmla="*/ 96 h 872"/>
                    <a:gd name="T98" fmla="*/ 930 w 932"/>
                    <a:gd name="T99" fmla="*/ 86 h 872"/>
                    <a:gd name="T100" fmla="*/ 928 w 932"/>
                    <a:gd name="T101" fmla="*/ 80 h 872"/>
                    <a:gd name="T102" fmla="*/ 928 w 932"/>
                    <a:gd name="T103" fmla="*/ 8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2" h="872">
                      <a:moveTo>
                        <a:pt x="928" y="80"/>
                      </a:moveTo>
                      <a:lnTo>
                        <a:pt x="928" y="80"/>
                      </a:lnTo>
                      <a:lnTo>
                        <a:pt x="918" y="66"/>
                      </a:lnTo>
                      <a:lnTo>
                        <a:pt x="908" y="54"/>
                      </a:lnTo>
                      <a:lnTo>
                        <a:pt x="886" y="36"/>
                      </a:lnTo>
                      <a:lnTo>
                        <a:pt x="866" y="22"/>
                      </a:lnTo>
                      <a:lnTo>
                        <a:pt x="846" y="12"/>
                      </a:lnTo>
                      <a:lnTo>
                        <a:pt x="830" y="6"/>
                      </a:lnTo>
                      <a:lnTo>
                        <a:pt x="816" y="2"/>
                      </a:lnTo>
                      <a:lnTo>
                        <a:pt x="804" y="0"/>
                      </a:lnTo>
                      <a:lnTo>
                        <a:pt x="668" y="260"/>
                      </a:lnTo>
                      <a:lnTo>
                        <a:pt x="668" y="260"/>
                      </a:lnTo>
                      <a:lnTo>
                        <a:pt x="604" y="318"/>
                      </a:lnTo>
                      <a:lnTo>
                        <a:pt x="542" y="370"/>
                      </a:lnTo>
                      <a:lnTo>
                        <a:pt x="482" y="418"/>
                      </a:lnTo>
                      <a:lnTo>
                        <a:pt x="426" y="462"/>
                      </a:lnTo>
                      <a:lnTo>
                        <a:pt x="372" y="500"/>
                      </a:lnTo>
                      <a:lnTo>
                        <a:pt x="322" y="536"/>
                      </a:lnTo>
                      <a:lnTo>
                        <a:pt x="274" y="566"/>
                      </a:lnTo>
                      <a:lnTo>
                        <a:pt x="230" y="592"/>
                      </a:lnTo>
                      <a:lnTo>
                        <a:pt x="156" y="634"/>
                      </a:lnTo>
                      <a:lnTo>
                        <a:pt x="98" y="662"/>
                      </a:lnTo>
                      <a:lnTo>
                        <a:pt x="64" y="678"/>
                      </a:lnTo>
                      <a:lnTo>
                        <a:pt x="50" y="684"/>
                      </a:lnTo>
                      <a:lnTo>
                        <a:pt x="0" y="872"/>
                      </a:lnTo>
                      <a:lnTo>
                        <a:pt x="0" y="872"/>
                      </a:lnTo>
                      <a:lnTo>
                        <a:pt x="72" y="838"/>
                      </a:lnTo>
                      <a:lnTo>
                        <a:pt x="140" y="804"/>
                      </a:lnTo>
                      <a:lnTo>
                        <a:pt x="204" y="772"/>
                      </a:lnTo>
                      <a:lnTo>
                        <a:pt x="266" y="738"/>
                      </a:lnTo>
                      <a:lnTo>
                        <a:pt x="324" y="704"/>
                      </a:lnTo>
                      <a:lnTo>
                        <a:pt x="378" y="672"/>
                      </a:lnTo>
                      <a:lnTo>
                        <a:pt x="430" y="638"/>
                      </a:lnTo>
                      <a:lnTo>
                        <a:pt x="478" y="606"/>
                      </a:lnTo>
                      <a:lnTo>
                        <a:pt x="524" y="574"/>
                      </a:lnTo>
                      <a:lnTo>
                        <a:pt x="568" y="542"/>
                      </a:lnTo>
                      <a:lnTo>
                        <a:pt x="608" y="512"/>
                      </a:lnTo>
                      <a:lnTo>
                        <a:pt x="646" y="482"/>
                      </a:lnTo>
                      <a:lnTo>
                        <a:pt x="680" y="452"/>
                      </a:lnTo>
                      <a:lnTo>
                        <a:pt x="712" y="422"/>
                      </a:lnTo>
                      <a:lnTo>
                        <a:pt x="768" y="366"/>
                      </a:lnTo>
                      <a:lnTo>
                        <a:pt x="816" y="314"/>
                      </a:lnTo>
                      <a:lnTo>
                        <a:pt x="854" y="266"/>
                      </a:lnTo>
                      <a:lnTo>
                        <a:pt x="884" y="222"/>
                      </a:lnTo>
                      <a:lnTo>
                        <a:pt x="906" y="182"/>
                      </a:lnTo>
                      <a:lnTo>
                        <a:pt x="922" y="148"/>
                      </a:lnTo>
                      <a:lnTo>
                        <a:pt x="930" y="118"/>
                      </a:lnTo>
                      <a:lnTo>
                        <a:pt x="932" y="106"/>
                      </a:lnTo>
                      <a:lnTo>
                        <a:pt x="932" y="96"/>
                      </a:lnTo>
                      <a:lnTo>
                        <a:pt x="930" y="86"/>
                      </a:lnTo>
                      <a:lnTo>
                        <a:pt x="928" y="80"/>
                      </a:lnTo>
                      <a:lnTo>
                        <a:pt x="928" y="80"/>
                      </a:lnTo>
                      <a:close/>
                    </a:path>
                  </a:pathLst>
                </a:custGeom>
                <a:gradFill flip="none" rotWithShape="1">
                  <a:gsLst>
                    <a:gs pos="20000">
                      <a:schemeClr val="accent4">
                        <a:lumMod val="75000"/>
                      </a:schemeClr>
                    </a:gs>
                    <a:gs pos="80000">
                      <a:schemeClr val="accent4"/>
                    </a:gs>
                  </a:gsLst>
                  <a:lin ang="81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5" name="组合 34"/>
              <p:cNvGrpSpPr/>
              <p:nvPr/>
            </p:nvGrpSpPr>
            <p:grpSpPr>
              <a:xfrm>
                <a:off x="3371850" y="1535113"/>
                <a:ext cx="1825625" cy="971550"/>
                <a:chOff x="3371850" y="1535113"/>
                <a:chExt cx="1825625" cy="971550"/>
              </a:xfrm>
            </p:grpSpPr>
            <p:sp>
              <p:nvSpPr>
                <p:cNvPr id="36" name="Freeform 10"/>
                <p:cNvSpPr/>
                <p:nvPr/>
              </p:nvSpPr>
              <p:spPr bwMode="auto">
                <a:xfrm>
                  <a:off x="3371850" y="1595438"/>
                  <a:ext cx="1749425" cy="911225"/>
                </a:xfrm>
                <a:custGeom>
                  <a:avLst/>
                  <a:gdLst>
                    <a:gd name="T0" fmla="*/ 700 w 1102"/>
                    <a:gd name="T1" fmla="*/ 104 h 574"/>
                    <a:gd name="T2" fmla="*/ 598 w 1102"/>
                    <a:gd name="T3" fmla="*/ 58 h 574"/>
                    <a:gd name="T4" fmla="*/ 498 w 1102"/>
                    <a:gd name="T5" fmla="*/ 28 h 574"/>
                    <a:gd name="T6" fmla="*/ 404 w 1102"/>
                    <a:gd name="T7" fmla="*/ 8 h 574"/>
                    <a:gd name="T8" fmla="*/ 316 w 1102"/>
                    <a:gd name="T9" fmla="*/ 0 h 574"/>
                    <a:gd name="T10" fmla="*/ 236 w 1102"/>
                    <a:gd name="T11" fmla="*/ 0 h 574"/>
                    <a:gd name="T12" fmla="*/ 168 w 1102"/>
                    <a:gd name="T13" fmla="*/ 6 h 574"/>
                    <a:gd name="T14" fmla="*/ 114 w 1102"/>
                    <a:gd name="T15" fmla="*/ 16 h 574"/>
                    <a:gd name="T16" fmla="*/ 76 w 1102"/>
                    <a:gd name="T17" fmla="*/ 28 h 574"/>
                    <a:gd name="T18" fmla="*/ 42 w 1102"/>
                    <a:gd name="T19" fmla="*/ 44 h 574"/>
                    <a:gd name="T20" fmla="*/ 0 w 1102"/>
                    <a:gd name="T21" fmla="*/ 70 h 574"/>
                    <a:gd name="T22" fmla="*/ 56 w 1102"/>
                    <a:gd name="T23" fmla="*/ 154 h 574"/>
                    <a:gd name="T24" fmla="*/ 118 w 1102"/>
                    <a:gd name="T25" fmla="*/ 138 h 574"/>
                    <a:gd name="T26" fmla="*/ 200 w 1102"/>
                    <a:gd name="T27" fmla="*/ 128 h 574"/>
                    <a:gd name="T28" fmla="*/ 268 w 1102"/>
                    <a:gd name="T29" fmla="*/ 128 h 574"/>
                    <a:gd name="T30" fmla="*/ 342 w 1102"/>
                    <a:gd name="T31" fmla="*/ 134 h 574"/>
                    <a:gd name="T32" fmla="*/ 424 w 1102"/>
                    <a:gd name="T33" fmla="*/ 150 h 574"/>
                    <a:gd name="T34" fmla="*/ 510 w 1102"/>
                    <a:gd name="T35" fmla="*/ 180 h 574"/>
                    <a:gd name="T36" fmla="*/ 554 w 1102"/>
                    <a:gd name="T37" fmla="*/ 200 h 574"/>
                    <a:gd name="T38" fmla="*/ 640 w 1102"/>
                    <a:gd name="T39" fmla="*/ 250 h 574"/>
                    <a:gd name="T40" fmla="*/ 718 w 1102"/>
                    <a:gd name="T41" fmla="*/ 308 h 574"/>
                    <a:gd name="T42" fmla="*/ 788 w 1102"/>
                    <a:gd name="T43" fmla="*/ 370 h 574"/>
                    <a:gd name="T44" fmla="*/ 848 w 1102"/>
                    <a:gd name="T45" fmla="*/ 432 h 574"/>
                    <a:gd name="T46" fmla="*/ 934 w 1102"/>
                    <a:gd name="T47" fmla="*/ 532 h 574"/>
                    <a:gd name="T48" fmla="*/ 1102 w 1102"/>
                    <a:gd name="T49" fmla="*/ 516 h 574"/>
                    <a:gd name="T50" fmla="*/ 1096 w 1102"/>
                    <a:gd name="T51" fmla="*/ 506 h 574"/>
                    <a:gd name="T52" fmla="*/ 1048 w 1102"/>
                    <a:gd name="T53" fmla="*/ 424 h 574"/>
                    <a:gd name="T54" fmla="*/ 1004 w 1102"/>
                    <a:gd name="T55" fmla="*/ 364 h 574"/>
                    <a:gd name="T56" fmla="*/ 948 w 1102"/>
                    <a:gd name="T57" fmla="*/ 298 h 574"/>
                    <a:gd name="T58" fmla="*/ 878 w 1102"/>
                    <a:gd name="T59" fmla="*/ 228 h 574"/>
                    <a:gd name="T60" fmla="*/ 796 w 1102"/>
                    <a:gd name="T61" fmla="*/ 162 h 574"/>
                    <a:gd name="T62" fmla="*/ 700 w 1102"/>
                    <a:gd name="T63" fmla="*/ 104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2" h="574">
                      <a:moveTo>
                        <a:pt x="700" y="104"/>
                      </a:moveTo>
                      <a:lnTo>
                        <a:pt x="700" y="104"/>
                      </a:lnTo>
                      <a:lnTo>
                        <a:pt x="648" y="80"/>
                      </a:lnTo>
                      <a:lnTo>
                        <a:pt x="598" y="58"/>
                      </a:lnTo>
                      <a:lnTo>
                        <a:pt x="548" y="42"/>
                      </a:lnTo>
                      <a:lnTo>
                        <a:pt x="498" y="28"/>
                      </a:lnTo>
                      <a:lnTo>
                        <a:pt x="450" y="16"/>
                      </a:lnTo>
                      <a:lnTo>
                        <a:pt x="404" y="8"/>
                      </a:lnTo>
                      <a:lnTo>
                        <a:pt x="358" y="4"/>
                      </a:lnTo>
                      <a:lnTo>
                        <a:pt x="316" y="0"/>
                      </a:lnTo>
                      <a:lnTo>
                        <a:pt x="274" y="0"/>
                      </a:lnTo>
                      <a:lnTo>
                        <a:pt x="236" y="0"/>
                      </a:lnTo>
                      <a:lnTo>
                        <a:pt x="202" y="2"/>
                      </a:lnTo>
                      <a:lnTo>
                        <a:pt x="168" y="6"/>
                      </a:lnTo>
                      <a:lnTo>
                        <a:pt x="140" y="10"/>
                      </a:lnTo>
                      <a:lnTo>
                        <a:pt x="114" y="16"/>
                      </a:lnTo>
                      <a:lnTo>
                        <a:pt x="94" y="22"/>
                      </a:lnTo>
                      <a:lnTo>
                        <a:pt x="76" y="28"/>
                      </a:lnTo>
                      <a:lnTo>
                        <a:pt x="76" y="28"/>
                      </a:lnTo>
                      <a:lnTo>
                        <a:pt x="42" y="44"/>
                      </a:lnTo>
                      <a:lnTo>
                        <a:pt x="20" y="58"/>
                      </a:lnTo>
                      <a:lnTo>
                        <a:pt x="0" y="70"/>
                      </a:lnTo>
                      <a:lnTo>
                        <a:pt x="56" y="154"/>
                      </a:lnTo>
                      <a:lnTo>
                        <a:pt x="56" y="154"/>
                      </a:lnTo>
                      <a:lnTo>
                        <a:pt x="80" y="148"/>
                      </a:lnTo>
                      <a:lnTo>
                        <a:pt x="118" y="138"/>
                      </a:lnTo>
                      <a:lnTo>
                        <a:pt x="170" y="132"/>
                      </a:lnTo>
                      <a:lnTo>
                        <a:pt x="200" y="128"/>
                      </a:lnTo>
                      <a:lnTo>
                        <a:pt x="232" y="128"/>
                      </a:lnTo>
                      <a:lnTo>
                        <a:pt x="268" y="128"/>
                      </a:lnTo>
                      <a:lnTo>
                        <a:pt x="304" y="130"/>
                      </a:lnTo>
                      <a:lnTo>
                        <a:pt x="342" y="134"/>
                      </a:lnTo>
                      <a:lnTo>
                        <a:pt x="382" y="142"/>
                      </a:lnTo>
                      <a:lnTo>
                        <a:pt x="424" y="150"/>
                      </a:lnTo>
                      <a:lnTo>
                        <a:pt x="466" y="164"/>
                      </a:lnTo>
                      <a:lnTo>
                        <a:pt x="510" y="180"/>
                      </a:lnTo>
                      <a:lnTo>
                        <a:pt x="554" y="200"/>
                      </a:lnTo>
                      <a:lnTo>
                        <a:pt x="554" y="200"/>
                      </a:lnTo>
                      <a:lnTo>
                        <a:pt x="598" y="224"/>
                      </a:lnTo>
                      <a:lnTo>
                        <a:pt x="640" y="250"/>
                      </a:lnTo>
                      <a:lnTo>
                        <a:pt x="680" y="278"/>
                      </a:lnTo>
                      <a:lnTo>
                        <a:pt x="718" y="308"/>
                      </a:lnTo>
                      <a:lnTo>
                        <a:pt x="754" y="338"/>
                      </a:lnTo>
                      <a:lnTo>
                        <a:pt x="788" y="370"/>
                      </a:lnTo>
                      <a:lnTo>
                        <a:pt x="820" y="402"/>
                      </a:lnTo>
                      <a:lnTo>
                        <a:pt x="848" y="432"/>
                      </a:lnTo>
                      <a:lnTo>
                        <a:pt x="898" y="488"/>
                      </a:lnTo>
                      <a:lnTo>
                        <a:pt x="934" y="532"/>
                      </a:lnTo>
                      <a:lnTo>
                        <a:pt x="966" y="574"/>
                      </a:lnTo>
                      <a:lnTo>
                        <a:pt x="1102" y="516"/>
                      </a:lnTo>
                      <a:lnTo>
                        <a:pt x="1102" y="516"/>
                      </a:lnTo>
                      <a:lnTo>
                        <a:pt x="1096" y="506"/>
                      </a:lnTo>
                      <a:lnTo>
                        <a:pt x="1078" y="472"/>
                      </a:lnTo>
                      <a:lnTo>
                        <a:pt x="1048" y="424"/>
                      </a:lnTo>
                      <a:lnTo>
                        <a:pt x="1028" y="396"/>
                      </a:lnTo>
                      <a:lnTo>
                        <a:pt x="1004" y="364"/>
                      </a:lnTo>
                      <a:lnTo>
                        <a:pt x="978" y="332"/>
                      </a:lnTo>
                      <a:lnTo>
                        <a:pt x="948" y="298"/>
                      </a:lnTo>
                      <a:lnTo>
                        <a:pt x="916" y="264"/>
                      </a:lnTo>
                      <a:lnTo>
                        <a:pt x="878" y="228"/>
                      </a:lnTo>
                      <a:lnTo>
                        <a:pt x="840" y="196"/>
                      </a:lnTo>
                      <a:lnTo>
                        <a:pt x="796" y="162"/>
                      </a:lnTo>
                      <a:lnTo>
                        <a:pt x="750" y="132"/>
                      </a:lnTo>
                      <a:lnTo>
                        <a:pt x="700" y="104"/>
                      </a:lnTo>
                      <a:lnTo>
                        <a:pt x="700" y="104"/>
                      </a:lnTo>
                      <a:close/>
                    </a:path>
                  </a:pathLst>
                </a:custGeom>
                <a:gradFill flip="none" rotWithShape="1">
                  <a:gsLst>
                    <a:gs pos="20000">
                      <a:schemeClr val="accent3">
                        <a:lumMod val="75000"/>
                      </a:schemeClr>
                    </a:gs>
                    <a:gs pos="80000">
                      <a:schemeClr val="accent3"/>
                    </a:gs>
                  </a:gsLst>
                  <a:lin ang="3600000" scaled="0"/>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1"/>
                <p:cNvSpPr/>
                <p:nvPr/>
              </p:nvSpPr>
              <p:spPr bwMode="auto">
                <a:xfrm>
                  <a:off x="3492500" y="1535113"/>
                  <a:ext cx="1704975" cy="879475"/>
                </a:xfrm>
                <a:custGeom>
                  <a:avLst/>
                  <a:gdLst>
                    <a:gd name="T0" fmla="*/ 1074 w 1074"/>
                    <a:gd name="T1" fmla="*/ 434 h 554"/>
                    <a:gd name="T2" fmla="*/ 1034 w 1074"/>
                    <a:gd name="T3" fmla="*/ 372 h 554"/>
                    <a:gd name="T4" fmla="*/ 992 w 1074"/>
                    <a:gd name="T5" fmla="*/ 314 h 554"/>
                    <a:gd name="T6" fmla="*/ 946 w 1074"/>
                    <a:gd name="T7" fmla="*/ 262 h 554"/>
                    <a:gd name="T8" fmla="*/ 900 w 1074"/>
                    <a:gd name="T9" fmla="*/ 216 h 554"/>
                    <a:gd name="T10" fmla="*/ 802 w 1074"/>
                    <a:gd name="T11" fmla="*/ 140 h 554"/>
                    <a:gd name="T12" fmla="*/ 700 w 1074"/>
                    <a:gd name="T13" fmla="*/ 82 h 554"/>
                    <a:gd name="T14" fmla="*/ 596 w 1074"/>
                    <a:gd name="T15" fmla="*/ 40 h 554"/>
                    <a:gd name="T16" fmla="*/ 492 w 1074"/>
                    <a:gd name="T17" fmla="*/ 14 h 554"/>
                    <a:gd name="T18" fmla="*/ 392 w 1074"/>
                    <a:gd name="T19" fmla="*/ 2 h 554"/>
                    <a:gd name="T20" fmla="*/ 294 w 1074"/>
                    <a:gd name="T21" fmla="*/ 0 h 554"/>
                    <a:gd name="T22" fmla="*/ 246 w 1074"/>
                    <a:gd name="T23" fmla="*/ 4 h 554"/>
                    <a:gd name="T24" fmla="*/ 158 w 1074"/>
                    <a:gd name="T25" fmla="*/ 16 h 554"/>
                    <a:gd name="T26" fmla="*/ 84 w 1074"/>
                    <a:gd name="T27" fmla="*/ 34 h 554"/>
                    <a:gd name="T28" fmla="*/ 24 w 1074"/>
                    <a:gd name="T29" fmla="*/ 54 h 554"/>
                    <a:gd name="T30" fmla="*/ 0 w 1074"/>
                    <a:gd name="T31" fmla="*/ 66 h 554"/>
                    <a:gd name="T32" fmla="*/ 38 w 1074"/>
                    <a:gd name="T33" fmla="*/ 54 h 554"/>
                    <a:gd name="T34" fmla="*/ 92 w 1074"/>
                    <a:gd name="T35" fmla="*/ 44 h 554"/>
                    <a:gd name="T36" fmla="*/ 160 w 1074"/>
                    <a:gd name="T37" fmla="*/ 38 h 554"/>
                    <a:gd name="T38" fmla="*/ 240 w 1074"/>
                    <a:gd name="T39" fmla="*/ 38 h 554"/>
                    <a:gd name="T40" fmla="*/ 328 w 1074"/>
                    <a:gd name="T41" fmla="*/ 46 h 554"/>
                    <a:gd name="T42" fmla="*/ 422 w 1074"/>
                    <a:gd name="T43" fmla="*/ 66 h 554"/>
                    <a:gd name="T44" fmla="*/ 522 w 1074"/>
                    <a:gd name="T45" fmla="*/ 96 h 554"/>
                    <a:gd name="T46" fmla="*/ 624 w 1074"/>
                    <a:gd name="T47" fmla="*/ 142 h 554"/>
                    <a:gd name="T48" fmla="*/ 674 w 1074"/>
                    <a:gd name="T49" fmla="*/ 170 h 554"/>
                    <a:gd name="T50" fmla="*/ 764 w 1074"/>
                    <a:gd name="T51" fmla="*/ 234 h 554"/>
                    <a:gd name="T52" fmla="*/ 840 w 1074"/>
                    <a:gd name="T53" fmla="*/ 302 h 554"/>
                    <a:gd name="T54" fmla="*/ 902 w 1074"/>
                    <a:gd name="T55" fmla="*/ 370 h 554"/>
                    <a:gd name="T56" fmla="*/ 952 w 1074"/>
                    <a:gd name="T57" fmla="*/ 434 h 554"/>
                    <a:gd name="T58" fmla="*/ 1002 w 1074"/>
                    <a:gd name="T59" fmla="*/ 510 h 554"/>
                    <a:gd name="T60" fmla="*/ 1026 w 1074"/>
                    <a:gd name="T61" fmla="*/ 554 h 554"/>
                    <a:gd name="T62" fmla="*/ 1044 w 1074"/>
                    <a:gd name="T63" fmla="*/ 532 h 554"/>
                    <a:gd name="T64" fmla="*/ 1064 w 1074"/>
                    <a:gd name="T65" fmla="*/ 490 h 554"/>
                    <a:gd name="T66" fmla="*/ 1074 w 1074"/>
                    <a:gd name="T67" fmla="*/ 456 h 554"/>
                    <a:gd name="T68" fmla="*/ 1074 w 1074"/>
                    <a:gd name="T69" fmla="*/ 43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4" h="554">
                      <a:moveTo>
                        <a:pt x="1074" y="434"/>
                      </a:moveTo>
                      <a:lnTo>
                        <a:pt x="1074" y="434"/>
                      </a:lnTo>
                      <a:lnTo>
                        <a:pt x="1056" y="402"/>
                      </a:lnTo>
                      <a:lnTo>
                        <a:pt x="1034" y="372"/>
                      </a:lnTo>
                      <a:lnTo>
                        <a:pt x="1014" y="342"/>
                      </a:lnTo>
                      <a:lnTo>
                        <a:pt x="992" y="314"/>
                      </a:lnTo>
                      <a:lnTo>
                        <a:pt x="970" y="288"/>
                      </a:lnTo>
                      <a:lnTo>
                        <a:pt x="946" y="262"/>
                      </a:lnTo>
                      <a:lnTo>
                        <a:pt x="924" y="240"/>
                      </a:lnTo>
                      <a:lnTo>
                        <a:pt x="900" y="216"/>
                      </a:lnTo>
                      <a:lnTo>
                        <a:pt x="852" y="176"/>
                      </a:lnTo>
                      <a:lnTo>
                        <a:pt x="802" y="140"/>
                      </a:lnTo>
                      <a:lnTo>
                        <a:pt x="752" y="108"/>
                      </a:lnTo>
                      <a:lnTo>
                        <a:pt x="700" y="82"/>
                      </a:lnTo>
                      <a:lnTo>
                        <a:pt x="648" y="58"/>
                      </a:lnTo>
                      <a:lnTo>
                        <a:pt x="596" y="40"/>
                      </a:lnTo>
                      <a:lnTo>
                        <a:pt x="544" y="26"/>
                      </a:lnTo>
                      <a:lnTo>
                        <a:pt x="492" y="14"/>
                      </a:lnTo>
                      <a:lnTo>
                        <a:pt x="442" y="6"/>
                      </a:lnTo>
                      <a:lnTo>
                        <a:pt x="392" y="2"/>
                      </a:lnTo>
                      <a:lnTo>
                        <a:pt x="342" y="0"/>
                      </a:lnTo>
                      <a:lnTo>
                        <a:pt x="294" y="0"/>
                      </a:lnTo>
                      <a:lnTo>
                        <a:pt x="294" y="0"/>
                      </a:lnTo>
                      <a:lnTo>
                        <a:pt x="246" y="4"/>
                      </a:lnTo>
                      <a:lnTo>
                        <a:pt x="200" y="8"/>
                      </a:lnTo>
                      <a:lnTo>
                        <a:pt x="158" y="16"/>
                      </a:lnTo>
                      <a:lnTo>
                        <a:pt x="120" y="24"/>
                      </a:lnTo>
                      <a:lnTo>
                        <a:pt x="84" y="34"/>
                      </a:lnTo>
                      <a:lnTo>
                        <a:pt x="52" y="44"/>
                      </a:lnTo>
                      <a:lnTo>
                        <a:pt x="24" y="54"/>
                      </a:lnTo>
                      <a:lnTo>
                        <a:pt x="0" y="66"/>
                      </a:lnTo>
                      <a:lnTo>
                        <a:pt x="0" y="66"/>
                      </a:lnTo>
                      <a:lnTo>
                        <a:pt x="18" y="60"/>
                      </a:lnTo>
                      <a:lnTo>
                        <a:pt x="38" y="54"/>
                      </a:lnTo>
                      <a:lnTo>
                        <a:pt x="64" y="48"/>
                      </a:lnTo>
                      <a:lnTo>
                        <a:pt x="92" y="44"/>
                      </a:lnTo>
                      <a:lnTo>
                        <a:pt x="126" y="40"/>
                      </a:lnTo>
                      <a:lnTo>
                        <a:pt x="160" y="38"/>
                      </a:lnTo>
                      <a:lnTo>
                        <a:pt x="198" y="38"/>
                      </a:lnTo>
                      <a:lnTo>
                        <a:pt x="240" y="38"/>
                      </a:lnTo>
                      <a:lnTo>
                        <a:pt x="282" y="42"/>
                      </a:lnTo>
                      <a:lnTo>
                        <a:pt x="328" y="46"/>
                      </a:lnTo>
                      <a:lnTo>
                        <a:pt x="374" y="54"/>
                      </a:lnTo>
                      <a:lnTo>
                        <a:pt x="422" y="66"/>
                      </a:lnTo>
                      <a:lnTo>
                        <a:pt x="472" y="80"/>
                      </a:lnTo>
                      <a:lnTo>
                        <a:pt x="522" y="96"/>
                      </a:lnTo>
                      <a:lnTo>
                        <a:pt x="572" y="118"/>
                      </a:lnTo>
                      <a:lnTo>
                        <a:pt x="624" y="142"/>
                      </a:lnTo>
                      <a:lnTo>
                        <a:pt x="624" y="142"/>
                      </a:lnTo>
                      <a:lnTo>
                        <a:pt x="674" y="170"/>
                      </a:lnTo>
                      <a:lnTo>
                        <a:pt x="720" y="200"/>
                      </a:lnTo>
                      <a:lnTo>
                        <a:pt x="764" y="234"/>
                      </a:lnTo>
                      <a:lnTo>
                        <a:pt x="802" y="266"/>
                      </a:lnTo>
                      <a:lnTo>
                        <a:pt x="840" y="302"/>
                      </a:lnTo>
                      <a:lnTo>
                        <a:pt x="872" y="336"/>
                      </a:lnTo>
                      <a:lnTo>
                        <a:pt x="902" y="370"/>
                      </a:lnTo>
                      <a:lnTo>
                        <a:pt x="928" y="402"/>
                      </a:lnTo>
                      <a:lnTo>
                        <a:pt x="952" y="434"/>
                      </a:lnTo>
                      <a:lnTo>
                        <a:pt x="972" y="462"/>
                      </a:lnTo>
                      <a:lnTo>
                        <a:pt x="1002" y="510"/>
                      </a:lnTo>
                      <a:lnTo>
                        <a:pt x="1020" y="544"/>
                      </a:lnTo>
                      <a:lnTo>
                        <a:pt x="1026" y="554"/>
                      </a:lnTo>
                      <a:lnTo>
                        <a:pt x="1026" y="554"/>
                      </a:lnTo>
                      <a:lnTo>
                        <a:pt x="1044" y="532"/>
                      </a:lnTo>
                      <a:lnTo>
                        <a:pt x="1056" y="510"/>
                      </a:lnTo>
                      <a:lnTo>
                        <a:pt x="1064" y="490"/>
                      </a:lnTo>
                      <a:lnTo>
                        <a:pt x="1070" y="472"/>
                      </a:lnTo>
                      <a:lnTo>
                        <a:pt x="1074" y="456"/>
                      </a:lnTo>
                      <a:lnTo>
                        <a:pt x="1074" y="444"/>
                      </a:lnTo>
                      <a:lnTo>
                        <a:pt x="1074" y="434"/>
                      </a:lnTo>
                      <a:lnTo>
                        <a:pt x="1074" y="434"/>
                      </a:lnTo>
                      <a:close/>
                    </a:path>
                  </a:pathLst>
                </a:custGeom>
                <a:gradFill flip="none" rotWithShape="1">
                  <a:gsLst>
                    <a:gs pos="20000">
                      <a:schemeClr val="accent3"/>
                    </a:gs>
                    <a:gs pos="80000">
                      <a:schemeClr val="accent3">
                        <a:lumMod val="75000"/>
                      </a:schemeClr>
                    </a:gs>
                  </a:gsLst>
                  <a:lin ang="1800000" scaled="0"/>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9" name="椭圆 2"/>
            <p:cNvSpPr/>
            <p:nvPr/>
          </p:nvSpPr>
          <p:spPr>
            <a:xfrm rot="20155748">
              <a:off x="1826651" y="1559216"/>
              <a:ext cx="351124" cy="2648174"/>
            </a:xfrm>
            <a:custGeom>
              <a:avLst/>
              <a:gdLst>
                <a:gd name="connsiteX0" fmla="*/ 0 w 2152650"/>
                <a:gd name="connsiteY0" fmla="*/ 1365250 h 2730500"/>
                <a:gd name="connsiteX1" fmla="*/ 1076325 w 2152650"/>
                <a:gd name="connsiteY1" fmla="*/ 0 h 2730500"/>
                <a:gd name="connsiteX2" fmla="*/ 2152650 w 2152650"/>
                <a:gd name="connsiteY2" fmla="*/ 1365250 h 2730500"/>
                <a:gd name="connsiteX3" fmla="*/ 1076325 w 2152650"/>
                <a:gd name="connsiteY3" fmla="*/ 2730500 h 2730500"/>
                <a:gd name="connsiteX4" fmla="*/ 0 w 2152650"/>
                <a:gd name="connsiteY4" fmla="*/ 1365250 h 2730500"/>
                <a:gd name="connsiteX0-1" fmla="*/ 0 w 2152650"/>
                <a:gd name="connsiteY0-2" fmla="*/ 1365250 h 2730500"/>
                <a:gd name="connsiteX1-3" fmla="*/ 1076325 w 2152650"/>
                <a:gd name="connsiteY1-4" fmla="*/ 0 h 2730500"/>
                <a:gd name="connsiteX2-5" fmla="*/ 2152650 w 2152650"/>
                <a:gd name="connsiteY2-6" fmla="*/ 1365250 h 2730500"/>
                <a:gd name="connsiteX3-7" fmla="*/ 1076325 w 2152650"/>
                <a:gd name="connsiteY3-8" fmla="*/ 2730500 h 2730500"/>
                <a:gd name="connsiteX4-9" fmla="*/ 0 w 2152650"/>
                <a:gd name="connsiteY4-10" fmla="*/ 1365250 h 2730500"/>
                <a:gd name="connsiteX0-11" fmla="*/ 0 w 1076337"/>
                <a:gd name="connsiteY0-12" fmla="*/ 1365255 h 2730510"/>
                <a:gd name="connsiteX1-13" fmla="*/ 1076325 w 1076337"/>
                <a:gd name="connsiteY1-14" fmla="*/ 5 h 2730510"/>
                <a:gd name="connsiteX2-15" fmla="*/ 25400 w 1076337"/>
                <a:gd name="connsiteY2-16" fmla="*/ 1377955 h 2730510"/>
                <a:gd name="connsiteX3-17" fmla="*/ 1076325 w 1076337"/>
                <a:gd name="connsiteY3-18" fmla="*/ 2730505 h 2730510"/>
                <a:gd name="connsiteX4-19" fmla="*/ 0 w 1076337"/>
                <a:gd name="connsiteY4-20" fmla="*/ 1365255 h 2730510"/>
                <a:gd name="connsiteX0-21" fmla="*/ 276545 w 1052797"/>
                <a:gd name="connsiteY0-22" fmla="*/ 1360497 h 2730520"/>
                <a:gd name="connsiteX1-23" fmla="*/ 1050928 w 1052797"/>
                <a:gd name="connsiteY1-24" fmla="*/ 10 h 2730520"/>
                <a:gd name="connsiteX2-25" fmla="*/ 3 w 1052797"/>
                <a:gd name="connsiteY2-26" fmla="*/ 1377960 h 2730520"/>
                <a:gd name="connsiteX3-27" fmla="*/ 1050928 w 1052797"/>
                <a:gd name="connsiteY3-28" fmla="*/ 2730510 h 2730520"/>
                <a:gd name="connsiteX4-29" fmla="*/ 276545 w 1052797"/>
                <a:gd name="connsiteY4-30" fmla="*/ 1360497 h 2730520"/>
                <a:gd name="connsiteX0-31" fmla="*/ 152213 w 1051439"/>
                <a:gd name="connsiteY0-32" fmla="*/ 1362877 h 2730515"/>
                <a:gd name="connsiteX1-33" fmla="*/ 1050928 w 1051439"/>
                <a:gd name="connsiteY1-34" fmla="*/ 8 h 2730515"/>
                <a:gd name="connsiteX2-35" fmla="*/ 3 w 1051439"/>
                <a:gd name="connsiteY2-36" fmla="*/ 1377958 h 2730515"/>
                <a:gd name="connsiteX3-37" fmla="*/ 1050928 w 1051439"/>
                <a:gd name="connsiteY3-38" fmla="*/ 2730508 h 2730515"/>
                <a:gd name="connsiteX4-39" fmla="*/ 152213 w 1051439"/>
                <a:gd name="connsiteY4-40" fmla="*/ 1362877 h 2730515"/>
                <a:gd name="connsiteX0-41" fmla="*/ 205499 w 1051901"/>
                <a:gd name="connsiteY0-42" fmla="*/ 1365256 h 2730511"/>
                <a:gd name="connsiteX1-43" fmla="*/ 1050928 w 1051901"/>
                <a:gd name="connsiteY1-44" fmla="*/ 6 h 2730511"/>
                <a:gd name="connsiteX2-45" fmla="*/ 3 w 1051901"/>
                <a:gd name="connsiteY2-46" fmla="*/ 1377956 h 2730511"/>
                <a:gd name="connsiteX3-47" fmla="*/ 1050928 w 1051901"/>
                <a:gd name="connsiteY3-48" fmla="*/ 2730506 h 2730511"/>
                <a:gd name="connsiteX4-49" fmla="*/ 205499 w 1051901"/>
                <a:gd name="connsiteY4-50" fmla="*/ 1365256 h 2730511"/>
                <a:gd name="connsiteX0-51" fmla="*/ 205499 w 5406815"/>
                <a:gd name="connsiteY0-52" fmla="*/ 1332804 h 2698059"/>
                <a:gd name="connsiteX1-53" fmla="*/ 5406627 w 5406815"/>
                <a:gd name="connsiteY1-54" fmla="*/ 4 h 2698059"/>
                <a:gd name="connsiteX2-55" fmla="*/ 3 w 5406815"/>
                <a:gd name="connsiteY2-56" fmla="*/ 1345504 h 2698059"/>
                <a:gd name="connsiteX3-57" fmla="*/ 1050928 w 5406815"/>
                <a:gd name="connsiteY3-58" fmla="*/ 2698054 h 2698059"/>
                <a:gd name="connsiteX4-59" fmla="*/ 205499 w 5406815"/>
                <a:gd name="connsiteY4-60" fmla="*/ 1332804 h 2698059"/>
                <a:gd name="connsiteX0-61" fmla="*/ 205499 w 5406800"/>
                <a:gd name="connsiteY0-62" fmla="*/ 1332804 h 2648177"/>
                <a:gd name="connsiteX1-63" fmla="*/ 5406627 w 5406800"/>
                <a:gd name="connsiteY1-64" fmla="*/ 4 h 2648177"/>
                <a:gd name="connsiteX2-65" fmla="*/ 3 w 5406800"/>
                <a:gd name="connsiteY2-66" fmla="*/ 1345504 h 2648177"/>
                <a:gd name="connsiteX3-67" fmla="*/ 4366417 w 5406800"/>
                <a:gd name="connsiteY3-68" fmla="*/ 2648171 h 2648177"/>
                <a:gd name="connsiteX4-69" fmla="*/ 205499 w 5406800"/>
                <a:gd name="connsiteY4-70" fmla="*/ 1332804 h 2648177"/>
                <a:gd name="connsiteX0-71" fmla="*/ 205499 w 5406800"/>
                <a:gd name="connsiteY0-72" fmla="*/ 1332804 h 2648177"/>
                <a:gd name="connsiteX1-73" fmla="*/ 5406627 w 5406800"/>
                <a:gd name="connsiteY1-74" fmla="*/ 4 h 2648177"/>
                <a:gd name="connsiteX2-75" fmla="*/ 3 w 5406800"/>
                <a:gd name="connsiteY2-76" fmla="*/ 1345504 h 2648177"/>
                <a:gd name="connsiteX3-77" fmla="*/ 4366417 w 5406800"/>
                <a:gd name="connsiteY3-78" fmla="*/ 2648171 h 2648177"/>
                <a:gd name="connsiteX4-79" fmla="*/ 205499 w 5406800"/>
                <a:gd name="connsiteY4-80" fmla="*/ 1332804 h 2648177"/>
                <a:gd name="connsiteX0-81" fmla="*/ 994850 w 5411189"/>
                <a:gd name="connsiteY0-82" fmla="*/ 1334835 h 2648174"/>
                <a:gd name="connsiteX1-83" fmla="*/ 5406627 w 5411189"/>
                <a:gd name="connsiteY1-84" fmla="*/ 3 h 2648174"/>
                <a:gd name="connsiteX2-85" fmla="*/ 3 w 5411189"/>
                <a:gd name="connsiteY2-86" fmla="*/ 1345503 h 2648174"/>
                <a:gd name="connsiteX3-87" fmla="*/ 4366417 w 5411189"/>
                <a:gd name="connsiteY3-88" fmla="*/ 2648170 h 2648174"/>
                <a:gd name="connsiteX4-89" fmla="*/ 994850 w 5411189"/>
                <a:gd name="connsiteY4-90" fmla="*/ 1334835 h 2648174"/>
                <a:gd name="connsiteX0-91" fmla="*/ 994850 w 5410234"/>
                <a:gd name="connsiteY0-92" fmla="*/ 1334836 h 2648175"/>
                <a:gd name="connsiteX1-93" fmla="*/ 5406627 w 5410234"/>
                <a:gd name="connsiteY1-94" fmla="*/ 4 h 2648175"/>
                <a:gd name="connsiteX2-95" fmla="*/ 3 w 5410234"/>
                <a:gd name="connsiteY2-96" fmla="*/ 1345504 h 2648175"/>
                <a:gd name="connsiteX3-97" fmla="*/ 4366417 w 5410234"/>
                <a:gd name="connsiteY3-98" fmla="*/ 2648171 h 2648175"/>
                <a:gd name="connsiteX4-99" fmla="*/ 994850 w 5410234"/>
                <a:gd name="connsiteY4-100" fmla="*/ 1334836 h 2648175"/>
                <a:gd name="connsiteX0-101" fmla="*/ 994850 w 5411327"/>
                <a:gd name="connsiteY0-102" fmla="*/ 1334836 h 2648175"/>
                <a:gd name="connsiteX1-103" fmla="*/ 5406627 w 5411327"/>
                <a:gd name="connsiteY1-104" fmla="*/ 4 h 2648175"/>
                <a:gd name="connsiteX2-105" fmla="*/ 3 w 5411327"/>
                <a:gd name="connsiteY2-106" fmla="*/ 1345504 h 2648175"/>
                <a:gd name="connsiteX3-107" fmla="*/ 4366417 w 5411327"/>
                <a:gd name="connsiteY3-108" fmla="*/ 2648171 h 2648175"/>
                <a:gd name="connsiteX4-109" fmla="*/ 994850 w 5411327"/>
                <a:gd name="connsiteY4-110" fmla="*/ 1334836 h 2648175"/>
                <a:gd name="connsiteX0-111" fmla="*/ 994850 w 5410927"/>
                <a:gd name="connsiteY0-112" fmla="*/ 1334836 h 2648175"/>
                <a:gd name="connsiteX1-113" fmla="*/ 5406627 w 5410927"/>
                <a:gd name="connsiteY1-114" fmla="*/ 4 h 2648175"/>
                <a:gd name="connsiteX2-115" fmla="*/ 3 w 5410927"/>
                <a:gd name="connsiteY2-116" fmla="*/ 1345504 h 2648175"/>
                <a:gd name="connsiteX3-117" fmla="*/ 4366417 w 5410927"/>
                <a:gd name="connsiteY3-118" fmla="*/ 2648171 h 2648175"/>
                <a:gd name="connsiteX4-119" fmla="*/ 994850 w 5410927"/>
                <a:gd name="connsiteY4-120" fmla="*/ 1334836 h 2648175"/>
                <a:gd name="connsiteX0-121" fmla="*/ 503282 w 5407647"/>
                <a:gd name="connsiteY0-122" fmla="*/ 1336227 h 2648174"/>
                <a:gd name="connsiteX1-123" fmla="*/ 5406627 w 5407647"/>
                <a:gd name="connsiteY1-124" fmla="*/ 4 h 2648174"/>
                <a:gd name="connsiteX2-125" fmla="*/ 3 w 5407647"/>
                <a:gd name="connsiteY2-126" fmla="*/ 1345504 h 2648174"/>
                <a:gd name="connsiteX3-127" fmla="*/ 4366417 w 5407647"/>
                <a:gd name="connsiteY3-128" fmla="*/ 2648171 h 2648174"/>
                <a:gd name="connsiteX4-129" fmla="*/ 503282 w 5407647"/>
                <a:gd name="connsiteY4-130" fmla="*/ 1336227 h 2648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7647" h="2648174">
                  <a:moveTo>
                    <a:pt x="503282" y="1336227"/>
                  </a:moveTo>
                  <a:cubicBezTo>
                    <a:pt x="398310" y="479936"/>
                    <a:pt x="5490507" y="-1542"/>
                    <a:pt x="5406627" y="4"/>
                  </a:cubicBezTo>
                  <a:cubicBezTo>
                    <a:pt x="5322747" y="1550"/>
                    <a:pt x="364447" y="351695"/>
                    <a:pt x="3" y="1345504"/>
                  </a:cubicBezTo>
                  <a:cubicBezTo>
                    <a:pt x="3" y="2099511"/>
                    <a:pt x="4282537" y="2649717"/>
                    <a:pt x="4366417" y="2648171"/>
                  </a:cubicBezTo>
                  <a:cubicBezTo>
                    <a:pt x="4450297" y="2646625"/>
                    <a:pt x="608254" y="2192518"/>
                    <a:pt x="503282" y="1336227"/>
                  </a:cubicBezTo>
                  <a:close/>
                </a:path>
              </a:pathLst>
            </a:custGeom>
            <a:gradFill flip="none" rotWithShape="1">
              <a:gsLst>
                <a:gs pos="0">
                  <a:schemeClr val="bg1"/>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
            <p:cNvSpPr/>
            <p:nvPr/>
          </p:nvSpPr>
          <p:spPr>
            <a:xfrm rot="13822315">
              <a:off x="2990873" y="1956033"/>
              <a:ext cx="198730" cy="1926855"/>
            </a:xfrm>
            <a:custGeom>
              <a:avLst/>
              <a:gdLst>
                <a:gd name="connsiteX0" fmla="*/ 0 w 2152650"/>
                <a:gd name="connsiteY0" fmla="*/ 1365250 h 2730500"/>
                <a:gd name="connsiteX1" fmla="*/ 1076325 w 2152650"/>
                <a:gd name="connsiteY1" fmla="*/ 0 h 2730500"/>
                <a:gd name="connsiteX2" fmla="*/ 2152650 w 2152650"/>
                <a:gd name="connsiteY2" fmla="*/ 1365250 h 2730500"/>
                <a:gd name="connsiteX3" fmla="*/ 1076325 w 2152650"/>
                <a:gd name="connsiteY3" fmla="*/ 2730500 h 2730500"/>
                <a:gd name="connsiteX4" fmla="*/ 0 w 2152650"/>
                <a:gd name="connsiteY4" fmla="*/ 1365250 h 2730500"/>
                <a:gd name="connsiteX0-1" fmla="*/ 0 w 2152650"/>
                <a:gd name="connsiteY0-2" fmla="*/ 1365250 h 2730500"/>
                <a:gd name="connsiteX1-3" fmla="*/ 1076325 w 2152650"/>
                <a:gd name="connsiteY1-4" fmla="*/ 0 h 2730500"/>
                <a:gd name="connsiteX2-5" fmla="*/ 2152650 w 2152650"/>
                <a:gd name="connsiteY2-6" fmla="*/ 1365250 h 2730500"/>
                <a:gd name="connsiteX3-7" fmla="*/ 1076325 w 2152650"/>
                <a:gd name="connsiteY3-8" fmla="*/ 2730500 h 2730500"/>
                <a:gd name="connsiteX4-9" fmla="*/ 0 w 2152650"/>
                <a:gd name="connsiteY4-10" fmla="*/ 1365250 h 2730500"/>
                <a:gd name="connsiteX0-11" fmla="*/ 0 w 1076337"/>
                <a:gd name="connsiteY0-12" fmla="*/ 1365255 h 2730510"/>
                <a:gd name="connsiteX1-13" fmla="*/ 1076325 w 1076337"/>
                <a:gd name="connsiteY1-14" fmla="*/ 5 h 2730510"/>
                <a:gd name="connsiteX2-15" fmla="*/ 25400 w 1076337"/>
                <a:gd name="connsiteY2-16" fmla="*/ 1377955 h 2730510"/>
                <a:gd name="connsiteX3-17" fmla="*/ 1076325 w 1076337"/>
                <a:gd name="connsiteY3-18" fmla="*/ 2730505 h 2730510"/>
                <a:gd name="connsiteX4-19" fmla="*/ 0 w 1076337"/>
                <a:gd name="connsiteY4-20" fmla="*/ 1365255 h 2730510"/>
                <a:gd name="connsiteX0-21" fmla="*/ 276545 w 1052797"/>
                <a:gd name="connsiteY0-22" fmla="*/ 1360497 h 2730520"/>
                <a:gd name="connsiteX1-23" fmla="*/ 1050928 w 1052797"/>
                <a:gd name="connsiteY1-24" fmla="*/ 10 h 2730520"/>
                <a:gd name="connsiteX2-25" fmla="*/ 3 w 1052797"/>
                <a:gd name="connsiteY2-26" fmla="*/ 1377960 h 2730520"/>
                <a:gd name="connsiteX3-27" fmla="*/ 1050928 w 1052797"/>
                <a:gd name="connsiteY3-28" fmla="*/ 2730510 h 2730520"/>
                <a:gd name="connsiteX4-29" fmla="*/ 276545 w 1052797"/>
                <a:gd name="connsiteY4-30" fmla="*/ 1360497 h 2730520"/>
                <a:gd name="connsiteX0-31" fmla="*/ 152213 w 1051439"/>
                <a:gd name="connsiteY0-32" fmla="*/ 1362877 h 2730515"/>
                <a:gd name="connsiteX1-33" fmla="*/ 1050928 w 1051439"/>
                <a:gd name="connsiteY1-34" fmla="*/ 8 h 2730515"/>
                <a:gd name="connsiteX2-35" fmla="*/ 3 w 1051439"/>
                <a:gd name="connsiteY2-36" fmla="*/ 1377958 h 2730515"/>
                <a:gd name="connsiteX3-37" fmla="*/ 1050928 w 1051439"/>
                <a:gd name="connsiteY3-38" fmla="*/ 2730508 h 2730515"/>
                <a:gd name="connsiteX4-39" fmla="*/ 152213 w 1051439"/>
                <a:gd name="connsiteY4-40" fmla="*/ 1362877 h 2730515"/>
                <a:gd name="connsiteX0-41" fmla="*/ 205499 w 1051901"/>
                <a:gd name="connsiteY0-42" fmla="*/ 1365256 h 2730511"/>
                <a:gd name="connsiteX1-43" fmla="*/ 1050928 w 1051901"/>
                <a:gd name="connsiteY1-44" fmla="*/ 6 h 2730511"/>
                <a:gd name="connsiteX2-45" fmla="*/ 3 w 1051901"/>
                <a:gd name="connsiteY2-46" fmla="*/ 1377956 h 2730511"/>
                <a:gd name="connsiteX3-47" fmla="*/ 1050928 w 1051901"/>
                <a:gd name="connsiteY3-48" fmla="*/ 2730506 h 2730511"/>
                <a:gd name="connsiteX4-49" fmla="*/ 205499 w 1051901"/>
                <a:gd name="connsiteY4-50" fmla="*/ 1365256 h 2730511"/>
                <a:gd name="connsiteX0-51" fmla="*/ 205499 w 5406815"/>
                <a:gd name="connsiteY0-52" fmla="*/ 1332804 h 2698059"/>
                <a:gd name="connsiteX1-53" fmla="*/ 5406627 w 5406815"/>
                <a:gd name="connsiteY1-54" fmla="*/ 4 h 2698059"/>
                <a:gd name="connsiteX2-55" fmla="*/ 3 w 5406815"/>
                <a:gd name="connsiteY2-56" fmla="*/ 1345504 h 2698059"/>
                <a:gd name="connsiteX3-57" fmla="*/ 1050928 w 5406815"/>
                <a:gd name="connsiteY3-58" fmla="*/ 2698054 h 2698059"/>
                <a:gd name="connsiteX4-59" fmla="*/ 205499 w 5406815"/>
                <a:gd name="connsiteY4-60" fmla="*/ 1332804 h 2698059"/>
                <a:gd name="connsiteX0-61" fmla="*/ 205499 w 5406800"/>
                <a:gd name="connsiteY0-62" fmla="*/ 1332804 h 2648177"/>
                <a:gd name="connsiteX1-63" fmla="*/ 5406627 w 5406800"/>
                <a:gd name="connsiteY1-64" fmla="*/ 4 h 2648177"/>
                <a:gd name="connsiteX2-65" fmla="*/ 3 w 5406800"/>
                <a:gd name="connsiteY2-66" fmla="*/ 1345504 h 2648177"/>
                <a:gd name="connsiteX3-67" fmla="*/ 4366417 w 5406800"/>
                <a:gd name="connsiteY3-68" fmla="*/ 2648171 h 2648177"/>
                <a:gd name="connsiteX4-69" fmla="*/ 205499 w 5406800"/>
                <a:gd name="connsiteY4-70" fmla="*/ 1332804 h 2648177"/>
                <a:gd name="connsiteX0-71" fmla="*/ 205499 w 5406800"/>
                <a:gd name="connsiteY0-72" fmla="*/ 1332804 h 2648177"/>
                <a:gd name="connsiteX1-73" fmla="*/ 5406627 w 5406800"/>
                <a:gd name="connsiteY1-74" fmla="*/ 4 h 2648177"/>
                <a:gd name="connsiteX2-75" fmla="*/ 3 w 5406800"/>
                <a:gd name="connsiteY2-76" fmla="*/ 1345504 h 2648177"/>
                <a:gd name="connsiteX3-77" fmla="*/ 4366417 w 5406800"/>
                <a:gd name="connsiteY3-78" fmla="*/ 2648171 h 2648177"/>
                <a:gd name="connsiteX4-79" fmla="*/ 205499 w 5406800"/>
                <a:gd name="connsiteY4-80" fmla="*/ 1332804 h 2648177"/>
                <a:gd name="connsiteX0-81" fmla="*/ 994850 w 5411189"/>
                <a:gd name="connsiteY0-82" fmla="*/ 1334835 h 2648174"/>
                <a:gd name="connsiteX1-83" fmla="*/ 5406627 w 5411189"/>
                <a:gd name="connsiteY1-84" fmla="*/ 3 h 2648174"/>
                <a:gd name="connsiteX2-85" fmla="*/ 3 w 5411189"/>
                <a:gd name="connsiteY2-86" fmla="*/ 1345503 h 2648174"/>
                <a:gd name="connsiteX3-87" fmla="*/ 4366417 w 5411189"/>
                <a:gd name="connsiteY3-88" fmla="*/ 2648170 h 2648174"/>
                <a:gd name="connsiteX4-89" fmla="*/ 994850 w 5411189"/>
                <a:gd name="connsiteY4-90" fmla="*/ 1334835 h 2648174"/>
                <a:gd name="connsiteX0-91" fmla="*/ 994850 w 5410234"/>
                <a:gd name="connsiteY0-92" fmla="*/ 1334836 h 2648175"/>
                <a:gd name="connsiteX1-93" fmla="*/ 5406627 w 5410234"/>
                <a:gd name="connsiteY1-94" fmla="*/ 4 h 2648175"/>
                <a:gd name="connsiteX2-95" fmla="*/ 3 w 5410234"/>
                <a:gd name="connsiteY2-96" fmla="*/ 1345504 h 2648175"/>
                <a:gd name="connsiteX3-97" fmla="*/ 4366417 w 5410234"/>
                <a:gd name="connsiteY3-98" fmla="*/ 2648171 h 2648175"/>
                <a:gd name="connsiteX4-99" fmla="*/ 994850 w 5410234"/>
                <a:gd name="connsiteY4-100" fmla="*/ 1334836 h 2648175"/>
                <a:gd name="connsiteX0-101" fmla="*/ 994850 w 5411327"/>
                <a:gd name="connsiteY0-102" fmla="*/ 1334836 h 2648175"/>
                <a:gd name="connsiteX1-103" fmla="*/ 5406627 w 5411327"/>
                <a:gd name="connsiteY1-104" fmla="*/ 4 h 2648175"/>
                <a:gd name="connsiteX2-105" fmla="*/ 3 w 5411327"/>
                <a:gd name="connsiteY2-106" fmla="*/ 1345504 h 2648175"/>
                <a:gd name="connsiteX3-107" fmla="*/ 4366417 w 5411327"/>
                <a:gd name="connsiteY3-108" fmla="*/ 2648171 h 2648175"/>
                <a:gd name="connsiteX4-109" fmla="*/ 994850 w 5411327"/>
                <a:gd name="connsiteY4-110" fmla="*/ 1334836 h 2648175"/>
                <a:gd name="connsiteX0-111" fmla="*/ 994850 w 5410927"/>
                <a:gd name="connsiteY0-112" fmla="*/ 1334836 h 2648175"/>
                <a:gd name="connsiteX1-113" fmla="*/ 5406627 w 5410927"/>
                <a:gd name="connsiteY1-114" fmla="*/ 4 h 2648175"/>
                <a:gd name="connsiteX2-115" fmla="*/ 3 w 5410927"/>
                <a:gd name="connsiteY2-116" fmla="*/ 1345504 h 2648175"/>
                <a:gd name="connsiteX3-117" fmla="*/ 4366417 w 5410927"/>
                <a:gd name="connsiteY3-118" fmla="*/ 2648171 h 2648175"/>
                <a:gd name="connsiteX4-119" fmla="*/ 994850 w 5410927"/>
                <a:gd name="connsiteY4-120" fmla="*/ 1334836 h 2648175"/>
                <a:gd name="connsiteX0-121" fmla="*/ 503282 w 5407647"/>
                <a:gd name="connsiteY0-122" fmla="*/ 1336227 h 2648174"/>
                <a:gd name="connsiteX1-123" fmla="*/ 5406627 w 5407647"/>
                <a:gd name="connsiteY1-124" fmla="*/ 4 h 2648174"/>
                <a:gd name="connsiteX2-125" fmla="*/ 3 w 5407647"/>
                <a:gd name="connsiteY2-126" fmla="*/ 1345504 h 2648174"/>
                <a:gd name="connsiteX3-127" fmla="*/ 4366417 w 5407647"/>
                <a:gd name="connsiteY3-128" fmla="*/ 2648171 h 2648174"/>
                <a:gd name="connsiteX4-129" fmla="*/ 503282 w 5407647"/>
                <a:gd name="connsiteY4-130" fmla="*/ 1336227 h 2648174"/>
                <a:gd name="connsiteX0-131" fmla="*/ 503282 w 5933219"/>
                <a:gd name="connsiteY0-132" fmla="*/ 1402689 h 2714636"/>
                <a:gd name="connsiteX1-133" fmla="*/ 5932241 w 5933219"/>
                <a:gd name="connsiteY1-134" fmla="*/ 1 h 2714636"/>
                <a:gd name="connsiteX2-135" fmla="*/ 3 w 5933219"/>
                <a:gd name="connsiteY2-136" fmla="*/ 1411966 h 2714636"/>
                <a:gd name="connsiteX3-137" fmla="*/ 4366417 w 5933219"/>
                <a:gd name="connsiteY3-138" fmla="*/ 2714633 h 2714636"/>
                <a:gd name="connsiteX4-139" fmla="*/ 503282 w 5933219"/>
                <a:gd name="connsiteY4-140" fmla="*/ 1402689 h 2714636"/>
                <a:gd name="connsiteX0-141" fmla="*/ 503282 w 6772112"/>
                <a:gd name="connsiteY0-142" fmla="*/ 1402689 h 2454180"/>
                <a:gd name="connsiteX1-143" fmla="*/ 5932241 w 6772112"/>
                <a:gd name="connsiteY1-144" fmla="*/ 1 h 2454180"/>
                <a:gd name="connsiteX2-145" fmla="*/ 3 w 6772112"/>
                <a:gd name="connsiteY2-146" fmla="*/ 1411966 h 2454180"/>
                <a:gd name="connsiteX3-147" fmla="*/ 6771257 w 6772112"/>
                <a:gd name="connsiteY3-148" fmla="*/ 2454174 h 2454180"/>
                <a:gd name="connsiteX4-149" fmla="*/ 503282 w 6772112"/>
                <a:gd name="connsiteY4-150" fmla="*/ 1402689 h 2454180"/>
                <a:gd name="connsiteX0-151" fmla="*/ 519302 w 6788132"/>
                <a:gd name="connsiteY0-152" fmla="*/ 1402689 h 2454184"/>
                <a:gd name="connsiteX1-153" fmla="*/ 5948261 w 6788132"/>
                <a:gd name="connsiteY1-154" fmla="*/ 1 h 2454184"/>
                <a:gd name="connsiteX2-155" fmla="*/ 16023 w 6788132"/>
                <a:gd name="connsiteY2-156" fmla="*/ 1411966 h 2454184"/>
                <a:gd name="connsiteX3-157" fmla="*/ 6787277 w 6788132"/>
                <a:gd name="connsiteY3-158" fmla="*/ 2454174 h 2454184"/>
                <a:gd name="connsiteX4-159" fmla="*/ 519302 w 6788132"/>
                <a:gd name="connsiteY4-160" fmla="*/ 1402689 h 2454184"/>
                <a:gd name="connsiteX0-161" fmla="*/ 519302 w 6788132"/>
                <a:gd name="connsiteY0-162" fmla="*/ 1402689 h 2454184"/>
                <a:gd name="connsiteX1-163" fmla="*/ 5948261 w 6788132"/>
                <a:gd name="connsiteY1-164" fmla="*/ 1 h 2454184"/>
                <a:gd name="connsiteX2-165" fmla="*/ 16023 w 6788132"/>
                <a:gd name="connsiteY2-166" fmla="*/ 1411966 h 2454184"/>
                <a:gd name="connsiteX3-167" fmla="*/ 6787277 w 6788132"/>
                <a:gd name="connsiteY3-168" fmla="*/ 2454174 h 2454184"/>
                <a:gd name="connsiteX4-169" fmla="*/ 519302 w 6788132"/>
                <a:gd name="connsiteY4-170" fmla="*/ 1402689 h 2454184"/>
                <a:gd name="connsiteX0-171" fmla="*/ 519302 w 6788132"/>
                <a:gd name="connsiteY0-172" fmla="*/ 1402689 h 2454184"/>
                <a:gd name="connsiteX1-173" fmla="*/ 5948261 w 6788132"/>
                <a:gd name="connsiteY1-174" fmla="*/ 1 h 2454184"/>
                <a:gd name="connsiteX2-175" fmla="*/ 16023 w 6788132"/>
                <a:gd name="connsiteY2-176" fmla="*/ 1411966 h 2454184"/>
                <a:gd name="connsiteX3-177" fmla="*/ 6787277 w 6788132"/>
                <a:gd name="connsiteY3-178" fmla="*/ 2454174 h 2454184"/>
                <a:gd name="connsiteX4-179" fmla="*/ 519302 w 6788132"/>
                <a:gd name="connsiteY4-180" fmla="*/ 1402689 h 2454184"/>
                <a:gd name="connsiteX0-181" fmla="*/ 519302 w 6787927"/>
                <a:gd name="connsiteY0-182" fmla="*/ 1402690 h 2454185"/>
                <a:gd name="connsiteX1-183" fmla="*/ 5948261 w 6787927"/>
                <a:gd name="connsiteY1-184" fmla="*/ 2 h 2454185"/>
                <a:gd name="connsiteX2-185" fmla="*/ 16023 w 6787927"/>
                <a:gd name="connsiteY2-186" fmla="*/ 1411967 h 2454185"/>
                <a:gd name="connsiteX3-187" fmla="*/ 6787277 w 6787927"/>
                <a:gd name="connsiteY3-188" fmla="*/ 2454175 h 2454185"/>
                <a:gd name="connsiteX4-189" fmla="*/ 519302 w 6787927"/>
                <a:gd name="connsiteY4-190" fmla="*/ 1402690 h 2454185"/>
                <a:gd name="connsiteX0-191" fmla="*/ 519302 w 6788029"/>
                <a:gd name="connsiteY0-192" fmla="*/ 1402690 h 2454185"/>
                <a:gd name="connsiteX1-193" fmla="*/ 5948261 w 6788029"/>
                <a:gd name="connsiteY1-194" fmla="*/ 2 h 2454185"/>
                <a:gd name="connsiteX2-195" fmla="*/ 16023 w 6788029"/>
                <a:gd name="connsiteY2-196" fmla="*/ 1411967 h 2454185"/>
                <a:gd name="connsiteX3-197" fmla="*/ 6787277 w 6788029"/>
                <a:gd name="connsiteY3-198" fmla="*/ 2454175 h 2454185"/>
                <a:gd name="connsiteX4-199" fmla="*/ 519302 w 6788029"/>
                <a:gd name="connsiteY4-200" fmla="*/ 1402690 h 2454185"/>
                <a:gd name="connsiteX0-201" fmla="*/ 519302 w 6788029"/>
                <a:gd name="connsiteY0-202" fmla="*/ 1402690 h 2454185"/>
                <a:gd name="connsiteX1-203" fmla="*/ 5948261 w 6788029"/>
                <a:gd name="connsiteY1-204" fmla="*/ 2 h 2454185"/>
                <a:gd name="connsiteX2-205" fmla="*/ 16023 w 6788029"/>
                <a:gd name="connsiteY2-206" fmla="*/ 1411967 h 2454185"/>
                <a:gd name="connsiteX3-207" fmla="*/ 6787277 w 6788029"/>
                <a:gd name="connsiteY3-208" fmla="*/ 2454175 h 2454185"/>
                <a:gd name="connsiteX4-209" fmla="*/ 519302 w 6788029"/>
                <a:gd name="connsiteY4-210" fmla="*/ 1402690 h 2454185"/>
                <a:gd name="connsiteX0-211" fmla="*/ 519302 w 6787995"/>
                <a:gd name="connsiteY0-212" fmla="*/ 1402690 h 2454185"/>
                <a:gd name="connsiteX1-213" fmla="*/ 5948261 w 6787995"/>
                <a:gd name="connsiteY1-214" fmla="*/ 2 h 2454185"/>
                <a:gd name="connsiteX2-215" fmla="*/ 16023 w 6787995"/>
                <a:gd name="connsiteY2-216" fmla="*/ 1411967 h 2454185"/>
                <a:gd name="connsiteX3-217" fmla="*/ 6787277 w 6787995"/>
                <a:gd name="connsiteY3-218" fmla="*/ 2454175 h 2454185"/>
                <a:gd name="connsiteX4-219" fmla="*/ 519302 w 6787995"/>
                <a:gd name="connsiteY4-220" fmla="*/ 1402690 h 24541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87995" h="2454185">
                  <a:moveTo>
                    <a:pt x="519302" y="1402690"/>
                  </a:moveTo>
                  <a:cubicBezTo>
                    <a:pt x="1473642" y="625785"/>
                    <a:pt x="6032141" y="-1544"/>
                    <a:pt x="5948261" y="2"/>
                  </a:cubicBezTo>
                  <a:cubicBezTo>
                    <a:pt x="5864381" y="1548"/>
                    <a:pt x="618408" y="649961"/>
                    <a:pt x="16023" y="1411967"/>
                  </a:cubicBezTo>
                  <a:cubicBezTo>
                    <a:pt x="-380369" y="2283684"/>
                    <a:pt x="6703397" y="2455721"/>
                    <a:pt x="6787277" y="2454175"/>
                  </a:cubicBezTo>
                  <a:cubicBezTo>
                    <a:pt x="6871157" y="2452629"/>
                    <a:pt x="-435038" y="2179595"/>
                    <a:pt x="519302" y="1402690"/>
                  </a:cubicBezTo>
                  <a:close/>
                </a:path>
              </a:pathLst>
            </a:custGeom>
            <a:gradFill flip="none" rotWithShape="1">
              <a:gsLst>
                <a:gs pos="0">
                  <a:schemeClr val="bg1"/>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
            <p:cNvSpPr/>
            <p:nvPr/>
          </p:nvSpPr>
          <p:spPr>
            <a:xfrm rot="7488062">
              <a:off x="2664338" y="1198803"/>
              <a:ext cx="301062" cy="1272462"/>
            </a:xfrm>
            <a:custGeom>
              <a:avLst/>
              <a:gdLst>
                <a:gd name="connsiteX0" fmla="*/ 0 w 2152650"/>
                <a:gd name="connsiteY0" fmla="*/ 1365250 h 2730500"/>
                <a:gd name="connsiteX1" fmla="*/ 1076325 w 2152650"/>
                <a:gd name="connsiteY1" fmla="*/ 0 h 2730500"/>
                <a:gd name="connsiteX2" fmla="*/ 2152650 w 2152650"/>
                <a:gd name="connsiteY2" fmla="*/ 1365250 h 2730500"/>
                <a:gd name="connsiteX3" fmla="*/ 1076325 w 2152650"/>
                <a:gd name="connsiteY3" fmla="*/ 2730500 h 2730500"/>
                <a:gd name="connsiteX4" fmla="*/ 0 w 2152650"/>
                <a:gd name="connsiteY4" fmla="*/ 1365250 h 2730500"/>
                <a:gd name="connsiteX0-1" fmla="*/ 0 w 2152650"/>
                <a:gd name="connsiteY0-2" fmla="*/ 1365250 h 2730500"/>
                <a:gd name="connsiteX1-3" fmla="*/ 1076325 w 2152650"/>
                <a:gd name="connsiteY1-4" fmla="*/ 0 h 2730500"/>
                <a:gd name="connsiteX2-5" fmla="*/ 2152650 w 2152650"/>
                <a:gd name="connsiteY2-6" fmla="*/ 1365250 h 2730500"/>
                <a:gd name="connsiteX3-7" fmla="*/ 1076325 w 2152650"/>
                <a:gd name="connsiteY3-8" fmla="*/ 2730500 h 2730500"/>
                <a:gd name="connsiteX4-9" fmla="*/ 0 w 2152650"/>
                <a:gd name="connsiteY4-10" fmla="*/ 1365250 h 2730500"/>
                <a:gd name="connsiteX0-11" fmla="*/ 0 w 1076337"/>
                <a:gd name="connsiteY0-12" fmla="*/ 1365255 h 2730510"/>
                <a:gd name="connsiteX1-13" fmla="*/ 1076325 w 1076337"/>
                <a:gd name="connsiteY1-14" fmla="*/ 5 h 2730510"/>
                <a:gd name="connsiteX2-15" fmla="*/ 25400 w 1076337"/>
                <a:gd name="connsiteY2-16" fmla="*/ 1377955 h 2730510"/>
                <a:gd name="connsiteX3-17" fmla="*/ 1076325 w 1076337"/>
                <a:gd name="connsiteY3-18" fmla="*/ 2730505 h 2730510"/>
                <a:gd name="connsiteX4-19" fmla="*/ 0 w 1076337"/>
                <a:gd name="connsiteY4-20" fmla="*/ 1365255 h 2730510"/>
                <a:gd name="connsiteX0-21" fmla="*/ 276545 w 1052797"/>
                <a:gd name="connsiteY0-22" fmla="*/ 1360497 h 2730520"/>
                <a:gd name="connsiteX1-23" fmla="*/ 1050928 w 1052797"/>
                <a:gd name="connsiteY1-24" fmla="*/ 10 h 2730520"/>
                <a:gd name="connsiteX2-25" fmla="*/ 3 w 1052797"/>
                <a:gd name="connsiteY2-26" fmla="*/ 1377960 h 2730520"/>
                <a:gd name="connsiteX3-27" fmla="*/ 1050928 w 1052797"/>
                <a:gd name="connsiteY3-28" fmla="*/ 2730510 h 2730520"/>
                <a:gd name="connsiteX4-29" fmla="*/ 276545 w 1052797"/>
                <a:gd name="connsiteY4-30" fmla="*/ 1360497 h 2730520"/>
                <a:gd name="connsiteX0-31" fmla="*/ 152213 w 1051439"/>
                <a:gd name="connsiteY0-32" fmla="*/ 1362877 h 2730515"/>
                <a:gd name="connsiteX1-33" fmla="*/ 1050928 w 1051439"/>
                <a:gd name="connsiteY1-34" fmla="*/ 8 h 2730515"/>
                <a:gd name="connsiteX2-35" fmla="*/ 3 w 1051439"/>
                <a:gd name="connsiteY2-36" fmla="*/ 1377958 h 2730515"/>
                <a:gd name="connsiteX3-37" fmla="*/ 1050928 w 1051439"/>
                <a:gd name="connsiteY3-38" fmla="*/ 2730508 h 2730515"/>
                <a:gd name="connsiteX4-39" fmla="*/ 152213 w 1051439"/>
                <a:gd name="connsiteY4-40" fmla="*/ 1362877 h 2730515"/>
                <a:gd name="connsiteX0-41" fmla="*/ 205499 w 1051901"/>
                <a:gd name="connsiteY0-42" fmla="*/ 1365256 h 2730511"/>
                <a:gd name="connsiteX1-43" fmla="*/ 1050928 w 1051901"/>
                <a:gd name="connsiteY1-44" fmla="*/ 6 h 2730511"/>
                <a:gd name="connsiteX2-45" fmla="*/ 3 w 1051901"/>
                <a:gd name="connsiteY2-46" fmla="*/ 1377956 h 2730511"/>
                <a:gd name="connsiteX3-47" fmla="*/ 1050928 w 1051901"/>
                <a:gd name="connsiteY3-48" fmla="*/ 2730506 h 2730511"/>
                <a:gd name="connsiteX4-49" fmla="*/ 205499 w 1051901"/>
                <a:gd name="connsiteY4-50" fmla="*/ 1365256 h 2730511"/>
                <a:gd name="connsiteX0-51" fmla="*/ 205499 w 5406815"/>
                <a:gd name="connsiteY0-52" fmla="*/ 1332804 h 2698059"/>
                <a:gd name="connsiteX1-53" fmla="*/ 5406627 w 5406815"/>
                <a:gd name="connsiteY1-54" fmla="*/ 4 h 2698059"/>
                <a:gd name="connsiteX2-55" fmla="*/ 3 w 5406815"/>
                <a:gd name="connsiteY2-56" fmla="*/ 1345504 h 2698059"/>
                <a:gd name="connsiteX3-57" fmla="*/ 1050928 w 5406815"/>
                <a:gd name="connsiteY3-58" fmla="*/ 2698054 h 2698059"/>
                <a:gd name="connsiteX4-59" fmla="*/ 205499 w 5406815"/>
                <a:gd name="connsiteY4-60" fmla="*/ 1332804 h 2698059"/>
                <a:gd name="connsiteX0-61" fmla="*/ 205499 w 5406800"/>
                <a:gd name="connsiteY0-62" fmla="*/ 1332804 h 2648177"/>
                <a:gd name="connsiteX1-63" fmla="*/ 5406627 w 5406800"/>
                <a:gd name="connsiteY1-64" fmla="*/ 4 h 2648177"/>
                <a:gd name="connsiteX2-65" fmla="*/ 3 w 5406800"/>
                <a:gd name="connsiteY2-66" fmla="*/ 1345504 h 2648177"/>
                <a:gd name="connsiteX3-67" fmla="*/ 4366417 w 5406800"/>
                <a:gd name="connsiteY3-68" fmla="*/ 2648171 h 2648177"/>
                <a:gd name="connsiteX4-69" fmla="*/ 205499 w 5406800"/>
                <a:gd name="connsiteY4-70" fmla="*/ 1332804 h 2648177"/>
                <a:gd name="connsiteX0-71" fmla="*/ 205499 w 5406800"/>
                <a:gd name="connsiteY0-72" fmla="*/ 1332804 h 2648177"/>
                <a:gd name="connsiteX1-73" fmla="*/ 5406627 w 5406800"/>
                <a:gd name="connsiteY1-74" fmla="*/ 4 h 2648177"/>
                <a:gd name="connsiteX2-75" fmla="*/ 3 w 5406800"/>
                <a:gd name="connsiteY2-76" fmla="*/ 1345504 h 2648177"/>
                <a:gd name="connsiteX3-77" fmla="*/ 4366417 w 5406800"/>
                <a:gd name="connsiteY3-78" fmla="*/ 2648171 h 2648177"/>
                <a:gd name="connsiteX4-79" fmla="*/ 205499 w 5406800"/>
                <a:gd name="connsiteY4-80" fmla="*/ 1332804 h 2648177"/>
                <a:gd name="connsiteX0-81" fmla="*/ 994850 w 5411189"/>
                <a:gd name="connsiteY0-82" fmla="*/ 1334835 h 2648174"/>
                <a:gd name="connsiteX1-83" fmla="*/ 5406627 w 5411189"/>
                <a:gd name="connsiteY1-84" fmla="*/ 3 h 2648174"/>
                <a:gd name="connsiteX2-85" fmla="*/ 3 w 5411189"/>
                <a:gd name="connsiteY2-86" fmla="*/ 1345503 h 2648174"/>
                <a:gd name="connsiteX3-87" fmla="*/ 4366417 w 5411189"/>
                <a:gd name="connsiteY3-88" fmla="*/ 2648170 h 2648174"/>
                <a:gd name="connsiteX4-89" fmla="*/ 994850 w 5411189"/>
                <a:gd name="connsiteY4-90" fmla="*/ 1334835 h 2648174"/>
                <a:gd name="connsiteX0-91" fmla="*/ 994850 w 5410234"/>
                <a:gd name="connsiteY0-92" fmla="*/ 1334836 h 2648175"/>
                <a:gd name="connsiteX1-93" fmla="*/ 5406627 w 5410234"/>
                <a:gd name="connsiteY1-94" fmla="*/ 4 h 2648175"/>
                <a:gd name="connsiteX2-95" fmla="*/ 3 w 5410234"/>
                <a:gd name="connsiteY2-96" fmla="*/ 1345504 h 2648175"/>
                <a:gd name="connsiteX3-97" fmla="*/ 4366417 w 5410234"/>
                <a:gd name="connsiteY3-98" fmla="*/ 2648171 h 2648175"/>
                <a:gd name="connsiteX4-99" fmla="*/ 994850 w 5410234"/>
                <a:gd name="connsiteY4-100" fmla="*/ 1334836 h 2648175"/>
                <a:gd name="connsiteX0-101" fmla="*/ 994850 w 5411327"/>
                <a:gd name="connsiteY0-102" fmla="*/ 1334836 h 2648175"/>
                <a:gd name="connsiteX1-103" fmla="*/ 5406627 w 5411327"/>
                <a:gd name="connsiteY1-104" fmla="*/ 4 h 2648175"/>
                <a:gd name="connsiteX2-105" fmla="*/ 3 w 5411327"/>
                <a:gd name="connsiteY2-106" fmla="*/ 1345504 h 2648175"/>
                <a:gd name="connsiteX3-107" fmla="*/ 4366417 w 5411327"/>
                <a:gd name="connsiteY3-108" fmla="*/ 2648171 h 2648175"/>
                <a:gd name="connsiteX4-109" fmla="*/ 994850 w 5411327"/>
                <a:gd name="connsiteY4-110" fmla="*/ 1334836 h 2648175"/>
                <a:gd name="connsiteX0-111" fmla="*/ 994850 w 5410927"/>
                <a:gd name="connsiteY0-112" fmla="*/ 1334836 h 2648175"/>
                <a:gd name="connsiteX1-113" fmla="*/ 5406627 w 5410927"/>
                <a:gd name="connsiteY1-114" fmla="*/ 4 h 2648175"/>
                <a:gd name="connsiteX2-115" fmla="*/ 3 w 5410927"/>
                <a:gd name="connsiteY2-116" fmla="*/ 1345504 h 2648175"/>
                <a:gd name="connsiteX3-117" fmla="*/ 4366417 w 5410927"/>
                <a:gd name="connsiteY3-118" fmla="*/ 2648171 h 2648175"/>
                <a:gd name="connsiteX4-119" fmla="*/ 994850 w 5410927"/>
                <a:gd name="connsiteY4-120" fmla="*/ 1334836 h 2648175"/>
                <a:gd name="connsiteX0-121" fmla="*/ 503282 w 5407647"/>
                <a:gd name="connsiteY0-122" fmla="*/ 1336227 h 2648174"/>
                <a:gd name="connsiteX1-123" fmla="*/ 5406627 w 5407647"/>
                <a:gd name="connsiteY1-124" fmla="*/ 4 h 2648174"/>
                <a:gd name="connsiteX2-125" fmla="*/ 3 w 5407647"/>
                <a:gd name="connsiteY2-126" fmla="*/ 1345504 h 2648174"/>
                <a:gd name="connsiteX3-127" fmla="*/ 4366417 w 5407647"/>
                <a:gd name="connsiteY3-128" fmla="*/ 2648171 h 2648174"/>
                <a:gd name="connsiteX4-129" fmla="*/ 503282 w 5407647"/>
                <a:gd name="connsiteY4-130" fmla="*/ 1336227 h 2648174"/>
                <a:gd name="connsiteX0-131" fmla="*/ 503282 w 5933219"/>
                <a:gd name="connsiteY0-132" fmla="*/ 1402689 h 2714636"/>
                <a:gd name="connsiteX1-133" fmla="*/ 5932241 w 5933219"/>
                <a:gd name="connsiteY1-134" fmla="*/ 1 h 2714636"/>
                <a:gd name="connsiteX2-135" fmla="*/ 3 w 5933219"/>
                <a:gd name="connsiteY2-136" fmla="*/ 1411966 h 2714636"/>
                <a:gd name="connsiteX3-137" fmla="*/ 4366417 w 5933219"/>
                <a:gd name="connsiteY3-138" fmla="*/ 2714633 h 2714636"/>
                <a:gd name="connsiteX4-139" fmla="*/ 503282 w 5933219"/>
                <a:gd name="connsiteY4-140" fmla="*/ 1402689 h 2714636"/>
                <a:gd name="connsiteX0-141" fmla="*/ 503282 w 6772112"/>
                <a:gd name="connsiteY0-142" fmla="*/ 1402689 h 2454180"/>
                <a:gd name="connsiteX1-143" fmla="*/ 5932241 w 6772112"/>
                <a:gd name="connsiteY1-144" fmla="*/ 1 h 2454180"/>
                <a:gd name="connsiteX2-145" fmla="*/ 3 w 6772112"/>
                <a:gd name="connsiteY2-146" fmla="*/ 1411966 h 2454180"/>
                <a:gd name="connsiteX3-147" fmla="*/ 6771257 w 6772112"/>
                <a:gd name="connsiteY3-148" fmla="*/ 2454174 h 2454180"/>
                <a:gd name="connsiteX4-149" fmla="*/ 503282 w 6772112"/>
                <a:gd name="connsiteY4-150" fmla="*/ 1402689 h 2454180"/>
                <a:gd name="connsiteX0-151" fmla="*/ 519302 w 6788132"/>
                <a:gd name="connsiteY0-152" fmla="*/ 1402689 h 2454184"/>
                <a:gd name="connsiteX1-153" fmla="*/ 5948261 w 6788132"/>
                <a:gd name="connsiteY1-154" fmla="*/ 1 h 2454184"/>
                <a:gd name="connsiteX2-155" fmla="*/ 16023 w 6788132"/>
                <a:gd name="connsiteY2-156" fmla="*/ 1411966 h 2454184"/>
                <a:gd name="connsiteX3-157" fmla="*/ 6787277 w 6788132"/>
                <a:gd name="connsiteY3-158" fmla="*/ 2454174 h 2454184"/>
                <a:gd name="connsiteX4-159" fmla="*/ 519302 w 6788132"/>
                <a:gd name="connsiteY4-160" fmla="*/ 1402689 h 2454184"/>
                <a:gd name="connsiteX0-161" fmla="*/ 519302 w 6788132"/>
                <a:gd name="connsiteY0-162" fmla="*/ 1402689 h 2454184"/>
                <a:gd name="connsiteX1-163" fmla="*/ 5948261 w 6788132"/>
                <a:gd name="connsiteY1-164" fmla="*/ 1 h 2454184"/>
                <a:gd name="connsiteX2-165" fmla="*/ 16023 w 6788132"/>
                <a:gd name="connsiteY2-166" fmla="*/ 1411966 h 2454184"/>
                <a:gd name="connsiteX3-167" fmla="*/ 6787277 w 6788132"/>
                <a:gd name="connsiteY3-168" fmla="*/ 2454174 h 2454184"/>
                <a:gd name="connsiteX4-169" fmla="*/ 519302 w 6788132"/>
                <a:gd name="connsiteY4-170" fmla="*/ 1402689 h 2454184"/>
                <a:gd name="connsiteX0-171" fmla="*/ 519302 w 6788132"/>
                <a:gd name="connsiteY0-172" fmla="*/ 1402689 h 2454184"/>
                <a:gd name="connsiteX1-173" fmla="*/ 5948261 w 6788132"/>
                <a:gd name="connsiteY1-174" fmla="*/ 1 h 2454184"/>
                <a:gd name="connsiteX2-175" fmla="*/ 16023 w 6788132"/>
                <a:gd name="connsiteY2-176" fmla="*/ 1411966 h 2454184"/>
                <a:gd name="connsiteX3-177" fmla="*/ 6787277 w 6788132"/>
                <a:gd name="connsiteY3-178" fmla="*/ 2454174 h 2454184"/>
                <a:gd name="connsiteX4-179" fmla="*/ 519302 w 6788132"/>
                <a:gd name="connsiteY4-180" fmla="*/ 1402689 h 2454184"/>
                <a:gd name="connsiteX0-181" fmla="*/ 519302 w 6787927"/>
                <a:gd name="connsiteY0-182" fmla="*/ 1402690 h 2454185"/>
                <a:gd name="connsiteX1-183" fmla="*/ 5948261 w 6787927"/>
                <a:gd name="connsiteY1-184" fmla="*/ 2 h 2454185"/>
                <a:gd name="connsiteX2-185" fmla="*/ 16023 w 6787927"/>
                <a:gd name="connsiteY2-186" fmla="*/ 1411967 h 2454185"/>
                <a:gd name="connsiteX3-187" fmla="*/ 6787277 w 6787927"/>
                <a:gd name="connsiteY3-188" fmla="*/ 2454175 h 2454185"/>
                <a:gd name="connsiteX4-189" fmla="*/ 519302 w 6787927"/>
                <a:gd name="connsiteY4-190" fmla="*/ 1402690 h 2454185"/>
                <a:gd name="connsiteX0-191" fmla="*/ 519302 w 6788029"/>
                <a:gd name="connsiteY0-192" fmla="*/ 1402690 h 2454185"/>
                <a:gd name="connsiteX1-193" fmla="*/ 5948261 w 6788029"/>
                <a:gd name="connsiteY1-194" fmla="*/ 2 h 2454185"/>
                <a:gd name="connsiteX2-195" fmla="*/ 16023 w 6788029"/>
                <a:gd name="connsiteY2-196" fmla="*/ 1411967 h 2454185"/>
                <a:gd name="connsiteX3-197" fmla="*/ 6787277 w 6788029"/>
                <a:gd name="connsiteY3-198" fmla="*/ 2454175 h 2454185"/>
                <a:gd name="connsiteX4-199" fmla="*/ 519302 w 6788029"/>
                <a:gd name="connsiteY4-200" fmla="*/ 1402690 h 2454185"/>
                <a:gd name="connsiteX0-201" fmla="*/ 519302 w 6788029"/>
                <a:gd name="connsiteY0-202" fmla="*/ 1402690 h 2454185"/>
                <a:gd name="connsiteX1-203" fmla="*/ 5948261 w 6788029"/>
                <a:gd name="connsiteY1-204" fmla="*/ 2 h 2454185"/>
                <a:gd name="connsiteX2-205" fmla="*/ 16023 w 6788029"/>
                <a:gd name="connsiteY2-206" fmla="*/ 1411967 h 2454185"/>
                <a:gd name="connsiteX3-207" fmla="*/ 6787277 w 6788029"/>
                <a:gd name="connsiteY3-208" fmla="*/ 2454175 h 2454185"/>
                <a:gd name="connsiteX4-209" fmla="*/ 519302 w 6788029"/>
                <a:gd name="connsiteY4-210" fmla="*/ 1402690 h 2454185"/>
                <a:gd name="connsiteX0-211" fmla="*/ 519302 w 6787995"/>
                <a:gd name="connsiteY0-212" fmla="*/ 1402690 h 2454185"/>
                <a:gd name="connsiteX1-213" fmla="*/ 5948261 w 6787995"/>
                <a:gd name="connsiteY1-214" fmla="*/ 2 h 2454185"/>
                <a:gd name="connsiteX2-215" fmla="*/ 16023 w 6787995"/>
                <a:gd name="connsiteY2-216" fmla="*/ 1411967 h 2454185"/>
                <a:gd name="connsiteX3-217" fmla="*/ 6787277 w 6787995"/>
                <a:gd name="connsiteY3-218" fmla="*/ 2454175 h 2454185"/>
                <a:gd name="connsiteX4-219" fmla="*/ 519302 w 6787995"/>
                <a:gd name="connsiteY4-220" fmla="*/ 1402690 h 2454185"/>
                <a:gd name="connsiteX0-221" fmla="*/ 508782 w 20873708"/>
                <a:gd name="connsiteY0-222" fmla="*/ 1402690 h 2487739"/>
                <a:gd name="connsiteX1-223" fmla="*/ 5937741 w 20873708"/>
                <a:gd name="connsiteY1-224" fmla="*/ 2 h 2487739"/>
                <a:gd name="connsiteX2-225" fmla="*/ 5503 w 20873708"/>
                <a:gd name="connsiteY2-226" fmla="*/ 1411967 h 2487739"/>
                <a:gd name="connsiteX3-227" fmla="*/ 20873407 w 20873708"/>
                <a:gd name="connsiteY3-228" fmla="*/ 2487731 h 2487739"/>
                <a:gd name="connsiteX4-229" fmla="*/ 508782 w 20873708"/>
                <a:gd name="connsiteY4-230" fmla="*/ 1402690 h 2487739"/>
                <a:gd name="connsiteX0-231" fmla="*/ 508782 w 20873708"/>
                <a:gd name="connsiteY0-232" fmla="*/ 1247556 h 2332605"/>
                <a:gd name="connsiteX1-233" fmla="*/ 6650140 w 20873708"/>
                <a:gd name="connsiteY1-234" fmla="*/ 3 h 2332605"/>
                <a:gd name="connsiteX2-235" fmla="*/ 5503 w 20873708"/>
                <a:gd name="connsiteY2-236" fmla="*/ 1256833 h 2332605"/>
                <a:gd name="connsiteX3-237" fmla="*/ 20873407 w 20873708"/>
                <a:gd name="connsiteY3-238" fmla="*/ 2332597 h 2332605"/>
                <a:gd name="connsiteX4-239" fmla="*/ 508782 w 20873708"/>
                <a:gd name="connsiteY4-240" fmla="*/ 1247556 h 2332605"/>
                <a:gd name="connsiteX0-241" fmla="*/ 721439 w 20874015"/>
                <a:gd name="connsiteY0-242" fmla="*/ 1179404 h 2333285"/>
                <a:gd name="connsiteX1-243" fmla="*/ 6650140 w 20874015"/>
                <a:gd name="connsiteY1-244" fmla="*/ 155 h 2333285"/>
                <a:gd name="connsiteX2-245" fmla="*/ 5503 w 20874015"/>
                <a:gd name="connsiteY2-246" fmla="*/ 1256985 h 2333285"/>
                <a:gd name="connsiteX3-247" fmla="*/ 20873407 w 20874015"/>
                <a:gd name="connsiteY3-248" fmla="*/ 2332749 h 2333285"/>
                <a:gd name="connsiteX4-249" fmla="*/ 721439 w 20874015"/>
                <a:gd name="connsiteY4-250" fmla="*/ 1179404 h 2333285"/>
                <a:gd name="connsiteX0-251" fmla="*/ 721439 w 20873981"/>
                <a:gd name="connsiteY0-252" fmla="*/ 1179510 h 2333391"/>
                <a:gd name="connsiteX1-253" fmla="*/ 6650140 w 20873981"/>
                <a:gd name="connsiteY1-254" fmla="*/ 261 h 2333391"/>
                <a:gd name="connsiteX2-255" fmla="*/ 5503 w 20873981"/>
                <a:gd name="connsiteY2-256" fmla="*/ 1257091 h 2333391"/>
                <a:gd name="connsiteX3-257" fmla="*/ 20873407 w 20873981"/>
                <a:gd name="connsiteY3-258" fmla="*/ 2332855 h 2333391"/>
                <a:gd name="connsiteX4-259" fmla="*/ 721439 w 20873981"/>
                <a:gd name="connsiteY4-260" fmla="*/ 1179510 h 2333391"/>
                <a:gd name="connsiteX0-261" fmla="*/ 1924820 w 22077567"/>
                <a:gd name="connsiteY0-262" fmla="*/ 1180025 h 2333906"/>
                <a:gd name="connsiteX1-263" fmla="*/ 7853521 w 22077567"/>
                <a:gd name="connsiteY1-264" fmla="*/ 776 h 2333906"/>
                <a:gd name="connsiteX2-265" fmla="*/ 1208884 w 22077567"/>
                <a:gd name="connsiteY2-266" fmla="*/ 1257606 h 2333906"/>
                <a:gd name="connsiteX3-267" fmla="*/ 22076788 w 22077567"/>
                <a:gd name="connsiteY3-268" fmla="*/ 2333370 h 2333906"/>
                <a:gd name="connsiteX4-269" fmla="*/ 1924820 w 22077567"/>
                <a:gd name="connsiteY4-270" fmla="*/ 1180025 h 2333906"/>
                <a:gd name="connsiteX0-271" fmla="*/ 2409608 w 22562424"/>
                <a:gd name="connsiteY0-272" fmla="*/ 1180312 h 2334193"/>
                <a:gd name="connsiteX1-273" fmla="*/ 8338309 w 22562424"/>
                <a:gd name="connsiteY1-274" fmla="*/ 1063 h 2334193"/>
                <a:gd name="connsiteX2-275" fmla="*/ 1693672 w 22562424"/>
                <a:gd name="connsiteY2-276" fmla="*/ 1257893 h 2334193"/>
                <a:gd name="connsiteX3-277" fmla="*/ 22561576 w 22562424"/>
                <a:gd name="connsiteY3-278" fmla="*/ 2333657 h 2334193"/>
                <a:gd name="connsiteX4-279" fmla="*/ 2409608 w 22562424"/>
                <a:gd name="connsiteY4-280" fmla="*/ 1180312 h 2334193"/>
                <a:gd name="connsiteX0-281" fmla="*/ 823397 w 20976213"/>
                <a:gd name="connsiteY0-282" fmla="*/ 1179445 h 2333326"/>
                <a:gd name="connsiteX1-283" fmla="*/ 6752098 w 20976213"/>
                <a:gd name="connsiteY1-284" fmla="*/ 196 h 2333326"/>
                <a:gd name="connsiteX2-285" fmla="*/ 107461 w 20976213"/>
                <a:gd name="connsiteY2-286" fmla="*/ 1257026 h 2333326"/>
                <a:gd name="connsiteX3-287" fmla="*/ 20975365 w 20976213"/>
                <a:gd name="connsiteY3-288" fmla="*/ 2332790 h 2333326"/>
                <a:gd name="connsiteX4-289" fmla="*/ 823397 w 20976213"/>
                <a:gd name="connsiteY4-290" fmla="*/ 1179445 h 2333326"/>
                <a:gd name="connsiteX0-291" fmla="*/ 823397 w 20976213"/>
                <a:gd name="connsiteY0-292" fmla="*/ 1179444 h 2333169"/>
                <a:gd name="connsiteX1-293" fmla="*/ 6752098 w 20976213"/>
                <a:gd name="connsiteY1-294" fmla="*/ 195 h 2333169"/>
                <a:gd name="connsiteX2-295" fmla="*/ 107461 w 20976213"/>
                <a:gd name="connsiteY2-296" fmla="*/ 1257025 h 2333169"/>
                <a:gd name="connsiteX3-297" fmla="*/ 20975365 w 20976213"/>
                <a:gd name="connsiteY3-298" fmla="*/ 2332789 h 2333169"/>
                <a:gd name="connsiteX4-299" fmla="*/ 823397 w 20976213"/>
                <a:gd name="connsiteY4-300" fmla="*/ 1179444 h 2333169"/>
                <a:gd name="connsiteX0-301" fmla="*/ 824968 w 20977477"/>
                <a:gd name="connsiteY0-302" fmla="*/ 1179254 h 2332605"/>
                <a:gd name="connsiteX1-303" fmla="*/ 6753669 w 20977477"/>
                <a:gd name="connsiteY1-304" fmla="*/ 5 h 2332605"/>
                <a:gd name="connsiteX2-305" fmla="*/ 254883 w 20977477"/>
                <a:gd name="connsiteY2-306" fmla="*/ 1190264 h 2332605"/>
                <a:gd name="connsiteX3-307" fmla="*/ 20976936 w 20977477"/>
                <a:gd name="connsiteY3-308" fmla="*/ 2332599 h 2332605"/>
                <a:gd name="connsiteX4-309" fmla="*/ 824968 w 20977477"/>
                <a:gd name="connsiteY4-310" fmla="*/ 1179254 h 2332605"/>
                <a:gd name="connsiteX0-311" fmla="*/ 1049549 w 21202058"/>
                <a:gd name="connsiteY0-312" fmla="*/ 1179254 h 2332605"/>
                <a:gd name="connsiteX1-313" fmla="*/ 6978250 w 21202058"/>
                <a:gd name="connsiteY1-314" fmla="*/ 5 h 2332605"/>
                <a:gd name="connsiteX2-315" fmla="*/ 479464 w 21202058"/>
                <a:gd name="connsiteY2-316" fmla="*/ 1190264 h 2332605"/>
                <a:gd name="connsiteX3-317" fmla="*/ 21201517 w 21202058"/>
                <a:gd name="connsiteY3-318" fmla="*/ 2332599 h 2332605"/>
                <a:gd name="connsiteX4-319" fmla="*/ 1049549 w 21202058"/>
                <a:gd name="connsiteY4-320" fmla="*/ 1179254 h 2332605"/>
                <a:gd name="connsiteX0-321" fmla="*/ 1635408 w 21787917"/>
                <a:gd name="connsiteY0-322" fmla="*/ 1179254 h 2332605"/>
                <a:gd name="connsiteX1-323" fmla="*/ 7564109 w 21787917"/>
                <a:gd name="connsiteY1-324" fmla="*/ 5 h 2332605"/>
                <a:gd name="connsiteX2-325" fmla="*/ 1065323 w 21787917"/>
                <a:gd name="connsiteY2-326" fmla="*/ 1190264 h 2332605"/>
                <a:gd name="connsiteX3-327" fmla="*/ 21787376 w 21787917"/>
                <a:gd name="connsiteY3-328" fmla="*/ 2332599 h 2332605"/>
                <a:gd name="connsiteX4-329" fmla="*/ 1635408 w 21787917"/>
                <a:gd name="connsiteY4-330" fmla="*/ 1179254 h 2332605"/>
                <a:gd name="connsiteX0-331" fmla="*/ 1340019 w 21492528"/>
                <a:gd name="connsiteY0-332" fmla="*/ 1179254 h 2332605"/>
                <a:gd name="connsiteX1-333" fmla="*/ 7268720 w 21492528"/>
                <a:gd name="connsiteY1-334" fmla="*/ 5 h 2332605"/>
                <a:gd name="connsiteX2-335" fmla="*/ 769934 w 21492528"/>
                <a:gd name="connsiteY2-336" fmla="*/ 1190264 h 2332605"/>
                <a:gd name="connsiteX3-337" fmla="*/ 21491987 w 21492528"/>
                <a:gd name="connsiteY3-338" fmla="*/ 2332599 h 2332605"/>
                <a:gd name="connsiteX4-339" fmla="*/ 1340019 w 21492528"/>
                <a:gd name="connsiteY4-340" fmla="*/ 1179254 h 2332605"/>
                <a:gd name="connsiteX0-341" fmla="*/ 1340019 w 21492528"/>
                <a:gd name="connsiteY0-342" fmla="*/ 1179254 h 2332605"/>
                <a:gd name="connsiteX1-343" fmla="*/ 7268720 w 21492528"/>
                <a:gd name="connsiteY1-344" fmla="*/ 5 h 2332605"/>
                <a:gd name="connsiteX2-345" fmla="*/ 769934 w 21492528"/>
                <a:gd name="connsiteY2-346" fmla="*/ 1190264 h 2332605"/>
                <a:gd name="connsiteX3-347" fmla="*/ 21491987 w 21492528"/>
                <a:gd name="connsiteY3-348" fmla="*/ 2332599 h 2332605"/>
                <a:gd name="connsiteX4-349" fmla="*/ 1340019 w 21492528"/>
                <a:gd name="connsiteY4-350" fmla="*/ 1179254 h 2332605"/>
                <a:gd name="connsiteX0-351" fmla="*/ 1340019 w 21492528"/>
                <a:gd name="connsiteY0-352" fmla="*/ 1179254 h 2332636"/>
                <a:gd name="connsiteX1-353" fmla="*/ 7268720 w 21492528"/>
                <a:gd name="connsiteY1-354" fmla="*/ 5 h 2332636"/>
                <a:gd name="connsiteX2-355" fmla="*/ 769934 w 21492528"/>
                <a:gd name="connsiteY2-356" fmla="*/ 1190264 h 2332636"/>
                <a:gd name="connsiteX3-357" fmla="*/ 21491987 w 21492528"/>
                <a:gd name="connsiteY3-358" fmla="*/ 2332599 h 2332636"/>
                <a:gd name="connsiteX4-359" fmla="*/ 1340019 w 21492528"/>
                <a:gd name="connsiteY4-360" fmla="*/ 1179254 h 2332636"/>
                <a:gd name="connsiteX0-361" fmla="*/ 1340019 w 21492528"/>
                <a:gd name="connsiteY0-362" fmla="*/ 1179254 h 2332632"/>
                <a:gd name="connsiteX1-363" fmla="*/ 7268720 w 21492528"/>
                <a:gd name="connsiteY1-364" fmla="*/ 5 h 2332632"/>
                <a:gd name="connsiteX2-365" fmla="*/ 769934 w 21492528"/>
                <a:gd name="connsiteY2-366" fmla="*/ 1190264 h 2332632"/>
                <a:gd name="connsiteX3-367" fmla="*/ 21491987 w 21492528"/>
                <a:gd name="connsiteY3-368" fmla="*/ 2332599 h 2332632"/>
                <a:gd name="connsiteX4-369" fmla="*/ 1340019 w 21492528"/>
                <a:gd name="connsiteY4-370" fmla="*/ 1179254 h 2332632"/>
                <a:gd name="connsiteX0-371" fmla="*/ 1340019 w 16537695"/>
                <a:gd name="connsiteY0-372" fmla="*/ 1179254 h 2553252"/>
                <a:gd name="connsiteX1-373" fmla="*/ 7268720 w 16537695"/>
                <a:gd name="connsiteY1-374" fmla="*/ 5 h 2553252"/>
                <a:gd name="connsiteX2-375" fmla="*/ 769934 w 16537695"/>
                <a:gd name="connsiteY2-376" fmla="*/ 1190264 h 2553252"/>
                <a:gd name="connsiteX3-377" fmla="*/ 16536796 w 16537695"/>
                <a:gd name="connsiteY3-378" fmla="*/ 2553244 h 2553252"/>
                <a:gd name="connsiteX4-379" fmla="*/ 1340019 w 16537695"/>
                <a:gd name="connsiteY4-380" fmla="*/ 1179254 h 2553252"/>
                <a:gd name="connsiteX0-381" fmla="*/ 1663344 w 16861020"/>
                <a:gd name="connsiteY0-382" fmla="*/ 1323633 h 2697631"/>
                <a:gd name="connsiteX1-383" fmla="*/ 3911707 w 16861020"/>
                <a:gd name="connsiteY1-384" fmla="*/ 3 h 2697631"/>
                <a:gd name="connsiteX2-385" fmla="*/ 1093259 w 16861020"/>
                <a:gd name="connsiteY2-386" fmla="*/ 1334643 h 2697631"/>
                <a:gd name="connsiteX3-387" fmla="*/ 16860121 w 16861020"/>
                <a:gd name="connsiteY3-388" fmla="*/ 2697623 h 2697631"/>
                <a:gd name="connsiteX4-389" fmla="*/ 1663344 w 16861020"/>
                <a:gd name="connsiteY4-390" fmla="*/ 1323633 h 2697631"/>
                <a:gd name="connsiteX0-391" fmla="*/ 3246257 w 18443933"/>
                <a:gd name="connsiteY0-392" fmla="*/ 1323633 h 2697631"/>
                <a:gd name="connsiteX1-393" fmla="*/ 5494620 w 18443933"/>
                <a:gd name="connsiteY1-394" fmla="*/ 3 h 2697631"/>
                <a:gd name="connsiteX2-395" fmla="*/ 2676172 w 18443933"/>
                <a:gd name="connsiteY2-396" fmla="*/ 1334643 h 2697631"/>
                <a:gd name="connsiteX3-397" fmla="*/ 18443034 w 18443933"/>
                <a:gd name="connsiteY3-398" fmla="*/ 2697623 h 2697631"/>
                <a:gd name="connsiteX4-399" fmla="*/ 3246257 w 18443933"/>
                <a:gd name="connsiteY4-400" fmla="*/ 1323633 h 2697631"/>
                <a:gd name="connsiteX0-401" fmla="*/ 3246257 w 18443592"/>
                <a:gd name="connsiteY0-402" fmla="*/ 1323633 h 2697631"/>
                <a:gd name="connsiteX1-403" fmla="*/ 5494620 w 18443592"/>
                <a:gd name="connsiteY1-404" fmla="*/ 3 h 2697631"/>
                <a:gd name="connsiteX2-405" fmla="*/ 2676172 w 18443592"/>
                <a:gd name="connsiteY2-406" fmla="*/ 1334643 h 2697631"/>
                <a:gd name="connsiteX3-407" fmla="*/ 18443034 w 18443592"/>
                <a:gd name="connsiteY3-408" fmla="*/ 2697623 h 2697631"/>
                <a:gd name="connsiteX4-409" fmla="*/ 3246257 w 18443592"/>
                <a:gd name="connsiteY4-410" fmla="*/ 1323633 h 2697631"/>
                <a:gd name="connsiteX0-411" fmla="*/ 3246257 w 18443649"/>
                <a:gd name="connsiteY0-412" fmla="*/ 1323633 h 2697631"/>
                <a:gd name="connsiteX1-413" fmla="*/ 5494620 w 18443649"/>
                <a:gd name="connsiteY1-414" fmla="*/ 3 h 2697631"/>
                <a:gd name="connsiteX2-415" fmla="*/ 2676172 w 18443649"/>
                <a:gd name="connsiteY2-416" fmla="*/ 1334643 h 2697631"/>
                <a:gd name="connsiteX3-417" fmla="*/ 18443034 w 18443649"/>
                <a:gd name="connsiteY3-418" fmla="*/ 2697623 h 2697631"/>
                <a:gd name="connsiteX4-419" fmla="*/ 3246257 w 18443649"/>
                <a:gd name="connsiteY4-420" fmla="*/ 1323633 h 2697631"/>
                <a:gd name="connsiteX0-421" fmla="*/ 2379811 w 17577203"/>
                <a:gd name="connsiteY0-422" fmla="*/ 1323633 h 2697629"/>
                <a:gd name="connsiteX1-423" fmla="*/ 4628174 w 17577203"/>
                <a:gd name="connsiteY1-424" fmla="*/ 3 h 2697629"/>
                <a:gd name="connsiteX2-425" fmla="*/ 1809726 w 17577203"/>
                <a:gd name="connsiteY2-426" fmla="*/ 1334643 h 2697629"/>
                <a:gd name="connsiteX3-427" fmla="*/ 17576588 w 17577203"/>
                <a:gd name="connsiteY3-428" fmla="*/ 2697623 h 2697629"/>
                <a:gd name="connsiteX4-429" fmla="*/ 2379811 w 17577203"/>
                <a:gd name="connsiteY4-430" fmla="*/ 1323633 h 2697629"/>
                <a:gd name="connsiteX0-431" fmla="*/ 2128064 w 17325456"/>
                <a:gd name="connsiteY0-432" fmla="*/ 1323633 h 2697627"/>
                <a:gd name="connsiteX1-433" fmla="*/ 4376427 w 17325456"/>
                <a:gd name="connsiteY1-434" fmla="*/ 3 h 2697627"/>
                <a:gd name="connsiteX2-435" fmla="*/ 1557979 w 17325456"/>
                <a:gd name="connsiteY2-436" fmla="*/ 1334643 h 2697627"/>
                <a:gd name="connsiteX3-437" fmla="*/ 17324841 w 17325456"/>
                <a:gd name="connsiteY3-438" fmla="*/ 2697623 h 2697627"/>
                <a:gd name="connsiteX4-439" fmla="*/ 2128064 w 17325456"/>
                <a:gd name="connsiteY4-440" fmla="*/ 1323633 h 2697627"/>
                <a:gd name="connsiteX0-441" fmla="*/ 2513257 w 17334837"/>
                <a:gd name="connsiteY0-442" fmla="*/ 1326163 h 2697625"/>
                <a:gd name="connsiteX1-443" fmla="*/ 4384728 w 17334837"/>
                <a:gd name="connsiteY1-444" fmla="*/ 3 h 2697625"/>
                <a:gd name="connsiteX2-445" fmla="*/ 1566280 w 17334837"/>
                <a:gd name="connsiteY2-446" fmla="*/ 1334643 h 2697625"/>
                <a:gd name="connsiteX3-447" fmla="*/ 17333142 w 17334837"/>
                <a:gd name="connsiteY3-448" fmla="*/ 2697623 h 2697625"/>
                <a:gd name="connsiteX4-449" fmla="*/ 2513257 w 17334837"/>
                <a:gd name="connsiteY4-450" fmla="*/ 1326163 h 2697625"/>
                <a:gd name="connsiteX0-451" fmla="*/ 2294826 w 17116406"/>
                <a:gd name="connsiteY0-452" fmla="*/ 1326163 h 2697625"/>
                <a:gd name="connsiteX1-453" fmla="*/ 4166297 w 17116406"/>
                <a:gd name="connsiteY1-454" fmla="*/ 3 h 2697625"/>
                <a:gd name="connsiteX2-455" fmla="*/ 1347849 w 17116406"/>
                <a:gd name="connsiteY2-456" fmla="*/ 1334643 h 2697625"/>
                <a:gd name="connsiteX3-457" fmla="*/ 17114711 w 17116406"/>
                <a:gd name="connsiteY3-458" fmla="*/ 2697623 h 2697625"/>
                <a:gd name="connsiteX4-459" fmla="*/ 2294826 w 17116406"/>
                <a:gd name="connsiteY4-460" fmla="*/ 1326163 h 2697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16406" h="2697625">
                  <a:moveTo>
                    <a:pt x="2294826" y="1326163"/>
                  </a:moveTo>
                  <a:cubicBezTo>
                    <a:pt x="-1758081" y="507344"/>
                    <a:pt x="4324126" y="-1410"/>
                    <a:pt x="4166297" y="3"/>
                  </a:cubicBezTo>
                  <a:cubicBezTo>
                    <a:pt x="4008468" y="1416"/>
                    <a:pt x="-2824783" y="492278"/>
                    <a:pt x="1347849" y="1334643"/>
                  </a:cubicBezTo>
                  <a:cubicBezTo>
                    <a:pt x="5520481" y="2177008"/>
                    <a:pt x="16956882" y="2699036"/>
                    <a:pt x="17114711" y="2697623"/>
                  </a:cubicBezTo>
                  <a:cubicBezTo>
                    <a:pt x="17272540" y="2696210"/>
                    <a:pt x="6347733" y="2144982"/>
                    <a:pt x="2294826" y="1326163"/>
                  </a:cubicBezTo>
                  <a:close/>
                </a:path>
              </a:pathLst>
            </a:custGeom>
            <a:gradFill flip="none" rotWithShape="1">
              <a:gsLst>
                <a:gs pos="0">
                  <a:schemeClr val="bg1"/>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579357" y="3792017"/>
            <a:ext cx="2889596" cy="1145943"/>
          </a:xfrm>
          <a:prstGeom prst="rect">
            <a:avLst/>
          </a:prstGeom>
        </p:spPr>
        <p:txBody>
          <a:bodyPr wrap="square" lIns="121908" tIns="60954" rIns="121908" bIns="60954">
            <a:spAutoFit/>
          </a:bodyPr>
          <a:lstStyle/>
          <a:p>
            <a:pPr algn="r">
              <a:lnSpc>
                <a:spcPct val="130000"/>
              </a:lnSpc>
              <a:spcAft>
                <a:spcPts val="800"/>
              </a:spcAft>
            </a:pPr>
            <a:r>
              <a:rPr lang="zh-CN" altLang="en-US" sz="1300" dirty="0">
                <a:solidFill>
                  <a:schemeClr val="accent5"/>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5"/>
              </a:solidFill>
              <a:latin typeface="微软雅黑" panose="020B0503020204020204" pitchFamily="34" charset="-122"/>
              <a:ea typeface="微软雅黑" panose="020B0503020204020204" pitchFamily="34" charset="-122"/>
            </a:endParaRPr>
          </a:p>
          <a:p>
            <a:pPr algn="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sp>
        <p:nvSpPr>
          <p:cNvPr id="43" name="矩形 42"/>
          <p:cNvSpPr/>
          <p:nvPr/>
        </p:nvSpPr>
        <p:spPr>
          <a:xfrm>
            <a:off x="579357" y="2211949"/>
            <a:ext cx="2889596" cy="1145943"/>
          </a:xfrm>
          <a:prstGeom prst="rect">
            <a:avLst/>
          </a:prstGeom>
        </p:spPr>
        <p:txBody>
          <a:bodyPr wrap="square" lIns="121908" tIns="60954" rIns="121908" bIns="60954">
            <a:spAutoFit/>
          </a:bodyPr>
          <a:lstStyle/>
          <a:p>
            <a:pPr algn="r">
              <a:lnSpc>
                <a:spcPct val="130000"/>
              </a:lnSpc>
              <a:spcAft>
                <a:spcPts val="800"/>
              </a:spcAft>
            </a:pPr>
            <a:r>
              <a:rPr lang="zh-CN" altLang="en-US" sz="1300" dirty="0">
                <a:solidFill>
                  <a:schemeClr val="accent2"/>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2"/>
              </a:solidFill>
              <a:latin typeface="微软雅黑" panose="020B0503020204020204" pitchFamily="34" charset="-122"/>
              <a:ea typeface="微软雅黑" panose="020B0503020204020204" pitchFamily="34" charset="-122"/>
            </a:endParaRPr>
          </a:p>
          <a:p>
            <a:pPr algn="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sp>
        <p:nvSpPr>
          <p:cNvPr id="44" name="矩形 43"/>
          <p:cNvSpPr/>
          <p:nvPr/>
        </p:nvSpPr>
        <p:spPr>
          <a:xfrm>
            <a:off x="8723051" y="3792017"/>
            <a:ext cx="2889596" cy="1145943"/>
          </a:xfrm>
          <a:prstGeom prst="rect">
            <a:avLst/>
          </a:prstGeom>
        </p:spPr>
        <p:txBody>
          <a:bodyPr wrap="square" lIns="121908" tIns="60954" rIns="121908" bIns="60954">
            <a:spAutoFit/>
          </a:bodyPr>
          <a:lstStyle/>
          <a:p>
            <a:pPr>
              <a:lnSpc>
                <a:spcPct val="130000"/>
              </a:lnSpc>
              <a:spcAft>
                <a:spcPts val="800"/>
              </a:spcAft>
            </a:pPr>
            <a:r>
              <a:rPr lang="zh-CN" altLang="en-US" sz="1300" dirty="0">
                <a:solidFill>
                  <a:schemeClr val="accent4"/>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4"/>
              </a:solidFill>
              <a:latin typeface="微软雅黑" panose="020B0503020204020204" pitchFamily="34" charset="-122"/>
              <a:ea typeface="微软雅黑" panose="020B0503020204020204" pitchFamily="34" charset="-122"/>
            </a:endParaRPr>
          </a:p>
          <a:p>
            <a:pP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sp>
        <p:nvSpPr>
          <p:cNvPr id="45" name="矩形 44"/>
          <p:cNvSpPr/>
          <p:nvPr/>
        </p:nvSpPr>
        <p:spPr>
          <a:xfrm>
            <a:off x="8716941" y="2211949"/>
            <a:ext cx="2889596" cy="1145943"/>
          </a:xfrm>
          <a:prstGeom prst="rect">
            <a:avLst/>
          </a:prstGeom>
        </p:spPr>
        <p:txBody>
          <a:bodyPr wrap="square" lIns="121908" tIns="60954" rIns="121908" bIns="60954">
            <a:spAutoFit/>
          </a:bodyPr>
          <a:lstStyle/>
          <a:p>
            <a:pPr>
              <a:lnSpc>
                <a:spcPct val="130000"/>
              </a:lnSpc>
              <a:spcAft>
                <a:spcPts val="800"/>
              </a:spcAft>
            </a:pPr>
            <a:r>
              <a:rPr lang="zh-CN" altLang="en-US" sz="1300" dirty="0">
                <a:solidFill>
                  <a:schemeClr val="accent3"/>
                </a:solidFill>
                <a:latin typeface="微软雅黑" panose="020B0503020204020204" pitchFamily="34" charset="-122"/>
                <a:ea typeface="微软雅黑" panose="020B0503020204020204" pitchFamily="34" charset="-122"/>
              </a:rPr>
              <a:t>在此输入您的标题</a:t>
            </a:r>
            <a:endParaRPr lang="en-US" altLang="zh-CN" sz="1300" dirty="0">
              <a:solidFill>
                <a:schemeClr val="accent3"/>
              </a:solidFill>
              <a:latin typeface="微软雅黑" panose="020B0503020204020204" pitchFamily="34" charset="-122"/>
              <a:ea typeface="微软雅黑" panose="020B0503020204020204" pitchFamily="34" charset="-122"/>
            </a:endParaRPr>
          </a:p>
          <a:p>
            <a:pPr>
              <a:lnSpc>
                <a:spcPct val="130000"/>
              </a:lnSpc>
              <a:spcAft>
                <a:spcPts val="800"/>
              </a:spcAft>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在此输入您的文字，在此输入您的文字，在此输入您的文字在此输入您的文字，在此输入您的文字</a:t>
            </a:r>
          </a:p>
        </p:txBody>
      </p:sp>
      <p:cxnSp>
        <p:nvCxnSpPr>
          <p:cNvPr id="46" name="直接连接符 45"/>
          <p:cNvCxnSpPr/>
          <p:nvPr/>
        </p:nvCxnSpPr>
        <p:spPr>
          <a:xfrm flipH="1" flipV="1">
            <a:off x="7236429" y="2765061"/>
            <a:ext cx="1444956" cy="1"/>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7236429" y="4336279"/>
            <a:ext cx="1444956" cy="1"/>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3515514" y="2765061"/>
            <a:ext cx="2496263" cy="1"/>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3515512" y="4336279"/>
            <a:ext cx="1444956" cy="1"/>
          </a:xfrm>
          <a:prstGeom prst="line">
            <a:avLst/>
          </a:prstGeom>
          <a:ln w="12700">
            <a:solidFill>
              <a:schemeClr val="bg1">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a:t>单击此处添加标题</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362">
                                          <p:stCondLst>
                                            <p:cond delay="0"/>
                                          </p:stCondLst>
                                        </p:cTn>
                                        <p:tgtEl>
                                          <p:spTgt spid="27"/>
                                        </p:tgtEl>
                                      </p:cBhvr>
                                    </p:animEffect>
                                    <p:anim calcmode="lin" valueType="num">
                                      <p:cBhvr>
                                        <p:cTn id="8" dur="1139"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27"/>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27"/>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27"/>
                                        </p:tgtEl>
                                        <p:attrNameLst>
                                          <p:attrName>ppt_y</p:attrName>
                                        </p:attrNameLst>
                                      </p:cBhvr>
                                      <p:tavLst>
                                        <p:tav tm="0" fmla="#ppt_y-sin(pi*$)/81">
                                          <p:val>
                                            <p:fltVal val="0"/>
                                          </p:val>
                                        </p:tav>
                                        <p:tav tm="100000">
                                          <p:val>
                                            <p:fltVal val="1"/>
                                          </p:val>
                                        </p:tav>
                                      </p:tavLst>
                                    </p:anim>
                                    <p:animScale>
                                      <p:cBhvr>
                                        <p:cTn id="13" dur="16">
                                          <p:stCondLst>
                                            <p:cond delay="406"/>
                                          </p:stCondLst>
                                        </p:cTn>
                                        <p:tgtEl>
                                          <p:spTgt spid="27"/>
                                        </p:tgtEl>
                                      </p:cBhvr>
                                      <p:to x="100000" y="60000"/>
                                    </p:animScale>
                                    <p:animScale>
                                      <p:cBhvr>
                                        <p:cTn id="14" dur="104" decel="50000">
                                          <p:stCondLst>
                                            <p:cond delay="423"/>
                                          </p:stCondLst>
                                        </p:cTn>
                                        <p:tgtEl>
                                          <p:spTgt spid="27"/>
                                        </p:tgtEl>
                                      </p:cBhvr>
                                      <p:to x="100000" y="100000"/>
                                    </p:animScale>
                                    <p:animScale>
                                      <p:cBhvr>
                                        <p:cTn id="15" dur="16">
                                          <p:stCondLst>
                                            <p:cond delay="820"/>
                                          </p:stCondLst>
                                        </p:cTn>
                                        <p:tgtEl>
                                          <p:spTgt spid="27"/>
                                        </p:tgtEl>
                                      </p:cBhvr>
                                      <p:to x="100000" y="80000"/>
                                    </p:animScale>
                                    <p:animScale>
                                      <p:cBhvr>
                                        <p:cTn id="16" dur="104" decel="50000">
                                          <p:stCondLst>
                                            <p:cond delay="836"/>
                                          </p:stCondLst>
                                        </p:cTn>
                                        <p:tgtEl>
                                          <p:spTgt spid="27"/>
                                        </p:tgtEl>
                                      </p:cBhvr>
                                      <p:to x="100000" y="100000"/>
                                    </p:animScale>
                                    <p:animScale>
                                      <p:cBhvr>
                                        <p:cTn id="17" dur="16">
                                          <p:stCondLst>
                                            <p:cond delay="1026"/>
                                          </p:stCondLst>
                                        </p:cTn>
                                        <p:tgtEl>
                                          <p:spTgt spid="27"/>
                                        </p:tgtEl>
                                      </p:cBhvr>
                                      <p:to x="100000" y="90000"/>
                                    </p:animScale>
                                    <p:animScale>
                                      <p:cBhvr>
                                        <p:cTn id="18" dur="104" decel="50000">
                                          <p:stCondLst>
                                            <p:cond delay="1042"/>
                                          </p:stCondLst>
                                        </p:cTn>
                                        <p:tgtEl>
                                          <p:spTgt spid="27"/>
                                        </p:tgtEl>
                                      </p:cBhvr>
                                      <p:to x="100000" y="100000"/>
                                    </p:animScale>
                                    <p:animScale>
                                      <p:cBhvr>
                                        <p:cTn id="19" dur="16">
                                          <p:stCondLst>
                                            <p:cond delay="1130"/>
                                          </p:stCondLst>
                                        </p:cTn>
                                        <p:tgtEl>
                                          <p:spTgt spid="27"/>
                                        </p:tgtEl>
                                      </p:cBhvr>
                                      <p:to x="100000" y="95000"/>
                                    </p:animScale>
                                    <p:animScale>
                                      <p:cBhvr>
                                        <p:cTn id="20" dur="104" decel="50000">
                                          <p:stCondLst>
                                            <p:cond delay="1146"/>
                                          </p:stCondLst>
                                        </p:cTn>
                                        <p:tgtEl>
                                          <p:spTgt spid="27"/>
                                        </p:tgtEl>
                                      </p:cBhvr>
                                      <p:to x="100000" y="100000"/>
                                    </p:animScale>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right)">
                                      <p:cBhvr>
                                        <p:cTn id="24" dur="300"/>
                                        <p:tgtEl>
                                          <p:spTgt spid="48"/>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300"/>
                                        <p:tgtEl>
                                          <p:spTgt spid="43"/>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300"/>
                                        <p:tgtEl>
                                          <p:spTgt spid="46"/>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300"/>
                                        <p:tgtEl>
                                          <p:spTgt spid="45"/>
                                        </p:tgtEl>
                                      </p:cBhvr>
                                    </p:animEffect>
                                  </p:childTnLst>
                                </p:cTn>
                              </p:par>
                            </p:childTnLst>
                          </p:cTn>
                        </p:par>
                        <p:par>
                          <p:cTn id="37" fill="hold">
                            <p:stCondLst>
                              <p:cond delay="3500"/>
                            </p:stCondLst>
                            <p:childTnLst>
                              <p:par>
                                <p:cTn id="38" presetID="22" presetClass="entr" presetSubtype="2" fill="hold"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right)">
                                      <p:cBhvr>
                                        <p:cTn id="40" dur="300"/>
                                        <p:tgtEl>
                                          <p:spTgt spid="49"/>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300"/>
                                        <p:tgtEl>
                                          <p:spTgt spid="42"/>
                                        </p:tgtEl>
                                      </p:cBhvr>
                                    </p:animEffect>
                                  </p:childTnLst>
                                </p:cTn>
                              </p:par>
                            </p:childTnLst>
                          </p:cTn>
                        </p:par>
                        <p:par>
                          <p:cTn id="45" fill="hold">
                            <p:stCondLst>
                              <p:cond delay="4500"/>
                            </p:stCondLst>
                            <p:childTnLst>
                              <p:par>
                                <p:cTn id="46" presetID="22" presetClass="entr" presetSubtype="8" fill="hold" nodeType="after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left)">
                                      <p:cBhvr>
                                        <p:cTn id="48" dur="300"/>
                                        <p:tgtEl>
                                          <p:spTgt spid="47"/>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3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70"/>
          <p:cNvSpPr/>
          <p:nvPr/>
        </p:nvSpPr>
        <p:spPr>
          <a:xfrm>
            <a:off x="724200" y="1117663"/>
            <a:ext cx="8643319" cy="1052135"/>
          </a:xfrm>
          <a:prstGeom prst="rect">
            <a:avLst/>
          </a:prstGeom>
        </p:spPr>
        <p:txBody>
          <a:bodyPr wrap="square" lIns="121908" tIns="60954" rIns="121908" bIns="60954">
            <a:spAutoFit/>
          </a:bodyPr>
          <a:lstStyle/>
          <a:p>
            <a:pPr algn="just">
              <a:lnSpc>
                <a:spcPct val="130000"/>
              </a:lnSpc>
              <a:spcBef>
                <a:spcPts val="800"/>
              </a:spcBef>
              <a:spcAft>
                <a:spcPts val="1800"/>
              </a:spcAft>
            </a:pPr>
            <a:r>
              <a:rPr lang="zh-CN" altLang="zh-CN" sz="1600" dirty="0"/>
              <a:t>由中国证券投资者保护基金有限责任公司发布的《</a:t>
            </a:r>
            <a:r>
              <a:rPr lang="en-US" altLang="zh-CN" sz="1600" dirty="0"/>
              <a:t>2019</a:t>
            </a:r>
            <a:r>
              <a:rPr lang="zh-CN" altLang="zh-CN" sz="1600" dirty="0"/>
              <a:t>年度全国股票市场投资者状况调查报告》显示：截至</a:t>
            </a:r>
            <a:r>
              <a:rPr lang="en-US" altLang="zh-CN" sz="1600" dirty="0"/>
              <a:t>2019</a:t>
            </a:r>
            <a:r>
              <a:rPr lang="zh-CN" altLang="zh-CN" sz="1600" dirty="0"/>
              <a:t>年</a:t>
            </a:r>
            <a:r>
              <a:rPr lang="en-US" altLang="zh-CN" sz="1600" dirty="0"/>
              <a:t>12</a:t>
            </a:r>
            <a:r>
              <a:rPr lang="zh-CN" altLang="zh-CN" sz="1600" dirty="0"/>
              <a:t>月</a:t>
            </a:r>
            <a:r>
              <a:rPr lang="en-US" altLang="zh-CN" sz="1600" dirty="0"/>
              <a:t>31</a:t>
            </a:r>
            <a:r>
              <a:rPr lang="zh-CN" altLang="zh-CN" sz="1600" dirty="0"/>
              <a:t>日，全国股票投资者数量约达</a:t>
            </a:r>
            <a:r>
              <a:rPr lang="en-US" altLang="zh-CN" sz="1600" dirty="0"/>
              <a:t>1.6</a:t>
            </a:r>
            <a:r>
              <a:rPr lang="zh-CN" altLang="zh-CN" sz="1600" dirty="0"/>
              <a:t>亿人，较上年同期增长</a:t>
            </a:r>
            <a:r>
              <a:rPr lang="en-US" altLang="zh-CN" sz="1600" dirty="0"/>
              <a:t>9.04</a:t>
            </a:r>
            <a:r>
              <a:rPr lang="zh-CN" altLang="zh-CN" sz="1600" dirty="0"/>
              <a:t>％，</a:t>
            </a:r>
            <a:r>
              <a:rPr lang="zh-CN" altLang="zh-CN" sz="1600" dirty="0">
                <a:latin typeface="思源宋体 CN Heavy" panose="02020900000000000000" pitchFamily="18" charset="-122"/>
                <a:ea typeface="思源宋体 CN Heavy" panose="02020900000000000000" pitchFamily="18" charset="-122"/>
              </a:rPr>
              <a:t>其中散户占比</a:t>
            </a:r>
            <a:r>
              <a:rPr lang="en-US" altLang="zh-CN" sz="1600" dirty="0">
                <a:latin typeface="思源宋体 CN Heavy" panose="02020900000000000000" pitchFamily="18" charset="-122"/>
                <a:ea typeface="思源宋体 CN Heavy" panose="02020900000000000000" pitchFamily="18" charset="-122"/>
              </a:rPr>
              <a:t>99.76</a:t>
            </a:r>
            <a:r>
              <a:rPr lang="zh-CN" altLang="zh-CN" sz="1600" dirty="0">
                <a:latin typeface="思源宋体 CN Heavy" panose="02020900000000000000" pitchFamily="18" charset="-122"/>
                <a:ea typeface="思源宋体 CN Heavy" panose="02020900000000000000" pitchFamily="18" charset="-122"/>
              </a:rPr>
              <a:t>％。</a:t>
            </a:r>
            <a:endParaRPr lang="en-US" altLang="zh-CN" sz="1600" dirty="0">
              <a:latin typeface="思源宋体 CN Heavy" panose="02020900000000000000" pitchFamily="18" charset="-122"/>
              <a:ea typeface="思源宋体 CN Heavy" panose="02020900000000000000" pitchFamily="18" charset="-122"/>
            </a:endParaRPr>
          </a:p>
        </p:txBody>
      </p:sp>
      <p:sp>
        <p:nvSpPr>
          <p:cNvPr id="2" name="标题 1"/>
          <p:cNvSpPr>
            <a:spLocks noGrp="1"/>
          </p:cNvSpPr>
          <p:nvPr>
            <p:ph type="title"/>
          </p:nvPr>
        </p:nvSpPr>
        <p:spPr/>
        <p:txBody>
          <a:bodyPr/>
          <a:lstStyle/>
          <a:p>
            <a:r>
              <a:rPr lang="zh-CN" altLang="en-US" dirty="0"/>
              <a:t>研究意义</a:t>
            </a:r>
          </a:p>
        </p:txBody>
      </p:sp>
      <p:graphicFrame>
        <p:nvGraphicFramePr>
          <p:cNvPr id="20" name="图表 19">
            <a:extLst>
              <a:ext uri="{FF2B5EF4-FFF2-40B4-BE49-F238E27FC236}">
                <a16:creationId xmlns:a16="http://schemas.microsoft.com/office/drawing/2014/main" id="{BA44DEC6-03E8-428A-9E2D-B9AD5873921E}"/>
              </a:ext>
            </a:extLst>
          </p:cNvPr>
          <p:cNvGraphicFramePr>
            <a:graphicFrameLocks/>
          </p:cNvGraphicFramePr>
          <p:nvPr>
            <p:extLst>
              <p:ext uri="{D42A27DB-BD31-4B8C-83A1-F6EECF244321}">
                <p14:modId xmlns:p14="http://schemas.microsoft.com/office/powerpoint/2010/main" val="793705729"/>
              </p:ext>
            </p:extLst>
          </p:nvPr>
        </p:nvGraphicFramePr>
        <p:xfrm>
          <a:off x="1531694" y="2651570"/>
          <a:ext cx="7028329" cy="3626225"/>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46"/>
          <p:cNvSpPr txBox="1">
            <a:spLocks noChangeArrowheads="1"/>
          </p:cNvSpPr>
          <p:nvPr/>
        </p:nvSpPr>
        <p:spPr bwMode="auto">
          <a:xfrm>
            <a:off x="5698837" y="1847863"/>
            <a:ext cx="14638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9600" dirty="0">
                <a:ln w="76200">
                  <a:noFill/>
                  <a:miter lim="800000"/>
                </a:ln>
                <a:solidFill>
                  <a:schemeClr val="tx2"/>
                </a:solidFill>
                <a:latin typeface="Impact" panose="020B0806030902050204" pitchFamily="34" charset="0"/>
              </a:rPr>
              <a:t>02</a:t>
            </a:r>
            <a:endParaRPr lang="zh-CN" altLang="en-US" sz="9600" dirty="0">
              <a:ln w="76200">
                <a:noFill/>
                <a:miter lim="800000"/>
              </a:ln>
              <a:solidFill>
                <a:schemeClr val="tx2"/>
              </a:solidFill>
              <a:latin typeface="Impact" panose="020B0806030902050204" pitchFamily="34" charset="0"/>
            </a:endParaRPr>
          </a:p>
        </p:txBody>
      </p:sp>
      <p:grpSp>
        <p:nvGrpSpPr>
          <p:cNvPr id="15" name="组合 14"/>
          <p:cNvGrpSpPr/>
          <p:nvPr/>
        </p:nvGrpSpPr>
        <p:grpSpPr bwMode="auto">
          <a:xfrm>
            <a:off x="7390838" y="2128351"/>
            <a:ext cx="4324679" cy="923330"/>
            <a:chOff x="6040513" y="2250800"/>
            <a:chExt cx="3243645" cy="692721"/>
          </a:xfrm>
        </p:grpSpPr>
        <p:sp>
          <p:nvSpPr>
            <p:cNvPr id="16" name="文本框 15"/>
            <p:cNvSpPr txBox="1">
              <a:spLocks noChangeArrowheads="1"/>
            </p:cNvSpPr>
            <p:nvPr/>
          </p:nvSpPr>
          <p:spPr bwMode="auto">
            <a:xfrm>
              <a:off x="6040513" y="2735705"/>
              <a:ext cx="3243645" cy="2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1200" dirty="0">
                  <a:latin typeface="思源宋体 CN ExtraLight" panose="02020200000000000000" pitchFamily="18" charset="-122"/>
                  <a:ea typeface="思源宋体 CN ExtraLight" panose="02020200000000000000" pitchFamily="18" charset="-122"/>
                </a:rPr>
                <a:t>隐含狄利克雷分布（</a:t>
              </a:r>
              <a:r>
                <a:rPr lang="en-US" altLang="zh-CN" sz="1200" dirty="0">
                  <a:latin typeface="思源宋体 CN ExtraLight" panose="02020200000000000000" pitchFamily="18" charset="-122"/>
                  <a:ea typeface="思源宋体 CN ExtraLight" panose="02020200000000000000" pitchFamily="18" charset="-122"/>
                </a:rPr>
                <a:t>Latent Dirichlet allocation</a:t>
              </a:r>
              <a:r>
                <a:rPr lang="zh-CN" altLang="en-US" sz="1200" dirty="0">
                  <a:latin typeface="思源宋体 CN ExtraLight" panose="02020200000000000000" pitchFamily="18" charset="-122"/>
                  <a:ea typeface="思源宋体 CN ExtraLight" panose="02020200000000000000" pitchFamily="18" charset="-122"/>
                </a:rPr>
                <a:t>，简称</a:t>
              </a:r>
              <a:r>
                <a:rPr lang="en-US" altLang="zh-CN" sz="1200" dirty="0">
                  <a:latin typeface="思源宋体 CN ExtraLight" panose="02020200000000000000" pitchFamily="18" charset="-122"/>
                  <a:ea typeface="思源宋体 CN ExtraLight" panose="02020200000000000000" pitchFamily="18" charset="-122"/>
                </a:rPr>
                <a:t>LDA</a:t>
              </a:r>
              <a:r>
                <a:rPr lang="zh-CN" altLang="en-US" sz="1200" dirty="0">
                  <a:latin typeface="思源宋体 CN ExtraLight" panose="02020200000000000000" pitchFamily="18" charset="-122"/>
                  <a:ea typeface="思源宋体 CN ExtraLight" panose="02020200000000000000" pitchFamily="18" charset="-122"/>
                </a:rPr>
                <a:t>）</a:t>
              </a:r>
            </a:p>
          </p:txBody>
        </p:sp>
        <p:sp>
          <p:nvSpPr>
            <p:cNvPr id="17" name="矩形 16"/>
            <p:cNvSpPr/>
            <p:nvPr/>
          </p:nvSpPr>
          <p:spPr>
            <a:xfrm>
              <a:off x="6040513" y="2250800"/>
              <a:ext cx="2562347" cy="484905"/>
            </a:xfrm>
            <a:prstGeom prst="rect">
              <a:avLst/>
            </a:prstGeom>
          </p:spPr>
          <p:txBody>
            <a:bodyPr wrap="none">
              <a:spAutoFit/>
            </a:bodyPr>
            <a:lstStyle/>
            <a:p>
              <a:r>
                <a:rPr lang="zh-CN" altLang="en-US" sz="3600" b="1" dirty="0">
                  <a:solidFill>
                    <a:schemeClr val="accent1"/>
                  </a:solidFill>
                </a:rPr>
                <a:t>理论与方法基础</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485" y="2270235"/>
            <a:ext cx="5222352" cy="4023382"/>
          </a:xfrm>
          <a:prstGeom prst="rect">
            <a:avLst/>
          </a:prstGeom>
        </p:spPr>
      </p:pic>
    </p:spTree>
    <p:extLst>
      <p:ext uri="{BB962C8B-B14F-4D97-AF65-F5344CB8AC3E}">
        <p14:creationId xmlns:p14="http://schemas.microsoft.com/office/powerpoint/2010/main" val="817277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630970" y="1087672"/>
            <a:ext cx="8145477" cy="818417"/>
          </a:xfrm>
          <a:prstGeom prst="rect">
            <a:avLst/>
          </a:prstGeom>
        </p:spPr>
        <p:txBody>
          <a:bodyPr wrap="square" lIns="121908" tIns="60954" rIns="121908" bIns="60954">
            <a:spAutoFit/>
          </a:bodyPr>
          <a:lstStyle/>
          <a:p>
            <a:pPr algn="just">
              <a:lnSpc>
                <a:spcPct val="150000"/>
              </a:lnSpc>
            </a:pPr>
            <a:r>
              <a:rPr lang="zh-CN" altLang="en-US" sz="1600" dirty="0">
                <a:latin typeface="+mn-ea"/>
              </a:rPr>
              <a:t>我们日常生活中总是产生大量的文本，如果每一个文本存储为一篇文档，那每篇文档从人的观察来说就是有序的词的序列</a:t>
            </a:r>
            <a:r>
              <a:rPr lang="en-US" altLang="zh-CN" sz="1600" i="1" dirty="0">
                <a:latin typeface="+mn-ea"/>
              </a:rPr>
              <a:t>d </a:t>
            </a:r>
            <a:r>
              <a:rPr lang="en-US" altLang="zh-CN" sz="1600" dirty="0">
                <a:latin typeface="+mn-ea"/>
              </a:rPr>
              <a:t>= (</a:t>
            </a:r>
            <a:r>
              <a:rPr lang="en-US" altLang="zh-CN" sz="1600" i="1" dirty="0">
                <a:latin typeface="+mn-ea"/>
              </a:rPr>
              <a:t>w</a:t>
            </a:r>
            <a:r>
              <a:rPr lang="en-US" altLang="zh-CN" sz="1600" baseline="-25000" dirty="0">
                <a:latin typeface="+mn-ea"/>
              </a:rPr>
              <a:t>1</a:t>
            </a:r>
            <a:r>
              <a:rPr lang="en-US" altLang="zh-CN" sz="1600" i="1" dirty="0">
                <a:latin typeface="+mn-ea"/>
              </a:rPr>
              <a:t>, w</a:t>
            </a:r>
            <a:r>
              <a:rPr lang="en-US" altLang="zh-CN" sz="1600" baseline="-25000" dirty="0">
                <a:latin typeface="+mn-ea"/>
              </a:rPr>
              <a:t>2</a:t>
            </a:r>
            <a:r>
              <a:rPr lang="en-US" altLang="zh-CN" sz="1600" i="1" dirty="0">
                <a:latin typeface="+mn-ea"/>
              </a:rPr>
              <a:t>, ··· , </a:t>
            </a:r>
            <a:r>
              <a:rPr lang="en-US" altLang="zh-CN" sz="1600" i="1" dirty="0" err="1">
                <a:latin typeface="+mn-ea"/>
              </a:rPr>
              <a:t>w</a:t>
            </a:r>
            <a:r>
              <a:rPr lang="en-US" altLang="zh-CN" sz="1600" i="1" baseline="-25000" dirty="0" err="1">
                <a:latin typeface="+mn-ea"/>
              </a:rPr>
              <a:t>n</a:t>
            </a:r>
            <a:r>
              <a:rPr lang="en-US" altLang="zh-CN" sz="1600" dirty="0">
                <a:latin typeface="+mn-ea"/>
              </a:rPr>
              <a:t>)</a:t>
            </a:r>
            <a:r>
              <a:rPr lang="zh-CN" altLang="en-US" sz="1600" dirty="0">
                <a:latin typeface="+mn-ea"/>
              </a:rPr>
              <a:t>。</a:t>
            </a:r>
          </a:p>
        </p:txBody>
      </p:sp>
      <p:sp>
        <p:nvSpPr>
          <p:cNvPr id="2" name="标题 1"/>
          <p:cNvSpPr>
            <a:spLocks noGrp="1"/>
          </p:cNvSpPr>
          <p:nvPr>
            <p:ph type="title"/>
          </p:nvPr>
        </p:nvSpPr>
        <p:spPr/>
        <p:txBody>
          <a:bodyPr/>
          <a:lstStyle/>
          <a:p>
            <a:r>
              <a:rPr lang="zh-CN" altLang="en-US" dirty="0"/>
              <a:t>文本建模</a:t>
            </a:r>
          </a:p>
        </p:txBody>
      </p:sp>
      <p:pic>
        <p:nvPicPr>
          <p:cNvPr id="3" name="图片 2">
            <a:extLst>
              <a:ext uri="{FF2B5EF4-FFF2-40B4-BE49-F238E27FC236}">
                <a16:creationId xmlns:a16="http://schemas.microsoft.com/office/drawing/2014/main" id="{F94ADEA7-9D2A-4CFF-B63D-2D6B1269C19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410456" y="2403585"/>
            <a:ext cx="4586504" cy="2905362"/>
          </a:xfrm>
          <a:prstGeom prst="rect">
            <a:avLst/>
          </a:prstGeom>
        </p:spPr>
      </p:pic>
      <p:sp>
        <p:nvSpPr>
          <p:cNvPr id="5" name="矩形 4">
            <a:extLst>
              <a:ext uri="{FF2B5EF4-FFF2-40B4-BE49-F238E27FC236}">
                <a16:creationId xmlns:a16="http://schemas.microsoft.com/office/drawing/2014/main" id="{9097EEA1-60CB-4470-962D-0C9958E65681}"/>
              </a:ext>
            </a:extLst>
          </p:cNvPr>
          <p:cNvSpPr/>
          <p:nvPr/>
        </p:nvSpPr>
        <p:spPr>
          <a:xfrm>
            <a:off x="3561408" y="5431774"/>
            <a:ext cx="2284600" cy="338554"/>
          </a:xfrm>
          <a:prstGeom prst="rect">
            <a:avLst/>
          </a:prstGeom>
        </p:spPr>
        <p:txBody>
          <a:bodyPr wrap="none">
            <a:spAutoFit/>
          </a:bodyPr>
          <a:lstStyle/>
          <a:p>
            <a:r>
              <a:rPr lang="zh-CN" altLang="en-US" sz="1600" dirty="0">
                <a:latin typeface="+mn-ea"/>
              </a:rPr>
              <a:t>包含</a:t>
            </a:r>
            <a:r>
              <a:rPr lang="en-US" altLang="zh-CN" sz="1600" i="1" dirty="0">
                <a:latin typeface="+mn-ea"/>
              </a:rPr>
              <a:t>m </a:t>
            </a:r>
            <a:r>
              <a:rPr lang="zh-CN" altLang="en-US" sz="1600" dirty="0">
                <a:latin typeface="+mn-ea"/>
              </a:rPr>
              <a:t>篇文档的语料库</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630970" y="1087672"/>
            <a:ext cx="8306842" cy="4972503"/>
          </a:xfrm>
          <a:prstGeom prst="rect">
            <a:avLst/>
          </a:prstGeom>
        </p:spPr>
        <p:txBody>
          <a:bodyPr wrap="square" lIns="121908" tIns="60954" rIns="121908" bIns="60954">
            <a:spAutoFit/>
          </a:bodyPr>
          <a:lstStyle/>
          <a:p>
            <a:pPr algn="just">
              <a:lnSpc>
                <a:spcPct val="150000"/>
              </a:lnSpc>
            </a:pPr>
            <a:r>
              <a:rPr lang="zh-CN" altLang="en-US" sz="1600" b="1" dirty="0">
                <a:effectLst>
                  <a:outerShdw blurRad="38100" dist="38100" dir="2700000" algn="tl">
                    <a:srgbClr val="000000">
                      <a:alpha val="43137"/>
                    </a:srgbClr>
                  </a:outerShdw>
                </a:effectLst>
              </a:rPr>
              <a:t>人类产生的所有的语料文本我们都可以看成是一个伟大的上帝在天堂中抛掷骰子生成的，</a:t>
            </a:r>
            <a:r>
              <a:rPr lang="zh-CN" altLang="en-US" sz="1600" dirty="0"/>
              <a:t>我们观察到的只是上帝玩这个游戏的结果</a:t>
            </a:r>
            <a:r>
              <a:rPr lang="en-US" altLang="zh-CN" sz="1600" dirty="0"/>
              <a:t>——</a:t>
            </a:r>
            <a:r>
              <a:rPr lang="zh-CN" altLang="en-US" sz="1600" dirty="0"/>
              <a:t>词序列构成的语料，而上帝玩这个游戏的过程对我们是个黑盒子。所以在统计文本建模中，我们希望猜测出上帝是如何玩这个游戏的，具体一点，最核心的两个问题是</a:t>
            </a:r>
            <a:endParaRPr lang="en-US" altLang="zh-CN" sz="1600" dirty="0"/>
          </a:p>
          <a:p>
            <a:pPr algn="just">
              <a:lnSpc>
                <a:spcPct val="150000"/>
              </a:lnSpc>
            </a:pPr>
            <a:endParaRPr lang="zh-CN" altLang="en-US" sz="1600" dirty="0"/>
          </a:p>
          <a:p>
            <a:pPr marL="342900" indent="-342900" algn="just">
              <a:lnSpc>
                <a:spcPct val="150000"/>
              </a:lnSpc>
              <a:buFont typeface="+mj-lt"/>
              <a:buAutoNum type="arabicPeriod"/>
            </a:pPr>
            <a:r>
              <a:rPr lang="zh-CN" altLang="en-US" dirty="0">
                <a:highlight>
                  <a:srgbClr val="FFFF00"/>
                </a:highlight>
              </a:rPr>
              <a:t>上帝都有什么样的骰子；</a:t>
            </a:r>
          </a:p>
          <a:p>
            <a:pPr marL="342900" indent="-342900" algn="just">
              <a:lnSpc>
                <a:spcPct val="150000"/>
              </a:lnSpc>
              <a:buFont typeface="+mj-lt"/>
              <a:buAutoNum type="arabicPeriod"/>
            </a:pPr>
            <a:r>
              <a:rPr lang="zh-CN" altLang="en-US" dirty="0">
                <a:highlight>
                  <a:srgbClr val="FFFF00"/>
                </a:highlight>
              </a:rPr>
              <a:t>上帝是如何抛掷这些骰子的；</a:t>
            </a:r>
            <a:endParaRPr lang="en-US" altLang="zh-CN" dirty="0">
              <a:highlight>
                <a:srgbClr val="FFFF00"/>
              </a:highlight>
            </a:endParaRPr>
          </a:p>
          <a:p>
            <a:pPr marL="342900" indent="-342900" algn="just">
              <a:lnSpc>
                <a:spcPct val="150000"/>
              </a:lnSpc>
              <a:buFont typeface="+mj-lt"/>
              <a:buAutoNum type="arabicPeriod"/>
            </a:pPr>
            <a:endParaRPr lang="zh-CN" altLang="en-US" sz="1600" dirty="0"/>
          </a:p>
          <a:p>
            <a:pPr algn="just">
              <a:lnSpc>
                <a:spcPct val="150000"/>
              </a:lnSpc>
            </a:pPr>
            <a:endParaRPr lang="en-US" altLang="zh-CN" sz="1600" dirty="0"/>
          </a:p>
          <a:p>
            <a:pPr algn="just">
              <a:lnSpc>
                <a:spcPct val="150000"/>
              </a:lnSpc>
            </a:pPr>
            <a:r>
              <a:rPr lang="zh-CN" altLang="en-US" sz="1600" dirty="0"/>
              <a:t>第一个问题就是表示模型中都有哪些参数，骰子的每一个面的概率都对应千模型中的参数；第二个问题就表示游戏规则是什么，上帝可能有各种不同类型的骰子，上帝可以按照一定的规则抛掷这些骰子从而产生词序列。</a:t>
            </a:r>
          </a:p>
          <a:p>
            <a:pPr algn="just">
              <a:lnSpc>
                <a:spcPct val="150000"/>
              </a:lnSpc>
            </a:pPr>
            <a:endParaRPr lang="zh-CN" altLang="en-US" sz="1600" dirty="0"/>
          </a:p>
        </p:txBody>
      </p:sp>
      <p:sp>
        <p:nvSpPr>
          <p:cNvPr id="2" name="标题 1"/>
          <p:cNvSpPr>
            <a:spLocks noGrp="1"/>
          </p:cNvSpPr>
          <p:nvPr>
            <p:ph type="title"/>
          </p:nvPr>
        </p:nvSpPr>
        <p:spPr/>
        <p:txBody>
          <a:bodyPr/>
          <a:lstStyle/>
          <a:p>
            <a:r>
              <a:rPr lang="zh-CN" altLang="en-US" dirty="0"/>
              <a:t>文本建模</a:t>
            </a:r>
          </a:p>
        </p:txBody>
      </p:sp>
      <p:pic>
        <p:nvPicPr>
          <p:cNvPr id="4" name="图片 3">
            <a:extLst>
              <a:ext uri="{FF2B5EF4-FFF2-40B4-BE49-F238E27FC236}">
                <a16:creationId xmlns:a16="http://schemas.microsoft.com/office/drawing/2014/main" id="{7E6B14F1-83BB-4656-8D17-85C6DDAE5533}"/>
              </a:ext>
            </a:extLst>
          </p:cNvPr>
          <p:cNvPicPr>
            <a:picLocks noChangeAspect="1"/>
          </p:cNvPicPr>
          <p:nvPr/>
        </p:nvPicPr>
        <p:blipFill>
          <a:blip r:embed="rId4"/>
          <a:stretch>
            <a:fillRect/>
          </a:stretch>
        </p:blipFill>
        <p:spPr>
          <a:xfrm>
            <a:off x="6503133" y="2540357"/>
            <a:ext cx="2292439" cy="1777285"/>
          </a:xfrm>
          <a:prstGeom prst="rect">
            <a:avLst/>
          </a:prstGeom>
        </p:spPr>
      </p:pic>
    </p:spTree>
    <p:custDataLst>
      <p:tags r:id="rId1"/>
    </p:custDataLst>
    <p:extLst>
      <p:ext uri="{BB962C8B-B14F-4D97-AF65-F5344CB8AC3E}">
        <p14:creationId xmlns:p14="http://schemas.microsoft.com/office/powerpoint/2010/main" val="862703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mph" presetSubtype="0" nodeType="clickEffect">
                                  <p:stCondLst>
                                    <p:cond delay="0"/>
                                  </p:stCondLst>
                                  <p:iterate type="lt">
                                    <p:tmAbs val="25"/>
                                  </p:iterate>
                                  <p:childTnLst>
                                    <p:set>
                                      <p:cBhvr override="childStyle">
                                        <p:cTn id="13" dur="indefinite"/>
                                        <p:tgtEl>
                                          <p:spTgt spid="47">
                                            <p:txEl>
                                              <p:pRg st="2" end="2"/>
                                            </p:txEl>
                                          </p:spTgt>
                                        </p:tgtEl>
                                        <p:attrNameLst>
                                          <p:attrName>style.fontWeight</p:attrName>
                                        </p:attrNameLst>
                                      </p:cBhvr>
                                      <p:to>
                                        <p:strVal val="bold"/>
                                      </p:to>
                                    </p:set>
                                  </p:childTnLst>
                                </p:cTn>
                              </p:par>
                              <p:par>
                                <p:cTn id="14" presetID="15" presetClass="emph" presetSubtype="0" nodeType="withEffect">
                                  <p:stCondLst>
                                    <p:cond delay="0"/>
                                  </p:stCondLst>
                                  <p:iterate type="lt">
                                    <p:tmAbs val="25"/>
                                  </p:iterate>
                                  <p:childTnLst>
                                    <p:set>
                                      <p:cBhvr override="childStyle">
                                        <p:cTn id="15" dur="indefinite"/>
                                        <p:tgtEl>
                                          <p:spTgt spid="47">
                                            <p:txEl>
                                              <p:pRg st="3" end="3"/>
                                            </p:txEl>
                                          </p:spTgt>
                                        </p:tgtEl>
                                        <p:attrNameLst>
                                          <p:attrName>style.fontWeight</p:attrName>
                                        </p:attrNameLst>
                                      </p:cBhvr>
                                      <p:to>
                                        <p:strVal val="bold"/>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7">
                                            <p:txEl>
                                              <p:pRg st="6" end="6"/>
                                            </p:txEl>
                                          </p:spTgt>
                                        </p:tgtEl>
                                        <p:attrNameLst>
                                          <p:attrName>style.visibility</p:attrName>
                                        </p:attrNameLst>
                                      </p:cBhvr>
                                      <p:to>
                                        <p:strVal val="visible"/>
                                      </p:to>
                                    </p:set>
                                    <p:animEffect transition="in" filter="fade">
                                      <p:cBhvr>
                                        <p:cTn id="20" dur="500"/>
                                        <p:tgtEl>
                                          <p:spTgt spid="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ags/tag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2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2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2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2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2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2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2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632E62"/>
      </a:dk2>
      <a:lt2>
        <a:srgbClr val="EAE5EB"/>
      </a:lt2>
      <a:accent1>
        <a:srgbClr val="632E62"/>
      </a:accent1>
      <a:accent2>
        <a:srgbClr val="632E62"/>
      </a:accent2>
      <a:accent3>
        <a:srgbClr val="632E62"/>
      </a:accent3>
      <a:accent4>
        <a:srgbClr val="632E62"/>
      </a:accent4>
      <a:accent5>
        <a:srgbClr val="632E62"/>
      </a:accent5>
      <a:accent6>
        <a:srgbClr val="632E62"/>
      </a:accent6>
      <a:hlink>
        <a:srgbClr val="632E62"/>
      </a:hlink>
      <a:folHlink>
        <a:srgbClr val="666699"/>
      </a:folHlink>
    </a:clrScheme>
    <a:fontScheme name="自定义 1">
      <a:majorFont>
        <a:latin typeface="Arial Black"/>
        <a:ea typeface="黑体"/>
        <a:cs typeface=""/>
      </a:majorFont>
      <a:minorFont>
        <a:latin typeface="Times New Roman"/>
        <a:ea typeface="思源宋体 C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8575">
          <a:solidFill>
            <a:srgbClr val="FF0000"/>
          </a:solidFill>
          <a:prstDash val="lgDash"/>
        </a:ln>
      </a:spPr>
      <a:bodyPr wrap="square" lIns="121908" tIns="60954" rIns="121908" bIns="60954" rtlCol="0" anchor="ctr">
        <a:spAutoFit/>
      </a:bodyPr>
      <a:lstStyle>
        <a:defPPr algn="just">
          <a:lnSpc>
            <a:spcPct val="150000"/>
          </a:lnSpc>
          <a:defRPr sz="1600" dirty="0">
            <a:latin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7614</Words>
  <Application>Microsoft Office PowerPoint</Application>
  <PresentationFormat>宽屏</PresentationFormat>
  <Paragraphs>786</Paragraphs>
  <Slides>55</Slides>
  <Notes>48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55</vt:i4>
      </vt:variant>
    </vt:vector>
  </HeadingPairs>
  <TitlesOfParts>
    <vt:vector size="72" baseType="lpstr">
      <vt:lpstr>..</vt:lpstr>
      <vt:lpstr>Impact MT Std</vt:lpstr>
      <vt:lpstr>Kozuka Gothic Pro M</vt:lpstr>
      <vt:lpstr>黑体</vt:lpstr>
      <vt:lpstr>思源宋体 CN</vt:lpstr>
      <vt:lpstr>思源宋体 CN ExtraLight</vt:lpstr>
      <vt:lpstr>思源宋体 CN Heavy</vt:lpstr>
      <vt:lpstr>思源宋体 CN SemiBold</vt:lpstr>
      <vt:lpstr>微软雅黑</vt:lpstr>
      <vt:lpstr>Arial</vt:lpstr>
      <vt:lpstr>Arial Black</vt:lpstr>
      <vt:lpstr>Arial Rounded MT Bold</vt:lpstr>
      <vt:lpstr>Calibri</vt:lpstr>
      <vt:lpstr>Cambria Math</vt:lpstr>
      <vt:lpstr>Impact</vt:lpstr>
      <vt:lpstr>Times New Roman</vt:lpstr>
      <vt:lpstr>Office 主题</vt:lpstr>
      <vt:lpstr>PowerPoint 演示文稿</vt:lpstr>
      <vt:lpstr>PowerPoint 演示文稿</vt:lpstr>
      <vt:lpstr>PowerPoint 演示文稿</vt:lpstr>
      <vt:lpstr>选题背景</vt:lpstr>
      <vt:lpstr>选题背景</vt:lpstr>
      <vt:lpstr>研究意义</vt:lpstr>
      <vt:lpstr>PowerPoint 演示文稿</vt:lpstr>
      <vt:lpstr>文本建模</vt:lpstr>
      <vt:lpstr>文本建模</vt:lpstr>
      <vt:lpstr>LDA模型</vt:lpstr>
      <vt:lpstr>LDA模型</vt:lpstr>
      <vt:lpstr>PowerPoint 演示文稿</vt:lpstr>
      <vt:lpstr>实证分析流程</vt:lpstr>
      <vt:lpstr>爬取东方财富股吧数据</vt:lpstr>
      <vt:lpstr>LDA建模</vt:lpstr>
      <vt:lpstr>情感分析</vt:lpstr>
      <vt:lpstr>变量定义</vt:lpstr>
      <vt:lpstr>变量定义</vt:lpstr>
      <vt:lpstr>建立回归模型</vt:lpstr>
      <vt:lpstr>非对称效应</vt:lpstr>
      <vt:lpstr>非对称效应</vt:lpstr>
      <vt:lpstr>超预期盈余</vt:lpstr>
      <vt:lpstr>超预期盈余</vt:lpstr>
      <vt:lpstr>PowerPoint 演示文稿</vt:lpstr>
      <vt:lpstr>总结</vt:lpstr>
      <vt:lpstr>展望</vt:lpstr>
      <vt:lpstr>PowerPoint 演示文稿</vt:lpstr>
      <vt:lpstr>单击此处添加标题</vt:lpstr>
      <vt:lpstr>总结</vt:lpstr>
      <vt:lpstr>总结</vt:lpstr>
      <vt:lpstr>进度安排</vt:lpstr>
      <vt:lpstr>单击此处添加标题</vt:lpstr>
      <vt:lpstr>单击此处添加标题</vt:lpstr>
      <vt:lpstr>单击此处添加标题</vt:lpstr>
      <vt:lpstr>单击此处添加标题</vt:lpstr>
      <vt:lpstr>单击此处添加标题</vt:lpstr>
      <vt:lpstr>PowerPoint 演示文稿</vt:lpstr>
      <vt:lpstr>单击此处添加标题</vt:lpstr>
      <vt:lpstr>单击此处添加标题</vt:lpstr>
      <vt:lpstr>单击此处添加标题</vt:lpstr>
      <vt:lpstr>单击此处添加标题</vt:lpstr>
      <vt:lpstr>单击此处添加标题</vt:lpstr>
      <vt:lpstr>单击此处添加标题</vt:lpstr>
      <vt:lpstr>PowerPoint 演示文稿</vt:lpstr>
      <vt:lpstr>单击此处添加标题</vt:lpstr>
      <vt:lpstr>单击此处添加标题</vt:lpstr>
      <vt:lpstr>单击此处添加标题</vt:lpstr>
      <vt:lpstr>单击此处添加标题</vt:lpstr>
      <vt:lpstr>单击此处添加标题</vt:lpstr>
      <vt:lpstr>PowerPoint 演示文稿</vt:lpstr>
      <vt:lpstr>单击此处添加标题</vt:lpstr>
      <vt:lpstr>单击此处添加标题</vt:lpstr>
      <vt:lpstr>单击此处添加标题</vt:lpstr>
      <vt:lpstr>单击此处添加标题</vt:lpstr>
      <vt:lpstr>单击此处添加标题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dc:creator>
  <cp:lastModifiedBy>劢 蒙</cp:lastModifiedBy>
  <cp:revision>77</cp:revision>
  <dcterms:created xsi:type="dcterms:W3CDTF">2015-05-05T08:02:00Z</dcterms:created>
  <dcterms:modified xsi:type="dcterms:W3CDTF">2020-05-30T13:09:15Z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