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5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Báo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GR1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6C07A-5C47-3859-E915-A501A5947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F5945-CBC1-28B4-39A3-29760CD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4442B8-64A2-6065-10FA-7BB6F52FF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8297D-C957-5E4F-EC46-1356F174BFD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</a:p>
          <a:p>
            <a:pPr lvl="1"/>
            <a:r>
              <a:rPr lang="vi-VN" sz="2800" dirty="0"/>
              <a:t>Huấn luyện cục bộ </a:t>
            </a:r>
            <a:endParaRPr lang="en-US" sz="2800" dirty="0"/>
          </a:p>
          <a:p>
            <a:pPr lvl="1"/>
            <a:r>
              <a:rPr lang="en-US" sz="2800" dirty="0" err="1">
                <a:effectLst/>
              </a:rPr>
              <a:t>Mã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hóa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và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gửi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lên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máy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chủ</a:t>
            </a:r>
            <a:r>
              <a:rPr lang="en-US" sz="2800" dirty="0">
                <a:effectLst/>
              </a:rPr>
              <a:t> </a:t>
            </a:r>
          </a:p>
          <a:p>
            <a:pPr lvl="1"/>
            <a:r>
              <a:rPr lang="en-US" sz="2800" dirty="0" err="1">
                <a:effectLst/>
              </a:rPr>
              <a:t>Tổng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hợp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toàn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cục</a:t>
            </a:r>
            <a:r>
              <a:rPr lang="en-US" sz="2800" dirty="0">
                <a:effectLst/>
              </a:rPr>
              <a:t> </a:t>
            </a:r>
          </a:p>
          <a:p>
            <a:pPr lvl="1"/>
            <a:r>
              <a:rPr lang="en-US" sz="2800" dirty="0" err="1">
                <a:effectLst/>
              </a:rPr>
              <a:t>Phân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phối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mô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hình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toàn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cục</a:t>
            </a:r>
            <a:r>
              <a:rPr lang="en-US" sz="2800" dirty="0">
                <a:effectLst/>
              </a:rPr>
              <a:t> </a:t>
            </a:r>
            <a:r>
              <a:rPr lang="vi-VN" sz="2800" dirty="0"/>
              <a:t>.</a:t>
            </a:r>
            <a:endParaRPr lang="en-US" sz="2800" dirty="0"/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Federated Learning</a:t>
            </a:r>
          </a:p>
          <a:p>
            <a:pPr lvl="1"/>
            <a:r>
              <a:rPr lang="en-US" sz="2800" dirty="0"/>
              <a:t>Horizontal FL</a:t>
            </a:r>
          </a:p>
          <a:p>
            <a:pPr lvl="1"/>
            <a:r>
              <a:rPr lang="en-US" sz="2800" dirty="0"/>
              <a:t>Vertical FL</a:t>
            </a:r>
          </a:p>
          <a:p>
            <a:pPr lvl="1"/>
            <a:r>
              <a:rPr lang="en-US" sz="2800" dirty="0"/>
              <a:t>Federated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1961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9C51C-2338-326A-2B51-D160B456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5C25D-CE2B-126A-8896-BA4D6279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AA54B-E107-0E97-DB81-F2E8FD830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8C21-B0AB-615F-34FD-98904C700B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FL</a:t>
            </a:r>
          </a:p>
          <a:p>
            <a:pPr lvl="1"/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khách</a:t>
            </a:r>
            <a:r>
              <a:rPr lang="en-US" sz="2800" dirty="0"/>
              <a:t> (Client)</a:t>
            </a:r>
          </a:p>
          <a:p>
            <a:pPr lvl="1"/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chủ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tâm (Central server)</a:t>
            </a:r>
          </a:p>
          <a:p>
            <a:pPr lvl="1"/>
            <a:r>
              <a:rPr lang="en-US" sz="2800" dirty="0"/>
              <a:t>Thu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cục</a:t>
            </a:r>
            <a:r>
              <a:rPr lang="en-US" sz="2800" dirty="0"/>
              <a:t> (Fetching Global Model)</a:t>
            </a:r>
          </a:p>
          <a:p>
            <a:pPr lvl="1"/>
            <a:r>
              <a:rPr lang="en-US" sz="2800" dirty="0" err="1"/>
              <a:t>Huấn</a:t>
            </a:r>
            <a:r>
              <a:rPr lang="en-US" sz="2800" dirty="0"/>
              <a:t> </a:t>
            </a:r>
            <a:r>
              <a:rPr lang="en-US" sz="2800" dirty="0" err="1"/>
              <a:t>luyện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cục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(Local Model Training)</a:t>
            </a:r>
          </a:p>
          <a:p>
            <a:pPr lvl="1"/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(Model Aggregation)</a:t>
            </a:r>
          </a:p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(Model Aggregation)</a:t>
            </a:r>
          </a:p>
          <a:p>
            <a:pPr lvl="1"/>
            <a:r>
              <a:rPr lang="en-US" sz="2800" dirty="0"/>
              <a:t>All Model Averaging (AMA)</a:t>
            </a:r>
          </a:p>
          <a:p>
            <a:pPr lvl="1"/>
            <a:r>
              <a:rPr lang="en-US" sz="2800" dirty="0"/>
              <a:t>One Model Selection (OMS)</a:t>
            </a:r>
          </a:p>
          <a:p>
            <a:pPr lvl="1"/>
            <a:r>
              <a:rPr lang="en-US" sz="2800" dirty="0"/>
              <a:t>Best Model Average (BMA)</a:t>
            </a:r>
          </a:p>
        </p:txBody>
      </p:sp>
    </p:spTree>
    <p:extLst>
      <p:ext uri="{BB962C8B-B14F-4D97-AF65-F5344CB8AC3E}">
        <p14:creationId xmlns:p14="http://schemas.microsoft.com/office/powerpoint/2010/main" val="355951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Machine Learning</a:t>
            </a:r>
          </a:p>
          <a:p>
            <a:r>
              <a:rPr lang="en-US" dirty="0"/>
              <a:t>Các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Machine Learning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Neural Network</a:t>
            </a:r>
          </a:p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r>
              <a:rPr lang="en-US" dirty="0"/>
              <a:t>Transformer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</a:p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EBDB-CBA5-2B4B-E10C-270875C67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9AEB6E-5683-4344-7257-224868E6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9617A-E090-CE8D-7F7B-F6D79FC5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DF409-960C-A7FC-6701-DAB34004C8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Khái</a:t>
            </a:r>
            <a:r>
              <a:rPr lang="en-US" sz="2000" dirty="0"/>
              <a:t> </a:t>
            </a:r>
            <a:r>
              <a:rPr lang="en-US" sz="2000" dirty="0" err="1"/>
              <a:t>niệm</a:t>
            </a:r>
            <a:r>
              <a:rPr lang="en-US" sz="2000" dirty="0"/>
              <a:t> Machine Learning </a:t>
            </a:r>
          </a:p>
          <a:p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Machine Learning</a:t>
            </a:r>
          </a:p>
          <a:p>
            <a:pPr lvl="1"/>
            <a:r>
              <a:rPr lang="en-US" sz="2000" dirty="0"/>
              <a:t>Học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(</a:t>
            </a:r>
            <a:r>
              <a:rPr lang="en-US" sz="2000" dirty="0">
                <a:effectLst/>
              </a:rPr>
              <a:t>Supervised Learning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Học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(</a:t>
            </a:r>
            <a:r>
              <a:rPr lang="en-US" sz="2000" dirty="0">
                <a:effectLst/>
              </a:rPr>
              <a:t>Unsupervised Learning</a:t>
            </a:r>
            <a:r>
              <a:rPr lang="en-US" sz="2000" dirty="0"/>
              <a:t>)</a:t>
            </a:r>
          </a:p>
          <a:p>
            <a:pPr lvl="1"/>
            <a:r>
              <a:rPr lang="vi-VN" sz="2000" dirty="0"/>
              <a:t>Học tăng cường</a:t>
            </a:r>
            <a:r>
              <a:rPr lang="en-US" sz="2000" dirty="0"/>
              <a:t> (</a:t>
            </a:r>
            <a:r>
              <a:rPr lang="en-US" sz="2000" dirty="0">
                <a:effectLst/>
              </a:rPr>
              <a:t>Reinforcement Learning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Huấn</a:t>
            </a:r>
            <a:r>
              <a:rPr lang="en-US" sz="2000" dirty="0"/>
              <a:t> </a:t>
            </a:r>
            <a:r>
              <a:rPr lang="en-US" sz="2000" dirty="0" err="1"/>
              <a:t>luyện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giám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</a:p>
          <a:p>
            <a:pPr lvl="1"/>
            <a:r>
              <a:rPr lang="en-US" sz="2000" kern="100" dirty="0" err="1">
                <a:effectLst/>
              </a:rPr>
              <a:t>Tập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dữ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liệu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huấn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luyện</a:t>
            </a:r>
            <a:r>
              <a:rPr lang="en-US" sz="2000" kern="100" dirty="0">
                <a:effectLst/>
              </a:rPr>
              <a:t> (Training data set)</a:t>
            </a:r>
          </a:p>
          <a:p>
            <a:pPr lvl="1"/>
            <a:r>
              <a:rPr lang="en-US" sz="2000" kern="100" dirty="0" err="1">
                <a:effectLst/>
              </a:rPr>
              <a:t>Tập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dữ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liệu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huấn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luyện</a:t>
            </a:r>
            <a:r>
              <a:rPr lang="en-US" sz="2000" kern="100" dirty="0">
                <a:effectLst/>
              </a:rPr>
              <a:t> (Training data set)</a:t>
            </a:r>
          </a:p>
          <a:p>
            <a:pPr lvl="1"/>
            <a:r>
              <a:rPr lang="en-US" sz="2000" kern="100" dirty="0" err="1">
                <a:effectLst/>
              </a:rPr>
              <a:t>Tập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dữ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liệu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kiểm</a:t>
            </a:r>
            <a:r>
              <a:rPr lang="en-US" sz="2000" kern="100" dirty="0">
                <a:effectLst/>
              </a:rPr>
              <a:t> </a:t>
            </a:r>
            <a:r>
              <a:rPr lang="en-US" sz="2000" kern="100" dirty="0" err="1">
                <a:effectLst/>
              </a:rPr>
              <a:t>thử</a:t>
            </a:r>
            <a:r>
              <a:rPr lang="en-US" sz="2000" kern="100" dirty="0">
                <a:effectLst/>
              </a:rPr>
              <a:t> (Testing data set)</a:t>
            </a:r>
          </a:p>
          <a:p>
            <a:r>
              <a:rPr lang="en-US" sz="2000" dirty="0">
                <a:effectLst/>
              </a:rPr>
              <a:t>Các </a:t>
            </a:r>
            <a:r>
              <a:rPr lang="en-US" sz="2000" dirty="0" err="1">
                <a:effectLst/>
              </a:rPr>
              <a:t>mô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hình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học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máy</a:t>
            </a:r>
            <a:endParaRPr lang="en-US" sz="2000" dirty="0">
              <a:effectLst/>
            </a:endParaRPr>
          </a:p>
          <a:p>
            <a:pPr lvl="1"/>
            <a:r>
              <a:rPr lang="en-US" sz="2000" kern="100" dirty="0">
                <a:effectLst/>
              </a:rPr>
              <a:t>K-Nearest Neighbors</a:t>
            </a:r>
          </a:p>
          <a:p>
            <a:pPr lvl="1"/>
            <a:r>
              <a:rPr lang="en-US" sz="2000" dirty="0"/>
              <a:t>Naive Bayes</a:t>
            </a:r>
          </a:p>
          <a:p>
            <a:pPr lvl="1"/>
            <a:r>
              <a:rPr lang="en-US" sz="2000" dirty="0"/>
              <a:t>Linear/Logistic Regression</a:t>
            </a:r>
          </a:p>
          <a:p>
            <a:pPr lvl="1"/>
            <a:r>
              <a:rPr lang="en-US" sz="2000" dirty="0"/>
              <a:t>SVM</a:t>
            </a:r>
          </a:p>
          <a:p>
            <a:pPr lvl="1"/>
            <a:r>
              <a:rPr lang="en-US" sz="2000" dirty="0"/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04786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316A-A9EE-AF0A-AB4F-7DB5EC399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79B52-2D98-B6E1-E271-C12C0254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19ABA5-E53F-5FAC-93F2-46734A9B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Machine Learning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CAEC-46A6-3BFA-2ED0-ABF625916E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kern="100" dirty="0">
                <a:effectLst/>
              </a:rPr>
              <a:t>K-Nearest Neighbors</a:t>
            </a:r>
          </a:p>
          <a:p>
            <a:r>
              <a:rPr lang="en-US" sz="2800" dirty="0"/>
              <a:t>Naive Bayes</a:t>
            </a:r>
          </a:p>
          <a:p>
            <a:r>
              <a:rPr lang="en-US" sz="2800" dirty="0"/>
              <a:t>Linear Regression</a:t>
            </a:r>
          </a:p>
          <a:p>
            <a:r>
              <a:rPr lang="en-US" sz="2800" dirty="0"/>
              <a:t>Logistic Regression</a:t>
            </a:r>
          </a:p>
          <a:p>
            <a:r>
              <a:rPr lang="en-US" sz="2800" dirty="0"/>
              <a:t>Support Vector Machine</a:t>
            </a:r>
          </a:p>
          <a:p>
            <a:r>
              <a:rPr lang="en-US" sz="2800" dirty="0"/>
              <a:t>Neural Network</a:t>
            </a:r>
          </a:p>
          <a:p>
            <a:endParaRPr lang="en-US" sz="2800" dirty="0"/>
          </a:p>
          <a:p>
            <a:endParaRPr lang="en-US" sz="2800" kern="1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48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EC4D-FB88-999F-2174-809A0EBFD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CCBBF7-21C3-9D62-D95E-C5668517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9190B9-FAF1-668E-90AC-6E2F577A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570E0-7DE0-B3C0-1492-BBC351A38D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Neural Network</a:t>
            </a:r>
          </a:p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Neural Network (NN)</a:t>
            </a:r>
          </a:p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Neural Network</a:t>
            </a:r>
          </a:p>
          <a:p>
            <a:pPr lvl="1"/>
            <a:r>
              <a:rPr lang="en-US" sz="2800" dirty="0"/>
              <a:t>Input, Hidden, Output Layers.</a:t>
            </a:r>
          </a:p>
          <a:p>
            <a:pPr lvl="1"/>
            <a:r>
              <a:rPr lang="pl-PL" sz="2800" dirty="0"/>
              <a:t>Node, trọng số (</a:t>
            </a:r>
            <a:r>
              <a:rPr lang="pl-PL" sz="2800" dirty="0">
                <a:effectLst/>
              </a:rPr>
              <a:t>W</a:t>
            </a:r>
            <a:r>
              <a:rPr lang="pl-PL" sz="2800" dirty="0"/>
              <a:t>), bias (b).</a:t>
            </a:r>
            <a:endParaRPr lang="en-US" sz="2800" dirty="0"/>
          </a:p>
          <a:p>
            <a:pPr lvl="1"/>
            <a:r>
              <a:rPr lang="en-US" sz="2800" dirty="0"/>
              <a:t>Công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: </a:t>
            </a:r>
            <a:r>
              <a:rPr lang="en-US" sz="2800" dirty="0" err="1"/>
              <a:t>tổng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endParaRPr lang="en-US" sz="2800" dirty="0"/>
          </a:p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  <a:p>
            <a:pPr lvl="1"/>
            <a:r>
              <a:rPr lang="en-US" sz="2800" dirty="0"/>
              <a:t>Feedforward</a:t>
            </a:r>
          </a:p>
          <a:p>
            <a:pPr lvl="1"/>
            <a:r>
              <a:rPr lang="en-US" sz="2800" dirty="0"/>
              <a:t>Gradient Descent</a:t>
            </a:r>
          </a:p>
          <a:p>
            <a:pPr lvl="1"/>
            <a:r>
              <a:rPr lang="en-US" sz="2800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155640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5F055-250E-1496-2BCE-CB769D84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2D596-6091-E4A9-EB63-88BE7AE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9DAB1A-E8F0-45EB-F91A-6CF034AA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4C63B-9794-4CFA-D9C9-7292A038B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Overfitting và Phương pháp Regularization </a:t>
            </a:r>
            <a:endParaRPr lang="en-US" dirty="0"/>
          </a:p>
          <a:p>
            <a:pPr lvl="1"/>
            <a:r>
              <a:rPr lang="en-US" sz="2800" dirty="0"/>
              <a:t>L2 Regularization</a:t>
            </a:r>
          </a:p>
          <a:p>
            <a:pPr lvl="1"/>
            <a:r>
              <a:rPr lang="en-US" sz="2800" dirty="0"/>
              <a:t>L1 Regularization</a:t>
            </a:r>
          </a:p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  <a:p>
            <a:pPr lvl="1"/>
            <a:r>
              <a:rPr lang="en-US" sz="2800" dirty="0"/>
              <a:t>Sigmoid</a:t>
            </a:r>
          </a:p>
          <a:p>
            <a:pPr lvl="1"/>
            <a:r>
              <a:rPr lang="en-US" sz="2800" dirty="0"/>
              <a:t>Tanh</a:t>
            </a:r>
          </a:p>
          <a:p>
            <a:pPr lvl="1"/>
            <a:r>
              <a:rPr lang="en-US" sz="2800" dirty="0"/>
              <a:t>ReLU</a:t>
            </a:r>
          </a:p>
          <a:p>
            <a:pPr lvl="1"/>
            <a:r>
              <a:rPr lang="en-US" sz="2800" dirty="0"/>
              <a:t>Leaky ReLU</a:t>
            </a:r>
          </a:p>
          <a:p>
            <a:pPr lvl="1"/>
            <a:r>
              <a:rPr lang="en-US" sz="2800" dirty="0"/>
              <a:t>Parametric ReLU</a:t>
            </a:r>
          </a:p>
          <a:p>
            <a:pPr lvl="1"/>
            <a:r>
              <a:rPr lang="en-US" sz="2800" dirty="0"/>
              <a:t>ELU</a:t>
            </a:r>
          </a:p>
          <a:p>
            <a:pPr lvl="1"/>
            <a:r>
              <a:rPr lang="en-US" sz="2800" dirty="0"/>
              <a:t>Swish</a:t>
            </a:r>
          </a:p>
          <a:p>
            <a:pPr lvl="1"/>
            <a:r>
              <a:rPr lang="en-US" sz="2800" dirty="0" err="1"/>
              <a:t>Softmax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401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FCA2A-CF86-7F08-1A20-D3CA6582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65C2B-85B5-730E-7F94-0E552CBF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D10B4-9AD6-77DB-C54F-E422EC63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3A9AD-DEBD-4005-C748-AD5757D060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  <a:p>
            <a:r>
              <a:rPr lang="vi-VN" sz="2400" dirty="0"/>
              <a:t>Các yếu tố ảnh hưởng đến chất lượng dữ liệu</a:t>
            </a:r>
            <a:endParaRPr lang="en-US" sz="2400" dirty="0"/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(Accuracy) 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(Completeness) 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 (Consistency)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kịp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(Timeliness)</a:t>
            </a:r>
          </a:p>
          <a:p>
            <a:pPr lvl="1"/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(Believability) </a:t>
            </a:r>
          </a:p>
          <a:p>
            <a:pPr lvl="1"/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(Interpretability)</a:t>
            </a:r>
          </a:p>
          <a:p>
            <a:r>
              <a:rPr lang="en-US" sz="2400" dirty="0"/>
              <a:t>Các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endParaRPr lang="en-US" sz="2400" dirty="0"/>
          </a:p>
          <a:p>
            <a:pPr lvl="1"/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Cleaning)</a:t>
            </a:r>
          </a:p>
          <a:p>
            <a:pPr lvl="1"/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Integration)</a:t>
            </a:r>
          </a:p>
          <a:p>
            <a:pPr lvl="1"/>
            <a:r>
              <a:rPr lang="vi-VN" dirty="0"/>
              <a:t>Giảm kích thước dữ liệu (Data Reduction)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(Data Transformation)</a:t>
            </a:r>
          </a:p>
        </p:txBody>
      </p:sp>
    </p:spTree>
    <p:extLst>
      <p:ext uri="{BB962C8B-B14F-4D97-AF65-F5344CB8AC3E}">
        <p14:creationId xmlns:p14="http://schemas.microsoft.com/office/powerpoint/2010/main" val="428589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7448-5A6D-8819-2EAD-92E9831EC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BFA49B-E28E-0C8E-854F-2B7822D9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32D6A1-129F-7D10-1438-68A2519C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31DC7-B3F6-E710-6BFB-140FA3A581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Cơ chế Attention</a:t>
            </a:r>
            <a:endParaRPr lang="en-US" dirty="0"/>
          </a:p>
          <a:p>
            <a:pPr lvl="1"/>
            <a:r>
              <a:rPr lang="en-US" sz="2800" dirty="0" err="1"/>
              <a:t>Khái</a:t>
            </a:r>
            <a:r>
              <a:rPr lang="en-US" sz="2800" dirty="0"/>
              <a:t> </a:t>
            </a:r>
            <a:r>
              <a:rPr lang="en-US" sz="2800" dirty="0" err="1"/>
              <a:t>niệm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Attention</a:t>
            </a:r>
          </a:p>
          <a:p>
            <a:pPr lvl="1"/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endParaRPr lang="en-US" sz="2800" dirty="0"/>
          </a:p>
          <a:p>
            <a:pPr lvl="1"/>
            <a:r>
              <a:rPr lang="en-US" sz="2800" dirty="0"/>
              <a:t>Các </a:t>
            </a:r>
            <a:r>
              <a:rPr lang="en-US" sz="2800" dirty="0" err="1"/>
              <a:t>loại</a:t>
            </a:r>
            <a:r>
              <a:rPr lang="en-US" sz="2800" dirty="0"/>
              <a:t> Attention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Dot Product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Scaled Dot Product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Linear/MLP/Additive</a:t>
            </a:r>
          </a:p>
          <a:p>
            <a:pPr lvl="1"/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Attention Trong Sequence-to-Sequence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Key</a:t>
            </a:r>
            <a:endParaRPr lang="en-US" sz="2800" dirty="0">
              <a:latin typeface="Aptos" panose="020B0004020202020204" pitchFamily="34" charset="0"/>
              <a:ea typeface="Yu Gothic" panose="020B0400000000000000" pitchFamily="34" charset="-128"/>
              <a:cs typeface="Times New Roman" panose="02020603050405020304" pitchFamily="18" charset="0"/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Value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Query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305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4BD0-0E15-AAAF-9247-CDE9217D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CED8C3-4302-E053-91ED-4D7BAAEE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AB0274-FA34-DE9C-3B1A-A875C138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Attention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A61F0-5E6D-405C-B0EF-36760EF13E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  <a:p>
            <a:pPr lvl="1"/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(Source/Target Representation)</a:t>
            </a:r>
          </a:p>
          <a:p>
            <a:pPr lvl="1"/>
            <a:r>
              <a:rPr lang="en-US" sz="2800" dirty="0" err="1"/>
              <a:t>Lớp</a:t>
            </a:r>
            <a:r>
              <a:rPr lang="en-US" sz="2800" dirty="0"/>
              <a:t> Attention: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Self-Attention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Multi-Head Attention, Masked Multi-Head Attention (</a:t>
            </a:r>
            <a:r>
              <a:rPr lang="en-US" sz="2800" dirty="0" err="1"/>
              <a:t>trong</a:t>
            </a:r>
            <a:r>
              <a:rPr lang="en-US" sz="2800" dirty="0"/>
              <a:t> Decoder)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/>
              <a:t>Encoder-Decoder Multi-Head Attention</a:t>
            </a:r>
          </a:p>
          <a:p>
            <a:pPr lvl="1"/>
            <a:r>
              <a:rPr lang="en-US" sz="2800" dirty="0"/>
              <a:t>Residuals </a:t>
            </a:r>
            <a:r>
              <a:rPr lang="en-US" sz="2800" dirty="0" err="1"/>
              <a:t>và</a:t>
            </a:r>
            <a:r>
              <a:rPr lang="en-US" sz="2800" dirty="0"/>
              <a:t> Layer Normalization</a:t>
            </a:r>
          </a:p>
          <a:p>
            <a:pPr lvl="1"/>
            <a:r>
              <a:rPr lang="en-US" sz="2800" dirty="0" err="1"/>
              <a:t>Positionwise</a:t>
            </a:r>
            <a:r>
              <a:rPr lang="en-US" sz="2800" dirty="0"/>
              <a:t> Feed-forward Networks</a:t>
            </a:r>
          </a:p>
          <a:p>
            <a:pPr lvl="1"/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hóa</a:t>
            </a:r>
            <a:r>
              <a:rPr lang="en-US" sz="2800" dirty="0"/>
              <a:t> (Encoder)</a:t>
            </a:r>
          </a:p>
          <a:p>
            <a:pPr lvl="1"/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(Decoder)</a:t>
            </a:r>
          </a:p>
        </p:txBody>
      </p:sp>
    </p:spTree>
    <p:extLst>
      <p:ext uri="{BB962C8B-B14F-4D97-AF65-F5344CB8AC3E}">
        <p14:creationId xmlns:p14="http://schemas.microsoft.com/office/powerpoint/2010/main" val="182172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572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Lato</vt:lpstr>
      <vt:lpstr>Office Theme</vt:lpstr>
      <vt:lpstr>PowerPoint Presentation</vt:lpstr>
      <vt:lpstr>Tổng quan</vt:lpstr>
      <vt:lpstr>Tổng quan về Machine Learning </vt:lpstr>
      <vt:lpstr>Các thuật toán Machine Learning cơ bản </vt:lpstr>
      <vt:lpstr>Neural Network </vt:lpstr>
      <vt:lpstr>Neural Network</vt:lpstr>
      <vt:lpstr>Tiền xử lý dữ liệu </vt:lpstr>
      <vt:lpstr>Transformer và cơ chế Attention </vt:lpstr>
      <vt:lpstr>Transformer và cơ chế Attention</vt:lpstr>
      <vt:lpstr>Tổng quan về Federated Learning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17</cp:revision>
  <dcterms:created xsi:type="dcterms:W3CDTF">2021-05-28T04:32:29Z</dcterms:created>
  <dcterms:modified xsi:type="dcterms:W3CDTF">2025-05-23T15:40:35Z</dcterms:modified>
</cp:coreProperties>
</file>