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2"/>
  </p:notesMasterIdLst>
  <p:handoutMasterIdLst>
    <p:handoutMasterId r:id="rId13"/>
  </p:handoutMasterIdLst>
  <p:sldIdLst>
    <p:sldId id="257" r:id="rId2"/>
    <p:sldId id="277" r:id="rId3"/>
    <p:sldId id="265" r:id="rId4"/>
    <p:sldId id="278" r:id="rId5"/>
    <p:sldId id="279" r:id="rId6"/>
    <p:sldId id="280" r:id="rId7"/>
    <p:sldId id="281" r:id="rId8"/>
    <p:sldId id="282" r:id="rId9"/>
    <p:sldId id="283" r:id="rId10"/>
    <p:sldId id="26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83" r:id="rId3"/>
    <p:sldLayoutId id="2147483679" r:id="rId4"/>
    <p:sldLayoutId id="2147483680" r:id="rId5"/>
    <p:sldLayoutId id="2147483681" r:id="rId6"/>
    <p:sldLayoutId id="2147483682" r:id="rId7"/>
    <p:sldLayoutId id="214748367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279476" y="1851128"/>
            <a:ext cx="7609554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Encoder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279476" y="3613450"/>
            <a:ext cx="7342482" cy="8487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/>
              <a:t>Mai Minh Quân - 20225661</a:t>
            </a:r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EB37-E027-4590-06A8-AF0A616F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29A17-0090-90BE-116C-52A7A899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490AD9-B1AF-FA01-3474-60A2388F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Encoder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7FF9A-894A-8C38-E155-1E7E250B19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Các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Encoder</a:t>
            </a:r>
          </a:p>
          <a:p>
            <a:pPr lvl="1"/>
            <a:r>
              <a:rPr lang="vi-VN" dirty="0"/>
              <a:t>Bước 1 - Input Embedding</a:t>
            </a:r>
            <a:endParaRPr lang="en-US" dirty="0"/>
          </a:p>
          <a:p>
            <a:pPr lvl="1"/>
            <a:r>
              <a:rPr lang="vi-VN" dirty="0"/>
              <a:t>Bước 2 - Positional Encoding</a:t>
            </a:r>
            <a:endParaRPr lang="en-US" dirty="0"/>
          </a:p>
          <a:p>
            <a:pPr lvl="1"/>
            <a:r>
              <a:rPr lang="vi-VN" dirty="0"/>
              <a:t>Bước 3 - Multi-Head Self-Attention</a:t>
            </a:r>
            <a:endParaRPr lang="en-US" dirty="0"/>
          </a:p>
          <a:p>
            <a:pPr lvl="1"/>
            <a:r>
              <a:rPr lang="en-US" dirty="0" err="1"/>
              <a:t>Bước</a:t>
            </a:r>
            <a:r>
              <a:rPr lang="en-US" dirty="0"/>
              <a:t> 4 - Add &amp; Norm Sau Multi-Head Attention</a:t>
            </a:r>
          </a:p>
          <a:p>
            <a:pPr lvl="1"/>
            <a:r>
              <a:rPr lang="en-US" dirty="0" err="1"/>
              <a:t>Bước</a:t>
            </a:r>
            <a:r>
              <a:rPr lang="en-US" dirty="0"/>
              <a:t> 5 - Feed-Forward Network (FFN)</a:t>
            </a:r>
          </a:p>
          <a:p>
            <a:pPr lvl="1"/>
            <a:r>
              <a:rPr lang="vi-VN" dirty="0"/>
              <a:t>Bước 6 - Add &amp; Norm Sau FFN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262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err="1"/>
                  <a:t>Xét</a:t>
                </a:r>
                <a:r>
                  <a:rPr lang="en-US" dirty="0"/>
                  <a:t> </a:t>
                </a:r>
                <a:r>
                  <a:rPr lang="en-US" dirty="0" err="1"/>
                  <a:t>bài</a:t>
                </a:r>
                <a:r>
                  <a:rPr lang="en-US" dirty="0"/>
                  <a:t> </a:t>
                </a:r>
                <a:r>
                  <a:rPr lang="en-US" dirty="0" err="1"/>
                  <a:t>toán</a:t>
                </a:r>
                <a:r>
                  <a:rPr lang="en-US" dirty="0"/>
                  <a:t> </a:t>
                </a:r>
                <a:r>
                  <a:rPr lang="en-US" dirty="0" err="1"/>
                  <a:t>dịch</a:t>
                </a:r>
                <a:r>
                  <a:rPr lang="en-US" dirty="0"/>
                  <a:t> </a:t>
                </a:r>
                <a:r>
                  <a:rPr lang="en-US" dirty="0" err="1"/>
                  <a:t>máy</a:t>
                </a:r>
                <a:r>
                  <a:rPr lang="en-US" dirty="0"/>
                  <a:t> </a:t>
                </a:r>
                <a:r>
                  <a:rPr lang="en-US" dirty="0" err="1"/>
                  <a:t>từ</a:t>
                </a:r>
                <a:r>
                  <a:rPr lang="en-US" dirty="0"/>
                  <a:t> “Xin </a:t>
                </a:r>
                <a:r>
                  <a:rPr lang="en-US" dirty="0" err="1"/>
                  <a:t>chào</a:t>
                </a:r>
                <a:r>
                  <a:rPr lang="en-US" dirty="0"/>
                  <a:t>” sang “Hello”</a:t>
                </a:r>
              </a:p>
              <a:p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Thiết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lập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trước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tham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số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Encoder: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kern="100" dirty="0" err="1">
                    <a:effectLst/>
                  </a:rPr>
                  <a:t>Kích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thước</a:t>
                </a:r>
                <a:r>
                  <a:rPr lang="en-US" kern="100" dirty="0">
                    <a:effectLst/>
                  </a:rPr>
                  <a:t> Embedding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en-US" kern="100" dirty="0">
                    <a:effectLst/>
                  </a:rPr>
                  <a:t>​):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kern="100" dirty="0">
                    <a:effectLst/>
                  </a:rPr>
                  <a:t>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kern="100" dirty="0" err="1">
                    <a:effectLst/>
                  </a:rPr>
                  <a:t>Số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lượng</a:t>
                </a:r>
                <a:r>
                  <a:rPr lang="en-US" kern="100" dirty="0">
                    <a:effectLst/>
                  </a:rPr>
                  <a:t> Head </a:t>
                </a:r>
                <a:r>
                  <a:rPr lang="en-US" kern="100" dirty="0" err="1">
                    <a:effectLst/>
                  </a:rPr>
                  <a:t>trong</a:t>
                </a:r>
                <a:r>
                  <a:rPr lang="en-US" kern="100" dirty="0">
                    <a:effectLst/>
                  </a:rPr>
                  <a:t> Multi-Head Attention (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kern="100" dirty="0">
                    <a:effectLst/>
                  </a:rPr>
                  <a:t>):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kern="100" dirty="0">
                    <a:effectLst/>
                  </a:rPr>
                  <a:t>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kern="100" dirty="0" err="1">
                    <a:effectLst/>
                  </a:rPr>
                  <a:t>Kích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thước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mỗi</a:t>
                </a:r>
                <a:r>
                  <a:rPr lang="en-US" kern="100" dirty="0">
                    <a:effectLst/>
                  </a:rPr>
                  <a:t> Head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kern="100" dirty="0">
                    <a:effectLst/>
                  </a:rPr>
                  <a:t>):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4 / 2 = 2</m:t>
                    </m:r>
                  </m:oMath>
                </a14:m>
                <a:endParaRPr lang="en-US" kern="100" dirty="0">
                  <a:effectLst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kern="100" dirty="0" err="1">
                    <a:effectLst/>
                  </a:rPr>
                  <a:t>Kích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thước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lớp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ẩn</a:t>
                </a:r>
                <a:r>
                  <a:rPr lang="en-US" kern="100" dirty="0">
                    <a:effectLst/>
                  </a:rPr>
                  <a:t> </a:t>
                </a:r>
                <a:r>
                  <a:rPr lang="en-US" kern="100" dirty="0" err="1">
                    <a:effectLst/>
                  </a:rPr>
                  <a:t>trong</a:t>
                </a:r>
                <a:r>
                  <a:rPr lang="en-US" kern="100" dirty="0">
                    <a:effectLst/>
                  </a:rPr>
                  <a:t> Feed-Forward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en-US" kern="100" dirty="0">
                    <a:effectLst/>
                  </a:rPr>
                  <a:t>​): </a:t>
                </a:r>
                <a14:m>
                  <m:oMath xmlns:m="http://schemas.openxmlformats.org/officeDocument/2006/math">
                    <m:r>
                      <a:rPr lang="en-US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en-US" kern="100" dirty="0">
                    <a:effectLst/>
                  </a:rPr>
                  <a:t>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kern="100" dirty="0">
                    <a:effectLst/>
                  </a:rPr>
                  <a:t>Input: </a:t>
                </a:r>
                <a:r>
                  <a:rPr lang="en-US" kern="100" dirty="0" err="1">
                    <a:effectLst/>
                  </a:rPr>
                  <a:t>Câu</a:t>
                </a:r>
                <a:r>
                  <a:rPr lang="en-US" kern="100" dirty="0">
                    <a:effectLst/>
                  </a:rPr>
                  <a:t> "Xin </a:t>
                </a:r>
                <a:r>
                  <a:rPr lang="en-US" kern="100" dirty="0" err="1">
                    <a:effectLst/>
                  </a:rPr>
                  <a:t>chào</a:t>
                </a:r>
                <a:r>
                  <a:rPr lang="en-US" kern="100" dirty="0">
                    <a:effectLst/>
                  </a:rPr>
                  <a:t>" (2 token)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9563378-38F8-4CB3-AF99-2C56FCF554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065D-3A77-B3FA-8248-2FEE9C7C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857AD7-255B-C0C4-22DD-F8F96270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B5CD78-CCD7-9979-0890-035C814B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1: Word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CAEF9-C853-A9FA-0F10-9EBA881FE38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Mỗi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câu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input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được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chuyển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đổi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thành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vector embedding.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Giả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sử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chúng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ta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có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embedding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như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sau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kích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thước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𝑋𝑖𝑛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”→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=[1,0,1,0]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“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𝑐h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à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” −&gt;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=[0,1,0,1]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Ma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embedding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đầu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vào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𝑠h𝑎𝑝𝑒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: 2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4</m:t>
                    </m:r>
                  </m:oMath>
                </a14:m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2F0CAEF9-C853-A9FA-0F10-9EBA881FE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79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FB17D-09C5-4C99-BA49-74A77FF0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7EE33-CAB6-1CA9-36F6-7388D118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6DD082-0662-994E-DC82-F2F94DDD9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2: </a:t>
            </a:r>
            <a:r>
              <a:rPr lang="en-US" dirty="0" err="1"/>
              <a:t>Positonal</a:t>
            </a:r>
            <a:r>
              <a:rPr lang="en-US" dirty="0"/>
              <a:t>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69AF4-A9A4-67BA-59AC-FCAF9CFEBBEC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235077" y="841247"/>
                <a:ext cx="8674100" cy="5730879"/>
              </a:xfrm>
            </p:spPr>
            <p:txBody>
              <a:bodyPr/>
              <a:lstStyle/>
              <a:p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Công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thức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Positional Encoding: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,2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,2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10000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𝑗</m:t>
                                        </m:r>
                                      </m:num>
                                      <m:den>
                                        <m:r>
                                          <a:rPr lang="en-US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Yu Gothic" panose="020B0400000000000000" pitchFamily="34" charset="-128"/>
                                            <a:cs typeface="Times New Roman" panose="02020603050405020304" pitchFamily="18" charset="0"/>
                                          </a:rPr>
                                          <m:t>𝑑</m:t>
                                        </m:r>
                                      </m:den>
                                    </m:f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đó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vị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t</a:t>
                </a:r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ừ trong câu (từ </a:t>
                </a:r>
                <a14:m>
                  <m:oMath xmlns:m="http://schemas.openxmlformats.org/officeDocument/2006/math"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đến </a:t>
                </a:r>
                <a14:m>
                  <m:oMath xmlns:m="http://schemas.openxmlformats.org/officeDocument/2006/math"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𝑙</m:t>
                    </m:r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).</a:t>
                </a: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vi-VN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𝑗</m:t>
                    </m:r>
                  </m:oMath>
                </a14:m>
                <a:r>
                  <a:rPr lang="vi-VN" sz="1800" kern="100" dirty="0">
                    <a:effectLst/>
                    <a:latin typeface="Calibri" panose="020F050202020403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chỉ số chiều (từ </a:t>
                </a:r>
                <a14:m>
                  <m:oMath xmlns:m="http://schemas.openxmlformats.org/officeDocument/2006/math">
                    <m:r>
                      <a:rPr lang="vi-VN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 đến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vi-VN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Calibri" panose="020F0502020204030204" pitchFamily="34" charset="0"/>
                          </a:rPr>
                          <m:t>𝑑</m:t>
                        </m:r>
                        <m:r>
                          <a:rPr lang="vi-VN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Calibri" panose="020F0502020204030204" pitchFamily="34" charset="0"/>
                          </a:rPr>
                          <m:t>−1</m:t>
                        </m:r>
                      </m:num>
                      <m:den>
                        <m:r>
                          <a:rPr lang="vi-VN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vi-VN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Calibri" panose="020F0502020204030204" pitchFamily="34" charset="0"/>
                  </a:rPr>
                  <a:t>)</a:t>
                </a:r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Vị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pos=0: </a:t>
                </a:r>
                <a:endParaRPr lang="en-US" sz="2200" dirty="0">
                  <a:effectLst/>
                </a:endParaRP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None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​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=[0,1,0,1]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Vị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trí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pos=1: </a:t>
                </a:r>
                <a:endParaRPr lang="en-US" sz="2200" dirty="0">
                  <a:effectLst/>
                </a:endParaRPr>
              </a:p>
              <a:p>
                <a:pPr marL="457200" marR="0" lvl="1" indent="0">
                  <a:lnSpc>
                    <a:spcPct val="115000"/>
                  </a:lnSpc>
                  <a:spcAft>
                    <a:spcPts val="800"/>
                  </a:spcAft>
                  <a:buSzPts val="1000"/>
                  <a:buNone/>
                  <a:tabLst>
                    <a:tab pos="9144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Yu Gothic" panose="020B0400000000000000" pitchFamily="34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Arial" panose="020B0604020202020204" pitchFamily="34" charset="0"/>
                        </a:rPr>
                        <m:t>​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Yu Gothic" panose="020B0400000000000000" pitchFamily="34" charset="-128"/>
                          <a:cs typeface="Times New Roman" panose="02020603050405020304" pitchFamily="18" charset="0"/>
                        </a:rPr>
                        <m:t>=[0.84,0.54,0.01,1.00]</m:t>
                      </m:r>
                    </m:oMath>
                  </m:oMathPara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Cộng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Embedding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Positional Encoding: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𝑃𝐸</m:t>
                    </m:r>
                  </m:oMath>
                </a14:m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0.84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0.54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1.00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0.84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1.54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0.01</m:t>
                              </m:r>
                            </m:e>
                            <m:e>
                              <m:r>
                                <a:rPr lang="en-US" sz="16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2.00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5469AF4-A9A4-67BA-59AC-FCAF9CFEBB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235077" y="841247"/>
                <a:ext cx="8674100" cy="5730879"/>
              </a:xfrm>
              <a:blipFill>
                <a:blip r:embed="rId2"/>
                <a:stretch>
                  <a:fillRect l="-844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797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7C695-B478-2958-A879-FE562E98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9B718B-EC93-1E35-97E6-DC100360D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D6719F-B40B-74D2-8DC8-6FEF5624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3: Multi-Head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9844FF-0885-10CC-E476-27A35E12AC5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toán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Q, K, V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cho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mỗi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Head: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𝑒𝑚𝑏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𝑉</m:t>
                        </m:r>
                      </m:sup>
                    </m:sSup>
                  </m:oMath>
                </a14:m>
                <a:endParaRPr lang="en-US" sz="18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Scaled Dot-Product Attention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cho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mỗi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Head: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𝐴𝑡𝑡𝑒𝑛𝑡𝑖𝑜𝑛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𝑄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𝑇</m:t>
                                </m:r>
                              </m:sup>
                            </m:s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 kern="100">
                                        <a:effectLst/>
                                        <a:latin typeface="Cambria Math" panose="02040503050406030204" pitchFamily="18" charset="0"/>
                                        <a:ea typeface="Yu Gothic" panose="020B0400000000000000" pitchFamily="34" charset="-128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rad>
                          </m:den>
                        </m:f>
                      </m:e>
                    </m:d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Concatenate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các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Head Output: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𝐶𝑜𝑛𝑐𝑎𝑡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Chiếu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lên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ma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trận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tuyến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​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𝑍</m:t>
                    </m:r>
                    <m:sSup>
                      <m:sSup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sz="18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2.54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2.54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1.71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1.71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2.10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2.10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1.95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69844FF-0885-10CC-E476-27A35E12A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2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C15B-D129-8CCB-431C-CBF4E0943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BFF8D-1D72-B319-911E-4E840E660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190F9B-38D9-881F-24B7-CCEFBEB7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Bước</a:t>
            </a:r>
            <a:r>
              <a:rPr lang="en-US" dirty="0"/>
              <a:t> 4: Add &amp; Norm Sau Multi-Head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57E568-543F-657D-AFE6-159B55979C0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Add (Residual Connection):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Cộng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output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MHA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với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input ban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đầu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MHA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</m:oMath>
                </a14:m>
                <a:r>
                  <a:rPr lang="en-US" sz="22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 </a:t>
                </a:r>
                <a:endParaRPr lang="en-US" sz="22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𝑒𝑚𝑏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𝑀𝐻𝐴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3.54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3.54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2.71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2.71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2.94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3.64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1.96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3.95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Layer Normalization: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hóa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hàng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</a:rPr>
                  <a:t>​</a:t>
                </a:r>
                <a:endParaRPr lang="en-US" sz="2200" dirty="0"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𝑀𝑒𝑎𝑛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𝑆𝑡𝑑𝐷𝑒𝑣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−0.67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−0.67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0.28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1.03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−1.72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0.41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757E568-543F-657D-AFE6-159B55979C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936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4E47-F520-6FF5-0DBE-3F892A06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953B26-0CC6-2711-94C1-E60E6A91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276426-3061-850E-80EE-0474E109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Bước</a:t>
            </a:r>
            <a:r>
              <a:rPr lang="en-US" dirty="0">
                <a:effectLst/>
                <a:latin typeface="Aptos" panose="020B0004020202020204" pitchFamily="34" charset="0"/>
                <a:ea typeface="Yu Gothic" panose="020B0400000000000000" pitchFamily="34" charset="-128"/>
                <a:cs typeface="Times New Roman" panose="02020603050405020304" pitchFamily="18" charset="0"/>
              </a:rPr>
              <a:t> 5: Feed-Forward Network (FFN)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40F32-C012-D5F5-3E83-A5DD71804A95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này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áp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dụng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một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mạng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nơ-ron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2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với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input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là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2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</a:rPr>
                  <a:t>​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𝐹𝐹𝑁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𝑚𝑎𝑥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0,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𝑥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​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Arial" panose="020B0604020202020204" pitchFamily="34" charset="0"/>
                          </a:rPr>
                          <m:t>​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Trong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đó</a:t>
                </a:r>
                <a:endParaRPr lang="en-US" sz="22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tuyến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1: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-&gt; Hidden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Cần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(shape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4×8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(shape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1×8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Kích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hoạt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ReLU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(0,⋅)</m:t>
                    </m:r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tuyến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tính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2: Hidden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=8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-&gt;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𝑚𝑜𝑑𝑒𝑙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Cần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(shape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8×4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sz="18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và</a:t>
                </a:r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(shape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1×4</m:t>
                    </m:r>
                  </m:oMath>
                </a14:m>
                <a:r>
                  <a:rPr lang="en-US" sz="18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</a:t>
                </a:r>
              </a:p>
              <a:p>
                <a:pPr marL="457200" lvl="1" indent="0">
                  <a:buNone/>
                </a:pPr>
                <a:endParaRPr lang="en-US" sz="14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4.02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3.44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3.44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4.62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8A40F32-C012-D5F5-3E83-A5DD71804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609" r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9041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3653D-CAFB-FA89-9A53-FF7CC09FF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1363EB-1011-8A11-84A1-B097B1B07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944BF2-ADD0-7C46-9C52-64C271DE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Bước 6 - Add &amp; Norm Sau FFN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940198-A854-B675-52F3-2F4855EDBC78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Add (Residual Connection):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Cộng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output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FFN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𝑓𝑓𝑛</m:t>
                        </m:r>
                      </m:sub>
                    </m:sSub>
                    <m:r>
                      <a:rPr lang="en-US" sz="22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Arial" panose="020B0604020202020204" pitchFamily="34" charset="0"/>
                      </a:rPr>
                      <m:t>​</m:t>
                    </m:r>
                  </m:oMath>
                </a14:m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với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input </a:t>
                </a:r>
                <a:r>
                  <a:rPr lang="en-US" sz="2200" kern="1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FFN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00"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kern="100"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2200" i="1" kern="100"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200" i="1" kern="100"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200" kern="100" dirty="0">
                    <a:effectLst/>
                    <a:latin typeface="Arial" panose="020B06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​</a:t>
                </a:r>
                <a:r>
                  <a:rPr lang="en-US" sz="2200" kern="1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). 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𝑓𝑓𝑛</m:t>
                        </m:r>
                      </m:sub>
                    </m:sSub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2.01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3.35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1.62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1.03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−0.38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5.03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Layer Normalization: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Chuẩn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hóa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từng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hàng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𝑎𝑑𝑑</m:t>
                        </m:r>
                        <m:r>
                          <a:rPr lang="en-US" sz="22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𝑁𝑜𝑟𝑚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 −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  <m:t>𝑀𝑒𝑎𝑛</m:t>
                            </m:r>
                            <m:d>
                              <m:d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Yu Gothic" panose="020B0400000000000000" pitchFamily="34" charset="-128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𝑆𝑡𝑑𝐷𝑒𝑣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𝑛𝑜𝑟𝑚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Output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cuối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cùng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của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lớp</a:t>
                </a:r>
                <a:r>
                  <a:rPr lang="en-US" sz="2200" dirty="0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 Encoder </a:t>
                </a:r>
                <a:r>
                  <a:rPr lang="en-US" sz="2200" dirty="0" err="1">
                    <a:effectLst/>
                    <a:latin typeface="Aptos" panose="020B0004020202020204" pitchFamily="34" charset="0"/>
                    <a:ea typeface="Yu Gothic" panose="020B0400000000000000" pitchFamily="34" charset="-128"/>
                    <a:cs typeface="Times New Roman" panose="02020603050405020304" pitchFamily="18" charset="0"/>
                  </a:rPr>
                  <a:t>này</a:t>
                </a:r>
                <a:endParaRPr lang="en-US" sz="22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pPr lvl="1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𝑒𝑛𝑐𝑜𝑑𝑒𝑟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Yu Gothic" panose="020B0400000000000000" pitchFamily="34" charset="-128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Yu Gothic" panose="020B0400000000000000" pitchFamily="34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Yu Gothic" panose="020B0400000000000000" pitchFamily="34" charset="-128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0.27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−0.82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1.37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−0.05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−0.2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−0.56</m:t>
                              </m:r>
                            </m:e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Yu Gothic" panose="020B0400000000000000" pitchFamily="34" charset="-128"/>
                                  <a:cs typeface="Times New Roman" panose="02020603050405020304" pitchFamily="18" charset="0"/>
                                </a:rPr>
                                <m:t>0.81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100" dirty="0">
                  <a:effectLst/>
                  <a:latin typeface="Aptos" panose="020B0004020202020204" pitchFamily="34" charset="0"/>
                  <a:ea typeface="Yu Gothic" panose="020B0400000000000000" pitchFamily="34" charset="-128"/>
                  <a:cs typeface="Times New Roman" panose="02020603050405020304" pitchFamily="18" charset="0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3940198-A854-B675-52F3-2F4855EDB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844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368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205</TotalTime>
  <Words>649</Words>
  <Application>Microsoft Office PowerPoint</Application>
  <PresentationFormat>On-screen Show (4:3)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Cambria Math</vt:lpstr>
      <vt:lpstr>Courier New</vt:lpstr>
      <vt:lpstr>Lato</vt:lpstr>
      <vt:lpstr>Office Theme</vt:lpstr>
      <vt:lpstr>PowerPoint Presentation</vt:lpstr>
      <vt:lpstr>Ví dụ về cách hoạt động của Encoder</vt:lpstr>
      <vt:lpstr>Ví dụ về cách hoạt động của Encoder</vt:lpstr>
      <vt:lpstr>Bước 1: Word Embedding</vt:lpstr>
      <vt:lpstr>Bước 2: Positonal Encoding</vt:lpstr>
      <vt:lpstr>Bước 3: Multi-Head Attention</vt:lpstr>
      <vt:lpstr>Bước 4: Add &amp; Norm Sau Multi-Head Attention</vt:lpstr>
      <vt:lpstr>Bước 5: Feed-Forward Network (FFN)</vt:lpstr>
      <vt:lpstr>Bước 6 - Add &amp; Norm Sau FFN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Mai Minh Quan 20225661</cp:lastModifiedBy>
  <cp:revision>22</cp:revision>
  <dcterms:created xsi:type="dcterms:W3CDTF">2021-05-28T04:32:29Z</dcterms:created>
  <dcterms:modified xsi:type="dcterms:W3CDTF">2025-04-29T02:17:27Z</dcterms:modified>
</cp:coreProperties>
</file>