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1"/>
  </p:notesMasterIdLst>
  <p:handoutMasterIdLst>
    <p:handoutMasterId r:id="rId12"/>
  </p:handoutMasterIdLst>
  <p:sldIdLst>
    <p:sldId id="257" r:id="rId2"/>
    <p:sldId id="265" r:id="rId3"/>
    <p:sldId id="270" r:id="rId4"/>
    <p:sldId id="271" r:id="rId5"/>
    <p:sldId id="272" r:id="rId6"/>
    <p:sldId id="273" r:id="rId7"/>
    <p:sldId id="274" r:id="rId8"/>
    <p:sldId id="275" r:id="rId9"/>
    <p:sldId id="26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9" d="100"/>
          <a:sy n="89" d="100"/>
        </p:scale>
        <p:origin x="12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4/22/2025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4/22/2025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83" r:id="rId3"/>
    <p:sldLayoutId id="2147483679" r:id="rId4"/>
    <p:sldLayoutId id="2147483680" r:id="rId5"/>
    <p:sldLayoutId id="2147483681" r:id="rId6"/>
    <p:sldLayoutId id="2147483682" r:id="rId7"/>
    <p:sldLayoutId id="214748367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Data Pre-processing</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err="1"/>
              <a:t>Tiền</a:t>
            </a:r>
            <a:r>
              <a:rPr lang="en-US" sz="2800" b="0" dirty="0"/>
              <a:t> </a:t>
            </a:r>
            <a:r>
              <a:rPr lang="en-US" sz="2800" b="0" dirty="0" err="1"/>
              <a:t>xử</a:t>
            </a:r>
            <a:r>
              <a:rPr lang="en-US" sz="2800" b="0" dirty="0"/>
              <a:t> </a:t>
            </a:r>
            <a:r>
              <a:rPr lang="en-US" sz="2800" b="0" dirty="0" err="1"/>
              <a:t>lý</a:t>
            </a:r>
            <a:r>
              <a:rPr lang="en-US" sz="2800" b="0" dirty="0"/>
              <a:t> </a:t>
            </a:r>
            <a:r>
              <a:rPr lang="en-US" sz="2800" b="0" dirty="0" err="1"/>
              <a:t>dữ</a:t>
            </a:r>
            <a:r>
              <a:rPr lang="en-US" sz="2800" b="0" dirty="0"/>
              <a:t> </a:t>
            </a:r>
            <a:r>
              <a:rPr lang="en-US" sz="2800" b="0" dirty="0" err="1"/>
              <a:t>liệu</a:t>
            </a:r>
            <a:endParaRPr lang="en-US" sz="2800" b="0" dirty="0"/>
          </a:p>
          <a:p>
            <a:r>
              <a:rPr lang="en-US" sz="2800" b="0" dirty="0"/>
              <a:t>Mai Minh Quân - 20225661</a:t>
            </a:r>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Tiền</a:t>
            </a:r>
            <a:r>
              <a:rPr lang="en-US" dirty="0"/>
              <a:t> </a:t>
            </a:r>
            <a:r>
              <a:rPr lang="en-US" dirty="0" err="1"/>
              <a:t>Xử</a:t>
            </a:r>
            <a:r>
              <a:rPr lang="en-US" dirty="0"/>
              <a:t> Lý </a:t>
            </a:r>
            <a:r>
              <a:rPr lang="en-US" dirty="0" err="1"/>
              <a:t>Dữ</a:t>
            </a:r>
            <a:r>
              <a:rPr lang="en-US" dirty="0"/>
              <a:t> Liệu</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r>
              <a:rPr lang="vi-VN" b="1" dirty="0"/>
              <a:t>Khái niệm</a:t>
            </a:r>
            <a:r>
              <a:rPr lang="vi-VN" dirty="0"/>
              <a:t>: Tiền xử lý dữ liệu là bước quan trọng trong khai thác dữ liệu giúp cải thiện chất lượng dữ liệu, loại bỏ các vấn đề như thiếu sót, nhiễu, không nhất quán, dư thừa, nhằm nâng cao hiệu quả phân tích.</a:t>
            </a:r>
            <a:endParaRPr lang="en-US" dirty="0"/>
          </a:p>
          <a:p>
            <a:r>
              <a:rPr lang="vi-VN" dirty="0"/>
              <a:t>Dữ liệu chất lượng kém có thể làm sai lệch kết quả phân tích, do đó, tiền xử lý là bước cần thiết trước khi khai thác dữ liệu.</a:t>
            </a:r>
            <a:endParaRPr lang="en-US" dirty="0"/>
          </a:p>
        </p:txBody>
      </p:sp>
    </p:spTree>
    <p:extLst>
      <p:ext uri="{BB962C8B-B14F-4D97-AF65-F5344CB8AC3E}">
        <p14:creationId xmlns:p14="http://schemas.microsoft.com/office/powerpoint/2010/main" val="29236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EFD07-4789-784F-5618-FC249522308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076531-50BE-25E3-4134-CDAF03CF50D5}"/>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2BEEF6B-C7A6-5F45-2E9C-D174AC261E48}"/>
              </a:ext>
            </a:extLst>
          </p:cNvPr>
          <p:cNvSpPr>
            <a:spLocks noGrp="1"/>
          </p:cNvSpPr>
          <p:nvPr>
            <p:ph type="title"/>
          </p:nvPr>
        </p:nvSpPr>
        <p:spPr/>
        <p:txBody>
          <a:bodyPr/>
          <a:lstStyle/>
          <a:p>
            <a:r>
              <a:rPr lang="vi-VN" dirty="0"/>
              <a:t>Các Yếu Tố Ảnh Hưởng Đến Chất Lượng Dữ Liệu</a:t>
            </a:r>
            <a:endParaRPr lang="en-US" dirty="0"/>
          </a:p>
        </p:txBody>
      </p:sp>
      <p:sp>
        <p:nvSpPr>
          <p:cNvPr id="4" name="Content Placeholder 3">
            <a:extLst>
              <a:ext uri="{FF2B5EF4-FFF2-40B4-BE49-F238E27FC236}">
                <a16:creationId xmlns:a16="http://schemas.microsoft.com/office/drawing/2014/main" id="{F597DBC6-F8F2-B9CF-3349-71421857AEB9}"/>
              </a:ext>
            </a:extLst>
          </p:cNvPr>
          <p:cNvSpPr>
            <a:spLocks noGrp="1"/>
          </p:cNvSpPr>
          <p:nvPr>
            <p:ph sz="quarter" idx="13"/>
          </p:nvPr>
        </p:nvSpPr>
        <p:spPr/>
        <p:txBody>
          <a:bodyPr/>
          <a:lstStyle/>
          <a:p>
            <a:r>
              <a:rPr lang="en-US" b="1" dirty="0" err="1"/>
              <a:t>Độ</a:t>
            </a:r>
            <a:r>
              <a:rPr lang="en-US" b="1" dirty="0"/>
              <a:t> </a:t>
            </a:r>
            <a:r>
              <a:rPr lang="en-US" b="1" dirty="0" err="1"/>
              <a:t>chính</a:t>
            </a:r>
            <a:r>
              <a:rPr lang="en-US" b="1" dirty="0"/>
              <a:t> </a:t>
            </a:r>
            <a:r>
              <a:rPr lang="en-US" b="1" dirty="0" err="1"/>
              <a:t>xác</a:t>
            </a:r>
            <a:r>
              <a:rPr lang="en-US" dirty="0"/>
              <a:t>: </a:t>
            </a:r>
            <a:r>
              <a:rPr lang="en-US" dirty="0" err="1"/>
              <a:t>Dữ</a:t>
            </a:r>
            <a:r>
              <a:rPr lang="en-US" dirty="0"/>
              <a:t> </a:t>
            </a:r>
            <a:r>
              <a:rPr lang="en-US" dirty="0" err="1"/>
              <a:t>liệu</a:t>
            </a:r>
            <a:r>
              <a:rPr lang="en-US" dirty="0"/>
              <a:t> </a:t>
            </a:r>
            <a:r>
              <a:rPr lang="en-US" dirty="0" err="1"/>
              <a:t>phải</a:t>
            </a:r>
            <a:r>
              <a:rPr lang="en-US" dirty="0"/>
              <a:t> </a:t>
            </a:r>
            <a:r>
              <a:rPr lang="en-US" dirty="0" err="1"/>
              <a:t>chính</a:t>
            </a:r>
            <a:r>
              <a:rPr lang="en-US" dirty="0"/>
              <a:t> </a:t>
            </a:r>
            <a:r>
              <a:rPr lang="en-US" dirty="0" err="1"/>
              <a:t>xác</a:t>
            </a:r>
            <a:r>
              <a:rPr lang="en-US" dirty="0"/>
              <a:t> </a:t>
            </a:r>
            <a:r>
              <a:rPr lang="en-US" dirty="0" err="1"/>
              <a:t>tuyệt</a:t>
            </a:r>
            <a:r>
              <a:rPr lang="en-US" dirty="0"/>
              <a:t> </a:t>
            </a:r>
            <a:r>
              <a:rPr lang="en-US" dirty="0" err="1"/>
              <a:t>đối</a:t>
            </a:r>
            <a:r>
              <a:rPr lang="en-US" dirty="0"/>
              <a:t>, </a:t>
            </a:r>
            <a:r>
              <a:rPr lang="en-US" dirty="0" err="1"/>
              <a:t>không</a:t>
            </a:r>
            <a:r>
              <a:rPr lang="en-US" dirty="0"/>
              <a:t> </a:t>
            </a:r>
            <a:r>
              <a:rPr lang="en-US" dirty="0" err="1"/>
              <a:t>chứa</a:t>
            </a:r>
            <a:r>
              <a:rPr lang="en-US" dirty="0"/>
              <a:t> </a:t>
            </a:r>
            <a:r>
              <a:rPr lang="en-US" dirty="0" err="1"/>
              <a:t>sai</a:t>
            </a:r>
            <a:r>
              <a:rPr lang="en-US" dirty="0"/>
              <a:t> </a:t>
            </a:r>
            <a:r>
              <a:rPr lang="en-US" dirty="0" err="1"/>
              <a:t>sót</a:t>
            </a:r>
            <a:r>
              <a:rPr lang="en-US" dirty="0"/>
              <a:t>.</a:t>
            </a:r>
          </a:p>
          <a:p>
            <a:r>
              <a:rPr lang="en-US" b="1" dirty="0" err="1"/>
              <a:t>Độ</a:t>
            </a:r>
            <a:r>
              <a:rPr lang="en-US" b="1" dirty="0"/>
              <a:t> </a:t>
            </a:r>
            <a:r>
              <a:rPr lang="en-US" b="1" dirty="0" err="1"/>
              <a:t>đầy</a:t>
            </a:r>
            <a:r>
              <a:rPr lang="en-US" b="1" dirty="0"/>
              <a:t> </a:t>
            </a:r>
            <a:r>
              <a:rPr lang="en-US" b="1" dirty="0" err="1"/>
              <a:t>đủ</a:t>
            </a:r>
            <a:r>
              <a:rPr lang="en-US" dirty="0"/>
              <a:t>: </a:t>
            </a:r>
            <a:r>
              <a:rPr lang="en-US" dirty="0" err="1"/>
              <a:t>Dữ</a:t>
            </a:r>
            <a:r>
              <a:rPr lang="en-US" dirty="0"/>
              <a:t> </a:t>
            </a:r>
            <a:r>
              <a:rPr lang="en-US" dirty="0" err="1"/>
              <a:t>liệu</a:t>
            </a:r>
            <a:r>
              <a:rPr lang="en-US" dirty="0"/>
              <a:t> </a:t>
            </a:r>
            <a:r>
              <a:rPr lang="en-US" dirty="0" err="1"/>
              <a:t>phải</a:t>
            </a:r>
            <a:r>
              <a:rPr lang="en-US" dirty="0"/>
              <a:t> bao </a:t>
            </a:r>
            <a:r>
              <a:rPr lang="en-US" dirty="0" err="1"/>
              <a:t>gồm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quan</a:t>
            </a:r>
            <a:r>
              <a:rPr lang="en-US" dirty="0"/>
              <a:t> </a:t>
            </a:r>
            <a:r>
              <a:rPr lang="en-US" dirty="0" err="1"/>
              <a:t>trọng</a:t>
            </a:r>
            <a:r>
              <a:rPr lang="en-US" dirty="0"/>
              <a:t>.</a:t>
            </a:r>
          </a:p>
          <a:p>
            <a:r>
              <a:rPr lang="en-US" b="1" dirty="0" err="1"/>
              <a:t>Tính</a:t>
            </a:r>
            <a:r>
              <a:rPr lang="en-US" b="1" dirty="0"/>
              <a:t> </a:t>
            </a:r>
            <a:r>
              <a:rPr lang="en-US" b="1" dirty="0" err="1"/>
              <a:t>nhất</a:t>
            </a:r>
            <a:r>
              <a:rPr lang="en-US" b="1" dirty="0"/>
              <a:t> </a:t>
            </a:r>
            <a:r>
              <a:rPr lang="en-US" b="1" dirty="0" err="1"/>
              <a:t>quán</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đồng</a:t>
            </a:r>
            <a:r>
              <a:rPr lang="en-US" dirty="0"/>
              <a:t> </a:t>
            </a:r>
            <a:r>
              <a:rPr lang="en-US" dirty="0" err="1"/>
              <a:t>bộ</a:t>
            </a:r>
            <a:r>
              <a:rPr lang="en-US" dirty="0"/>
              <a:t> </a:t>
            </a:r>
            <a:r>
              <a:rPr lang="en-US" dirty="0" err="1"/>
              <a:t>trong</a:t>
            </a:r>
            <a:r>
              <a:rPr lang="en-US" dirty="0"/>
              <a:t> </a:t>
            </a:r>
            <a:r>
              <a:rPr lang="en-US" dirty="0" err="1"/>
              <a:t>cách</a:t>
            </a:r>
            <a:r>
              <a:rPr lang="en-US" dirty="0"/>
              <a:t> </a:t>
            </a:r>
            <a:r>
              <a:rPr lang="en-US" dirty="0" err="1"/>
              <a:t>đặt</a:t>
            </a:r>
            <a:r>
              <a:rPr lang="en-US" dirty="0"/>
              <a:t> </a:t>
            </a:r>
            <a:r>
              <a:rPr lang="en-US" dirty="0" err="1"/>
              <a:t>tên</a:t>
            </a:r>
            <a:r>
              <a:rPr lang="en-US" dirty="0"/>
              <a:t> </a:t>
            </a:r>
            <a:r>
              <a:rPr lang="en-US" dirty="0" err="1"/>
              <a:t>và</a:t>
            </a:r>
            <a:r>
              <a:rPr lang="en-US" dirty="0"/>
              <a:t> </a:t>
            </a:r>
            <a:r>
              <a:rPr lang="en-US" dirty="0" err="1"/>
              <a:t>định</a:t>
            </a:r>
            <a:r>
              <a:rPr lang="en-US" dirty="0"/>
              <a:t> </a:t>
            </a:r>
            <a:r>
              <a:rPr lang="en-US" dirty="0" err="1"/>
              <a:t>dạng</a:t>
            </a:r>
            <a:r>
              <a:rPr lang="en-US" dirty="0"/>
              <a:t>.</a:t>
            </a:r>
          </a:p>
          <a:p>
            <a:r>
              <a:rPr lang="vi-VN" b="1" dirty="0"/>
              <a:t>Tính kịp thời</a:t>
            </a:r>
            <a:r>
              <a:rPr lang="vi-VN" dirty="0"/>
              <a:t>: Cập nhật dữ liệu thường xuyên để phản ánh đúng hiện tại.</a:t>
            </a:r>
            <a:endParaRPr lang="en-US" dirty="0"/>
          </a:p>
          <a:p>
            <a:r>
              <a:rPr lang="en-US" b="1" dirty="0" err="1"/>
              <a:t>Độ</a:t>
            </a:r>
            <a:r>
              <a:rPr lang="en-US" b="1" dirty="0"/>
              <a:t> tin </a:t>
            </a:r>
            <a:r>
              <a:rPr lang="en-US" b="1" dirty="0" err="1"/>
              <a:t>cậy</a:t>
            </a:r>
            <a:r>
              <a:rPr lang="en-US" dirty="0"/>
              <a:t>: </a:t>
            </a:r>
            <a:r>
              <a:rPr lang="en-US" dirty="0" err="1"/>
              <a:t>Dữ</a:t>
            </a:r>
            <a:r>
              <a:rPr lang="en-US" dirty="0"/>
              <a:t> </a:t>
            </a:r>
            <a:r>
              <a:rPr lang="en-US" dirty="0" err="1"/>
              <a:t>liệu</a:t>
            </a:r>
            <a:r>
              <a:rPr lang="en-US" dirty="0"/>
              <a:t> </a:t>
            </a:r>
            <a:r>
              <a:rPr lang="en-US" dirty="0" err="1"/>
              <a:t>phải</a:t>
            </a:r>
            <a:r>
              <a:rPr lang="en-US" dirty="0"/>
              <a:t> </a:t>
            </a:r>
            <a:r>
              <a:rPr lang="en-US" dirty="0" err="1"/>
              <a:t>đáng</a:t>
            </a:r>
            <a:r>
              <a:rPr lang="en-US" dirty="0"/>
              <a:t> tin </a:t>
            </a:r>
            <a:r>
              <a:rPr lang="en-US" dirty="0" err="1"/>
              <a:t>cậy</a:t>
            </a:r>
            <a:r>
              <a:rPr lang="en-US" dirty="0"/>
              <a:t> qua </a:t>
            </a:r>
            <a:r>
              <a:rPr lang="en-US" dirty="0" err="1"/>
              <a:t>kiểm</a:t>
            </a:r>
            <a:r>
              <a:rPr lang="en-US" dirty="0"/>
              <a:t> </a:t>
            </a:r>
            <a:r>
              <a:rPr lang="en-US" dirty="0" err="1"/>
              <a:t>chứng</a:t>
            </a:r>
            <a:r>
              <a:rPr lang="en-US" dirty="0"/>
              <a:t>.</a:t>
            </a:r>
          </a:p>
          <a:p>
            <a:r>
              <a:rPr lang="en-US" b="1" dirty="0" err="1"/>
              <a:t>Khả</a:t>
            </a:r>
            <a:r>
              <a:rPr lang="en-US" b="1" dirty="0"/>
              <a:t> </a:t>
            </a:r>
            <a:r>
              <a:rPr lang="en-US" b="1" dirty="0" err="1"/>
              <a:t>năng</a:t>
            </a:r>
            <a:r>
              <a:rPr lang="en-US" b="1" dirty="0"/>
              <a:t> </a:t>
            </a:r>
            <a:r>
              <a:rPr lang="en-US" b="1" dirty="0" err="1"/>
              <a:t>diễn</a:t>
            </a:r>
            <a:r>
              <a:rPr lang="en-US" b="1" dirty="0"/>
              <a:t> </a:t>
            </a:r>
            <a:r>
              <a:rPr lang="en-US" b="1" dirty="0" err="1"/>
              <a:t>giải</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dễ</a:t>
            </a:r>
            <a:r>
              <a:rPr lang="en-US" dirty="0"/>
              <a:t> </a:t>
            </a:r>
            <a:r>
              <a:rPr lang="en-US" dirty="0" err="1"/>
              <a:t>hiểu</a:t>
            </a:r>
            <a:r>
              <a:rPr lang="en-US" dirty="0"/>
              <a:t> </a:t>
            </a:r>
            <a:r>
              <a:rPr lang="en-US" dirty="0" err="1"/>
              <a:t>và</a:t>
            </a:r>
            <a:r>
              <a:rPr lang="en-US" dirty="0"/>
              <a:t> </a:t>
            </a:r>
            <a:r>
              <a:rPr lang="en-US" dirty="0" err="1"/>
              <a:t>rõ</a:t>
            </a:r>
            <a:r>
              <a:rPr lang="en-US" dirty="0"/>
              <a:t> </a:t>
            </a:r>
            <a:r>
              <a:rPr lang="en-US" dirty="0" err="1"/>
              <a:t>ràng</a:t>
            </a:r>
            <a:r>
              <a:rPr lang="en-US" dirty="0"/>
              <a:t>.</a:t>
            </a:r>
          </a:p>
        </p:txBody>
      </p:sp>
    </p:spTree>
    <p:extLst>
      <p:ext uri="{BB962C8B-B14F-4D97-AF65-F5344CB8AC3E}">
        <p14:creationId xmlns:p14="http://schemas.microsoft.com/office/powerpoint/2010/main" val="94640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55A7D-4947-8C6B-5ABD-CAE43741A0C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05DDC7-1C8B-72E9-B489-F4A7D75860DA}"/>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0BD1B4B1-4DFF-8030-04F9-96D646814A11}"/>
              </a:ext>
            </a:extLst>
          </p:cNvPr>
          <p:cNvSpPr>
            <a:spLocks noGrp="1"/>
          </p:cNvSpPr>
          <p:nvPr>
            <p:ph type="title"/>
          </p:nvPr>
        </p:nvSpPr>
        <p:spPr/>
        <p:txBody>
          <a:bodyPr/>
          <a:lstStyle/>
          <a:p>
            <a:r>
              <a:rPr lang="en-US" dirty="0"/>
              <a:t>Các </a:t>
            </a:r>
            <a:r>
              <a:rPr lang="en-US" dirty="0" err="1"/>
              <a:t>Kỹ</a:t>
            </a:r>
            <a:r>
              <a:rPr lang="en-US" dirty="0"/>
              <a:t> </a:t>
            </a:r>
            <a:r>
              <a:rPr lang="en-US" dirty="0" err="1"/>
              <a:t>Thuật</a:t>
            </a:r>
            <a:r>
              <a:rPr lang="en-US" dirty="0"/>
              <a:t> </a:t>
            </a:r>
            <a:r>
              <a:rPr lang="en-US" dirty="0" err="1"/>
              <a:t>Tiền</a:t>
            </a:r>
            <a:r>
              <a:rPr lang="en-US" dirty="0"/>
              <a:t> </a:t>
            </a:r>
            <a:r>
              <a:rPr lang="en-US" dirty="0" err="1"/>
              <a:t>Xử</a:t>
            </a:r>
            <a:r>
              <a:rPr lang="en-US" dirty="0"/>
              <a:t> Lý </a:t>
            </a:r>
            <a:r>
              <a:rPr lang="en-US" dirty="0" err="1"/>
              <a:t>Dữ</a:t>
            </a:r>
            <a:r>
              <a:rPr lang="en-US" dirty="0"/>
              <a:t> Liệu</a:t>
            </a:r>
          </a:p>
        </p:txBody>
      </p:sp>
      <p:sp>
        <p:nvSpPr>
          <p:cNvPr id="4" name="Content Placeholder 3">
            <a:extLst>
              <a:ext uri="{FF2B5EF4-FFF2-40B4-BE49-F238E27FC236}">
                <a16:creationId xmlns:a16="http://schemas.microsoft.com/office/drawing/2014/main" id="{75FA7317-1526-28B3-FE93-B521A3C44B5A}"/>
              </a:ext>
            </a:extLst>
          </p:cNvPr>
          <p:cNvSpPr>
            <a:spLocks noGrp="1"/>
          </p:cNvSpPr>
          <p:nvPr>
            <p:ph sz="quarter" idx="13"/>
          </p:nvPr>
        </p:nvSpPr>
        <p:spPr/>
        <p:txBody>
          <a:bodyPr/>
          <a:lstStyle/>
          <a:p>
            <a:r>
              <a:rPr lang="en-US" b="1" dirty="0" err="1"/>
              <a:t>Làm</a:t>
            </a:r>
            <a:r>
              <a:rPr lang="en-US" b="1" dirty="0"/>
              <a:t> </a:t>
            </a:r>
            <a:r>
              <a:rPr lang="en-US" b="1" dirty="0" err="1"/>
              <a:t>sạch</a:t>
            </a:r>
            <a:r>
              <a:rPr lang="en-US" b="1" dirty="0"/>
              <a:t> </a:t>
            </a:r>
            <a:r>
              <a:rPr lang="en-US" b="1" dirty="0" err="1"/>
              <a:t>dữ</a:t>
            </a:r>
            <a:r>
              <a:rPr lang="en-US" b="1" dirty="0"/>
              <a:t> </a:t>
            </a:r>
            <a:r>
              <a:rPr lang="en-US" b="1" dirty="0" err="1"/>
              <a:t>liệu</a:t>
            </a:r>
            <a:r>
              <a:rPr lang="en-US" b="1" dirty="0"/>
              <a:t> (Data Cleaning)</a:t>
            </a:r>
            <a:r>
              <a:rPr lang="en-US" dirty="0"/>
              <a:t>:</a:t>
            </a:r>
          </a:p>
          <a:p>
            <a:pPr lvl="1"/>
            <a:r>
              <a:rPr lang="en-US" dirty="0" err="1"/>
              <a:t>Điền</a:t>
            </a:r>
            <a:r>
              <a:rPr lang="en-US" dirty="0"/>
              <a:t> </a:t>
            </a:r>
            <a:r>
              <a:rPr lang="en-US" dirty="0" err="1"/>
              <a:t>giá</a:t>
            </a:r>
            <a:r>
              <a:rPr lang="en-US" dirty="0"/>
              <a:t> </a:t>
            </a:r>
            <a:r>
              <a:rPr lang="en-US" dirty="0" err="1"/>
              <a:t>trị</a:t>
            </a:r>
            <a:r>
              <a:rPr lang="en-US" dirty="0"/>
              <a:t> </a:t>
            </a:r>
            <a:r>
              <a:rPr lang="en-US" dirty="0" err="1"/>
              <a:t>thiếu</a:t>
            </a:r>
            <a:r>
              <a:rPr lang="en-US" dirty="0"/>
              <a:t>, </a:t>
            </a:r>
            <a:r>
              <a:rPr lang="en-US" dirty="0" err="1"/>
              <a:t>làm</a:t>
            </a:r>
            <a:r>
              <a:rPr lang="en-US" dirty="0"/>
              <a:t> </a:t>
            </a:r>
            <a:r>
              <a:rPr lang="en-US" dirty="0" err="1"/>
              <a:t>mịn</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nhiễu</a:t>
            </a:r>
            <a:r>
              <a:rPr lang="en-US" dirty="0"/>
              <a:t>, </a:t>
            </a:r>
            <a:r>
              <a:rPr lang="en-US" dirty="0" err="1"/>
              <a:t>loại</a:t>
            </a:r>
            <a:r>
              <a:rPr lang="en-US" dirty="0"/>
              <a:t> </a:t>
            </a:r>
            <a:r>
              <a:rPr lang="en-US" dirty="0" err="1"/>
              <a:t>bỏ</a:t>
            </a:r>
            <a:r>
              <a:rPr lang="en-US" dirty="0"/>
              <a:t> </a:t>
            </a:r>
            <a:r>
              <a:rPr lang="en-US" dirty="0" err="1"/>
              <a:t>giá</a:t>
            </a:r>
            <a:r>
              <a:rPr lang="en-US" dirty="0"/>
              <a:t> </a:t>
            </a:r>
            <a:r>
              <a:rPr lang="en-US" dirty="0" err="1"/>
              <a:t>trị</a:t>
            </a:r>
            <a:r>
              <a:rPr lang="en-US" dirty="0"/>
              <a:t> </a:t>
            </a:r>
            <a:r>
              <a:rPr lang="en-US" dirty="0" err="1"/>
              <a:t>ngoại</a:t>
            </a:r>
            <a:r>
              <a:rPr lang="en-US" dirty="0"/>
              <a:t> </a:t>
            </a:r>
            <a:r>
              <a:rPr lang="en-US" dirty="0" err="1"/>
              <a:t>lệ</a:t>
            </a:r>
            <a:r>
              <a:rPr lang="en-US" dirty="0"/>
              <a:t>, </a:t>
            </a:r>
            <a:r>
              <a:rPr lang="en-US" dirty="0" err="1"/>
              <a:t>giải</a:t>
            </a:r>
            <a:r>
              <a:rPr lang="en-US" dirty="0"/>
              <a:t> </a:t>
            </a:r>
            <a:r>
              <a:rPr lang="en-US" dirty="0" err="1"/>
              <a:t>quyết</a:t>
            </a:r>
            <a:r>
              <a:rPr lang="en-US" dirty="0"/>
              <a:t> </a:t>
            </a:r>
            <a:r>
              <a:rPr lang="en-US" dirty="0" err="1"/>
              <a:t>sự</a:t>
            </a:r>
            <a:r>
              <a:rPr lang="en-US" dirty="0"/>
              <a:t> </a:t>
            </a:r>
            <a:r>
              <a:rPr lang="en-US" dirty="0" err="1"/>
              <a:t>không</a:t>
            </a:r>
            <a:r>
              <a:rPr lang="en-US" dirty="0"/>
              <a:t> </a:t>
            </a:r>
            <a:r>
              <a:rPr lang="en-US" dirty="0" err="1"/>
              <a:t>nhất</a:t>
            </a:r>
            <a:r>
              <a:rPr lang="en-US" dirty="0"/>
              <a:t> </a:t>
            </a:r>
            <a:r>
              <a:rPr lang="en-US" dirty="0" err="1"/>
              <a:t>quán</a:t>
            </a:r>
            <a:r>
              <a:rPr lang="en-US" dirty="0"/>
              <a:t>.</a:t>
            </a:r>
          </a:p>
          <a:p>
            <a:r>
              <a:rPr lang="en-US" b="1" dirty="0" err="1"/>
              <a:t>Tích</a:t>
            </a:r>
            <a:r>
              <a:rPr lang="en-US" b="1" dirty="0"/>
              <a:t> </a:t>
            </a:r>
            <a:r>
              <a:rPr lang="en-US" b="1" dirty="0" err="1"/>
              <a:t>hợp</a:t>
            </a:r>
            <a:r>
              <a:rPr lang="en-US" b="1" dirty="0"/>
              <a:t> </a:t>
            </a:r>
            <a:r>
              <a:rPr lang="en-US" b="1" dirty="0" err="1"/>
              <a:t>dữ</a:t>
            </a:r>
            <a:r>
              <a:rPr lang="en-US" b="1" dirty="0"/>
              <a:t> </a:t>
            </a:r>
            <a:r>
              <a:rPr lang="en-US" b="1" dirty="0" err="1"/>
              <a:t>liệu</a:t>
            </a:r>
            <a:r>
              <a:rPr lang="en-US" b="1" dirty="0"/>
              <a:t> (Data Integration)</a:t>
            </a:r>
            <a:r>
              <a:rPr lang="en-US" dirty="0"/>
              <a:t>:</a:t>
            </a:r>
          </a:p>
          <a:p>
            <a:pPr lvl="1"/>
            <a:r>
              <a:rPr lang="en-US" dirty="0" err="1"/>
              <a:t>Tích</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các</a:t>
            </a:r>
            <a:r>
              <a:rPr lang="en-US" dirty="0"/>
              <a:t> </a:t>
            </a:r>
            <a:r>
              <a:rPr lang="en-US" dirty="0" err="1"/>
              <a:t>nguồn</a:t>
            </a:r>
            <a:r>
              <a:rPr lang="en-US" dirty="0"/>
              <a:t> </a:t>
            </a:r>
            <a:r>
              <a:rPr lang="en-US" dirty="0" err="1"/>
              <a:t>khác</a:t>
            </a:r>
            <a:r>
              <a:rPr lang="en-US" dirty="0"/>
              <a:t> </a:t>
            </a:r>
            <a:r>
              <a:rPr lang="en-US" dirty="0" err="1"/>
              <a:t>nhau</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biệt</a:t>
            </a:r>
            <a:r>
              <a:rPr lang="en-US" dirty="0"/>
              <a:t> </a:t>
            </a:r>
            <a:r>
              <a:rPr lang="en-US" dirty="0" err="1"/>
              <a:t>tên</a:t>
            </a:r>
            <a:r>
              <a:rPr lang="en-US" dirty="0"/>
              <a:t> </a:t>
            </a:r>
            <a:r>
              <a:rPr lang="en-US" dirty="0" err="1"/>
              <a:t>gọi</a:t>
            </a:r>
            <a:r>
              <a:rPr lang="en-US" dirty="0"/>
              <a:t> </a:t>
            </a:r>
            <a:r>
              <a:rPr lang="en-US" dirty="0" err="1"/>
              <a:t>và</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tính</a:t>
            </a:r>
            <a:r>
              <a:rPr lang="en-US" dirty="0"/>
              <a:t>.</a:t>
            </a:r>
          </a:p>
          <a:p>
            <a:r>
              <a:rPr lang="vi-VN" b="1" dirty="0"/>
              <a:t>Giảm kích thước dữ liệu (Data Reduction)</a:t>
            </a:r>
            <a:r>
              <a:rPr lang="vi-VN" dirty="0"/>
              <a:t>:</a:t>
            </a:r>
            <a:endParaRPr lang="en-US" dirty="0"/>
          </a:p>
          <a:p>
            <a:pPr lvl="1"/>
            <a:r>
              <a:rPr lang="vi-VN" dirty="0"/>
              <a:t>Giảm chiều hoặc số lượng dữ liệu mà không làm mất đi thông tin quan trọng.</a:t>
            </a:r>
            <a:endParaRPr lang="en-US" dirty="0"/>
          </a:p>
          <a:p>
            <a:r>
              <a:rPr lang="en-US" b="1" dirty="0" err="1"/>
              <a:t>Biến</a:t>
            </a:r>
            <a:r>
              <a:rPr lang="en-US" b="1" dirty="0"/>
              <a:t> </a:t>
            </a:r>
            <a:r>
              <a:rPr lang="en-US" b="1" dirty="0" err="1"/>
              <a:t>đổi</a:t>
            </a:r>
            <a:r>
              <a:rPr lang="en-US" b="1" dirty="0"/>
              <a:t> </a:t>
            </a:r>
            <a:r>
              <a:rPr lang="en-US" b="1" dirty="0" err="1"/>
              <a:t>dữ</a:t>
            </a:r>
            <a:r>
              <a:rPr lang="en-US" b="1" dirty="0"/>
              <a:t> </a:t>
            </a:r>
            <a:r>
              <a:rPr lang="en-US" b="1" dirty="0" err="1"/>
              <a:t>liệu</a:t>
            </a:r>
            <a:r>
              <a:rPr lang="en-US" b="1" dirty="0"/>
              <a:t> (Data Transformation)</a:t>
            </a:r>
            <a:r>
              <a:rPr lang="en-US" dirty="0"/>
              <a:t>:</a:t>
            </a:r>
          </a:p>
          <a:p>
            <a:pPr lvl="1"/>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phân</a:t>
            </a:r>
            <a:r>
              <a:rPr lang="en-US" dirty="0"/>
              <a:t> </a:t>
            </a:r>
            <a:r>
              <a:rPr lang="en-US" dirty="0" err="1"/>
              <a:t>biệt</a:t>
            </a:r>
            <a:r>
              <a:rPr lang="en-US" dirty="0"/>
              <a:t> </a:t>
            </a:r>
            <a:r>
              <a:rPr lang="en-US" dirty="0" err="1"/>
              <a:t>hóa</a:t>
            </a:r>
            <a:r>
              <a:rPr lang="en-US" dirty="0"/>
              <a:t> </a:t>
            </a:r>
            <a:r>
              <a:rPr lang="en-US" dirty="0" err="1"/>
              <a:t>và</a:t>
            </a:r>
            <a:r>
              <a:rPr lang="en-US" dirty="0"/>
              <a:t> </a:t>
            </a:r>
            <a:r>
              <a:rPr lang="en-US" dirty="0" err="1"/>
              <a:t>tạo</a:t>
            </a:r>
            <a:r>
              <a:rPr lang="en-US" dirty="0"/>
              <a:t> </a:t>
            </a:r>
            <a:r>
              <a:rPr lang="en-US" dirty="0" err="1"/>
              <a:t>cấp</a:t>
            </a:r>
            <a:r>
              <a:rPr lang="en-US" dirty="0"/>
              <a:t> </a:t>
            </a:r>
            <a:r>
              <a:rPr lang="en-US" dirty="0" err="1"/>
              <a:t>độ</a:t>
            </a:r>
            <a:r>
              <a:rPr lang="en-US" dirty="0"/>
              <a:t> </a:t>
            </a:r>
            <a:r>
              <a:rPr lang="en-US" dirty="0" err="1"/>
              <a:t>khái</a:t>
            </a:r>
            <a:r>
              <a:rPr lang="en-US" dirty="0"/>
              <a:t> </a:t>
            </a:r>
            <a:r>
              <a:rPr lang="en-US" dirty="0" err="1"/>
              <a:t>niệm</a:t>
            </a:r>
            <a:r>
              <a:rPr lang="en-US" dirty="0"/>
              <a:t> </a:t>
            </a:r>
            <a:r>
              <a:rPr lang="en-US" dirty="0" err="1"/>
              <a:t>để</a:t>
            </a:r>
            <a:r>
              <a:rPr lang="en-US" dirty="0"/>
              <a:t> </a:t>
            </a:r>
            <a:r>
              <a:rPr lang="en-US" dirty="0" err="1"/>
              <a:t>dữ</a:t>
            </a:r>
            <a:r>
              <a:rPr lang="en-US" dirty="0"/>
              <a:t> </a:t>
            </a:r>
            <a:r>
              <a:rPr lang="en-US" dirty="0" err="1"/>
              <a:t>liệu</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thuật</a:t>
            </a:r>
            <a:r>
              <a:rPr lang="en-US" dirty="0"/>
              <a:t> </a:t>
            </a:r>
            <a:r>
              <a:rPr lang="en-US" dirty="0" err="1"/>
              <a:t>toán</a:t>
            </a:r>
            <a:r>
              <a:rPr lang="en-US" dirty="0"/>
              <a:t> </a:t>
            </a:r>
            <a:r>
              <a:rPr lang="en-US" dirty="0" err="1"/>
              <a:t>khai</a:t>
            </a:r>
            <a:r>
              <a:rPr lang="en-US" dirty="0"/>
              <a:t> </a:t>
            </a:r>
            <a:r>
              <a:rPr lang="en-US" dirty="0" err="1"/>
              <a:t>thác</a:t>
            </a:r>
            <a:r>
              <a:rPr lang="en-US" dirty="0"/>
              <a:t>.</a:t>
            </a:r>
          </a:p>
        </p:txBody>
      </p:sp>
    </p:spTree>
    <p:extLst>
      <p:ext uri="{BB962C8B-B14F-4D97-AF65-F5344CB8AC3E}">
        <p14:creationId xmlns:p14="http://schemas.microsoft.com/office/powerpoint/2010/main" val="352589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C4DBA-BF44-7728-DC10-8C687015CD2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B17EBF-7815-FC38-EFF9-393F77E03991}"/>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F98C091-29A4-5808-950B-4688DDDFCC33}"/>
              </a:ext>
            </a:extLst>
          </p:cNvPr>
          <p:cNvSpPr>
            <a:spLocks noGrp="1"/>
          </p:cNvSpPr>
          <p:nvPr>
            <p:ph type="title"/>
          </p:nvPr>
        </p:nvSpPr>
        <p:spPr/>
        <p:txBody>
          <a:bodyPr/>
          <a:lstStyle/>
          <a:p>
            <a:r>
              <a:rPr lang="en-US" dirty="0" err="1"/>
              <a:t>Làm</a:t>
            </a:r>
            <a:r>
              <a:rPr lang="en-US" dirty="0"/>
              <a:t> </a:t>
            </a:r>
            <a:r>
              <a:rPr lang="en-US" dirty="0" err="1"/>
              <a:t>Sạch</a:t>
            </a:r>
            <a:r>
              <a:rPr lang="en-US" dirty="0"/>
              <a:t> </a:t>
            </a:r>
            <a:r>
              <a:rPr lang="en-US" dirty="0" err="1"/>
              <a:t>Dữ</a:t>
            </a:r>
            <a:r>
              <a:rPr lang="en-US" dirty="0"/>
              <a:t> Liệu (Data Cleaning)</a:t>
            </a:r>
          </a:p>
        </p:txBody>
      </p:sp>
      <p:sp>
        <p:nvSpPr>
          <p:cNvPr id="4" name="Content Placeholder 3">
            <a:extLst>
              <a:ext uri="{FF2B5EF4-FFF2-40B4-BE49-F238E27FC236}">
                <a16:creationId xmlns:a16="http://schemas.microsoft.com/office/drawing/2014/main" id="{79F17F9D-5209-EF77-74DF-231FF44E18D9}"/>
              </a:ext>
            </a:extLst>
          </p:cNvPr>
          <p:cNvSpPr>
            <a:spLocks noGrp="1"/>
          </p:cNvSpPr>
          <p:nvPr>
            <p:ph sz="quarter" idx="13"/>
          </p:nvPr>
        </p:nvSpPr>
        <p:spPr/>
        <p:txBody>
          <a:bodyPr/>
          <a:lstStyle/>
          <a:p>
            <a:r>
              <a:rPr lang="vi-VN" b="1" dirty="0"/>
              <a:t>Mục đích</a:t>
            </a:r>
            <a:r>
              <a:rPr lang="vi-VN" dirty="0"/>
              <a:t>: Làm sạch dữ liệu để loại bỏ các vấn đề như giá trị thiếu, nhiễu, ngoại lệ và sự không nhất quán trong dữ liệu.</a:t>
            </a:r>
            <a:endParaRPr lang="en-US" dirty="0"/>
          </a:p>
          <a:p>
            <a:r>
              <a:rPr lang="en-US" b="1" dirty="0"/>
              <a:t>Các </a:t>
            </a:r>
            <a:r>
              <a:rPr lang="en-US" b="1" dirty="0" err="1"/>
              <a:t>kỹ</a:t>
            </a:r>
            <a:r>
              <a:rPr lang="en-US" b="1" dirty="0"/>
              <a:t> </a:t>
            </a:r>
            <a:r>
              <a:rPr lang="en-US" b="1" dirty="0" err="1"/>
              <a:t>thuật</a:t>
            </a:r>
            <a:r>
              <a:rPr lang="en-US" dirty="0"/>
              <a:t>:</a:t>
            </a:r>
          </a:p>
          <a:p>
            <a:pPr lvl="1"/>
            <a:r>
              <a:rPr lang="vi-VN" b="1" dirty="0"/>
              <a:t>Điền giá trị thiếu</a:t>
            </a:r>
            <a:r>
              <a:rPr lang="vi-VN" dirty="0"/>
              <a:t>: Sử dụng các phương pháp như giá trị trung bình, trung vị, hoặc dự đoán.</a:t>
            </a:r>
            <a:endParaRPr lang="en-US" dirty="0"/>
          </a:p>
          <a:p>
            <a:pPr lvl="1"/>
            <a:r>
              <a:rPr lang="en-US" b="1" dirty="0" err="1"/>
              <a:t>Làm</a:t>
            </a:r>
            <a:r>
              <a:rPr lang="en-US" b="1" dirty="0"/>
              <a:t> </a:t>
            </a:r>
            <a:r>
              <a:rPr lang="en-US" b="1" dirty="0" err="1"/>
              <a:t>mịn</a:t>
            </a:r>
            <a:r>
              <a:rPr lang="en-US" b="1" dirty="0"/>
              <a:t> </a:t>
            </a:r>
            <a:r>
              <a:rPr lang="en-US" b="1" dirty="0" err="1"/>
              <a:t>dữ</a:t>
            </a:r>
            <a:r>
              <a:rPr lang="en-US" b="1" dirty="0"/>
              <a:t> </a:t>
            </a:r>
            <a:r>
              <a:rPr lang="en-US" b="1" dirty="0" err="1"/>
              <a:t>liệu</a:t>
            </a:r>
            <a:r>
              <a:rPr lang="en-US" b="1" dirty="0"/>
              <a:t> </a:t>
            </a:r>
            <a:r>
              <a:rPr lang="en-US" b="1" dirty="0" err="1"/>
              <a:t>bị</a:t>
            </a:r>
            <a:r>
              <a:rPr lang="en-US" b="1" dirty="0"/>
              <a:t> </a:t>
            </a:r>
            <a:r>
              <a:rPr lang="en-US" b="1" dirty="0" err="1"/>
              <a:t>nhiễu</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đồng</a:t>
            </a:r>
            <a:r>
              <a:rPr lang="en-US" dirty="0"/>
              <a:t> </a:t>
            </a:r>
            <a:r>
              <a:rPr lang="en-US" dirty="0" err="1"/>
              <a:t>nhất</a:t>
            </a:r>
            <a:r>
              <a:rPr lang="en-US" dirty="0"/>
              <a:t> </a:t>
            </a:r>
            <a:r>
              <a:rPr lang="en-US" dirty="0" err="1"/>
              <a:t>hoặc</a:t>
            </a:r>
            <a:r>
              <a:rPr lang="en-US" dirty="0"/>
              <a:t> </a:t>
            </a:r>
            <a:r>
              <a:rPr lang="en-US" dirty="0" err="1"/>
              <a:t>sai</a:t>
            </a:r>
            <a:r>
              <a:rPr lang="en-US" dirty="0"/>
              <a:t> </a:t>
            </a:r>
            <a:r>
              <a:rPr lang="en-US" dirty="0" err="1"/>
              <a:t>lệch</a:t>
            </a:r>
            <a:r>
              <a:rPr lang="en-US" dirty="0"/>
              <a:t>.</a:t>
            </a:r>
          </a:p>
          <a:p>
            <a:pPr lvl="1"/>
            <a:r>
              <a:rPr lang="vi-VN" b="1" dirty="0"/>
              <a:t>Loại bỏ ngoại lệ</a:t>
            </a:r>
            <a:r>
              <a:rPr lang="vi-VN" dirty="0"/>
              <a:t>: Phát hiện và loại bỏ các giá trị ngoài phạm vi bình thường.</a:t>
            </a:r>
            <a:endParaRPr lang="en-US" dirty="0"/>
          </a:p>
          <a:p>
            <a:pPr lvl="1"/>
            <a:r>
              <a:rPr lang="en-US" b="1" dirty="0" err="1"/>
              <a:t>Giải</a:t>
            </a:r>
            <a:r>
              <a:rPr lang="en-US" b="1" dirty="0"/>
              <a:t> </a:t>
            </a:r>
            <a:r>
              <a:rPr lang="en-US" b="1" dirty="0" err="1"/>
              <a:t>quyết</a:t>
            </a:r>
            <a:r>
              <a:rPr lang="en-US" b="1" dirty="0"/>
              <a:t> </a:t>
            </a:r>
            <a:r>
              <a:rPr lang="en-US" b="1" dirty="0" err="1"/>
              <a:t>sự</a:t>
            </a:r>
            <a:r>
              <a:rPr lang="en-US" b="1" dirty="0"/>
              <a:t> </a:t>
            </a:r>
            <a:r>
              <a:rPr lang="en-US" b="1" dirty="0" err="1"/>
              <a:t>không</a:t>
            </a:r>
            <a:r>
              <a:rPr lang="en-US" b="1" dirty="0"/>
              <a:t> </a:t>
            </a:r>
            <a:r>
              <a:rPr lang="en-US" b="1" dirty="0" err="1"/>
              <a:t>nhất</a:t>
            </a:r>
            <a:r>
              <a:rPr lang="en-US" b="1" dirty="0"/>
              <a:t> </a:t>
            </a:r>
            <a:r>
              <a:rPr lang="en-US" b="1" dirty="0" err="1"/>
              <a:t>quán</a:t>
            </a:r>
            <a:r>
              <a:rPr lang="en-US" dirty="0"/>
              <a:t>: </a:t>
            </a:r>
            <a:r>
              <a:rPr lang="en-US" dirty="0" err="1"/>
              <a:t>Chuẩn</a:t>
            </a:r>
            <a:r>
              <a:rPr lang="en-US" dirty="0"/>
              <a:t> </a:t>
            </a:r>
            <a:r>
              <a:rPr lang="en-US" dirty="0" err="1"/>
              <a:t>hóa</a:t>
            </a:r>
            <a:r>
              <a:rPr lang="en-US" dirty="0"/>
              <a:t> </a:t>
            </a:r>
            <a:r>
              <a:rPr lang="en-US" dirty="0" err="1"/>
              <a:t>tên</a:t>
            </a:r>
            <a:r>
              <a:rPr lang="en-US" dirty="0"/>
              <a:t> </a:t>
            </a:r>
            <a:r>
              <a:rPr lang="en-US" dirty="0" err="1"/>
              <a:t>gọi</a:t>
            </a:r>
            <a:r>
              <a:rPr lang="en-US" dirty="0"/>
              <a:t> </a:t>
            </a:r>
            <a:r>
              <a:rPr lang="en-US" dirty="0" err="1"/>
              <a:t>và</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khác</a:t>
            </a:r>
            <a:r>
              <a:rPr lang="en-US" dirty="0"/>
              <a:t> </a:t>
            </a:r>
            <a:r>
              <a:rPr lang="en-US" dirty="0" err="1"/>
              <a:t>nhau</a:t>
            </a:r>
            <a:r>
              <a:rPr lang="en-US" dirty="0"/>
              <a:t> </a:t>
            </a:r>
            <a:r>
              <a:rPr lang="en-US" dirty="0" err="1"/>
              <a:t>cho</a:t>
            </a:r>
            <a:r>
              <a:rPr lang="en-US" dirty="0"/>
              <a:t> </a:t>
            </a:r>
            <a:r>
              <a:rPr lang="en-US" dirty="0" err="1"/>
              <a:t>cùng</a:t>
            </a:r>
            <a:r>
              <a:rPr lang="en-US" dirty="0"/>
              <a:t> </a:t>
            </a:r>
            <a:r>
              <a:rPr lang="en-US" dirty="0" err="1"/>
              <a:t>một</a:t>
            </a:r>
            <a:r>
              <a:rPr lang="en-US" dirty="0"/>
              <a:t> </a:t>
            </a:r>
            <a:r>
              <a:rPr lang="en-US" dirty="0" err="1"/>
              <a:t>khái</a:t>
            </a:r>
            <a:r>
              <a:rPr lang="en-US" dirty="0"/>
              <a:t> </a:t>
            </a:r>
            <a:r>
              <a:rPr lang="en-US" dirty="0" err="1"/>
              <a:t>niệm</a:t>
            </a:r>
            <a:r>
              <a:rPr lang="en-US" dirty="0"/>
              <a:t>.</a:t>
            </a:r>
          </a:p>
        </p:txBody>
      </p:sp>
    </p:spTree>
    <p:extLst>
      <p:ext uri="{BB962C8B-B14F-4D97-AF65-F5344CB8AC3E}">
        <p14:creationId xmlns:p14="http://schemas.microsoft.com/office/powerpoint/2010/main" val="299478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436AB-A614-772D-FE06-3FBEAE8A03B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3B50F-D252-D62C-F4AC-06808435B27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F0CB4B6-9C84-D696-5FDB-EB029D6D5CB0}"/>
              </a:ext>
            </a:extLst>
          </p:cNvPr>
          <p:cNvSpPr>
            <a:spLocks noGrp="1"/>
          </p:cNvSpPr>
          <p:nvPr>
            <p:ph type="title"/>
          </p:nvPr>
        </p:nvSpPr>
        <p:spPr/>
        <p:txBody>
          <a:bodyPr/>
          <a:lstStyle/>
          <a:p>
            <a:r>
              <a:rPr lang="en-US" dirty="0" err="1"/>
              <a:t>Tích</a:t>
            </a:r>
            <a:r>
              <a:rPr lang="en-US" dirty="0"/>
              <a:t> </a:t>
            </a:r>
            <a:r>
              <a:rPr lang="en-US" dirty="0" err="1"/>
              <a:t>Hợp</a:t>
            </a:r>
            <a:r>
              <a:rPr lang="en-US" dirty="0"/>
              <a:t> </a:t>
            </a:r>
            <a:r>
              <a:rPr lang="en-US" dirty="0" err="1"/>
              <a:t>Dữ</a:t>
            </a:r>
            <a:r>
              <a:rPr lang="en-US" dirty="0"/>
              <a:t> Liệu (Data Integration)</a:t>
            </a:r>
          </a:p>
        </p:txBody>
      </p:sp>
      <p:sp>
        <p:nvSpPr>
          <p:cNvPr id="4" name="Content Placeholder 3">
            <a:extLst>
              <a:ext uri="{FF2B5EF4-FFF2-40B4-BE49-F238E27FC236}">
                <a16:creationId xmlns:a16="http://schemas.microsoft.com/office/drawing/2014/main" id="{994E8E00-E90D-A4CA-4738-7D3977452BA3}"/>
              </a:ext>
            </a:extLst>
          </p:cNvPr>
          <p:cNvSpPr>
            <a:spLocks noGrp="1"/>
          </p:cNvSpPr>
          <p:nvPr>
            <p:ph sz="quarter" idx="13"/>
          </p:nvPr>
        </p:nvSpPr>
        <p:spPr/>
        <p:txBody>
          <a:bodyPr/>
          <a:lstStyle/>
          <a:p>
            <a:r>
              <a:rPr lang="en-US" b="1" dirty="0" err="1"/>
              <a:t>Mục</a:t>
            </a:r>
            <a:r>
              <a:rPr lang="en-US" b="1" dirty="0"/>
              <a:t> </a:t>
            </a:r>
            <a:r>
              <a:rPr lang="en-US" b="1" dirty="0" err="1"/>
              <a:t>đích</a:t>
            </a:r>
            <a:r>
              <a:rPr lang="en-US" dirty="0"/>
              <a:t>: </a:t>
            </a:r>
            <a:r>
              <a:rPr lang="en-US" dirty="0" err="1"/>
              <a:t>Kết</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nhiều</a:t>
            </a:r>
            <a:r>
              <a:rPr lang="en-US" dirty="0"/>
              <a:t> </a:t>
            </a:r>
            <a:r>
              <a:rPr lang="en-US" dirty="0" err="1"/>
              <a:t>nguồn</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thống</a:t>
            </a:r>
            <a:r>
              <a:rPr lang="en-US" dirty="0"/>
              <a:t> </a:t>
            </a:r>
            <a:r>
              <a:rPr lang="en-US" dirty="0" err="1"/>
              <a:t>nhất</a:t>
            </a:r>
            <a:r>
              <a:rPr lang="en-US" dirty="0"/>
              <a:t>.</a:t>
            </a:r>
          </a:p>
          <a:p>
            <a:r>
              <a:rPr lang="en-US" b="1" dirty="0" err="1"/>
              <a:t>Vấn</a:t>
            </a:r>
            <a:r>
              <a:rPr lang="en-US" b="1" dirty="0"/>
              <a:t> </a:t>
            </a:r>
            <a:r>
              <a:rPr lang="en-US" b="1" dirty="0" err="1"/>
              <a:t>đề</a:t>
            </a:r>
            <a:r>
              <a:rPr lang="en-US" b="1" dirty="0"/>
              <a:t> </a:t>
            </a:r>
            <a:r>
              <a:rPr lang="en-US" b="1" dirty="0" err="1"/>
              <a:t>và</a:t>
            </a:r>
            <a:r>
              <a:rPr lang="en-US" b="1" dirty="0"/>
              <a:t> </a:t>
            </a:r>
            <a:r>
              <a:rPr lang="en-US" b="1" dirty="0" err="1"/>
              <a:t>giải</a:t>
            </a:r>
            <a:r>
              <a:rPr lang="en-US" b="1" dirty="0"/>
              <a:t> </a:t>
            </a:r>
            <a:r>
              <a:rPr lang="en-US" b="1" dirty="0" err="1"/>
              <a:t>pháp</a:t>
            </a:r>
            <a:r>
              <a:rPr lang="en-US" dirty="0"/>
              <a:t>:</a:t>
            </a:r>
          </a:p>
          <a:p>
            <a:r>
              <a:rPr lang="en-US" b="1" dirty="0" err="1"/>
              <a:t>Khác</a:t>
            </a:r>
            <a:r>
              <a:rPr lang="en-US" b="1" dirty="0"/>
              <a:t> </a:t>
            </a:r>
            <a:r>
              <a:rPr lang="en-US" b="1" dirty="0" err="1"/>
              <a:t>biệt</a:t>
            </a:r>
            <a:r>
              <a:rPr lang="en-US" b="1" dirty="0"/>
              <a:t> </a:t>
            </a:r>
            <a:r>
              <a:rPr lang="en-US" b="1" dirty="0" err="1"/>
              <a:t>tên</a:t>
            </a:r>
            <a:r>
              <a:rPr lang="en-US" b="1" dirty="0"/>
              <a:t> </a:t>
            </a:r>
            <a:r>
              <a:rPr lang="en-US" b="1" dirty="0" err="1"/>
              <a:t>gọi</a:t>
            </a:r>
            <a:r>
              <a:rPr lang="en-US" b="1" dirty="0"/>
              <a:t> </a:t>
            </a:r>
            <a:r>
              <a:rPr lang="en-US" b="1" dirty="0" err="1"/>
              <a:t>thuộc</a:t>
            </a:r>
            <a:r>
              <a:rPr lang="en-US" b="1" dirty="0"/>
              <a:t> </a:t>
            </a:r>
            <a:r>
              <a:rPr lang="en-US" b="1" dirty="0" err="1"/>
              <a:t>tính</a:t>
            </a:r>
            <a:r>
              <a:rPr lang="en-US" dirty="0"/>
              <a:t>: </a:t>
            </a:r>
            <a:r>
              <a:rPr lang="en-US" dirty="0" err="1"/>
              <a:t>Chuẩn</a:t>
            </a:r>
            <a:r>
              <a:rPr lang="en-US" dirty="0"/>
              <a:t> </a:t>
            </a:r>
            <a:r>
              <a:rPr lang="en-US" dirty="0" err="1"/>
              <a:t>hóa</a:t>
            </a:r>
            <a:r>
              <a:rPr lang="en-US" dirty="0"/>
              <a:t> </a:t>
            </a:r>
            <a:r>
              <a:rPr lang="en-US" dirty="0" err="1"/>
              <a:t>tên</a:t>
            </a:r>
            <a:r>
              <a:rPr lang="en-US" dirty="0"/>
              <a:t> </a:t>
            </a:r>
            <a:r>
              <a:rPr lang="en-US" dirty="0" err="1"/>
              <a:t>thuộc</a:t>
            </a:r>
            <a:r>
              <a:rPr lang="en-US" dirty="0"/>
              <a:t> </a:t>
            </a:r>
            <a:r>
              <a:rPr lang="en-US" dirty="0" err="1"/>
              <a:t>tính</a:t>
            </a:r>
            <a:r>
              <a:rPr lang="en-US" dirty="0"/>
              <a:t> </a:t>
            </a:r>
            <a:r>
              <a:rPr lang="en-US" dirty="0" err="1"/>
              <a:t>từ</a:t>
            </a:r>
            <a:r>
              <a:rPr lang="en-US" dirty="0"/>
              <a:t> </a:t>
            </a:r>
            <a:r>
              <a:rPr lang="en-US" dirty="0" err="1"/>
              <a:t>các</a:t>
            </a:r>
            <a:r>
              <a:rPr lang="en-US" dirty="0"/>
              <a:t> </a:t>
            </a:r>
            <a:r>
              <a:rPr lang="en-US" dirty="0" err="1"/>
              <a:t>nguồn</a:t>
            </a:r>
            <a:r>
              <a:rPr lang="en-US" dirty="0"/>
              <a:t> </a:t>
            </a:r>
            <a:r>
              <a:rPr lang="en-US" dirty="0" err="1"/>
              <a:t>khác</a:t>
            </a:r>
            <a:r>
              <a:rPr lang="en-US" dirty="0"/>
              <a:t> </a:t>
            </a:r>
            <a:r>
              <a:rPr lang="en-US" dirty="0" err="1"/>
              <a:t>nhau</a:t>
            </a:r>
            <a:r>
              <a:rPr lang="en-US" dirty="0"/>
              <a:t>.</a:t>
            </a:r>
          </a:p>
          <a:p>
            <a:r>
              <a:rPr lang="vi-VN" b="1" dirty="0"/>
              <a:t>Sự không nhất quán trong giá trị thuộc tính</a:t>
            </a:r>
            <a:r>
              <a:rPr lang="vi-VN" dirty="0"/>
              <a:t>: Xử lý các giá trị khác nhau cho cùng một đối tượng (ví dụ: "Bill" và "William“</a:t>
            </a:r>
            <a:r>
              <a:rPr lang="en-US" dirty="0"/>
              <a:t> </a:t>
            </a:r>
            <a:r>
              <a:rPr lang="en-US" dirty="0" err="1"/>
              <a:t>chỉ</a:t>
            </a:r>
            <a:r>
              <a:rPr lang="en-US" dirty="0"/>
              <a:t> </a:t>
            </a:r>
            <a:r>
              <a:rPr lang="en-US" dirty="0" err="1"/>
              <a:t>cùng</a:t>
            </a:r>
            <a:r>
              <a:rPr lang="en-US" dirty="0"/>
              <a:t> </a:t>
            </a:r>
            <a:r>
              <a:rPr lang="en-US" dirty="0" err="1"/>
              <a:t>một</a:t>
            </a:r>
            <a:r>
              <a:rPr lang="en-US" dirty="0"/>
              <a:t> </a:t>
            </a:r>
            <a:r>
              <a:rPr lang="en-US" dirty="0" err="1"/>
              <a:t>người</a:t>
            </a:r>
            <a:r>
              <a:rPr lang="vi-VN" dirty="0"/>
              <a:t>).</a:t>
            </a:r>
            <a:endParaRPr lang="en-US" dirty="0"/>
          </a:p>
          <a:p>
            <a:r>
              <a:rPr lang="vi-VN" b="1" dirty="0"/>
              <a:t>Giảm sự dư thừa</a:t>
            </a:r>
            <a:r>
              <a:rPr lang="vi-VN" dirty="0"/>
              <a:t>: Tránh sự dư thừa khi tích hợp dữ liệu, giúp tăng hiệu quả khai thác.</a:t>
            </a:r>
            <a:endParaRPr lang="en-US" dirty="0"/>
          </a:p>
        </p:txBody>
      </p:sp>
    </p:spTree>
    <p:extLst>
      <p:ext uri="{BB962C8B-B14F-4D97-AF65-F5344CB8AC3E}">
        <p14:creationId xmlns:p14="http://schemas.microsoft.com/office/powerpoint/2010/main" val="139699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6C4AC-723F-754F-E22A-3C4F1B085AE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D52D5-D64D-1FA0-E2DE-57A8781745E2}"/>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748C629B-9CE4-37EB-433D-6D6F81E00BE9}"/>
              </a:ext>
            </a:extLst>
          </p:cNvPr>
          <p:cNvSpPr>
            <a:spLocks noGrp="1"/>
          </p:cNvSpPr>
          <p:nvPr>
            <p:ph type="title"/>
          </p:nvPr>
        </p:nvSpPr>
        <p:spPr/>
        <p:txBody>
          <a:bodyPr/>
          <a:lstStyle/>
          <a:p>
            <a:r>
              <a:rPr lang="vi-VN" dirty="0"/>
              <a:t>Giảm Kích Thước Dữ Liệu</a:t>
            </a:r>
            <a:r>
              <a:rPr lang="en-US" dirty="0"/>
              <a:t> (</a:t>
            </a:r>
            <a:r>
              <a:rPr lang="vi-VN" dirty="0"/>
              <a:t>Data Reduction</a:t>
            </a:r>
            <a:r>
              <a:rPr lang="en-US" dirty="0"/>
              <a:t>)</a:t>
            </a:r>
          </a:p>
        </p:txBody>
      </p:sp>
      <p:sp>
        <p:nvSpPr>
          <p:cNvPr id="4" name="Content Placeholder 3">
            <a:extLst>
              <a:ext uri="{FF2B5EF4-FFF2-40B4-BE49-F238E27FC236}">
                <a16:creationId xmlns:a16="http://schemas.microsoft.com/office/drawing/2014/main" id="{291A18FB-7AB0-1819-6AF8-896D85651EFF}"/>
              </a:ext>
            </a:extLst>
          </p:cNvPr>
          <p:cNvSpPr>
            <a:spLocks noGrp="1"/>
          </p:cNvSpPr>
          <p:nvPr>
            <p:ph sz="quarter" idx="13"/>
          </p:nvPr>
        </p:nvSpPr>
        <p:spPr/>
        <p:txBody>
          <a:bodyPr/>
          <a:lstStyle/>
          <a:p>
            <a:r>
              <a:rPr lang="vi-VN" b="1" dirty="0"/>
              <a:t>Mục đích</a:t>
            </a:r>
            <a:r>
              <a:rPr lang="vi-VN" dirty="0"/>
              <a:t>: Giảm dung lượng dữ liệu mà không làm mất đi thông tin quan trọng.</a:t>
            </a:r>
            <a:endParaRPr lang="en-US" dirty="0"/>
          </a:p>
          <a:p>
            <a:r>
              <a:rPr lang="vi-VN" b="1" dirty="0"/>
              <a:t>Các chiến lược giảm kích thước dữ liệu</a:t>
            </a:r>
            <a:r>
              <a:rPr lang="vi-VN" dirty="0"/>
              <a:t>:</a:t>
            </a:r>
            <a:endParaRPr lang="en-US" dirty="0"/>
          </a:p>
          <a:p>
            <a:pPr lvl="1"/>
            <a:r>
              <a:rPr lang="en-US" b="1" dirty="0" err="1"/>
              <a:t>Giảm</a:t>
            </a:r>
            <a:r>
              <a:rPr lang="en-US" b="1" dirty="0"/>
              <a:t> </a:t>
            </a:r>
            <a:r>
              <a:rPr lang="en-US" b="1" dirty="0" err="1"/>
              <a:t>chiều</a:t>
            </a:r>
            <a:r>
              <a:rPr lang="en-US" b="1" dirty="0"/>
              <a:t> </a:t>
            </a:r>
            <a:r>
              <a:rPr lang="en-US" b="1" dirty="0" err="1"/>
              <a:t>dữ</a:t>
            </a:r>
            <a:r>
              <a:rPr lang="en-US" b="1" dirty="0"/>
              <a:t> </a:t>
            </a:r>
            <a:r>
              <a:rPr lang="en-US" b="1" dirty="0" err="1"/>
              <a:t>liệu</a:t>
            </a:r>
            <a:r>
              <a:rPr lang="en-US" b="1" dirty="0"/>
              <a:t> (Dimensionality Reduction)</a:t>
            </a:r>
            <a:r>
              <a:rPr lang="en-US" dirty="0"/>
              <a:t>: </a:t>
            </a:r>
            <a:r>
              <a:rPr lang="en-US" dirty="0" err="1"/>
              <a:t>Ví</a:t>
            </a:r>
            <a:r>
              <a:rPr lang="en-US" dirty="0"/>
              <a:t> </a:t>
            </a:r>
            <a:r>
              <a:rPr lang="en-US" dirty="0" err="1"/>
              <a:t>dụ</a:t>
            </a:r>
            <a:r>
              <a:rPr lang="en-US" dirty="0"/>
              <a:t>, </a:t>
            </a:r>
            <a:r>
              <a:rPr lang="en-US" dirty="0" err="1"/>
              <a:t>phân</a:t>
            </a:r>
            <a:r>
              <a:rPr lang="en-US" dirty="0"/>
              <a:t> </a:t>
            </a:r>
            <a:r>
              <a:rPr lang="en-US" dirty="0" err="1"/>
              <a:t>tích</a:t>
            </a:r>
            <a:r>
              <a:rPr lang="en-US" dirty="0"/>
              <a:t> </a:t>
            </a:r>
            <a:r>
              <a:rPr lang="en-US" dirty="0" err="1"/>
              <a:t>thành</a:t>
            </a:r>
            <a:r>
              <a:rPr lang="en-US" dirty="0"/>
              <a:t> </a:t>
            </a:r>
            <a:r>
              <a:rPr lang="en-US" dirty="0" err="1"/>
              <a:t>phần</a:t>
            </a:r>
            <a:r>
              <a:rPr lang="en-US" dirty="0"/>
              <a:t> </a:t>
            </a:r>
            <a:r>
              <a:rPr lang="en-US" dirty="0" err="1"/>
              <a:t>chính</a:t>
            </a:r>
            <a:r>
              <a:rPr lang="en-US" dirty="0"/>
              <a:t> (PCA).</a:t>
            </a:r>
          </a:p>
          <a:p>
            <a:pPr lvl="1"/>
            <a:r>
              <a:rPr lang="vi-VN" b="1" dirty="0"/>
              <a:t>Giảm số lượng dữ liệu (Numerosity Reduction)</a:t>
            </a:r>
            <a:r>
              <a:rPr lang="vi-VN" dirty="0"/>
              <a:t>: Sử dụng các mô hình tham số hoặc không tham số để thay thế dữ liệu gốc bằng các đại diện nhỏ hơn.</a:t>
            </a:r>
            <a:endParaRPr lang="en-US" dirty="0"/>
          </a:p>
        </p:txBody>
      </p:sp>
    </p:spTree>
    <p:extLst>
      <p:ext uri="{BB962C8B-B14F-4D97-AF65-F5344CB8AC3E}">
        <p14:creationId xmlns:p14="http://schemas.microsoft.com/office/powerpoint/2010/main" val="137110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FD5B5-2120-7834-8790-870096231D0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B1601A-D7D5-F1D7-BB9C-E1F69CE02D29}"/>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20CA2E8F-AD88-C338-C61D-69AB97B5DC20}"/>
              </a:ext>
            </a:extLst>
          </p:cNvPr>
          <p:cNvSpPr>
            <a:spLocks noGrp="1"/>
          </p:cNvSpPr>
          <p:nvPr>
            <p:ph type="title"/>
          </p:nvPr>
        </p:nvSpPr>
        <p:spPr/>
        <p:txBody>
          <a:bodyPr/>
          <a:lstStyle/>
          <a:p>
            <a:r>
              <a:rPr lang="en-US" dirty="0" err="1"/>
              <a:t>Biến</a:t>
            </a:r>
            <a:r>
              <a:rPr lang="en-US" dirty="0"/>
              <a:t> </a:t>
            </a:r>
            <a:r>
              <a:rPr lang="en-US" dirty="0" err="1"/>
              <a:t>Đổi</a:t>
            </a:r>
            <a:r>
              <a:rPr lang="en-US" dirty="0"/>
              <a:t> </a:t>
            </a:r>
            <a:r>
              <a:rPr lang="en-US" dirty="0" err="1"/>
              <a:t>Dữ</a:t>
            </a:r>
            <a:r>
              <a:rPr lang="en-US" dirty="0"/>
              <a:t> Liệu (Data Transformation )</a:t>
            </a:r>
          </a:p>
        </p:txBody>
      </p:sp>
      <p:sp>
        <p:nvSpPr>
          <p:cNvPr id="4" name="Content Placeholder 3">
            <a:extLst>
              <a:ext uri="{FF2B5EF4-FFF2-40B4-BE49-F238E27FC236}">
                <a16:creationId xmlns:a16="http://schemas.microsoft.com/office/drawing/2014/main" id="{55EF3011-F6B4-B200-7DC1-09EF1375EC40}"/>
              </a:ext>
            </a:extLst>
          </p:cNvPr>
          <p:cNvSpPr>
            <a:spLocks noGrp="1"/>
          </p:cNvSpPr>
          <p:nvPr>
            <p:ph sz="quarter" idx="13"/>
          </p:nvPr>
        </p:nvSpPr>
        <p:spPr/>
        <p:txBody>
          <a:bodyPr/>
          <a:lstStyle/>
          <a:p>
            <a:r>
              <a:rPr lang="en-US" b="1" dirty="0" err="1"/>
              <a:t>Mục</a:t>
            </a:r>
            <a:r>
              <a:rPr lang="en-US" b="1" dirty="0"/>
              <a:t> </a:t>
            </a:r>
            <a:r>
              <a:rPr lang="en-US" b="1" dirty="0" err="1"/>
              <a:t>đích</a:t>
            </a:r>
            <a:r>
              <a:rPr lang="en-US" dirty="0"/>
              <a:t>: </a:t>
            </a:r>
            <a:r>
              <a:rPr lang="en-US" dirty="0" err="1"/>
              <a:t>Chuyển</a:t>
            </a:r>
            <a:r>
              <a:rPr lang="en-US" dirty="0"/>
              <a:t> </a:t>
            </a:r>
            <a:r>
              <a:rPr lang="en-US" dirty="0" err="1"/>
              <a:t>đổi</a:t>
            </a:r>
            <a:r>
              <a:rPr lang="en-US" dirty="0"/>
              <a:t> </a:t>
            </a:r>
            <a:r>
              <a:rPr lang="en-US" dirty="0" err="1"/>
              <a:t>hoặc</a:t>
            </a:r>
            <a:r>
              <a:rPr lang="en-US" dirty="0"/>
              <a:t> </a:t>
            </a:r>
            <a:r>
              <a:rPr lang="en-US" dirty="0" err="1"/>
              <a:t>tái</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sao</a:t>
            </a:r>
            <a:r>
              <a:rPr lang="en-US" dirty="0"/>
              <a:t> </a:t>
            </a:r>
            <a:r>
              <a:rPr lang="en-US" dirty="0" err="1"/>
              <a:t>cho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khai</a:t>
            </a:r>
            <a:r>
              <a:rPr lang="en-US" dirty="0"/>
              <a:t> </a:t>
            </a:r>
            <a:r>
              <a:rPr lang="en-US" dirty="0" err="1"/>
              <a:t>thác</a:t>
            </a:r>
            <a:r>
              <a:rPr lang="en-US" dirty="0"/>
              <a:t> </a:t>
            </a:r>
            <a:r>
              <a:rPr lang="en-US" dirty="0" err="1"/>
              <a:t>dữ</a:t>
            </a:r>
            <a:r>
              <a:rPr lang="en-US" dirty="0"/>
              <a:t> </a:t>
            </a:r>
            <a:r>
              <a:rPr lang="en-US" dirty="0" err="1"/>
              <a:t>liệu</a:t>
            </a:r>
            <a:r>
              <a:rPr lang="en-US" dirty="0"/>
              <a:t>.</a:t>
            </a:r>
          </a:p>
          <a:p>
            <a:r>
              <a:rPr lang="en-US" b="1" dirty="0"/>
              <a:t>Các </a:t>
            </a:r>
            <a:r>
              <a:rPr lang="en-US" b="1" dirty="0" err="1"/>
              <a:t>kỹ</a:t>
            </a:r>
            <a:r>
              <a:rPr lang="en-US" b="1" dirty="0"/>
              <a:t> </a:t>
            </a:r>
            <a:r>
              <a:rPr lang="en-US" b="1" dirty="0" err="1"/>
              <a:t>thuật</a:t>
            </a:r>
            <a:r>
              <a:rPr lang="en-US" b="1" dirty="0"/>
              <a:t> </a:t>
            </a:r>
            <a:r>
              <a:rPr lang="en-US" b="1" dirty="0" err="1"/>
              <a:t>biến</a:t>
            </a:r>
            <a:r>
              <a:rPr lang="en-US" b="1" dirty="0"/>
              <a:t> </a:t>
            </a:r>
            <a:r>
              <a:rPr lang="en-US" b="1" dirty="0" err="1"/>
              <a:t>đổi</a:t>
            </a:r>
            <a:r>
              <a:rPr lang="en-US" b="1" dirty="0"/>
              <a:t> </a:t>
            </a:r>
            <a:r>
              <a:rPr lang="en-US" b="1" dirty="0" err="1"/>
              <a:t>dữ</a:t>
            </a:r>
            <a:r>
              <a:rPr lang="en-US" b="1" dirty="0"/>
              <a:t> </a:t>
            </a:r>
            <a:r>
              <a:rPr lang="en-US" b="1" dirty="0" err="1"/>
              <a:t>liệu</a:t>
            </a:r>
            <a:r>
              <a:rPr lang="en-US" dirty="0"/>
              <a:t>:</a:t>
            </a:r>
          </a:p>
          <a:p>
            <a:r>
              <a:rPr lang="vi-VN" b="1" dirty="0"/>
              <a:t>Chuẩn hóa dữ liệu</a:t>
            </a:r>
            <a:r>
              <a:rPr lang="vi-VN" dirty="0"/>
              <a:t>: Đảm bảo các thuộc tính có phạm vi giá trị giống nhau.</a:t>
            </a:r>
            <a:endParaRPr lang="en-US" dirty="0"/>
          </a:p>
          <a:p>
            <a:r>
              <a:rPr lang="vi-VN" b="1" dirty="0"/>
              <a:t>Phân biệt hóa dữ liệu</a:t>
            </a:r>
            <a:r>
              <a:rPr lang="vi-VN" dirty="0"/>
              <a:t>: Thay thế giá trị thô của thuộc tính bằng các nhóm hoặc cấp độ khái niệm cao hơn (ví dụ: nhóm tuổi "thanh niên", "trưởng thành").</a:t>
            </a:r>
            <a:endParaRPr lang="en-US" dirty="0"/>
          </a:p>
          <a:p>
            <a:endParaRPr lang="en-US" dirty="0"/>
          </a:p>
        </p:txBody>
      </p:sp>
    </p:spTree>
    <p:extLst>
      <p:ext uri="{BB962C8B-B14F-4D97-AF65-F5344CB8AC3E}">
        <p14:creationId xmlns:p14="http://schemas.microsoft.com/office/powerpoint/2010/main" val="370418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TotalTime>
  <Words>777</Words>
  <Application>Microsoft Office PowerPoint</Application>
  <PresentationFormat>On-screen Show (4:3)</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Lato</vt:lpstr>
      <vt:lpstr>Office Theme</vt:lpstr>
      <vt:lpstr>PowerPoint Presentation</vt:lpstr>
      <vt:lpstr>Giới thiệu về Tiền Xử Lý Dữ Liệu</vt:lpstr>
      <vt:lpstr>Các Yếu Tố Ảnh Hưởng Đến Chất Lượng Dữ Liệu</vt:lpstr>
      <vt:lpstr>Các Kỹ Thuật Tiền Xử Lý Dữ Liệu</vt:lpstr>
      <vt:lpstr>Làm Sạch Dữ Liệu (Data Cleaning)</vt:lpstr>
      <vt:lpstr>Tích Hợp Dữ Liệu (Data Integration)</vt:lpstr>
      <vt:lpstr>Giảm Kích Thước Dữ Liệu (Data Reduction)</vt:lpstr>
      <vt:lpstr>Biến Đổi Dữ Liệu (Data Transformation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Mai Minh Quan 20225661</cp:lastModifiedBy>
  <cp:revision>17</cp:revision>
  <dcterms:created xsi:type="dcterms:W3CDTF">2021-05-28T04:32:29Z</dcterms:created>
  <dcterms:modified xsi:type="dcterms:W3CDTF">2025-04-22T13:59:31Z</dcterms:modified>
</cp:coreProperties>
</file>