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5" r:id="rId3"/>
    <p:sldId id="276" r:id="rId4"/>
    <p:sldId id="265" r:id="rId5"/>
    <p:sldId id="277" r:id="rId6"/>
    <p:sldId id="278" r:id="rId7"/>
    <p:sldId id="279" r:id="rId8"/>
    <p:sldId id="283" r:id="rId9"/>
    <p:sldId id="280" r:id="rId10"/>
    <p:sldId id="281" r:id="rId11"/>
    <p:sldId id="282" r:id="rId12"/>
    <p:sldId id="284" r:id="rId13"/>
    <p:sldId id="285" r:id="rId14"/>
    <p:sldId id="286" r:id="rId15"/>
    <p:sldId id="288" r:id="rId16"/>
    <p:sldId id="289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3" r:id="rId3"/>
    <p:sldLayoutId id="2147483679" r:id="rId4"/>
    <p:sldLayoutId id="2147483680" r:id="rId5"/>
    <p:sldLayoutId id="2147483681" r:id="rId6"/>
    <p:sldLayoutId id="2147483682" r:id="rId7"/>
    <p:sldLayoutId id="21474836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378841" y="2007568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Decoder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853915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Mai Minh Quân - 20225661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C0AD1-8695-6727-DD62-E87F1084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E40415-C764-BBF1-4148-319C501A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B77DDF-3FB2-4EB3-76E0-DD316F74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B5: Multi-Head Cross-Attention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58B01D-E3D4-8F88-B5C6-30C4DC0CA87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/>
                  <a:t>Head 1</a:t>
                </a:r>
              </a:p>
              <a:p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trọng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endParaRPr lang="en-US" sz="24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𝑊𝑄</m:t>
                      </m:r>
                      <m:sSub>
                        <m:sSub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𝑊𝐾</m:t>
                      </m:r>
                      <m:sSub>
                        <m:sSub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𝑊𝑉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1_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𝑐𝑟𝑜𝑠𝑠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𝑛𝑜𝑟𝑚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1_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𝑊𝑄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vi-VN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 =</m:t>
                    </m:r>
                    <m:r>
                      <a:rPr lang="vi-VN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−0.91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−0.91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𝑊𝐾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0.27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−0.82</m:t>
                              </m:r>
                            </m:e>
                          </m:mr>
                          <m:mr>
                            <m:e>
                              <m:r>
                                <a:rPr lang="ja-JP" alt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ja-JP" alt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𝑊𝑉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−0.82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1.37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−0.56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0.81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200" i="1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0.23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𝑆𝑐𝑎𝑙𝑒𝑑𝑆𝑐𝑜𝑟𝑒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0.35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0.16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0.55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 0.45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Softmax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1.12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58B01D-E3D4-8F88-B5C6-30C4DC0CA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92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8040A-4392-594E-2BA2-A64AB0FB9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B40FB-0429-B7BD-9350-DC57AA0E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48C5D-DCD8-9DE1-C091-8A0461F6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B5: Multi-Head Cross-Attention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6669238-41FF-8532-9386-67B5BC4B056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/>
                  <a:t>Head 2</a:t>
                </a:r>
              </a:p>
              <a:p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trọng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endParaRPr lang="en-US" sz="24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𝑊𝑄</m:t>
                      </m:r>
                      <m:sSub>
                        <m:sSub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𝑊𝐾</m:t>
                      </m:r>
                      <m:sSub>
                        <m:sSub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𝑐𝑟𝑜𝑠𝑠</m:t>
                          </m:r>
                        </m:sub>
                      </m:sSub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𝑊𝑉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2_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𝑐𝑟𝑜𝑠𝑠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𝑛𝑜𝑟𝑚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1_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𝑊𝑄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vi-VN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 =</m:t>
                    </m:r>
                    <m:r>
                      <a:rPr lang="vi-VN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0.91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0.91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𝑊𝐾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ja-JP" alt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0.82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 1.37</m:t>
                              </m:r>
                            </m:e>
                          </m:mr>
                          <m:mr>
                            <m:e>
                              <m:r>
                                <a:rPr lang="ja-JP" alt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0.56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 0.81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𝑊𝑉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2_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𝑐𝑟𝑜𝑠𝑠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0.27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ja-JP" alt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0.82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−0.05</m:t>
                              </m:r>
                            </m:e>
                            <m:e>
                              <m:r>
                                <a:rPr lang="ja-JP" alt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0.23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𝑆𝑐𝑎𝑙𝑒𝑑𝑆𝑐𝑜𝑟𝑒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0.35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0.16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0.55</m:t>
                              </m:r>
                            </m:e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 0.45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Softmax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ja-JP" alt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0.54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6669238-41FF-8532-9386-67B5BC4B0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00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077ED-0B4D-D2BF-DFE3-9B1BC9234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63A3E8-91B1-1322-6D83-F6A3454A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39719-CCF9-6329-3064-792B3151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B5: Multi-Head Cross-Attention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B459BB-46EB-44F6-A96C-B5B3DB16075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Concatenate &amp; Final Linear: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𝑐𝑜𝑛𝑐𝑎𝑡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1.12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𝑀𝐻𝐴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𝑐𝑟𝑜𝑠𝑠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1.12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ja-JP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0.54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B459BB-46EB-44F6-A96C-B5B3DB160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05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6C545-5DED-D56D-50C6-FB581949E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64B70-6DD1-4340-403E-6E3EC42D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CA6B48-FC5F-8F03-3046-68EE5679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B6: </a:t>
            </a:r>
            <a:r>
              <a:rPr lang="vi-VN" dirty="0"/>
              <a:t>Add &amp; Norm Sau 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Multi-Head Cross-Attention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085044-0967-687E-861A-3465C8151CA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𝑎𝑑𝑑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−0.76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−0.76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−0.15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1.67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−0.7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1.12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0.12</m:t>
                              </m:r>
                            </m:e>
                            <m:e>
                              <m:r>
                                <a:rPr lang="ja-JP" alt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0.54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−1.46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0.36</m:t>
                              </m:r>
                            </m:e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1.13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𝑛𝑜𝑟𝑚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1.55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0.38</m:t>
                              </m:r>
                            </m:e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085044-0967-687E-861A-3465C8151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9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0C648-2363-3AA4-AA9A-EC3DAE4D9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E33211-AAC5-DF1F-47A1-85A4784B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18D50F-1E85-485E-51AD-477EC844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B7: Feed-Forward Network (FFN)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A1A5984-68EC-5315-60EA-CB01B53FE45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tham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như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sau</a:t>
                </a:r>
                <a:endParaRPr lang="en-US" sz="2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𝑅𝑒𝐿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𝑛𝑜𝑟𝑚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2_</m:t>
                            </m:r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𝑓𝑓</m:t>
                            </m:r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𝑑𝑒𝑐</m:t>
                                </m:r>
                              </m:sub>
                            </m:sSub>
                          </m:sub>
                        </m:s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𝑓𝑓</m:t>
                            </m:r>
                            <m:sSub>
                              <m:sSubPr>
                                <m:ctrlP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200" i="1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𝑑𝑒𝑐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8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0.35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1.58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0.35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1.58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𝑅𝑒𝐿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𝑊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  <m:sSub>
                          <m:sSubPr>
                            <m:ctrlPr>
                              <a:rPr lang="en-US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𝑑𝑒𝑐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1.93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1.93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3.16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3.51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A1A5984-68EC-5315-60EA-CB01B53FE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44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79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03834-23B4-97B2-9B79-037DFD968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376C8-55ED-E0B0-0AF2-07EB7D04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47B9B3-4DCF-07B3-A5E4-415673DB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Bước </a:t>
            </a:r>
            <a:r>
              <a:rPr lang="en-US" dirty="0"/>
              <a:t>8</a:t>
            </a:r>
            <a:r>
              <a:rPr lang="vi-VN" dirty="0"/>
              <a:t> - Add &amp; Norm Sau 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Feed-Forward Network </a:t>
            </a:r>
            <a:b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2C8E40E-1180-B574-D583-8537CEC8C67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𝑎𝑑𝑑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3_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ja-JP" alt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1.55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 0.38</m:t>
                              </m:r>
                            </m:e>
                            <m:e>
                              <m:r>
                                <a:rPr lang="ja-JP" alt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0.03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1.93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1.93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3.16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3.51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0.38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2.31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3.13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4.71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𝑑𝑒𝑐𝑜𝑑𝑒𝑟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𝑙𝑎𝑦𝑒𝑟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1.44</m:t>
                              </m:r>
                            </m:e>
                            <m:e>
                              <m: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0.21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0.32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1.33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2C8E40E-1180-B574-D583-8537CEC8C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4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7678D-C305-F169-02C0-5C7F5A67D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EA12B-A96E-D141-1FBE-772E8C63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069819-AD63-85AA-BF9F-9D5569E7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B9: 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Final Linear &amp; </a:t>
            </a:r>
            <a:r>
              <a:rPr lang="en-US" sz="28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Softmax</a:t>
            </a:r>
            <a:br>
              <a:rPr lang="en-US" sz="36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5C2D3B5-7856-3E85-9FDF-1E6997A62E0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𝑜𝑔𝑖𝑡𝑠</m:t>
                    </m:r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𝑑𝑒𝑐𝑜𝑑𝑒𝑟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𝑙𝑎𝑦𝑒𝑟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tham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như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sau</a:t>
                </a:r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sz="1800" dirty="0"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𝑑𝑒𝑐𝑜𝑑𝑒𝑟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𝑙𝑎𝑦𝑒𝑟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ja-JP" alt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1.44</m:t>
                              </m:r>
                            </m:e>
                            <m:e>
                              <m:r>
                                <a:rPr lang="ja-JP" alt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0.21</m:t>
                              </m:r>
                            </m:e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0.32</m:t>
                              </m:r>
                            </m:e>
                            <m:e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1.33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𝐿𝑜𝑔𝑖𝑡𝑠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−1.44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−0.21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5.81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0.32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−1.65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7.72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1.65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−1.65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1.65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−1.65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𝑃𝑟𝑜𝑏𝑎𝑏𝑖𝑙𝑖𝑡𝑖𝑒𝑠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𝑠𝑜𝑓𝑡𝑚𝑎𝑥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𝐿𝑜𝑔𝑖𝑡𝑠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[0.0000911,0.0003119,0.1281,0.0005297,0.0000735,0.8670,0.002003,0.0000735,</m:t>
                      </m:r>
                    </m:oMath>
                  </m:oMathPara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0.002003,0.0000735]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Probabilities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cao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nhất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ở index 5</a:t>
                </a:r>
              </a:p>
              <a:p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vựng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0=&lt;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𝑝𝑎𝑑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&gt;, 1=&lt;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𝑆𝑂𝑆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&gt;, 2=&lt;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𝐸𝑂𝑆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&gt;, 3=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𝑋𝑖𝑛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 4=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𝑐h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à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 5=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𝐻𝑒𝑙𝑙𝑜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 6=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 7=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𝑠𝑤𝑖𝑚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, 8=., 9=!</m:t>
                    </m:r>
                  </m:oMath>
                </a14:m>
                <a:endParaRPr lang="en-US" sz="2200" kern="100" dirty="0"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Dự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đoán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Token "Hello".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5C2D3B5-7856-3E85-9FDF-1E6997A62E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44" t="-1034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50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61143-4D93-301D-2947-7BE7C5EFB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E2163-2A0C-4687-9C66-25E73CBC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9F8BB-C9B7-3C3A-89EF-8B78E38D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3E821-7590-A92E-B687-78CEA7C301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qua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“Xin </a:t>
            </a:r>
            <a:r>
              <a:rPr lang="en-US" sz="2400" dirty="0" err="1"/>
              <a:t>chào</a:t>
            </a:r>
            <a:r>
              <a:rPr lang="en-US" sz="2400" dirty="0"/>
              <a:t>” → “Hello”.</a:t>
            </a:r>
          </a:p>
          <a:p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qua 3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Masked Multi-Head Self-Attention</a:t>
            </a:r>
          </a:p>
          <a:p>
            <a:pPr lvl="1"/>
            <a:r>
              <a:rPr lang="en-US" dirty="0"/>
              <a:t>Multi-Head Cross-Attention</a:t>
            </a:r>
          </a:p>
          <a:p>
            <a:pPr lvl="1"/>
            <a:r>
              <a:rPr lang="en-US" dirty="0"/>
              <a:t>Feed-Forward Network</a:t>
            </a:r>
          </a:p>
          <a:p>
            <a:r>
              <a:rPr lang="en-US" sz="2400" dirty="0"/>
              <a:t>Sau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: Add &amp; Norm.</a:t>
            </a:r>
          </a:p>
        </p:txBody>
      </p:sp>
    </p:spTree>
    <p:extLst>
      <p:ext uri="{BB962C8B-B14F-4D97-AF65-F5344CB8AC3E}">
        <p14:creationId xmlns:p14="http://schemas.microsoft.com/office/powerpoint/2010/main" val="119344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619F3-7C87-27F8-91C7-0B9794F0C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E85E2-5E3B-3145-5AB2-10EA84EA1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CAA2FC-8844-9502-E522-EA792900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Decoder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54E09-1E5C-E67F-C26B-FE74620D7F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Các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Encoder</a:t>
            </a:r>
          </a:p>
          <a:p>
            <a:pPr lvl="1"/>
            <a:r>
              <a:rPr lang="vi-VN" dirty="0"/>
              <a:t>Bước 1 - Input Embedding</a:t>
            </a:r>
            <a:endParaRPr lang="en-US" dirty="0"/>
          </a:p>
          <a:p>
            <a:pPr lvl="1"/>
            <a:r>
              <a:rPr lang="vi-VN" dirty="0"/>
              <a:t>Bước 2 - Positional Encoding</a:t>
            </a:r>
            <a:endParaRPr lang="en-US" dirty="0"/>
          </a:p>
          <a:p>
            <a:pPr lvl="1"/>
            <a:r>
              <a:rPr lang="vi-VN" dirty="0"/>
              <a:t>Bước 3 -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Masked Multi-Head Self-Attention</a:t>
            </a:r>
            <a:endParaRPr lang="en-US" dirty="0"/>
          </a:p>
          <a:p>
            <a:pPr lvl="1"/>
            <a:r>
              <a:rPr lang="en-US" dirty="0" err="1"/>
              <a:t>Bước</a:t>
            </a:r>
            <a:r>
              <a:rPr lang="en-US" dirty="0"/>
              <a:t> 4 - Add &amp; Norm Sau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Masked Multi-Head Self-Attention</a:t>
            </a:r>
            <a:endParaRPr lang="en-US" dirty="0"/>
          </a:p>
          <a:p>
            <a:pPr lvl="1"/>
            <a:r>
              <a:rPr lang="en-US" dirty="0" err="1"/>
              <a:t>Bước</a:t>
            </a:r>
            <a:r>
              <a:rPr lang="en-US" dirty="0"/>
              <a:t> 5 -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Multi-Head Cross-Attention </a:t>
            </a:r>
          </a:p>
          <a:p>
            <a:pPr lvl="1"/>
            <a:r>
              <a:rPr lang="vi-VN" dirty="0"/>
              <a:t>Bước 6 - Add &amp; Norm Sau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Multi-Head Cross-Attention </a:t>
            </a:r>
          </a:p>
          <a:p>
            <a:pPr lvl="1"/>
            <a:r>
              <a:rPr lang="en-US" dirty="0" err="1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7 -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Feed-Forward Network </a:t>
            </a:r>
          </a:p>
          <a:p>
            <a:pPr lvl="1"/>
            <a:r>
              <a:rPr lang="vi-VN" dirty="0"/>
              <a:t>Bước </a:t>
            </a:r>
            <a:r>
              <a:rPr lang="en-US" dirty="0"/>
              <a:t>8</a:t>
            </a:r>
            <a:r>
              <a:rPr lang="vi-VN" dirty="0"/>
              <a:t> - Add &amp; Norm Sau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Feed-Forward Network </a:t>
            </a:r>
          </a:p>
          <a:p>
            <a:pPr lvl="1"/>
            <a:r>
              <a:rPr lang="en-US" dirty="0" err="1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Bước</a:t>
            </a:r>
            <a:r>
              <a:rPr lang="en-US" dirty="0"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9 - 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Final Linear &amp; </a:t>
            </a:r>
            <a:r>
              <a:rPr lang="en-US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Softmax</a:t>
            </a:r>
            <a:endParaRPr lang="en-US" dirty="0">
              <a:effectLst/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3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Thiết </a:t>
                </a:r>
                <a:r>
                  <a:rPr lang="en-US" sz="24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lập</a:t>
                </a:r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tham</a:t>
                </a:r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Decoder</a:t>
                </a:r>
              </a:p>
              <a:p>
                <a:pPr lvl="1"/>
                <a:r>
                  <a:rPr lang="en-US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Output Encoder 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𝑜𝑢𝑡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</a:rPr>
                  <a:t>​</a:t>
                </a:r>
                <a:r>
                  <a:rPr lang="en-US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): (Shape: 2x4)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0.27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−0.82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−0.82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1.37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−0.05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−0.56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0.81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Đầu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vào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&lt;SOS&gt;</a:t>
                </a:r>
              </a:p>
              <a:p>
                <a:pPr lvl="1"/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Tham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=4, 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=2, 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=2, 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Tham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LayerNorm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và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vựng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0=&lt;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𝑝𝑎𝑑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&gt;, 1=&lt;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𝑆𝑂𝑆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&gt;, 2=&lt;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𝐸𝑂𝑆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&gt;,</m:t>
                    </m:r>
                  </m:oMath>
                </a14:m>
                <a:endParaRPr lang="en-US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3=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𝑋𝑖𝑛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 4=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𝑐h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à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𝑜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 5=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𝐻𝑒𝑙𝑙𝑜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 6=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 7=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𝑠𝑤𝑖𝑚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 8=., 9=!</m:t>
                      </m:r>
                    </m:oMath>
                  </m:oMathPara>
                </a14:m>
                <a:endParaRPr lang="en-US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D9D2D-72E4-C32E-5256-F8FD29029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A9CCB6-7E78-2B0B-51E2-C90EA307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8D6FA5-7C10-5390-3F0C-1FD4A4E3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Token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("Hello")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EB3CB0-6B23-05C9-3DDF-F4A618B2F26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B1: Target Input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</m:mr>
                        </m: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B2: Target Positional Encoding (PE):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AEB3CB0-6B23-05C9-3DDF-F4A618B2F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0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D0D69-675E-1BBD-D4DC-0B37DD98D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C290CA-9D23-9465-D754-D1910B34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4D35C-FF19-0CCC-59FC-97930C83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B3: Masked Multi-Head Self-Attention</a:t>
            </a:r>
            <a:br>
              <a:rPr lang="en-US" sz="2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B2F78A-9708-6715-1B45-973D660AF8A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/>
                  <a:t>Head 1</a:t>
                </a:r>
              </a:p>
              <a:p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trọng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endParaRPr lang="en-US" sz="24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kern="100" smtClean="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sSubSup>
                      <m:sSubSup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𝑄</m:t>
                        </m:r>
                      </m:sup>
                    </m:sSubSup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sSubSup>
                      <m:sSubSup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bSup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𝑡𝑎𝑟𝑔𝑒𝑡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𝑒𝑚𝑏</m:t>
                        </m:r>
                      </m:sub>
                    </m:sSub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vi-VN" sz="22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200" b="0" i="1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𝑆𝑐𝑎𝑙𝑒𝑑𝑆𝑐𝑜𝑟𝑒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5.66</m:t>
                        </m:r>
                      </m:e>
                    </m:d>
                  </m:oMath>
                </a14:m>
                <a:endParaRPr lang="en-US" sz="22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𝑠𝑜𝑓𝑡𝑚𝑎𝑥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𝑆𝑐𝑎𝑙𝑒𝑑𝑆𝑐𝑜𝑟𝑒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𝑠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  <m:r>
                          <a:rPr lang="en-US" i="1"/>
                          <m:t>+</m:t>
                        </m:r>
                        <m:r>
                          <a:rPr lang="en-US" i="1"/>
                          <m:t>𝑀𝑎𝑠𝑘</m:t>
                        </m:r>
                      </m:e>
                    </m:d>
                    <m:r>
                      <a:rPr lang="en-US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1</m:t>
                        </m:r>
                      </m:e>
                    </m:d>
                    <m:r>
                      <a:rPr lang="en-US" i="1"/>
                      <m:t> (</m:t>
                    </m:r>
                    <m:r>
                      <a:rPr lang="en-US" i="1"/>
                      <m:t>𝑀𝑎𝑠𝑘</m:t>
                    </m:r>
                    <m:r>
                      <a:rPr lang="en-US" i="1"/>
                      <m:t>=[0])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DB2F78A-9708-6715-1B45-973D660AF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504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A13A2-AEB1-A4EF-1F95-55692000B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9F596D-7A09-CC69-EA57-CCB5B40B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8C084-E12C-D1B4-664A-31FDCF04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B3: Masked Multi-Head Self-Attention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AC4481-B66D-5ECA-C436-3DE647C5AB7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/>
                  <a:t>Head 2</a:t>
                </a:r>
              </a:p>
              <a:p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trọng</a:t>
                </a:r>
                <a:r>
                  <a:rPr lang="en-US" sz="24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endParaRPr lang="en-US" sz="24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kern="100" smtClean="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𝑄</m:t>
                          </m:r>
                        </m:sup>
                      </m:sSubSup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𝐾</m:t>
                          </m:r>
                        </m:sup>
                      </m:sSubSup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sSubSup>
                      <m:sSubSup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𝑄</m:t>
                        </m:r>
                      </m:sup>
                    </m:sSubSup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sSubSup>
                      <m:sSubSup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</m:sSubSup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i="1" kern="100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𝑡𝑎𝑟𝑔𝑒𝑡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sSubSup>
                      <m:sSubSup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sup>
                    </m:sSubSup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[5.25</m:t>
                    </m:r>
                    <m:r>
                      <a:rPr lang="en-US" sz="2200" b="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𝑆𝑐𝑎𝑙𝑒𝑑𝑆𝑐𝑜𝑟𝑒</m:t>
                    </m:r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3.71</m:t>
                        </m:r>
                      </m:e>
                    </m:d>
                  </m:oMath>
                </a14:m>
                <a:endParaRPr lang="en-US" sz="2200" b="0" i="1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𝑃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𝑠𝑜𝑓𝑡𝑚𝑎𝑥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𝑆𝑐𝑎𝑙𝑒𝑑𝑆𝑐𝑜𝑟𝑒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𝑠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  <m:r>
                          <a:rPr lang="en-US" i="1"/>
                          <m:t>+</m:t>
                        </m:r>
                        <m:r>
                          <a:rPr lang="en-US" i="1"/>
                          <m:t>𝑀𝑎𝑠𝑘</m:t>
                        </m:r>
                      </m:e>
                    </m:d>
                    <m:r>
                      <a:rPr lang="en-US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1</m:t>
                        </m:r>
                      </m:e>
                    </m:d>
                    <m:r>
                      <a:rPr lang="en-US" i="1"/>
                      <m:t> </m:t>
                    </m:r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𝑀𝑎𝑠𝑘</m:t>
                        </m:r>
                        <m:r>
                          <a:rPr lang="en-US" i="1"/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sz="1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3AC4481-B66D-5ECA-C436-3DE647C5AB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58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27A9-92CC-1CFD-7F7B-1C528B669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6EB4F-64BE-86FD-6BFD-CA61DD19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5B3ED8-1D91-49BB-13A2-E9B320153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B3: Masked Multi-Head Self-Attention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BDC924-A634-6E78-621D-FEAD6E57DF7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Concatenate &amp; Final Linear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𝑐𝑜𝑛𝑐𝑎𝑡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𝑀𝐻𝐴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4BDC924-A634-6E78-621D-FEAD6E57D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00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CA40-651B-50A2-F630-C17AA867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8D1FBA-C602-A461-C194-2A80B87E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D61CC-B9A9-EA25-90E8-502D8A31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2" y="175765"/>
            <a:ext cx="9189339" cy="451739"/>
          </a:xfrm>
        </p:spPr>
        <p:txBody>
          <a:bodyPr/>
          <a:lstStyle/>
          <a:p>
            <a:r>
              <a:rPr lang="en-US" dirty="0"/>
              <a:t>B4: Add &amp; Norm Sau 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Masked Multi-Head Self-Attention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4194CE6-38DB-93CC-B160-51B7652F646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𝑎𝑑𝑑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+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𝑛𝑜𝑟𝑚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𝑑𝑒𝑐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−0.76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−0.76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−0.15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1.67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4194CE6-38DB-93CC-B160-51B7652F6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85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28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813</Words>
  <Application>Microsoft Office PowerPoint</Application>
  <PresentationFormat>On-screen Show (4:3)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Cambria Math</vt:lpstr>
      <vt:lpstr>Courier New</vt:lpstr>
      <vt:lpstr>Lato</vt:lpstr>
      <vt:lpstr>Office Theme</vt:lpstr>
      <vt:lpstr>PowerPoint Presentation</vt:lpstr>
      <vt:lpstr>Tổng quan luồng xử lý của Decoder</vt:lpstr>
      <vt:lpstr>Ví dụ về cách hoạt động của Decoder</vt:lpstr>
      <vt:lpstr>Thiết lập tham số</vt:lpstr>
      <vt:lpstr>Tạo Token thứ nhất ("Hello")</vt:lpstr>
      <vt:lpstr>B3: Masked Multi-Head Self-Attention </vt:lpstr>
      <vt:lpstr>B3: Masked Multi-Head Self-Attention</vt:lpstr>
      <vt:lpstr>B3: Masked Multi-Head Self-Attention</vt:lpstr>
      <vt:lpstr>B4: Add &amp; Norm Sau Masked Multi-Head Self-Attention</vt:lpstr>
      <vt:lpstr>B5: Multi-Head Cross-Attention</vt:lpstr>
      <vt:lpstr>B5: Multi-Head Cross-Attention</vt:lpstr>
      <vt:lpstr>B5: Multi-Head Cross-Attention</vt:lpstr>
      <vt:lpstr>B6: Add &amp; Norm Sau Multi-Head Cross-Attention</vt:lpstr>
      <vt:lpstr>B7: Feed-Forward Network (FFN)</vt:lpstr>
      <vt:lpstr>Bước 8 - Add &amp; Norm Sau Feed-Forward Network  </vt:lpstr>
      <vt:lpstr>B9: Final Linear &amp; Softmax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Mai Minh Quan 20225661</cp:lastModifiedBy>
  <cp:revision>25</cp:revision>
  <dcterms:created xsi:type="dcterms:W3CDTF">2021-05-28T04:32:29Z</dcterms:created>
  <dcterms:modified xsi:type="dcterms:W3CDTF">2025-05-07T13:30:29Z</dcterms:modified>
</cp:coreProperties>
</file>