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9"/>
  </p:notesMasterIdLst>
  <p:handoutMasterIdLst>
    <p:handoutMasterId r:id="rId10"/>
  </p:handoutMasterIdLst>
  <p:sldIdLst>
    <p:sldId id="257" r:id="rId2"/>
    <p:sldId id="265" r:id="rId3"/>
    <p:sldId id="270" r:id="rId4"/>
    <p:sldId id="271" r:id="rId5"/>
    <p:sldId id="272" r:id="rId6"/>
    <p:sldId id="273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5/20/2025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5/20/2025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5/20/2025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5/20/2025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5/20/2025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83" r:id="rId3"/>
    <p:sldLayoutId id="2147483679" r:id="rId4"/>
    <p:sldLayoutId id="2147483680" r:id="rId5"/>
    <p:sldLayoutId id="2147483681" r:id="rId6"/>
    <p:sldLayoutId id="2147483682" r:id="rId7"/>
    <p:sldLayoutId id="214748367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Word Representation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/>
              <a:t>Mai Minh Quân - 20225661</a:t>
            </a:r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Dữ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liệu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đầu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vào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trong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xử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lý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ngôn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ngữ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tự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nhiên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(NLP)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là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các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ký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tự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và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dấu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câu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.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Để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đưa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dữ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liệu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văn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bản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vào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mạng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nơ-ron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cần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lượng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hóa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từ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ngữ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thành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dạng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số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. </a:t>
            </a:r>
          </a:p>
          <a:p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Một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số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khái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niệm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trong</a:t>
            </a:r>
            <a:r>
              <a:rPr lang="en-US" sz="20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vi-VN" sz="2000" dirty="0">
                <a:effectLst/>
                <a:latin typeface="Calibri" panose="020F0502020204030204" pitchFamily="34" charset="0"/>
                <a:ea typeface="Yu Gothic" panose="020B0400000000000000" pitchFamily="34" charset="-128"/>
              </a:rPr>
              <a:t>word representation</a:t>
            </a:r>
            <a:endParaRPr lang="en-US" sz="2000" dirty="0">
              <a:effectLst/>
              <a:latin typeface="Calibri" panose="020F0502020204030204" pitchFamily="34" charset="0"/>
              <a:ea typeface="Yu Gothic" panose="020B0400000000000000" pitchFamily="34" charset="-128"/>
            </a:endParaRPr>
          </a:p>
          <a:p>
            <a:pPr lvl="1"/>
            <a:r>
              <a:rPr lang="en-US" sz="2000" dirty="0"/>
              <a:t>Documents</a:t>
            </a:r>
          </a:p>
          <a:p>
            <a:pPr lvl="1"/>
            <a:r>
              <a:rPr lang="en-US" sz="2000" dirty="0"/>
              <a:t>Corpus</a:t>
            </a:r>
          </a:p>
          <a:p>
            <a:pPr lvl="1"/>
            <a:r>
              <a:rPr lang="en-US" sz="2000" dirty="0"/>
              <a:t>Character</a:t>
            </a:r>
          </a:p>
          <a:p>
            <a:pPr lvl="1"/>
            <a:r>
              <a:rPr lang="en-US" sz="2000" dirty="0"/>
              <a:t>Word</a:t>
            </a:r>
          </a:p>
          <a:p>
            <a:pPr lvl="1"/>
            <a:r>
              <a:rPr lang="en-US" sz="2000" dirty="0"/>
              <a:t>Dictionary</a:t>
            </a:r>
          </a:p>
          <a:p>
            <a:pPr lvl="1"/>
            <a:r>
              <a:rPr lang="en-US" sz="2000" dirty="0"/>
              <a:t>Vocabulary</a:t>
            </a:r>
          </a:p>
          <a:p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Để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biểu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diễn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từ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dưới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dạng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số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cần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xác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định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từ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điển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của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văn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bản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.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Số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lượng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từ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trong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từ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điển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là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hữu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hạn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và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được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lặp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lại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trong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các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câu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AE46C-7113-B9E9-99D5-C7F845626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DA1516-06A9-955B-E9AF-1DBD7AA2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BAA9A2-F932-4B2A-8563-8B3F564C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Phương </a:t>
            </a:r>
            <a:r>
              <a:rPr lang="en-US" sz="28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pháp</a:t>
            </a:r>
            <a:r>
              <a:rPr lang="en-US" sz="2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diễn</a:t>
            </a:r>
            <a:r>
              <a:rPr lang="en-US" sz="2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từ</a:t>
            </a:r>
            <a:r>
              <a:rPr lang="en-US" sz="2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One-Hot Vector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0E9D7D-4D2C-5ADA-C30C-D8ED438E799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Giả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s</a:t>
                </a:r>
                <a:r>
                  <a:rPr lang="vi-VN" sz="2000" kern="100" dirty="0">
                    <a:effectLst/>
                    <a:latin typeface="Calibri" panose="020F050202020403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ử ta có từ điển là tập hợp gồm 6 từ vựng 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["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học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", "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máy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", "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xử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", "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lý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", "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ngôn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", "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ngữ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"]</a:t>
                </a:r>
              </a:p>
              <a:p>
                <a:pPr marL="0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vi-VN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Từ đó, mỗi từ trong câu có thể mã hóa thành một one-hot vector trong ma trận biểu diễn, với:  </a:t>
                </a:r>
                <a:endParaRPr lang="en-US" sz="20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marL="457200" lvl="1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Chiều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dài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vector =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số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lượng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từ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trong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từ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điển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. </a:t>
                </a:r>
                <a:endParaRPr lang="en-US" sz="2000" kern="100" dirty="0"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marL="457200" lvl="1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Giá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trị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1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tại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vị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trí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tương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ứng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với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từ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trong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từ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điển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,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các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vị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trí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khác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bằng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0.  </a:t>
                </a:r>
              </a:p>
              <a:p>
                <a:pPr marL="0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Ví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dụ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  </a:t>
                </a:r>
              </a:p>
              <a:p>
                <a:pPr marL="457200" lvl="1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Từ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"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máy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" </a:t>
                </a:r>
                <a:r>
                  <a:rPr lang="ja-JP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→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one-hot vector: </a:t>
                </a:r>
                <a14:m>
                  <m:oMath xmlns:m="http://schemas.openxmlformats.org/officeDocument/2006/math"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[0, 1, 0, 0, 0, 0]</m:t>
                    </m:r>
                  </m:oMath>
                </a14:m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.  </a:t>
                </a: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</a:pPr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0E9D7D-4D2C-5ADA-C30C-D8ED438E7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74" t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12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A6163-1197-11BA-0F8B-4E31DC4FC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0BC3E-25CB-DB54-B6C1-BA8C2403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0A0A83-2B6C-CABB-422E-2228EED5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Word Embedding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201F1-A5C3-5AD5-49DA-637E95EFFA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ác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thuật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toán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word embedding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được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tạo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ra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nhằm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mục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đích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tìm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ra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các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véc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tơ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đại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diện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cho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mỗi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từ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sao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cho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Một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từ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được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biểu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diễn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bởi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một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véc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tơ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có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số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chiều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xác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định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trước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Các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từ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thuộc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cùng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1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nhóm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thì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có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khoảng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cách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gần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nhau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trong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không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gian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.</a:t>
            </a:r>
          </a:p>
          <a:p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Có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nhiều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phương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pháp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word embedding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khác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nhau</a:t>
            </a:r>
            <a:r>
              <a:rPr lang="en-US" sz="2000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,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rong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đó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có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3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nhóm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chính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Sử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dụng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thống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kê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tần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xuất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: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tfidf</a:t>
            </a:r>
            <a:endParaRPr lang="en-US" sz="20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lvl="1"/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Các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thuật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toán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giảm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chiều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dữ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liệu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: SVD, PCA, auto encoder, word2vec</a:t>
            </a:r>
          </a:p>
          <a:p>
            <a:pPr lvl="1"/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Phương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pháp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sử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dụng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mạng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nơ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ron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: word2vec,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ELMo</a:t>
            </a:r>
            <a:r>
              <a:rPr lang="en-US" sz="20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, BERT.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0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588D6-8974-3F47-00F6-C4ED581EB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777EA4-3825-16F6-C728-9235993A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340ACB-5DA8-2A82-7003-3A656B57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SVD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9A904C2-2F35-0BBB-29C2-EAFC9CBACEE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Phương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pháp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SVD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trong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Word Embedding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là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một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kỹ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thuật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dựa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trên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phân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tích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ma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trận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thống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kê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(ma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trận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đồng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xuất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hiện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- co-occurrence matrix),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để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tạo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ra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các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vector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biểu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diễn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từ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trong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không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gian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chiều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thấp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Quy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trình</a:t>
                </a:r>
                <a:endParaRPr lang="en-US" sz="20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Bước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1: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Tiền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xử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lý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dữ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liệu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và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xây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dựng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từ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vựng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Bước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2: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Xây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dựng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Ma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trận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Đồng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xuất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hiện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Bước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3: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Áp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dụng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Singular Value Decomposition (SVD)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sz="2000" i="1" smtClean="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 smtClean="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𝑈𝑆</m:t>
                      </m:r>
                      <m:sSup>
                        <m:s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Calibri" panose="020F0502020204030204" pitchFamily="34" charset="0"/>
                      </a:rPr>
                      <m:t>𝑈</m:t>
                    </m:r>
                    <m:r>
                      <a:rPr lang="en-US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Calibri" panose="020F0502020204030204" pitchFamily="34" charset="0"/>
                      </a:rPr>
                      <m:t>,</m:t>
                    </m:r>
                    <m:r>
                      <a:rPr lang="en-US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kern="100" dirty="0">
                    <a:effectLst/>
                    <a:latin typeface="Calibri" panose="020F050202020403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 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Ma </a:t>
                </a:r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trận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tr</a:t>
                </a:r>
                <a:r>
                  <a:rPr lang="vi-VN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ực giao</a:t>
                </a:r>
                <a:r>
                  <a:rPr lang="en-US" kern="100" dirty="0">
                    <a:effectLst/>
                    <a:latin typeface="Calibri" panose="020F050202020403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.</a:t>
                </a:r>
                <a:endParaRPr lang="en-US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kern="100" dirty="0">
                    <a:effectLst/>
                    <a:latin typeface="Calibri" panose="020F050202020403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 Ma </a:t>
                </a:r>
                <a:r>
                  <a:rPr lang="en-US" kern="100" dirty="0" err="1">
                    <a:effectLst/>
                    <a:latin typeface="Calibri" panose="020F050202020403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trận</a:t>
                </a:r>
                <a:r>
                  <a:rPr lang="en-US" kern="100" dirty="0">
                    <a:effectLst/>
                    <a:latin typeface="Calibri" panose="020F050202020403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Calibri" panose="020F050202020403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đường</a:t>
                </a:r>
                <a:r>
                  <a:rPr lang="en-US" kern="100" dirty="0">
                    <a:effectLst/>
                    <a:latin typeface="Calibri" panose="020F050202020403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Calibri" panose="020F050202020403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chéo</a:t>
                </a:r>
                <a:r>
                  <a:rPr lang="en-US" kern="100" dirty="0">
                    <a:effectLst/>
                    <a:latin typeface="Calibri" panose="020F050202020403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Calibri" panose="020F050202020403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chứa</a:t>
                </a:r>
                <a:r>
                  <a:rPr lang="en-US" kern="100" dirty="0">
                    <a:effectLst/>
                    <a:latin typeface="Calibri" panose="020F050202020403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Calibri" panose="020F050202020403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các</a:t>
                </a:r>
                <a:r>
                  <a:rPr lang="en-US" kern="100" dirty="0">
                    <a:effectLst/>
                    <a:latin typeface="Calibri" panose="020F050202020403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Calibri" panose="020F050202020403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giá</a:t>
                </a:r>
                <a:r>
                  <a:rPr lang="en-US" kern="100" dirty="0">
                    <a:effectLst/>
                    <a:latin typeface="Calibri" panose="020F050202020403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Calibri" panose="020F050202020403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trị</a:t>
                </a:r>
                <a:r>
                  <a:rPr lang="en-US" kern="100" dirty="0">
                    <a:effectLst/>
                    <a:latin typeface="Calibri" panose="020F050202020403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Calibri" panose="020F050202020403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suy</a:t>
                </a:r>
                <a:r>
                  <a:rPr lang="en-US" kern="100" dirty="0">
                    <a:effectLst/>
                    <a:latin typeface="Calibri" panose="020F050202020403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Calibri" panose="020F050202020403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biến</a:t>
                </a:r>
                <a:r>
                  <a:rPr lang="en-US" kern="100" dirty="0">
                    <a:effectLst/>
                    <a:latin typeface="Calibri" panose="020F050202020403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(singular values), </a:t>
                </a:r>
                <a:r>
                  <a:rPr lang="en-US" kern="100" dirty="0" err="1">
                    <a:effectLst/>
                    <a:latin typeface="Calibri" panose="020F050202020403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sắp</a:t>
                </a:r>
                <a:r>
                  <a:rPr lang="en-US" kern="100" dirty="0">
                    <a:effectLst/>
                    <a:latin typeface="Calibri" panose="020F050202020403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Calibri" panose="020F050202020403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xếp</a:t>
                </a:r>
                <a:r>
                  <a:rPr lang="en-US" kern="100" dirty="0">
                    <a:effectLst/>
                    <a:latin typeface="Calibri" panose="020F050202020403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Calibri" panose="020F050202020403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giảm</a:t>
                </a:r>
                <a:r>
                  <a:rPr lang="en-US" kern="100" dirty="0">
                    <a:effectLst/>
                    <a:latin typeface="Calibri" panose="020F050202020403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Calibri" panose="020F050202020403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dần</a:t>
                </a:r>
                <a:r>
                  <a:rPr lang="en-US" kern="100" dirty="0">
                    <a:effectLst/>
                    <a:latin typeface="Calibri" panose="020F050202020403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.</a:t>
                </a:r>
                <a:endParaRPr lang="en-US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Bước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4: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Giảm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Chiều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dữ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liệu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Bước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5: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Trích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xuất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Vector </a:t>
                </a:r>
                <a:r>
                  <a:rPr lang="en-US" sz="2000" kern="100" dirty="0" err="1"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ừ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nhúng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9A904C2-2F35-0BBB-29C2-EAFC9CBAC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633" t="-1034" r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64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6F778-D1E2-814B-6951-AD3ADA3AE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EA839-9AD4-DF71-20BF-256E6B29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55CEAF-5642-5638-67A7-7BE67E40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Auto encoder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19A8BB9-BB35-AC41-4E01-5219CDB1650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Phương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pháp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Auto encoder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tiếp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cận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Word Embedding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bằng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cách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học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một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biểu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diễn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nén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của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biểu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diễn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gốc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của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từng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từ</a:t>
                </a:r>
                <a:r>
                  <a:rPr lang="en-US" sz="20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000" dirty="0"/>
                  <a:t>Quy </a:t>
                </a:r>
                <a:r>
                  <a:rPr lang="en-US" sz="2000" dirty="0" err="1"/>
                  <a:t>trình</a:t>
                </a:r>
                <a:endParaRPr lang="en-US" sz="2000" dirty="0"/>
              </a:p>
              <a:p>
                <a:pPr lvl="1"/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Bước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1: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Xây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dựng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Ma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trận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Đồng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xuất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hiện</a:t>
                </a:r>
                <a:endParaRPr lang="en-US" sz="20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Bước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2: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Thiết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kế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Kiến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trúc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Autoencoder </a:t>
                </a:r>
                <a:endParaRPr lang="en-US" sz="2000" dirty="0"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Encoder: </a:t>
                </a:r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Nén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kern="100" dirty="0"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input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vector </a:t>
                </a:r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thành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embedding vector </a:t>
                </a:r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chiều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thấp</a:t>
                </a:r>
                <a:endParaRPr lang="en-US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Decoder: Tái </a:t>
                </a:r>
                <a:r>
                  <a:rPr lang="en-US" kern="10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tạo 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vector ban </a:t>
                </a:r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đầu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từ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embedding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𝐼𝑛𝑝𝑢𝑡</m:t>
                    </m:r>
                    <m:r>
                      <a:rPr lang="en-US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𝐿𝑎𝑦𝑒𝑟</m:t>
                    </m:r>
                    <m:r>
                      <a:rPr lang="en-US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→ </m:t>
                    </m:r>
                    <m:r>
                      <a:rPr lang="en-US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𝐸𝑛𝑐𝑜𝑑𝑒𝑟</m:t>
                    </m:r>
                    <m:r>
                      <a:rPr lang="en-US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→ </m:t>
                    </m:r>
                    <m:r>
                      <a:rPr lang="en-US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𝐸𝑚𝑏𝑒𝑑𝑑𝑖𝑛𝑔</m:t>
                    </m:r>
                    <m:r>
                      <a:rPr lang="en-US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) → </m:t>
                    </m:r>
                    <m:r>
                      <a:rPr lang="en-US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𝐷𝑒𝑐𝑜𝑑𝑒𝑟</m:t>
                    </m:r>
                    <m:r>
                      <a:rPr lang="en-US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→ </m:t>
                    </m:r>
                    <m:r>
                      <a:rPr lang="en-US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𝑂𝑢𝑡𝑝𝑢𝑡</m:t>
                    </m:r>
                    <m:r>
                      <a:rPr lang="en-US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𝐿𝑎𝑦𝑒𝑟</m:t>
                    </m:r>
                  </m:oMath>
                </a14:m>
                <a:endParaRPr lang="en-US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Bước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3: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Huấn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luyện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Mô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hình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Autoencoder </a:t>
                </a:r>
              </a:p>
              <a:p>
                <a:pPr lvl="1"/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Bước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4: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Trích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xuất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Vector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Từ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nhúng</a:t>
                </a:r>
                <a:r>
                  <a:rPr lang="en-US" sz="20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19A8BB9-BB35-AC41-4E01-5219CDB16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633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01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566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Arial</vt:lpstr>
      <vt:lpstr>Calibri</vt:lpstr>
      <vt:lpstr>Cambria Math</vt:lpstr>
      <vt:lpstr>Courier New</vt:lpstr>
      <vt:lpstr>Lato</vt:lpstr>
      <vt:lpstr>Office Theme</vt:lpstr>
      <vt:lpstr>PowerPoint Presentation</vt:lpstr>
      <vt:lpstr>Tổng quan</vt:lpstr>
      <vt:lpstr>Phương pháp biểu diễn từ bằng One-Hot Vector  </vt:lpstr>
      <vt:lpstr>Word Embedding </vt:lpstr>
      <vt:lpstr>Phương pháp SVD</vt:lpstr>
      <vt:lpstr>Phương pháp Auto encoder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Mai Minh Quan 20225661</cp:lastModifiedBy>
  <cp:revision>18</cp:revision>
  <dcterms:created xsi:type="dcterms:W3CDTF">2021-05-28T04:32:29Z</dcterms:created>
  <dcterms:modified xsi:type="dcterms:W3CDTF">2025-05-20T01:59:12Z</dcterms:modified>
</cp:coreProperties>
</file>