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bb83d862a2_2_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gbb83d862a2_2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bb83d862a2_2_1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bb83d862a2_2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bb83d862a2_2_1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gbb83d862a2_2_1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bb83d862a2_2_1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gbb83d862a2_2_1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bb83d862a2_2_1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gbb83d862a2_2_1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bb83d862a2_2_1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gbb83d862a2_2_1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bb83d862a2_2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gbb83d862a2_2_13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bb83d862a2_2_14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bb83d862a2_2_1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bb83d862a2_2_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gbb83d862a2_2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bb83d862a2_2_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gbb83d862a2_2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bb83d862a2_2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gbb83d862a2_2_7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bb83d862a2_2_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bb83d862a2_2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bb83d862a2_2_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bb83d862a2_2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bb83d862a2_2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bb83d862a2_2_9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bb83d862a2_2_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bb83d862a2_2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bb83d862a2_2_1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bb83d862a2_2_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R01" type="title">
  <p:cSld name="TITLE">
    <p:spTree>
      <p:nvGrpSpPr>
        <p:cNvPr id="54" name="Shape 54"/>
        <p:cNvGrpSpPr/>
        <p:nvPr/>
      </p:nvGrpSpPr>
      <p:grpSpPr>
        <a:xfrm>
          <a:off x="0" y="0"/>
          <a:ext cx="0" cy="0"/>
          <a:chOff x="0" y="0"/>
          <a:chExt cx="0" cy="0"/>
        </a:xfrm>
      </p:grpSpPr>
      <p:sp>
        <p:nvSpPr>
          <p:cNvPr id="55" name="Google Shape;55;p14"/>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4"/>
          <p:cNvSpPr/>
          <p:nvPr/>
        </p:nvSpPr>
        <p:spPr>
          <a:xfrm flipH="1">
            <a:off x="8246400" y="4245875"/>
            <a:ext cx="897600" cy="897600"/>
          </a:xfrm>
          <a:prstGeom prst="round1Rect">
            <a:avLst>
              <a:gd fmla="val 16667" name="adj"/>
            </a:avLst>
          </a:prstGeom>
          <a:solidFill>
            <a:schemeClr val="lt1">
              <a:alpha val="6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4"/>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58" name="Google Shape;58;p14"/>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R01" type="secHead">
  <p:cSld name="SECTION_HEADER">
    <p:spTree>
      <p:nvGrpSpPr>
        <p:cNvPr id="59" name="Shape 59"/>
        <p:cNvGrpSpPr/>
        <p:nvPr/>
      </p:nvGrpSpPr>
      <p:grpSpPr>
        <a:xfrm>
          <a:off x="0" y="0"/>
          <a:ext cx="0" cy="0"/>
          <a:chOff x="0" y="0"/>
          <a:chExt cx="0" cy="0"/>
        </a:xfrm>
      </p:grpSpPr>
      <p:sp>
        <p:nvSpPr>
          <p:cNvPr id="60" name="Google Shape;60;p15"/>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R01" type="tx">
  <p:cSld name="TITLE_AND_BODY">
    <p:spTree>
      <p:nvGrpSpPr>
        <p:cNvPr id="61" name="Shape 61"/>
        <p:cNvGrpSpPr/>
        <p:nvPr/>
      </p:nvGrpSpPr>
      <p:grpSpPr>
        <a:xfrm>
          <a:off x="0" y="0"/>
          <a:ext cx="0" cy="0"/>
          <a:chOff x="0" y="0"/>
          <a:chExt cx="0" cy="0"/>
        </a:xfrm>
      </p:grpSpPr>
      <p:sp>
        <p:nvSpPr>
          <p:cNvPr id="62" name="Google Shape;62;p16"/>
          <p:cNvSpPr/>
          <p:nvPr/>
        </p:nvSpPr>
        <p:spPr>
          <a:xfrm flipH="1" rot="10800000">
            <a:off x="0" y="728400"/>
            <a:ext cx="9144000" cy="4085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6"/>
          <p:cNvSpPr/>
          <p:nvPr/>
        </p:nvSpPr>
        <p:spPr>
          <a:xfrm>
            <a:off x="0" y="711888"/>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6"/>
          <p:cNvSpPr txBox="1"/>
          <p:nvPr>
            <p:ph type="title"/>
          </p:nvPr>
        </p:nvSpPr>
        <p:spPr>
          <a:xfrm>
            <a:off x="471900" y="57875"/>
            <a:ext cx="8222100" cy="670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65" name="Google Shape;65;p16"/>
          <p:cNvSpPr txBox="1"/>
          <p:nvPr>
            <p:ph idx="1" type="body"/>
          </p:nvPr>
        </p:nvSpPr>
        <p:spPr>
          <a:xfrm>
            <a:off x="471900" y="820500"/>
            <a:ext cx="8222100" cy="3908400"/>
          </a:xfrm>
          <a:prstGeom prst="rect">
            <a:avLst/>
          </a:prstGeom>
          <a:noFill/>
          <a:ln>
            <a:noFill/>
          </a:ln>
        </p:spPr>
        <p:txBody>
          <a:bodyPr anchorCtr="0" anchor="t" bIns="91425" lIns="91425" spcFirstLastPara="1" rIns="91425" wrap="square" tIns="91425">
            <a:noAutofit/>
          </a:bodyPr>
          <a:lstStyle>
            <a:lvl1pPr indent="-368300" lvl="0" marL="457200" algn="l">
              <a:lnSpc>
                <a:spcPct val="115000"/>
              </a:lnSpc>
              <a:spcBef>
                <a:spcPts val="0"/>
              </a:spcBef>
              <a:spcAft>
                <a:spcPts val="0"/>
              </a:spcAft>
              <a:buClr>
                <a:srgbClr val="000000"/>
              </a:buClr>
              <a:buSzPts val="2200"/>
              <a:buChar char="●"/>
              <a:defRPr sz="2200">
                <a:solidFill>
                  <a:srgbClr val="000000"/>
                </a:solidFill>
              </a:defRPr>
            </a:lvl1pPr>
            <a:lvl2pPr indent="-355600" lvl="1" marL="914400" algn="l">
              <a:lnSpc>
                <a:spcPct val="115000"/>
              </a:lnSpc>
              <a:spcBef>
                <a:spcPts val="1600"/>
              </a:spcBef>
              <a:spcAft>
                <a:spcPts val="0"/>
              </a:spcAft>
              <a:buClr>
                <a:srgbClr val="000000"/>
              </a:buClr>
              <a:buSzPts val="2000"/>
              <a:buChar char="○"/>
              <a:defRPr sz="2000">
                <a:solidFill>
                  <a:srgbClr val="000000"/>
                </a:solidFill>
              </a:defRPr>
            </a:lvl2pPr>
            <a:lvl3pPr indent="-342900" lvl="2" marL="1371600" algn="l">
              <a:lnSpc>
                <a:spcPct val="115000"/>
              </a:lnSpc>
              <a:spcBef>
                <a:spcPts val="1600"/>
              </a:spcBef>
              <a:spcAft>
                <a:spcPts val="0"/>
              </a:spcAft>
              <a:buClr>
                <a:srgbClr val="000000"/>
              </a:buClr>
              <a:buSzPts val="1800"/>
              <a:buChar char="■"/>
              <a:defRPr sz="1800">
                <a:solidFill>
                  <a:srgbClr val="000000"/>
                </a:solidFill>
              </a:defRPr>
            </a:lvl3pPr>
            <a:lvl4pPr indent="-330200" lvl="3" marL="1828800" algn="l">
              <a:lnSpc>
                <a:spcPct val="115000"/>
              </a:lnSpc>
              <a:spcBef>
                <a:spcPts val="1600"/>
              </a:spcBef>
              <a:spcAft>
                <a:spcPts val="0"/>
              </a:spcAft>
              <a:buClr>
                <a:srgbClr val="000000"/>
              </a:buClr>
              <a:buSzPts val="1600"/>
              <a:buChar char="●"/>
              <a:defRPr sz="1600">
                <a:solidFill>
                  <a:srgbClr val="000000"/>
                </a:solidFill>
              </a:defRPr>
            </a:lvl4pPr>
            <a:lvl5pPr indent="-317500" lvl="4" marL="2286000" algn="l">
              <a:lnSpc>
                <a:spcPct val="115000"/>
              </a:lnSpc>
              <a:spcBef>
                <a:spcPts val="1600"/>
              </a:spcBef>
              <a:spcAft>
                <a:spcPts val="0"/>
              </a:spcAft>
              <a:buClr>
                <a:srgbClr val="000000"/>
              </a:buClr>
              <a:buSzPts val="1400"/>
              <a:buChar char="○"/>
              <a:defRPr>
                <a:solidFill>
                  <a:srgbClr val="000000"/>
                </a:solidFill>
              </a:defRPr>
            </a:lvl5pPr>
            <a:lvl6pPr indent="-317500" lvl="5" marL="2743200" algn="l">
              <a:lnSpc>
                <a:spcPct val="115000"/>
              </a:lnSpc>
              <a:spcBef>
                <a:spcPts val="1600"/>
              </a:spcBef>
              <a:spcAft>
                <a:spcPts val="0"/>
              </a:spcAft>
              <a:buClr>
                <a:srgbClr val="000000"/>
              </a:buClr>
              <a:buSzPts val="1400"/>
              <a:buChar char="■"/>
              <a:defRPr>
                <a:solidFill>
                  <a:srgbClr val="000000"/>
                </a:solidFill>
              </a:defRPr>
            </a:lvl6pPr>
            <a:lvl7pPr indent="-317500" lvl="6" marL="3200400" algn="l">
              <a:lnSpc>
                <a:spcPct val="115000"/>
              </a:lnSpc>
              <a:spcBef>
                <a:spcPts val="1600"/>
              </a:spcBef>
              <a:spcAft>
                <a:spcPts val="0"/>
              </a:spcAft>
              <a:buClr>
                <a:srgbClr val="000000"/>
              </a:buClr>
              <a:buSzPts val="1400"/>
              <a:buChar char="●"/>
              <a:defRPr>
                <a:solidFill>
                  <a:srgbClr val="000000"/>
                </a:solidFill>
              </a:defRPr>
            </a:lvl7pPr>
            <a:lvl8pPr indent="-317500" lvl="7" marL="3657600" algn="l">
              <a:lnSpc>
                <a:spcPct val="115000"/>
              </a:lnSpc>
              <a:spcBef>
                <a:spcPts val="1600"/>
              </a:spcBef>
              <a:spcAft>
                <a:spcPts val="0"/>
              </a:spcAft>
              <a:buClr>
                <a:srgbClr val="000000"/>
              </a:buClr>
              <a:buSzPts val="1400"/>
              <a:buChar char="○"/>
              <a:defRPr>
                <a:solidFill>
                  <a:srgbClr val="000000"/>
                </a:solidFill>
              </a:defRPr>
            </a:lvl8pPr>
            <a:lvl9pPr indent="-317500" lvl="8" marL="4114800" algn="l">
              <a:lnSpc>
                <a:spcPct val="115000"/>
              </a:lnSpc>
              <a:spcBef>
                <a:spcPts val="1600"/>
              </a:spcBef>
              <a:spcAft>
                <a:spcPts val="1600"/>
              </a:spcAft>
              <a:buSzPts val="1400"/>
              <a:buChar char="■"/>
              <a:defRPr/>
            </a:lvl9pPr>
          </a:lstStyle>
          <a:p/>
        </p:txBody>
      </p:sp>
      <p:sp>
        <p:nvSpPr>
          <p:cNvPr id="66" name="Google Shape;66;p16"/>
          <p:cNvSpPr txBox="1"/>
          <p:nvPr>
            <p:ph idx="12" type="sldNum"/>
          </p:nvPr>
        </p:nvSpPr>
        <p:spPr>
          <a:xfrm>
            <a:off x="8523550" y="4813799"/>
            <a:ext cx="548700" cy="2754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67" name="Google Shape;67;p16"/>
          <p:cNvSpPr txBox="1"/>
          <p:nvPr/>
        </p:nvSpPr>
        <p:spPr>
          <a:xfrm>
            <a:off x="471900" y="4803525"/>
            <a:ext cx="8133300" cy="296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Roboto"/>
                <a:ea typeface="Roboto"/>
                <a:cs typeface="Roboto"/>
                <a:sym typeface="Roboto"/>
              </a:rPr>
              <a:t>CS2225.CH1501.FinalPresentation</a:t>
            </a:r>
            <a:endParaRPr b="1" i="0" sz="1400" u="none" cap="none" strike="noStrike">
              <a:solidFill>
                <a:srgbClr val="FFFFFF"/>
              </a:solidFill>
              <a:latin typeface="Roboto"/>
              <a:ea typeface="Roboto"/>
              <a:cs typeface="Roboto"/>
              <a:sym typeface="Roboto"/>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8" name="Shape 68"/>
        <p:cNvGrpSpPr/>
        <p:nvPr/>
      </p:nvGrpSpPr>
      <p:grpSpPr>
        <a:xfrm>
          <a:off x="0" y="0"/>
          <a:ext cx="0" cy="0"/>
          <a:chOff x="0" y="0"/>
          <a:chExt cx="0" cy="0"/>
        </a:xfrm>
      </p:grpSpPr>
      <p:sp>
        <p:nvSpPr>
          <p:cNvPr id="69" name="Google Shape;69;p17"/>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7"/>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7"/>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72" name="Google Shape;72;p17"/>
          <p:cNvSpPr txBox="1"/>
          <p:nvPr>
            <p:ph idx="1" type="body"/>
          </p:nvPr>
        </p:nvSpPr>
        <p:spPr>
          <a:xfrm>
            <a:off x="47190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3" name="Google Shape;73;p17"/>
          <p:cNvSpPr txBox="1"/>
          <p:nvPr>
            <p:ph idx="2" type="body"/>
          </p:nvPr>
        </p:nvSpPr>
        <p:spPr>
          <a:xfrm>
            <a:off x="469425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4" name="Google Shape;74;p17"/>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18"/>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8"/>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8"/>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79" name="Google Shape;79;p1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0" name="Shape 80"/>
        <p:cNvGrpSpPr/>
        <p:nvPr/>
      </p:nvGrpSpPr>
      <p:grpSpPr>
        <a:xfrm>
          <a:off x="0" y="0"/>
          <a:ext cx="0" cy="0"/>
          <a:chOff x="0" y="0"/>
          <a:chExt cx="0" cy="0"/>
        </a:xfrm>
      </p:grpSpPr>
      <p:sp>
        <p:nvSpPr>
          <p:cNvPr id="81" name="Google Shape;81;p19"/>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9"/>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9"/>
          <p:cNvSpPr txBox="1"/>
          <p:nvPr>
            <p:ph type="title"/>
          </p:nvPr>
        </p:nvSpPr>
        <p:spPr>
          <a:xfrm>
            <a:off x="226078" y="357800"/>
            <a:ext cx="2808000" cy="953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4" name="Google Shape;84;p19"/>
          <p:cNvSpPr txBox="1"/>
          <p:nvPr>
            <p:ph idx="1" type="body"/>
          </p:nvPr>
        </p:nvSpPr>
        <p:spPr>
          <a:xfrm>
            <a:off x="226075" y="1465800"/>
            <a:ext cx="2808000" cy="3163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lt1"/>
              </a:buClr>
              <a:buSzPts val="1200"/>
              <a:buChar char="●"/>
              <a:defRPr sz="1200">
                <a:solidFill>
                  <a:schemeClr val="lt1"/>
                </a:solidFill>
              </a:defRPr>
            </a:lvl1pPr>
            <a:lvl2pPr indent="-304800" lvl="1" marL="914400" algn="l">
              <a:lnSpc>
                <a:spcPct val="115000"/>
              </a:lnSpc>
              <a:spcBef>
                <a:spcPts val="1600"/>
              </a:spcBef>
              <a:spcAft>
                <a:spcPts val="0"/>
              </a:spcAft>
              <a:buClr>
                <a:schemeClr val="lt1"/>
              </a:buClr>
              <a:buSzPts val="1200"/>
              <a:buChar char="○"/>
              <a:defRPr sz="1200">
                <a:solidFill>
                  <a:schemeClr val="lt1"/>
                </a:solidFill>
              </a:defRPr>
            </a:lvl2pPr>
            <a:lvl3pPr indent="-304800" lvl="2" marL="1371600" algn="l">
              <a:lnSpc>
                <a:spcPct val="115000"/>
              </a:lnSpc>
              <a:spcBef>
                <a:spcPts val="1600"/>
              </a:spcBef>
              <a:spcAft>
                <a:spcPts val="0"/>
              </a:spcAft>
              <a:buClr>
                <a:schemeClr val="lt1"/>
              </a:buClr>
              <a:buSzPts val="1200"/>
              <a:buChar char="■"/>
              <a:defRPr sz="1200">
                <a:solidFill>
                  <a:schemeClr val="lt1"/>
                </a:solidFill>
              </a:defRPr>
            </a:lvl3pPr>
            <a:lvl4pPr indent="-304800" lvl="3" marL="1828800" algn="l">
              <a:lnSpc>
                <a:spcPct val="115000"/>
              </a:lnSpc>
              <a:spcBef>
                <a:spcPts val="1600"/>
              </a:spcBef>
              <a:spcAft>
                <a:spcPts val="0"/>
              </a:spcAft>
              <a:buClr>
                <a:schemeClr val="lt1"/>
              </a:buClr>
              <a:buSzPts val="1200"/>
              <a:buChar char="●"/>
              <a:defRPr sz="1200">
                <a:solidFill>
                  <a:schemeClr val="lt1"/>
                </a:solidFill>
              </a:defRPr>
            </a:lvl4pPr>
            <a:lvl5pPr indent="-304800" lvl="4" marL="2286000" algn="l">
              <a:lnSpc>
                <a:spcPct val="115000"/>
              </a:lnSpc>
              <a:spcBef>
                <a:spcPts val="1600"/>
              </a:spcBef>
              <a:spcAft>
                <a:spcPts val="0"/>
              </a:spcAft>
              <a:buClr>
                <a:schemeClr val="lt1"/>
              </a:buClr>
              <a:buSzPts val="1200"/>
              <a:buChar char="○"/>
              <a:defRPr sz="1200">
                <a:solidFill>
                  <a:schemeClr val="lt1"/>
                </a:solidFill>
              </a:defRPr>
            </a:lvl5pPr>
            <a:lvl6pPr indent="-304800" lvl="5" marL="2743200" algn="l">
              <a:lnSpc>
                <a:spcPct val="115000"/>
              </a:lnSpc>
              <a:spcBef>
                <a:spcPts val="1600"/>
              </a:spcBef>
              <a:spcAft>
                <a:spcPts val="0"/>
              </a:spcAft>
              <a:buClr>
                <a:schemeClr val="lt1"/>
              </a:buClr>
              <a:buSzPts val="1200"/>
              <a:buChar char="■"/>
              <a:defRPr sz="1200">
                <a:solidFill>
                  <a:schemeClr val="lt1"/>
                </a:solidFill>
              </a:defRPr>
            </a:lvl6pPr>
            <a:lvl7pPr indent="-304800" lvl="6" marL="3200400" algn="l">
              <a:lnSpc>
                <a:spcPct val="115000"/>
              </a:lnSpc>
              <a:spcBef>
                <a:spcPts val="1600"/>
              </a:spcBef>
              <a:spcAft>
                <a:spcPts val="0"/>
              </a:spcAft>
              <a:buClr>
                <a:schemeClr val="lt1"/>
              </a:buClr>
              <a:buSzPts val="1200"/>
              <a:buChar char="●"/>
              <a:defRPr sz="1200">
                <a:solidFill>
                  <a:schemeClr val="lt1"/>
                </a:solidFill>
              </a:defRPr>
            </a:lvl7pPr>
            <a:lvl8pPr indent="-304800" lvl="7" marL="3657600" algn="l">
              <a:lnSpc>
                <a:spcPct val="115000"/>
              </a:lnSpc>
              <a:spcBef>
                <a:spcPts val="1600"/>
              </a:spcBef>
              <a:spcAft>
                <a:spcPts val="0"/>
              </a:spcAft>
              <a:buClr>
                <a:schemeClr val="lt1"/>
              </a:buClr>
              <a:buSzPts val="1200"/>
              <a:buChar char="○"/>
              <a:defRPr sz="1200">
                <a:solidFill>
                  <a:schemeClr val="lt1"/>
                </a:solidFill>
              </a:defRPr>
            </a:lvl8pPr>
            <a:lvl9pPr indent="-304800" lvl="8" marL="4114800" algn="l">
              <a:lnSpc>
                <a:spcPct val="115000"/>
              </a:lnSpc>
              <a:spcBef>
                <a:spcPts val="1600"/>
              </a:spcBef>
              <a:spcAft>
                <a:spcPts val="1600"/>
              </a:spcAft>
              <a:buClr>
                <a:schemeClr val="lt1"/>
              </a:buClr>
              <a:buSzPts val="1200"/>
              <a:buChar char="■"/>
              <a:defRPr sz="1200">
                <a:solidFill>
                  <a:schemeClr val="lt1"/>
                </a:solidFill>
              </a:defRPr>
            </a:lvl9pPr>
          </a:lstStyle>
          <a:p/>
        </p:txBody>
      </p:sp>
      <p:sp>
        <p:nvSpPr>
          <p:cNvPr id="85" name="Google Shape;85;p19"/>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6" name="Shape 86"/>
        <p:cNvGrpSpPr/>
        <p:nvPr/>
      </p:nvGrpSpPr>
      <p:grpSpPr>
        <a:xfrm>
          <a:off x="0" y="0"/>
          <a:ext cx="0" cy="0"/>
          <a:chOff x="0" y="0"/>
          <a:chExt cx="0" cy="0"/>
        </a:xfrm>
      </p:grpSpPr>
      <p:sp>
        <p:nvSpPr>
          <p:cNvPr id="87" name="Google Shape;87;p20"/>
          <p:cNvSpPr txBox="1"/>
          <p:nvPr>
            <p:ph type="title"/>
          </p:nvPr>
        </p:nvSpPr>
        <p:spPr>
          <a:xfrm>
            <a:off x="490250" y="488250"/>
            <a:ext cx="62271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p:txBody>
      </p:sp>
      <p:sp>
        <p:nvSpPr>
          <p:cNvPr id="88" name="Google Shape;88;p2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9" name="Shape 89"/>
        <p:cNvGrpSpPr/>
        <p:nvPr/>
      </p:nvGrpSpPr>
      <p:grpSpPr>
        <a:xfrm>
          <a:off x="0" y="0"/>
          <a:ext cx="0" cy="0"/>
          <a:chOff x="0" y="0"/>
          <a:chExt cx="0" cy="0"/>
        </a:xfrm>
      </p:grpSpPr>
      <p:sp>
        <p:nvSpPr>
          <p:cNvPr id="90" name="Google Shape;90;p21"/>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21"/>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4200"/>
              <a:buNone/>
              <a:defRPr sz="42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p:txBody>
      </p:sp>
      <p:sp>
        <p:nvSpPr>
          <p:cNvPr id="93" name="Google Shape;93;p21"/>
          <p:cNvSpPr txBox="1"/>
          <p:nvPr>
            <p:ph idx="1" type="subTitle"/>
          </p:nvPr>
        </p:nvSpPr>
        <p:spPr>
          <a:xfrm>
            <a:off x="265500" y="2779467"/>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4" name="Google Shape;94;p21"/>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95" name="Google Shape;95;p2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6" name="Shape 96"/>
        <p:cNvGrpSpPr/>
        <p:nvPr/>
      </p:nvGrpSpPr>
      <p:grpSpPr>
        <a:xfrm>
          <a:off x="0" y="0"/>
          <a:ext cx="0" cy="0"/>
          <a:chOff x="0" y="0"/>
          <a:chExt cx="0" cy="0"/>
        </a:xfrm>
      </p:grpSpPr>
      <p:sp>
        <p:nvSpPr>
          <p:cNvPr id="97" name="Google Shape;97;p22"/>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22"/>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22"/>
          <p:cNvSpPr txBox="1"/>
          <p:nvPr>
            <p:ph idx="1" type="body"/>
          </p:nvPr>
        </p:nvSpPr>
        <p:spPr>
          <a:xfrm>
            <a:off x="57150" y="4163425"/>
            <a:ext cx="8382000" cy="44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200"/>
              <a:buNone/>
              <a:defRPr sz="1200">
                <a:solidFill>
                  <a:schemeClr val="lt1"/>
                </a:solidFill>
              </a:defRPr>
            </a:lvl1pPr>
          </a:lstStyle>
          <a:p/>
        </p:txBody>
      </p:sp>
      <p:sp>
        <p:nvSpPr>
          <p:cNvPr id="100" name="Google Shape;100;p2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101" name="Shape 101"/>
        <p:cNvGrpSpPr/>
        <p:nvPr/>
      </p:nvGrpSpPr>
      <p:grpSpPr>
        <a:xfrm>
          <a:off x="0" y="0"/>
          <a:ext cx="0" cy="0"/>
          <a:chOff x="0" y="0"/>
          <a:chExt cx="0" cy="0"/>
        </a:xfrm>
      </p:grpSpPr>
      <p:sp>
        <p:nvSpPr>
          <p:cNvPr id="102" name="Google Shape;102;p23"/>
          <p:cNvSpPr txBox="1"/>
          <p:nvPr>
            <p:ph hasCustomPrompt="1" type="title"/>
          </p:nvPr>
        </p:nvSpPr>
        <p:spPr>
          <a:xfrm>
            <a:off x="475500" y="1258525"/>
            <a:ext cx="82221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12000"/>
              <a:buNone/>
              <a:defRPr sz="12000">
                <a:solidFill>
                  <a:schemeClr val="dk2"/>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103" name="Google Shape;103;p23"/>
          <p:cNvSpPr txBox="1"/>
          <p:nvPr>
            <p:ph idx="1" type="body"/>
          </p:nvPr>
        </p:nvSpPr>
        <p:spPr>
          <a:xfrm>
            <a:off x="475500" y="3304625"/>
            <a:ext cx="82221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04" name="Google Shape;104;p2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105" name="Shape 105"/>
        <p:cNvGrpSpPr/>
        <p:nvPr/>
      </p:nvGrpSpPr>
      <p:grpSpPr>
        <a:xfrm>
          <a:off x="0" y="0"/>
          <a:ext cx="0" cy="0"/>
          <a:chOff x="0" y="0"/>
          <a:chExt cx="0" cy="0"/>
        </a:xfrm>
      </p:grpSpPr>
      <p:sp>
        <p:nvSpPr>
          <p:cNvPr id="106" name="Google Shape;106;p2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52" name="Google Shape;52;p13"/>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1pPr>
            <a:lvl2pPr indent="-317500" lvl="1" marL="914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53" name="Google Shape;53;p1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hyperlink" Target="https://blog.roboflow.com/breaking-down-efficientdet" TargetMode="External"/><Relationship Id="rId4" Type="http://schemas.openxmlformats.org/officeDocument/2006/relationships/hyperlink" Target="https://blog.tensorflow.org/2020/07/tensorflow-2-meets-object-detection-api" TargetMode="External"/><Relationship Id="rId5" Type="http://schemas.openxmlformats.org/officeDocument/2006/relationships/hyperlink" Target="https://blog.roboflow.com/train-a-tensorflow2-object-detection-mode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hyperlink" Target="https://github.com/MaiNga-uit/CS2225.CH1507" TargetMode="External"/><Relationship Id="rId4" Type="http://schemas.openxmlformats.org/officeDocument/2006/relationships/hyperlink" Target="https://www.youtube.com/watch?v=hhwftzrl_CQ" TargetMode="External"/><Relationship Id="rId5" Type="http://schemas.openxmlformats.org/officeDocument/2006/relationships/hyperlink" Target="https://www.youtube.com/watch?v=hhwftzrl_CQ"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image" Target="../media/image2.jpg"/><Relationship Id="rId5"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hyperlink" Target="https://www.youtube.com/watch?v=hhwftzrl_CQ"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hyperlink" Target="https://github.com/MaiNga-uit/CS2225.CH1507/tree/master/dataset" TargetMode="External"/><Relationship Id="rId4" Type="http://schemas.openxmlformats.org/officeDocument/2006/relationships/hyperlink" Target="https://app.roboflow.com/ds/6kyOg1KHvY?key=9NoENEKLqj"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5"/>
          <p:cNvSpPr txBox="1"/>
          <p:nvPr>
            <p:ph type="ctrTitle"/>
          </p:nvPr>
        </p:nvSpPr>
        <p:spPr>
          <a:xfrm>
            <a:off x="390525" y="484725"/>
            <a:ext cx="8222100" cy="3298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b="1" lang="en"/>
              <a:t>BÁO CÁO ĐỒ ÁN CUỐI KỲ</a:t>
            </a:r>
            <a:endParaRPr b="1"/>
          </a:p>
          <a:p>
            <a:pPr indent="0" lvl="0" marL="0" rtl="0" algn="l">
              <a:lnSpc>
                <a:spcPct val="100000"/>
              </a:lnSpc>
              <a:spcBef>
                <a:spcPts val="0"/>
              </a:spcBef>
              <a:spcAft>
                <a:spcPts val="0"/>
              </a:spcAft>
              <a:buSzPts val="4800"/>
              <a:buNone/>
            </a:pPr>
            <a:r>
              <a:t/>
            </a:r>
            <a:endParaRPr b="1" sz="3600"/>
          </a:p>
          <a:p>
            <a:pPr indent="0" lvl="0" marL="0" rtl="0" algn="l">
              <a:lnSpc>
                <a:spcPct val="150000"/>
              </a:lnSpc>
              <a:spcBef>
                <a:spcPts val="0"/>
              </a:spcBef>
              <a:spcAft>
                <a:spcPts val="0"/>
              </a:spcAft>
              <a:buSzPts val="4800"/>
              <a:buNone/>
            </a:pPr>
            <a:r>
              <a:rPr b="1" lang="en" sz="3200"/>
              <a:t>Lớp: CS2225</a:t>
            </a:r>
            <a:endParaRPr b="1" sz="3200"/>
          </a:p>
          <a:p>
            <a:pPr indent="0" lvl="0" marL="0" rtl="0" algn="l">
              <a:lnSpc>
                <a:spcPct val="150000"/>
              </a:lnSpc>
              <a:spcBef>
                <a:spcPts val="0"/>
              </a:spcBef>
              <a:spcAft>
                <a:spcPts val="0"/>
              </a:spcAft>
              <a:buSzPts val="4800"/>
              <a:buNone/>
            </a:pPr>
            <a:r>
              <a:rPr b="1" lang="en" sz="3200"/>
              <a:t>Môn: NHẬN DẠNG THỊ GIÁC VÀ ỨNG DỤNG</a:t>
            </a:r>
            <a:endParaRPr b="1" sz="3200"/>
          </a:p>
        </p:txBody>
      </p:sp>
      <p:sp>
        <p:nvSpPr>
          <p:cNvPr id="112" name="Google Shape;112;p25"/>
          <p:cNvSpPr txBox="1"/>
          <p:nvPr>
            <p:ph idx="1" type="subTitle"/>
          </p:nvPr>
        </p:nvSpPr>
        <p:spPr>
          <a:xfrm>
            <a:off x="390525" y="3783576"/>
            <a:ext cx="8222100" cy="713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b="1" lang="en" sz="2400"/>
              <a:t>GV: PGS.TS Lê Đình Duy</a:t>
            </a:r>
            <a:endParaRPr b="1" sz="2400"/>
          </a:p>
          <a:p>
            <a:pPr indent="0" lvl="0" marL="0" rtl="0" algn="l">
              <a:lnSpc>
                <a:spcPct val="100000"/>
              </a:lnSpc>
              <a:spcBef>
                <a:spcPts val="0"/>
              </a:spcBef>
              <a:spcAft>
                <a:spcPts val="0"/>
              </a:spcAft>
              <a:buSzPts val="1800"/>
              <a:buNone/>
            </a:pPr>
            <a:r>
              <a:rPr b="1" lang="en" sz="2400"/>
              <a:t>Trường ĐH Công Nghệ Thông Tin, ĐHQG-HCM</a:t>
            </a:r>
            <a:r>
              <a:rPr lang="en" sz="2400"/>
              <a:t> </a:t>
            </a:r>
            <a:endParaRPr sz="2400"/>
          </a:p>
        </p:txBody>
      </p:sp>
      <p:sp>
        <p:nvSpPr>
          <p:cNvPr id="113" name="Google Shape;113;p25"/>
          <p:cNvSpPr txBox="1"/>
          <p:nvPr/>
        </p:nvSpPr>
        <p:spPr>
          <a:xfrm>
            <a:off x="390525" y="484725"/>
            <a:ext cx="8222100" cy="32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4800">
                <a:solidFill>
                  <a:srgbClr val="FFFFFF"/>
                </a:solidFill>
                <a:latin typeface="Roboto"/>
                <a:ea typeface="Roboto"/>
                <a:cs typeface="Roboto"/>
                <a:sym typeface="Roboto"/>
              </a:rPr>
              <a:t>BÁO CÁO ĐỒ ÁN CUỐI KỲ</a:t>
            </a:r>
            <a:endParaRPr b="1" sz="4800">
              <a:solidFill>
                <a:srgbClr val="FFFFFF"/>
              </a:solidFill>
              <a:latin typeface="Roboto"/>
              <a:ea typeface="Roboto"/>
              <a:cs typeface="Roboto"/>
              <a:sym typeface="Roboto"/>
            </a:endParaRPr>
          </a:p>
          <a:p>
            <a:pPr indent="0" lvl="0" marL="0" rtl="0" algn="l">
              <a:spcBef>
                <a:spcPts val="0"/>
              </a:spcBef>
              <a:spcAft>
                <a:spcPts val="0"/>
              </a:spcAft>
              <a:buNone/>
            </a:pPr>
            <a:r>
              <a:t/>
            </a:r>
            <a:endParaRPr b="1" sz="3600">
              <a:solidFill>
                <a:srgbClr val="FFFFFF"/>
              </a:solidFill>
              <a:latin typeface="Roboto"/>
              <a:ea typeface="Roboto"/>
              <a:cs typeface="Roboto"/>
              <a:sym typeface="Roboto"/>
            </a:endParaRPr>
          </a:p>
          <a:p>
            <a:pPr indent="0" lvl="0" marL="0" rtl="0" algn="l">
              <a:lnSpc>
                <a:spcPct val="150000"/>
              </a:lnSpc>
              <a:spcBef>
                <a:spcPts val="0"/>
              </a:spcBef>
              <a:spcAft>
                <a:spcPts val="0"/>
              </a:spcAft>
              <a:buNone/>
            </a:pPr>
            <a:r>
              <a:rPr b="1" lang="en" sz="3200">
                <a:solidFill>
                  <a:srgbClr val="FFFFFF"/>
                </a:solidFill>
                <a:latin typeface="Roboto"/>
                <a:ea typeface="Roboto"/>
                <a:cs typeface="Roboto"/>
                <a:sym typeface="Roboto"/>
              </a:rPr>
              <a:t>Lớp: CS2225.CH1501</a:t>
            </a:r>
            <a:endParaRPr b="1" sz="3200">
              <a:solidFill>
                <a:srgbClr val="FFFFFF"/>
              </a:solidFill>
              <a:latin typeface="Roboto"/>
              <a:ea typeface="Roboto"/>
              <a:cs typeface="Roboto"/>
              <a:sym typeface="Roboto"/>
            </a:endParaRPr>
          </a:p>
          <a:p>
            <a:pPr indent="0" lvl="0" marL="0" rtl="0" algn="l">
              <a:lnSpc>
                <a:spcPct val="150000"/>
              </a:lnSpc>
              <a:spcBef>
                <a:spcPts val="0"/>
              </a:spcBef>
              <a:spcAft>
                <a:spcPts val="0"/>
              </a:spcAft>
              <a:buNone/>
            </a:pPr>
            <a:r>
              <a:rPr b="1" lang="en" sz="3200">
                <a:solidFill>
                  <a:srgbClr val="FFFFFF"/>
                </a:solidFill>
                <a:latin typeface="Roboto"/>
                <a:ea typeface="Roboto"/>
                <a:cs typeface="Roboto"/>
                <a:sym typeface="Roboto"/>
              </a:rPr>
              <a:t>Môn: NHẬN DẠNG THỊ GIÁC VÀ ỨNG DỤNG</a:t>
            </a:r>
            <a:endParaRPr b="1" sz="3200">
              <a:solidFill>
                <a:srgbClr val="FFFFFF"/>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4"/>
          <p:cNvSpPr txBox="1"/>
          <p:nvPr>
            <p:ph type="title"/>
          </p:nvPr>
        </p:nvSpPr>
        <p:spPr>
          <a:xfrm>
            <a:off x="471900" y="57875"/>
            <a:ext cx="8222100" cy="670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200"/>
              <a:buNone/>
            </a:pPr>
            <a:r>
              <a:rPr b="1" lang="en"/>
              <a:t>Quy trình thực hiện</a:t>
            </a:r>
            <a:endParaRPr/>
          </a:p>
        </p:txBody>
      </p:sp>
      <p:sp>
        <p:nvSpPr>
          <p:cNvPr id="173" name="Google Shape;173;p34"/>
          <p:cNvSpPr txBox="1"/>
          <p:nvPr>
            <p:ph idx="1" type="body"/>
          </p:nvPr>
        </p:nvSpPr>
        <p:spPr>
          <a:xfrm>
            <a:off x="471900" y="820500"/>
            <a:ext cx="8222100" cy="39084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lang="en" sz="1600"/>
              <a:t>Bước 1: thu thập dữ liệu ảnh.</a:t>
            </a:r>
            <a:endParaRPr sz="1600"/>
          </a:p>
          <a:p>
            <a:pPr indent="-330200" lvl="0" marL="457200" rtl="0" algn="l">
              <a:lnSpc>
                <a:spcPct val="115000"/>
              </a:lnSpc>
              <a:spcBef>
                <a:spcPts val="0"/>
              </a:spcBef>
              <a:spcAft>
                <a:spcPts val="0"/>
              </a:spcAft>
              <a:buSzPts val="1600"/>
              <a:buChar char="●"/>
            </a:pPr>
            <a:r>
              <a:rPr lang="en" sz="1600"/>
              <a:t>Bước 2: gán nhãn thủ công cho dữ liệu đã thu thập bằng roboflow.</a:t>
            </a:r>
            <a:endParaRPr sz="1600"/>
          </a:p>
          <a:p>
            <a:pPr indent="-330200" lvl="0" marL="457200" rtl="0" algn="l">
              <a:lnSpc>
                <a:spcPct val="115000"/>
              </a:lnSpc>
              <a:spcBef>
                <a:spcPts val="0"/>
              </a:spcBef>
              <a:spcAft>
                <a:spcPts val="0"/>
              </a:spcAft>
              <a:buSzPts val="1600"/>
              <a:buChar char="●"/>
            </a:pPr>
            <a:r>
              <a:rPr lang="en" sz="1600"/>
              <a:t>Bước 3: sử dụng trang roboflow tăng cường thêm dữ liệu trên và trích xuất file TF-Record.</a:t>
            </a:r>
            <a:endParaRPr sz="1600"/>
          </a:p>
          <a:p>
            <a:pPr indent="-330200" lvl="0" marL="457200" rtl="0" algn="l">
              <a:lnSpc>
                <a:spcPct val="115000"/>
              </a:lnSpc>
              <a:spcBef>
                <a:spcPts val="0"/>
              </a:spcBef>
              <a:spcAft>
                <a:spcPts val="0"/>
              </a:spcAft>
              <a:buSzPts val="1600"/>
              <a:buChar char="●"/>
            </a:pPr>
            <a:r>
              <a:rPr lang="en" sz="1600"/>
              <a:t>Bước 4: thiết lập môi trường trong Google Colab.</a:t>
            </a:r>
            <a:endParaRPr sz="1600"/>
          </a:p>
          <a:p>
            <a:pPr indent="-330200" lvl="0" marL="457200" rtl="0" algn="l">
              <a:lnSpc>
                <a:spcPct val="115000"/>
              </a:lnSpc>
              <a:spcBef>
                <a:spcPts val="0"/>
              </a:spcBef>
              <a:spcAft>
                <a:spcPts val="0"/>
              </a:spcAft>
              <a:buSzPts val="1600"/>
              <a:buChar char="●"/>
            </a:pPr>
            <a:r>
              <a:rPr lang="en" sz="1600"/>
              <a:t>Bước 5: bắt đầu train EfficientDet-d0 model với file đã trích xuất ở bước 3</a:t>
            </a:r>
            <a:endParaRPr sz="1600"/>
          </a:p>
          <a:p>
            <a:pPr indent="-330200" lvl="0" marL="457200" rtl="0" algn="l">
              <a:lnSpc>
                <a:spcPct val="115000"/>
              </a:lnSpc>
              <a:spcBef>
                <a:spcPts val="0"/>
              </a:spcBef>
              <a:spcAft>
                <a:spcPts val="0"/>
              </a:spcAft>
              <a:buSzPts val="1600"/>
              <a:buChar char="●"/>
            </a:pPr>
            <a:r>
              <a:rPr lang="en" sz="1600"/>
              <a:t>Bước 6: thử nghiệm trên ảnh ngoài thực tế.</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5"/>
          <p:cNvSpPr txBox="1"/>
          <p:nvPr>
            <p:ph type="title"/>
          </p:nvPr>
        </p:nvSpPr>
        <p:spPr>
          <a:xfrm>
            <a:off x="471900" y="57875"/>
            <a:ext cx="8222100" cy="670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200"/>
              <a:buNone/>
            </a:pPr>
            <a:r>
              <a:rPr b="1" lang="en"/>
              <a:t>Loại bài toán ML</a:t>
            </a:r>
            <a:r>
              <a:rPr lang="en"/>
              <a:t> </a:t>
            </a:r>
            <a:endParaRPr/>
          </a:p>
        </p:txBody>
      </p:sp>
      <p:sp>
        <p:nvSpPr>
          <p:cNvPr id="179" name="Google Shape;179;p35"/>
          <p:cNvSpPr txBox="1"/>
          <p:nvPr>
            <p:ph idx="1" type="body"/>
          </p:nvPr>
        </p:nvSpPr>
        <p:spPr>
          <a:xfrm>
            <a:off x="471900" y="820500"/>
            <a:ext cx="8222100" cy="39084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1600"/>
              <a:t>Object Detection</a:t>
            </a:r>
            <a:endParaRPr sz="1600"/>
          </a:p>
          <a:p>
            <a:pPr indent="0" lvl="0" marL="914400" rtl="0" algn="l">
              <a:lnSpc>
                <a:spcPct val="115000"/>
              </a:lnSpc>
              <a:spcBef>
                <a:spcPts val="1600"/>
              </a:spcBef>
              <a:spcAft>
                <a:spcPts val="1600"/>
              </a:spcAft>
              <a:buSzPts val="2200"/>
              <a:buNone/>
            </a:pPr>
            <a:r>
              <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6"/>
          <p:cNvSpPr txBox="1"/>
          <p:nvPr>
            <p:ph type="title"/>
          </p:nvPr>
        </p:nvSpPr>
        <p:spPr>
          <a:xfrm>
            <a:off x="471900" y="57875"/>
            <a:ext cx="8222100" cy="670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b="1" lang="en"/>
              <a:t>Hướng phát triển</a:t>
            </a:r>
            <a:endParaRPr b="1"/>
          </a:p>
        </p:txBody>
      </p:sp>
      <p:sp>
        <p:nvSpPr>
          <p:cNvPr id="185" name="Google Shape;185;p36"/>
          <p:cNvSpPr txBox="1"/>
          <p:nvPr>
            <p:ph idx="1" type="body"/>
          </p:nvPr>
        </p:nvSpPr>
        <p:spPr>
          <a:xfrm>
            <a:off x="471900" y="820500"/>
            <a:ext cx="8222100" cy="39084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1600"/>
              <a:t>Cải thiện hệ thống bằng cách bổ sung thêm dữ liệu đầu vào từ nhiều nguồn khác.</a:t>
            </a:r>
            <a:endParaRPr sz="1600"/>
          </a:p>
          <a:p>
            <a:pPr indent="-368300" lvl="0" marL="457200" rtl="0" algn="l">
              <a:lnSpc>
                <a:spcPct val="115000"/>
              </a:lnSpc>
              <a:spcBef>
                <a:spcPts val="0"/>
              </a:spcBef>
              <a:spcAft>
                <a:spcPts val="0"/>
              </a:spcAft>
              <a:buSzPts val="2200"/>
              <a:buChar char="●"/>
            </a:pPr>
            <a:r>
              <a:rPr lang="en" sz="1600"/>
              <a:t>Xử lý thêm dữ liệu đầu vào là video.</a:t>
            </a:r>
            <a:endParaRPr sz="1600"/>
          </a:p>
          <a:p>
            <a:pPr indent="-368300" lvl="0" marL="457200" rtl="0" algn="l">
              <a:lnSpc>
                <a:spcPct val="115000"/>
              </a:lnSpc>
              <a:spcBef>
                <a:spcPts val="0"/>
              </a:spcBef>
              <a:spcAft>
                <a:spcPts val="0"/>
              </a:spcAft>
              <a:buSzPts val="2200"/>
              <a:buChar char="●"/>
            </a:pPr>
            <a:r>
              <a:rPr lang="en" sz="1600"/>
              <a:t>Đánh giá với nhiều model và phương pháp khác đang hiện có.</a:t>
            </a:r>
            <a:endParaRPr sz="1600"/>
          </a:p>
          <a:p>
            <a:pPr indent="0" lvl="0" marL="0" rtl="0" algn="l">
              <a:lnSpc>
                <a:spcPct val="115000"/>
              </a:lnSpc>
              <a:spcBef>
                <a:spcPts val="0"/>
              </a:spcBef>
              <a:spcAft>
                <a:spcPts val="0"/>
              </a:spcAft>
              <a:buSzPts val="2200"/>
              <a:buNone/>
            </a:pPr>
            <a:r>
              <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7"/>
          <p:cNvSpPr txBox="1"/>
          <p:nvPr>
            <p:ph type="title"/>
          </p:nvPr>
        </p:nvSpPr>
        <p:spPr>
          <a:xfrm>
            <a:off x="471900" y="57875"/>
            <a:ext cx="8222100" cy="670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200"/>
              <a:buNone/>
            </a:pPr>
            <a:r>
              <a:rPr b="1" lang="en"/>
              <a:t>Đánh giá kết quả</a:t>
            </a:r>
            <a:endParaRPr/>
          </a:p>
        </p:txBody>
      </p:sp>
      <p:sp>
        <p:nvSpPr>
          <p:cNvPr id="191" name="Google Shape;191;p37"/>
          <p:cNvSpPr txBox="1"/>
          <p:nvPr>
            <p:ph idx="1" type="body"/>
          </p:nvPr>
        </p:nvSpPr>
        <p:spPr>
          <a:xfrm>
            <a:off x="471900" y="820500"/>
            <a:ext cx="8222100" cy="39084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600"/>
              </a:spcBef>
              <a:spcAft>
                <a:spcPts val="0"/>
              </a:spcAft>
              <a:buSzPts val="2200"/>
              <a:buNone/>
            </a:pPr>
            <a:r>
              <a:t/>
            </a:r>
            <a:endParaRPr/>
          </a:p>
          <a:p>
            <a:pPr indent="0" lvl="0" marL="914400" rtl="0" algn="l">
              <a:lnSpc>
                <a:spcPct val="115000"/>
              </a:lnSpc>
              <a:spcBef>
                <a:spcPts val="1600"/>
              </a:spcBef>
              <a:spcAft>
                <a:spcPts val="1600"/>
              </a:spcAft>
              <a:buSzPts val="2200"/>
              <a:buNone/>
            </a:pPr>
            <a:r>
              <a:t/>
            </a:r>
            <a:endParaRPr sz="1800"/>
          </a:p>
        </p:txBody>
      </p:sp>
      <p:pic>
        <p:nvPicPr>
          <p:cNvPr descr="A screenshot of a website&#10;&#10;Description automatically generated with medium confidence" id="192" name="Google Shape;192;p37"/>
          <p:cNvPicPr preferRelativeResize="0"/>
          <p:nvPr/>
        </p:nvPicPr>
        <p:blipFill rotWithShape="1">
          <a:blip r:embed="rId3">
            <a:alphaModFix/>
          </a:blip>
          <a:srcRect b="0" l="0" r="0" t="0"/>
          <a:stretch/>
        </p:blipFill>
        <p:spPr>
          <a:xfrm>
            <a:off x="0" y="683315"/>
            <a:ext cx="9144000" cy="377687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8"/>
          <p:cNvSpPr txBox="1"/>
          <p:nvPr>
            <p:ph type="title"/>
          </p:nvPr>
        </p:nvSpPr>
        <p:spPr>
          <a:xfrm>
            <a:off x="471900" y="57875"/>
            <a:ext cx="8222100" cy="670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200"/>
              <a:buNone/>
            </a:pPr>
            <a:r>
              <a:rPr b="1" lang="en"/>
              <a:t>Đánh giá kết quả</a:t>
            </a:r>
            <a:endParaRPr/>
          </a:p>
        </p:txBody>
      </p:sp>
      <p:sp>
        <p:nvSpPr>
          <p:cNvPr id="198" name="Google Shape;198;p38"/>
          <p:cNvSpPr txBox="1"/>
          <p:nvPr>
            <p:ph idx="1" type="body"/>
          </p:nvPr>
        </p:nvSpPr>
        <p:spPr>
          <a:xfrm>
            <a:off x="471900" y="820500"/>
            <a:ext cx="8222100" cy="39084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600"/>
              </a:spcBef>
              <a:spcAft>
                <a:spcPts val="0"/>
              </a:spcAft>
              <a:buSzPts val="2200"/>
              <a:buNone/>
            </a:pPr>
            <a:r>
              <a:t/>
            </a:r>
            <a:endParaRPr/>
          </a:p>
          <a:p>
            <a:pPr indent="0" lvl="0" marL="914400" rtl="0" algn="l">
              <a:lnSpc>
                <a:spcPct val="115000"/>
              </a:lnSpc>
              <a:spcBef>
                <a:spcPts val="1600"/>
              </a:spcBef>
              <a:spcAft>
                <a:spcPts val="1600"/>
              </a:spcAft>
              <a:buSzPts val="2200"/>
              <a:buNone/>
            </a:pPr>
            <a:r>
              <a:t/>
            </a:r>
            <a:endParaRPr sz="1800"/>
          </a:p>
        </p:txBody>
      </p:sp>
      <p:pic>
        <p:nvPicPr>
          <p:cNvPr descr="Chart, bar chart&#10;&#10;Description automatically generated" id="199" name="Google Shape;199;p38"/>
          <p:cNvPicPr preferRelativeResize="0"/>
          <p:nvPr/>
        </p:nvPicPr>
        <p:blipFill rotWithShape="1">
          <a:blip r:embed="rId3">
            <a:alphaModFix/>
          </a:blip>
          <a:srcRect b="0" l="0" r="0" t="0"/>
          <a:stretch/>
        </p:blipFill>
        <p:spPr>
          <a:xfrm>
            <a:off x="0" y="683315"/>
            <a:ext cx="9144000" cy="377687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9"/>
          <p:cNvSpPr txBox="1"/>
          <p:nvPr>
            <p:ph type="title"/>
          </p:nvPr>
        </p:nvSpPr>
        <p:spPr>
          <a:xfrm>
            <a:off x="471900" y="57875"/>
            <a:ext cx="8222100" cy="670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b="1" lang="en"/>
              <a:t>Đánh giá kết quả</a:t>
            </a:r>
            <a:endParaRPr/>
          </a:p>
        </p:txBody>
      </p:sp>
      <p:sp>
        <p:nvSpPr>
          <p:cNvPr id="205" name="Google Shape;205;p39"/>
          <p:cNvSpPr txBox="1"/>
          <p:nvPr>
            <p:ph idx="1" type="body"/>
          </p:nvPr>
        </p:nvSpPr>
        <p:spPr>
          <a:xfrm>
            <a:off x="471900" y="820500"/>
            <a:ext cx="8222100" cy="39084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Clr>
                <a:srgbClr val="000000"/>
              </a:buClr>
              <a:buSzPts val="2200"/>
              <a:buChar char="●"/>
            </a:pPr>
            <a:r>
              <a:rPr lang="en" sz="1600"/>
              <a:t>Theo như biểu đồ model được train với ảnh có kích thước 416x416 (1) có độ chính xác kém hơn những ảnh 150x150 (2) và 226x226 (3) tuy nhiên khi sử dụng thực tế thì model (1) lại có kết quả tốt hơn (2) và (3).</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40"/>
          <p:cNvSpPr txBox="1"/>
          <p:nvPr>
            <p:ph type="title"/>
          </p:nvPr>
        </p:nvSpPr>
        <p:spPr>
          <a:xfrm>
            <a:off x="471900" y="57875"/>
            <a:ext cx="8222100" cy="670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b="1" lang="en"/>
              <a:t>Nguồn tài liệu</a:t>
            </a:r>
            <a:endParaRPr b="1"/>
          </a:p>
        </p:txBody>
      </p:sp>
      <p:sp>
        <p:nvSpPr>
          <p:cNvPr id="211" name="Google Shape;211;p40"/>
          <p:cNvSpPr txBox="1"/>
          <p:nvPr>
            <p:ph idx="1" type="body"/>
          </p:nvPr>
        </p:nvSpPr>
        <p:spPr>
          <a:xfrm>
            <a:off x="471900" y="820500"/>
            <a:ext cx="8222100" cy="39084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lang="en" sz="1600" u="sng">
                <a:solidFill>
                  <a:schemeClr val="hlink"/>
                </a:solidFill>
                <a:hlinkClick r:id="rId3"/>
              </a:rPr>
              <a:t>https://blog.roboflow.com/breaking-down-efficientdet</a:t>
            </a:r>
            <a:endParaRPr sz="1600"/>
          </a:p>
          <a:p>
            <a:pPr indent="-330200" lvl="0" marL="457200" rtl="0" algn="l">
              <a:lnSpc>
                <a:spcPct val="115000"/>
              </a:lnSpc>
              <a:spcBef>
                <a:spcPts val="0"/>
              </a:spcBef>
              <a:spcAft>
                <a:spcPts val="0"/>
              </a:spcAft>
              <a:buSzPts val="1600"/>
              <a:buChar char="●"/>
            </a:pPr>
            <a:r>
              <a:rPr lang="en" sz="1600" u="sng">
                <a:solidFill>
                  <a:schemeClr val="hlink"/>
                </a:solidFill>
                <a:latin typeface="Arial"/>
                <a:ea typeface="Arial"/>
                <a:cs typeface="Arial"/>
                <a:sym typeface="Arial"/>
                <a:hlinkClick r:id="rId4"/>
              </a:rPr>
              <a:t>https://blog.tensorflow.org/2020/07/tensorflow-2-meets-object-detection-api</a:t>
            </a:r>
            <a:endParaRPr sz="1600">
              <a:latin typeface="Arial"/>
              <a:ea typeface="Arial"/>
              <a:cs typeface="Arial"/>
              <a:sym typeface="Arial"/>
            </a:endParaRPr>
          </a:p>
          <a:p>
            <a:pPr indent="-330200" lvl="0" marL="457200" rtl="0" algn="l">
              <a:lnSpc>
                <a:spcPct val="115000"/>
              </a:lnSpc>
              <a:spcBef>
                <a:spcPts val="0"/>
              </a:spcBef>
              <a:spcAft>
                <a:spcPts val="0"/>
              </a:spcAft>
              <a:buSzPts val="1600"/>
              <a:buFont typeface="Arial"/>
              <a:buChar char="●"/>
            </a:pPr>
            <a:r>
              <a:rPr lang="en" sz="1600" u="sng">
                <a:solidFill>
                  <a:schemeClr val="hlink"/>
                </a:solidFill>
                <a:latin typeface="Arial"/>
                <a:ea typeface="Arial"/>
                <a:cs typeface="Arial"/>
                <a:sym typeface="Arial"/>
                <a:hlinkClick r:id="rId5"/>
              </a:rPr>
              <a:t>https://blog.roboflow.com/train-a-tensorflow2-object-detection-model/</a:t>
            </a:r>
            <a:endParaRPr sz="1600">
              <a:latin typeface="Arial"/>
              <a:ea typeface="Arial"/>
              <a:cs typeface="Arial"/>
              <a:sym typeface="Arial"/>
            </a:endParaRPr>
          </a:p>
          <a:p>
            <a:pPr indent="0" lvl="0" marL="0" rtl="0" algn="l">
              <a:lnSpc>
                <a:spcPct val="115000"/>
              </a:lnSpc>
              <a:spcBef>
                <a:spcPts val="0"/>
              </a:spcBef>
              <a:spcAft>
                <a:spcPts val="0"/>
              </a:spcAft>
              <a:buSzPts val="2200"/>
              <a:buNone/>
            </a:pPr>
            <a:r>
              <a:t/>
            </a:r>
            <a:endParaRPr sz="16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6"/>
          <p:cNvSpPr txBox="1"/>
          <p:nvPr/>
        </p:nvSpPr>
        <p:spPr>
          <a:xfrm>
            <a:off x="574975" y="1023250"/>
            <a:ext cx="7882500" cy="1317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1" i="0" lang="en" sz="4800" u="none" cap="none" strike="noStrike">
                <a:solidFill>
                  <a:schemeClr val="lt1"/>
                </a:solidFill>
                <a:latin typeface="Roboto"/>
                <a:ea typeface="Roboto"/>
                <a:cs typeface="Roboto"/>
                <a:sym typeface="Roboto"/>
              </a:rPr>
              <a:t>NHẬN DẠNG TRÁI CÂY DỰA TRÊN HÌNH ẢNH</a:t>
            </a:r>
            <a:endParaRPr b="1" i="0" sz="4800" u="none" cap="none" strike="noStrike">
              <a:solidFill>
                <a:schemeClr val="lt1"/>
              </a:solidFill>
              <a:latin typeface="Roboto"/>
              <a:ea typeface="Roboto"/>
              <a:cs typeface="Roboto"/>
              <a:sym typeface="Roboto"/>
            </a:endParaRPr>
          </a:p>
        </p:txBody>
      </p:sp>
      <p:sp>
        <p:nvSpPr>
          <p:cNvPr id="119" name="Google Shape;119;p26"/>
          <p:cNvSpPr txBox="1"/>
          <p:nvPr/>
        </p:nvSpPr>
        <p:spPr>
          <a:xfrm>
            <a:off x="809575" y="2444850"/>
            <a:ext cx="7882500" cy="25401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t/>
            </a:r>
            <a:endParaRPr b="1" i="0" sz="23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3000"/>
              <a:buFont typeface="Arial"/>
              <a:buNone/>
            </a:pPr>
            <a:r>
              <a:rPr b="1" i="0" lang="en" sz="2300" u="none" cap="none" strike="noStrike">
                <a:solidFill>
                  <a:schemeClr val="lt1"/>
                </a:solidFill>
                <a:latin typeface="Roboto"/>
                <a:ea typeface="Roboto"/>
                <a:cs typeface="Roboto"/>
                <a:sym typeface="Roboto"/>
              </a:rPr>
              <a:t>Mai Phương Nga - CH20001010</a:t>
            </a:r>
            <a:endParaRPr b="1" i="0" sz="23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3000"/>
              <a:buFont typeface="Arial"/>
              <a:buNone/>
            </a:pPr>
            <a:r>
              <a:rPr b="1" i="0" lang="en" sz="2300" u="none" cap="none" strike="noStrike">
                <a:solidFill>
                  <a:schemeClr val="lt1"/>
                </a:solidFill>
                <a:latin typeface="Roboto"/>
                <a:ea typeface="Roboto"/>
                <a:cs typeface="Roboto"/>
                <a:sym typeface="Roboto"/>
              </a:rPr>
              <a:t>Nguyễn Như Thanh - CH2001015</a:t>
            </a:r>
            <a:endParaRPr b="1" i="0" sz="23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3000"/>
              <a:buFont typeface="Arial"/>
              <a:buNone/>
            </a:pPr>
            <a:r>
              <a:rPr b="1" i="0" lang="en" sz="2300" u="none" cap="none" strike="noStrike">
                <a:solidFill>
                  <a:schemeClr val="lt1"/>
                </a:solidFill>
                <a:latin typeface="Roboto"/>
                <a:ea typeface="Roboto"/>
                <a:cs typeface="Roboto"/>
                <a:sym typeface="Roboto"/>
              </a:rPr>
              <a:t>Trần Hiếu Đại - CH20001001</a:t>
            </a:r>
            <a:endParaRPr b="1" i="0" sz="23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3000"/>
              <a:buFont typeface="Arial"/>
              <a:buNone/>
            </a:pPr>
            <a:r>
              <a:rPr b="1" i="0" lang="en" sz="2300" u="none" cap="none" strike="noStrike">
                <a:solidFill>
                  <a:schemeClr val="lt1"/>
                </a:solidFill>
                <a:latin typeface="Roboto"/>
                <a:ea typeface="Roboto"/>
                <a:cs typeface="Roboto"/>
                <a:sym typeface="Roboto"/>
              </a:rPr>
              <a:t>Github: </a:t>
            </a:r>
            <a:r>
              <a:rPr b="1" i="0" lang="en" sz="2300" u="sng" cap="none" strike="noStrike">
                <a:solidFill>
                  <a:schemeClr val="hlink"/>
                </a:solidFill>
                <a:latin typeface="Roboto"/>
                <a:ea typeface="Roboto"/>
                <a:cs typeface="Roboto"/>
                <a:sym typeface="Roboto"/>
                <a:hlinkClick r:id="rId3"/>
              </a:rPr>
              <a:t>https://github.com/MaiNga-uit/CS2225.CH1507</a:t>
            </a:r>
            <a:endParaRPr b="1" i="0" sz="23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3000"/>
              <a:buFont typeface="Arial"/>
              <a:buNone/>
            </a:pPr>
            <a:r>
              <a:rPr b="1" lang="en" sz="2300">
                <a:solidFill>
                  <a:schemeClr val="lt1"/>
                </a:solidFill>
                <a:latin typeface="Roboto"/>
                <a:ea typeface="Roboto"/>
                <a:cs typeface="Roboto"/>
                <a:sym typeface="Roboto"/>
              </a:rPr>
              <a:t>Link YouTube:</a:t>
            </a:r>
            <a:r>
              <a:rPr b="1" lang="en" sz="2300">
                <a:solidFill>
                  <a:schemeClr val="lt1"/>
                </a:solidFill>
                <a:latin typeface="Roboto"/>
                <a:ea typeface="Roboto"/>
                <a:cs typeface="Roboto"/>
                <a:sym typeface="Roboto"/>
              </a:rPr>
              <a:t> </a:t>
            </a:r>
            <a:r>
              <a:rPr b="1" lang="en" sz="2300" u="sng">
                <a:solidFill>
                  <a:schemeClr val="hlink"/>
                </a:solidFill>
                <a:latin typeface="Roboto"/>
                <a:ea typeface="Roboto"/>
                <a:cs typeface="Roboto"/>
                <a:sym typeface="Roboto"/>
                <a:hlinkClick r:id="rId4"/>
              </a:rPr>
              <a:t>h</a:t>
            </a:r>
            <a:r>
              <a:rPr b="1" lang="en" sz="2300" u="sng">
                <a:solidFill>
                  <a:schemeClr val="hlink"/>
                </a:solidFill>
                <a:latin typeface="Roboto"/>
                <a:ea typeface="Roboto"/>
                <a:cs typeface="Roboto"/>
                <a:sym typeface="Roboto"/>
                <a:hlinkClick r:id="rId5"/>
              </a:rPr>
              <a:t>ttps://www.youtube.com/watch?v=hhwftzrl_CQ</a:t>
            </a:r>
            <a:endParaRPr b="1" sz="230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3000"/>
              <a:buFont typeface="Arial"/>
              <a:buNone/>
            </a:pPr>
            <a:r>
              <a:t/>
            </a:r>
            <a:endParaRPr b="1" sz="2300">
              <a:solidFill>
                <a:schemeClr val="lt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86E8"/>
        </a:solidFill>
      </p:bgPr>
    </p:bg>
    <p:spTree>
      <p:nvGrpSpPr>
        <p:cNvPr id="123" name="Shape 123"/>
        <p:cNvGrpSpPr/>
        <p:nvPr/>
      </p:nvGrpSpPr>
      <p:grpSpPr>
        <a:xfrm>
          <a:off x="0" y="0"/>
          <a:ext cx="0" cy="0"/>
          <a:chOff x="0" y="0"/>
          <a:chExt cx="0" cy="0"/>
        </a:xfrm>
      </p:grpSpPr>
      <p:sp>
        <p:nvSpPr>
          <p:cNvPr id="124" name="Google Shape;124;p27"/>
          <p:cNvSpPr txBox="1"/>
          <p:nvPr>
            <p:ph type="title"/>
          </p:nvPr>
        </p:nvSpPr>
        <p:spPr>
          <a:xfrm>
            <a:off x="471900" y="57875"/>
            <a:ext cx="8222100" cy="670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200"/>
              <a:buNone/>
            </a:pPr>
            <a:r>
              <a:rPr b="1" lang="en"/>
              <a:t>Tóm tắt</a:t>
            </a:r>
            <a:endParaRPr/>
          </a:p>
        </p:txBody>
      </p:sp>
      <p:sp>
        <p:nvSpPr>
          <p:cNvPr id="125" name="Google Shape;125;p27"/>
          <p:cNvSpPr txBox="1"/>
          <p:nvPr>
            <p:ph idx="1" type="body"/>
          </p:nvPr>
        </p:nvSpPr>
        <p:spPr>
          <a:xfrm>
            <a:off x="471900" y="820500"/>
            <a:ext cx="8222100" cy="39084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lang="en" sz="1600"/>
              <a:t>Tên đề tài: Nhận dạng một vài loại trái cây dựa trên hình ảnh.</a:t>
            </a:r>
            <a:endParaRPr sz="1600"/>
          </a:p>
          <a:p>
            <a:pPr indent="-330200" lvl="0" marL="457200" rtl="0" algn="l">
              <a:lnSpc>
                <a:spcPct val="115000"/>
              </a:lnSpc>
              <a:spcBef>
                <a:spcPts val="0"/>
              </a:spcBef>
              <a:spcAft>
                <a:spcPts val="0"/>
              </a:spcAft>
              <a:buSzPts val="1600"/>
              <a:buChar char="●"/>
            </a:pPr>
            <a:r>
              <a:rPr lang="en" sz="1600"/>
              <a:t>Tóm tắt về đồ án và kết quả đạt được:</a:t>
            </a:r>
            <a:endParaRPr sz="1600"/>
          </a:p>
          <a:p>
            <a:pPr indent="-330200" lvl="1" marL="914400" rtl="0" algn="l">
              <a:lnSpc>
                <a:spcPct val="115000"/>
              </a:lnSpc>
              <a:spcBef>
                <a:spcPts val="0"/>
              </a:spcBef>
              <a:spcAft>
                <a:spcPts val="0"/>
              </a:spcAft>
              <a:buSzPts val="1600"/>
              <a:buChar char="○"/>
            </a:pPr>
            <a:r>
              <a:rPr lang="en" sz="1600"/>
              <a:t>Ứng dụng: Nhận dạng loại trái cây dựa trên ảnh chụp bất kì.</a:t>
            </a:r>
            <a:endParaRPr sz="1600"/>
          </a:p>
          <a:p>
            <a:pPr indent="-330200" lvl="1" marL="914400" rtl="0" algn="l">
              <a:lnSpc>
                <a:spcPct val="115000"/>
              </a:lnSpc>
              <a:spcBef>
                <a:spcPts val="0"/>
              </a:spcBef>
              <a:spcAft>
                <a:spcPts val="0"/>
              </a:spcAft>
              <a:buSzPts val="1600"/>
              <a:buChar char="○"/>
            </a:pPr>
            <a:r>
              <a:rPr lang="en" sz="1600"/>
              <a:t>Sử dụng: Tensorflow v2 cùng với EfficientDet-d0 model.</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8"/>
          <p:cNvSpPr txBox="1"/>
          <p:nvPr>
            <p:ph type="title"/>
          </p:nvPr>
        </p:nvSpPr>
        <p:spPr>
          <a:xfrm>
            <a:off x="471900" y="57875"/>
            <a:ext cx="8222100" cy="670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b="1" lang="en"/>
              <a:t>Ảnh của các thành viên của nhóm </a:t>
            </a:r>
            <a:br>
              <a:rPr b="1" lang="en"/>
            </a:br>
            <a:br>
              <a:rPr b="1" lang="en"/>
            </a:br>
            <a:br>
              <a:rPr b="1" lang="en"/>
            </a:br>
            <a:r>
              <a:rPr b="1" lang="en"/>
              <a:t>Ảnh của các thành viên của nhóm </a:t>
            </a:r>
            <a:br>
              <a:rPr b="1" lang="en"/>
            </a:br>
            <a:br>
              <a:rPr b="1" lang="en"/>
            </a:br>
            <a:br>
              <a:rPr b="1" lang="en"/>
            </a:br>
            <a:r>
              <a:rPr b="1" lang="en"/>
              <a:t>Ảnh của các thành viên của nhóm </a:t>
            </a:r>
            <a:br>
              <a:rPr b="1" lang="en"/>
            </a:br>
            <a:br>
              <a:rPr b="1" lang="en"/>
            </a:br>
            <a:br>
              <a:rPr b="1" lang="en"/>
            </a:br>
            <a:r>
              <a:rPr b="1" lang="en"/>
              <a:t>Ảnh của các thành viên của nhóm </a:t>
            </a:r>
            <a:br>
              <a:rPr b="1" lang="en"/>
            </a:br>
            <a:br>
              <a:rPr b="1" lang="en"/>
            </a:br>
            <a:br>
              <a:rPr b="1" lang="en"/>
            </a:br>
            <a:r>
              <a:rPr b="1" lang="en"/>
              <a:t>Ảnh của các thành viên của nhóm </a:t>
            </a:r>
            <a:br>
              <a:rPr b="1" lang="en"/>
            </a:br>
            <a:br>
              <a:rPr b="1" lang="en"/>
            </a:br>
            <a:br>
              <a:rPr b="1" lang="en"/>
            </a:br>
            <a:r>
              <a:rPr b="1" lang="en"/>
              <a:t>Ảnh của các thành viên của nhóm </a:t>
            </a:r>
            <a:br>
              <a:rPr b="1" lang="en"/>
            </a:br>
            <a:br>
              <a:rPr b="1" lang="en"/>
            </a:br>
            <a:br>
              <a:rPr b="1" lang="en"/>
            </a:br>
            <a:r>
              <a:rPr b="1" lang="en"/>
              <a:t>Ảnh của các thành viên của nhóm </a:t>
            </a:r>
            <a:br>
              <a:rPr b="1" lang="en"/>
            </a:br>
            <a:br>
              <a:rPr b="1" lang="en"/>
            </a:br>
            <a:br>
              <a:rPr b="1" lang="en"/>
            </a:br>
            <a:r>
              <a:rPr b="1" lang="en"/>
              <a:t>Ảnh của các thành viên của nhóm </a:t>
            </a:r>
            <a:br>
              <a:rPr b="1" lang="en"/>
            </a:br>
            <a:br>
              <a:rPr b="1" lang="en"/>
            </a:br>
            <a:br>
              <a:rPr b="1" lang="en"/>
            </a:br>
            <a:r>
              <a:rPr b="1" lang="en"/>
              <a:t>Ảnh của các thành viên của nhóm </a:t>
            </a:r>
            <a:br>
              <a:rPr b="1" lang="en"/>
            </a:br>
            <a:br>
              <a:rPr b="1" lang="en"/>
            </a:br>
            <a:br>
              <a:rPr b="1" lang="en"/>
            </a:br>
            <a:r>
              <a:rPr b="1" lang="en"/>
              <a:t>Ảnh của các thành viên của nhóm </a:t>
            </a:r>
            <a:br>
              <a:rPr b="1" lang="en"/>
            </a:br>
            <a:br>
              <a:rPr b="1" lang="en"/>
            </a:br>
            <a:br>
              <a:rPr b="1" lang="en"/>
            </a:br>
            <a:r>
              <a:rPr b="1" lang="en"/>
              <a:t>Ảnh của các thành viên của nhóm </a:t>
            </a:r>
            <a:br>
              <a:rPr b="1" lang="en"/>
            </a:br>
            <a:br>
              <a:rPr b="1" lang="en"/>
            </a:br>
            <a:br>
              <a:rPr b="1" lang="en"/>
            </a:br>
            <a:r>
              <a:rPr b="1" lang="en"/>
              <a:t>Ảnh của các thành viên của nhóm </a:t>
            </a:r>
            <a:br>
              <a:rPr b="1" lang="en"/>
            </a:br>
            <a:br>
              <a:rPr b="1" lang="en"/>
            </a:br>
            <a:br>
              <a:rPr b="1" lang="en"/>
            </a:br>
            <a:r>
              <a:rPr b="1" lang="en">
                <a:solidFill>
                  <a:srgbClr val="FFFFFF"/>
                </a:solidFill>
              </a:rPr>
              <a:t>Ảnh của các thành viên của nhóm </a:t>
            </a:r>
            <a:br>
              <a:rPr b="1" lang="en">
                <a:solidFill>
                  <a:srgbClr val="000000"/>
                </a:solidFill>
              </a:rPr>
            </a:br>
            <a:br>
              <a:rPr b="1" lang="en"/>
            </a:br>
            <a:br>
              <a:rPr b="1" lang="en"/>
            </a:br>
            <a:r>
              <a:rPr b="1" lang="en"/>
              <a:t>Ảnh các thành viên nhóm</a:t>
            </a:r>
            <a:endParaRPr b="1"/>
          </a:p>
        </p:txBody>
      </p:sp>
      <p:pic>
        <p:nvPicPr>
          <p:cNvPr descr="A person standing in front of a window posing for the camera&#10;&#10;Description automatically generated with medium confidence" id="131" name="Google Shape;131;p28"/>
          <p:cNvPicPr preferRelativeResize="0"/>
          <p:nvPr/>
        </p:nvPicPr>
        <p:blipFill rotWithShape="1">
          <a:blip r:embed="rId3">
            <a:alphaModFix/>
          </a:blip>
          <a:srcRect b="0" l="0" r="0" t="0"/>
          <a:stretch/>
        </p:blipFill>
        <p:spPr>
          <a:xfrm>
            <a:off x="3143829" y="1783080"/>
            <a:ext cx="2145640" cy="2793492"/>
          </a:xfrm>
          <a:prstGeom prst="rect">
            <a:avLst/>
          </a:prstGeom>
          <a:noFill/>
          <a:ln>
            <a:noFill/>
          </a:ln>
        </p:spPr>
      </p:pic>
      <p:pic>
        <p:nvPicPr>
          <p:cNvPr descr="A person wearing glasses&#10;&#10;Description automatically generated with medium confidence" id="132" name="Google Shape;132;p28"/>
          <p:cNvPicPr preferRelativeResize="0"/>
          <p:nvPr/>
        </p:nvPicPr>
        <p:blipFill rotWithShape="1">
          <a:blip r:embed="rId4">
            <a:alphaModFix/>
          </a:blip>
          <a:srcRect b="0" l="0" r="0" t="0"/>
          <a:stretch/>
        </p:blipFill>
        <p:spPr>
          <a:xfrm>
            <a:off x="471900" y="1771182"/>
            <a:ext cx="2082790" cy="2805390"/>
          </a:xfrm>
          <a:prstGeom prst="rect">
            <a:avLst/>
          </a:prstGeom>
          <a:noFill/>
          <a:ln>
            <a:noFill/>
          </a:ln>
        </p:spPr>
      </p:pic>
      <p:pic>
        <p:nvPicPr>
          <p:cNvPr descr="A person standing on a balcony&#10;&#10;Description automatically generated with low confidence" id="133" name="Google Shape;133;p28"/>
          <p:cNvPicPr preferRelativeResize="0"/>
          <p:nvPr/>
        </p:nvPicPr>
        <p:blipFill rotWithShape="1">
          <a:blip r:embed="rId5">
            <a:alphaModFix/>
          </a:blip>
          <a:srcRect b="0" l="0" r="0" t="0"/>
          <a:stretch/>
        </p:blipFill>
        <p:spPr>
          <a:xfrm>
            <a:off x="5878608" y="1783080"/>
            <a:ext cx="2793492" cy="2793492"/>
          </a:xfrm>
          <a:prstGeom prst="rect">
            <a:avLst/>
          </a:prstGeom>
          <a:noFill/>
          <a:ln>
            <a:noFill/>
          </a:ln>
        </p:spPr>
      </p:pic>
      <p:sp>
        <p:nvSpPr>
          <p:cNvPr id="134" name="Google Shape;134;p28"/>
          <p:cNvSpPr txBox="1"/>
          <p:nvPr/>
        </p:nvSpPr>
        <p:spPr>
          <a:xfrm>
            <a:off x="386789" y="988168"/>
            <a:ext cx="2253011" cy="634533"/>
          </a:xfrm>
          <a:prstGeom prst="rect">
            <a:avLst/>
          </a:prstGeom>
          <a:noFill/>
          <a:ln>
            <a:noFill/>
          </a:ln>
        </p:spPr>
        <p:txBody>
          <a:bodyPr anchorCtr="0" anchor="t" bIns="45700" lIns="91425" spcFirstLastPara="1" rIns="91425" wrap="square" tIns="45700">
            <a:noAutofit/>
          </a:bodyPr>
          <a:lstStyle/>
          <a:p>
            <a:pPr indent="0" lvl="0" marL="127000" marR="0" rtl="0" algn="l">
              <a:lnSpc>
                <a:spcPct val="115000"/>
              </a:lnSpc>
              <a:spcBef>
                <a:spcPts val="0"/>
              </a:spcBef>
              <a:spcAft>
                <a:spcPts val="0"/>
              </a:spcAft>
              <a:buNone/>
            </a:pPr>
            <a:r>
              <a:rPr b="0" i="0" lang="en" sz="1600" u="none" cap="none" strike="noStrike">
                <a:solidFill>
                  <a:srgbClr val="000000"/>
                </a:solidFill>
                <a:latin typeface="Roboto"/>
                <a:ea typeface="Roboto"/>
                <a:cs typeface="Roboto"/>
                <a:sym typeface="Roboto"/>
              </a:rPr>
              <a:t>Nguyễn Như Thanh</a:t>
            </a:r>
            <a:endParaRPr/>
          </a:p>
          <a:p>
            <a:pPr indent="0" lvl="0" marL="127000" marR="0" rtl="0" algn="l">
              <a:lnSpc>
                <a:spcPct val="115000"/>
              </a:lnSpc>
              <a:spcBef>
                <a:spcPts val="0"/>
              </a:spcBef>
              <a:spcAft>
                <a:spcPts val="0"/>
              </a:spcAft>
              <a:buNone/>
            </a:pPr>
            <a:r>
              <a:rPr b="0" i="0" lang="en" sz="1600" u="none" cap="none" strike="noStrike">
                <a:solidFill>
                  <a:srgbClr val="000000"/>
                </a:solidFill>
                <a:latin typeface="Roboto"/>
                <a:ea typeface="Roboto"/>
                <a:cs typeface="Roboto"/>
                <a:sym typeface="Roboto"/>
              </a:rPr>
              <a:t>CH2001015</a:t>
            </a:r>
            <a:endParaRPr/>
          </a:p>
        </p:txBody>
      </p:sp>
      <p:sp>
        <p:nvSpPr>
          <p:cNvPr id="135" name="Google Shape;135;p28"/>
          <p:cNvSpPr txBox="1"/>
          <p:nvPr/>
        </p:nvSpPr>
        <p:spPr>
          <a:xfrm>
            <a:off x="3175254" y="988784"/>
            <a:ext cx="2082790" cy="634533"/>
          </a:xfrm>
          <a:prstGeom prst="rect">
            <a:avLst/>
          </a:prstGeom>
          <a:noFill/>
          <a:ln>
            <a:noFill/>
          </a:ln>
        </p:spPr>
        <p:txBody>
          <a:bodyPr anchorCtr="0" anchor="t" bIns="45700" lIns="91425" spcFirstLastPara="1" rIns="91425" wrap="square" tIns="45700">
            <a:noAutofit/>
          </a:bodyPr>
          <a:lstStyle/>
          <a:p>
            <a:pPr indent="0" lvl="0" marL="127000" marR="0" rtl="0" algn="l">
              <a:lnSpc>
                <a:spcPct val="115000"/>
              </a:lnSpc>
              <a:spcBef>
                <a:spcPts val="0"/>
              </a:spcBef>
              <a:spcAft>
                <a:spcPts val="0"/>
              </a:spcAft>
              <a:buNone/>
            </a:pPr>
            <a:r>
              <a:rPr b="0" i="0" lang="en" sz="1600" u="none" cap="none" strike="noStrike">
                <a:solidFill>
                  <a:srgbClr val="000000"/>
                </a:solidFill>
                <a:latin typeface="Roboto"/>
                <a:ea typeface="Roboto"/>
                <a:cs typeface="Roboto"/>
                <a:sym typeface="Roboto"/>
              </a:rPr>
              <a:t>Mai Phương Nga</a:t>
            </a:r>
            <a:endParaRPr/>
          </a:p>
          <a:p>
            <a:pPr indent="0" lvl="0" marL="127000" marR="0" rtl="0" algn="l">
              <a:lnSpc>
                <a:spcPct val="115000"/>
              </a:lnSpc>
              <a:spcBef>
                <a:spcPts val="0"/>
              </a:spcBef>
              <a:spcAft>
                <a:spcPts val="0"/>
              </a:spcAft>
              <a:buNone/>
            </a:pPr>
            <a:r>
              <a:rPr b="0" i="0" lang="en" sz="1600" u="none" cap="none" strike="noStrike">
                <a:solidFill>
                  <a:srgbClr val="000000"/>
                </a:solidFill>
                <a:latin typeface="Roboto"/>
                <a:ea typeface="Roboto"/>
                <a:cs typeface="Roboto"/>
                <a:sym typeface="Roboto"/>
              </a:rPr>
              <a:t>CH2001010</a:t>
            </a:r>
            <a:endParaRPr/>
          </a:p>
        </p:txBody>
      </p:sp>
      <p:sp>
        <p:nvSpPr>
          <p:cNvPr id="136" name="Google Shape;136;p28"/>
          <p:cNvSpPr txBox="1"/>
          <p:nvPr/>
        </p:nvSpPr>
        <p:spPr>
          <a:xfrm>
            <a:off x="6543667" y="1013046"/>
            <a:ext cx="1463373" cy="5847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1600" u="none" cap="none" strike="noStrike">
                <a:solidFill>
                  <a:srgbClr val="000000"/>
                </a:solidFill>
                <a:latin typeface="Roboto"/>
                <a:ea typeface="Roboto"/>
                <a:cs typeface="Roboto"/>
                <a:sym typeface="Roboto"/>
              </a:rPr>
              <a:t>Trần Hiếu Đại</a:t>
            </a:r>
            <a:endParaRPr/>
          </a:p>
          <a:p>
            <a:pPr indent="0" lvl="0" marL="0" marR="0" rtl="0" algn="l">
              <a:lnSpc>
                <a:spcPct val="100000"/>
              </a:lnSpc>
              <a:spcBef>
                <a:spcPts val="0"/>
              </a:spcBef>
              <a:spcAft>
                <a:spcPts val="0"/>
              </a:spcAft>
              <a:buNone/>
            </a:pPr>
            <a:r>
              <a:rPr b="0" i="0" lang="en" sz="1600" u="none" cap="none" strike="noStrike">
                <a:solidFill>
                  <a:srgbClr val="000000"/>
                </a:solidFill>
                <a:latin typeface="Roboto"/>
                <a:ea typeface="Roboto"/>
                <a:cs typeface="Roboto"/>
                <a:sym typeface="Roboto"/>
              </a:rPr>
              <a:t>CH2001001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9"/>
          <p:cNvSpPr txBox="1"/>
          <p:nvPr>
            <p:ph type="title"/>
          </p:nvPr>
        </p:nvSpPr>
        <p:spPr>
          <a:xfrm>
            <a:off x="471900" y="57875"/>
            <a:ext cx="8222100" cy="670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200"/>
              <a:buNone/>
            </a:pPr>
            <a:r>
              <a:rPr b="1" lang="en"/>
              <a:t>Mô tả bài toán</a:t>
            </a:r>
            <a:r>
              <a:rPr lang="en"/>
              <a:t> </a:t>
            </a:r>
            <a:endParaRPr/>
          </a:p>
        </p:txBody>
      </p:sp>
      <p:sp>
        <p:nvSpPr>
          <p:cNvPr id="142" name="Google Shape;142;p29"/>
          <p:cNvSpPr txBox="1"/>
          <p:nvPr>
            <p:ph idx="1" type="body"/>
          </p:nvPr>
        </p:nvSpPr>
        <p:spPr>
          <a:xfrm>
            <a:off x="471900" y="820500"/>
            <a:ext cx="8222100" cy="39084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lang="en" sz="1600"/>
              <a:t>Input: ảnh chứa 1 trong 6 loại trái cây sau: thanh long, măng cụt, mận, ổi, xoài, khế.</a:t>
            </a:r>
            <a:endParaRPr sz="1600"/>
          </a:p>
          <a:p>
            <a:pPr indent="-330200" lvl="0" marL="457200" rtl="0" algn="l">
              <a:lnSpc>
                <a:spcPct val="115000"/>
              </a:lnSpc>
              <a:spcBef>
                <a:spcPts val="0"/>
              </a:spcBef>
              <a:spcAft>
                <a:spcPts val="0"/>
              </a:spcAft>
              <a:buSzPts val="1600"/>
              <a:buChar char="●"/>
            </a:pPr>
            <a:r>
              <a:rPr lang="en" sz="1600"/>
              <a:t>Output: Bounding box của loại trái cây nhận diện được cùng với tên của loại trái cây đó.</a:t>
            </a:r>
            <a:endParaRPr sz="1600"/>
          </a:p>
          <a:p>
            <a:pPr indent="-330200" lvl="0" marL="457200" rtl="0" algn="l">
              <a:lnSpc>
                <a:spcPct val="115000"/>
              </a:lnSpc>
              <a:spcBef>
                <a:spcPts val="0"/>
              </a:spcBef>
              <a:spcAft>
                <a:spcPts val="0"/>
              </a:spcAft>
              <a:buSzPts val="1600"/>
              <a:buChar char="●"/>
            </a:pPr>
            <a:r>
              <a:rPr lang="en" sz="1600"/>
              <a:t>Công cụ được sử dụng:</a:t>
            </a:r>
            <a:endParaRPr sz="1600"/>
          </a:p>
          <a:p>
            <a:pPr indent="-330200" lvl="1" marL="914400" rtl="0" algn="l">
              <a:lnSpc>
                <a:spcPct val="115000"/>
              </a:lnSpc>
              <a:spcBef>
                <a:spcPts val="0"/>
              </a:spcBef>
              <a:spcAft>
                <a:spcPts val="0"/>
              </a:spcAft>
              <a:buSzPts val="1600"/>
              <a:buChar char="○"/>
            </a:pPr>
            <a:r>
              <a:rPr lang="en" sz="1600"/>
              <a:t>Tensorflow v2</a:t>
            </a:r>
            <a:endParaRPr sz="1600"/>
          </a:p>
          <a:p>
            <a:pPr indent="-330200" lvl="1" marL="914400" rtl="0" algn="l">
              <a:lnSpc>
                <a:spcPct val="115000"/>
              </a:lnSpc>
              <a:spcBef>
                <a:spcPts val="0"/>
              </a:spcBef>
              <a:spcAft>
                <a:spcPts val="0"/>
              </a:spcAft>
              <a:buSzPts val="1600"/>
              <a:buChar char="○"/>
            </a:pPr>
            <a:r>
              <a:rPr lang="en" sz="1600"/>
              <a:t>EfficientDet-d0 model</a:t>
            </a:r>
            <a:endParaRPr sz="1600"/>
          </a:p>
          <a:p>
            <a:pPr indent="-330200" lvl="1" marL="914400" rtl="0" algn="l">
              <a:lnSpc>
                <a:spcPct val="115000"/>
              </a:lnSpc>
              <a:spcBef>
                <a:spcPts val="0"/>
              </a:spcBef>
              <a:spcAft>
                <a:spcPts val="0"/>
              </a:spcAft>
              <a:buSzPts val="1600"/>
              <a:buChar char="○"/>
            </a:pPr>
            <a:r>
              <a:rPr lang="en" sz="1600"/>
              <a:t>Google Colab</a:t>
            </a:r>
            <a:endParaRPr sz="1600"/>
          </a:p>
          <a:p>
            <a:pPr indent="-330200" lvl="0" marL="457200" rtl="0" algn="l">
              <a:lnSpc>
                <a:spcPct val="115000"/>
              </a:lnSpc>
              <a:spcBef>
                <a:spcPts val="0"/>
              </a:spcBef>
              <a:spcAft>
                <a:spcPts val="0"/>
              </a:spcAft>
              <a:buSzPts val="1600"/>
              <a:buChar char="●"/>
            </a:pPr>
            <a:r>
              <a:rPr lang="en" sz="1600"/>
              <a:t>Hướng tiếp cận:</a:t>
            </a:r>
            <a:endParaRPr sz="1600"/>
          </a:p>
          <a:p>
            <a:pPr indent="-330200" lvl="1" marL="914400" rtl="0" algn="l">
              <a:lnSpc>
                <a:spcPct val="115000"/>
              </a:lnSpc>
              <a:spcBef>
                <a:spcPts val="0"/>
              </a:spcBef>
              <a:spcAft>
                <a:spcPts val="0"/>
              </a:spcAft>
              <a:buSzPts val="1600"/>
              <a:buChar char="○"/>
            </a:pPr>
            <a:r>
              <a:rPr lang="en" sz="1600"/>
              <a:t>Thu thập bộ dữ liệu gồm của 6 loại trái cây.</a:t>
            </a:r>
            <a:endParaRPr sz="1600"/>
          </a:p>
          <a:p>
            <a:pPr indent="-330200" lvl="1" marL="914400" rtl="0" algn="l">
              <a:lnSpc>
                <a:spcPct val="115000"/>
              </a:lnSpc>
              <a:spcBef>
                <a:spcPts val="0"/>
              </a:spcBef>
              <a:spcAft>
                <a:spcPts val="0"/>
              </a:spcAft>
              <a:buSzPts val="1600"/>
              <a:buChar char="○"/>
            </a:pPr>
            <a:r>
              <a:rPr lang="en" sz="1600"/>
              <a:t>Train EfficientDet-d0 - một loại model trong Tensorflow v2 chuyên cho tác vụ Object Detection - với tập dữ liệu đã thu thập.</a:t>
            </a:r>
            <a:endParaRPr sz="1600"/>
          </a:p>
          <a:p>
            <a:pPr indent="-330200" lvl="1" marL="914400" rtl="0" algn="l">
              <a:lnSpc>
                <a:spcPct val="115000"/>
              </a:lnSpc>
              <a:spcBef>
                <a:spcPts val="0"/>
              </a:spcBef>
              <a:spcAft>
                <a:spcPts val="0"/>
              </a:spcAft>
              <a:buSzPts val="1600"/>
              <a:buChar char="○"/>
            </a:pPr>
            <a:r>
              <a:rPr lang="en" sz="1600"/>
              <a:t>Sử dụng output model để test ảnh trong thực tế.</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0"/>
          <p:cNvSpPr txBox="1"/>
          <p:nvPr>
            <p:ph type="title"/>
          </p:nvPr>
        </p:nvSpPr>
        <p:spPr>
          <a:xfrm>
            <a:off x="471900" y="57875"/>
            <a:ext cx="8222100" cy="670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200"/>
              <a:buNone/>
            </a:pPr>
            <a:r>
              <a:rPr b="1" lang="en"/>
              <a:t>Mô tả bài toán</a:t>
            </a:r>
            <a:r>
              <a:rPr lang="en"/>
              <a:t> </a:t>
            </a:r>
            <a:endParaRPr/>
          </a:p>
        </p:txBody>
      </p:sp>
      <p:sp>
        <p:nvSpPr>
          <p:cNvPr id="148" name="Google Shape;148;p30"/>
          <p:cNvSpPr txBox="1"/>
          <p:nvPr>
            <p:ph idx="1" type="body"/>
          </p:nvPr>
        </p:nvSpPr>
        <p:spPr>
          <a:xfrm>
            <a:off x="471900" y="820500"/>
            <a:ext cx="8222100" cy="39084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a:t>Minh hoạ ứng dụng:</a:t>
            </a:r>
            <a:endParaRPr/>
          </a:p>
          <a:p>
            <a:pPr indent="0" lvl="0" marL="457200" rtl="0" algn="l">
              <a:lnSpc>
                <a:spcPct val="115000"/>
              </a:lnSpc>
              <a:spcBef>
                <a:spcPts val="1600"/>
              </a:spcBef>
              <a:spcAft>
                <a:spcPts val="0"/>
              </a:spcAft>
              <a:buSzPts val="2200"/>
              <a:buNone/>
            </a:pPr>
            <a:r>
              <a:t/>
            </a:r>
            <a:endParaRPr/>
          </a:p>
          <a:p>
            <a:pPr indent="0" lvl="0" marL="914400" rtl="0" algn="l">
              <a:lnSpc>
                <a:spcPct val="115000"/>
              </a:lnSpc>
              <a:spcBef>
                <a:spcPts val="1600"/>
              </a:spcBef>
              <a:spcAft>
                <a:spcPts val="1600"/>
              </a:spcAft>
              <a:buSzPts val="2200"/>
              <a:buNone/>
            </a:pPr>
            <a:r>
              <a:t/>
            </a:r>
            <a:endParaRPr sz="1800"/>
          </a:p>
        </p:txBody>
      </p:sp>
      <p:pic>
        <p:nvPicPr>
          <p:cNvPr id="149" name="Google Shape;149;p30"/>
          <p:cNvPicPr preferRelativeResize="0"/>
          <p:nvPr/>
        </p:nvPicPr>
        <p:blipFill rotWithShape="1">
          <a:blip r:embed="rId3">
            <a:alphaModFix/>
          </a:blip>
          <a:srcRect b="0" l="0" r="0" t="0"/>
          <a:stretch/>
        </p:blipFill>
        <p:spPr>
          <a:xfrm>
            <a:off x="973238" y="1579774"/>
            <a:ext cx="7219425" cy="2389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1"/>
          <p:cNvSpPr txBox="1"/>
          <p:nvPr>
            <p:ph type="title"/>
          </p:nvPr>
        </p:nvSpPr>
        <p:spPr>
          <a:xfrm>
            <a:off x="471900" y="57875"/>
            <a:ext cx="8222100" cy="670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b="1" lang="en"/>
              <a:t>Mô tả bài toán</a:t>
            </a:r>
            <a:endParaRPr/>
          </a:p>
        </p:txBody>
      </p:sp>
      <p:sp>
        <p:nvSpPr>
          <p:cNvPr id="155" name="Google Shape;155;p31"/>
          <p:cNvSpPr txBox="1"/>
          <p:nvPr>
            <p:ph idx="1" type="body"/>
          </p:nvPr>
        </p:nvSpPr>
        <p:spPr>
          <a:xfrm>
            <a:off x="471900" y="820500"/>
            <a:ext cx="8222100" cy="39084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Clr>
                <a:srgbClr val="000000"/>
              </a:buClr>
              <a:buSzPts val="2200"/>
              <a:buChar char="●"/>
            </a:pPr>
            <a:r>
              <a:rPr lang="en" sz="1600"/>
              <a:t>Demo: </a:t>
            </a:r>
            <a:r>
              <a:rPr lang="en" sz="1600" u="sng">
                <a:solidFill>
                  <a:schemeClr val="hlink"/>
                </a:solidFill>
                <a:hlinkClick r:id="rId3"/>
              </a:rPr>
              <a:t>https://www.youtube.com/watch?v=hhwftzrl_CQ</a:t>
            </a:r>
            <a:endParaRPr sz="1600"/>
          </a:p>
          <a:p>
            <a:pPr indent="-228600" lvl="0" marL="457200" rtl="0" algn="l">
              <a:lnSpc>
                <a:spcPct val="115000"/>
              </a:lnSpc>
              <a:spcBef>
                <a:spcPts val="0"/>
              </a:spcBef>
              <a:spcAft>
                <a:spcPts val="0"/>
              </a:spcAft>
              <a:buClr>
                <a:srgbClr val="000000"/>
              </a:buClr>
              <a:buSzPts val="2200"/>
              <a:buNone/>
            </a:pPr>
            <a:r>
              <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2"/>
          <p:cNvSpPr txBox="1"/>
          <p:nvPr>
            <p:ph type="title"/>
          </p:nvPr>
        </p:nvSpPr>
        <p:spPr>
          <a:xfrm>
            <a:off x="471900" y="57875"/>
            <a:ext cx="8222100" cy="670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200"/>
              <a:buNone/>
            </a:pPr>
            <a:r>
              <a:rPr b="1" lang="en"/>
              <a:t>Dữ liệu</a:t>
            </a:r>
            <a:endParaRPr/>
          </a:p>
        </p:txBody>
      </p:sp>
      <p:sp>
        <p:nvSpPr>
          <p:cNvPr id="161" name="Google Shape;161;p32"/>
          <p:cNvSpPr txBox="1"/>
          <p:nvPr>
            <p:ph idx="1" type="body"/>
          </p:nvPr>
        </p:nvSpPr>
        <p:spPr>
          <a:xfrm>
            <a:off x="471900" y="820500"/>
            <a:ext cx="8222100" cy="39084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1600"/>
              <a:t>Tổng số ảnh: 1706 ảnh</a:t>
            </a:r>
            <a:endParaRPr sz="1600"/>
          </a:p>
          <a:p>
            <a:pPr indent="-355600" lvl="1" marL="914400" rtl="0" algn="l">
              <a:lnSpc>
                <a:spcPct val="115000"/>
              </a:lnSpc>
              <a:spcBef>
                <a:spcPts val="0"/>
              </a:spcBef>
              <a:spcAft>
                <a:spcPts val="0"/>
              </a:spcAft>
              <a:buSzPts val="2000"/>
              <a:buChar char="○"/>
            </a:pPr>
            <a:r>
              <a:rPr lang="en" sz="1600"/>
              <a:t>Training: 1566 ảnh trong đó 1054 ảnh được tạo ra sau khi sử dụng augumented trên 512 ảnh gốc theo cấu hình như sau:</a:t>
            </a:r>
            <a:endParaRPr/>
          </a:p>
          <a:p>
            <a:pPr indent="-342900" lvl="2" marL="1371600" rtl="0" algn="l">
              <a:lnSpc>
                <a:spcPct val="115000"/>
              </a:lnSpc>
              <a:spcBef>
                <a:spcPts val="0"/>
              </a:spcBef>
              <a:spcAft>
                <a:spcPts val="0"/>
              </a:spcAft>
              <a:buSzPts val="1800"/>
              <a:buChar char="■"/>
            </a:pPr>
            <a:r>
              <a:rPr lang="en" sz="1600"/>
              <a:t>Size: 416 x 416</a:t>
            </a:r>
            <a:endParaRPr/>
          </a:p>
          <a:p>
            <a:pPr indent="-342900" lvl="2" marL="1371600" rtl="0" algn="l">
              <a:lnSpc>
                <a:spcPct val="115000"/>
              </a:lnSpc>
              <a:spcBef>
                <a:spcPts val="0"/>
              </a:spcBef>
              <a:spcAft>
                <a:spcPts val="0"/>
              </a:spcAft>
              <a:buSzPts val="1800"/>
              <a:buChar char="■"/>
            </a:pPr>
            <a:r>
              <a:rPr lang="en" sz="1600"/>
              <a:t>Rotation: từ -45 độ đến 45 độ</a:t>
            </a:r>
            <a:endParaRPr sz="1600"/>
          </a:p>
          <a:p>
            <a:pPr indent="-342900" lvl="2" marL="1371600" rtl="0" algn="l">
              <a:lnSpc>
                <a:spcPct val="115000"/>
              </a:lnSpc>
              <a:spcBef>
                <a:spcPts val="0"/>
              </a:spcBef>
              <a:spcAft>
                <a:spcPts val="0"/>
              </a:spcAft>
              <a:buSzPts val="1800"/>
              <a:buChar char="■"/>
            </a:pPr>
            <a:r>
              <a:rPr lang="en" sz="1600"/>
              <a:t>Shear: horizontal và vertical từ -15 độ đến 15 độ</a:t>
            </a:r>
            <a:endParaRPr sz="1600"/>
          </a:p>
          <a:p>
            <a:pPr indent="-342900" lvl="2" marL="1371600" rtl="0" algn="l">
              <a:lnSpc>
                <a:spcPct val="115000"/>
              </a:lnSpc>
              <a:spcBef>
                <a:spcPts val="0"/>
              </a:spcBef>
              <a:spcAft>
                <a:spcPts val="0"/>
              </a:spcAft>
              <a:buSzPts val="1800"/>
              <a:buChar char="■"/>
            </a:pPr>
            <a:r>
              <a:rPr lang="en" sz="1600"/>
              <a:t>Brightness: từ -20% đến 20%</a:t>
            </a:r>
            <a:endParaRPr/>
          </a:p>
          <a:p>
            <a:pPr indent="-342900" lvl="2" marL="1371600" rtl="0" algn="l">
              <a:lnSpc>
                <a:spcPct val="115000"/>
              </a:lnSpc>
              <a:spcBef>
                <a:spcPts val="0"/>
              </a:spcBef>
              <a:spcAft>
                <a:spcPts val="0"/>
              </a:spcAft>
              <a:buSzPts val="1800"/>
              <a:buChar char="■"/>
            </a:pPr>
            <a:r>
              <a:rPr lang="en" sz="1600"/>
              <a:t>Blur: từ 0px đến 5px</a:t>
            </a:r>
            <a:endParaRPr/>
          </a:p>
          <a:p>
            <a:pPr indent="-342900" lvl="2" marL="1371600" rtl="0" algn="l">
              <a:lnSpc>
                <a:spcPct val="115000"/>
              </a:lnSpc>
              <a:spcBef>
                <a:spcPts val="0"/>
              </a:spcBef>
              <a:spcAft>
                <a:spcPts val="0"/>
              </a:spcAft>
              <a:buSzPts val="1800"/>
              <a:buChar char="■"/>
            </a:pPr>
            <a:r>
              <a:rPr lang="en" sz="1600"/>
              <a:t>Noise: từ 0% đến 5%</a:t>
            </a:r>
            <a:endParaRPr sz="1600"/>
          </a:p>
          <a:p>
            <a:pPr indent="-355600" lvl="1" marL="914400" rtl="0" algn="l">
              <a:lnSpc>
                <a:spcPct val="115000"/>
              </a:lnSpc>
              <a:spcBef>
                <a:spcPts val="0"/>
              </a:spcBef>
              <a:spcAft>
                <a:spcPts val="0"/>
              </a:spcAft>
              <a:buSzPts val="2000"/>
              <a:buChar char="○"/>
            </a:pPr>
            <a:r>
              <a:rPr lang="en" sz="1600"/>
              <a:t>Testing: 130 ảnh</a:t>
            </a:r>
            <a:endParaRPr sz="1600"/>
          </a:p>
          <a:p>
            <a:pPr indent="-355600" lvl="1" marL="914400" rtl="0" algn="l">
              <a:lnSpc>
                <a:spcPct val="115000"/>
              </a:lnSpc>
              <a:spcBef>
                <a:spcPts val="0"/>
              </a:spcBef>
              <a:spcAft>
                <a:spcPts val="0"/>
              </a:spcAft>
              <a:buSzPts val="2000"/>
              <a:buChar char="○"/>
            </a:pPr>
            <a:r>
              <a:rPr lang="en" sz="1600"/>
              <a:t>Dataset: </a:t>
            </a:r>
            <a:r>
              <a:rPr lang="en" sz="1600" u="sng">
                <a:solidFill>
                  <a:schemeClr val="hlink"/>
                </a:solidFill>
                <a:hlinkClick r:id="rId3"/>
              </a:rPr>
              <a:t>https://github.com/MaiNga-uit/CS2225.CH1507/tree/master/dataset</a:t>
            </a:r>
            <a:endParaRPr sz="1600"/>
          </a:p>
          <a:p>
            <a:pPr indent="-355600" lvl="1" marL="914400" rtl="0" algn="l">
              <a:lnSpc>
                <a:spcPct val="115000"/>
              </a:lnSpc>
              <a:spcBef>
                <a:spcPts val="0"/>
              </a:spcBef>
              <a:spcAft>
                <a:spcPts val="0"/>
              </a:spcAft>
              <a:buSzPts val="2000"/>
              <a:buChar char="○"/>
            </a:pPr>
            <a:r>
              <a:rPr lang="en" sz="1600"/>
              <a:t>TF-record từ dataset: </a:t>
            </a:r>
            <a:r>
              <a:rPr lang="en" sz="1600" u="sng">
                <a:solidFill>
                  <a:schemeClr val="hlink"/>
                </a:solidFill>
                <a:hlinkClick r:id="rId4"/>
              </a:rPr>
              <a:t>https://app.roboflow.com/ds/6kyOg1KHvY?key=9NoENEKLqj</a:t>
            </a:r>
            <a:endParaRPr sz="1600"/>
          </a:p>
          <a:p>
            <a:pPr indent="-228600" lvl="1" marL="914400" rtl="0" algn="l">
              <a:lnSpc>
                <a:spcPct val="115000"/>
              </a:lnSpc>
              <a:spcBef>
                <a:spcPts val="0"/>
              </a:spcBef>
              <a:spcAft>
                <a:spcPts val="0"/>
              </a:spcAft>
              <a:buSzPts val="2000"/>
              <a:buNone/>
            </a:pPr>
            <a:r>
              <a:t/>
            </a:r>
            <a:endParaRPr sz="1600"/>
          </a:p>
          <a:p>
            <a:pPr indent="-228600" lvl="1" marL="914400" rtl="0" algn="l">
              <a:lnSpc>
                <a:spcPct val="115000"/>
              </a:lnSpc>
              <a:spcBef>
                <a:spcPts val="0"/>
              </a:spcBef>
              <a:spcAft>
                <a:spcPts val="0"/>
              </a:spcAft>
              <a:buSzPts val="2000"/>
              <a:buNone/>
            </a:pPr>
            <a:r>
              <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3"/>
          <p:cNvSpPr txBox="1"/>
          <p:nvPr>
            <p:ph type="title"/>
          </p:nvPr>
        </p:nvSpPr>
        <p:spPr>
          <a:xfrm>
            <a:off x="471900" y="57875"/>
            <a:ext cx="8222100" cy="670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200"/>
              <a:buNone/>
            </a:pPr>
            <a:r>
              <a:rPr b="1" lang="en"/>
              <a:t>Dữ liệu</a:t>
            </a:r>
            <a:endParaRPr/>
          </a:p>
        </p:txBody>
      </p:sp>
      <p:sp>
        <p:nvSpPr>
          <p:cNvPr id="167" name="Google Shape;167;p33"/>
          <p:cNvSpPr txBox="1"/>
          <p:nvPr>
            <p:ph idx="1" type="body"/>
          </p:nvPr>
        </p:nvSpPr>
        <p:spPr>
          <a:xfrm>
            <a:off x="471900" y="820500"/>
            <a:ext cx="8222100" cy="39084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Clr>
                <a:srgbClr val="000000"/>
              </a:buClr>
              <a:buSzPts val="2200"/>
              <a:buChar char="●"/>
            </a:pPr>
            <a:r>
              <a:rPr lang="en" sz="1600"/>
              <a:t>Cách thu thập:</a:t>
            </a:r>
            <a:endParaRPr sz="1600"/>
          </a:p>
          <a:p>
            <a:pPr indent="-355600" lvl="1" marL="914400" rtl="0" algn="l">
              <a:lnSpc>
                <a:spcPct val="115000"/>
              </a:lnSpc>
              <a:spcBef>
                <a:spcPts val="0"/>
              </a:spcBef>
              <a:spcAft>
                <a:spcPts val="0"/>
              </a:spcAft>
              <a:buSzPts val="2000"/>
              <a:buChar char="○"/>
            </a:pPr>
            <a:r>
              <a:rPr lang="en" sz="1600"/>
              <a:t>Nguồn dữ liệu: ảnh tự chụp được, tìm kiếm bằng Google.</a:t>
            </a:r>
            <a:endParaRPr sz="1600"/>
          </a:p>
          <a:p>
            <a:pPr indent="-355600" lvl="1" marL="914400" rtl="0" algn="l">
              <a:lnSpc>
                <a:spcPct val="115000"/>
              </a:lnSpc>
              <a:spcBef>
                <a:spcPts val="0"/>
              </a:spcBef>
              <a:spcAft>
                <a:spcPts val="0"/>
              </a:spcAft>
              <a:buSzPts val="2000"/>
              <a:buChar char="○"/>
            </a:pPr>
            <a:r>
              <a:rPr lang="en" sz="1600"/>
              <a:t>Gán nhãn: thủ công bằng roboflow.</a:t>
            </a:r>
            <a:endParaRPr sz="1600"/>
          </a:p>
          <a:p>
            <a:pPr indent="-355600" lvl="1" marL="914400" rtl="0" algn="l">
              <a:lnSpc>
                <a:spcPct val="115000"/>
              </a:lnSpc>
              <a:spcBef>
                <a:spcPts val="0"/>
              </a:spcBef>
              <a:spcAft>
                <a:spcPts val="0"/>
              </a:spcAft>
              <a:buSzPts val="2000"/>
              <a:buChar char="○"/>
            </a:pPr>
            <a:r>
              <a:rPr lang="en" sz="1600"/>
              <a:t>Sử dụng phương pháp </a:t>
            </a:r>
            <a:r>
              <a:rPr lang="en" sz="1600">
                <a:latin typeface="Arial"/>
                <a:ea typeface="Arial"/>
                <a:cs typeface="Arial"/>
                <a:sym typeface="Arial"/>
              </a:rPr>
              <a:t>augmented trên tập dữ liệu đã thu thập để tạo sự đa dạng cho dữ liệu</a:t>
            </a:r>
            <a:r>
              <a:rPr lang="en" sz="1600"/>
              <a:t>.</a:t>
            </a:r>
            <a:endParaRPr sz="1600"/>
          </a:p>
          <a:p>
            <a:pPr indent="-355600" lvl="1" marL="914400" rtl="0" algn="l">
              <a:lnSpc>
                <a:spcPct val="115000"/>
              </a:lnSpc>
              <a:spcBef>
                <a:spcPts val="0"/>
              </a:spcBef>
              <a:spcAft>
                <a:spcPts val="0"/>
              </a:spcAft>
              <a:buSzPts val="2000"/>
              <a:buChar char="○"/>
            </a:pPr>
            <a:r>
              <a:rPr lang="en" sz="1600"/>
              <a:t>Số nhãn: 6 (loại trái cây).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aterial - R01">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