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72" r:id="rId5"/>
    <p:sldId id="260" r:id="rId6"/>
    <p:sldId id="261" r:id="rId7"/>
    <p:sldId id="268" r:id="rId8"/>
    <p:sldId id="262" r:id="rId9"/>
    <p:sldId id="269" r:id="rId10"/>
    <p:sldId id="263" r:id="rId11"/>
    <p:sldId id="264" r:id="rId12"/>
    <p:sldId id="265" r:id="rId13"/>
    <p:sldId id="270" r:id="rId14"/>
    <p:sldId id="266" r:id="rId15"/>
    <p:sldId id="271"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12">
          <p15:clr>
            <a:srgbClr val="9AA0A6"/>
          </p15:clr>
        </p15:guide>
        <p15:guide id="2" pos="2880">
          <p15:clr>
            <a:srgbClr val="9AA0A6"/>
          </p15:clr>
        </p15:guide>
        <p15:guide id="3">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r+2s9Qem9sYdsXEFZxyB27Gtpt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79"/>
  </p:normalViewPr>
  <p:slideViewPr>
    <p:cSldViewPr snapToGrid="0">
      <p:cViewPr varScale="1">
        <p:scale>
          <a:sx n="139" d="100"/>
          <a:sy n="139" d="100"/>
        </p:scale>
        <p:origin x="744" y="168"/>
      </p:cViewPr>
      <p:guideLst>
        <p:guide orient="horz" pos="1512"/>
        <p:guide pos="2880"/>
        <p:guide/>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95c1e85a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95c1e85a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23b97c7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b23b97c7f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701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23b97c7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b23b97c7f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b7498ad44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b7498ad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23b97c7f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b23b97c7f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3315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23b97c7f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b23b97c7f9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1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3"/>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1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22"/>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8" name="Google Shape;58;p22"/>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9" name="Google Shape;59;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15"/>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5"/>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5"/>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0" name="Google Shape;20;p15"/>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lvl1pPr marL="457200" lvl="0" indent="-368300" algn="l">
              <a:lnSpc>
                <a:spcPct val="115000"/>
              </a:lnSpc>
              <a:spcBef>
                <a:spcPts val="0"/>
              </a:spcBef>
              <a:spcAft>
                <a:spcPts val="0"/>
              </a:spcAft>
              <a:buClr>
                <a:srgbClr val="000000"/>
              </a:buClr>
              <a:buSzPts val="2200"/>
              <a:buChar char="●"/>
              <a:defRPr sz="2200">
                <a:solidFill>
                  <a:srgbClr val="000000"/>
                </a:solidFill>
              </a:defRPr>
            </a:lvl1pPr>
            <a:lvl2pPr marL="914400" lvl="1" indent="-355600" algn="l">
              <a:lnSpc>
                <a:spcPct val="115000"/>
              </a:lnSpc>
              <a:spcBef>
                <a:spcPts val="1600"/>
              </a:spcBef>
              <a:spcAft>
                <a:spcPts val="0"/>
              </a:spcAft>
              <a:buClr>
                <a:srgbClr val="000000"/>
              </a:buClr>
              <a:buSzPts val="2000"/>
              <a:buChar char="○"/>
              <a:defRPr sz="2000">
                <a:solidFill>
                  <a:srgbClr val="000000"/>
                </a:solidFill>
              </a:defRPr>
            </a:lvl2pPr>
            <a:lvl3pPr marL="1371600" lvl="2" indent="-342900" algn="l">
              <a:lnSpc>
                <a:spcPct val="115000"/>
              </a:lnSpc>
              <a:spcBef>
                <a:spcPts val="1600"/>
              </a:spcBef>
              <a:spcAft>
                <a:spcPts val="0"/>
              </a:spcAft>
              <a:buClr>
                <a:srgbClr val="000000"/>
              </a:buClr>
              <a:buSzPts val="1800"/>
              <a:buChar char="■"/>
              <a:defRPr sz="1800">
                <a:solidFill>
                  <a:srgbClr val="000000"/>
                </a:solidFill>
              </a:defRPr>
            </a:lvl3pPr>
            <a:lvl4pPr marL="1828800" lvl="3" indent="-330200" algn="l">
              <a:lnSpc>
                <a:spcPct val="115000"/>
              </a:lnSpc>
              <a:spcBef>
                <a:spcPts val="1600"/>
              </a:spcBef>
              <a:spcAft>
                <a:spcPts val="0"/>
              </a:spcAft>
              <a:buClr>
                <a:srgbClr val="000000"/>
              </a:buClr>
              <a:buSzPts val="1600"/>
              <a:buChar char="●"/>
              <a:defRPr sz="1600">
                <a:solidFill>
                  <a:srgbClr val="000000"/>
                </a:solidFill>
              </a:defRPr>
            </a:lvl4pPr>
            <a:lvl5pPr marL="2286000" lvl="4" indent="-317500" algn="l">
              <a:lnSpc>
                <a:spcPct val="115000"/>
              </a:lnSpc>
              <a:spcBef>
                <a:spcPts val="1600"/>
              </a:spcBef>
              <a:spcAft>
                <a:spcPts val="0"/>
              </a:spcAft>
              <a:buClr>
                <a:srgbClr val="000000"/>
              </a:buClr>
              <a:buSzPts val="1400"/>
              <a:buChar char="○"/>
              <a:defRPr>
                <a:solidFill>
                  <a:srgbClr val="000000"/>
                </a:solidFill>
              </a:defRPr>
            </a:lvl5pPr>
            <a:lvl6pPr marL="2743200" lvl="5" indent="-317500" algn="l">
              <a:lnSpc>
                <a:spcPct val="115000"/>
              </a:lnSpc>
              <a:spcBef>
                <a:spcPts val="1600"/>
              </a:spcBef>
              <a:spcAft>
                <a:spcPts val="0"/>
              </a:spcAft>
              <a:buClr>
                <a:srgbClr val="000000"/>
              </a:buClr>
              <a:buSzPts val="1400"/>
              <a:buChar char="■"/>
              <a:defRPr>
                <a:solidFill>
                  <a:srgbClr val="000000"/>
                </a:solidFill>
              </a:defRPr>
            </a:lvl6pPr>
            <a:lvl7pPr marL="3200400" lvl="6" indent="-317500" algn="l">
              <a:lnSpc>
                <a:spcPct val="115000"/>
              </a:lnSpc>
              <a:spcBef>
                <a:spcPts val="1600"/>
              </a:spcBef>
              <a:spcAft>
                <a:spcPts val="0"/>
              </a:spcAft>
              <a:buClr>
                <a:srgbClr val="000000"/>
              </a:buClr>
              <a:buSzPts val="1400"/>
              <a:buChar char="●"/>
              <a:defRPr>
                <a:solidFill>
                  <a:srgbClr val="000000"/>
                </a:solidFill>
              </a:defRPr>
            </a:lvl7pPr>
            <a:lvl8pPr marL="3657600" lvl="7" indent="-317500" algn="l">
              <a:lnSpc>
                <a:spcPct val="115000"/>
              </a:lnSpc>
              <a:spcBef>
                <a:spcPts val="1600"/>
              </a:spcBef>
              <a:spcAft>
                <a:spcPts val="0"/>
              </a:spcAft>
              <a:buClr>
                <a:srgbClr val="000000"/>
              </a:buClr>
              <a:buSzPts val="1400"/>
              <a:buChar char="○"/>
              <a:defRPr>
                <a:solidFill>
                  <a:srgbClr val="000000"/>
                </a:solidFill>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15"/>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15"/>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CS2225.CH1501.FinalPresentation</a:t>
            </a:r>
            <a:endParaRPr sz="1400" b="1" i="0" u="none" strike="noStrike" cap="none">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7" name="Google Shape;27;p16"/>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16"/>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4" name="Google Shape;34;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1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8"/>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18"/>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3" name="Google Shape;43;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2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8" name="Google Shape;48;p20"/>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0" name="Google Shape;50;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2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1"/>
          <p:cNvSpPr txBox="1">
            <a:spLocks noGrp="1"/>
          </p:cNvSpPr>
          <p:nvPr>
            <p:ph type="body" idx="1"/>
          </p:nvPr>
        </p:nvSpPr>
        <p:spPr>
          <a:xfrm>
            <a:off x="57150" y="41634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blog.roboflow.com/breaking-down-efficientde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blog.roboflow.com/train-a-tensorflow2-object-detection-model/" TargetMode="External"/><Relationship Id="rId4" Type="http://schemas.openxmlformats.org/officeDocument/2006/relationships/hyperlink" Target="https://blog.tensorflow.org/2020/07/tensorflow-2-meets-object-detection-ap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hhwftzrl_CQ"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iNga-uit/CS2225.CH1507/tree/master/datase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app.roboflow.com/ds/6kyOg1KHvY?key=9NoENEKLqj"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390525" y="484725"/>
            <a:ext cx="8222100" cy="329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b="1"/>
              <a:t>BÁO CÁO GIỮA KỲ</a:t>
            </a:r>
            <a:endParaRPr b="1"/>
          </a:p>
          <a:p>
            <a:pPr marL="0" lvl="0" indent="0" algn="l" rtl="0">
              <a:lnSpc>
                <a:spcPct val="100000"/>
              </a:lnSpc>
              <a:spcBef>
                <a:spcPts val="0"/>
              </a:spcBef>
              <a:spcAft>
                <a:spcPts val="0"/>
              </a:spcAft>
              <a:buSzPts val="4800"/>
              <a:buNone/>
            </a:pPr>
            <a:endParaRPr sz="3600" b="1"/>
          </a:p>
          <a:p>
            <a:pPr marL="0" lvl="0" indent="0" algn="l" rtl="0">
              <a:lnSpc>
                <a:spcPct val="150000"/>
              </a:lnSpc>
              <a:spcBef>
                <a:spcPts val="0"/>
              </a:spcBef>
              <a:spcAft>
                <a:spcPts val="0"/>
              </a:spcAft>
              <a:buSzPts val="4800"/>
              <a:buNone/>
            </a:pPr>
            <a:r>
              <a:rPr lang="en" sz="3200" b="1"/>
              <a:t>Lớp: CS2225</a:t>
            </a:r>
            <a:endParaRPr sz="3200" b="1"/>
          </a:p>
          <a:p>
            <a:pPr marL="0" lvl="0" indent="0" algn="l" rtl="0">
              <a:lnSpc>
                <a:spcPct val="150000"/>
              </a:lnSpc>
              <a:spcBef>
                <a:spcPts val="0"/>
              </a:spcBef>
              <a:spcAft>
                <a:spcPts val="0"/>
              </a:spcAft>
              <a:buSzPts val="4800"/>
              <a:buNone/>
            </a:pPr>
            <a:r>
              <a:rPr lang="en" sz="3200" b="1"/>
              <a:t>Môn: NHẬN DẠNG THỊ GIÁC VÀ ỨNG DỤNG</a:t>
            </a:r>
            <a:endParaRPr sz="3200" b="1"/>
          </a:p>
        </p:txBody>
      </p:sp>
      <p:sp>
        <p:nvSpPr>
          <p:cNvPr id="67" name="Google Shape;67;p1"/>
          <p:cNvSpPr txBox="1">
            <a:spLocks noGrp="1"/>
          </p:cNvSpPr>
          <p:nvPr>
            <p:ph type="subTitle" idx="1"/>
          </p:nvPr>
        </p:nvSpPr>
        <p:spPr>
          <a:xfrm>
            <a:off x="390525" y="3783576"/>
            <a:ext cx="8222100" cy="713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400" b="1"/>
              <a:t>GV: PGS.TS Lê Đình Duy</a:t>
            </a:r>
            <a:endParaRPr sz="2400" b="1"/>
          </a:p>
          <a:p>
            <a:pPr marL="0" lvl="0" indent="0" algn="l" rtl="0">
              <a:lnSpc>
                <a:spcPct val="100000"/>
              </a:lnSpc>
              <a:spcBef>
                <a:spcPts val="0"/>
              </a:spcBef>
              <a:spcAft>
                <a:spcPts val="0"/>
              </a:spcAft>
              <a:buSzPts val="1800"/>
              <a:buNone/>
            </a:pPr>
            <a:r>
              <a:rPr lang="en" sz="2400" b="1"/>
              <a:t>Trường ĐH Công Nghệ Thông Tin, ĐHQG-HCM</a:t>
            </a:r>
            <a:r>
              <a:rPr lang="en"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b23b97c7f9_0_22"/>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Quy trình thực hiện</a:t>
            </a:r>
            <a:endParaRPr/>
          </a:p>
        </p:txBody>
      </p:sp>
      <p:sp>
        <p:nvSpPr>
          <p:cNvPr id="111" name="Google Shape;111;gb23b97c7f9_0_22"/>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err="1"/>
              <a:t>Bước</a:t>
            </a:r>
            <a:r>
              <a:rPr lang="en" sz="1600" dirty="0"/>
              <a:t> 1: </a:t>
            </a:r>
            <a:r>
              <a:rPr lang="en" sz="1600" dirty="0" err="1"/>
              <a:t>thu</a:t>
            </a:r>
            <a:r>
              <a:rPr lang="en" sz="1600" dirty="0"/>
              <a:t> </a:t>
            </a:r>
            <a:r>
              <a:rPr lang="en" sz="1600" dirty="0" err="1"/>
              <a:t>thập</a:t>
            </a:r>
            <a:r>
              <a:rPr lang="en" sz="1600" dirty="0"/>
              <a:t> </a:t>
            </a:r>
            <a:r>
              <a:rPr lang="en" sz="1600" dirty="0" err="1"/>
              <a:t>dữ</a:t>
            </a:r>
            <a:r>
              <a:rPr lang="en" sz="1600" dirty="0"/>
              <a:t> </a:t>
            </a:r>
            <a:r>
              <a:rPr lang="en" sz="1600" dirty="0" err="1"/>
              <a:t>liệu</a:t>
            </a:r>
            <a:r>
              <a:rPr lang="en" sz="1600" dirty="0"/>
              <a:t> </a:t>
            </a:r>
            <a:r>
              <a:rPr lang="en" sz="1600" dirty="0" err="1"/>
              <a:t>ảnh</a:t>
            </a:r>
            <a:r>
              <a:rPr lang="en" sz="1600" dirty="0"/>
              <a:t>.</a:t>
            </a:r>
            <a:endParaRPr sz="1600" dirty="0"/>
          </a:p>
          <a:p>
            <a:pPr marL="457200" lvl="0" indent="-330200" algn="l" rtl="0">
              <a:spcBef>
                <a:spcPts val="0"/>
              </a:spcBef>
              <a:spcAft>
                <a:spcPts val="0"/>
              </a:spcAft>
              <a:buSzPts val="1600"/>
              <a:buChar char="●"/>
            </a:pPr>
            <a:r>
              <a:rPr lang="en" sz="1600" dirty="0" err="1"/>
              <a:t>Bước</a:t>
            </a:r>
            <a:r>
              <a:rPr lang="en" sz="1600" dirty="0"/>
              <a:t> 2: </a:t>
            </a:r>
            <a:r>
              <a:rPr lang="en" sz="1600" dirty="0" err="1"/>
              <a:t>gán</a:t>
            </a:r>
            <a:r>
              <a:rPr lang="en" sz="1600" dirty="0"/>
              <a:t> </a:t>
            </a:r>
            <a:r>
              <a:rPr lang="en" sz="1600" dirty="0" err="1"/>
              <a:t>nhãn</a:t>
            </a:r>
            <a:r>
              <a:rPr lang="en" sz="1600" dirty="0"/>
              <a:t> </a:t>
            </a:r>
            <a:r>
              <a:rPr lang="en" sz="1600" dirty="0" err="1"/>
              <a:t>thủ</a:t>
            </a:r>
            <a:r>
              <a:rPr lang="en" sz="1600" dirty="0"/>
              <a:t> </a:t>
            </a:r>
            <a:r>
              <a:rPr lang="en" sz="1600" dirty="0" err="1"/>
              <a:t>công</a:t>
            </a:r>
            <a:r>
              <a:rPr lang="en" sz="1600" dirty="0"/>
              <a:t> </a:t>
            </a:r>
            <a:r>
              <a:rPr lang="en" sz="1600" dirty="0" err="1"/>
              <a:t>cho</a:t>
            </a:r>
            <a:r>
              <a:rPr lang="en" sz="1600" dirty="0"/>
              <a:t> </a:t>
            </a:r>
            <a:r>
              <a:rPr lang="en" sz="1600" dirty="0" err="1"/>
              <a:t>dữ</a:t>
            </a:r>
            <a:r>
              <a:rPr lang="en" sz="1600" dirty="0"/>
              <a:t> </a:t>
            </a:r>
            <a:r>
              <a:rPr lang="en" sz="1600" dirty="0" err="1"/>
              <a:t>liệu</a:t>
            </a:r>
            <a:r>
              <a:rPr lang="en" sz="1600" dirty="0"/>
              <a:t> </a:t>
            </a:r>
            <a:r>
              <a:rPr lang="en" sz="1600" dirty="0" err="1"/>
              <a:t>đã</a:t>
            </a:r>
            <a:r>
              <a:rPr lang="en" sz="1600" dirty="0"/>
              <a:t> </a:t>
            </a:r>
            <a:r>
              <a:rPr lang="en" sz="1600" dirty="0" err="1"/>
              <a:t>thu</a:t>
            </a:r>
            <a:r>
              <a:rPr lang="en" sz="1600" dirty="0"/>
              <a:t> </a:t>
            </a:r>
            <a:r>
              <a:rPr lang="en" sz="1600" dirty="0" err="1"/>
              <a:t>thập</a:t>
            </a:r>
            <a:r>
              <a:rPr lang="en" sz="1600" dirty="0"/>
              <a:t> </a:t>
            </a:r>
            <a:r>
              <a:rPr lang="en" sz="1600" dirty="0" err="1"/>
              <a:t>bằng</a:t>
            </a:r>
            <a:r>
              <a:rPr lang="en" sz="1600" dirty="0"/>
              <a:t> </a:t>
            </a:r>
            <a:r>
              <a:rPr lang="en" sz="1600" dirty="0" err="1"/>
              <a:t>roboflow</a:t>
            </a:r>
            <a:r>
              <a:rPr lang="en" sz="1600" dirty="0"/>
              <a:t>.</a:t>
            </a:r>
            <a:endParaRPr sz="1600" dirty="0"/>
          </a:p>
          <a:p>
            <a:pPr marL="457200" lvl="0" indent="-330200" algn="l" rtl="0">
              <a:spcBef>
                <a:spcPts val="0"/>
              </a:spcBef>
              <a:spcAft>
                <a:spcPts val="0"/>
              </a:spcAft>
              <a:buSzPts val="1600"/>
              <a:buChar char="●"/>
            </a:pPr>
            <a:r>
              <a:rPr lang="en" sz="1600" dirty="0" err="1"/>
              <a:t>Bước</a:t>
            </a:r>
            <a:r>
              <a:rPr lang="en" sz="1600" dirty="0"/>
              <a:t> 3: </a:t>
            </a:r>
            <a:r>
              <a:rPr lang="en" sz="1600" dirty="0" err="1"/>
              <a:t>sử</a:t>
            </a:r>
            <a:r>
              <a:rPr lang="en" sz="1600" dirty="0"/>
              <a:t> </a:t>
            </a:r>
            <a:r>
              <a:rPr lang="en" sz="1600" dirty="0" err="1"/>
              <a:t>dụng</a:t>
            </a:r>
            <a:r>
              <a:rPr lang="en" sz="1600" dirty="0"/>
              <a:t> </a:t>
            </a:r>
            <a:r>
              <a:rPr lang="en" sz="1600" dirty="0" err="1"/>
              <a:t>trang</a:t>
            </a:r>
            <a:r>
              <a:rPr lang="en" sz="1600" dirty="0"/>
              <a:t> </a:t>
            </a:r>
            <a:r>
              <a:rPr lang="en" sz="1600" dirty="0" err="1"/>
              <a:t>roboflow</a:t>
            </a:r>
            <a:r>
              <a:rPr lang="en" sz="1600" dirty="0"/>
              <a:t> </a:t>
            </a:r>
            <a:r>
              <a:rPr lang="en" sz="1600" dirty="0" err="1"/>
              <a:t>tăng</a:t>
            </a:r>
            <a:r>
              <a:rPr lang="en" sz="1600" dirty="0"/>
              <a:t> </a:t>
            </a:r>
            <a:r>
              <a:rPr lang="en" sz="1600" dirty="0" err="1"/>
              <a:t>cường</a:t>
            </a:r>
            <a:r>
              <a:rPr lang="en" sz="1600" dirty="0"/>
              <a:t> </a:t>
            </a:r>
            <a:r>
              <a:rPr lang="en" sz="1600" dirty="0" err="1"/>
              <a:t>thêm</a:t>
            </a:r>
            <a:r>
              <a:rPr lang="en" sz="1600" dirty="0"/>
              <a:t> </a:t>
            </a:r>
            <a:r>
              <a:rPr lang="en" sz="1600" dirty="0" err="1"/>
              <a:t>dữ</a:t>
            </a:r>
            <a:r>
              <a:rPr lang="en" sz="1600" dirty="0"/>
              <a:t> </a:t>
            </a:r>
            <a:r>
              <a:rPr lang="en" sz="1600" dirty="0" err="1"/>
              <a:t>liệu</a:t>
            </a:r>
            <a:r>
              <a:rPr lang="en" sz="1600" dirty="0"/>
              <a:t> </a:t>
            </a:r>
            <a:r>
              <a:rPr lang="en" sz="1600" dirty="0" err="1"/>
              <a:t>trên</a:t>
            </a:r>
            <a:r>
              <a:rPr lang="en" sz="1600" dirty="0"/>
              <a:t> </a:t>
            </a:r>
            <a:r>
              <a:rPr lang="en" sz="1600" dirty="0" err="1"/>
              <a:t>và</a:t>
            </a:r>
            <a:r>
              <a:rPr lang="en" sz="1600" dirty="0"/>
              <a:t> </a:t>
            </a:r>
            <a:r>
              <a:rPr lang="en" sz="1600" dirty="0" err="1"/>
              <a:t>trích</a:t>
            </a:r>
            <a:r>
              <a:rPr lang="en" sz="1600" dirty="0"/>
              <a:t> </a:t>
            </a:r>
            <a:r>
              <a:rPr lang="en" sz="1600" dirty="0" err="1"/>
              <a:t>xuất</a:t>
            </a:r>
            <a:r>
              <a:rPr lang="en" sz="1600" dirty="0"/>
              <a:t> file TF-Record.</a:t>
            </a:r>
            <a:endParaRPr sz="1600" dirty="0"/>
          </a:p>
          <a:p>
            <a:pPr marL="457200" lvl="0" indent="-330200" algn="l" rtl="0">
              <a:lnSpc>
                <a:spcPct val="115000"/>
              </a:lnSpc>
              <a:spcBef>
                <a:spcPts val="0"/>
              </a:spcBef>
              <a:spcAft>
                <a:spcPts val="0"/>
              </a:spcAft>
              <a:buSzPts val="1600"/>
              <a:buChar char="●"/>
            </a:pPr>
            <a:r>
              <a:rPr lang="en" sz="1600" dirty="0" err="1"/>
              <a:t>Bước</a:t>
            </a:r>
            <a:r>
              <a:rPr lang="en" sz="1600" dirty="0"/>
              <a:t> 4: </a:t>
            </a:r>
            <a:r>
              <a:rPr lang="en" sz="1600" dirty="0" err="1"/>
              <a:t>thiết</a:t>
            </a:r>
            <a:r>
              <a:rPr lang="en" sz="1600" dirty="0"/>
              <a:t> </a:t>
            </a:r>
            <a:r>
              <a:rPr lang="en" sz="1600" dirty="0" err="1"/>
              <a:t>lập</a:t>
            </a:r>
            <a:r>
              <a:rPr lang="en" sz="1600" dirty="0"/>
              <a:t> </a:t>
            </a:r>
            <a:r>
              <a:rPr lang="en" sz="1600" dirty="0" err="1"/>
              <a:t>môi</a:t>
            </a:r>
            <a:r>
              <a:rPr lang="en" sz="1600" dirty="0"/>
              <a:t> </a:t>
            </a:r>
            <a:r>
              <a:rPr lang="en" sz="1600" dirty="0" err="1"/>
              <a:t>trường</a:t>
            </a:r>
            <a:r>
              <a:rPr lang="en" sz="1600" dirty="0"/>
              <a:t> </a:t>
            </a:r>
            <a:r>
              <a:rPr lang="en" sz="1600" dirty="0" err="1"/>
              <a:t>trong</a:t>
            </a:r>
            <a:r>
              <a:rPr lang="en" sz="1600" dirty="0"/>
              <a:t> Google </a:t>
            </a:r>
            <a:r>
              <a:rPr lang="en" sz="1600" dirty="0" err="1"/>
              <a:t>Colab</a:t>
            </a:r>
            <a:r>
              <a:rPr lang="en" sz="1600" dirty="0"/>
              <a:t>.</a:t>
            </a:r>
            <a:endParaRPr sz="1600" dirty="0"/>
          </a:p>
          <a:p>
            <a:pPr marL="457200" lvl="0" indent="-330200" algn="l" rtl="0">
              <a:spcBef>
                <a:spcPts val="0"/>
              </a:spcBef>
              <a:spcAft>
                <a:spcPts val="0"/>
              </a:spcAft>
              <a:buSzPts val="1600"/>
              <a:buChar char="●"/>
            </a:pPr>
            <a:r>
              <a:rPr lang="en" sz="1600" dirty="0" err="1"/>
              <a:t>Bước</a:t>
            </a:r>
            <a:r>
              <a:rPr lang="en" sz="1600" dirty="0"/>
              <a:t> 5: </a:t>
            </a:r>
            <a:r>
              <a:rPr lang="en" sz="1600" dirty="0" err="1"/>
              <a:t>bắt</a:t>
            </a:r>
            <a:r>
              <a:rPr lang="en" sz="1600" dirty="0"/>
              <a:t> </a:t>
            </a:r>
            <a:r>
              <a:rPr lang="en" sz="1600" dirty="0" err="1"/>
              <a:t>đầu</a:t>
            </a:r>
            <a:r>
              <a:rPr lang="en" sz="1600" dirty="0"/>
              <a:t> train EfficientDet-d0 model </a:t>
            </a:r>
            <a:r>
              <a:rPr lang="en" sz="1600" dirty="0" err="1"/>
              <a:t>với</a:t>
            </a:r>
            <a:r>
              <a:rPr lang="en" sz="1600" dirty="0"/>
              <a:t> file </a:t>
            </a:r>
            <a:r>
              <a:rPr lang="en" sz="1600" dirty="0" err="1"/>
              <a:t>đã</a:t>
            </a:r>
            <a:r>
              <a:rPr lang="en" sz="1600" dirty="0"/>
              <a:t> </a:t>
            </a:r>
            <a:r>
              <a:rPr lang="en" sz="1600" dirty="0" err="1"/>
              <a:t>trích</a:t>
            </a:r>
            <a:r>
              <a:rPr lang="en" sz="1600" dirty="0"/>
              <a:t> </a:t>
            </a:r>
            <a:r>
              <a:rPr lang="en" sz="1600" dirty="0" err="1"/>
              <a:t>xuất</a:t>
            </a:r>
            <a:r>
              <a:rPr lang="en" sz="1600" dirty="0"/>
              <a:t> </a:t>
            </a:r>
            <a:r>
              <a:rPr lang="en" sz="1600" dirty="0" err="1"/>
              <a:t>ở</a:t>
            </a:r>
            <a:r>
              <a:rPr lang="en" sz="1600" dirty="0"/>
              <a:t> </a:t>
            </a:r>
            <a:r>
              <a:rPr lang="en" sz="1600" dirty="0" err="1"/>
              <a:t>bước</a:t>
            </a:r>
            <a:r>
              <a:rPr lang="en" sz="1600" dirty="0"/>
              <a:t> 3</a:t>
            </a:r>
            <a:endParaRPr sz="1600" dirty="0"/>
          </a:p>
          <a:p>
            <a:pPr marL="457200" lvl="0" indent="-330200" algn="l" rtl="0">
              <a:lnSpc>
                <a:spcPct val="115000"/>
              </a:lnSpc>
              <a:spcBef>
                <a:spcPts val="0"/>
              </a:spcBef>
              <a:spcAft>
                <a:spcPts val="0"/>
              </a:spcAft>
              <a:buSzPts val="1600"/>
              <a:buChar char="●"/>
            </a:pPr>
            <a:r>
              <a:rPr lang="en" sz="1600" dirty="0" err="1"/>
              <a:t>Bước</a:t>
            </a:r>
            <a:r>
              <a:rPr lang="en" sz="1600" dirty="0"/>
              <a:t> 6: </a:t>
            </a:r>
            <a:r>
              <a:rPr lang="en" sz="1600" dirty="0" err="1"/>
              <a:t>thử</a:t>
            </a:r>
            <a:r>
              <a:rPr lang="en" sz="1600" dirty="0"/>
              <a:t> </a:t>
            </a:r>
            <a:r>
              <a:rPr lang="en" sz="1600" dirty="0" err="1"/>
              <a:t>nghiệm</a:t>
            </a:r>
            <a:r>
              <a:rPr lang="en" sz="1600" dirty="0"/>
              <a:t> </a:t>
            </a:r>
            <a:r>
              <a:rPr lang="en" sz="1600" dirty="0" err="1"/>
              <a:t>trên</a:t>
            </a:r>
            <a:r>
              <a:rPr lang="en" sz="1600" dirty="0"/>
              <a:t> </a:t>
            </a:r>
            <a:r>
              <a:rPr lang="en" sz="1600" dirty="0" err="1"/>
              <a:t>ảnh</a:t>
            </a:r>
            <a:r>
              <a:rPr lang="en" sz="1600" dirty="0"/>
              <a:t> </a:t>
            </a:r>
            <a:r>
              <a:rPr lang="en" sz="1600" dirty="0" err="1"/>
              <a:t>ngoài</a:t>
            </a:r>
            <a:r>
              <a:rPr lang="en" sz="1600" dirty="0"/>
              <a:t> </a:t>
            </a:r>
            <a:r>
              <a:rPr lang="en" sz="1600" dirty="0" err="1"/>
              <a:t>thực</a:t>
            </a:r>
            <a:r>
              <a:rPr lang="en" sz="1600" dirty="0"/>
              <a:t> </a:t>
            </a:r>
            <a:r>
              <a:rPr lang="en" sz="1600" dirty="0" err="1"/>
              <a:t>tế</a:t>
            </a:r>
            <a:r>
              <a:rPr lang="en" sz="1600" dirty="0"/>
              <a:t>.</a:t>
            </a: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Loại bài toán ML</a:t>
            </a:r>
            <a:r>
              <a:rPr lang="en"/>
              <a:t> </a:t>
            </a:r>
            <a:endParaRPr/>
          </a:p>
        </p:txBody>
      </p:sp>
      <p:sp>
        <p:nvSpPr>
          <p:cNvPr id="117" name="Google Shape;117;p8"/>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1600" dirty="0"/>
              <a:t>Object Detection</a:t>
            </a:r>
            <a:endParaRPr sz="1600" dirty="0"/>
          </a:p>
          <a:p>
            <a:pPr marL="914400" lvl="0" indent="0" algn="l" rtl="0">
              <a:lnSpc>
                <a:spcPct val="115000"/>
              </a:lnSpc>
              <a:spcBef>
                <a:spcPts val="1600"/>
              </a:spcBef>
              <a:spcAft>
                <a:spcPts val="1600"/>
              </a:spcAft>
              <a:buSzPts val="2200"/>
              <a:buNone/>
            </a:pP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95c1e85a4_0_19"/>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Hướng phát triển</a:t>
            </a:r>
            <a:endParaRPr b="1"/>
          </a:p>
        </p:txBody>
      </p:sp>
      <p:sp>
        <p:nvSpPr>
          <p:cNvPr id="123" name="Google Shape;123;ga95c1e85a4_0_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1600" dirty="0" err="1"/>
              <a:t>Cải</a:t>
            </a:r>
            <a:r>
              <a:rPr lang="en" sz="1600" dirty="0"/>
              <a:t> </a:t>
            </a:r>
            <a:r>
              <a:rPr lang="en" sz="1600" dirty="0" err="1"/>
              <a:t>thiện</a:t>
            </a:r>
            <a:r>
              <a:rPr lang="en" sz="1600" dirty="0"/>
              <a:t> </a:t>
            </a:r>
            <a:r>
              <a:rPr lang="en" sz="1600" dirty="0" err="1"/>
              <a:t>hệ</a:t>
            </a:r>
            <a:r>
              <a:rPr lang="en" sz="1600" dirty="0"/>
              <a:t> </a:t>
            </a:r>
            <a:r>
              <a:rPr lang="en" sz="1600" dirty="0" err="1"/>
              <a:t>thống</a:t>
            </a:r>
            <a:r>
              <a:rPr lang="en" sz="1600" dirty="0"/>
              <a:t> </a:t>
            </a:r>
            <a:r>
              <a:rPr lang="en" sz="1600" dirty="0" err="1"/>
              <a:t>bằng</a:t>
            </a:r>
            <a:r>
              <a:rPr lang="en" sz="1600" dirty="0"/>
              <a:t> </a:t>
            </a:r>
            <a:r>
              <a:rPr lang="en" sz="1600" dirty="0" err="1"/>
              <a:t>cách</a:t>
            </a:r>
            <a:r>
              <a:rPr lang="en" sz="1600" dirty="0"/>
              <a:t> </a:t>
            </a:r>
            <a:r>
              <a:rPr lang="en" sz="1600" dirty="0" err="1"/>
              <a:t>bổ</a:t>
            </a:r>
            <a:r>
              <a:rPr lang="en" sz="1600" dirty="0"/>
              <a:t> sung </a:t>
            </a:r>
            <a:r>
              <a:rPr lang="en" sz="1600" dirty="0" err="1"/>
              <a:t>thêm</a:t>
            </a:r>
            <a:r>
              <a:rPr lang="en" sz="1600" dirty="0"/>
              <a:t> </a:t>
            </a:r>
            <a:r>
              <a:rPr lang="en" sz="1600" dirty="0" err="1"/>
              <a:t>dữ</a:t>
            </a:r>
            <a:r>
              <a:rPr lang="en" sz="1600" dirty="0"/>
              <a:t> </a:t>
            </a:r>
            <a:r>
              <a:rPr lang="en" sz="1600" dirty="0" err="1"/>
              <a:t>liệu</a:t>
            </a:r>
            <a:r>
              <a:rPr lang="en" sz="1600" dirty="0"/>
              <a:t> </a:t>
            </a:r>
            <a:r>
              <a:rPr lang="en" sz="1600" dirty="0" err="1"/>
              <a:t>đầu</a:t>
            </a:r>
            <a:r>
              <a:rPr lang="en" sz="1600" dirty="0"/>
              <a:t> </a:t>
            </a:r>
            <a:r>
              <a:rPr lang="en" sz="1600" dirty="0" err="1"/>
              <a:t>vào</a:t>
            </a:r>
            <a:r>
              <a:rPr lang="en" sz="1600" dirty="0"/>
              <a:t> </a:t>
            </a:r>
            <a:r>
              <a:rPr lang="en" sz="1600" dirty="0" err="1"/>
              <a:t>từ</a:t>
            </a:r>
            <a:r>
              <a:rPr lang="en" sz="1600" dirty="0"/>
              <a:t> </a:t>
            </a:r>
            <a:r>
              <a:rPr lang="en" sz="1600" dirty="0" err="1"/>
              <a:t>nhiều</a:t>
            </a:r>
            <a:r>
              <a:rPr lang="en" sz="1600" dirty="0"/>
              <a:t> </a:t>
            </a:r>
            <a:r>
              <a:rPr lang="en" sz="1600" dirty="0" err="1"/>
              <a:t>nguồn</a:t>
            </a:r>
            <a:r>
              <a:rPr lang="en" sz="1600" dirty="0"/>
              <a:t> </a:t>
            </a:r>
            <a:r>
              <a:rPr lang="en" sz="1600" dirty="0" err="1"/>
              <a:t>khác</a:t>
            </a:r>
            <a:r>
              <a:rPr lang="en" sz="1600" dirty="0"/>
              <a:t>.</a:t>
            </a:r>
            <a:endParaRPr sz="1600" dirty="0"/>
          </a:p>
          <a:p>
            <a:pPr marL="457200" lvl="0" indent="-368300" algn="l" rtl="0">
              <a:spcBef>
                <a:spcPts val="0"/>
              </a:spcBef>
              <a:spcAft>
                <a:spcPts val="0"/>
              </a:spcAft>
              <a:buSzPts val="2200"/>
              <a:buChar char="●"/>
            </a:pPr>
            <a:r>
              <a:rPr lang="en" sz="1600" dirty="0" err="1"/>
              <a:t>Xử</a:t>
            </a:r>
            <a:r>
              <a:rPr lang="en" sz="1600" dirty="0"/>
              <a:t> </a:t>
            </a:r>
            <a:r>
              <a:rPr lang="en" sz="1600" dirty="0" err="1"/>
              <a:t>lý</a:t>
            </a:r>
            <a:r>
              <a:rPr lang="en" sz="1600" dirty="0"/>
              <a:t> </a:t>
            </a:r>
            <a:r>
              <a:rPr lang="en" sz="1600" dirty="0" err="1"/>
              <a:t>thêm</a:t>
            </a:r>
            <a:r>
              <a:rPr lang="en" sz="1600" dirty="0"/>
              <a:t> </a:t>
            </a:r>
            <a:r>
              <a:rPr lang="en" sz="1600" dirty="0" err="1"/>
              <a:t>dữ</a:t>
            </a:r>
            <a:r>
              <a:rPr lang="en" sz="1600" dirty="0"/>
              <a:t> </a:t>
            </a:r>
            <a:r>
              <a:rPr lang="en" sz="1600" dirty="0" err="1"/>
              <a:t>liệu</a:t>
            </a:r>
            <a:r>
              <a:rPr lang="en" sz="1600" dirty="0"/>
              <a:t> </a:t>
            </a:r>
            <a:r>
              <a:rPr lang="en" sz="1600" dirty="0" err="1"/>
              <a:t>đầu</a:t>
            </a:r>
            <a:r>
              <a:rPr lang="en" sz="1600" dirty="0"/>
              <a:t> </a:t>
            </a:r>
            <a:r>
              <a:rPr lang="en" sz="1600" dirty="0" err="1"/>
              <a:t>vào</a:t>
            </a:r>
            <a:r>
              <a:rPr lang="en" sz="1600" dirty="0"/>
              <a:t> </a:t>
            </a:r>
            <a:r>
              <a:rPr lang="en" sz="1600" dirty="0" err="1"/>
              <a:t>là</a:t>
            </a:r>
            <a:r>
              <a:rPr lang="en" sz="1600" dirty="0"/>
              <a:t> video.</a:t>
            </a:r>
            <a:endParaRPr sz="1600" dirty="0"/>
          </a:p>
          <a:p>
            <a:pPr marL="457200" lvl="0" indent="-368300" algn="l" rtl="0">
              <a:spcBef>
                <a:spcPts val="0"/>
              </a:spcBef>
              <a:spcAft>
                <a:spcPts val="0"/>
              </a:spcAft>
              <a:buSzPts val="2200"/>
              <a:buChar char="●"/>
            </a:pPr>
            <a:r>
              <a:rPr lang="en" sz="1600" dirty="0" err="1"/>
              <a:t>Đánh</a:t>
            </a:r>
            <a:r>
              <a:rPr lang="en" sz="1600" dirty="0"/>
              <a:t> </a:t>
            </a:r>
            <a:r>
              <a:rPr lang="en" sz="1600" dirty="0" err="1"/>
              <a:t>giá</a:t>
            </a:r>
            <a:r>
              <a:rPr lang="en" sz="1600" dirty="0"/>
              <a:t> </a:t>
            </a:r>
            <a:r>
              <a:rPr lang="en" sz="1600" dirty="0" err="1"/>
              <a:t>với</a:t>
            </a:r>
            <a:r>
              <a:rPr lang="en" sz="1600" dirty="0"/>
              <a:t> </a:t>
            </a:r>
            <a:r>
              <a:rPr lang="en" sz="1600" dirty="0" err="1"/>
              <a:t>nhiều</a:t>
            </a:r>
            <a:r>
              <a:rPr lang="en" sz="1600" dirty="0"/>
              <a:t> model </a:t>
            </a:r>
            <a:r>
              <a:rPr lang="en" sz="1600" dirty="0" err="1"/>
              <a:t>và</a:t>
            </a:r>
            <a:r>
              <a:rPr lang="en" sz="1600" dirty="0"/>
              <a:t> </a:t>
            </a:r>
            <a:r>
              <a:rPr lang="en" sz="1600" dirty="0" err="1"/>
              <a:t>phương</a:t>
            </a:r>
            <a:r>
              <a:rPr lang="en" sz="1600" dirty="0"/>
              <a:t> </a:t>
            </a:r>
            <a:r>
              <a:rPr lang="en" sz="1600" dirty="0" err="1"/>
              <a:t>pháp</a:t>
            </a:r>
            <a:r>
              <a:rPr lang="en" sz="1600" dirty="0"/>
              <a:t> </a:t>
            </a:r>
            <a:r>
              <a:rPr lang="en" sz="1600" dirty="0" err="1"/>
              <a:t>khác</a:t>
            </a:r>
            <a:r>
              <a:rPr lang="en" sz="1600" dirty="0"/>
              <a:t> </a:t>
            </a:r>
            <a:r>
              <a:rPr lang="en" sz="1600" dirty="0" err="1"/>
              <a:t>đang</a:t>
            </a:r>
            <a:r>
              <a:rPr lang="en" sz="1600" dirty="0"/>
              <a:t> </a:t>
            </a:r>
            <a:r>
              <a:rPr lang="en" sz="1600" dirty="0" err="1"/>
              <a:t>hiện</a:t>
            </a:r>
            <a:r>
              <a:rPr lang="en" sz="1600" dirty="0"/>
              <a:t> </a:t>
            </a:r>
            <a:r>
              <a:rPr lang="en" sz="1600" dirty="0" err="1"/>
              <a:t>có</a:t>
            </a:r>
            <a:r>
              <a:rPr lang="en" sz="1600" dirty="0"/>
              <a:t>.</a:t>
            </a:r>
            <a:endParaRPr sz="1600" dirty="0"/>
          </a:p>
          <a:p>
            <a:pPr marL="0" lvl="0" indent="0" algn="l" rtl="0">
              <a:spcBef>
                <a:spcPts val="0"/>
              </a:spcBef>
              <a:spcAft>
                <a:spcPts val="0"/>
              </a:spcAft>
              <a:buNone/>
            </a:pP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b23b97c7f9_0_1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Đánh giá kết quả</a:t>
            </a:r>
            <a:endParaRPr/>
          </a:p>
        </p:txBody>
      </p:sp>
      <p:sp>
        <p:nvSpPr>
          <p:cNvPr id="129" name="Google Shape;129;gb23b97c7f9_0_1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600"/>
              </a:spcBef>
              <a:spcAft>
                <a:spcPts val="0"/>
              </a:spcAft>
              <a:buNone/>
            </a:pPr>
            <a:endParaRPr/>
          </a:p>
          <a:p>
            <a:pPr marL="914400" lvl="0" indent="0" algn="l" rtl="0">
              <a:lnSpc>
                <a:spcPct val="115000"/>
              </a:lnSpc>
              <a:spcBef>
                <a:spcPts val="1600"/>
              </a:spcBef>
              <a:spcAft>
                <a:spcPts val="1600"/>
              </a:spcAft>
              <a:buSzPts val="2200"/>
              <a:buNone/>
            </a:pPr>
            <a:endParaRPr sz="1800"/>
          </a:p>
        </p:txBody>
      </p:sp>
      <p:pic>
        <p:nvPicPr>
          <p:cNvPr id="6" name="Picture 5" descr="A screenshot of a website&#10;&#10;Description automatically generated with medium confidence">
            <a:extLst>
              <a:ext uri="{FF2B5EF4-FFF2-40B4-BE49-F238E27FC236}">
                <a16:creationId xmlns:a16="http://schemas.microsoft.com/office/drawing/2014/main" id="{EFFF0CB1-D8CE-E244-858E-640638DFDEA0}"/>
              </a:ext>
            </a:extLst>
          </p:cNvPr>
          <p:cNvPicPr>
            <a:picLocks noChangeAspect="1"/>
          </p:cNvPicPr>
          <p:nvPr/>
        </p:nvPicPr>
        <p:blipFill>
          <a:blip r:embed="rId3"/>
          <a:stretch>
            <a:fillRect/>
          </a:stretch>
        </p:blipFill>
        <p:spPr>
          <a:xfrm>
            <a:off x="0" y="683315"/>
            <a:ext cx="9144000" cy="3776870"/>
          </a:xfrm>
          <a:prstGeom prst="rect">
            <a:avLst/>
          </a:prstGeom>
        </p:spPr>
      </p:pic>
    </p:spTree>
    <p:extLst>
      <p:ext uri="{BB962C8B-B14F-4D97-AF65-F5344CB8AC3E}">
        <p14:creationId xmlns:p14="http://schemas.microsoft.com/office/powerpoint/2010/main" val="160780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b23b97c7f9_0_1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Đánh</a:t>
            </a:r>
            <a:r>
              <a:rPr lang="en" b="1" dirty="0"/>
              <a:t> </a:t>
            </a:r>
            <a:r>
              <a:rPr lang="en" b="1" dirty="0" err="1"/>
              <a:t>giá</a:t>
            </a:r>
            <a:r>
              <a:rPr lang="en" b="1" dirty="0"/>
              <a:t> </a:t>
            </a:r>
            <a:r>
              <a:rPr lang="en" b="1" dirty="0" err="1"/>
              <a:t>kết</a:t>
            </a:r>
            <a:r>
              <a:rPr lang="en" b="1" dirty="0"/>
              <a:t> </a:t>
            </a:r>
            <a:r>
              <a:rPr lang="en" b="1" dirty="0" err="1"/>
              <a:t>quả</a:t>
            </a:r>
            <a:endParaRPr dirty="0"/>
          </a:p>
        </p:txBody>
      </p:sp>
      <p:sp>
        <p:nvSpPr>
          <p:cNvPr id="129" name="Google Shape;129;gb23b97c7f9_0_1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600"/>
              </a:spcBef>
              <a:spcAft>
                <a:spcPts val="0"/>
              </a:spcAft>
              <a:buNone/>
            </a:pPr>
            <a:endParaRPr/>
          </a:p>
          <a:p>
            <a:pPr marL="914400" lvl="0" indent="0" algn="l" rtl="0">
              <a:lnSpc>
                <a:spcPct val="115000"/>
              </a:lnSpc>
              <a:spcBef>
                <a:spcPts val="1600"/>
              </a:spcBef>
              <a:spcAft>
                <a:spcPts val="1600"/>
              </a:spcAft>
              <a:buSzPts val="2200"/>
              <a:buNone/>
            </a:pPr>
            <a:endParaRPr sz="1800"/>
          </a:p>
        </p:txBody>
      </p:sp>
      <p:pic>
        <p:nvPicPr>
          <p:cNvPr id="4" name="Picture 3" descr="Chart, bar chart&#10;&#10;Description automatically generated">
            <a:extLst>
              <a:ext uri="{FF2B5EF4-FFF2-40B4-BE49-F238E27FC236}">
                <a16:creationId xmlns:a16="http://schemas.microsoft.com/office/drawing/2014/main" id="{9A63D017-9A83-2F42-8F39-89273BB66D13}"/>
              </a:ext>
            </a:extLst>
          </p:cNvPr>
          <p:cNvPicPr>
            <a:picLocks noChangeAspect="1"/>
          </p:cNvPicPr>
          <p:nvPr/>
        </p:nvPicPr>
        <p:blipFill>
          <a:blip r:embed="rId3"/>
          <a:stretch>
            <a:fillRect/>
          </a:stretch>
        </p:blipFill>
        <p:spPr>
          <a:xfrm>
            <a:off x="0" y="683315"/>
            <a:ext cx="9144000" cy="37768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D863-0F0E-A34A-834D-70743D4BE76A}"/>
              </a:ext>
            </a:extLst>
          </p:cNvPr>
          <p:cNvSpPr>
            <a:spLocks noGrp="1"/>
          </p:cNvSpPr>
          <p:nvPr>
            <p:ph type="title"/>
          </p:nvPr>
        </p:nvSpPr>
        <p:spPr/>
        <p:txBody>
          <a:bodyPr/>
          <a:lstStyle/>
          <a:p>
            <a:r>
              <a:rPr lang="en" b="1" dirty="0" err="1"/>
              <a:t>Đánh</a:t>
            </a:r>
            <a:r>
              <a:rPr lang="en" b="1" dirty="0"/>
              <a:t> </a:t>
            </a:r>
            <a:r>
              <a:rPr lang="en" b="1" dirty="0" err="1"/>
              <a:t>giá</a:t>
            </a:r>
            <a:r>
              <a:rPr lang="en" b="1" dirty="0"/>
              <a:t> </a:t>
            </a:r>
            <a:r>
              <a:rPr lang="en" b="1" dirty="0" err="1"/>
              <a:t>kết</a:t>
            </a:r>
            <a:r>
              <a:rPr lang="en" b="1" dirty="0"/>
              <a:t> </a:t>
            </a:r>
            <a:r>
              <a:rPr lang="en" b="1" dirty="0" err="1"/>
              <a:t>quả</a:t>
            </a:r>
            <a:endParaRPr lang="en-VN" dirty="0"/>
          </a:p>
        </p:txBody>
      </p:sp>
      <p:sp>
        <p:nvSpPr>
          <p:cNvPr id="3" name="Text Placeholder 2">
            <a:extLst>
              <a:ext uri="{FF2B5EF4-FFF2-40B4-BE49-F238E27FC236}">
                <a16:creationId xmlns:a16="http://schemas.microsoft.com/office/drawing/2014/main" id="{05A20B97-C2EC-E443-B644-341B7FBCA26A}"/>
              </a:ext>
            </a:extLst>
          </p:cNvPr>
          <p:cNvSpPr>
            <a:spLocks noGrp="1"/>
          </p:cNvSpPr>
          <p:nvPr>
            <p:ph type="body" idx="1"/>
          </p:nvPr>
        </p:nvSpPr>
        <p:spPr/>
        <p:txBody>
          <a:bodyPr/>
          <a:lstStyle/>
          <a:p>
            <a:r>
              <a:rPr lang="en-VN" sz="1600" dirty="0"/>
              <a:t>Theo như biểu đồ model được train với ảnh có kích thước 416x416 (1) có độ chính xác kém hơn những ảnh 150x150 (2) và 226x226 (3) tuy nhiên khi sử dụng thực tế thì model (1) lại có kết quả tốt hơn (2) và (3).</a:t>
            </a:r>
          </a:p>
        </p:txBody>
      </p:sp>
    </p:spTree>
    <p:extLst>
      <p:ext uri="{BB962C8B-B14F-4D97-AF65-F5344CB8AC3E}">
        <p14:creationId xmlns:p14="http://schemas.microsoft.com/office/powerpoint/2010/main" val="99589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bb7498ad44_0_6"/>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Nguồn tài liệu</a:t>
            </a:r>
            <a:endParaRPr b="1"/>
          </a:p>
        </p:txBody>
      </p:sp>
      <p:sp>
        <p:nvSpPr>
          <p:cNvPr id="135" name="Google Shape;135;gbb7498ad44_0_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u="sng" dirty="0">
                <a:solidFill>
                  <a:schemeClr val="hlink"/>
                </a:solidFill>
                <a:hlinkClick r:id="rId3"/>
              </a:rPr>
              <a:t>https://blog.roboflow.com/breaking-down-efficientdet</a:t>
            </a:r>
            <a:endParaRPr sz="1600" dirty="0"/>
          </a:p>
          <a:p>
            <a:pPr marL="457200" lvl="0" indent="-330200" algn="l" rtl="0">
              <a:spcBef>
                <a:spcPts val="0"/>
              </a:spcBef>
              <a:spcAft>
                <a:spcPts val="0"/>
              </a:spcAft>
              <a:buSzPts val="1600"/>
              <a:buChar char="●"/>
            </a:pPr>
            <a:r>
              <a:rPr lang="en" sz="1600" u="sng" dirty="0">
                <a:solidFill>
                  <a:schemeClr val="hlink"/>
                </a:solidFill>
                <a:latin typeface="Arial"/>
                <a:ea typeface="Arial"/>
                <a:cs typeface="Arial"/>
                <a:sym typeface="Arial"/>
                <a:hlinkClick r:id="rId4"/>
              </a:rPr>
              <a:t>https://blog.tensorflow.org/2020/07/tensorflow-2-meets-object-detection-api</a:t>
            </a:r>
            <a:endParaRPr sz="1600" dirty="0">
              <a:latin typeface="Arial"/>
              <a:ea typeface="Arial"/>
              <a:cs typeface="Arial"/>
              <a:sym typeface="Arial"/>
            </a:endParaRPr>
          </a:p>
          <a:p>
            <a:pPr marL="457200" lvl="0" indent="-330200" algn="l" rtl="0">
              <a:spcBef>
                <a:spcPts val="0"/>
              </a:spcBef>
              <a:spcAft>
                <a:spcPts val="0"/>
              </a:spcAft>
              <a:buSzPts val="1600"/>
              <a:buFont typeface="Arial"/>
              <a:buChar char="●"/>
            </a:pPr>
            <a:r>
              <a:rPr lang="en" sz="1600" u="sng" dirty="0">
                <a:solidFill>
                  <a:schemeClr val="hlink"/>
                </a:solidFill>
                <a:latin typeface="Arial"/>
                <a:ea typeface="Arial"/>
                <a:cs typeface="Arial"/>
                <a:sym typeface="Arial"/>
                <a:hlinkClick r:id="rId5"/>
              </a:rPr>
              <a:t>https://blog.roboflow.com/train-a-tensorflow2-object-detection-model/</a:t>
            </a:r>
            <a:endParaRPr sz="1600" dirty="0">
              <a:latin typeface="Arial"/>
              <a:ea typeface="Arial"/>
              <a:cs typeface="Arial"/>
              <a:sym typeface="Arial"/>
            </a:endParaRPr>
          </a:p>
          <a:p>
            <a:pPr marL="0" lvl="0" indent="0" algn="l" rtl="0">
              <a:spcBef>
                <a:spcPts val="0"/>
              </a:spcBef>
              <a:spcAft>
                <a:spcPts val="0"/>
              </a:spcAft>
              <a:buNone/>
            </a:pPr>
            <a:endParaRPr sz="16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p:nvPr/>
        </p:nvSpPr>
        <p:spPr>
          <a:xfrm>
            <a:off x="574975" y="1023250"/>
            <a:ext cx="7882500" cy="131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1">
                <a:solidFill>
                  <a:schemeClr val="lt1"/>
                </a:solidFill>
                <a:latin typeface="Roboto"/>
                <a:ea typeface="Roboto"/>
                <a:cs typeface="Roboto"/>
                <a:sym typeface="Roboto"/>
              </a:rPr>
              <a:t>NHẬN DẠNG TRÁI CÂY DỰA TRÊN HÌNH ẢNH</a:t>
            </a:r>
            <a:endParaRPr sz="4800" b="1" i="0" u="none" strike="noStrike" cap="none">
              <a:solidFill>
                <a:schemeClr val="lt1"/>
              </a:solidFill>
              <a:latin typeface="Roboto"/>
              <a:ea typeface="Roboto"/>
              <a:cs typeface="Roboto"/>
              <a:sym typeface="Roboto"/>
            </a:endParaRPr>
          </a:p>
        </p:txBody>
      </p:sp>
      <p:sp>
        <p:nvSpPr>
          <p:cNvPr id="73" name="Google Shape;73;p3"/>
          <p:cNvSpPr txBox="1"/>
          <p:nvPr/>
        </p:nvSpPr>
        <p:spPr>
          <a:xfrm>
            <a:off x="809575" y="2765650"/>
            <a:ext cx="7882500" cy="2219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000"/>
              <a:buFont typeface="Arial"/>
              <a:buNone/>
            </a:pPr>
            <a:endParaRPr sz="2300" b="1" i="0" u="none" strike="noStrike" cap="none">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a:solidFill>
                  <a:schemeClr val="lt1"/>
                </a:solidFill>
                <a:latin typeface="Roboto"/>
                <a:ea typeface="Roboto"/>
                <a:cs typeface="Roboto"/>
                <a:sym typeface="Roboto"/>
              </a:rPr>
              <a:t>Mai Phương Nga - CH20001010</a:t>
            </a:r>
            <a:endParaRPr sz="2300" b="1">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a:solidFill>
                  <a:schemeClr val="lt1"/>
                </a:solidFill>
                <a:latin typeface="Roboto"/>
                <a:ea typeface="Roboto"/>
                <a:cs typeface="Roboto"/>
                <a:sym typeface="Roboto"/>
              </a:rPr>
              <a:t>Nguyễn Như Thanh - CH2001015</a:t>
            </a:r>
            <a:endParaRPr sz="2300" b="1">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a:solidFill>
                  <a:schemeClr val="lt1"/>
                </a:solidFill>
                <a:latin typeface="Roboto"/>
                <a:ea typeface="Roboto"/>
                <a:cs typeface="Roboto"/>
                <a:sym typeface="Roboto"/>
              </a:rPr>
              <a:t>Trần Hiếu Đại - CH20001001</a:t>
            </a:r>
            <a:endParaRPr sz="2300" b="1">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i="0" u="none" strike="noStrike" cap="none">
                <a:solidFill>
                  <a:schemeClr val="lt1"/>
                </a:solidFill>
                <a:latin typeface="Roboto"/>
                <a:ea typeface="Roboto"/>
                <a:cs typeface="Roboto"/>
                <a:sym typeface="Roboto"/>
              </a:rPr>
              <a:t>Github:</a:t>
            </a:r>
            <a:r>
              <a:rPr lang="en" sz="2300" b="1">
                <a:solidFill>
                  <a:schemeClr val="lt1"/>
                </a:solidFill>
                <a:latin typeface="Roboto"/>
                <a:ea typeface="Roboto"/>
                <a:cs typeface="Roboto"/>
                <a:sym typeface="Roboto"/>
              </a:rPr>
              <a:t> </a:t>
            </a:r>
            <a:r>
              <a:rPr lang="en" sz="2300" b="1" i="0" u="none" strike="noStrike" cap="none">
                <a:solidFill>
                  <a:schemeClr val="lt1"/>
                </a:solidFill>
                <a:latin typeface="Roboto"/>
                <a:ea typeface="Roboto"/>
                <a:cs typeface="Roboto"/>
                <a:sym typeface="Roboto"/>
              </a:rPr>
              <a:t>https://github.com/MaiNga-uit/CS2225.CH1507</a:t>
            </a:r>
            <a:endParaRPr sz="2300" b="0" i="0" u="none" strike="noStrike" cap="non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Tóm tắt</a:t>
            </a:r>
            <a:endParaRPr/>
          </a:p>
        </p:txBody>
      </p:sp>
      <p:sp>
        <p:nvSpPr>
          <p:cNvPr id="79" name="Google Shape;79;p4"/>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err="1"/>
              <a:t>Tên</a:t>
            </a:r>
            <a:r>
              <a:rPr lang="en" sz="1600" dirty="0"/>
              <a:t> </a:t>
            </a:r>
            <a:r>
              <a:rPr lang="en" sz="1600" dirty="0" err="1"/>
              <a:t>đề</a:t>
            </a:r>
            <a:r>
              <a:rPr lang="en" sz="1600" dirty="0"/>
              <a:t> </a:t>
            </a:r>
            <a:r>
              <a:rPr lang="en" sz="1600" dirty="0" err="1"/>
              <a:t>tài</a:t>
            </a:r>
            <a:r>
              <a:rPr lang="en" sz="1600" dirty="0"/>
              <a:t>: </a:t>
            </a:r>
            <a:r>
              <a:rPr lang="en" sz="1600" dirty="0" err="1"/>
              <a:t>Nhận</a:t>
            </a:r>
            <a:r>
              <a:rPr lang="en" sz="1600" dirty="0"/>
              <a:t> </a:t>
            </a:r>
            <a:r>
              <a:rPr lang="en" sz="1600" dirty="0" err="1"/>
              <a:t>dạng</a:t>
            </a:r>
            <a:r>
              <a:rPr lang="en" sz="1600" dirty="0"/>
              <a:t> </a:t>
            </a:r>
            <a:r>
              <a:rPr lang="en" sz="1600" dirty="0" err="1"/>
              <a:t>một</a:t>
            </a:r>
            <a:r>
              <a:rPr lang="en" sz="1600" dirty="0"/>
              <a:t> </a:t>
            </a:r>
            <a:r>
              <a:rPr lang="en" sz="1600" dirty="0" err="1"/>
              <a:t>vài</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dựa</a:t>
            </a:r>
            <a:r>
              <a:rPr lang="en" sz="1600" dirty="0"/>
              <a:t> </a:t>
            </a:r>
            <a:r>
              <a:rPr lang="en" sz="1600" dirty="0" err="1"/>
              <a:t>trên</a:t>
            </a:r>
            <a:r>
              <a:rPr lang="en" sz="1600" dirty="0"/>
              <a:t> </a:t>
            </a:r>
            <a:r>
              <a:rPr lang="en" sz="1600" dirty="0" err="1"/>
              <a:t>hình</a:t>
            </a:r>
            <a:r>
              <a:rPr lang="en" sz="1600" dirty="0"/>
              <a:t> </a:t>
            </a:r>
            <a:r>
              <a:rPr lang="en" sz="1600" dirty="0" err="1"/>
              <a:t>ảnh</a:t>
            </a:r>
            <a:r>
              <a:rPr lang="en" sz="1600" dirty="0"/>
              <a:t>.</a:t>
            </a:r>
            <a:endParaRPr sz="1600" dirty="0"/>
          </a:p>
          <a:p>
            <a:pPr marL="457200" lvl="0" indent="-330200" algn="l" rtl="0">
              <a:lnSpc>
                <a:spcPct val="115000"/>
              </a:lnSpc>
              <a:spcBef>
                <a:spcPts val="0"/>
              </a:spcBef>
              <a:spcAft>
                <a:spcPts val="0"/>
              </a:spcAft>
              <a:buSzPts val="1600"/>
              <a:buChar char="●"/>
            </a:pPr>
            <a:r>
              <a:rPr lang="en" sz="1600" dirty="0" err="1"/>
              <a:t>Tóm</a:t>
            </a:r>
            <a:r>
              <a:rPr lang="en" sz="1600" dirty="0"/>
              <a:t> </a:t>
            </a:r>
            <a:r>
              <a:rPr lang="en" sz="1600" dirty="0" err="1"/>
              <a:t>tắt</a:t>
            </a:r>
            <a:r>
              <a:rPr lang="en" sz="1600" dirty="0"/>
              <a:t> </a:t>
            </a:r>
            <a:r>
              <a:rPr lang="en" sz="1600" dirty="0" err="1"/>
              <a:t>về</a:t>
            </a:r>
            <a:r>
              <a:rPr lang="en" sz="1600" dirty="0"/>
              <a:t> </a:t>
            </a:r>
            <a:r>
              <a:rPr lang="en" sz="1600" dirty="0" err="1"/>
              <a:t>đồ</a:t>
            </a:r>
            <a:r>
              <a:rPr lang="en" sz="1600" dirty="0"/>
              <a:t> </a:t>
            </a:r>
            <a:r>
              <a:rPr lang="en" sz="1600" dirty="0" err="1"/>
              <a:t>án</a:t>
            </a:r>
            <a:r>
              <a:rPr lang="en" sz="1600" dirty="0"/>
              <a:t> </a:t>
            </a:r>
            <a:r>
              <a:rPr lang="en" sz="1600" dirty="0" err="1"/>
              <a:t>và</a:t>
            </a:r>
            <a:r>
              <a:rPr lang="en" sz="1600" dirty="0"/>
              <a:t> </a:t>
            </a:r>
            <a:r>
              <a:rPr lang="en" sz="1600" dirty="0" err="1"/>
              <a:t>kết</a:t>
            </a:r>
            <a:r>
              <a:rPr lang="en" sz="1600" dirty="0"/>
              <a:t> </a:t>
            </a:r>
            <a:r>
              <a:rPr lang="en" sz="1600" dirty="0" err="1"/>
              <a:t>quả</a:t>
            </a:r>
            <a:r>
              <a:rPr lang="en" sz="1600" dirty="0"/>
              <a:t> </a:t>
            </a:r>
            <a:r>
              <a:rPr lang="en" sz="1600" dirty="0" err="1"/>
              <a:t>đạt</a:t>
            </a:r>
            <a:r>
              <a:rPr lang="en" sz="1600" dirty="0"/>
              <a:t> </a:t>
            </a:r>
            <a:r>
              <a:rPr lang="en" sz="1600" dirty="0" err="1"/>
              <a:t>được</a:t>
            </a:r>
            <a:r>
              <a:rPr lang="en" sz="1600" dirty="0"/>
              <a:t>:</a:t>
            </a:r>
            <a:endParaRPr sz="1600" dirty="0"/>
          </a:p>
          <a:p>
            <a:pPr marL="914400" lvl="1" indent="-330200" algn="l" rtl="0">
              <a:lnSpc>
                <a:spcPct val="115000"/>
              </a:lnSpc>
              <a:spcBef>
                <a:spcPts val="0"/>
              </a:spcBef>
              <a:spcAft>
                <a:spcPts val="0"/>
              </a:spcAft>
              <a:buSzPts val="1600"/>
              <a:buChar char="○"/>
            </a:pPr>
            <a:r>
              <a:rPr lang="en" sz="1600" dirty="0" err="1"/>
              <a:t>Ứng</a:t>
            </a:r>
            <a:r>
              <a:rPr lang="en" sz="1600" dirty="0"/>
              <a:t> </a:t>
            </a:r>
            <a:r>
              <a:rPr lang="en" sz="1600" dirty="0" err="1"/>
              <a:t>dụng</a:t>
            </a:r>
            <a:r>
              <a:rPr lang="en" sz="1600" dirty="0"/>
              <a:t>: </a:t>
            </a:r>
            <a:r>
              <a:rPr lang="en" sz="1600" dirty="0" err="1"/>
              <a:t>Nhận</a:t>
            </a:r>
            <a:r>
              <a:rPr lang="en" sz="1600" dirty="0"/>
              <a:t> </a:t>
            </a:r>
            <a:r>
              <a:rPr lang="en" sz="1600" dirty="0" err="1"/>
              <a:t>dạng</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dựa</a:t>
            </a:r>
            <a:r>
              <a:rPr lang="en" sz="1600" dirty="0"/>
              <a:t> </a:t>
            </a:r>
            <a:r>
              <a:rPr lang="en" sz="1600" dirty="0" err="1"/>
              <a:t>trên</a:t>
            </a:r>
            <a:r>
              <a:rPr lang="en" sz="1600" dirty="0"/>
              <a:t> </a:t>
            </a:r>
            <a:r>
              <a:rPr lang="en" sz="1600" dirty="0" err="1"/>
              <a:t>ảnh</a:t>
            </a:r>
            <a:r>
              <a:rPr lang="en" sz="1600" dirty="0"/>
              <a:t> </a:t>
            </a:r>
            <a:r>
              <a:rPr lang="en" sz="1600" dirty="0" err="1"/>
              <a:t>chụp</a:t>
            </a:r>
            <a:r>
              <a:rPr lang="en" sz="1600" dirty="0"/>
              <a:t> </a:t>
            </a:r>
            <a:r>
              <a:rPr lang="en" sz="1600" dirty="0" err="1"/>
              <a:t>bất</a:t>
            </a:r>
            <a:r>
              <a:rPr lang="en" sz="1600" dirty="0"/>
              <a:t> </a:t>
            </a:r>
            <a:r>
              <a:rPr lang="en" sz="1600" dirty="0" err="1"/>
              <a:t>kì</a:t>
            </a:r>
            <a:r>
              <a:rPr lang="en" sz="1600" dirty="0"/>
              <a:t>.</a:t>
            </a:r>
            <a:endParaRPr sz="1600" dirty="0"/>
          </a:p>
          <a:p>
            <a:pPr marL="914400" lvl="1" indent="-330200" algn="l" rtl="0">
              <a:lnSpc>
                <a:spcPct val="115000"/>
              </a:lnSpc>
              <a:spcBef>
                <a:spcPts val="0"/>
              </a:spcBef>
              <a:spcAft>
                <a:spcPts val="0"/>
              </a:spcAft>
              <a:buSzPts val="1600"/>
              <a:buChar char="○"/>
            </a:pPr>
            <a:r>
              <a:rPr lang="en" sz="1600" dirty="0" err="1"/>
              <a:t>Sử</a:t>
            </a:r>
            <a:r>
              <a:rPr lang="en" sz="1600" dirty="0"/>
              <a:t> </a:t>
            </a:r>
            <a:r>
              <a:rPr lang="en" sz="1600" dirty="0" err="1"/>
              <a:t>dụng</a:t>
            </a:r>
            <a:r>
              <a:rPr lang="en" sz="1600" dirty="0"/>
              <a:t>: </a:t>
            </a:r>
            <a:r>
              <a:rPr lang="en" sz="1600" dirty="0" err="1"/>
              <a:t>Tensorflow</a:t>
            </a:r>
            <a:r>
              <a:rPr lang="en" sz="1600" dirty="0"/>
              <a:t> v2 </a:t>
            </a:r>
            <a:r>
              <a:rPr lang="en" sz="1600" dirty="0" err="1"/>
              <a:t>cùng</a:t>
            </a:r>
            <a:r>
              <a:rPr lang="en" sz="1600" dirty="0"/>
              <a:t> </a:t>
            </a:r>
            <a:r>
              <a:rPr lang="en" sz="1600" dirty="0" err="1"/>
              <a:t>với</a:t>
            </a:r>
            <a:r>
              <a:rPr lang="en" sz="1600" dirty="0"/>
              <a:t> EfficientDet-d0 model.</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6707-2D5D-914F-8E58-EA2CA7713AE9}"/>
              </a:ext>
            </a:extLst>
          </p:cNvPr>
          <p:cNvSpPr>
            <a:spLocks noGrp="1"/>
          </p:cNvSpPr>
          <p:nvPr>
            <p:ph type="title"/>
          </p:nvPr>
        </p:nvSpPr>
        <p:spPr/>
        <p:txBody>
          <a:bodyPr/>
          <a:lstStyle/>
          <a:p>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b="1" dirty="0"/>
              <a:t> </a:t>
            </a:r>
            <a:br>
              <a:rPr lang="en-US" b="1" dirty="0"/>
            </a:br>
            <a:br>
              <a:rPr lang="en-US" b="1" dirty="0"/>
            </a:br>
            <a:br>
              <a:rPr lang="en-US" b="1" dirty="0"/>
            </a:br>
            <a:r>
              <a:rPr lang="en-US" b="1" dirty="0" err="1">
                <a:solidFill>
                  <a:srgbClr val="FFFFFF"/>
                </a:solidFill>
              </a:rPr>
              <a:t>Ảnh</a:t>
            </a:r>
            <a:r>
              <a:rPr lang="en-US" b="1" dirty="0">
                <a:solidFill>
                  <a:srgbClr val="FFFFFF"/>
                </a:solidFill>
              </a:rPr>
              <a:t> </a:t>
            </a:r>
            <a:r>
              <a:rPr lang="en-US" b="1" dirty="0" err="1">
                <a:solidFill>
                  <a:srgbClr val="FFFFFF"/>
                </a:solidFill>
              </a:rPr>
              <a:t>của</a:t>
            </a:r>
            <a:r>
              <a:rPr lang="en-US" b="1" dirty="0">
                <a:solidFill>
                  <a:srgbClr val="FFFFFF"/>
                </a:solidFill>
              </a:rPr>
              <a:t> </a:t>
            </a:r>
            <a:r>
              <a:rPr lang="en-US" b="1" dirty="0" err="1">
                <a:solidFill>
                  <a:srgbClr val="FFFFFF"/>
                </a:solidFill>
              </a:rPr>
              <a:t>các</a:t>
            </a:r>
            <a:r>
              <a:rPr lang="en-US" b="1" dirty="0">
                <a:solidFill>
                  <a:srgbClr val="FFFFFF"/>
                </a:solidFill>
              </a:rPr>
              <a:t> </a:t>
            </a:r>
            <a:r>
              <a:rPr lang="en-US" b="1" dirty="0" err="1">
                <a:solidFill>
                  <a:srgbClr val="FFFFFF"/>
                </a:solidFill>
              </a:rPr>
              <a:t>thành</a:t>
            </a:r>
            <a:r>
              <a:rPr lang="en-US" b="1" dirty="0">
                <a:solidFill>
                  <a:srgbClr val="FFFFFF"/>
                </a:solidFill>
              </a:rPr>
              <a:t> </a:t>
            </a:r>
            <a:r>
              <a:rPr lang="en-US" b="1" dirty="0" err="1">
                <a:solidFill>
                  <a:srgbClr val="FFFFFF"/>
                </a:solidFill>
              </a:rPr>
              <a:t>viên</a:t>
            </a:r>
            <a:r>
              <a:rPr lang="en-US" b="1" dirty="0">
                <a:solidFill>
                  <a:srgbClr val="FFFFFF"/>
                </a:solidFill>
              </a:rPr>
              <a:t> </a:t>
            </a:r>
            <a:r>
              <a:rPr lang="en-US" b="1" dirty="0" err="1">
                <a:solidFill>
                  <a:srgbClr val="FFFFFF"/>
                </a:solidFill>
              </a:rPr>
              <a:t>của</a:t>
            </a:r>
            <a:r>
              <a:rPr lang="en-US" b="1" dirty="0">
                <a:solidFill>
                  <a:srgbClr val="FFFFFF"/>
                </a:solidFill>
              </a:rPr>
              <a:t> </a:t>
            </a:r>
            <a:r>
              <a:rPr lang="en-US" b="1" dirty="0" err="1">
                <a:solidFill>
                  <a:srgbClr val="FFFFFF"/>
                </a:solidFill>
              </a:rPr>
              <a:t>nhóm</a:t>
            </a:r>
            <a:r>
              <a:rPr lang="en-US" b="1" dirty="0">
                <a:solidFill>
                  <a:srgbClr val="FFFFFF"/>
                </a:solidFill>
              </a:rPr>
              <a:t> </a:t>
            </a:r>
            <a:br>
              <a:rPr lang="en-US" b="1" dirty="0">
                <a:solidFill>
                  <a:srgbClr val="000000"/>
                </a:solidFill>
              </a:rPr>
            </a:br>
            <a:br>
              <a:rPr lang="en-US" b="1" dirty="0"/>
            </a:br>
            <a:br>
              <a:rPr lang="en-US" b="1" dirty="0"/>
            </a:br>
            <a:r>
              <a:rPr lang="en-US" b="1" dirty="0" err="1"/>
              <a:t>Ảnh</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nhóm</a:t>
            </a:r>
            <a:endParaRPr lang="en-VN" b="1" dirty="0"/>
          </a:p>
        </p:txBody>
      </p:sp>
      <p:pic>
        <p:nvPicPr>
          <p:cNvPr id="5" name="Picture 4" descr="A person standing in front of a window posing for the camera&#10;&#10;Description automatically generated with medium confidence">
            <a:extLst>
              <a:ext uri="{FF2B5EF4-FFF2-40B4-BE49-F238E27FC236}">
                <a16:creationId xmlns:a16="http://schemas.microsoft.com/office/drawing/2014/main" id="{722ECD61-9C20-284A-9D68-4C2CFA32B7A6}"/>
              </a:ext>
            </a:extLst>
          </p:cNvPr>
          <p:cNvPicPr>
            <a:picLocks noChangeAspect="1"/>
          </p:cNvPicPr>
          <p:nvPr/>
        </p:nvPicPr>
        <p:blipFill>
          <a:blip r:embed="rId2"/>
          <a:stretch>
            <a:fillRect/>
          </a:stretch>
        </p:blipFill>
        <p:spPr>
          <a:xfrm>
            <a:off x="3143829" y="1783080"/>
            <a:ext cx="2145640" cy="2793492"/>
          </a:xfrm>
          <a:prstGeom prst="rect">
            <a:avLst/>
          </a:prstGeom>
        </p:spPr>
      </p:pic>
      <p:pic>
        <p:nvPicPr>
          <p:cNvPr id="7" name="Picture 6" descr="A person wearing glasses&#10;&#10;Description automatically generated with medium confidence">
            <a:extLst>
              <a:ext uri="{FF2B5EF4-FFF2-40B4-BE49-F238E27FC236}">
                <a16:creationId xmlns:a16="http://schemas.microsoft.com/office/drawing/2014/main" id="{2101786A-A2EB-554D-8277-9C1EE006E7BA}"/>
              </a:ext>
            </a:extLst>
          </p:cNvPr>
          <p:cNvPicPr>
            <a:picLocks noChangeAspect="1"/>
          </p:cNvPicPr>
          <p:nvPr/>
        </p:nvPicPr>
        <p:blipFill>
          <a:blip r:embed="rId3"/>
          <a:stretch>
            <a:fillRect/>
          </a:stretch>
        </p:blipFill>
        <p:spPr>
          <a:xfrm>
            <a:off x="471900" y="1771182"/>
            <a:ext cx="2082790" cy="2805390"/>
          </a:xfrm>
          <a:prstGeom prst="rect">
            <a:avLst/>
          </a:prstGeom>
        </p:spPr>
      </p:pic>
      <p:pic>
        <p:nvPicPr>
          <p:cNvPr id="9" name="Picture 8" descr="A person standing on a balcony&#10;&#10;Description automatically generated with low confidence">
            <a:extLst>
              <a:ext uri="{FF2B5EF4-FFF2-40B4-BE49-F238E27FC236}">
                <a16:creationId xmlns:a16="http://schemas.microsoft.com/office/drawing/2014/main" id="{34E4EA58-A374-CA49-922C-C7A0034A18A0}"/>
              </a:ext>
            </a:extLst>
          </p:cNvPr>
          <p:cNvPicPr>
            <a:picLocks noChangeAspect="1"/>
          </p:cNvPicPr>
          <p:nvPr/>
        </p:nvPicPr>
        <p:blipFill>
          <a:blip r:embed="rId4"/>
          <a:stretch>
            <a:fillRect/>
          </a:stretch>
        </p:blipFill>
        <p:spPr>
          <a:xfrm>
            <a:off x="5878608" y="1783080"/>
            <a:ext cx="2793492" cy="2793492"/>
          </a:xfrm>
          <a:prstGeom prst="rect">
            <a:avLst/>
          </a:prstGeom>
        </p:spPr>
      </p:pic>
      <p:sp>
        <p:nvSpPr>
          <p:cNvPr id="10" name="TextBox 9">
            <a:extLst>
              <a:ext uri="{FF2B5EF4-FFF2-40B4-BE49-F238E27FC236}">
                <a16:creationId xmlns:a16="http://schemas.microsoft.com/office/drawing/2014/main" id="{321C6B9A-0931-AE40-B193-9C154DD58924}"/>
              </a:ext>
            </a:extLst>
          </p:cNvPr>
          <p:cNvSpPr txBox="1"/>
          <p:nvPr/>
        </p:nvSpPr>
        <p:spPr>
          <a:xfrm>
            <a:off x="386789" y="988168"/>
            <a:ext cx="2253011" cy="634533"/>
          </a:xfrm>
          <a:prstGeom prst="rect">
            <a:avLst/>
          </a:prstGeom>
          <a:noFill/>
        </p:spPr>
        <p:txBody>
          <a:bodyPr wrap="square" rtlCol="0">
            <a:spAutoFit/>
          </a:bodyPr>
          <a:lstStyle/>
          <a:p>
            <a:pPr marL="127000">
              <a:lnSpc>
                <a:spcPct val="115000"/>
              </a:lnSpc>
              <a:buSzPts val="1600"/>
            </a:pPr>
            <a:r>
              <a:rPr lang="en-VN" sz="1600" dirty="0">
                <a:latin typeface="Roboto"/>
                <a:sym typeface="Roboto"/>
              </a:rPr>
              <a:t>Nguyễn Như Thanh</a:t>
            </a:r>
          </a:p>
          <a:p>
            <a:pPr marL="127000">
              <a:lnSpc>
                <a:spcPct val="115000"/>
              </a:lnSpc>
              <a:buSzPts val="1600"/>
            </a:pPr>
            <a:r>
              <a:rPr lang="en-VN" sz="1600" dirty="0">
                <a:latin typeface="Roboto"/>
                <a:sym typeface="Roboto"/>
              </a:rPr>
              <a:t>CH2001015</a:t>
            </a:r>
          </a:p>
        </p:txBody>
      </p:sp>
      <p:sp>
        <p:nvSpPr>
          <p:cNvPr id="11" name="TextBox 10">
            <a:extLst>
              <a:ext uri="{FF2B5EF4-FFF2-40B4-BE49-F238E27FC236}">
                <a16:creationId xmlns:a16="http://schemas.microsoft.com/office/drawing/2014/main" id="{D2462910-469D-CF43-82E9-856F0AA20BB6}"/>
              </a:ext>
            </a:extLst>
          </p:cNvPr>
          <p:cNvSpPr txBox="1"/>
          <p:nvPr/>
        </p:nvSpPr>
        <p:spPr>
          <a:xfrm>
            <a:off x="3175254" y="988784"/>
            <a:ext cx="2082790" cy="634533"/>
          </a:xfrm>
          <a:prstGeom prst="rect">
            <a:avLst/>
          </a:prstGeom>
          <a:noFill/>
        </p:spPr>
        <p:txBody>
          <a:bodyPr wrap="square" rtlCol="0">
            <a:spAutoFit/>
          </a:bodyPr>
          <a:lstStyle/>
          <a:p>
            <a:pPr marL="127000">
              <a:lnSpc>
                <a:spcPct val="115000"/>
              </a:lnSpc>
              <a:buSzPts val="1600"/>
            </a:pPr>
            <a:r>
              <a:rPr lang="en-VN" sz="1600" dirty="0">
                <a:latin typeface="Roboto"/>
              </a:rPr>
              <a:t>Mai Phương Nga</a:t>
            </a:r>
          </a:p>
          <a:p>
            <a:pPr marL="127000">
              <a:lnSpc>
                <a:spcPct val="115000"/>
              </a:lnSpc>
              <a:buSzPts val="1600"/>
            </a:pPr>
            <a:r>
              <a:rPr lang="en-VN" sz="1600" dirty="0">
                <a:latin typeface="Roboto"/>
              </a:rPr>
              <a:t>CH2001010</a:t>
            </a:r>
          </a:p>
        </p:txBody>
      </p:sp>
      <p:sp>
        <p:nvSpPr>
          <p:cNvPr id="12" name="TextBox 11">
            <a:extLst>
              <a:ext uri="{FF2B5EF4-FFF2-40B4-BE49-F238E27FC236}">
                <a16:creationId xmlns:a16="http://schemas.microsoft.com/office/drawing/2014/main" id="{98A07FA2-847D-FD48-96A5-2D816601D850}"/>
              </a:ext>
            </a:extLst>
          </p:cNvPr>
          <p:cNvSpPr txBox="1"/>
          <p:nvPr/>
        </p:nvSpPr>
        <p:spPr>
          <a:xfrm>
            <a:off x="6543667" y="1013046"/>
            <a:ext cx="1463373" cy="584775"/>
          </a:xfrm>
          <a:prstGeom prst="rect">
            <a:avLst/>
          </a:prstGeom>
          <a:noFill/>
        </p:spPr>
        <p:txBody>
          <a:bodyPr wrap="square" rtlCol="0">
            <a:spAutoFit/>
          </a:bodyPr>
          <a:lstStyle/>
          <a:p>
            <a:r>
              <a:rPr lang="en-VN" sz="1600" dirty="0">
                <a:latin typeface="Roboto"/>
              </a:rPr>
              <a:t>Trần Hiếu Đại</a:t>
            </a:r>
          </a:p>
          <a:p>
            <a:r>
              <a:rPr lang="en-VN" sz="1600" dirty="0">
                <a:latin typeface="Roboto"/>
              </a:rPr>
              <a:t>CH2001001</a:t>
            </a:r>
          </a:p>
        </p:txBody>
      </p:sp>
    </p:spTree>
    <p:extLst>
      <p:ext uri="{BB962C8B-B14F-4D97-AF65-F5344CB8AC3E}">
        <p14:creationId xmlns:p14="http://schemas.microsoft.com/office/powerpoint/2010/main" val="63298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Mô tả bài toán</a:t>
            </a:r>
            <a:r>
              <a:rPr lang="en"/>
              <a:t> </a:t>
            </a:r>
            <a:endParaRPr/>
          </a:p>
        </p:txBody>
      </p:sp>
      <p:sp>
        <p:nvSpPr>
          <p:cNvPr id="92" name="Google Shape;92;p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a:t>Input: </a:t>
            </a:r>
            <a:r>
              <a:rPr lang="en" sz="1600" dirty="0" err="1"/>
              <a:t>ảnh</a:t>
            </a:r>
            <a:r>
              <a:rPr lang="en" sz="1600" dirty="0"/>
              <a:t> </a:t>
            </a:r>
            <a:r>
              <a:rPr lang="en" sz="1600" dirty="0" err="1"/>
              <a:t>chứa</a:t>
            </a:r>
            <a:r>
              <a:rPr lang="en" sz="1600" dirty="0"/>
              <a:t> 1 </a:t>
            </a:r>
            <a:r>
              <a:rPr lang="en" sz="1600" dirty="0" err="1"/>
              <a:t>trong</a:t>
            </a:r>
            <a:r>
              <a:rPr lang="en" sz="1600" dirty="0"/>
              <a:t> 6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sau</a:t>
            </a:r>
            <a:r>
              <a:rPr lang="en" sz="1600" dirty="0"/>
              <a:t>: </a:t>
            </a:r>
            <a:r>
              <a:rPr lang="en" sz="1600" dirty="0" err="1"/>
              <a:t>thanh</a:t>
            </a:r>
            <a:r>
              <a:rPr lang="en" sz="1600" dirty="0"/>
              <a:t> long, </a:t>
            </a:r>
            <a:r>
              <a:rPr lang="en" sz="1600" dirty="0" err="1"/>
              <a:t>măng</a:t>
            </a:r>
            <a:r>
              <a:rPr lang="en" sz="1600" dirty="0"/>
              <a:t> </a:t>
            </a:r>
            <a:r>
              <a:rPr lang="en" sz="1600" dirty="0" err="1"/>
              <a:t>cụt</a:t>
            </a:r>
            <a:r>
              <a:rPr lang="en" sz="1600" dirty="0"/>
              <a:t>, </a:t>
            </a:r>
            <a:r>
              <a:rPr lang="en" sz="1600" dirty="0" err="1"/>
              <a:t>mận</a:t>
            </a:r>
            <a:r>
              <a:rPr lang="en" sz="1600" dirty="0"/>
              <a:t>, </a:t>
            </a:r>
            <a:r>
              <a:rPr lang="en" sz="1600" dirty="0" err="1"/>
              <a:t>ổi</a:t>
            </a:r>
            <a:r>
              <a:rPr lang="en" sz="1600" dirty="0"/>
              <a:t>, </a:t>
            </a:r>
            <a:r>
              <a:rPr lang="en" sz="1600" dirty="0" err="1"/>
              <a:t>xoài</a:t>
            </a:r>
            <a:r>
              <a:rPr lang="en" sz="1600" dirty="0"/>
              <a:t>, </a:t>
            </a:r>
            <a:r>
              <a:rPr lang="en" sz="1600" dirty="0" err="1"/>
              <a:t>khế</a:t>
            </a:r>
            <a:r>
              <a:rPr lang="en" sz="1600" dirty="0"/>
              <a:t>.</a:t>
            </a:r>
            <a:endParaRPr sz="1600" dirty="0"/>
          </a:p>
          <a:p>
            <a:pPr marL="457200" lvl="0" indent="-330200" algn="l" rtl="0">
              <a:lnSpc>
                <a:spcPct val="115000"/>
              </a:lnSpc>
              <a:spcBef>
                <a:spcPts val="0"/>
              </a:spcBef>
              <a:spcAft>
                <a:spcPts val="0"/>
              </a:spcAft>
              <a:buSzPts val="1600"/>
              <a:buChar char="●"/>
            </a:pPr>
            <a:r>
              <a:rPr lang="en" sz="1600" dirty="0"/>
              <a:t>Output: Bounding box </a:t>
            </a:r>
            <a:r>
              <a:rPr lang="en" sz="1600" dirty="0" err="1"/>
              <a:t>của</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nhận</a:t>
            </a:r>
            <a:r>
              <a:rPr lang="en" sz="1600" dirty="0"/>
              <a:t> </a:t>
            </a:r>
            <a:r>
              <a:rPr lang="en" sz="1600" dirty="0" err="1"/>
              <a:t>diện</a:t>
            </a:r>
            <a:r>
              <a:rPr lang="en" sz="1600" dirty="0"/>
              <a:t> </a:t>
            </a:r>
            <a:r>
              <a:rPr lang="en" sz="1600" dirty="0" err="1"/>
              <a:t>được</a:t>
            </a:r>
            <a:r>
              <a:rPr lang="en" sz="1600" dirty="0"/>
              <a:t> </a:t>
            </a:r>
            <a:r>
              <a:rPr lang="en" sz="1600" dirty="0" err="1"/>
              <a:t>cùng</a:t>
            </a:r>
            <a:r>
              <a:rPr lang="en" sz="1600" dirty="0"/>
              <a:t> </a:t>
            </a:r>
            <a:r>
              <a:rPr lang="en" sz="1600" dirty="0" err="1"/>
              <a:t>với</a:t>
            </a:r>
            <a:r>
              <a:rPr lang="en" sz="1600" dirty="0"/>
              <a:t> </a:t>
            </a:r>
            <a:r>
              <a:rPr lang="en" sz="1600" dirty="0" err="1"/>
              <a:t>tên</a:t>
            </a:r>
            <a:r>
              <a:rPr lang="en" sz="1600" dirty="0"/>
              <a:t> </a:t>
            </a:r>
            <a:r>
              <a:rPr lang="en" sz="1600" dirty="0" err="1"/>
              <a:t>của</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đó</a:t>
            </a:r>
            <a:r>
              <a:rPr lang="en" sz="1600" dirty="0"/>
              <a:t>.</a:t>
            </a:r>
            <a:endParaRPr sz="1600" dirty="0"/>
          </a:p>
          <a:p>
            <a:pPr marL="457200" lvl="0" indent="-330200" algn="l" rtl="0">
              <a:spcBef>
                <a:spcPts val="0"/>
              </a:spcBef>
              <a:spcAft>
                <a:spcPts val="0"/>
              </a:spcAft>
              <a:buSzPts val="1600"/>
              <a:buChar char="●"/>
            </a:pPr>
            <a:r>
              <a:rPr lang="en" sz="1600" dirty="0" err="1"/>
              <a:t>Công</a:t>
            </a:r>
            <a:r>
              <a:rPr lang="en" sz="1600" dirty="0"/>
              <a:t> </a:t>
            </a:r>
            <a:r>
              <a:rPr lang="en" sz="1600" dirty="0" err="1"/>
              <a:t>cụ</a:t>
            </a:r>
            <a:r>
              <a:rPr lang="en" sz="1600" dirty="0"/>
              <a:t> </a:t>
            </a:r>
            <a:r>
              <a:rPr lang="en" sz="1600" dirty="0" err="1"/>
              <a:t>được</a:t>
            </a:r>
            <a:r>
              <a:rPr lang="en" sz="1600" dirty="0"/>
              <a:t> </a:t>
            </a:r>
            <a:r>
              <a:rPr lang="en" sz="1600" dirty="0" err="1"/>
              <a:t>sử</a:t>
            </a:r>
            <a:r>
              <a:rPr lang="en" sz="1600" dirty="0"/>
              <a:t> </a:t>
            </a:r>
            <a:r>
              <a:rPr lang="en" sz="1600" dirty="0" err="1"/>
              <a:t>dụng</a:t>
            </a:r>
            <a:r>
              <a:rPr lang="en" sz="1600" dirty="0"/>
              <a:t>:</a:t>
            </a:r>
            <a:endParaRPr sz="1600" dirty="0"/>
          </a:p>
          <a:p>
            <a:pPr marL="914400" lvl="1" indent="-330200" algn="l" rtl="0">
              <a:spcBef>
                <a:spcPts val="0"/>
              </a:spcBef>
              <a:spcAft>
                <a:spcPts val="0"/>
              </a:spcAft>
              <a:buSzPts val="1600"/>
              <a:buChar char="○"/>
            </a:pPr>
            <a:r>
              <a:rPr lang="en" sz="1600" dirty="0" err="1"/>
              <a:t>Tensorflow</a:t>
            </a:r>
            <a:r>
              <a:rPr lang="en" sz="1600" dirty="0"/>
              <a:t> v2</a:t>
            </a:r>
            <a:endParaRPr sz="1600" dirty="0"/>
          </a:p>
          <a:p>
            <a:pPr marL="914400" lvl="1" indent="-330200" algn="l" rtl="0">
              <a:spcBef>
                <a:spcPts val="0"/>
              </a:spcBef>
              <a:spcAft>
                <a:spcPts val="0"/>
              </a:spcAft>
              <a:buSzPts val="1600"/>
              <a:buChar char="○"/>
            </a:pPr>
            <a:r>
              <a:rPr lang="en" sz="1600" dirty="0"/>
              <a:t>EfficientDet-d0 model</a:t>
            </a:r>
            <a:endParaRPr sz="1600" dirty="0"/>
          </a:p>
          <a:p>
            <a:pPr marL="914400" lvl="1" indent="-330200" algn="l" rtl="0">
              <a:spcBef>
                <a:spcPts val="0"/>
              </a:spcBef>
              <a:spcAft>
                <a:spcPts val="0"/>
              </a:spcAft>
              <a:buSzPts val="1600"/>
              <a:buChar char="○"/>
            </a:pPr>
            <a:r>
              <a:rPr lang="en" sz="1600" dirty="0"/>
              <a:t>Google </a:t>
            </a:r>
            <a:r>
              <a:rPr lang="en" sz="1600" dirty="0" err="1"/>
              <a:t>Colab</a:t>
            </a:r>
            <a:endParaRPr sz="1600" dirty="0"/>
          </a:p>
          <a:p>
            <a:pPr marL="457200" lvl="0" indent="-330200" algn="l" rtl="0">
              <a:lnSpc>
                <a:spcPct val="115000"/>
              </a:lnSpc>
              <a:spcBef>
                <a:spcPts val="0"/>
              </a:spcBef>
              <a:spcAft>
                <a:spcPts val="0"/>
              </a:spcAft>
              <a:buSzPts val="1600"/>
              <a:buChar char="●"/>
            </a:pPr>
            <a:r>
              <a:rPr lang="en" sz="1600" dirty="0" err="1"/>
              <a:t>Hướng</a:t>
            </a:r>
            <a:r>
              <a:rPr lang="en" sz="1600" dirty="0"/>
              <a:t> </a:t>
            </a:r>
            <a:r>
              <a:rPr lang="en" sz="1600" dirty="0" err="1"/>
              <a:t>tiếp</a:t>
            </a:r>
            <a:r>
              <a:rPr lang="en" sz="1600" dirty="0"/>
              <a:t> </a:t>
            </a:r>
            <a:r>
              <a:rPr lang="en" sz="1600" dirty="0" err="1"/>
              <a:t>cận</a:t>
            </a:r>
            <a:r>
              <a:rPr lang="en" sz="1600" dirty="0"/>
              <a:t>:</a:t>
            </a:r>
            <a:endParaRPr sz="1600" dirty="0"/>
          </a:p>
          <a:p>
            <a:pPr marL="914400" lvl="1" indent="-330200" algn="l" rtl="0">
              <a:lnSpc>
                <a:spcPct val="115000"/>
              </a:lnSpc>
              <a:spcBef>
                <a:spcPts val="0"/>
              </a:spcBef>
              <a:spcAft>
                <a:spcPts val="0"/>
              </a:spcAft>
              <a:buSzPts val="1600"/>
              <a:buChar char="○"/>
            </a:pPr>
            <a:r>
              <a:rPr lang="en" sz="1600" dirty="0"/>
              <a:t>Thu </a:t>
            </a:r>
            <a:r>
              <a:rPr lang="en" sz="1600" dirty="0" err="1"/>
              <a:t>thập</a:t>
            </a:r>
            <a:r>
              <a:rPr lang="en" sz="1600" dirty="0"/>
              <a:t> </a:t>
            </a:r>
            <a:r>
              <a:rPr lang="en" sz="1600" dirty="0" err="1"/>
              <a:t>bộ</a:t>
            </a:r>
            <a:r>
              <a:rPr lang="en" sz="1600" dirty="0"/>
              <a:t> </a:t>
            </a:r>
            <a:r>
              <a:rPr lang="en" sz="1600" dirty="0" err="1"/>
              <a:t>dữ</a:t>
            </a:r>
            <a:r>
              <a:rPr lang="en" sz="1600" dirty="0"/>
              <a:t> </a:t>
            </a:r>
            <a:r>
              <a:rPr lang="en" sz="1600" dirty="0" err="1"/>
              <a:t>liệu</a:t>
            </a:r>
            <a:r>
              <a:rPr lang="en" sz="1600" dirty="0"/>
              <a:t> </a:t>
            </a:r>
            <a:r>
              <a:rPr lang="en" sz="1600" dirty="0" err="1"/>
              <a:t>gồm</a:t>
            </a:r>
            <a:r>
              <a:rPr lang="en" sz="1600" dirty="0"/>
              <a:t> </a:t>
            </a:r>
            <a:r>
              <a:rPr lang="en" sz="1600" dirty="0" err="1"/>
              <a:t>của</a:t>
            </a:r>
            <a:r>
              <a:rPr lang="en" sz="1600" dirty="0"/>
              <a:t> 6 </a:t>
            </a:r>
            <a:r>
              <a:rPr lang="en" sz="1600" dirty="0" err="1"/>
              <a:t>loại</a:t>
            </a:r>
            <a:r>
              <a:rPr lang="en" sz="1600" dirty="0"/>
              <a:t> </a:t>
            </a:r>
            <a:r>
              <a:rPr lang="en" sz="1600" dirty="0" err="1"/>
              <a:t>trái</a:t>
            </a:r>
            <a:r>
              <a:rPr lang="en" sz="1600" dirty="0"/>
              <a:t> </a:t>
            </a:r>
            <a:r>
              <a:rPr lang="en" sz="1600" dirty="0" err="1"/>
              <a:t>cây</a:t>
            </a:r>
            <a:r>
              <a:rPr lang="en" sz="1600" dirty="0"/>
              <a:t>.</a:t>
            </a:r>
            <a:endParaRPr sz="1600" dirty="0"/>
          </a:p>
          <a:p>
            <a:pPr marL="914400" lvl="1" indent="-330200" algn="l" rtl="0">
              <a:lnSpc>
                <a:spcPct val="115000"/>
              </a:lnSpc>
              <a:spcBef>
                <a:spcPts val="0"/>
              </a:spcBef>
              <a:spcAft>
                <a:spcPts val="0"/>
              </a:spcAft>
              <a:buSzPts val="1600"/>
              <a:buChar char="○"/>
            </a:pPr>
            <a:r>
              <a:rPr lang="en" sz="1600" dirty="0"/>
              <a:t>Train EfficientDet-d0 - </a:t>
            </a:r>
            <a:r>
              <a:rPr lang="en" sz="1600" dirty="0" err="1"/>
              <a:t>một</a:t>
            </a:r>
            <a:r>
              <a:rPr lang="en" sz="1600" dirty="0"/>
              <a:t> </a:t>
            </a:r>
            <a:r>
              <a:rPr lang="en" sz="1600" dirty="0" err="1"/>
              <a:t>loại</a:t>
            </a:r>
            <a:r>
              <a:rPr lang="en" sz="1600" dirty="0"/>
              <a:t> model </a:t>
            </a:r>
            <a:r>
              <a:rPr lang="en" sz="1600" dirty="0" err="1"/>
              <a:t>trong</a:t>
            </a:r>
            <a:r>
              <a:rPr lang="en" sz="1600" dirty="0"/>
              <a:t> </a:t>
            </a:r>
            <a:r>
              <a:rPr lang="en" sz="1600" dirty="0" err="1"/>
              <a:t>Tensorflow</a:t>
            </a:r>
            <a:r>
              <a:rPr lang="en" sz="1600" dirty="0"/>
              <a:t> v2 </a:t>
            </a:r>
            <a:r>
              <a:rPr lang="en" sz="1600" dirty="0" err="1"/>
              <a:t>chuyên</a:t>
            </a:r>
            <a:r>
              <a:rPr lang="en" sz="1600" dirty="0"/>
              <a:t> </a:t>
            </a:r>
            <a:r>
              <a:rPr lang="en" sz="1600" dirty="0" err="1"/>
              <a:t>cho</a:t>
            </a:r>
            <a:r>
              <a:rPr lang="en" sz="1600" dirty="0"/>
              <a:t> </a:t>
            </a:r>
            <a:r>
              <a:rPr lang="en" sz="1600" dirty="0" err="1"/>
              <a:t>tác</a:t>
            </a:r>
            <a:r>
              <a:rPr lang="en" sz="1600" dirty="0"/>
              <a:t> </a:t>
            </a:r>
            <a:r>
              <a:rPr lang="en" sz="1600" dirty="0" err="1"/>
              <a:t>vụ</a:t>
            </a:r>
            <a:r>
              <a:rPr lang="en" sz="1600" dirty="0"/>
              <a:t> Object Detection - </a:t>
            </a:r>
            <a:r>
              <a:rPr lang="en" sz="1600" dirty="0" err="1"/>
              <a:t>với</a:t>
            </a:r>
            <a:r>
              <a:rPr lang="en" sz="1600" dirty="0"/>
              <a:t> </a:t>
            </a:r>
            <a:r>
              <a:rPr lang="en" sz="1600" dirty="0" err="1"/>
              <a:t>tập</a:t>
            </a:r>
            <a:r>
              <a:rPr lang="en" sz="1600" dirty="0"/>
              <a:t> </a:t>
            </a:r>
            <a:r>
              <a:rPr lang="en" sz="1600" dirty="0" err="1"/>
              <a:t>dữ</a:t>
            </a:r>
            <a:r>
              <a:rPr lang="en" sz="1600" dirty="0"/>
              <a:t> </a:t>
            </a:r>
            <a:r>
              <a:rPr lang="en" sz="1600" dirty="0" err="1"/>
              <a:t>liệu</a:t>
            </a:r>
            <a:r>
              <a:rPr lang="en" sz="1600" dirty="0"/>
              <a:t> </a:t>
            </a:r>
            <a:r>
              <a:rPr lang="en" sz="1600" dirty="0" err="1"/>
              <a:t>đã</a:t>
            </a:r>
            <a:r>
              <a:rPr lang="en" sz="1600" dirty="0"/>
              <a:t> </a:t>
            </a:r>
            <a:r>
              <a:rPr lang="en" sz="1600" dirty="0" err="1"/>
              <a:t>thu</a:t>
            </a:r>
            <a:r>
              <a:rPr lang="en" sz="1600" dirty="0"/>
              <a:t> </a:t>
            </a:r>
            <a:r>
              <a:rPr lang="en" sz="1600" dirty="0" err="1"/>
              <a:t>thập</a:t>
            </a:r>
            <a:r>
              <a:rPr lang="en" sz="1600" dirty="0"/>
              <a:t>.</a:t>
            </a:r>
            <a:endParaRPr sz="1600" dirty="0"/>
          </a:p>
          <a:p>
            <a:pPr marL="914400" lvl="1" indent="-330200" algn="l" rtl="0">
              <a:lnSpc>
                <a:spcPct val="115000"/>
              </a:lnSpc>
              <a:spcBef>
                <a:spcPts val="0"/>
              </a:spcBef>
              <a:spcAft>
                <a:spcPts val="0"/>
              </a:spcAft>
              <a:buSzPts val="1600"/>
              <a:buChar char="○"/>
            </a:pPr>
            <a:r>
              <a:rPr lang="en" sz="1600" dirty="0" err="1"/>
              <a:t>Sử</a:t>
            </a:r>
            <a:r>
              <a:rPr lang="en" sz="1600" dirty="0"/>
              <a:t> </a:t>
            </a:r>
            <a:r>
              <a:rPr lang="en" sz="1600" dirty="0" err="1"/>
              <a:t>dụng</a:t>
            </a:r>
            <a:r>
              <a:rPr lang="en" sz="1600" dirty="0"/>
              <a:t> output model </a:t>
            </a:r>
            <a:r>
              <a:rPr lang="en" sz="1600" dirty="0" err="1"/>
              <a:t>để</a:t>
            </a:r>
            <a:r>
              <a:rPr lang="en" sz="1600" dirty="0"/>
              <a:t> test </a:t>
            </a:r>
            <a:r>
              <a:rPr lang="en" sz="1600" dirty="0" err="1"/>
              <a:t>ảnh</a:t>
            </a:r>
            <a:r>
              <a:rPr lang="en" sz="1600" dirty="0"/>
              <a:t> </a:t>
            </a:r>
            <a:r>
              <a:rPr lang="en" sz="1600" dirty="0" err="1"/>
              <a:t>trong</a:t>
            </a:r>
            <a:r>
              <a:rPr lang="en" sz="1600" dirty="0"/>
              <a:t> </a:t>
            </a:r>
            <a:r>
              <a:rPr lang="en" sz="1600" dirty="0" err="1"/>
              <a:t>thực</a:t>
            </a:r>
            <a:r>
              <a:rPr lang="en" sz="1600" dirty="0"/>
              <a:t> </a:t>
            </a:r>
            <a:r>
              <a:rPr lang="en" sz="1600" dirty="0" err="1"/>
              <a:t>tế</a:t>
            </a:r>
            <a:r>
              <a:rPr lang="en" sz="1600" dirty="0"/>
              <a:t>.</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b23b97c7f9_0_1"/>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Mô</a:t>
            </a:r>
            <a:r>
              <a:rPr lang="en" b="1" dirty="0"/>
              <a:t> </a:t>
            </a:r>
            <a:r>
              <a:rPr lang="en" b="1" dirty="0" err="1"/>
              <a:t>tả</a:t>
            </a:r>
            <a:r>
              <a:rPr lang="en" b="1" dirty="0"/>
              <a:t> </a:t>
            </a:r>
            <a:r>
              <a:rPr lang="en" b="1" dirty="0" err="1"/>
              <a:t>bài</a:t>
            </a:r>
            <a:r>
              <a:rPr lang="en" b="1" dirty="0"/>
              <a:t> </a:t>
            </a:r>
            <a:r>
              <a:rPr lang="en" b="1" dirty="0" err="1"/>
              <a:t>toán</a:t>
            </a:r>
            <a:r>
              <a:rPr lang="en" dirty="0"/>
              <a:t> </a:t>
            </a:r>
            <a:endParaRPr dirty="0"/>
          </a:p>
        </p:txBody>
      </p:sp>
      <p:sp>
        <p:nvSpPr>
          <p:cNvPr id="98" name="Google Shape;98;gb23b97c7f9_0_1"/>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dirty="0"/>
              <a:t>Minh </a:t>
            </a:r>
            <a:r>
              <a:rPr lang="en" dirty="0" err="1"/>
              <a:t>hoạ</a:t>
            </a:r>
            <a:r>
              <a:rPr lang="en" dirty="0"/>
              <a:t> </a:t>
            </a:r>
            <a:r>
              <a:rPr lang="en" dirty="0" err="1"/>
              <a:t>ứng</a:t>
            </a:r>
            <a:r>
              <a:rPr lang="en" dirty="0"/>
              <a:t> </a:t>
            </a:r>
            <a:r>
              <a:rPr lang="en" dirty="0" err="1"/>
              <a:t>dụng</a:t>
            </a:r>
            <a:r>
              <a:rPr lang="en" dirty="0"/>
              <a:t>:</a:t>
            </a:r>
            <a:endParaRPr dirty="0"/>
          </a:p>
          <a:p>
            <a:pPr marL="457200" lvl="0" indent="0" algn="l" rtl="0">
              <a:lnSpc>
                <a:spcPct val="115000"/>
              </a:lnSpc>
              <a:spcBef>
                <a:spcPts val="1600"/>
              </a:spcBef>
              <a:spcAft>
                <a:spcPts val="0"/>
              </a:spcAft>
              <a:buSzPts val="2200"/>
              <a:buNone/>
            </a:pPr>
            <a:endParaRPr dirty="0"/>
          </a:p>
          <a:p>
            <a:pPr marL="914400" lvl="0" indent="0" algn="l" rtl="0">
              <a:lnSpc>
                <a:spcPct val="115000"/>
              </a:lnSpc>
              <a:spcBef>
                <a:spcPts val="1600"/>
              </a:spcBef>
              <a:spcAft>
                <a:spcPts val="1600"/>
              </a:spcAft>
              <a:buSzPts val="2200"/>
              <a:buNone/>
            </a:pPr>
            <a:endParaRPr sz="1800" dirty="0"/>
          </a:p>
        </p:txBody>
      </p:sp>
      <p:pic>
        <p:nvPicPr>
          <p:cNvPr id="99" name="Google Shape;99;gb23b97c7f9_0_1"/>
          <p:cNvPicPr preferRelativeResize="0"/>
          <p:nvPr/>
        </p:nvPicPr>
        <p:blipFill>
          <a:blip r:embed="rId3">
            <a:alphaModFix/>
          </a:blip>
          <a:stretch>
            <a:fillRect/>
          </a:stretch>
        </p:blipFill>
        <p:spPr>
          <a:xfrm>
            <a:off x="973238" y="1579774"/>
            <a:ext cx="7219425" cy="238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D607-405C-5A41-A908-921C83DAD8EB}"/>
              </a:ext>
            </a:extLst>
          </p:cNvPr>
          <p:cNvSpPr>
            <a:spLocks noGrp="1"/>
          </p:cNvSpPr>
          <p:nvPr>
            <p:ph type="title"/>
          </p:nvPr>
        </p:nvSpPr>
        <p:spPr/>
        <p:txBody>
          <a:bodyPr/>
          <a:lstStyle/>
          <a:p>
            <a:r>
              <a:rPr lang="en-VN" b="1" dirty="0"/>
              <a:t>Mô tả bài toán</a:t>
            </a:r>
          </a:p>
        </p:txBody>
      </p:sp>
      <p:sp>
        <p:nvSpPr>
          <p:cNvPr id="3" name="Text Placeholder 2">
            <a:extLst>
              <a:ext uri="{FF2B5EF4-FFF2-40B4-BE49-F238E27FC236}">
                <a16:creationId xmlns:a16="http://schemas.microsoft.com/office/drawing/2014/main" id="{78E77121-1623-D34D-96EF-13077DAC43BD}"/>
              </a:ext>
            </a:extLst>
          </p:cNvPr>
          <p:cNvSpPr>
            <a:spLocks noGrp="1"/>
          </p:cNvSpPr>
          <p:nvPr>
            <p:ph type="body" idx="1"/>
          </p:nvPr>
        </p:nvSpPr>
        <p:spPr/>
        <p:txBody>
          <a:bodyPr/>
          <a:lstStyle/>
          <a:p>
            <a:r>
              <a:rPr lang="en-VN" sz="1600" dirty="0"/>
              <a:t>Demo: </a:t>
            </a:r>
            <a:r>
              <a:rPr lang="en-US" sz="1600" dirty="0">
                <a:hlinkClick r:id="rId2"/>
              </a:rPr>
              <a:t>https://www.youtube.com/watch?v=hhwftzrl_CQ</a:t>
            </a:r>
            <a:endParaRPr lang="en-US" sz="1600" dirty="0"/>
          </a:p>
          <a:p>
            <a:endParaRPr lang="en-VN" sz="1600" dirty="0"/>
          </a:p>
        </p:txBody>
      </p:sp>
    </p:spTree>
    <p:extLst>
      <p:ext uri="{BB962C8B-B14F-4D97-AF65-F5344CB8AC3E}">
        <p14:creationId xmlns:p14="http://schemas.microsoft.com/office/powerpoint/2010/main" val="196328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Dữ</a:t>
            </a:r>
            <a:r>
              <a:rPr lang="en" b="1" dirty="0"/>
              <a:t> </a:t>
            </a:r>
            <a:r>
              <a:rPr lang="en" b="1" dirty="0" err="1"/>
              <a:t>liệu</a:t>
            </a:r>
            <a:endParaRPr dirty="0"/>
          </a:p>
        </p:txBody>
      </p:sp>
      <p:sp>
        <p:nvSpPr>
          <p:cNvPr id="105" name="Google Shape;105;p9"/>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1600" dirty="0" err="1"/>
              <a:t>Tổng</a:t>
            </a:r>
            <a:r>
              <a:rPr lang="en" sz="1600" dirty="0"/>
              <a:t> </a:t>
            </a:r>
            <a:r>
              <a:rPr lang="en" sz="1600" dirty="0" err="1"/>
              <a:t>số</a:t>
            </a:r>
            <a:r>
              <a:rPr lang="en" sz="1600" dirty="0"/>
              <a:t> </a:t>
            </a:r>
            <a:r>
              <a:rPr lang="en" sz="1600" dirty="0" err="1"/>
              <a:t>ảnh</a:t>
            </a:r>
            <a:r>
              <a:rPr lang="en" sz="1600" dirty="0"/>
              <a:t>: 1706 </a:t>
            </a:r>
            <a:r>
              <a:rPr lang="en" sz="1600" dirty="0" err="1"/>
              <a:t>ảnh</a:t>
            </a:r>
            <a:endParaRPr sz="1600" dirty="0"/>
          </a:p>
          <a:p>
            <a:pPr lvl="1">
              <a:spcBef>
                <a:spcPts val="0"/>
              </a:spcBef>
            </a:pPr>
            <a:r>
              <a:rPr lang="en" sz="1600" dirty="0"/>
              <a:t>Training: 1566 </a:t>
            </a:r>
            <a:r>
              <a:rPr lang="en" sz="1600" dirty="0" err="1"/>
              <a:t>ảnh</a:t>
            </a:r>
            <a:r>
              <a:rPr lang="en" sz="1600" dirty="0"/>
              <a:t> </a:t>
            </a:r>
            <a:r>
              <a:rPr lang="en" sz="1600" dirty="0" err="1"/>
              <a:t>trong</a:t>
            </a:r>
            <a:r>
              <a:rPr lang="en" sz="1600" dirty="0"/>
              <a:t> </a:t>
            </a:r>
            <a:r>
              <a:rPr lang="en" sz="1600" dirty="0" err="1"/>
              <a:t>đó</a:t>
            </a:r>
            <a:r>
              <a:rPr lang="en" sz="1600" dirty="0"/>
              <a:t> 1054 </a:t>
            </a:r>
            <a:r>
              <a:rPr lang="en" sz="1600" dirty="0" err="1"/>
              <a:t>ảnh</a:t>
            </a:r>
            <a:r>
              <a:rPr lang="en" sz="1600" dirty="0"/>
              <a:t> </a:t>
            </a:r>
            <a:r>
              <a:rPr lang="en" sz="1600" dirty="0" err="1"/>
              <a:t>được</a:t>
            </a:r>
            <a:r>
              <a:rPr lang="en" sz="1600" dirty="0"/>
              <a:t> </a:t>
            </a:r>
            <a:r>
              <a:rPr lang="en" sz="1600" dirty="0" err="1"/>
              <a:t>tạo</a:t>
            </a:r>
            <a:r>
              <a:rPr lang="en" sz="1600" dirty="0"/>
              <a:t> ra </a:t>
            </a:r>
            <a:r>
              <a:rPr lang="en" sz="1600" dirty="0" err="1"/>
              <a:t>sau</a:t>
            </a:r>
            <a:r>
              <a:rPr lang="en" sz="1600" dirty="0"/>
              <a:t> </a:t>
            </a:r>
            <a:r>
              <a:rPr lang="en" sz="1600" dirty="0" err="1"/>
              <a:t>khi</a:t>
            </a:r>
            <a:r>
              <a:rPr lang="en" sz="1600" dirty="0"/>
              <a:t> </a:t>
            </a:r>
            <a:r>
              <a:rPr lang="en" sz="1600" dirty="0" err="1"/>
              <a:t>sử</a:t>
            </a:r>
            <a:r>
              <a:rPr lang="en" sz="1600" dirty="0"/>
              <a:t> d</a:t>
            </a:r>
            <a:r>
              <a:rPr lang="en-US" sz="1600" dirty="0" err="1"/>
              <a:t>ụng</a:t>
            </a:r>
            <a:r>
              <a:rPr lang="en-US" sz="1600" dirty="0"/>
              <a:t> </a:t>
            </a:r>
            <a:r>
              <a:rPr lang="en-US" sz="1600" dirty="0" err="1"/>
              <a:t>augumented</a:t>
            </a:r>
            <a:r>
              <a:rPr lang="en-US" sz="1600" dirty="0"/>
              <a:t> </a:t>
            </a:r>
            <a:r>
              <a:rPr lang="en-US" sz="1600" dirty="0" err="1"/>
              <a:t>trên</a:t>
            </a:r>
            <a:r>
              <a:rPr lang="en-US" sz="1600" dirty="0"/>
              <a:t> 512 </a:t>
            </a:r>
            <a:r>
              <a:rPr lang="en-US" sz="1600" dirty="0" err="1"/>
              <a:t>ảnh</a:t>
            </a:r>
            <a:r>
              <a:rPr lang="en-US" sz="1600" dirty="0"/>
              <a:t> </a:t>
            </a:r>
            <a:r>
              <a:rPr lang="en-US" sz="1600" dirty="0" err="1"/>
              <a:t>gốc</a:t>
            </a:r>
            <a:r>
              <a:rPr lang="en" sz="1600" dirty="0"/>
              <a:t> </a:t>
            </a:r>
            <a:r>
              <a:rPr lang="en-US" sz="1600" dirty="0" err="1"/>
              <a:t>theo</a:t>
            </a:r>
            <a:r>
              <a:rPr lang="en-US" sz="1600" dirty="0"/>
              <a:t> </a:t>
            </a:r>
            <a:r>
              <a:rPr lang="en-US" sz="1600" dirty="0" err="1"/>
              <a:t>cấu</a:t>
            </a:r>
            <a:r>
              <a:rPr lang="en-US" sz="1600" dirty="0"/>
              <a:t> </a:t>
            </a:r>
            <a:r>
              <a:rPr lang="en-US" sz="1600" dirty="0" err="1"/>
              <a:t>hình</a:t>
            </a:r>
            <a:r>
              <a:rPr lang="en-US" sz="1600" dirty="0"/>
              <a:t> </a:t>
            </a:r>
            <a:r>
              <a:rPr lang="en-US" sz="1600" dirty="0" err="1"/>
              <a:t>như</a:t>
            </a:r>
            <a:r>
              <a:rPr lang="en-US" sz="1600" dirty="0"/>
              <a:t> </a:t>
            </a:r>
            <a:r>
              <a:rPr lang="en-US" sz="1600" dirty="0" err="1"/>
              <a:t>sau</a:t>
            </a:r>
            <a:r>
              <a:rPr lang="en-US" sz="1600" dirty="0"/>
              <a:t>:</a:t>
            </a:r>
          </a:p>
          <a:p>
            <a:pPr lvl="2">
              <a:spcBef>
                <a:spcPts val="0"/>
              </a:spcBef>
            </a:pPr>
            <a:r>
              <a:rPr lang="en-US" sz="1600" dirty="0"/>
              <a:t>Size: 416 x 416</a:t>
            </a:r>
          </a:p>
          <a:p>
            <a:pPr lvl="2">
              <a:spcBef>
                <a:spcPts val="0"/>
              </a:spcBef>
            </a:pPr>
            <a:r>
              <a:rPr lang="en-US" sz="1600" dirty="0"/>
              <a:t>Rotation: </a:t>
            </a:r>
            <a:r>
              <a:rPr lang="en-US" sz="1600" dirty="0" err="1"/>
              <a:t>từ</a:t>
            </a:r>
            <a:r>
              <a:rPr lang="en-US" sz="1600" dirty="0"/>
              <a:t> -45 </a:t>
            </a:r>
            <a:r>
              <a:rPr lang="en-US" sz="1600" dirty="0" err="1"/>
              <a:t>độ</a:t>
            </a:r>
            <a:r>
              <a:rPr lang="en-US" sz="1600" dirty="0"/>
              <a:t> </a:t>
            </a:r>
            <a:r>
              <a:rPr lang="en-US" sz="1600" dirty="0" err="1"/>
              <a:t>đến</a:t>
            </a:r>
            <a:r>
              <a:rPr lang="en-US" sz="1600" dirty="0"/>
              <a:t> 45 </a:t>
            </a:r>
            <a:r>
              <a:rPr lang="en-US" sz="1600" dirty="0" err="1"/>
              <a:t>độ</a:t>
            </a:r>
            <a:endParaRPr lang="en-US" sz="1600" dirty="0"/>
          </a:p>
          <a:p>
            <a:pPr lvl="2">
              <a:spcBef>
                <a:spcPts val="0"/>
              </a:spcBef>
            </a:pPr>
            <a:r>
              <a:rPr lang="en-US" sz="1600" dirty="0"/>
              <a:t>Shear: horizontal </a:t>
            </a:r>
            <a:r>
              <a:rPr lang="en-US" sz="1600" dirty="0" err="1"/>
              <a:t>và</a:t>
            </a:r>
            <a:r>
              <a:rPr lang="en-US" sz="1600" dirty="0"/>
              <a:t> vertical </a:t>
            </a:r>
            <a:r>
              <a:rPr lang="en-US" sz="1600" dirty="0" err="1"/>
              <a:t>từ</a:t>
            </a:r>
            <a:r>
              <a:rPr lang="en-US" sz="1600" dirty="0"/>
              <a:t> -15 </a:t>
            </a:r>
            <a:r>
              <a:rPr lang="en-US" sz="1600" dirty="0" err="1"/>
              <a:t>độ</a:t>
            </a:r>
            <a:r>
              <a:rPr lang="en-US" sz="1600" dirty="0"/>
              <a:t> </a:t>
            </a:r>
            <a:r>
              <a:rPr lang="en-US" sz="1600" dirty="0" err="1"/>
              <a:t>đến</a:t>
            </a:r>
            <a:r>
              <a:rPr lang="en-US" sz="1600" dirty="0"/>
              <a:t> 15 </a:t>
            </a:r>
            <a:r>
              <a:rPr lang="en-US" sz="1600" dirty="0" err="1"/>
              <a:t>độ</a:t>
            </a:r>
            <a:endParaRPr lang="en-US" sz="1600" dirty="0"/>
          </a:p>
          <a:p>
            <a:pPr lvl="2">
              <a:spcBef>
                <a:spcPts val="0"/>
              </a:spcBef>
            </a:pPr>
            <a:r>
              <a:rPr lang="en-US" sz="1600" dirty="0"/>
              <a:t>Brightness: </a:t>
            </a:r>
            <a:r>
              <a:rPr lang="en-US" sz="1600" dirty="0" err="1"/>
              <a:t>từ</a:t>
            </a:r>
            <a:r>
              <a:rPr lang="en-US" sz="1600" dirty="0"/>
              <a:t> -20% </a:t>
            </a:r>
            <a:r>
              <a:rPr lang="en-US" sz="1600" dirty="0" err="1"/>
              <a:t>đến</a:t>
            </a:r>
            <a:r>
              <a:rPr lang="en-US" sz="1600" dirty="0"/>
              <a:t> 20%</a:t>
            </a:r>
          </a:p>
          <a:p>
            <a:pPr lvl="2">
              <a:spcBef>
                <a:spcPts val="0"/>
              </a:spcBef>
            </a:pPr>
            <a:r>
              <a:rPr lang="vi-VN" sz="1600" dirty="0"/>
              <a:t>Blur: từ 0px đến 5px</a:t>
            </a:r>
          </a:p>
          <a:p>
            <a:pPr lvl="2">
              <a:spcBef>
                <a:spcPts val="0"/>
              </a:spcBef>
            </a:pPr>
            <a:r>
              <a:rPr lang="vi-VN" sz="1600" dirty="0"/>
              <a:t>Noise: từ 0% đến 5%</a:t>
            </a:r>
            <a:endParaRPr sz="1600" dirty="0"/>
          </a:p>
          <a:p>
            <a:pPr marL="914400" lvl="1" indent="-355600" algn="l" rtl="0">
              <a:lnSpc>
                <a:spcPct val="115000"/>
              </a:lnSpc>
              <a:spcBef>
                <a:spcPts val="0"/>
              </a:spcBef>
              <a:spcAft>
                <a:spcPts val="0"/>
              </a:spcAft>
              <a:buSzPts val="2000"/>
              <a:buChar char="○"/>
            </a:pPr>
            <a:r>
              <a:rPr lang="en" sz="1600" dirty="0"/>
              <a:t>Testing: 130 </a:t>
            </a:r>
            <a:r>
              <a:rPr lang="en" sz="1600" dirty="0" err="1"/>
              <a:t>ảnh</a:t>
            </a:r>
            <a:endParaRPr lang="en" sz="1600" dirty="0"/>
          </a:p>
          <a:p>
            <a:pPr lvl="1">
              <a:spcBef>
                <a:spcPts val="0"/>
              </a:spcBef>
            </a:pPr>
            <a:r>
              <a:rPr lang="en" sz="1600" dirty="0"/>
              <a:t>Dataset: </a:t>
            </a:r>
            <a:r>
              <a:rPr lang="en-US" sz="1600" dirty="0">
                <a:hlinkClick r:id="rId3"/>
              </a:rPr>
              <a:t>https://github.com/MaiNga-uit/CS2225.CH1507/tree/master/dataset</a:t>
            </a:r>
            <a:endParaRPr lang="en-US" sz="1600" dirty="0"/>
          </a:p>
          <a:p>
            <a:pPr lvl="1">
              <a:spcBef>
                <a:spcPts val="0"/>
              </a:spcBef>
            </a:pPr>
            <a:r>
              <a:rPr lang="en-US" sz="1600" dirty="0"/>
              <a:t>TF-record </a:t>
            </a:r>
            <a:r>
              <a:rPr lang="en-US" sz="1600" dirty="0" err="1"/>
              <a:t>từ</a:t>
            </a:r>
            <a:r>
              <a:rPr lang="en-US" sz="1600" dirty="0"/>
              <a:t> dataset: </a:t>
            </a:r>
            <a:r>
              <a:rPr lang="en-US" sz="1600" dirty="0">
                <a:hlinkClick r:id="rId4"/>
              </a:rPr>
              <a:t>https://app.roboflow.com/ds/6kyOg1KHvY?key=9NoENEKLqj</a:t>
            </a:r>
            <a:endParaRPr lang="en-US" sz="1600" dirty="0"/>
          </a:p>
          <a:p>
            <a:pPr lvl="1">
              <a:spcBef>
                <a:spcPts val="0"/>
              </a:spcBef>
            </a:pPr>
            <a:endParaRPr lang="en-US" sz="1600" dirty="0"/>
          </a:p>
          <a:p>
            <a:pPr lvl="1">
              <a:spcBef>
                <a:spcPts val="0"/>
              </a:spcBef>
            </a:pPr>
            <a:endParaRPr lang="e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Dữ</a:t>
            </a:r>
            <a:r>
              <a:rPr lang="en" b="1" dirty="0"/>
              <a:t> </a:t>
            </a:r>
            <a:r>
              <a:rPr lang="en" b="1" dirty="0" err="1"/>
              <a:t>liệu</a:t>
            </a:r>
            <a:endParaRPr dirty="0"/>
          </a:p>
        </p:txBody>
      </p:sp>
      <p:sp>
        <p:nvSpPr>
          <p:cNvPr id="105" name="Google Shape;105;p9"/>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r>
              <a:rPr lang="en" sz="1600" dirty="0" err="1"/>
              <a:t>Cách</a:t>
            </a:r>
            <a:r>
              <a:rPr lang="en" sz="1600" dirty="0"/>
              <a:t> </a:t>
            </a:r>
            <a:r>
              <a:rPr lang="en" sz="1600" dirty="0" err="1"/>
              <a:t>thu</a:t>
            </a:r>
            <a:r>
              <a:rPr lang="en" sz="1600" dirty="0"/>
              <a:t> </a:t>
            </a:r>
            <a:r>
              <a:rPr lang="en" sz="1600" dirty="0" err="1"/>
              <a:t>thập</a:t>
            </a:r>
            <a:r>
              <a:rPr lang="en" sz="1600" dirty="0"/>
              <a:t>:</a:t>
            </a:r>
            <a:endParaRPr sz="1600" dirty="0"/>
          </a:p>
          <a:p>
            <a:pPr marL="914400" lvl="1" indent="-355600" algn="l" rtl="0">
              <a:lnSpc>
                <a:spcPct val="115000"/>
              </a:lnSpc>
              <a:spcBef>
                <a:spcPts val="0"/>
              </a:spcBef>
              <a:spcAft>
                <a:spcPts val="0"/>
              </a:spcAft>
              <a:buSzPts val="2000"/>
              <a:buChar char="○"/>
            </a:pPr>
            <a:r>
              <a:rPr lang="en" sz="1600" dirty="0" err="1"/>
              <a:t>Nguồn</a:t>
            </a:r>
            <a:r>
              <a:rPr lang="en" sz="1600" dirty="0"/>
              <a:t> </a:t>
            </a:r>
            <a:r>
              <a:rPr lang="en" sz="1600" dirty="0" err="1"/>
              <a:t>dữ</a:t>
            </a:r>
            <a:r>
              <a:rPr lang="en" sz="1600" dirty="0"/>
              <a:t> </a:t>
            </a:r>
            <a:r>
              <a:rPr lang="en" sz="1600" dirty="0" err="1"/>
              <a:t>liệu</a:t>
            </a:r>
            <a:r>
              <a:rPr lang="en" sz="1600" dirty="0"/>
              <a:t>: </a:t>
            </a:r>
            <a:r>
              <a:rPr lang="en" sz="1600" dirty="0" err="1"/>
              <a:t>ảnh</a:t>
            </a:r>
            <a:r>
              <a:rPr lang="en" sz="1600" dirty="0"/>
              <a:t> </a:t>
            </a:r>
            <a:r>
              <a:rPr lang="en" sz="1600" dirty="0" err="1"/>
              <a:t>tự</a:t>
            </a:r>
            <a:r>
              <a:rPr lang="en" sz="1600" dirty="0"/>
              <a:t> </a:t>
            </a:r>
            <a:r>
              <a:rPr lang="en" sz="1600" dirty="0" err="1"/>
              <a:t>chụp</a:t>
            </a:r>
            <a:r>
              <a:rPr lang="en" sz="1600" dirty="0"/>
              <a:t> </a:t>
            </a:r>
            <a:r>
              <a:rPr lang="en" sz="1600" dirty="0" err="1"/>
              <a:t>được</a:t>
            </a:r>
            <a:r>
              <a:rPr lang="en" sz="1600" dirty="0"/>
              <a:t>, </a:t>
            </a:r>
            <a:r>
              <a:rPr lang="en" sz="1600" dirty="0" err="1"/>
              <a:t>tìm</a:t>
            </a:r>
            <a:r>
              <a:rPr lang="en" sz="1600" dirty="0"/>
              <a:t> </a:t>
            </a:r>
            <a:r>
              <a:rPr lang="en" sz="1600" dirty="0" err="1"/>
              <a:t>kiếm</a:t>
            </a:r>
            <a:r>
              <a:rPr lang="en" sz="1600" dirty="0"/>
              <a:t> </a:t>
            </a:r>
            <a:r>
              <a:rPr lang="en" sz="1600" dirty="0" err="1"/>
              <a:t>bằng</a:t>
            </a:r>
            <a:r>
              <a:rPr lang="en" sz="1600" dirty="0"/>
              <a:t> Google.</a:t>
            </a:r>
            <a:endParaRPr sz="1600" dirty="0"/>
          </a:p>
          <a:p>
            <a:pPr marL="914400" lvl="1" indent="-355600" algn="l" rtl="0">
              <a:lnSpc>
                <a:spcPct val="115000"/>
              </a:lnSpc>
              <a:spcBef>
                <a:spcPts val="0"/>
              </a:spcBef>
              <a:spcAft>
                <a:spcPts val="0"/>
              </a:spcAft>
              <a:buSzPts val="2000"/>
              <a:buChar char="○"/>
            </a:pPr>
            <a:r>
              <a:rPr lang="en" sz="1600" dirty="0" err="1"/>
              <a:t>Gán</a:t>
            </a:r>
            <a:r>
              <a:rPr lang="en" sz="1600" dirty="0"/>
              <a:t> </a:t>
            </a:r>
            <a:r>
              <a:rPr lang="en" sz="1600" dirty="0" err="1"/>
              <a:t>nhãn</a:t>
            </a:r>
            <a:r>
              <a:rPr lang="en" sz="1600" dirty="0"/>
              <a:t>: </a:t>
            </a:r>
            <a:r>
              <a:rPr lang="en" sz="1600" dirty="0" err="1"/>
              <a:t>thủ</a:t>
            </a:r>
            <a:r>
              <a:rPr lang="en" sz="1600" dirty="0"/>
              <a:t> </a:t>
            </a:r>
            <a:r>
              <a:rPr lang="en" sz="1600" dirty="0" err="1"/>
              <a:t>công</a:t>
            </a:r>
            <a:r>
              <a:rPr lang="en" sz="1600" dirty="0"/>
              <a:t> </a:t>
            </a:r>
            <a:r>
              <a:rPr lang="en" sz="1600" dirty="0" err="1"/>
              <a:t>bằng</a:t>
            </a:r>
            <a:r>
              <a:rPr lang="en" sz="1600" dirty="0"/>
              <a:t> </a:t>
            </a:r>
            <a:r>
              <a:rPr lang="en" sz="1600" dirty="0" err="1"/>
              <a:t>roboflow</a:t>
            </a:r>
            <a:r>
              <a:rPr lang="en" sz="1600" dirty="0"/>
              <a:t>.</a:t>
            </a:r>
            <a:endParaRPr sz="1600" dirty="0"/>
          </a:p>
          <a:p>
            <a:pPr marL="914400" lvl="1" indent="-355600" algn="l" rtl="0">
              <a:lnSpc>
                <a:spcPct val="115000"/>
              </a:lnSpc>
              <a:spcBef>
                <a:spcPts val="0"/>
              </a:spcBef>
              <a:spcAft>
                <a:spcPts val="0"/>
              </a:spcAft>
              <a:buSzPts val="2000"/>
              <a:buChar char="○"/>
            </a:pPr>
            <a:r>
              <a:rPr lang="en" sz="1600" dirty="0" err="1"/>
              <a:t>Sử</a:t>
            </a:r>
            <a:r>
              <a:rPr lang="en" sz="1600" dirty="0"/>
              <a:t> </a:t>
            </a:r>
            <a:r>
              <a:rPr lang="en" sz="1600" dirty="0" err="1"/>
              <a:t>dụng</a:t>
            </a:r>
            <a:r>
              <a:rPr lang="en" sz="1600" dirty="0"/>
              <a:t> </a:t>
            </a:r>
            <a:r>
              <a:rPr lang="en" sz="1600" dirty="0" err="1"/>
              <a:t>phương</a:t>
            </a:r>
            <a:r>
              <a:rPr lang="en" sz="1600" dirty="0"/>
              <a:t> </a:t>
            </a:r>
            <a:r>
              <a:rPr lang="en" sz="1600" dirty="0" err="1"/>
              <a:t>pháp</a:t>
            </a:r>
            <a:r>
              <a:rPr lang="en" sz="1600" dirty="0"/>
              <a:t> </a:t>
            </a:r>
            <a:r>
              <a:rPr lang="en" sz="1600" dirty="0">
                <a:latin typeface="Arial"/>
                <a:ea typeface="Arial"/>
                <a:cs typeface="Arial"/>
                <a:sym typeface="Arial"/>
              </a:rPr>
              <a:t>augmented </a:t>
            </a:r>
            <a:r>
              <a:rPr lang="en" sz="1600" dirty="0" err="1">
                <a:latin typeface="Arial"/>
                <a:ea typeface="Arial"/>
                <a:cs typeface="Arial"/>
                <a:sym typeface="Arial"/>
              </a:rPr>
              <a:t>trên</a:t>
            </a:r>
            <a:r>
              <a:rPr lang="en" sz="1600" dirty="0">
                <a:latin typeface="Arial"/>
                <a:ea typeface="Arial"/>
                <a:cs typeface="Arial"/>
                <a:sym typeface="Arial"/>
              </a:rPr>
              <a:t> </a:t>
            </a:r>
            <a:r>
              <a:rPr lang="en" sz="1600" dirty="0" err="1">
                <a:latin typeface="Arial"/>
                <a:ea typeface="Arial"/>
                <a:cs typeface="Arial"/>
                <a:sym typeface="Arial"/>
              </a:rPr>
              <a:t>tập</a:t>
            </a:r>
            <a:r>
              <a:rPr lang="en" sz="1600" dirty="0">
                <a:latin typeface="Arial"/>
                <a:ea typeface="Arial"/>
                <a:cs typeface="Arial"/>
                <a:sym typeface="Arial"/>
              </a:rPr>
              <a:t> </a:t>
            </a:r>
            <a:r>
              <a:rPr lang="en" sz="1600" dirty="0" err="1">
                <a:latin typeface="Arial"/>
                <a:ea typeface="Arial"/>
                <a:cs typeface="Arial"/>
                <a:sym typeface="Arial"/>
              </a:rPr>
              <a:t>dữ</a:t>
            </a:r>
            <a:r>
              <a:rPr lang="en" sz="1600" dirty="0">
                <a:latin typeface="Arial"/>
                <a:ea typeface="Arial"/>
                <a:cs typeface="Arial"/>
                <a:sym typeface="Arial"/>
              </a:rPr>
              <a:t> </a:t>
            </a:r>
            <a:r>
              <a:rPr lang="en" sz="1600" dirty="0" err="1">
                <a:latin typeface="Arial"/>
                <a:ea typeface="Arial"/>
                <a:cs typeface="Arial"/>
                <a:sym typeface="Arial"/>
              </a:rPr>
              <a:t>liệu</a:t>
            </a:r>
            <a:r>
              <a:rPr lang="en" sz="1600" dirty="0">
                <a:latin typeface="Arial"/>
                <a:ea typeface="Arial"/>
                <a:cs typeface="Arial"/>
                <a:sym typeface="Arial"/>
              </a:rPr>
              <a:t> </a:t>
            </a:r>
            <a:r>
              <a:rPr lang="en" sz="1600" dirty="0" err="1">
                <a:latin typeface="Arial"/>
                <a:ea typeface="Arial"/>
                <a:cs typeface="Arial"/>
                <a:sym typeface="Arial"/>
              </a:rPr>
              <a:t>đã</a:t>
            </a:r>
            <a:r>
              <a:rPr lang="en" sz="1600" dirty="0">
                <a:latin typeface="Arial"/>
                <a:ea typeface="Arial"/>
                <a:cs typeface="Arial"/>
                <a:sym typeface="Arial"/>
              </a:rPr>
              <a:t> </a:t>
            </a:r>
            <a:r>
              <a:rPr lang="en" sz="1600" dirty="0" err="1">
                <a:latin typeface="Arial"/>
                <a:ea typeface="Arial"/>
                <a:cs typeface="Arial"/>
                <a:sym typeface="Arial"/>
              </a:rPr>
              <a:t>thu</a:t>
            </a:r>
            <a:r>
              <a:rPr lang="en" sz="1600" dirty="0">
                <a:latin typeface="Arial"/>
                <a:ea typeface="Arial"/>
                <a:cs typeface="Arial"/>
                <a:sym typeface="Arial"/>
              </a:rPr>
              <a:t> </a:t>
            </a:r>
            <a:r>
              <a:rPr lang="en" sz="1600" dirty="0" err="1">
                <a:latin typeface="Arial"/>
                <a:ea typeface="Arial"/>
                <a:cs typeface="Arial"/>
                <a:sym typeface="Arial"/>
              </a:rPr>
              <a:t>thập</a:t>
            </a:r>
            <a:r>
              <a:rPr lang="en" sz="1600" dirty="0">
                <a:latin typeface="Arial"/>
                <a:ea typeface="Arial"/>
                <a:cs typeface="Arial"/>
                <a:sym typeface="Arial"/>
              </a:rPr>
              <a:t> </a:t>
            </a:r>
            <a:r>
              <a:rPr lang="en" sz="1600" dirty="0" err="1">
                <a:latin typeface="Arial"/>
                <a:ea typeface="Arial"/>
                <a:cs typeface="Arial"/>
                <a:sym typeface="Arial"/>
              </a:rPr>
              <a:t>để</a:t>
            </a:r>
            <a:r>
              <a:rPr lang="en" sz="1600" dirty="0">
                <a:latin typeface="Arial"/>
                <a:ea typeface="Arial"/>
                <a:cs typeface="Arial"/>
                <a:sym typeface="Arial"/>
              </a:rPr>
              <a:t> </a:t>
            </a:r>
            <a:r>
              <a:rPr lang="en" sz="1600" dirty="0" err="1">
                <a:latin typeface="Arial"/>
                <a:ea typeface="Arial"/>
                <a:cs typeface="Arial"/>
                <a:sym typeface="Arial"/>
              </a:rPr>
              <a:t>tạo</a:t>
            </a:r>
            <a:r>
              <a:rPr lang="en" sz="1600" dirty="0">
                <a:latin typeface="Arial"/>
                <a:ea typeface="Arial"/>
                <a:cs typeface="Arial"/>
                <a:sym typeface="Arial"/>
              </a:rPr>
              <a:t> </a:t>
            </a:r>
            <a:r>
              <a:rPr lang="en" sz="1600" dirty="0" err="1">
                <a:latin typeface="Arial"/>
                <a:ea typeface="Arial"/>
                <a:cs typeface="Arial"/>
                <a:sym typeface="Arial"/>
              </a:rPr>
              <a:t>sự</a:t>
            </a:r>
            <a:r>
              <a:rPr lang="en" sz="1600" dirty="0">
                <a:latin typeface="Arial"/>
                <a:ea typeface="Arial"/>
                <a:cs typeface="Arial"/>
                <a:sym typeface="Arial"/>
              </a:rPr>
              <a:t> </a:t>
            </a:r>
            <a:r>
              <a:rPr lang="en" sz="1600" dirty="0" err="1">
                <a:latin typeface="Arial"/>
                <a:ea typeface="Arial"/>
                <a:cs typeface="Arial"/>
                <a:sym typeface="Arial"/>
              </a:rPr>
              <a:t>đa</a:t>
            </a:r>
            <a:r>
              <a:rPr lang="en" sz="1600" dirty="0">
                <a:latin typeface="Arial"/>
                <a:ea typeface="Arial"/>
                <a:cs typeface="Arial"/>
                <a:sym typeface="Arial"/>
              </a:rPr>
              <a:t> </a:t>
            </a:r>
            <a:r>
              <a:rPr lang="en" sz="1600" dirty="0" err="1">
                <a:latin typeface="Arial"/>
                <a:ea typeface="Arial"/>
                <a:cs typeface="Arial"/>
                <a:sym typeface="Arial"/>
              </a:rPr>
              <a:t>dạng</a:t>
            </a:r>
            <a:r>
              <a:rPr lang="en" sz="1600" dirty="0">
                <a:latin typeface="Arial"/>
                <a:ea typeface="Arial"/>
                <a:cs typeface="Arial"/>
                <a:sym typeface="Arial"/>
              </a:rPr>
              <a:t> </a:t>
            </a:r>
            <a:r>
              <a:rPr lang="en" sz="1600" dirty="0" err="1">
                <a:latin typeface="Arial"/>
                <a:ea typeface="Arial"/>
                <a:cs typeface="Arial"/>
                <a:sym typeface="Arial"/>
              </a:rPr>
              <a:t>cho</a:t>
            </a:r>
            <a:r>
              <a:rPr lang="en" sz="1600" dirty="0">
                <a:latin typeface="Arial"/>
                <a:ea typeface="Arial"/>
                <a:cs typeface="Arial"/>
                <a:sym typeface="Arial"/>
              </a:rPr>
              <a:t> </a:t>
            </a:r>
            <a:r>
              <a:rPr lang="en" sz="1600" dirty="0" err="1">
                <a:latin typeface="Arial"/>
                <a:ea typeface="Arial"/>
                <a:cs typeface="Arial"/>
                <a:sym typeface="Arial"/>
              </a:rPr>
              <a:t>dữ</a:t>
            </a:r>
            <a:r>
              <a:rPr lang="en" sz="1600" dirty="0">
                <a:latin typeface="Arial"/>
                <a:ea typeface="Arial"/>
                <a:cs typeface="Arial"/>
                <a:sym typeface="Arial"/>
              </a:rPr>
              <a:t> </a:t>
            </a:r>
            <a:r>
              <a:rPr lang="en" sz="1600" dirty="0" err="1">
                <a:latin typeface="Arial"/>
                <a:ea typeface="Arial"/>
                <a:cs typeface="Arial"/>
                <a:sym typeface="Arial"/>
              </a:rPr>
              <a:t>liệu</a:t>
            </a:r>
            <a:r>
              <a:rPr lang="en" sz="1600" dirty="0"/>
              <a:t>.</a:t>
            </a:r>
            <a:endParaRPr sz="1600" dirty="0"/>
          </a:p>
          <a:p>
            <a:pPr marL="914400" lvl="1" indent="-355600" algn="l" rtl="0">
              <a:lnSpc>
                <a:spcPct val="115000"/>
              </a:lnSpc>
              <a:spcBef>
                <a:spcPts val="0"/>
              </a:spcBef>
              <a:spcAft>
                <a:spcPts val="0"/>
              </a:spcAft>
              <a:buSzPts val="2000"/>
              <a:buChar char="○"/>
            </a:pPr>
            <a:r>
              <a:rPr lang="en" sz="1600" dirty="0" err="1"/>
              <a:t>Số</a:t>
            </a:r>
            <a:r>
              <a:rPr lang="en" sz="1600" dirty="0"/>
              <a:t> </a:t>
            </a:r>
            <a:r>
              <a:rPr lang="en" sz="1600" dirty="0" err="1"/>
              <a:t>nhãn</a:t>
            </a:r>
            <a:r>
              <a:rPr lang="en" sz="1600" dirty="0"/>
              <a:t>: 6 (</a:t>
            </a:r>
            <a:r>
              <a:rPr lang="en" sz="1600" dirty="0" err="1"/>
              <a:t>loại</a:t>
            </a:r>
            <a:r>
              <a:rPr lang="en" sz="1600" dirty="0"/>
              <a:t> </a:t>
            </a:r>
            <a:r>
              <a:rPr lang="en" sz="1600" dirty="0" err="1"/>
              <a:t>trái</a:t>
            </a:r>
            <a:r>
              <a:rPr lang="en" sz="1600" dirty="0"/>
              <a:t> </a:t>
            </a:r>
            <a:r>
              <a:rPr lang="en" sz="1600" dirty="0" err="1"/>
              <a:t>cây</a:t>
            </a:r>
            <a:r>
              <a:rPr lang="en" sz="1600" dirty="0"/>
              <a:t>).</a:t>
            </a:r>
          </a:p>
        </p:txBody>
      </p:sp>
    </p:spTree>
    <p:extLst>
      <p:ext uri="{BB962C8B-B14F-4D97-AF65-F5344CB8AC3E}">
        <p14:creationId xmlns:p14="http://schemas.microsoft.com/office/powerpoint/2010/main" val="573065521"/>
      </p:ext>
    </p:extLst>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835</Words>
  <Application>Microsoft Macintosh PowerPoint</Application>
  <PresentationFormat>On-screen Show (16:9)</PresentationFormat>
  <Paragraphs>78</Paragraphs>
  <Slides>16</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Roboto</vt:lpstr>
      <vt:lpstr>Material - R01</vt:lpstr>
      <vt:lpstr>BÁO CÁO GIỮA KỲ  Lớp: CS2225 Môn: NHẬN DẠNG THỊ GIÁC VÀ ỨNG DỤNG</vt:lpstr>
      <vt:lpstr>PowerPoint Presentation</vt:lpstr>
      <vt:lpstr>Tóm tắt</vt:lpstr>
      <vt:lpstr>Ảnh của các thành viên của nhóm    Ảnh của các thành viên của nhóm    Ảnh của các thành viên của nhóm    Ảnh của các thành viên của nhóm    Ảnh của các thành viên của nhóm    Ảnh của các thành viên của nhóm    Ảnh của các thành viên của nhóm    Ảnh của các thành viên của nhóm    Ảnh của các thành viên của nhóm    Ảnh của các thành viên của nhóm    Ảnh của các thành viên của nhóm    Ảnh của các thành viên của nhóm    Ảnh của các thành viên của nhóm    Ảnh các thành viên nhóm</vt:lpstr>
      <vt:lpstr>Mô tả bài toán </vt:lpstr>
      <vt:lpstr>Mô tả bài toán </vt:lpstr>
      <vt:lpstr>Mô tả bài toán</vt:lpstr>
      <vt:lpstr>Dữ liệu</vt:lpstr>
      <vt:lpstr>Dữ liệu</vt:lpstr>
      <vt:lpstr>Quy trình thực hiện</vt:lpstr>
      <vt:lpstr>Loại bài toán ML </vt:lpstr>
      <vt:lpstr>Hướng phát triển</vt:lpstr>
      <vt:lpstr>Đánh giá kết quả</vt:lpstr>
      <vt:lpstr>Đánh giá kết quả</vt:lpstr>
      <vt:lpstr>Đánh giá kết quả</vt:lpstr>
      <vt:lpstr>Nguồn tài liệu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GIỮA KỲ  Lớp: CS2225 Môn: NHẬN DẠNG THỊ GIÁC VÀ ỨNG DỤNG</dc:title>
  <cp:lastModifiedBy>Trần Hiếu Đại</cp:lastModifiedBy>
  <cp:revision>11</cp:revision>
  <dcterms:modified xsi:type="dcterms:W3CDTF">2021-02-07T11:04:42Z</dcterms:modified>
</cp:coreProperties>
</file>