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5143500" type="screen16x9"/>
  <p:notesSz cx="6858000" cy="9144000"/>
  <p:embeddedFontLst>
    <p:embeddedFont>
      <p:font typeface="Consolas" panose="020B0609020204030204" pitchFamily="49" charset="0"/>
      <p:regular r:id="rId60"/>
      <p:bold r:id="rId61"/>
      <p:italic r:id="rId62"/>
      <p:boldItalic r:id="rId63"/>
    </p:embeddedFont>
    <p:embeddedFont>
      <p:font typeface="Helvetica Neue" panose="020B0604020202020204" charset="0"/>
      <p:regular r:id="rId64"/>
      <p:bold r:id="rId65"/>
      <p:italic r:id="rId66"/>
      <p:boldItalic r:id="rId67"/>
    </p:embeddedFont>
    <p:embeddedFont>
      <p:font typeface="Calibri" panose="020F0502020204030204" pitchFamily="34" charset="0"/>
      <p:regular r:id="rId68"/>
      <p:bold r:id="rId69"/>
      <p:italic r:id="rId70"/>
      <p:boldItalic r:id="rId71"/>
    </p:embeddedFont>
    <p:embeddedFont>
      <p:font typeface="Roboto" panose="020B060402020202020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396F56-EE66-48CC-A17A-A5258849841D}" styleName="Table_0">
    <a:wholeTbl>
      <a:tcTxStyle>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a:schemeClr val="lt1"/>
      </a:tcTxStyle>
      <a:tcStyle>
        <a:tcBdr/>
        <a:fill>
          <a:solidFill>
            <a:schemeClr val="accent1"/>
          </a:solidFill>
        </a:fill>
      </a:tcStyle>
    </a:lastCol>
    <a:firstCol>
      <a:tcTxStyle b="on">
        <a:schemeClr val="lt1"/>
      </a:tcTxStyle>
      <a:tcStyle>
        <a:tcBdr/>
        <a:fill>
          <a:solidFill>
            <a:schemeClr val="accent1"/>
          </a:solidFill>
        </a:fill>
      </a:tcStyle>
    </a:firstCol>
    <a:lastRow>
      <a:tcTxStyle b="on">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8321805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3" name="Shape 18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9" name="Shape 18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6" name="Shape 19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5" name="Shape 26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2" name="Shape 27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6" name="Shape 28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0" name="Shape 30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9" name="Shape 13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3" name="Shape 36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0" name="Shape 37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8" name="Shape 39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4" name="Shape 40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800"/>
              </a:spcAft>
              <a:buNone/>
            </a:pP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Chỉ được thêm class glyphicons vào thẻ </a:t>
            </a:r>
            <a:r>
              <a:rPr lang="en-US" sz="1200">
                <a:solidFill>
                  <a:srgbClr val="FF00CC"/>
                </a:solidFill>
                <a:highlight>
                  <a:srgbClr val="FFFFFF"/>
                </a:highlight>
                <a:latin typeface="Roboto" panose="02000000000000000000"/>
                <a:ea typeface="Roboto" panose="02000000000000000000"/>
                <a:cs typeface="Roboto" panose="02000000000000000000"/>
                <a:sym typeface="Roboto" panose="02000000000000000000"/>
              </a:rPr>
              <a:t>span</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và đặc biệt chú ý chỉ được dùng thẻ </a:t>
            </a:r>
            <a:r>
              <a:rPr lang="en-US" sz="1200">
                <a:solidFill>
                  <a:srgbClr val="FF00CC"/>
                </a:solidFill>
                <a:highlight>
                  <a:srgbClr val="FFFFFF"/>
                </a:highlight>
                <a:latin typeface="Roboto" panose="02000000000000000000"/>
                <a:ea typeface="Roboto" panose="02000000000000000000"/>
                <a:cs typeface="Roboto" panose="02000000000000000000"/>
                <a:sym typeface="Roboto" panose="02000000000000000000"/>
              </a:rPr>
              <a:t>span</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hoặc dùng thẻ </a:t>
            </a:r>
            <a:r>
              <a:rPr lang="en-US" sz="1200">
                <a:solidFill>
                  <a:srgbClr val="FF00CC"/>
                </a:solidFill>
                <a:highlight>
                  <a:srgbClr val="FFFFFF"/>
                </a:highlight>
                <a:latin typeface="Roboto" panose="02000000000000000000"/>
                <a:ea typeface="Roboto" panose="02000000000000000000"/>
                <a:cs typeface="Roboto" panose="02000000000000000000"/>
                <a:sym typeface="Roboto" panose="02000000000000000000"/>
              </a:rPr>
              <a:t>span</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để bao các thẻ khác. Và chăc chắn rằng còn khoảng trống đủ cho icon hiển thị nhé.Vì glyphicons cũng là font nên các bạn có thể thay đổi kích cỡ và mầu sắc y như font chữ, đây là điểm khá hay khi sử dụng fonts icon của bootstrap.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7" name="Shape 15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ố cục tùy chỉnh">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0" y="2840950"/>
            <a:ext cx="6724500" cy="57000"/>
          </a:xfrm>
          <a:prstGeom prst="rect">
            <a:avLst/>
          </a:prstGeom>
          <a:solidFill>
            <a:srgbClr val="7BAAF7"/>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0" y="2840950"/>
            <a:ext cx="2218500" cy="57000"/>
          </a:xfrm>
          <a:prstGeom prst="rect">
            <a:avLst/>
          </a:prstGeom>
          <a:solidFill>
            <a:srgbClr val="7BAAF7"/>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5775" y="2840950"/>
            <a:ext cx="5236800" cy="57000"/>
          </a:xfrm>
          <a:prstGeom prst="rect">
            <a:avLst/>
          </a:prstGeom>
          <a:solidFill>
            <a:srgbClr val="4285F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5652500" y="2840950"/>
            <a:ext cx="548700" cy="57000"/>
          </a:xfrm>
          <a:prstGeom prst="rect">
            <a:avLst/>
          </a:prstGeom>
          <a:solidFill>
            <a:srgbClr val="C6DAFC"/>
          </a:soli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312849" y="3015750"/>
            <a:ext cx="6411599" cy="644400"/>
          </a:xfrm>
          <a:prstGeom prst="rect">
            <a:avLst/>
          </a:prstGeom>
          <a:noFill/>
        </p:spPr>
        <p:txBody>
          <a:bodyPr lIns="91425" tIns="91425" rIns="91425" bIns="91425" anchor="b" anchorCtr="0"/>
          <a:lstStyle>
            <a:lvl1pPr lvl="0" algn="l" rtl="0">
              <a:lnSpc>
                <a:spcPct val="100000"/>
              </a:lnSpc>
              <a:spcBef>
                <a:spcPts val="0"/>
              </a:spcBef>
              <a:spcAft>
                <a:spcPts val="0"/>
              </a:spcAft>
              <a:buClr>
                <a:srgbClr val="212121"/>
              </a:buClr>
              <a:buSzPct val="100000"/>
              <a:buNone/>
              <a:defRPr sz="3000" b="1">
                <a:solidFill>
                  <a:srgbClr val="212121"/>
                </a:solidFill>
              </a:defRPr>
            </a:lvl1pPr>
            <a:lvl2pPr lvl="1" algn="l" rtl="0">
              <a:lnSpc>
                <a:spcPct val="100000"/>
              </a:lnSpc>
              <a:spcBef>
                <a:spcPts val="0"/>
              </a:spcBef>
              <a:spcAft>
                <a:spcPts val="0"/>
              </a:spcAft>
              <a:buClr>
                <a:srgbClr val="212121"/>
              </a:buClr>
              <a:buSzPct val="100000"/>
              <a:buNone/>
              <a:defRPr sz="3000" b="1">
                <a:solidFill>
                  <a:srgbClr val="212121"/>
                </a:solidFill>
              </a:defRPr>
            </a:lvl2pPr>
            <a:lvl3pPr lvl="2" algn="l" rtl="0">
              <a:lnSpc>
                <a:spcPct val="100000"/>
              </a:lnSpc>
              <a:spcBef>
                <a:spcPts val="0"/>
              </a:spcBef>
              <a:spcAft>
                <a:spcPts val="0"/>
              </a:spcAft>
              <a:buClr>
                <a:srgbClr val="212121"/>
              </a:buClr>
              <a:buSzPct val="100000"/>
              <a:buNone/>
              <a:defRPr sz="3000" b="1">
                <a:solidFill>
                  <a:srgbClr val="212121"/>
                </a:solidFill>
              </a:defRPr>
            </a:lvl3pPr>
            <a:lvl4pPr lvl="3" algn="l" rtl="0">
              <a:lnSpc>
                <a:spcPct val="100000"/>
              </a:lnSpc>
              <a:spcBef>
                <a:spcPts val="0"/>
              </a:spcBef>
              <a:spcAft>
                <a:spcPts val="0"/>
              </a:spcAft>
              <a:buClr>
                <a:srgbClr val="212121"/>
              </a:buClr>
              <a:buSzPct val="100000"/>
              <a:buNone/>
              <a:defRPr sz="3000" b="1">
                <a:solidFill>
                  <a:srgbClr val="212121"/>
                </a:solidFill>
              </a:defRPr>
            </a:lvl4pPr>
            <a:lvl5pPr lvl="4" algn="l" rtl="0">
              <a:lnSpc>
                <a:spcPct val="100000"/>
              </a:lnSpc>
              <a:spcBef>
                <a:spcPts val="0"/>
              </a:spcBef>
              <a:spcAft>
                <a:spcPts val="0"/>
              </a:spcAft>
              <a:buClr>
                <a:srgbClr val="212121"/>
              </a:buClr>
              <a:buSzPct val="100000"/>
              <a:buNone/>
              <a:defRPr sz="3000" b="1">
                <a:solidFill>
                  <a:srgbClr val="212121"/>
                </a:solidFill>
              </a:defRPr>
            </a:lvl5pPr>
            <a:lvl6pPr lvl="5" algn="l" rtl="0">
              <a:lnSpc>
                <a:spcPct val="100000"/>
              </a:lnSpc>
              <a:spcBef>
                <a:spcPts val="0"/>
              </a:spcBef>
              <a:spcAft>
                <a:spcPts val="0"/>
              </a:spcAft>
              <a:buClr>
                <a:srgbClr val="212121"/>
              </a:buClr>
              <a:buSzPct val="100000"/>
              <a:buNone/>
              <a:defRPr sz="3000" b="1">
                <a:solidFill>
                  <a:srgbClr val="212121"/>
                </a:solidFill>
              </a:defRPr>
            </a:lvl6pPr>
            <a:lvl7pPr lvl="6" algn="l" rtl="0">
              <a:lnSpc>
                <a:spcPct val="100000"/>
              </a:lnSpc>
              <a:spcBef>
                <a:spcPts val="0"/>
              </a:spcBef>
              <a:spcAft>
                <a:spcPts val="0"/>
              </a:spcAft>
              <a:buClr>
                <a:srgbClr val="212121"/>
              </a:buClr>
              <a:buSzPct val="100000"/>
              <a:buNone/>
              <a:defRPr sz="3000" b="1">
                <a:solidFill>
                  <a:srgbClr val="212121"/>
                </a:solidFill>
              </a:defRPr>
            </a:lvl7pPr>
            <a:lvl8pPr lvl="7" algn="l" rtl="0">
              <a:lnSpc>
                <a:spcPct val="100000"/>
              </a:lnSpc>
              <a:spcBef>
                <a:spcPts val="0"/>
              </a:spcBef>
              <a:spcAft>
                <a:spcPts val="0"/>
              </a:spcAft>
              <a:buClr>
                <a:srgbClr val="212121"/>
              </a:buClr>
              <a:buSzPct val="100000"/>
              <a:buNone/>
              <a:defRPr sz="3000" b="1">
                <a:solidFill>
                  <a:srgbClr val="212121"/>
                </a:solidFill>
              </a:defRPr>
            </a:lvl8pPr>
            <a:lvl9pPr lvl="8" algn="l" rtl="0">
              <a:lnSpc>
                <a:spcPct val="100000"/>
              </a:lnSpc>
              <a:spcBef>
                <a:spcPts val="0"/>
              </a:spcBef>
              <a:spcAft>
                <a:spcPts val="0"/>
              </a:spcAft>
              <a:buClr>
                <a:srgbClr val="212121"/>
              </a:buClr>
              <a:buSzPct val="100000"/>
              <a:buNone/>
              <a:defRPr sz="3000" b="1">
                <a:solidFill>
                  <a:srgbClr val="212121"/>
                </a:solidFill>
              </a:defRPr>
            </a:lvl9pPr>
          </a:lstStyle>
          <a:p>
            <a:endParaRPr/>
          </a:p>
        </p:txBody>
      </p:sp>
      <p:sp>
        <p:nvSpPr>
          <p:cNvPr id="57" name="Shape 57"/>
          <p:cNvSpPr txBox="1">
            <a:spLocks noGrp="1"/>
          </p:cNvSpPr>
          <p:nvPr>
            <p:ph type="subTitle" idx="1"/>
          </p:nvPr>
        </p:nvSpPr>
        <p:spPr>
          <a:xfrm>
            <a:off x="312850" y="3687875"/>
            <a:ext cx="6411600" cy="478800"/>
          </a:xfrm>
          <a:prstGeom prst="rect">
            <a:avLst/>
          </a:prstGeom>
          <a:noFill/>
        </p:spPr>
        <p:txBody>
          <a:bodyPr lIns="91425" tIns="91425" rIns="91425" bIns="91425" anchor="t" anchorCtr="0"/>
          <a:lstStyle>
            <a:lvl1pPr lvl="0" algn="l" rtl="0">
              <a:lnSpc>
                <a:spcPct val="100000"/>
              </a:lnSpc>
              <a:spcBef>
                <a:spcPts val="0"/>
              </a:spcBef>
              <a:spcAft>
                <a:spcPts val="0"/>
              </a:spcAft>
              <a:buClr>
                <a:srgbClr val="616161"/>
              </a:buClr>
              <a:buSzPct val="100000"/>
              <a:buNone/>
              <a:defRPr sz="1600">
                <a:solidFill>
                  <a:srgbClr val="616161"/>
                </a:solidFill>
              </a:defRPr>
            </a:lvl1pPr>
            <a:lvl2pPr lvl="1" algn="l" rtl="0">
              <a:lnSpc>
                <a:spcPct val="100000"/>
              </a:lnSpc>
              <a:spcBef>
                <a:spcPts val="0"/>
              </a:spcBef>
              <a:spcAft>
                <a:spcPts val="0"/>
              </a:spcAft>
              <a:buClr>
                <a:srgbClr val="616161"/>
              </a:buClr>
              <a:buSzPct val="100000"/>
              <a:buNone/>
              <a:defRPr sz="1600">
                <a:solidFill>
                  <a:srgbClr val="616161"/>
                </a:solidFill>
              </a:defRPr>
            </a:lvl2pPr>
            <a:lvl3pPr lvl="2" algn="l" rtl="0">
              <a:lnSpc>
                <a:spcPct val="100000"/>
              </a:lnSpc>
              <a:spcBef>
                <a:spcPts val="0"/>
              </a:spcBef>
              <a:spcAft>
                <a:spcPts val="0"/>
              </a:spcAft>
              <a:buClr>
                <a:srgbClr val="616161"/>
              </a:buClr>
              <a:buSzPct val="100000"/>
              <a:buNone/>
              <a:defRPr sz="1600">
                <a:solidFill>
                  <a:srgbClr val="616161"/>
                </a:solidFill>
              </a:defRPr>
            </a:lvl3pPr>
            <a:lvl4pPr lvl="3" algn="l" rtl="0">
              <a:lnSpc>
                <a:spcPct val="100000"/>
              </a:lnSpc>
              <a:spcBef>
                <a:spcPts val="0"/>
              </a:spcBef>
              <a:spcAft>
                <a:spcPts val="0"/>
              </a:spcAft>
              <a:buClr>
                <a:srgbClr val="616161"/>
              </a:buClr>
              <a:buSzPct val="100000"/>
              <a:buNone/>
              <a:defRPr sz="1600">
                <a:solidFill>
                  <a:srgbClr val="616161"/>
                </a:solidFill>
              </a:defRPr>
            </a:lvl4pPr>
            <a:lvl5pPr lvl="4" algn="l" rtl="0">
              <a:lnSpc>
                <a:spcPct val="100000"/>
              </a:lnSpc>
              <a:spcBef>
                <a:spcPts val="0"/>
              </a:spcBef>
              <a:spcAft>
                <a:spcPts val="0"/>
              </a:spcAft>
              <a:buClr>
                <a:srgbClr val="616161"/>
              </a:buClr>
              <a:buSzPct val="100000"/>
              <a:buNone/>
              <a:defRPr sz="1600">
                <a:solidFill>
                  <a:srgbClr val="616161"/>
                </a:solidFill>
              </a:defRPr>
            </a:lvl5pPr>
            <a:lvl6pPr lvl="5" algn="l" rtl="0">
              <a:lnSpc>
                <a:spcPct val="100000"/>
              </a:lnSpc>
              <a:spcBef>
                <a:spcPts val="0"/>
              </a:spcBef>
              <a:spcAft>
                <a:spcPts val="0"/>
              </a:spcAft>
              <a:buClr>
                <a:srgbClr val="616161"/>
              </a:buClr>
              <a:buSzPct val="100000"/>
              <a:buNone/>
              <a:defRPr sz="1600">
                <a:solidFill>
                  <a:srgbClr val="616161"/>
                </a:solidFill>
              </a:defRPr>
            </a:lvl6pPr>
            <a:lvl7pPr lvl="6" algn="l" rtl="0">
              <a:lnSpc>
                <a:spcPct val="100000"/>
              </a:lnSpc>
              <a:spcBef>
                <a:spcPts val="0"/>
              </a:spcBef>
              <a:spcAft>
                <a:spcPts val="0"/>
              </a:spcAft>
              <a:buClr>
                <a:srgbClr val="616161"/>
              </a:buClr>
              <a:buSzPct val="100000"/>
              <a:buNone/>
              <a:defRPr sz="1600">
                <a:solidFill>
                  <a:srgbClr val="616161"/>
                </a:solidFill>
              </a:defRPr>
            </a:lvl7pPr>
            <a:lvl8pPr lvl="7" algn="l" rtl="0">
              <a:lnSpc>
                <a:spcPct val="100000"/>
              </a:lnSpc>
              <a:spcBef>
                <a:spcPts val="0"/>
              </a:spcBef>
              <a:spcAft>
                <a:spcPts val="0"/>
              </a:spcAft>
              <a:buClr>
                <a:srgbClr val="616161"/>
              </a:buClr>
              <a:buSzPct val="100000"/>
              <a:buNone/>
              <a:defRPr sz="1600">
                <a:solidFill>
                  <a:srgbClr val="616161"/>
                </a:solidFill>
              </a:defRPr>
            </a:lvl8pPr>
            <a:lvl9pPr lvl="8" algn="l" rtl="0">
              <a:lnSpc>
                <a:spcPct val="100000"/>
              </a:lnSpc>
              <a:spcBef>
                <a:spcPts val="0"/>
              </a:spcBef>
              <a:spcAft>
                <a:spcPts val="0"/>
              </a:spcAft>
              <a:buClr>
                <a:srgbClr val="616161"/>
              </a:buClr>
              <a:buSzPct val="100000"/>
              <a:buNone/>
              <a:defRPr sz="1600">
                <a:solidFill>
                  <a:srgbClr val="616161"/>
                </a:solidFill>
              </a:defRPr>
            </a:lvl9pPr>
          </a:lstStyle>
          <a:p>
            <a:endParaRPr/>
          </a:p>
        </p:txBody>
      </p:sp>
      <p:sp>
        <p:nvSpPr>
          <p:cNvPr id="58" name="Shape 58"/>
          <p:cNvSpPr txBox="1">
            <a:spLocks noGrp="1"/>
          </p:cNvSpPr>
          <p:nvPr>
            <p:ph type="sldNum" idx="12"/>
          </p:nvPr>
        </p:nvSpPr>
        <p:spPr>
          <a:xfrm>
            <a:off x="8497999" y="4688758"/>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US" sz="1000">
                <a:solidFill>
                  <a:srgbClr val="616161"/>
                </a:solidFill>
              </a:rPr>
              <a:t>‹#›</a:t>
            </a:fld>
            <a:endParaRPr lang="en-US" sz="1000">
              <a:solidFill>
                <a:srgbClr val="61616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1" name="Shape 61"/>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2" name="Shape 6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3" name="Shape 6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4" name="Shape 6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t>‹#›</a:t>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ố cục tùy chỉnh 1">
    <p:spTree>
      <p:nvGrpSpPr>
        <p:cNvPr id="1" name="Shape 65"/>
        <p:cNvGrpSpPr/>
        <p:nvPr/>
      </p:nvGrpSpPr>
      <p:grpSpPr>
        <a:xfrm>
          <a:off x="0" y="0"/>
          <a:ext cx="0" cy="0"/>
          <a:chOff x="0" y="0"/>
          <a:chExt cx="0" cy="0"/>
        </a:xfrm>
      </p:grpSpPr>
      <p:sp>
        <p:nvSpPr>
          <p:cNvPr id="66" name="Shape 66"/>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67" name="Shape 67"/>
          <p:cNvSpPr txBox="1">
            <a:spLocks noGrp="1"/>
          </p:cNvSpPr>
          <p:nvPr>
            <p:ph type="title"/>
          </p:nvPr>
        </p:nvSpPr>
        <p:spPr>
          <a:xfrm rot="-5400000">
            <a:off x="-620225" y="1797500"/>
            <a:ext cx="4064100" cy="1506900"/>
          </a:xfrm>
          <a:prstGeom prst="rect">
            <a:avLst/>
          </a:prstGeom>
          <a:noFill/>
          <a:ln>
            <a:noFill/>
          </a:ln>
        </p:spPr>
        <p:txBody>
          <a:bodyPr lIns="91425" tIns="91425" rIns="91425" bIns="91425" anchor="b" anchorCtr="0"/>
          <a:lstStyle>
            <a:lvl1pPr lvl="0" algn="r" rtl="0">
              <a:lnSpc>
                <a:spcPct val="100000"/>
              </a:lnSpc>
              <a:spcBef>
                <a:spcPts val="0"/>
              </a:spcBef>
              <a:spcAft>
                <a:spcPts val="0"/>
              </a:spcAft>
              <a:buClr>
                <a:schemeClr val="dk1"/>
              </a:buClr>
              <a:buSzPct val="100000"/>
              <a:buNone/>
              <a:defRPr sz="4800" b="1">
                <a:solidFill>
                  <a:schemeClr val="dk1"/>
                </a:solidFill>
              </a:defRPr>
            </a:lvl1pPr>
            <a:lvl2pPr lvl="1" algn="r" rtl="0">
              <a:lnSpc>
                <a:spcPct val="100000"/>
              </a:lnSpc>
              <a:spcBef>
                <a:spcPts val="0"/>
              </a:spcBef>
              <a:spcAft>
                <a:spcPts val="0"/>
              </a:spcAft>
              <a:buClr>
                <a:schemeClr val="dk1"/>
              </a:buClr>
              <a:buSzPct val="100000"/>
              <a:buNone/>
              <a:defRPr sz="4800" b="1">
                <a:solidFill>
                  <a:schemeClr val="dk1"/>
                </a:solidFill>
              </a:defRPr>
            </a:lvl2pPr>
            <a:lvl3pPr lvl="2" algn="r" rtl="0">
              <a:lnSpc>
                <a:spcPct val="100000"/>
              </a:lnSpc>
              <a:spcBef>
                <a:spcPts val="0"/>
              </a:spcBef>
              <a:spcAft>
                <a:spcPts val="0"/>
              </a:spcAft>
              <a:buClr>
                <a:schemeClr val="dk1"/>
              </a:buClr>
              <a:buSzPct val="100000"/>
              <a:buNone/>
              <a:defRPr sz="4800" b="1">
                <a:solidFill>
                  <a:schemeClr val="dk1"/>
                </a:solidFill>
              </a:defRPr>
            </a:lvl3pPr>
            <a:lvl4pPr lvl="3" algn="r" rtl="0">
              <a:lnSpc>
                <a:spcPct val="100000"/>
              </a:lnSpc>
              <a:spcBef>
                <a:spcPts val="0"/>
              </a:spcBef>
              <a:spcAft>
                <a:spcPts val="0"/>
              </a:spcAft>
              <a:buClr>
                <a:schemeClr val="dk1"/>
              </a:buClr>
              <a:buSzPct val="100000"/>
              <a:buNone/>
              <a:defRPr sz="4800" b="1">
                <a:solidFill>
                  <a:schemeClr val="dk1"/>
                </a:solidFill>
              </a:defRPr>
            </a:lvl4pPr>
            <a:lvl5pPr lvl="4" algn="r" rtl="0">
              <a:lnSpc>
                <a:spcPct val="100000"/>
              </a:lnSpc>
              <a:spcBef>
                <a:spcPts val="0"/>
              </a:spcBef>
              <a:spcAft>
                <a:spcPts val="0"/>
              </a:spcAft>
              <a:buClr>
                <a:schemeClr val="dk1"/>
              </a:buClr>
              <a:buSzPct val="100000"/>
              <a:buNone/>
              <a:defRPr sz="4800" b="1">
                <a:solidFill>
                  <a:schemeClr val="dk1"/>
                </a:solidFill>
              </a:defRPr>
            </a:lvl5pPr>
            <a:lvl6pPr lvl="5" algn="r" rtl="0">
              <a:lnSpc>
                <a:spcPct val="100000"/>
              </a:lnSpc>
              <a:spcBef>
                <a:spcPts val="0"/>
              </a:spcBef>
              <a:spcAft>
                <a:spcPts val="0"/>
              </a:spcAft>
              <a:buClr>
                <a:schemeClr val="dk1"/>
              </a:buClr>
              <a:buSzPct val="100000"/>
              <a:buNone/>
              <a:defRPr sz="4800" b="1">
                <a:solidFill>
                  <a:schemeClr val="dk1"/>
                </a:solidFill>
              </a:defRPr>
            </a:lvl6pPr>
            <a:lvl7pPr lvl="6" algn="r" rtl="0">
              <a:lnSpc>
                <a:spcPct val="100000"/>
              </a:lnSpc>
              <a:spcBef>
                <a:spcPts val="0"/>
              </a:spcBef>
              <a:spcAft>
                <a:spcPts val="0"/>
              </a:spcAft>
              <a:buClr>
                <a:schemeClr val="dk1"/>
              </a:buClr>
              <a:buSzPct val="100000"/>
              <a:buNone/>
              <a:defRPr sz="4800" b="1">
                <a:solidFill>
                  <a:schemeClr val="dk1"/>
                </a:solidFill>
              </a:defRPr>
            </a:lvl7pPr>
            <a:lvl8pPr lvl="7" algn="r" rtl="0">
              <a:lnSpc>
                <a:spcPct val="100000"/>
              </a:lnSpc>
              <a:spcBef>
                <a:spcPts val="0"/>
              </a:spcBef>
              <a:spcAft>
                <a:spcPts val="0"/>
              </a:spcAft>
              <a:buClr>
                <a:schemeClr val="dk1"/>
              </a:buClr>
              <a:buSzPct val="100000"/>
              <a:buNone/>
              <a:defRPr sz="4800" b="1">
                <a:solidFill>
                  <a:schemeClr val="dk1"/>
                </a:solidFill>
              </a:defRPr>
            </a:lvl8pPr>
            <a:lvl9pPr lvl="8" algn="r" rtl="0">
              <a:lnSpc>
                <a:spcPct val="100000"/>
              </a:lnSpc>
              <a:spcBef>
                <a:spcPts val="0"/>
              </a:spcBef>
              <a:spcAft>
                <a:spcPts val="0"/>
              </a:spcAft>
              <a:buClr>
                <a:schemeClr val="dk1"/>
              </a:buClr>
              <a:buSzPct val="100000"/>
              <a:buNone/>
              <a:defRPr sz="4800" b="1">
                <a:solidFill>
                  <a:schemeClr val="dk1"/>
                </a:solidFill>
              </a:defRPr>
            </a:lvl9pPr>
          </a:lstStyle>
          <a:p>
            <a:endParaRPr/>
          </a:p>
        </p:txBody>
      </p:sp>
      <p:sp>
        <p:nvSpPr>
          <p:cNvPr id="68" name="Shape 68"/>
          <p:cNvSpPr txBox="1">
            <a:spLocks noGrp="1"/>
          </p:cNvSpPr>
          <p:nvPr>
            <p:ph type="body" idx="1"/>
          </p:nvPr>
        </p:nvSpPr>
        <p:spPr>
          <a:xfrm>
            <a:off x="2601000" y="518875"/>
            <a:ext cx="5913300" cy="4064100"/>
          </a:xfrm>
          <a:prstGeom prst="rect">
            <a:avLst/>
          </a:prstGeom>
          <a:noFill/>
          <a:ln>
            <a:noFill/>
          </a:ln>
        </p:spPr>
        <p:txBody>
          <a:bodyPr lIns="91425" tIns="91425" rIns="91425" bIns="91425" anchor="t" anchorCtr="0"/>
          <a:lstStyle>
            <a:lvl1pPr lvl="0" algn="l" rtl="0">
              <a:lnSpc>
                <a:spcPct val="115000"/>
              </a:lnSpc>
              <a:spcBef>
                <a:spcPts val="0"/>
              </a:spcBef>
              <a:spcAft>
                <a:spcPts val="1600"/>
              </a:spcAft>
              <a:buClr>
                <a:schemeClr val="dk2"/>
              </a:buClr>
              <a:buSzPct val="100000"/>
              <a:defRPr sz="1600">
                <a:solidFill>
                  <a:schemeClr val="dk2"/>
                </a:solidFill>
              </a:defRPr>
            </a:lvl1pPr>
            <a:lvl2pPr lvl="1" algn="l" rtl="0">
              <a:lnSpc>
                <a:spcPct val="115000"/>
              </a:lnSpc>
              <a:spcBef>
                <a:spcPts val="0"/>
              </a:spcBef>
              <a:spcAft>
                <a:spcPts val="1600"/>
              </a:spcAft>
              <a:buClr>
                <a:schemeClr val="dk2"/>
              </a:buClr>
              <a:defRPr sz="1400">
                <a:solidFill>
                  <a:schemeClr val="dk2"/>
                </a:solidFill>
              </a:defRPr>
            </a:lvl2pPr>
            <a:lvl3pPr lvl="2" algn="l" rtl="0">
              <a:lnSpc>
                <a:spcPct val="115000"/>
              </a:lnSpc>
              <a:spcBef>
                <a:spcPts val="0"/>
              </a:spcBef>
              <a:spcAft>
                <a:spcPts val="1600"/>
              </a:spcAft>
              <a:buClr>
                <a:schemeClr val="dk2"/>
              </a:buClr>
              <a:defRPr sz="1400">
                <a:solidFill>
                  <a:schemeClr val="dk2"/>
                </a:solidFill>
              </a:defRPr>
            </a:lvl3pPr>
            <a:lvl4pPr lvl="3" algn="l" rtl="0">
              <a:lnSpc>
                <a:spcPct val="115000"/>
              </a:lnSpc>
              <a:spcBef>
                <a:spcPts val="0"/>
              </a:spcBef>
              <a:spcAft>
                <a:spcPts val="1600"/>
              </a:spcAft>
              <a:buClr>
                <a:schemeClr val="dk2"/>
              </a:buClr>
              <a:defRPr sz="1400">
                <a:solidFill>
                  <a:schemeClr val="dk2"/>
                </a:solidFill>
              </a:defRPr>
            </a:lvl4pPr>
            <a:lvl5pPr lvl="4" algn="l" rtl="0">
              <a:lnSpc>
                <a:spcPct val="115000"/>
              </a:lnSpc>
              <a:spcBef>
                <a:spcPts val="0"/>
              </a:spcBef>
              <a:spcAft>
                <a:spcPts val="1600"/>
              </a:spcAft>
              <a:buClr>
                <a:schemeClr val="dk2"/>
              </a:buClr>
              <a:defRPr sz="1400">
                <a:solidFill>
                  <a:schemeClr val="dk2"/>
                </a:solidFill>
              </a:defRPr>
            </a:lvl5pPr>
            <a:lvl6pPr lvl="5" algn="l" rtl="0">
              <a:lnSpc>
                <a:spcPct val="115000"/>
              </a:lnSpc>
              <a:spcBef>
                <a:spcPts val="0"/>
              </a:spcBef>
              <a:spcAft>
                <a:spcPts val="1600"/>
              </a:spcAft>
              <a:buClr>
                <a:schemeClr val="dk2"/>
              </a:buClr>
              <a:defRPr sz="1400">
                <a:solidFill>
                  <a:schemeClr val="dk2"/>
                </a:solidFill>
              </a:defRPr>
            </a:lvl6pPr>
            <a:lvl7pPr lvl="6" algn="l" rtl="0">
              <a:lnSpc>
                <a:spcPct val="115000"/>
              </a:lnSpc>
              <a:spcBef>
                <a:spcPts val="0"/>
              </a:spcBef>
              <a:spcAft>
                <a:spcPts val="1600"/>
              </a:spcAft>
              <a:buClr>
                <a:schemeClr val="dk2"/>
              </a:buClr>
              <a:defRPr sz="1400">
                <a:solidFill>
                  <a:schemeClr val="dk2"/>
                </a:solidFill>
              </a:defRPr>
            </a:lvl7pPr>
            <a:lvl8pPr lvl="7" algn="l" rtl="0">
              <a:lnSpc>
                <a:spcPct val="115000"/>
              </a:lnSpc>
              <a:spcBef>
                <a:spcPts val="0"/>
              </a:spcBef>
              <a:spcAft>
                <a:spcPts val="1600"/>
              </a:spcAft>
              <a:buClr>
                <a:schemeClr val="dk2"/>
              </a:buClr>
              <a:defRPr sz="1400">
                <a:solidFill>
                  <a:schemeClr val="dk2"/>
                </a:solidFill>
              </a:defRPr>
            </a:lvl8pPr>
            <a:lvl9pPr lvl="8" algn="l" rtl="0">
              <a:lnSpc>
                <a:spcPct val="115000"/>
              </a:lnSpc>
              <a:spcBef>
                <a:spcPts val="0"/>
              </a:spcBef>
              <a:spcAft>
                <a:spcPts val="1600"/>
              </a:spcAft>
              <a:buClr>
                <a:schemeClr val="dk2"/>
              </a:buClr>
              <a:defRPr sz="1400">
                <a:solidFill>
                  <a:schemeClr val="dk2"/>
                </a:solidFill>
              </a:defRPr>
            </a:lvl9pPr>
          </a:lstStyle>
          <a:p>
            <a:endParaRPr/>
          </a:p>
        </p:txBody>
      </p:sp>
      <p:sp>
        <p:nvSpPr>
          <p:cNvPr id="69" name="Shape 69"/>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US" sz="1000">
                <a:solidFill>
                  <a:schemeClr val="dk2"/>
                </a:solidFill>
              </a:rPr>
              <a:t>‹#›</a:t>
            </a:fld>
            <a:endParaRPr lang="en-US"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ố cục tùy chỉnh 2">
    <p:bg>
      <p:bgPr>
        <a:solidFill>
          <a:srgbClr val="FFFFFF"/>
        </a:solidFill>
        <a:effectLst/>
      </p:bgPr>
    </p:bg>
    <p:spTree>
      <p:nvGrpSpPr>
        <p:cNvPr id="1" name="Shape 70"/>
        <p:cNvGrpSpPr/>
        <p:nvPr/>
      </p:nvGrpSpPr>
      <p:grpSpPr>
        <a:xfrm>
          <a:off x="0" y="0"/>
          <a:ext cx="0" cy="0"/>
          <a:chOff x="0" y="0"/>
          <a:chExt cx="0" cy="0"/>
        </a:xfrm>
      </p:grpSpPr>
      <p:sp>
        <p:nvSpPr>
          <p:cNvPr id="71" name="Shape 7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4574400" y="0"/>
            <a:ext cx="4569600" cy="5143500"/>
          </a:xfrm>
          <a:prstGeom prst="rect">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4844699" y="1040700"/>
            <a:ext cx="4031700" cy="3062100"/>
          </a:xfrm>
          <a:prstGeom prst="rect">
            <a:avLst/>
          </a:prstGeom>
          <a:solidFill>
            <a:schemeClr val="dk1"/>
          </a:solidFill>
          <a:ln w="9525" cap="flat" cmpd="sng">
            <a:solidFill>
              <a:srgbClr val="BDBDBD"/>
            </a:solidFill>
            <a:prstDash val="solid"/>
            <a:miter/>
            <a:headEnd type="none" w="med" len="med"/>
            <a:tailEnd type="none" w="med" len="med"/>
          </a:ln>
          <a:effectLst>
            <a:outerShdw blurRad="50799" dist="38100" dir="5400000" algn="t" rotWithShape="0">
              <a:srgbClr val="000000">
                <a:alpha val="29800"/>
              </a:srgbClr>
            </a:outerShdw>
          </a:effectLst>
        </p:spPr>
        <p:txBody>
          <a:bodyPr lIns="91425" tIns="45700" rIns="91425" bIns="45700" anchor="ctr" anchorCtr="0">
            <a:noAutofit/>
          </a:bodyPr>
          <a:lstStyle/>
          <a:p>
            <a:pPr lvl="0">
              <a:spcBef>
                <a:spcPts val="0"/>
              </a:spcBef>
              <a:buNone/>
            </a:pPr>
            <a:endParaRPr/>
          </a:p>
        </p:txBody>
      </p:sp>
      <p:sp>
        <p:nvSpPr>
          <p:cNvPr id="74" name="Shape 74"/>
          <p:cNvSpPr txBox="1">
            <a:spLocks noGrp="1"/>
          </p:cNvSpPr>
          <p:nvPr>
            <p:ph type="title"/>
          </p:nvPr>
        </p:nvSpPr>
        <p:spPr>
          <a:xfrm>
            <a:off x="291875" y="406900"/>
            <a:ext cx="3978000" cy="1388700"/>
          </a:xfrm>
          <a:prstGeom prst="rect">
            <a:avLst/>
          </a:prstGeom>
          <a:noFill/>
          <a:ln>
            <a:noFill/>
          </a:ln>
        </p:spPr>
        <p:txBody>
          <a:bodyPr lIns="91425" tIns="91425" rIns="91425" bIns="91425" anchor="b" anchorCtr="0"/>
          <a:lstStyle>
            <a:lvl1pPr lvl="0" algn="l">
              <a:lnSpc>
                <a:spcPct val="100000"/>
              </a:lnSpc>
              <a:spcBef>
                <a:spcPts val="0"/>
              </a:spcBef>
              <a:spcAft>
                <a:spcPts val="0"/>
              </a:spcAft>
              <a:buClr>
                <a:schemeClr val="dk1"/>
              </a:buClr>
              <a:buSzPct val="100000"/>
              <a:buNone/>
              <a:defRPr sz="3000" b="1">
                <a:solidFill>
                  <a:schemeClr val="dk1"/>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Clr>
                <a:schemeClr val="dk1"/>
              </a:buClr>
              <a:buSzPct val="100000"/>
              <a:buNone/>
              <a:defRPr sz="3000" b="1">
                <a:solidFill>
                  <a:schemeClr val="dk1"/>
                </a:solidFill>
              </a:defRPr>
            </a:lvl2pPr>
            <a:lvl3pPr lvl="2" algn="l">
              <a:lnSpc>
                <a:spcPct val="100000"/>
              </a:lnSpc>
              <a:spcBef>
                <a:spcPts val="0"/>
              </a:spcBef>
              <a:spcAft>
                <a:spcPts val="0"/>
              </a:spcAft>
              <a:buClr>
                <a:schemeClr val="dk1"/>
              </a:buClr>
              <a:buSzPct val="100000"/>
              <a:buNone/>
              <a:defRPr sz="3000" b="1">
                <a:solidFill>
                  <a:schemeClr val="dk1"/>
                </a:solidFill>
              </a:defRPr>
            </a:lvl3pPr>
            <a:lvl4pPr lvl="3" algn="l">
              <a:lnSpc>
                <a:spcPct val="100000"/>
              </a:lnSpc>
              <a:spcBef>
                <a:spcPts val="0"/>
              </a:spcBef>
              <a:spcAft>
                <a:spcPts val="0"/>
              </a:spcAft>
              <a:buClr>
                <a:schemeClr val="dk1"/>
              </a:buClr>
              <a:buSzPct val="100000"/>
              <a:buNone/>
              <a:defRPr sz="3000" b="1">
                <a:solidFill>
                  <a:schemeClr val="dk1"/>
                </a:solidFill>
              </a:defRPr>
            </a:lvl4pPr>
            <a:lvl5pPr lvl="4" algn="l">
              <a:lnSpc>
                <a:spcPct val="100000"/>
              </a:lnSpc>
              <a:spcBef>
                <a:spcPts val="0"/>
              </a:spcBef>
              <a:spcAft>
                <a:spcPts val="0"/>
              </a:spcAft>
              <a:buClr>
                <a:schemeClr val="dk1"/>
              </a:buClr>
              <a:buSzPct val="100000"/>
              <a:buNone/>
              <a:defRPr sz="3000" b="1">
                <a:solidFill>
                  <a:schemeClr val="dk1"/>
                </a:solidFill>
              </a:defRPr>
            </a:lvl5pPr>
            <a:lvl6pPr lvl="5" algn="l">
              <a:lnSpc>
                <a:spcPct val="100000"/>
              </a:lnSpc>
              <a:spcBef>
                <a:spcPts val="0"/>
              </a:spcBef>
              <a:spcAft>
                <a:spcPts val="0"/>
              </a:spcAft>
              <a:buClr>
                <a:schemeClr val="dk1"/>
              </a:buClr>
              <a:buSzPct val="100000"/>
              <a:buNone/>
              <a:defRPr sz="3000" b="1">
                <a:solidFill>
                  <a:schemeClr val="dk1"/>
                </a:solidFill>
              </a:defRPr>
            </a:lvl6pPr>
            <a:lvl7pPr lvl="6" algn="l">
              <a:lnSpc>
                <a:spcPct val="100000"/>
              </a:lnSpc>
              <a:spcBef>
                <a:spcPts val="0"/>
              </a:spcBef>
              <a:spcAft>
                <a:spcPts val="0"/>
              </a:spcAft>
              <a:buClr>
                <a:schemeClr val="dk1"/>
              </a:buClr>
              <a:buSzPct val="100000"/>
              <a:buNone/>
              <a:defRPr sz="3000" b="1">
                <a:solidFill>
                  <a:schemeClr val="dk1"/>
                </a:solidFill>
              </a:defRPr>
            </a:lvl7pPr>
            <a:lvl8pPr lvl="7" algn="l">
              <a:lnSpc>
                <a:spcPct val="100000"/>
              </a:lnSpc>
              <a:spcBef>
                <a:spcPts val="0"/>
              </a:spcBef>
              <a:spcAft>
                <a:spcPts val="0"/>
              </a:spcAft>
              <a:buClr>
                <a:schemeClr val="dk1"/>
              </a:buClr>
              <a:buSzPct val="100000"/>
              <a:buNone/>
              <a:defRPr sz="3000" b="1">
                <a:solidFill>
                  <a:schemeClr val="dk1"/>
                </a:solidFill>
              </a:defRPr>
            </a:lvl8pPr>
            <a:lvl9pPr lvl="8" algn="l">
              <a:lnSpc>
                <a:spcPct val="100000"/>
              </a:lnSpc>
              <a:spcBef>
                <a:spcPts val="0"/>
              </a:spcBef>
              <a:spcAft>
                <a:spcPts val="0"/>
              </a:spcAft>
              <a:buClr>
                <a:schemeClr val="dk1"/>
              </a:buClr>
              <a:buSzPct val="100000"/>
              <a:buNone/>
              <a:defRPr sz="3000" b="1">
                <a:solidFill>
                  <a:schemeClr val="dk1"/>
                </a:solidFill>
              </a:defRPr>
            </a:lvl9pPr>
          </a:lstStyle>
          <a:p>
            <a:endParaRPr/>
          </a:p>
        </p:txBody>
      </p:sp>
      <p:sp>
        <p:nvSpPr>
          <p:cNvPr id="75" name="Shape 75"/>
          <p:cNvSpPr txBox="1">
            <a:spLocks noGrp="1"/>
          </p:cNvSpPr>
          <p:nvPr>
            <p:ph type="body" idx="1"/>
          </p:nvPr>
        </p:nvSpPr>
        <p:spPr>
          <a:xfrm>
            <a:off x="291950" y="1854950"/>
            <a:ext cx="3978000" cy="2577000"/>
          </a:xfrm>
          <a:prstGeom prst="rect">
            <a:avLst/>
          </a:prstGeom>
          <a:noFill/>
          <a:ln>
            <a:noFill/>
          </a:ln>
        </p:spPr>
        <p:txBody>
          <a:bodyPr lIns="91425" tIns="91425" rIns="91425" bIns="91425" anchor="t" anchorCtr="0"/>
          <a:lstStyle>
            <a:lvl1pPr marL="342900" lvl="0" indent="-139700" algn="l">
              <a:lnSpc>
                <a:spcPct val="115000"/>
              </a:lnSpc>
              <a:spcBef>
                <a:spcPts val="0"/>
              </a:spcBef>
              <a:spcAft>
                <a:spcPts val="1600"/>
              </a:spcAft>
              <a:buClr>
                <a:schemeClr val="dk2"/>
              </a:buClr>
              <a:buSzPct val="100000"/>
              <a:defRPr sz="1600">
                <a:solidFill>
                  <a:schemeClr val="dk2"/>
                </a:solidFill>
                <a:latin typeface="Calibri" panose="020F0502020204030204"/>
                <a:ea typeface="Calibri" panose="020F0502020204030204"/>
                <a:cs typeface="Calibri" panose="020F0502020204030204"/>
                <a:sym typeface="Calibri" panose="020F0502020204030204"/>
              </a:defRPr>
            </a:lvl1pPr>
            <a:lvl2pPr marL="742950" lvl="1" indent="-10795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2pPr>
            <a:lvl3pPr marL="1143000" lvl="2" indent="-762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3pPr>
            <a:lvl4pPr marL="1600200" lvl="3"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4pPr>
            <a:lvl5pPr marL="2057400" lvl="4"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5pPr>
            <a:lvl6pPr marL="2514600" lvl="5"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6pPr>
            <a:lvl7pPr marL="2971800" lvl="6"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7pPr>
            <a:lvl8pPr marL="3429000" lvl="7"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8pPr>
            <a:lvl9pPr marL="3886200" lvl="8"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6" name="Shape 76"/>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chemeClr val="dk2"/>
                </a:solidFill>
              </a:rPr>
              <a:t>‹#›</a:t>
            </a:fld>
            <a:endParaRPr lang="en-US"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ố cục tùy chỉnh 3">
    <p:bg>
      <p:bgPr>
        <a:solidFill>
          <a:srgbClr val="FFFFFF"/>
        </a:solidFill>
        <a:effectLst/>
      </p:bgPr>
    </p:bg>
    <p:spTree>
      <p:nvGrpSpPr>
        <p:cNvPr id="1" name="Shape 77"/>
        <p:cNvGrpSpPr/>
        <p:nvPr/>
      </p:nvGrpSpPr>
      <p:grpSpPr>
        <a:xfrm>
          <a:off x="0" y="0"/>
          <a:ext cx="0" cy="0"/>
          <a:chOff x="0" y="0"/>
          <a:chExt cx="0" cy="0"/>
        </a:xfrm>
      </p:grpSpPr>
      <p:sp>
        <p:nvSpPr>
          <p:cNvPr id="78" name="Shape 78"/>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0" y="4665575"/>
            <a:ext cx="9144000" cy="477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80" name="Shape 80"/>
          <p:cNvCxnSpPr/>
          <p:nvPr/>
        </p:nvCxnSpPr>
        <p:spPr>
          <a:xfrm>
            <a:off x="1128750" y="1995025"/>
            <a:ext cx="6886500" cy="0"/>
          </a:xfrm>
          <a:prstGeom prst="straightConnector1">
            <a:avLst/>
          </a:prstGeom>
          <a:noFill/>
          <a:ln w="9525" cap="flat" cmpd="sng">
            <a:solidFill>
              <a:schemeClr val="dk1"/>
            </a:solidFill>
            <a:prstDash val="dot"/>
            <a:round/>
            <a:headEnd type="none" w="med" len="med"/>
            <a:tailEnd type="none" w="med" len="med"/>
          </a:ln>
        </p:spPr>
      </p:cxnSp>
      <p:sp>
        <p:nvSpPr>
          <p:cNvPr id="81" name="Shape 81"/>
          <p:cNvSpPr txBox="1">
            <a:spLocks noGrp="1"/>
          </p:cNvSpPr>
          <p:nvPr>
            <p:ph type="title"/>
          </p:nvPr>
        </p:nvSpPr>
        <p:spPr>
          <a:xfrm>
            <a:off x="1128750" y="394200"/>
            <a:ext cx="6886500" cy="1412100"/>
          </a:xfrm>
          <a:prstGeom prst="rect">
            <a:avLst/>
          </a:prstGeom>
          <a:noFill/>
          <a:ln>
            <a:noFill/>
          </a:ln>
        </p:spPr>
        <p:txBody>
          <a:bodyPr lIns="91425" tIns="91425" rIns="91425" bIns="91425" anchor="b" anchorCtr="0"/>
          <a:lstStyle>
            <a:lvl1pPr lvl="0" algn="ctr">
              <a:lnSpc>
                <a:spcPct val="100000"/>
              </a:lnSpc>
              <a:spcBef>
                <a:spcPts val="0"/>
              </a:spcBef>
              <a:spcAft>
                <a:spcPts val="0"/>
              </a:spcAft>
              <a:buClr>
                <a:schemeClr val="dk1"/>
              </a:buClr>
              <a:buSzPct val="100000"/>
              <a:buNone/>
              <a:defRPr sz="3600" b="1">
                <a:solidFill>
                  <a:schemeClr val="dk1"/>
                </a:solidFill>
                <a:latin typeface="Calibri" panose="020F0502020204030204"/>
                <a:ea typeface="Calibri" panose="020F0502020204030204"/>
                <a:cs typeface="Calibri" panose="020F0502020204030204"/>
                <a:sym typeface="Calibri" panose="020F0502020204030204"/>
              </a:defRPr>
            </a:lvl1pPr>
            <a:lvl2pPr lvl="1" algn="ctr">
              <a:lnSpc>
                <a:spcPct val="100000"/>
              </a:lnSpc>
              <a:spcBef>
                <a:spcPts val="0"/>
              </a:spcBef>
              <a:spcAft>
                <a:spcPts val="0"/>
              </a:spcAft>
              <a:buClr>
                <a:schemeClr val="dk1"/>
              </a:buClr>
              <a:buSzPct val="100000"/>
              <a:buNone/>
              <a:defRPr sz="3600" b="1">
                <a:solidFill>
                  <a:schemeClr val="dk1"/>
                </a:solidFill>
              </a:defRPr>
            </a:lvl2pPr>
            <a:lvl3pPr lvl="2" algn="ctr">
              <a:lnSpc>
                <a:spcPct val="100000"/>
              </a:lnSpc>
              <a:spcBef>
                <a:spcPts val="0"/>
              </a:spcBef>
              <a:spcAft>
                <a:spcPts val="0"/>
              </a:spcAft>
              <a:buClr>
                <a:schemeClr val="dk1"/>
              </a:buClr>
              <a:buSzPct val="100000"/>
              <a:buNone/>
              <a:defRPr sz="3600" b="1">
                <a:solidFill>
                  <a:schemeClr val="dk1"/>
                </a:solidFill>
              </a:defRPr>
            </a:lvl3pPr>
            <a:lvl4pPr lvl="3" algn="ctr">
              <a:lnSpc>
                <a:spcPct val="100000"/>
              </a:lnSpc>
              <a:spcBef>
                <a:spcPts val="0"/>
              </a:spcBef>
              <a:spcAft>
                <a:spcPts val="0"/>
              </a:spcAft>
              <a:buClr>
                <a:schemeClr val="dk1"/>
              </a:buClr>
              <a:buSzPct val="100000"/>
              <a:buNone/>
              <a:defRPr sz="3600" b="1">
                <a:solidFill>
                  <a:schemeClr val="dk1"/>
                </a:solidFill>
              </a:defRPr>
            </a:lvl4pPr>
            <a:lvl5pPr lvl="4" algn="ctr">
              <a:lnSpc>
                <a:spcPct val="100000"/>
              </a:lnSpc>
              <a:spcBef>
                <a:spcPts val="0"/>
              </a:spcBef>
              <a:spcAft>
                <a:spcPts val="0"/>
              </a:spcAft>
              <a:buClr>
                <a:schemeClr val="dk1"/>
              </a:buClr>
              <a:buSzPct val="100000"/>
              <a:buNone/>
              <a:defRPr sz="3600" b="1">
                <a:solidFill>
                  <a:schemeClr val="dk1"/>
                </a:solidFill>
              </a:defRPr>
            </a:lvl5pPr>
            <a:lvl6pPr lvl="5" algn="ctr">
              <a:lnSpc>
                <a:spcPct val="100000"/>
              </a:lnSpc>
              <a:spcBef>
                <a:spcPts val="0"/>
              </a:spcBef>
              <a:spcAft>
                <a:spcPts val="0"/>
              </a:spcAft>
              <a:buClr>
                <a:schemeClr val="dk1"/>
              </a:buClr>
              <a:buSzPct val="100000"/>
              <a:buNone/>
              <a:defRPr sz="3600" b="1">
                <a:solidFill>
                  <a:schemeClr val="dk1"/>
                </a:solidFill>
              </a:defRPr>
            </a:lvl6pPr>
            <a:lvl7pPr lvl="6" algn="ctr">
              <a:lnSpc>
                <a:spcPct val="100000"/>
              </a:lnSpc>
              <a:spcBef>
                <a:spcPts val="0"/>
              </a:spcBef>
              <a:spcAft>
                <a:spcPts val="0"/>
              </a:spcAft>
              <a:buClr>
                <a:schemeClr val="dk1"/>
              </a:buClr>
              <a:buSzPct val="100000"/>
              <a:buNone/>
              <a:defRPr sz="3600" b="1">
                <a:solidFill>
                  <a:schemeClr val="dk1"/>
                </a:solidFill>
              </a:defRPr>
            </a:lvl7pPr>
            <a:lvl8pPr lvl="7" algn="ctr">
              <a:lnSpc>
                <a:spcPct val="100000"/>
              </a:lnSpc>
              <a:spcBef>
                <a:spcPts val="0"/>
              </a:spcBef>
              <a:spcAft>
                <a:spcPts val="0"/>
              </a:spcAft>
              <a:buClr>
                <a:schemeClr val="dk1"/>
              </a:buClr>
              <a:buSzPct val="100000"/>
              <a:buNone/>
              <a:defRPr sz="3600" b="1">
                <a:solidFill>
                  <a:schemeClr val="dk1"/>
                </a:solidFill>
              </a:defRPr>
            </a:lvl8pPr>
            <a:lvl9pPr lvl="8" algn="ctr">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82" name="Shape 82"/>
          <p:cNvSpPr txBox="1">
            <a:spLocks noGrp="1"/>
          </p:cNvSpPr>
          <p:nvPr>
            <p:ph type="body" idx="1"/>
          </p:nvPr>
        </p:nvSpPr>
        <p:spPr>
          <a:xfrm>
            <a:off x="1128750" y="2225462"/>
            <a:ext cx="6886500" cy="2197200"/>
          </a:xfrm>
          <a:prstGeom prst="rect">
            <a:avLst/>
          </a:prstGeom>
          <a:noFill/>
          <a:ln>
            <a:noFill/>
          </a:ln>
        </p:spPr>
        <p:txBody>
          <a:bodyPr lIns="91425" tIns="91425" rIns="91425" bIns="91425" anchor="t" anchorCtr="0"/>
          <a:lstStyle>
            <a:lvl1pPr marL="342900" lvl="0" indent="-139700" algn="ctr">
              <a:lnSpc>
                <a:spcPct val="115000"/>
              </a:lnSpc>
              <a:spcBef>
                <a:spcPts val="0"/>
              </a:spcBef>
              <a:spcAft>
                <a:spcPts val="1600"/>
              </a:spcAft>
              <a:buClr>
                <a:schemeClr val="dk2"/>
              </a:buClr>
              <a:buSzPct val="100000"/>
              <a:defRPr sz="1600">
                <a:solidFill>
                  <a:schemeClr val="dk2"/>
                </a:solidFill>
                <a:latin typeface="Calibri" panose="020F0502020204030204"/>
                <a:ea typeface="Calibri" panose="020F0502020204030204"/>
                <a:cs typeface="Calibri" panose="020F0502020204030204"/>
                <a:sym typeface="Calibri" panose="020F0502020204030204"/>
              </a:defRPr>
            </a:lvl1pPr>
            <a:lvl2pPr marL="742950" lvl="1" indent="-10795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2pPr>
            <a:lvl3pPr marL="1143000" lvl="2" indent="-762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3pPr>
            <a:lvl4pPr marL="1600200" lvl="3" indent="-1016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4pPr>
            <a:lvl5pPr marL="2057400" lvl="4" indent="-1016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5pPr>
            <a:lvl6pPr marL="2514600" lvl="5" indent="-1016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6pPr>
            <a:lvl7pPr marL="2971800" lvl="6" indent="-1016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7pPr>
            <a:lvl8pPr marL="3429000" lvl="7" indent="-1016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8pPr>
            <a:lvl9pPr marL="3886200" lvl="8" indent="-101600" algn="ctr">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3" name="Shape 83"/>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chemeClr val="lt1"/>
                </a:solidFill>
              </a:rPr>
              <a:t>‹#›</a:t>
            </a:fld>
            <a:endParaRPr lang="en-US" sz="1000">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ố cục tùy chỉnh 4">
    <p:bg>
      <p:bgPr>
        <a:solidFill>
          <a:srgbClr val="FFFFFF"/>
        </a:solidFill>
        <a:effectLst/>
      </p:bgPr>
    </p:bg>
    <p:spTree>
      <p:nvGrpSpPr>
        <p:cNvPr id="1" name="Shape 84"/>
        <p:cNvGrpSpPr/>
        <p:nvPr/>
      </p:nvGrpSpPr>
      <p:grpSpPr>
        <a:xfrm>
          <a:off x="0" y="0"/>
          <a:ext cx="0" cy="0"/>
          <a:chOff x="0" y="0"/>
          <a:chExt cx="0" cy="0"/>
        </a:xfrm>
      </p:grpSpPr>
      <p:sp>
        <p:nvSpPr>
          <p:cNvPr id="85" name="Shape 85"/>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86" name="Shape 86"/>
          <p:cNvCxnSpPr/>
          <p:nvPr/>
        </p:nvCxnSpPr>
        <p:spPr>
          <a:xfrm>
            <a:off x="466325" y="353994"/>
            <a:ext cx="660000" cy="0"/>
          </a:xfrm>
          <a:prstGeom prst="straightConnector1">
            <a:avLst/>
          </a:prstGeom>
          <a:noFill/>
          <a:ln w="76200" cap="flat" cmpd="sng">
            <a:solidFill>
              <a:schemeClr val="dk1"/>
            </a:solidFill>
            <a:prstDash val="solid"/>
            <a:round/>
            <a:headEnd type="none" w="med" len="med"/>
            <a:tailEnd type="none" w="med" len="med"/>
          </a:ln>
        </p:spPr>
      </p:cxnSp>
      <p:sp>
        <p:nvSpPr>
          <p:cNvPr id="87" name="Shape 87"/>
          <p:cNvSpPr txBox="1">
            <a:spLocks noGrp="1"/>
          </p:cNvSpPr>
          <p:nvPr>
            <p:ph type="title"/>
          </p:nvPr>
        </p:nvSpPr>
        <p:spPr>
          <a:xfrm>
            <a:off x="349300" y="450119"/>
            <a:ext cx="3898200" cy="4115400"/>
          </a:xfrm>
          <a:prstGeom prst="rect">
            <a:avLst/>
          </a:prstGeom>
          <a:noFill/>
          <a:ln>
            <a:noFill/>
          </a:ln>
        </p:spPr>
        <p:txBody>
          <a:bodyPr lIns="91425" tIns="91425" rIns="91425" bIns="91425" anchor="t" anchorCtr="0"/>
          <a:lstStyle>
            <a:lvl1pPr lvl="0" algn="l">
              <a:lnSpc>
                <a:spcPct val="100000"/>
              </a:lnSpc>
              <a:spcBef>
                <a:spcPts val="0"/>
              </a:spcBef>
              <a:spcAft>
                <a:spcPts val="0"/>
              </a:spcAft>
              <a:buClr>
                <a:schemeClr val="dk1"/>
              </a:buClr>
              <a:buSzPct val="100000"/>
              <a:buNone/>
              <a:defRPr sz="3600" b="1">
                <a:solidFill>
                  <a:schemeClr val="dk1"/>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88" name="Shape 88"/>
          <p:cNvSpPr txBox="1">
            <a:spLocks noGrp="1"/>
          </p:cNvSpPr>
          <p:nvPr>
            <p:ph type="body" idx="1"/>
          </p:nvPr>
        </p:nvSpPr>
        <p:spPr>
          <a:xfrm>
            <a:off x="4572000" y="450119"/>
            <a:ext cx="4222800" cy="4115400"/>
          </a:xfrm>
          <a:prstGeom prst="rect">
            <a:avLst/>
          </a:prstGeom>
          <a:noFill/>
          <a:ln>
            <a:noFill/>
          </a:ln>
        </p:spPr>
        <p:txBody>
          <a:bodyPr lIns="91425" tIns="91425" rIns="91425" bIns="91425" anchor="t" anchorCtr="0"/>
          <a:lstStyle>
            <a:lvl1pPr marL="342900" lvl="0" indent="-139700" algn="l">
              <a:lnSpc>
                <a:spcPct val="115000"/>
              </a:lnSpc>
              <a:spcBef>
                <a:spcPts val="0"/>
              </a:spcBef>
              <a:spcAft>
                <a:spcPts val="1600"/>
              </a:spcAft>
              <a:buClr>
                <a:schemeClr val="dk2"/>
              </a:buClr>
              <a:buSzPct val="100000"/>
              <a:defRPr sz="1600">
                <a:solidFill>
                  <a:schemeClr val="dk2"/>
                </a:solidFill>
                <a:latin typeface="Calibri" panose="020F0502020204030204"/>
                <a:ea typeface="Calibri" panose="020F0502020204030204"/>
                <a:cs typeface="Calibri" panose="020F0502020204030204"/>
                <a:sym typeface="Calibri" panose="020F0502020204030204"/>
              </a:defRPr>
            </a:lvl1pPr>
            <a:lvl2pPr marL="742950" lvl="1" indent="-10795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2pPr>
            <a:lvl3pPr marL="1143000" lvl="2" indent="-762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3pPr>
            <a:lvl4pPr marL="1600200" lvl="3"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4pPr>
            <a:lvl5pPr marL="2057400" lvl="4"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5pPr>
            <a:lvl6pPr marL="2514600" lvl="5"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6pPr>
            <a:lvl7pPr marL="2971800" lvl="6"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7pPr>
            <a:lvl8pPr marL="3429000" lvl="7"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8pPr>
            <a:lvl9pPr marL="3886200" lvl="8"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9" name="Shape 89"/>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chemeClr val="dk2"/>
                </a:solidFill>
              </a:rPr>
              <a:t>‹#›</a:t>
            </a:fld>
            <a:endParaRPr lang="en-US"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ố cục tùy chỉnh 6">
    <p:bg>
      <p:bgPr>
        <a:solidFill>
          <a:srgbClr val="FFFFFF"/>
        </a:solidFill>
        <a:effectLst/>
      </p:bgPr>
    </p:bg>
    <p:spTree>
      <p:nvGrpSpPr>
        <p:cNvPr id="1" name="Shape 90"/>
        <p:cNvGrpSpPr/>
        <p:nvPr/>
      </p:nvGrpSpPr>
      <p:grpSpPr>
        <a:xfrm>
          <a:off x="0" y="0"/>
          <a:ext cx="0" cy="0"/>
          <a:chOff x="0" y="0"/>
          <a:chExt cx="0" cy="0"/>
        </a:xfrm>
      </p:grpSpPr>
      <p:sp>
        <p:nvSpPr>
          <p:cNvPr id="91" name="Shape 9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92" name="Shape 92"/>
          <p:cNvCxnSpPr/>
          <p:nvPr/>
        </p:nvCxnSpPr>
        <p:spPr>
          <a:xfrm>
            <a:off x="466325" y="353994"/>
            <a:ext cx="660000" cy="0"/>
          </a:xfrm>
          <a:prstGeom prst="straightConnector1">
            <a:avLst/>
          </a:prstGeom>
          <a:noFill/>
          <a:ln w="76200" cap="flat" cmpd="sng">
            <a:solidFill>
              <a:schemeClr val="dk1"/>
            </a:solidFill>
            <a:prstDash val="solid"/>
            <a:round/>
            <a:headEnd type="none" w="med" len="med"/>
            <a:tailEnd type="none" w="med" len="med"/>
          </a:ln>
        </p:spPr>
      </p:cxnSp>
      <p:sp>
        <p:nvSpPr>
          <p:cNvPr id="93" name="Shape 93"/>
          <p:cNvSpPr txBox="1">
            <a:spLocks noGrp="1"/>
          </p:cNvSpPr>
          <p:nvPr>
            <p:ph type="title"/>
          </p:nvPr>
        </p:nvSpPr>
        <p:spPr>
          <a:xfrm>
            <a:off x="349300" y="450119"/>
            <a:ext cx="3898200" cy="4115400"/>
          </a:xfrm>
          <a:prstGeom prst="rect">
            <a:avLst/>
          </a:prstGeom>
          <a:noFill/>
          <a:ln>
            <a:noFill/>
          </a:ln>
        </p:spPr>
        <p:txBody>
          <a:bodyPr lIns="91425" tIns="91425" rIns="91425" bIns="91425" anchor="t" anchorCtr="0"/>
          <a:lstStyle>
            <a:lvl1pPr lvl="0" algn="l">
              <a:lnSpc>
                <a:spcPct val="100000"/>
              </a:lnSpc>
              <a:spcBef>
                <a:spcPts val="0"/>
              </a:spcBef>
              <a:spcAft>
                <a:spcPts val="0"/>
              </a:spcAft>
              <a:buClr>
                <a:schemeClr val="dk1"/>
              </a:buClr>
              <a:buSzPct val="100000"/>
              <a:buNone/>
              <a:defRPr sz="3600" b="1">
                <a:solidFill>
                  <a:schemeClr val="dk1"/>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94" name="Shape 94"/>
          <p:cNvSpPr txBox="1">
            <a:spLocks noGrp="1"/>
          </p:cNvSpPr>
          <p:nvPr>
            <p:ph type="body" idx="1"/>
          </p:nvPr>
        </p:nvSpPr>
        <p:spPr>
          <a:xfrm>
            <a:off x="4572000" y="450119"/>
            <a:ext cx="4222800" cy="4115400"/>
          </a:xfrm>
          <a:prstGeom prst="rect">
            <a:avLst/>
          </a:prstGeom>
          <a:noFill/>
          <a:ln>
            <a:noFill/>
          </a:ln>
        </p:spPr>
        <p:txBody>
          <a:bodyPr lIns="91425" tIns="91425" rIns="91425" bIns="91425" anchor="t" anchorCtr="0"/>
          <a:lstStyle>
            <a:lvl1pPr marL="342900" lvl="0" indent="-139700" algn="l">
              <a:lnSpc>
                <a:spcPct val="115000"/>
              </a:lnSpc>
              <a:spcBef>
                <a:spcPts val="0"/>
              </a:spcBef>
              <a:spcAft>
                <a:spcPts val="1600"/>
              </a:spcAft>
              <a:buClr>
                <a:schemeClr val="dk2"/>
              </a:buClr>
              <a:buSzPct val="100000"/>
              <a:defRPr sz="1600">
                <a:solidFill>
                  <a:schemeClr val="dk2"/>
                </a:solidFill>
                <a:latin typeface="Calibri" panose="020F0502020204030204"/>
                <a:ea typeface="Calibri" panose="020F0502020204030204"/>
                <a:cs typeface="Calibri" panose="020F0502020204030204"/>
                <a:sym typeface="Calibri" panose="020F0502020204030204"/>
              </a:defRPr>
            </a:lvl1pPr>
            <a:lvl2pPr marL="742950" lvl="1" indent="-10795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2pPr>
            <a:lvl3pPr marL="1143000" lvl="2" indent="-762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3pPr>
            <a:lvl4pPr marL="1600200" lvl="3"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4pPr>
            <a:lvl5pPr marL="2057400" lvl="4"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5pPr>
            <a:lvl6pPr marL="2514600" lvl="5"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6pPr>
            <a:lvl7pPr marL="2971800" lvl="6"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7pPr>
            <a:lvl8pPr marL="3429000" lvl="7"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8pPr>
            <a:lvl9pPr marL="3886200" lvl="8" indent="-101600" algn="l">
              <a:lnSpc>
                <a:spcPct val="115000"/>
              </a:lnSpc>
              <a:spcBef>
                <a:spcPts val="0"/>
              </a:spcBef>
              <a:spcAft>
                <a:spcPts val="1600"/>
              </a:spcAft>
              <a:buClr>
                <a:schemeClr val="dk2"/>
              </a:buClr>
              <a:defRPr sz="14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5" name="Shape 95"/>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chemeClr val="dk2"/>
                </a:solidFill>
              </a:rPr>
              <a:t>‹#›</a:t>
            </a:fld>
            <a:endParaRPr lang="en-US" sz="1000">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ố cục tùy chỉnh 5">
    <p:bg>
      <p:bgPr>
        <a:solidFill>
          <a:srgbClr val="FFFFFF"/>
        </a:solidFill>
        <a:effectLst/>
      </p:bgPr>
    </p:bg>
    <p:spTree>
      <p:nvGrpSpPr>
        <p:cNvPr id="1" name="Shape 96"/>
        <p:cNvGrpSpPr/>
        <p:nvPr/>
      </p:nvGrpSpPr>
      <p:grpSpPr>
        <a:xfrm>
          <a:off x="0" y="0"/>
          <a:ext cx="0" cy="0"/>
          <a:chOff x="0" y="0"/>
          <a:chExt cx="0" cy="0"/>
        </a:xfrm>
      </p:grpSpPr>
      <p:sp>
        <p:nvSpPr>
          <p:cNvPr id="97" name="Shape 97"/>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2140800" y="3781875"/>
            <a:ext cx="4862400" cy="124200"/>
          </a:xfrm>
          <a:prstGeom prst="rect">
            <a:avLst/>
          </a:prstGeom>
          <a:solidFill>
            <a:srgbClr val="0D47A1"/>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2140800" y="1237412"/>
            <a:ext cx="4862400" cy="124200"/>
          </a:xfrm>
          <a:prstGeom prst="rect">
            <a:avLst/>
          </a:prstGeom>
          <a:solidFill>
            <a:srgbClr val="0D47A1"/>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title"/>
          </p:nvPr>
        </p:nvSpPr>
        <p:spPr>
          <a:xfrm>
            <a:off x="2140800" y="1630500"/>
            <a:ext cx="4862400" cy="1882500"/>
          </a:xfrm>
          <a:prstGeom prst="rect">
            <a:avLst/>
          </a:prstGeom>
          <a:noFill/>
          <a:ln>
            <a:noFill/>
          </a:ln>
        </p:spPr>
        <p:txBody>
          <a:bodyPr lIns="91425" tIns="91425" rIns="91425" bIns="91425" anchor="ctr" anchorCtr="0"/>
          <a:lstStyle>
            <a:lvl1pPr lvl="0" algn="ctr">
              <a:lnSpc>
                <a:spcPct val="100000"/>
              </a:lnSpc>
              <a:spcBef>
                <a:spcPts val="0"/>
              </a:spcBef>
              <a:spcAft>
                <a:spcPts val="0"/>
              </a:spcAft>
              <a:buClr>
                <a:srgbClr val="0D47A1"/>
              </a:buClr>
              <a:buSzPct val="100000"/>
              <a:buNone/>
              <a:defRPr sz="4000" b="1">
                <a:solidFill>
                  <a:srgbClr val="0D47A1"/>
                </a:solidFill>
                <a:latin typeface="Calibri" panose="020F0502020204030204"/>
                <a:ea typeface="Calibri" panose="020F0502020204030204"/>
                <a:cs typeface="Calibri" panose="020F0502020204030204"/>
                <a:sym typeface="Calibri" panose="020F0502020204030204"/>
              </a:defRPr>
            </a:lvl1pPr>
            <a:lvl2pPr lvl="1" algn="ctr">
              <a:lnSpc>
                <a:spcPct val="100000"/>
              </a:lnSpc>
              <a:spcBef>
                <a:spcPts val="0"/>
              </a:spcBef>
              <a:spcAft>
                <a:spcPts val="0"/>
              </a:spcAft>
              <a:buClr>
                <a:srgbClr val="0D47A1"/>
              </a:buClr>
              <a:buSzPct val="100000"/>
              <a:buNone/>
              <a:defRPr sz="4000" b="1">
                <a:solidFill>
                  <a:srgbClr val="0D47A1"/>
                </a:solidFill>
              </a:defRPr>
            </a:lvl2pPr>
            <a:lvl3pPr lvl="2" algn="ctr">
              <a:lnSpc>
                <a:spcPct val="100000"/>
              </a:lnSpc>
              <a:spcBef>
                <a:spcPts val="0"/>
              </a:spcBef>
              <a:spcAft>
                <a:spcPts val="0"/>
              </a:spcAft>
              <a:buClr>
                <a:srgbClr val="0D47A1"/>
              </a:buClr>
              <a:buSzPct val="100000"/>
              <a:buNone/>
              <a:defRPr sz="4000" b="1">
                <a:solidFill>
                  <a:srgbClr val="0D47A1"/>
                </a:solidFill>
              </a:defRPr>
            </a:lvl3pPr>
            <a:lvl4pPr lvl="3" algn="ctr">
              <a:lnSpc>
                <a:spcPct val="100000"/>
              </a:lnSpc>
              <a:spcBef>
                <a:spcPts val="0"/>
              </a:spcBef>
              <a:spcAft>
                <a:spcPts val="0"/>
              </a:spcAft>
              <a:buClr>
                <a:srgbClr val="0D47A1"/>
              </a:buClr>
              <a:buSzPct val="100000"/>
              <a:buNone/>
              <a:defRPr sz="4000" b="1">
                <a:solidFill>
                  <a:srgbClr val="0D47A1"/>
                </a:solidFill>
              </a:defRPr>
            </a:lvl4pPr>
            <a:lvl5pPr lvl="4" algn="ctr">
              <a:lnSpc>
                <a:spcPct val="100000"/>
              </a:lnSpc>
              <a:spcBef>
                <a:spcPts val="0"/>
              </a:spcBef>
              <a:spcAft>
                <a:spcPts val="0"/>
              </a:spcAft>
              <a:buClr>
                <a:srgbClr val="0D47A1"/>
              </a:buClr>
              <a:buSzPct val="100000"/>
              <a:buNone/>
              <a:defRPr sz="4000" b="1">
                <a:solidFill>
                  <a:srgbClr val="0D47A1"/>
                </a:solidFill>
              </a:defRPr>
            </a:lvl5pPr>
            <a:lvl6pPr lvl="5" algn="ctr">
              <a:lnSpc>
                <a:spcPct val="100000"/>
              </a:lnSpc>
              <a:spcBef>
                <a:spcPts val="0"/>
              </a:spcBef>
              <a:spcAft>
                <a:spcPts val="0"/>
              </a:spcAft>
              <a:buClr>
                <a:srgbClr val="0D47A1"/>
              </a:buClr>
              <a:buSzPct val="100000"/>
              <a:buNone/>
              <a:defRPr sz="4000" b="1">
                <a:solidFill>
                  <a:srgbClr val="0D47A1"/>
                </a:solidFill>
              </a:defRPr>
            </a:lvl6pPr>
            <a:lvl7pPr lvl="6" algn="ctr">
              <a:lnSpc>
                <a:spcPct val="100000"/>
              </a:lnSpc>
              <a:spcBef>
                <a:spcPts val="0"/>
              </a:spcBef>
              <a:spcAft>
                <a:spcPts val="0"/>
              </a:spcAft>
              <a:buClr>
                <a:srgbClr val="0D47A1"/>
              </a:buClr>
              <a:buSzPct val="100000"/>
              <a:buNone/>
              <a:defRPr sz="4000" b="1">
                <a:solidFill>
                  <a:srgbClr val="0D47A1"/>
                </a:solidFill>
              </a:defRPr>
            </a:lvl7pPr>
            <a:lvl8pPr lvl="7" algn="ctr">
              <a:lnSpc>
                <a:spcPct val="100000"/>
              </a:lnSpc>
              <a:spcBef>
                <a:spcPts val="0"/>
              </a:spcBef>
              <a:spcAft>
                <a:spcPts val="0"/>
              </a:spcAft>
              <a:buClr>
                <a:srgbClr val="0D47A1"/>
              </a:buClr>
              <a:buSzPct val="100000"/>
              <a:buNone/>
              <a:defRPr sz="4000" b="1">
                <a:solidFill>
                  <a:srgbClr val="0D47A1"/>
                </a:solidFill>
              </a:defRPr>
            </a:lvl8pPr>
            <a:lvl9pPr lvl="8" algn="ctr">
              <a:lnSpc>
                <a:spcPct val="100000"/>
              </a:lnSpc>
              <a:spcBef>
                <a:spcPts val="0"/>
              </a:spcBef>
              <a:spcAft>
                <a:spcPts val="0"/>
              </a:spcAft>
              <a:buClr>
                <a:srgbClr val="0D47A1"/>
              </a:buClr>
              <a:buSzPct val="100000"/>
              <a:buNone/>
              <a:defRPr sz="4000" b="1">
                <a:solidFill>
                  <a:srgbClr val="0D47A1"/>
                </a:solidFill>
              </a:defRPr>
            </a:lvl9pPr>
          </a:lstStyle>
          <a:p>
            <a:endParaRPr/>
          </a:p>
        </p:txBody>
      </p:sp>
      <p:sp>
        <p:nvSpPr>
          <p:cNvPr id="101" name="Shape 101"/>
          <p:cNvSpPr txBox="1">
            <a:spLocks noGrp="1"/>
          </p:cNvSpPr>
          <p:nvPr>
            <p:ph type="sldNum" idx="12"/>
          </p:nvPr>
        </p:nvSpPr>
        <p:spPr>
          <a:xfrm>
            <a:off x="8497999" y="4688758"/>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rgbClr val="0D47A1"/>
                </a:solidFill>
              </a:rPr>
              <a:t>‹#›</a:t>
            </a:fld>
            <a:endParaRPr lang="en-US" sz="1000">
              <a:solidFill>
                <a:srgbClr val="0D47A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ố cục tùy chỉnh 7">
    <p:bg>
      <p:bgPr>
        <a:solidFill>
          <a:srgbClr val="FFFFFF"/>
        </a:solidFill>
        <a:effectLst/>
      </p:bgPr>
    </p:bg>
    <p:spTree>
      <p:nvGrpSpPr>
        <p:cNvPr id="1" name="Shape 102"/>
        <p:cNvGrpSpPr/>
        <p:nvPr/>
      </p:nvGrpSpPr>
      <p:grpSpPr>
        <a:xfrm>
          <a:off x="0" y="0"/>
          <a:ext cx="0" cy="0"/>
          <a:chOff x="0" y="0"/>
          <a:chExt cx="0" cy="0"/>
        </a:xfrm>
      </p:grpSpPr>
      <p:sp>
        <p:nvSpPr>
          <p:cNvPr id="103" name="Shape 103"/>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29" y="0"/>
            <a:ext cx="9144000" cy="1741500"/>
          </a:xfrm>
          <a:prstGeom prst="rect">
            <a:avLst/>
          </a:prstGeom>
          <a:solidFill>
            <a:srgbClr val="3367D6"/>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rot="-5400000">
            <a:off x="7406225" y="300"/>
            <a:ext cx="1738200" cy="1737300"/>
          </a:xfrm>
          <a:prstGeom prst="rtTriangle">
            <a:avLst/>
          </a:prstGeom>
          <a:solidFill>
            <a:srgbClr val="5E97F6"/>
          </a:solidFill>
          <a:ln>
            <a:noFill/>
          </a:ln>
        </p:spPr>
        <p:txBody>
          <a:bodyPr lIns="91425" tIns="91425" rIns="91425" bIns="91425" anchor="ctr" anchorCtr="0">
            <a:noAutofit/>
          </a:bodyPr>
          <a:lstStyle/>
          <a:p>
            <a:pPr lvl="0">
              <a:spcBef>
                <a:spcPts val="0"/>
              </a:spcBef>
              <a:buNone/>
            </a:pPr>
            <a:endParaRPr/>
          </a:p>
        </p:txBody>
      </p:sp>
      <p:sp>
        <p:nvSpPr>
          <p:cNvPr id="106" name="Shape 106"/>
          <p:cNvSpPr txBox="1">
            <a:spLocks noGrp="1"/>
          </p:cNvSpPr>
          <p:nvPr>
            <p:ph type="title"/>
          </p:nvPr>
        </p:nvSpPr>
        <p:spPr>
          <a:xfrm>
            <a:off x="324475" y="148225"/>
            <a:ext cx="5244900" cy="1373700"/>
          </a:xfrm>
          <a:prstGeom prst="rect">
            <a:avLst/>
          </a:prstGeom>
          <a:noFill/>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107" name="Shape 107"/>
          <p:cNvSpPr txBox="1">
            <a:spLocks noGrp="1"/>
          </p:cNvSpPr>
          <p:nvPr>
            <p:ph type="body" idx="1"/>
          </p:nvPr>
        </p:nvSpPr>
        <p:spPr>
          <a:xfrm>
            <a:off x="324475" y="1920450"/>
            <a:ext cx="8494800" cy="2704200"/>
          </a:xfrm>
          <a:prstGeom prst="rect">
            <a:avLst/>
          </a:prstGeom>
          <a:noFill/>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108" name="Shape 108"/>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rgbClr val="616161"/>
                </a:solidFill>
              </a:rPr>
              <a:t>‹#›</a:t>
            </a:fld>
            <a:endParaRPr lang="en-US" sz="1000">
              <a:solidFill>
                <a:srgbClr val="61616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ố cục tùy chỉnh 8">
    <p:bg>
      <p:bgPr>
        <a:solidFill>
          <a:srgbClr val="FFFFFF"/>
        </a:solidFill>
        <a:effectLst/>
      </p:bgPr>
    </p:bg>
    <p:spTree>
      <p:nvGrpSpPr>
        <p:cNvPr id="1" name="Shape 109"/>
        <p:cNvGrpSpPr/>
        <p:nvPr/>
      </p:nvGrpSpPr>
      <p:grpSpPr>
        <a:xfrm>
          <a:off x="0" y="0"/>
          <a:ext cx="0" cy="0"/>
          <a:chOff x="0" y="0"/>
          <a:chExt cx="0" cy="0"/>
        </a:xfrm>
      </p:grpSpPr>
      <p:sp>
        <p:nvSpPr>
          <p:cNvPr id="110" name="Shape 110"/>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29" y="0"/>
            <a:ext cx="9144000" cy="17415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rot="10800000">
            <a:off x="7697100" y="-25"/>
            <a:ext cx="962400" cy="17415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rot="10800000">
            <a:off x="5750475" y="-25"/>
            <a:ext cx="1946700" cy="17415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rot="10800000" flipH="1">
            <a:off x="8659499" y="-25"/>
            <a:ext cx="484500" cy="17415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115" name="Shape 115"/>
          <p:cNvSpPr txBox="1">
            <a:spLocks noGrp="1"/>
          </p:cNvSpPr>
          <p:nvPr>
            <p:ph type="title"/>
          </p:nvPr>
        </p:nvSpPr>
        <p:spPr>
          <a:xfrm>
            <a:off x="324475" y="148225"/>
            <a:ext cx="5244900" cy="1373700"/>
          </a:xfrm>
          <a:prstGeom prst="rect">
            <a:avLst/>
          </a:prstGeom>
          <a:noFill/>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116" name="Shape 116"/>
          <p:cNvSpPr txBox="1">
            <a:spLocks noGrp="1"/>
          </p:cNvSpPr>
          <p:nvPr>
            <p:ph type="body" idx="1"/>
          </p:nvPr>
        </p:nvSpPr>
        <p:spPr>
          <a:xfrm>
            <a:off x="324475" y="1920450"/>
            <a:ext cx="8494800" cy="2704200"/>
          </a:xfrm>
          <a:prstGeom prst="rect">
            <a:avLst/>
          </a:prstGeom>
          <a:noFill/>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117" name="Shape 117"/>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rgbClr val="616161"/>
                </a:solidFill>
              </a:rPr>
              <a:t>‹#›</a:t>
            </a:fld>
            <a:endParaRPr lang="en-US" sz="1000">
              <a:solidFill>
                <a:srgbClr val="61616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ố cục tùy chỉnh 9">
    <p:bg>
      <p:bgPr>
        <a:solidFill>
          <a:srgbClr val="FFFFFF"/>
        </a:solidFill>
        <a:effectLst/>
      </p:bgPr>
    </p:bg>
    <p:spTree>
      <p:nvGrpSpPr>
        <p:cNvPr id="1" name="Shape 118"/>
        <p:cNvGrpSpPr/>
        <p:nvPr/>
      </p:nvGrpSpPr>
      <p:grpSpPr>
        <a:xfrm>
          <a:off x="0" y="0"/>
          <a:ext cx="0" cy="0"/>
          <a:chOff x="0" y="0"/>
          <a:chExt cx="0" cy="0"/>
        </a:xfrm>
      </p:grpSpPr>
      <p:sp>
        <p:nvSpPr>
          <p:cNvPr id="119" name="Shape 119"/>
          <p:cNvSpPr/>
          <p:nvPr/>
        </p:nvSpPr>
        <p:spPr>
          <a:xfrm>
            <a:off x="0" y="0"/>
            <a:ext cx="9144000" cy="5143500"/>
          </a:xfrm>
          <a:prstGeom prst="rect">
            <a:avLst/>
          </a:prstGeom>
          <a:solidFill>
            <a:srgbClr val="F3F3F3"/>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0" y="689175"/>
            <a:ext cx="905100" cy="756000"/>
          </a:xfrm>
          <a:prstGeom prst="rect">
            <a:avLst/>
          </a:prstGeom>
          <a:solidFill>
            <a:srgbClr val="D434B1"/>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0" y="1445325"/>
            <a:ext cx="905100" cy="756000"/>
          </a:xfrm>
          <a:prstGeom prst="rect">
            <a:avLst/>
          </a:prstGeom>
          <a:solidFill>
            <a:srgbClr val="C6EFD1"/>
          </a:solidFill>
          <a:ln>
            <a:noFill/>
          </a:ln>
        </p:spPr>
        <p:txBody>
          <a:bodyPr lIns="91425" tIns="91425" rIns="91425" bIns="91425" anchor="ctr" anchorCtr="0">
            <a:noAutofit/>
          </a:bodyPr>
          <a:lstStyle/>
          <a:p>
            <a:pPr lvl="0">
              <a:spcBef>
                <a:spcPts val="0"/>
              </a:spcBef>
              <a:buNone/>
            </a:pPr>
            <a:endParaRPr/>
          </a:p>
        </p:txBody>
      </p:sp>
      <p:sp>
        <p:nvSpPr>
          <p:cNvPr id="122" name="Shape 122"/>
          <p:cNvSpPr txBox="1">
            <a:spLocks noGrp="1"/>
          </p:cNvSpPr>
          <p:nvPr>
            <p:ph type="title"/>
          </p:nvPr>
        </p:nvSpPr>
        <p:spPr>
          <a:xfrm>
            <a:off x="1424675" y="689175"/>
            <a:ext cx="3658500" cy="1577400"/>
          </a:xfrm>
          <a:prstGeom prst="rect">
            <a:avLst/>
          </a:prstGeom>
          <a:noFill/>
          <a:ln>
            <a:noFill/>
          </a:ln>
        </p:spPr>
        <p:txBody>
          <a:bodyPr lIns="91425" tIns="91425" rIns="91425" bIns="91425" anchor="b" anchorCtr="0"/>
          <a:lstStyle>
            <a:lvl1pPr lvl="0" algn="l">
              <a:lnSpc>
                <a:spcPct val="100000"/>
              </a:lnSpc>
              <a:spcBef>
                <a:spcPts val="0"/>
              </a:spcBef>
              <a:spcAft>
                <a:spcPts val="0"/>
              </a:spcAft>
              <a:buClr>
                <a:srgbClr val="424242"/>
              </a:buClr>
              <a:buSzPct val="100000"/>
              <a:buNone/>
              <a:defRPr sz="3200" b="1">
                <a:solidFill>
                  <a:srgbClr val="424242"/>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Clr>
                <a:srgbClr val="424242"/>
              </a:buClr>
              <a:buSzPct val="100000"/>
              <a:buNone/>
              <a:defRPr sz="3200" b="1">
                <a:solidFill>
                  <a:srgbClr val="424242"/>
                </a:solidFill>
              </a:defRPr>
            </a:lvl2pPr>
            <a:lvl3pPr lvl="2" algn="l">
              <a:lnSpc>
                <a:spcPct val="100000"/>
              </a:lnSpc>
              <a:spcBef>
                <a:spcPts val="0"/>
              </a:spcBef>
              <a:spcAft>
                <a:spcPts val="0"/>
              </a:spcAft>
              <a:buClr>
                <a:srgbClr val="424242"/>
              </a:buClr>
              <a:buSzPct val="100000"/>
              <a:buNone/>
              <a:defRPr sz="3200" b="1">
                <a:solidFill>
                  <a:srgbClr val="424242"/>
                </a:solidFill>
              </a:defRPr>
            </a:lvl3pPr>
            <a:lvl4pPr lvl="3" algn="l">
              <a:lnSpc>
                <a:spcPct val="100000"/>
              </a:lnSpc>
              <a:spcBef>
                <a:spcPts val="0"/>
              </a:spcBef>
              <a:spcAft>
                <a:spcPts val="0"/>
              </a:spcAft>
              <a:buClr>
                <a:srgbClr val="424242"/>
              </a:buClr>
              <a:buSzPct val="100000"/>
              <a:buNone/>
              <a:defRPr sz="3200" b="1">
                <a:solidFill>
                  <a:srgbClr val="424242"/>
                </a:solidFill>
              </a:defRPr>
            </a:lvl4pPr>
            <a:lvl5pPr lvl="4" algn="l">
              <a:lnSpc>
                <a:spcPct val="100000"/>
              </a:lnSpc>
              <a:spcBef>
                <a:spcPts val="0"/>
              </a:spcBef>
              <a:spcAft>
                <a:spcPts val="0"/>
              </a:spcAft>
              <a:buClr>
                <a:srgbClr val="424242"/>
              </a:buClr>
              <a:buSzPct val="100000"/>
              <a:buNone/>
              <a:defRPr sz="3200" b="1">
                <a:solidFill>
                  <a:srgbClr val="424242"/>
                </a:solidFill>
              </a:defRPr>
            </a:lvl5pPr>
            <a:lvl6pPr lvl="5" algn="l">
              <a:lnSpc>
                <a:spcPct val="100000"/>
              </a:lnSpc>
              <a:spcBef>
                <a:spcPts val="0"/>
              </a:spcBef>
              <a:spcAft>
                <a:spcPts val="0"/>
              </a:spcAft>
              <a:buClr>
                <a:srgbClr val="424242"/>
              </a:buClr>
              <a:buSzPct val="100000"/>
              <a:buNone/>
              <a:defRPr sz="3200" b="1">
                <a:solidFill>
                  <a:srgbClr val="424242"/>
                </a:solidFill>
              </a:defRPr>
            </a:lvl6pPr>
            <a:lvl7pPr lvl="6" algn="l">
              <a:lnSpc>
                <a:spcPct val="100000"/>
              </a:lnSpc>
              <a:spcBef>
                <a:spcPts val="0"/>
              </a:spcBef>
              <a:spcAft>
                <a:spcPts val="0"/>
              </a:spcAft>
              <a:buClr>
                <a:srgbClr val="424242"/>
              </a:buClr>
              <a:buSzPct val="100000"/>
              <a:buNone/>
              <a:defRPr sz="3200" b="1">
                <a:solidFill>
                  <a:srgbClr val="424242"/>
                </a:solidFill>
              </a:defRPr>
            </a:lvl7pPr>
            <a:lvl8pPr lvl="7" algn="l">
              <a:lnSpc>
                <a:spcPct val="100000"/>
              </a:lnSpc>
              <a:spcBef>
                <a:spcPts val="0"/>
              </a:spcBef>
              <a:spcAft>
                <a:spcPts val="0"/>
              </a:spcAft>
              <a:buClr>
                <a:srgbClr val="424242"/>
              </a:buClr>
              <a:buSzPct val="100000"/>
              <a:buNone/>
              <a:defRPr sz="3200" b="1">
                <a:solidFill>
                  <a:srgbClr val="424242"/>
                </a:solidFill>
              </a:defRPr>
            </a:lvl8pPr>
            <a:lvl9pPr lvl="8" algn="l">
              <a:lnSpc>
                <a:spcPct val="100000"/>
              </a:lnSpc>
              <a:spcBef>
                <a:spcPts val="0"/>
              </a:spcBef>
              <a:spcAft>
                <a:spcPts val="0"/>
              </a:spcAft>
              <a:buClr>
                <a:srgbClr val="424242"/>
              </a:buClr>
              <a:buSzPct val="100000"/>
              <a:buNone/>
              <a:defRPr sz="3200" b="1">
                <a:solidFill>
                  <a:srgbClr val="424242"/>
                </a:solidFill>
              </a:defRPr>
            </a:lvl9pPr>
          </a:lstStyle>
          <a:p>
            <a:endParaRPr/>
          </a:p>
        </p:txBody>
      </p:sp>
      <p:sp>
        <p:nvSpPr>
          <p:cNvPr id="123" name="Shape 123"/>
          <p:cNvSpPr txBox="1">
            <a:spLocks noGrp="1"/>
          </p:cNvSpPr>
          <p:nvPr>
            <p:ph type="body" idx="1"/>
          </p:nvPr>
        </p:nvSpPr>
        <p:spPr>
          <a:xfrm>
            <a:off x="1424675" y="2453700"/>
            <a:ext cx="5838600" cy="1939800"/>
          </a:xfrm>
          <a:prstGeom prst="rect">
            <a:avLst/>
          </a:prstGeom>
          <a:noFill/>
          <a:ln>
            <a:noFill/>
          </a:ln>
        </p:spPr>
        <p:txBody>
          <a:bodyPr lIns="91425" tIns="91425" rIns="91425" bIns="91425" anchor="t" anchorCtr="0"/>
          <a:lstStyle>
            <a:lvl1pPr marL="342900" lvl="0" indent="-139700" algn="l">
              <a:lnSpc>
                <a:spcPct val="115000"/>
              </a:lnSpc>
              <a:spcBef>
                <a:spcPts val="0"/>
              </a:spcBef>
              <a:spcAft>
                <a:spcPts val="1600"/>
              </a:spcAft>
              <a:buClr>
                <a:srgbClr val="757575"/>
              </a:buClr>
              <a:buSzPct val="100000"/>
              <a:defRPr sz="1800">
                <a:solidFill>
                  <a:srgbClr val="757575"/>
                </a:solidFill>
                <a:latin typeface="Calibri" panose="020F0502020204030204"/>
                <a:ea typeface="Calibri" panose="020F0502020204030204"/>
                <a:cs typeface="Calibri" panose="020F0502020204030204"/>
                <a:sym typeface="Calibri" panose="020F0502020204030204"/>
              </a:defRPr>
            </a:lvl1pPr>
            <a:lvl2pPr marL="742950" lvl="1" indent="-10795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2pPr>
            <a:lvl3pPr marL="1143000" lvl="2" indent="-762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3pPr>
            <a:lvl4pPr marL="1600200" lvl="3" indent="-1016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4pPr>
            <a:lvl5pPr marL="2057400" lvl="4" indent="-1016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5pPr>
            <a:lvl6pPr marL="2514600" lvl="5" indent="-1016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6pPr>
            <a:lvl7pPr marL="2971800" lvl="6" indent="-1016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7pPr>
            <a:lvl8pPr marL="3429000" lvl="7" indent="-1016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8pPr>
            <a:lvl9pPr marL="3886200" lvl="8" indent="-101600" algn="l">
              <a:lnSpc>
                <a:spcPct val="115000"/>
              </a:lnSpc>
              <a:spcBef>
                <a:spcPts val="0"/>
              </a:spcBef>
              <a:spcAft>
                <a:spcPts val="1600"/>
              </a:spcAft>
              <a:buClr>
                <a:srgbClr val="757575"/>
              </a:buClr>
              <a:defRPr sz="1400">
                <a:solidFill>
                  <a:srgbClr val="757575"/>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4" name="Shape 124"/>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US" sz="1000">
                <a:solidFill>
                  <a:srgbClr val="757575"/>
                </a:solidFill>
              </a:rPr>
              <a:t>‹#›</a:t>
            </a:fld>
            <a:endParaRPr lang="en-US" sz="1000">
              <a:solidFill>
                <a:srgbClr val="75757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getbootstrap.com/components"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getbootstrap.com.vn/customize/"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notesSlide" Target="../notesSlides/notesSlide55.xml"/><Relationship Id="rId1" Type="http://schemas.openxmlformats.org/officeDocument/2006/relationships/slideLayout" Target="../slideLayouts/slideLayout21.xml"/><Relationship Id="rId5" Type="http://schemas.openxmlformats.org/officeDocument/2006/relationships/hyperlink" Target="https://www.quora.com/What-are-the-advantages-and-disadvantages-of-Bootstrap-versus-React" TargetMode="External"/><Relationship Id="rId4" Type="http://schemas.openxmlformats.org/officeDocument/2006/relationships/hyperlink" Target="https://en.wikipedia.org/wiki/Bootstrap_(front-end_framework)"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notesSlide" Target="../notesSlides/notesSlide56.xml"/><Relationship Id="rId1" Type="http://schemas.openxmlformats.org/officeDocument/2006/relationships/slideLayout" Target="../slideLayouts/slideLayout13.xml"/><Relationship Id="rId6" Type="http://schemas.openxmlformats.org/officeDocument/2006/relationships/hyperlink" Target="https://en.wikipedia.org/wiki/JavaScript" TargetMode="External"/><Relationship Id="rId5" Type="http://schemas.openxmlformats.org/officeDocument/2006/relationships/hyperlink" Target="https://en.wikipedia.org/wiki/Internet_Explorer_8" TargetMode="External"/><Relationship Id="rId4" Type="http://schemas.openxmlformats.org/officeDocument/2006/relationships/hyperlink" Target="https://en.wikipedia.org/wiki/Cascading_Style_Sheets"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goo.gl/AKpr8K" TargetMode="External"/><Relationship Id="rId2" Type="http://schemas.openxmlformats.org/officeDocument/2006/relationships/notesSlide" Target="../notesSlides/notesSlide57.xml"/><Relationship Id="rId1" Type="http://schemas.openxmlformats.org/officeDocument/2006/relationships/slideLayout" Target="../slideLayouts/slideLayout2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getbootstrap.com/getting-started/#download"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stretch>
            <a:fillRect/>
          </a:stretch>
        </p:blipFill>
        <p:spPr>
          <a:xfrm>
            <a:off x="454600" y="1197525"/>
            <a:ext cx="2971800" cy="1371600"/>
          </a:xfrm>
          <a:prstGeom prst="rect">
            <a:avLst/>
          </a:prstGeom>
          <a:noFill/>
          <a:ln>
            <a:noFill/>
          </a:ln>
        </p:spPr>
      </p:pic>
      <p:sp>
        <p:nvSpPr>
          <p:cNvPr id="130" name="Shape 130"/>
          <p:cNvSpPr txBox="1"/>
          <p:nvPr/>
        </p:nvSpPr>
        <p:spPr>
          <a:xfrm>
            <a:off x="5985000" y="3422250"/>
            <a:ext cx="3159000" cy="1599900"/>
          </a:xfrm>
          <a:prstGeom prst="rect">
            <a:avLst/>
          </a:prstGeom>
          <a:noFill/>
          <a:ln>
            <a:noFill/>
          </a:ln>
        </p:spPr>
        <p:txBody>
          <a:bodyPr lIns="91425" tIns="91425" rIns="91425" bIns="91425" anchor="t" anchorCtr="0">
            <a:noAutofit/>
          </a:bodyPr>
          <a:lstStyle/>
          <a:p>
            <a:pPr lvl="0">
              <a:spcBef>
                <a:spcPts val="0"/>
              </a:spcBef>
              <a:buNone/>
            </a:pPr>
            <a:r>
              <a:rPr lang="en-US" b="1"/>
              <a:t>Nhóm </a:t>
            </a:r>
            <a:r>
              <a:rPr lang="en-US" b="1" smtClean="0"/>
              <a:t>10</a:t>
            </a:r>
            <a:endParaRPr lang="en-US" b="1"/>
          </a:p>
          <a:p>
            <a:pPr marL="457200" lvl="0" indent="-228600" rtl="0">
              <a:spcBef>
                <a:spcPts val="0"/>
              </a:spcBef>
              <a:buChar char="-"/>
            </a:pPr>
            <a:r>
              <a:rPr lang="en-US"/>
              <a:t>Nguyễn Văn Minh</a:t>
            </a:r>
          </a:p>
          <a:p>
            <a:pPr marL="457200" lvl="0" indent="-228600" rtl="0">
              <a:spcBef>
                <a:spcPts val="0"/>
              </a:spcBef>
              <a:buChar char="-"/>
            </a:pPr>
            <a:r>
              <a:rPr lang="en-US"/>
              <a:t>Nguyễn Hoàng Trọng Đức</a:t>
            </a:r>
          </a:p>
          <a:p>
            <a:pPr marL="457200" lvl="0" indent="-228600" rtl="0">
              <a:spcBef>
                <a:spcPts val="0"/>
              </a:spcBef>
              <a:buChar char="-"/>
            </a:pPr>
            <a:r>
              <a:rPr lang="en-US"/>
              <a:t>Trương Thị Ngọc Quỳnh</a:t>
            </a:r>
          </a:p>
          <a:p>
            <a:pPr marL="457200" lvl="0" indent="-228600">
              <a:spcBef>
                <a:spcPts val="0"/>
              </a:spcBef>
              <a:buChar char="-"/>
            </a:pPr>
            <a:r>
              <a:rPr lang="en-US"/>
              <a:t>Lê Thị Hoa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Grid System </a:t>
            </a:r>
            <a:r>
              <a:rPr lang="en-US" sz="4000" b="0" i="0" u="none" strike="noStrike" cap="none">
                <a:solidFill>
                  <a:schemeClr val="dk1"/>
                </a:solidFill>
                <a:latin typeface="Calibri" panose="020F0502020204030204"/>
                <a:ea typeface="Calibri" panose="020F0502020204030204"/>
                <a:cs typeface="Calibri" panose="020F0502020204030204"/>
                <a:sym typeface="Calibri" panose="020F0502020204030204"/>
              </a:rPr>
              <a:t>(hệ thống lưới)</a:t>
            </a:r>
          </a:p>
        </p:txBody>
      </p:sp>
      <p:sp>
        <p:nvSpPr>
          <p:cNvPr id="186" name="Shape 186"/>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457200" marR="0" lvl="0" indent="-381000" algn="l" rtl="0">
              <a:spcBef>
                <a:spcPts val="0"/>
              </a:spcBef>
              <a:buClr>
                <a:schemeClr val="dk1"/>
              </a:buClr>
              <a:buSzPct val="100000"/>
              <a:buFont typeface="Calibri" panose="020F0502020204030204"/>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Grid System là một hệ thống được chia thành 12 cột tương thích với mọi kích thước khung nhìn của các thiết bị. </a:t>
            </a:r>
          </a:p>
          <a:p>
            <a:pPr marL="457200" marR="0" lvl="0" indent="-381000" algn="l" rtl="0">
              <a:spcBef>
                <a:spcPts val="0"/>
              </a:spcBef>
              <a:buClr>
                <a:schemeClr val="dk1"/>
              </a:buClr>
              <a:buSzPct val="100000"/>
              <a:buFont typeface="Calibri" panose="020F0502020204030204"/>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Nó bao gồm các class được định nghĩa trước để thuận tiện cho việc xây dựng bố cục.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class trong Grid System</a:t>
            </a:r>
          </a:p>
        </p:txBody>
      </p:sp>
      <p:sp>
        <p:nvSpPr>
          <p:cNvPr id="192" name="Shape 192"/>
          <p:cNvSpPr txBox="1">
            <a:spLocks noGrp="1"/>
          </p:cNvSpPr>
          <p:nvPr>
            <p:ph type="body" idx="1"/>
          </p:nvPr>
        </p:nvSpPr>
        <p:spPr>
          <a:xfrm>
            <a:off x="381000" y="1257300"/>
            <a:ext cx="8620200" cy="33945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Clr>
                <a:schemeClr val="dk1"/>
              </a:buClr>
              <a:buSzPct val="25000"/>
              <a:buFont typeface="Arial" panose="020B0604020202020204"/>
              <a:buNone/>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Có 4 class chính :</a:t>
            </a:r>
          </a:p>
          <a:p>
            <a:pPr marL="0" marR="0" lvl="0" indent="0" algn="l" rtl="0">
              <a:spcBef>
                <a:spcPts val="640"/>
              </a:spcBef>
              <a:spcAft>
                <a:spcPts val="0"/>
              </a:spcAft>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640"/>
              </a:spcBef>
              <a:spcAft>
                <a:spcPts val="0"/>
              </a:spcAft>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640"/>
              </a:spcBef>
              <a:spcAft>
                <a:spcPts val="0"/>
              </a:spcAft>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640"/>
              </a:spcBef>
              <a:spcAft>
                <a:spcPts val="0"/>
              </a:spcAft>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640"/>
              </a:spcBef>
              <a:spcAft>
                <a:spcPts val="0"/>
              </a:spcAft>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640"/>
              </a:spcBef>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93" name="Shape 193"/>
          <p:cNvGraphicFramePr/>
          <p:nvPr/>
        </p:nvGraphicFramePr>
        <p:xfrm>
          <a:off x="533400" y="2171700"/>
          <a:ext cx="8382000" cy="1600200"/>
        </p:xfrm>
        <a:graphic>
          <a:graphicData uri="http://schemas.openxmlformats.org/drawingml/2006/table">
            <a:tbl>
              <a:tblPr firstRow="1" bandRow="1">
                <a:noFill/>
                <a:tableStyleId>{74396F56-EE66-48CC-A17A-A5258849841D}</a:tableStyleId>
              </a:tblPr>
              <a:tblGrid>
                <a:gridCol w="1738500"/>
                <a:gridCol w="1660875"/>
                <a:gridCol w="1660875"/>
                <a:gridCol w="1660875"/>
                <a:gridCol w="1660875"/>
              </a:tblGrid>
              <a:tr h="571500">
                <a:tc>
                  <a:txBody>
                    <a:bodyPr/>
                    <a:lstStyle/>
                    <a:p>
                      <a:pPr marL="0" marR="0" lvl="0" indent="0" algn="l" rtl="0">
                        <a:spcBef>
                          <a:spcPts val="0"/>
                        </a:spcBef>
                        <a:buSzPct val="25000"/>
                        <a:buNone/>
                      </a:pPr>
                      <a:endParaRPr sz="1400"/>
                    </a:p>
                  </a:txBody>
                  <a:tcPr marL="91450" marR="91450" marT="34300" marB="34300">
                    <a:solidFill>
                      <a:srgbClr val="428BCA"/>
                    </a:solidFill>
                  </a:tcPr>
                </a:tc>
                <a:tc>
                  <a:txBody>
                    <a:bodyPr/>
                    <a:lstStyle/>
                    <a:p>
                      <a:pPr marL="0" marR="0" lvl="0" indent="0" algn="l" rtl="0">
                        <a:spcBef>
                          <a:spcPts val="0"/>
                        </a:spcBef>
                        <a:buSzPct val="25000"/>
                        <a:buNone/>
                      </a:pPr>
                      <a:r>
                        <a:rPr lang="en-US" sz="1400"/>
                        <a:t>Thiết bị điện thoại(&lt;768 px)</a:t>
                      </a:r>
                    </a:p>
                  </a:txBody>
                  <a:tcPr marL="91450" marR="91450" marT="34300" marB="34300">
                    <a:solidFill>
                      <a:srgbClr val="428BCA"/>
                    </a:solidFill>
                  </a:tcPr>
                </a:tc>
                <a:tc>
                  <a:txBody>
                    <a:bodyPr/>
                    <a:lstStyle/>
                    <a:p>
                      <a:pPr marL="0" marR="0" lvl="0" indent="0" algn="l" rtl="0">
                        <a:spcBef>
                          <a:spcPts val="0"/>
                        </a:spcBef>
                        <a:buSzPct val="25000"/>
                        <a:buNone/>
                      </a:pPr>
                      <a:r>
                        <a:rPr lang="en-US" sz="1400"/>
                        <a:t>Thiết bị máy tính bảng (&gt;=768 px)</a:t>
                      </a:r>
                    </a:p>
                  </a:txBody>
                  <a:tcPr marL="91450" marR="91450" marT="34300" marB="34300">
                    <a:solidFill>
                      <a:srgbClr val="428BCA"/>
                    </a:solidFill>
                  </a:tcPr>
                </a:tc>
                <a:tc>
                  <a:txBody>
                    <a:bodyPr/>
                    <a:lstStyle/>
                    <a:p>
                      <a:pPr marL="0" marR="0" lvl="0" indent="0" algn="l" rtl="0">
                        <a:spcBef>
                          <a:spcPts val="0"/>
                        </a:spcBef>
                        <a:buSzPct val="25000"/>
                        <a:buNone/>
                      </a:pPr>
                      <a:r>
                        <a:rPr lang="en-US" sz="1400"/>
                        <a:t>Thiết bị desktop (&gt;=992px)</a:t>
                      </a:r>
                    </a:p>
                  </a:txBody>
                  <a:tcPr marL="91450" marR="91450" marT="34300" marB="34300">
                    <a:solidFill>
                      <a:srgbClr val="428BCA"/>
                    </a:solidFill>
                  </a:tcPr>
                </a:tc>
                <a:tc>
                  <a:txBody>
                    <a:bodyPr/>
                    <a:lstStyle/>
                    <a:p>
                      <a:pPr marL="0" marR="0" lvl="0" indent="0" algn="l" rtl="0">
                        <a:spcBef>
                          <a:spcPts val="0"/>
                        </a:spcBef>
                        <a:buSzPct val="25000"/>
                        <a:buNone/>
                      </a:pPr>
                      <a:r>
                        <a:rPr lang="en-US" sz="1400"/>
                        <a:t>Thiết bị desktop lớn (&gt;=1200px)</a:t>
                      </a:r>
                    </a:p>
                  </a:txBody>
                  <a:tcPr marL="91450" marR="91450" marT="34300" marB="34300">
                    <a:solidFill>
                      <a:srgbClr val="428BCA"/>
                    </a:solidFill>
                  </a:tcPr>
                </a:tc>
              </a:tr>
              <a:tr h="342900">
                <a:tc>
                  <a:txBody>
                    <a:bodyPr/>
                    <a:lstStyle/>
                    <a:p>
                      <a:pPr marL="0" marR="0" lvl="0" indent="0" algn="l" rtl="0">
                        <a:spcBef>
                          <a:spcPts val="0"/>
                        </a:spcBef>
                        <a:buSzPct val="25000"/>
                        <a:buNone/>
                      </a:pPr>
                      <a:r>
                        <a:rPr lang="en-US" sz="1400"/>
                        <a:t>Dạng Grid</a:t>
                      </a:r>
                    </a:p>
                  </a:txBody>
                  <a:tcPr marL="91450" marR="91450" marT="34300" marB="34300"/>
                </a:tc>
                <a:tc>
                  <a:txBody>
                    <a:bodyPr/>
                    <a:lstStyle/>
                    <a:p>
                      <a:pPr marL="0" marR="0" lvl="0" indent="0" algn="l" rtl="0">
                        <a:spcBef>
                          <a:spcPts val="0"/>
                        </a:spcBef>
                        <a:buSzPct val="25000"/>
                        <a:buNone/>
                      </a:pPr>
                      <a:r>
                        <a:rPr lang="en-US" sz="1400"/>
                        <a:t>Nằm ngang </a:t>
                      </a:r>
                    </a:p>
                  </a:txBody>
                  <a:tcPr marL="91450" marR="91450" marT="34300" marB="34300"/>
                </a:tc>
                <a:tc gridSpan="3">
                  <a:txBody>
                    <a:bodyPr/>
                    <a:lstStyle/>
                    <a:p>
                      <a:pPr marL="0" marR="0" lvl="0" indent="0" algn="l" rtl="0">
                        <a:spcBef>
                          <a:spcPts val="0"/>
                        </a:spcBef>
                        <a:buSzPct val="25000"/>
                        <a:buNone/>
                      </a:pPr>
                      <a:r>
                        <a:rPr lang="en-US" sz="1400"/>
                        <a:t>Nằm dọc </a:t>
                      </a:r>
                    </a:p>
                  </a:txBody>
                  <a:tcPr marL="91450" marR="91450" marT="34300" marB="34300"/>
                </a:tc>
                <a:tc hMerge="1">
                  <a:txBody>
                    <a:bodyPr/>
                    <a:lstStyle/>
                    <a:p>
                      <a:endParaRPr lang="en-US"/>
                    </a:p>
                  </a:txBody>
                  <a:tcPr/>
                </a:tc>
                <a:tc hMerge="1">
                  <a:txBody>
                    <a:bodyPr/>
                    <a:lstStyle/>
                    <a:p>
                      <a:endParaRPr lang="en-US"/>
                    </a:p>
                  </a:txBody>
                  <a:tcPr/>
                </a:tc>
              </a:tr>
              <a:tr h="342900">
                <a:tc>
                  <a:txBody>
                    <a:bodyPr/>
                    <a:lstStyle/>
                    <a:p>
                      <a:pPr marL="0" marR="0" lvl="0" indent="0" algn="l" rtl="0">
                        <a:spcBef>
                          <a:spcPts val="0"/>
                        </a:spcBef>
                        <a:buSzPct val="25000"/>
                        <a:buNone/>
                      </a:pPr>
                      <a:r>
                        <a:rPr lang="en-US" sz="1400"/>
                        <a:t>Container width</a:t>
                      </a:r>
                    </a:p>
                  </a:txBody>
                  <a:tcPr marL="91450" marR="91450" marT="34300" marB="34300"/>
                </a:tc>
                <a:tc>
                  <a:txBody>
                    <a:bodyPr/>
                    <a:lstStyle/>
                    <a:p>
                      <a:pPr marL="0" marR="0" lvl="0" indent="0" algn="l" rtl="0">
                        <a:spcBef>
                          <a:spcPts val="0"/>
                        </a:spcBef>
                        <a:buSzPct val="25000"/>
                        <a:buNone/>
                      </a:pPr>
                      <a:r>
                        <a:rPr lang="en-US" sz="1400" b="0" i="0">
                          <a:solidFill>
                            <a:schemeClr val="dk1"/>
                          </a:solidFill>
                          <a:latin typeface="Calibri" panose="020F0502020204030204"/>
                          <a:ea typeface="Calibri" panose="020F0502020204030204"/>
                          <a:cs typeface="Calibri" panose="020F0502020204030204"/>
                          <a:sym typeface="Calibri" panose="020F0502020204030204"/>
                        </a:rPr>
                        <a:t>None (auto)</a:t>
                      </a:r>
                    </a:p>
                  </a:txBody>
                  <a:tcPr marL="91450" marR="91450" marT="34300" marB="34300"/>
                </a:tc>
                <a:tc>
                  <a:txBody>
                    <a:bodyPr/>
                    <a:lstStyle/>
                    <a:p>
                      <a:pPr marL="0" marR="0" lvl="0" indent="0" algn="l" rtl="0">
                        <a:spcBef>
                          <a:spcPts val="0"/>
                        </a:spcBef>
                        <a:buSzPct val="25000"/>
                        <a:buNone/>
                      </a:pPr>
                      <a:r>
                        <a:rPr lang="en-US" sz="1400"/>
                        <a:t>750px</a:t>
                      </a:r>
                    </a:p>
                  </a:txBody>
                  <a:tcPr marL="91450" marR="91450" marT="34300" marB="34300"/>
                </a:tc>
                <a:tc>
                  <a:txBody>
                    <a:bodyPr/>
                    <a:lstStyle/>
                    <a:p>
                      <a:pPr marL="0" marR="0" lvl="0" indent="0" algn="l" rtl="0">
                        <a:spcBef>
                          <a:spcPts val="0"/>
                        </a:spcBef>
                        <a:buSzPct val="25000"/>
                        <a:buNone/>
                      </a:pPr>
                      <a:r>
                        <a:rPr lang="en-US" sz="1400"/>
                        <a:t>970px</a:t>
                      </a:r>
                    </a:p>
                  </a:txBody>
                  <a:tcPr marL="91450" marR="91450" marT="34300" marB="34300"/>
                </a:tc>
                <a:tc>
                  <a:txBody>
                    <a:bodyPr/>
                    <a:lstStyle/>
                    <a:p>
                      <a:pPr marL="0" marR="0" lvl="0" indent="0" algn="l" rtl="0">
                        <a:spcBef>
                          <a:spcPts val="0"/>
                        </a:spcBef>
                        <a:buSzPct val="25000"/>
                        <a:buNone/>
                      </a:pPr>
                      <a:r>
                        <a:rPr lang="en-US" sz="1400"/>
                        <a:t>1170px</a:t>
                      </a:r>
                    </a:p>
                  </a:txBody>
                  <a:tcPr marL="91450" marR="91450" marT="34300" marB="34300"/>
                </a:tc>
              </a:tr>
              <a:tr h="342900">
                <a:tc>
                  <a:txBody>
                    <a:bodyPr/>
                    <a:lstStyle/>
                    <a:p>
                      <a:pPr marL="0" marR="0" lvl="0" indent="0" algn="l" rtl="0">
                        <a:spcBef>
                          <a:spcPts val="0"/>
                        </a:spcBef>
                        <a:buSzPct val="25000"/>
                        <a:buNone/>
                      </a:pPr>
                      <a:r>
                        <a:rPr lang="en-US" sz="1400"/>
                        <a:t>Tên class</a:t>
                      </a:r>
                    </a:p>
                  </a:txBody>
                  <a:tcPr marL="91450" marR="91450" marT="34300" marB="34300"/>
                </a:tc>
                <a:tc>
                  <a:txBody>
                    <a:bodyPr/>
                    <a:lstStyle/>
                    <a:p>
                      <a:pPr marL="0" marR="0" lvl="0" indent="0" algn="l" rtl="0">
                        <a:spcBef>
                          <a:spcPts val="0"/>
                        </a:spcBef>
                        <a:buSzPct val="25000"/>
                        <a:buNone/>
                      </a:pPr>
                      <a:r>
                        <a:rPr lang="en-US" sz="1400"/>
                        <a:t>.col-xs-</a:t>
                      </a:r>
                    </a:p>
                  </a:txBody>
                  <a:tcPr marL="91450" marR="91450" marT="34300" marB="34300"/>
                </a:tc>
                <a:tc>
                  <a:txBody>
                    <a:bodyPr/>
                    <a:lstStyle/>
                    <a:p>
                      <a:pPr marL="0" marR="0" lvl="0" indent="0" algn="l" rtl="0">
                        <a:spcBef>
                          <a:spcPts val="0"/>
                        </a:spcBef>
                        <a:buSzPct val="25000"/>
                        <a:buNone/>
                      </a:pPr>
                      <a:r>
                        <a:rPr lang="en-US" sz="1400"/>
                        <a:t>.col-sm-</a:t>
                      </a:r>
                    </a:p>
                  </a:txBody>
                  <a:tcPr marL="91450" marR="91450" marT="34300" marB="34300"/>
                </a:tc>
                <a:tc>
                  <a:txBody>
                    <a:bodyPr/>
                    <a:lstStyle/>
                    <a:p>
                      <a:pPr marL="0" marR="0" lvl="0" indent="0" algn="l" rtl="0">
                        <a:spcBef>
                          <a:spcPts val="0"/>
                        </a:spcBef>
                        <a:buSzPct val="25000"/>
                        <a:buNone/>
                      </a:pPr>
                      <a:r>
                        <a:rPr lang="en-US" sz="1400"/>
                        <a:t>.col-md-</a:t>
                      </a:r>
                    </a:p>
                  </a:txBody>
                  <a:tcPr marL="91450" marR="91450" marT="34300" marB="34300"/>
                </a:tc>
                <a:tc>
                  <a:txBody>
                    <a:bodyPr/>
                    <a:lstStyle/>
                    <a:p>
                      <a:pPr marL="0" marR="0" lvl="0" indent="0" algn="l" rtl="0">
                        <a:spcBef>
                          <a:spcPts val="0"/>
                        </a:spcBef>
                        <a:buSzPct val="25000"/>
                        <a:buNone/>
                      </a:pPr>
                      <a:r>
                        <a:rPr lang="en-US" sz="1400"/>
                        <a:t>.col-lg-</a:t>
                      </a:r>
                    </a:p>
                  </a:txBody>
                  <a:tcPr marL="91450" marR="91450" marT="34300" marB="3430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Container</a:t>
            </a:r>
          </a:p>
        </p:txBody>
      </p:sp>
      <p:sp>
        <p:nvSpPr>
          <p:cNvPr id="199" name="Shape 199"/>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292100" algn="l" rtl="0">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Container : là rất quan trọng trong việc thiết kế giao diện, nó giúp tạo khung có chiều rộng cố định nằm giữa trang web</a:t>
            </a:r>
          </a:p>
          <a:p>
            <a:pPr marL="342900" marR="0" lvl="0" indent="-292100" algn="l" rtl="0">
              <a:spcBef>
                <a:spcPts val="64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Ví dụ:</a:t>
            </a:r>
          </a:p>
          <a:p>
            <a:pPr marL="0" marR="0" lvl="0" indent="0" algn="l" rtl="0">
              <a:spcBef>
                <a:spcPts val="64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&lt;div class=“container”&gt;</a:t>
            </a:r>
          </a:p>
          <a:p>
            <a:pPr marL="0" marR="0" lvl="0" indent="0" algn="l" rtl="0">
              <a:spcBef>
                <a:spcPts val="64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p>
          <a:p>
            <a:pPr marL="0" marR="0" lvl="0" indent="0" algn="l" rtl="0">
              <a:spcBef>
                <a:spcPts val="64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&lt;/div&gt;</a:t>
            </a:r>
          </a:p>
          <a:p>
            <a:pPr marL="342900" marR="0" lvl="0" indent="-292100" algn="l" rtl="0">
              <a:spcBef>
                <a:spcPts val="64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.container (fixed-width)</a:t>
            </a:r>
          </a:p>
          <a:p>
            <a:pPr marL="342900" marR="0" lvl="0" indent="-342900" algn="l" rtl="0">
              <a:spcBef>
                <a:spcPts val="640"/>
              </a:spcBef>
              <a:buClr>
                <a:schemeClr val="dk1"/>
              </a:buClr>
              <a:buSzPct val="1330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Fluid container</a:t>
            </a:r>
          </a:p>
        </p:txBody>
      </p:sp>
      <p:sp>
        <p:nvSpPr>
          <p:cNvPr id="205" name="Shape 205"/>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07340" algn="l" rtl="0">
              <a:lnSpc>
                <a:spcPct val="80000"/>
              </a:lnSpc>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Fluid container: chuyển đổi bất kỳ 1 bố cục lưới  fixed-width thành bố cục full-width</a:t>
            </a:r>
          </a:p>
          <a:p>
            <a:pPr marL="342900" marR="0" lvl="0" indent="-307340" algn="l" rtl="0">
              <a:lnSpc>
                <a:spcPct val="80000"/>
              </a:lnSpc>
              <a:spcBef>
                <a:spcPts val="59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Ví dụ: </a:t>
            </a:r>
          </a:p>
          <a:p>
            <a:pPr marL="0" marR="0" lvl="0" indent="0" algn="l" rtl="0">
              <a:lnSpc>
                <a:spcPct val="80000"/>
              </a:lnSpc>
              <a:spcBef>
                <a:spcPts val="59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&lt;div class=“container-fluid”&gt;</a:t>
            </a:r>
          </a:p>
          <a:p>
            <a:pPr marL="0" marR="0" lvl="0" indent="0" algn="l" rtl="0">
              <a:lnSpc>
                <a:spcPct val="80000"/>
              </a:lnSpc>
              <a:spcBef>
                <a:spcPts val="59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&lt;div class=“row”&gt;</a:t>
            </a:r>
          </a:p>
          <a:p>
            <a:pPr marL="0" marR="0" lvl="0" indent="0" algn="l" rtl="0">
              <a:lnSpc>
                <a:spcPct val="80000"/>
              </a:lnSpc>
              <a:spcBef>
                <a:spcPts val="59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p>
          <a:p>
            <a:pPr marL="0" marR="0" lvl="0" indent="0" algn="l" rtl="0">
              <a:lnSpc>
                <a:spcPct val="80000"/>
              </a:lnSpc>
              <a:spcBef>
                <a:spcPts val="59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&lt;/div&gt;</a:t>
            </a:r>
          </a:p>
          <a:p>
            <a:pPr marL="0" marR="0" lvl="0" indent="0" algn="l" rtl="0">
              <a:lnSpc>
                <a:spcPct val="80000"/>
              </a:lnSpc>
              <a:spcBef>
                <a:spcPts val="590"/>
              </a:spcBef>
              <a:spcAft>
                <a:spcPts val="0"/>
              </a:spcAft>
              <a:buClr>
                <a:schemeClr val="dk1"/>
              </a:buClr>
              <a:buSzPct val="25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&lt;/div&gt;</a:t>
            </a:r>
          </a:p>
          <a:p>
            <a:pPr marL="342900" marR="0" lvl="0" indent="-307340" algn="l" rtl="0">
              <a:lnSpc>
                <a:spcPct val="80000"/>
              </a:lnSpc>
              <a:spcBef>
                <a:spcPts val="590"/>
              </a:spcBef>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.container-fluid (full-width)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Ví dụ Grid System</a:t>
            </a:r>
          </a:p>
        </p:txBody>
      </p:sp>
      <p:graphicFrame>
        <p:nvGraphicFramePr>
          <p:cNvPr id="211" name="Shape 211"/>
          <p:cNvGraphicFramePr/>
          <p:nvPr/>
        </p:nvGraphicFramePr>
        <p:xfrm>
          <a:off x="533400" y="1428750"/>
          <a:ext cx="8229600" cy="685800"/>
        </p:xfrm>
        <a:graphic>
          <a:graphicData uri="http://schemas.openxmlformats.org/drawingml/2006/table">
            <a:tbl>
              <a:tblPr firstRow="1" bandRow="1">
                <a:noFill/>
                <a:tableStyleId>{74396F56-EE66-48CC-A17A-A5258849841D}</a:tableStyleId>
              </a:tblPr>
              <a:tblGrid>
                <a:gridCol w="685800"/>
                <a:gridCol w="685800"/>
                <a:gridCol w="685800"/>
                <a:gridCol w="685800"/>
                <a:gridCol w="685800"/>
                <a:gridCol w="685800"/>
                <a:gridCol w="685800"/>
                <a:gridCol w="685800"/>
                <a:gridCol w="685800"/>
                <a:gridCol w="685800"/>
                <a:gridCol w="685800"/>
                <a:gridCol w="685800"/>
              </a:tblGrid>
              <a:tr h="685800">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.col-md-1</a:t>
                      </a:r>
                    </a:p>
                  </a:txBody>
                  <a:tcPr marL="91450" marR="91450" marT="34300" marB="34300">
                    <a:solidFill>
                      <a:srgbClr val="428BCA"/>
                    </a:solidFill>
                  </a:tcPr>
                </a:tc>
              </a:tr>
            </a:tbl>
          </a:graphicData>
        </a:graphic>
      </p:graphicFrame>
      <p:graphicFrame>
        <p:nvGraphicFramePr>
          <p:cNvPr id="212" name="Shape 212"/>
          <p:cNvGraphicFramePr/>
          <p:nvPr/>
        </p:nvGraphicFramePr>
        <p:xfrm>
          <a:off x="533400" y="2228850"/>
          <a:ext cx="8229600" cy="457200"/>
        </p:xfrm>
        <a:graphic>
          <a:graphicData uri="http://schemas.openxmlformats.org/drawingml/2006/table">
            <a:tbl>
              <a:tblPr firstRow="1" bandRow="1">
                <a:noFill/>
                <a:tableStyleId>{74396F56-EE66-48CC-A17A-A5258849841D}</a:tableStyleId>
              </a:tblPr>
              <a:tblGrid>
                <a:gridCol w="5486400"/>
                <a:gridCol w="2743200"/>
              </a:tblGrid>
              <a:tr h="457200">
                <a:tc>
                  <a:txBody>
                    <a:bodyPr/>
                    <a:lstStyle/>
                    <a:p>
                      <a:pPr marL="0" marR="0" lvl="0" indent="0" algn="ctr" rtl="0">
                        <a:spcBef>
                          <a:spcPts val="0"/>
                        </a:spcBef>
                        <a:buSzPct val="25000"/>
                        <a:buNone/>
                      </a:pPr>
                      <a:r>
                        <a:rPr lang="en-US" sz="1400"/>
                        <a:t>.col-md-8</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.col-md-4</a:t>
                      </a:r>
                    </a:p>
                  </a:txBody>
                  <a:tcPr marL="91450" marR="91450" marT="34300" marB="34300">
                    <a:solidFill>
                      <a:srgbClr val="428BCA"/>
                    </a:solidFill>
                  </a:tcPr>
                </a:tc>
              </a:tr>
            </a:tbl>
          </a:graphicData>
        </a:graphic>
      </p:graphicFrame>
      <p:graphicFrame>
        <p:nvGraphicFramePr>
          <p:cNvPr id="213" name="Shape 213"/>
          <p:cNvGraphicFramePr/>
          <p:nvPr/>
        </p:nvGraphicFramePr>
        <p:xfrm>
          <a:off x="533400" y="2800350"/>
          <a:ext cx="8229600" cy="457200"/>
        </p:xfrm>
        <a:graphic>
          <a:graphicData uri="http://schemas.openxmlformats.org/drawingml/2006/table">
            <a:tbl>
              <a:tblPr firstRow="1" bandRow="1">
                <a:noFill/>
                <a:tableStyleId>{74396F56-EE66-48CC-A17A-A5258849841D}</a:tableStyleId>
              </a:tblPr>
              <a:tblGrid>
                <a:gridCol w="2743200"/>
                <a:gridCol w="2743200"/>
                <a:gridCol w="2743200"/>
              </a:tblGrid>
              <a:tr h="457200">
                <a:tc>
                  <a:txBody>
                    <a:bodyPr/>
                    <a:lstStyle/>
                    <a:p>
                      <a:pPr marL="0" marR="0" lvl="0" indent="0" algn="ctr" rtl="0">
                        <a:spcBef>
                          <a:spcPts val="0"/>
                        </a:spcBef>
                        <a:buSzPct val="25000"/>
                        <a:buNone/>
                      </a:pPr>
                      <a:r>
                        <a:rPr lang="en-US" sz="1400"/>
                        <a:t>.col-md-4</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.col-md-4</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.col-md-4</a:t>
                      </a:r>
                    </a:p>
                  </a:txBody>
                  <a:tcPr marL="91450" marR="91450" marT="34300" marB="34300">
                    <a:solidFill>
                      <a:srgbClr val="428BCA"/>
                    </a:solidFill>
                  </a:tcPr>
                </a:tc>
              </a:tr>
            </a:tbl>
          </a:graphicData>
        </a:graphic>
      </p:graphicFrame>
      <p:graphicFrame>
        <p:nvGraphicFramePr>
          <p:cNvPr id="214" name="Shape 214"/>
          <p:cNvGraphicFramePr/>
          <p:nvPr/>
        </p:nvGraphicFramePr>
        <p:xfrm>
          <a:off x="533400" y="3486150"/>
          <a:ext cx="8229600" cy="514350"/>
        </p:xfrm>
        <a:graphic>
          <a:graphicData uri="http://schemas.openxmlformats.org/drawingml/2006/table">
            <a:tbl>
              <a:tblPr firstRow="1" bandRow="1">
                <a:noFill/>
                <a:tableStyleId>{74396F56-EE66-48CC-A17A-A5258849841D}</a:tableStyleId>
              </a:tblPr>
              <a:tblGrid>
                <a:gridCol w="4114800"/>
                <a:gridCol w="4114800"/>
              </a:tblGrid>
              <a:tr h="514350">
                <a:tc>
                  <a:txBody>
                    <a:bodyPr/>
                    <a:lstStyle/>
                    <a:p>
                      <a:pPr marL="0" marR="0" lvl="0" indent="0" algn="ctr" rtl="0">
                        <a:spcBef>
                          <a:spcPts val="0"/>
                        </a:spcBef>
                        <a:buSzPct val="25000"/>
                        <a:buNone/>
                      </a:pPr>
                      <a:r>
                        <a:rPr lang="en-US" sz="1400"/>
                        <a:t>.col-md-6</a:t>
                      </a:r>
                    </a:p>
                  </a:txBody>
                  <a:tcPr marL="91450" marR="91450" marT="34300" marB="34300">
                    <a:solidFill>
                      <a:srgbClr val="428BCA"/>
                    </a:solidFill>
                  </a:tcPr>
                </a:tc>
                <a:tc>
                  <a:txBody>
                    <a:bodyPr/>
                    <a:lstStyle/>
                    <a:p>
                      <a:pPr marL="0" marR="0" lvl="0" indent="0" algn="ctr" rtl="0">
                        <a:spcBef>
                          <a:spcPts val="0"/>
                        </a:spcBef>
                        <a:buSzPct val="25000"/>
                        <a:buNone/>
                      </a:pPr>
                      <a:r>
                        <a:rPr lang="en-US" sz="1400"/>
                        <a:t>.col-md-6</a:t>
                      </a:r>
                    </a:p>
                  </a:txBody>
                  <a:tcPr marL="91450" marR="91450" marT="34300" marB="34300">
                    <a:solidFill>
                      <a:srgbClr val="428BCA"/>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Offset ( Di chuyển cột )</a:t>
            </a:r>
          </a:p>
        </p:txBody>
      </p:sp>
      <p:sp>
        <p:nvSpPr>
          <p:cNvPr id="220" name="Shape 220"/>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07340" algn="l" rtl="0">
              <a:lnSpc>
                <a:spcPct val="80000"/>
              </a:lnSpc>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Theo mặc định, </a:t>
            </a:r>
            <a:r>
              <a:rPr lang="en-US" sz="2400"/>
              <a:t>khi chia cột thì các cột thường dính liền vào nhau</a:t>
            </a:r>
          </a:p>
          <a:p>
            <a:pPr marL="342900" marR="0" lvl="0" indent="-307340" algn="l" rtl="0">
              <a:lnSpc>
                <a:spcPct val="80000"/>
              </a:lnSpc>
              <a:spcBef>
                <a:spcPts val="59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Để tạo ra lề về bên trái của cột chúng ta có thể sử dụng các </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class offset</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p>
          <a:p>
            <a:pPr marL="342900" marR="0" lvl="0" indent="-307340" algn="l" rtl="0">
              <a:lnSpc>
                <a:spcPct val="80000"/>
              </a:lnSpc>
              <a:spcBef>
                <a:spcPts val="59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Áp dụng một class </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.col-md-offset-</a:t>
            </a:r>
            <a:r>
              <a:rPr lang="en-US"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Number</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cho bất kỳ cột sẽ di chuyển nó sang bên phải, Bạn có thể có các </a:t>
            </a:r>
            <a:r>
              <a:rPr lang="en-US" sz="2400"/>
              <a:t>class</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khác nhau cho các màn hình khác nhau</a:t>
            </a:r>
            <a:r>
              <a:rPr lang="en-US" sz="2400"/>
              <a:t> </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nhờ vào </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xs, sm, md và lg</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Ví dụ </a:t>
            </a: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Offset ( Di chuyển cột )</a:t>
            </a:r>
          </a:p>
        </p:txBody>
      </p:sp>
      <p:sp>
        <p:nvSpPr>
          <p:cNvPr id="226" name="Shape 226"/>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292100" algn="l" rtl="0">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Ví dụ </a:t>
            </a:r>
          </a:p>
        </p:txBody>
      </p:sp>
      <p:pic>
        <p:nvPicPr>
          <p:cNvPr id="227" name="Shape 227"/>
          <p:cNvPicPr preferRelativeResize="0"/>
          <p:nvPr/>
        </p:nvPicPr>
        <p:blipFill rotWithShape="1">
          <a:blip r:embed="rId3"/>
          <a:srcRect/>
          <a:stretch>
            <a:fillRect/>
          </a:stretch>
        </p:blipFill>
        <p:spPr>
          <a:xfrm>
            <a:off x="371550" y="1620000"/>
            <a:ext cx="8400900" cy="33312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81000" y="228600"/>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cột lồng nhau</a:t>
            </a:r>
          </a:p>
        </p:txBody>
      </p:sp>
      <p:sp>
        <p:nvSpPr>
          <p:cNvPr id="233" name="Shape 233"/>
          <p:cNvSpPr txBox="1">
            <a:spLocks noGrp="1"/>
          </p:cNvSpPr>
          <p:nvPr>
            <p:ph type="body" idx="1"/>
          </p:nvPr>
        </p:nvSpPr>
        <p:spPr>
          <a:xfrm>
            <a:off x="381000" y="1143000"/>
            <a:ext cx="8229600" cy="3394500"/>
          </a:xfrm>
          <a:prstGeom prst="rect">
            <a:avLst/>
          </a:prstGeom>
          <a:noFill/>
          <a:ln>
            <a:noFill/>
          </a:ln>
        </p:spPr>
        <p:txBody>
          <a:bodyPr lIns="91425" tIns="45700" rIns="91425" bIns="45700" anchor="t" anchorCtr="0">
            <a:noAutofit/>
          </a:bodyPr>
          <a:lstStyle/>
          <a:p>
            <a:pPr marL="342900" marR="0" lvl="0" indent="-292100" algn="l" rtl="0">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Để tạo ra các cột lồng nhau, Hãy thêm một </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.row</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mới và một tập các cột </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.col-md-*</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bên trong cột </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.col-md-*</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đã tồn tại. </a:t>
            </a:r>
          </a:p>
          <a:p>
            <a:pPr marL="342900" marR="0" lvl="0" indent="-292100" algn="l" rtl="0">
              <a:spcBef>
                <a:spcPts val="640"/>
              </a:spcBef>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hàng nằm bên trong có thể chứa một tập hợp các cột,</a:t>
            </a:r>
            <a:r>
              <a:rPr lang="en-US" sz="2400" b="0" i="0" u="none" strike="noStrike" cap="none">
                <a:solidFill>
                  <a:srgbClr val="FF0000"/>
                </a:solidFill>
                <a:latin typeface="Calibri" panose="020F0502020204030204"/>
                <a:ea typeface="Calibri" panose="020F0502020204030204"/>
                <a:cs typeface="Calibri" panose="020F0502020204030204"/>
                <a:sym typeface="Calibri" panose="020F0502020204030204"/>
              </a:rPr>
              <a:t> tối đa là 12 hoặc ít hơn.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Ví dụ </a:t>
            </a: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cột lồng nhau</a:t>
            </a:r>
          </a:p>
        </p:txBody>
      </p:sp>
      <p:sp>
        <p:nvSpPr>
          <p:cNvPr id="239" name="Shape 239"/>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292100" algn="l" rtl="0">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Ví dụ:</a:t>
            </a:r>
          </a:p>
          <a:p>
            <a:pPr marL="0" marR="0" lvl="0" indent="0" algn="l" rtl="0">
              <a:spcBef>
                <a:spcPts val="640"/>
              </a:spcBef>
              <a:buClr>
                <a:schemeClr val="dk1"/>
              </a:buClr>
              <a:buSzPct val="250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0" name="Shape 240"/>
          <p:cNvPicPr preferRelativeResize="0"/>
          <p:nvPr/>
        </p:nvPicPr>
        <p:blipFill rotWithShape="1">
          <a:blip r:embed="rId3"/>
          <a:srcRect/>
          <a:stretch>
            <a:fillRect/>
          </a:stretch>
        </p:blipFill>
        <p:spPr>
          <a:xfrm>
            <a:off x="533400" y="1609875"/>
            <a:ext cx="8363100" cy="32907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Typography</a:t>
            </a:r>
            <a:br>
              <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a:spLocks noGrp="1"/>
          </p:cNvSpPr>
          <p:nvPr>
            <p:ph type="body" idx="1"/>
          </p:nvPr>
        </p:nvSpPr>
        <p:spPr>
          <a:xfrm>
            <a:off x="457200" y="1010100"/>
            <a:ext cx="8229600" cy="3394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2400">
                <a:latin typeface="Arial" panose="020B0604020202020204"/>
                <a:ea typeface="Arial" panose="020B0604020202020204"/>
                <a:cs typeface="Arial" panose="020B0604020202020204"/>
                <a:sym typeface="Arial" panose="020B0604020202020204"/>
              </a:rPr>
              <a:t>Heading (</a:t>
            </a: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Tiêu đề)</a:t>
            </a:r>
          </a:p>
          <a:p>
            <a:pPr marL="457200" marR="0" lvl="0" indent="-342900" algn="l" rtl="0">
              <a:spcBef>
                <a:spcPts val="0"/>
              </a:spcBef>
              <a:spcAft>
                <a:spcPts val="0"/>
              </a:spcAft>
              <a:buSzPct val="100000"/>
              <a:buFont typeface="Arial" panose="020B0604020202020204"/>
            </a:pP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Tất cả các thẻ tiêu đề của HTML, từ thẻ </a:t>
            </a: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&lt;h1&gt;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tới </a:t>
            </a: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&lt;h6&gt;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đều sẵn có. Các class từ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.h1</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tới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.h6</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được sử dụng khi bạn muốn style các thẻ tiêu đề nhưng vẫn muốn text của bạn hiển thị trên cùng dòng.</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p>
        </p:txBody>
      </p:sp>
      <p:pic>
        <p:nvPicPr>
          <p:cNvPr id="247" name="Shape 247"/>
          <p:cNvPicPr preferRelativeResize="0"/>
          <p:nvPr/>
        </p:nvPicPr>
        <p:blipFill rotWithShape="1">
          <a:blip r:embed="rId3"/>
          <a:srcRect/>
          <a:stretch>
            <a:fillRect/>
          </a:stretch>
        </p:blipFill>
        <p:spPr>
          <a:xfrm>
            <a:off x="949350" y="2477400"/>
            <a:ext cx="7245300" cy="25164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spcBef>
                <a:spcPts val="0"/>
              </a:spcBef>
              <a:buNone/>
            </a:pPr>
            <a:r>
              <a:rPr lang="en-US"/>
              <a:t>Bootstrap</a:t>
            </a:r>
          </a:p>
        </p:txBody>
      </p:sp>
      <p:sp>
        <p:nvSpPr>
          <p:cNvPr id="136" name="Shape 136"/>
          <p:cNvSpPr txBox="1">
            <a:spLocks noGrp="1"/>
          </p:cNvSpPr>
          <p:nvPr>
            <p:ph type="body" idx="1"/>
          </p:nvPr>
        </p:nvSpPr>
        <p:spPr>
          <a:xfrm>
            <a:off x="457200" y="1200150"/>
            <a:ext cx="8229600" cy="3394500"/>
          </a:xfrm>
          <a:prstGeom prst="rect">
            <a:avLst/>
          </a:prstGeom>
        </p:spPr>
        <p:txBody>
          <a:bodyPr lIns="91425" tIns="91425" rIns="91425" bIns="91425" anchor="t" anchorCtr="0">
            <a:noAutofit/>
          </a:bodyPr>
          <a:lstStyle/>
          <a:p>
            <a:pPr marL="457200" lvl="0" indent="-381000" rtl="0">
              <a:lnSpc>
                <a:spcPct val="100000"/>
              </a:lnSpc>
              <a:spcBef>
                <a:spcPts val="0"/>
              </a:spcBef>
              <a:buSzPct val="100000"/>
              <a:buAutoNum type="romanUcPeriod"/>
            </a:pPr>
            <a:r>
              <a:rPr lang="en-US" sz="1800"/>
              <a:t>Giới thiệu về Bootstrap</a:t>
            </a:r>
          </a:p>
          <a:p>
            <a:pPr marL="914400" lvl="1" indent="-381000" rtl="0">
              <a:lnSpc>
                <a:spcPct val="100000"/>
              </a:lnSpc>
              <a:spcBef>
                <a:spcPts val="0"/>
              </a:spcBef>
              <a:buSzPct val="100000"/>
              <a:buAutoNum type="alphaUcPeriod"/>
            </a:pPr>
            <a:r>
              <a:rPr lang="en-US" sz="1800"/>
              <a:t>Bootstrap là gì?</a:t>
            </a:r>
          </a:p>
          <a:p>
            <a:pPr marL="914400" lvl="1" indent="-381000" rtl="0">
              <a:lnSpc>
                <a:spcPct val="100000"/>
              </a:lnSpc>
              <a:spcBef>
                <a:spcPts val="0"/>
              </a:spcBef>
              <a:buSzPct val="100000"/>
              <a:buAutoNum type="alphaUcPeriod"/>
            </a:pPr>
            <a:r>
              <a:rPr lang="en-US" sz="1800"/>
              <a:t>Tại sao phải sử dụng Bootstrap</a:t>
            </a:r>
          </a:p>
          <a:p>
            <a:pPr marL="914400" lvl="1" indent="-381000" rtl="0">
              <a:lnSpc>
                <a:spcPct val="100000"/>
              </a:lnSpc>
              <a:spcBef>
                <a:spcPts val="0"/>
              </a:spcBef>
              <a:buSzPct val="100000"/>
              <a:buAutoNum type="alphaUcPeriod"/>
            </a:pPr>
            <a:r>
              <a:rPr lang="en-US" sz="1800"/>
              <a:t>Ưu và nhược điểm của Boostrap</a:t>
            </a:r>
          </a:p>
          <a:p>
            <a:pPr marL="457200" lvl="0" indent="-381000" rtl="0">
              <a:lnSpc>
                <a:spcPct val="100000"/>
              </a:lnSpc>
              <a:spcBef>
                <a:spcPts val="0"/>
              </a:spcBef>
              <a:buSzPct val="100000"/>
              <a:buAutoNum type="romanUcPeriod"/>
            </a:pPr>
            <a:r>
              <a:rPr lang="en-US" sz="1800"/>
              <a:t>Hướng dẫn cài đặt và sử dụng</a:t>
            </a:r>
          </a:p>
          <a:p>
            <a:pPr marL="914400" lvl="1" indent="-381000" rtl="0">
              <a:lnSpc>
                <a:spcPct val="100000"/>
              </a:lnSpc>
              <a:spcBef>
                <a:spcPts val="0"/>
              </a:spcBef>
              <a:buSzPct val="100000"/>
              <a:buAutoNum type="alphaUcPeriod"/>
            </a:pPr>
            <a:r>
              <a:rPr lang="en-US" sz="1800"/>
              <a:t>Hướng dẫn cài đặt</a:t>
            </a:r>
          </a:p>
          <a:p>
            <a:pPr marL="914400" lvl="1" indent="-381000" rtl="0">
              <a:lnSpc>
                <a:spcPct val="100000"/>
              </a:lnSpc>
              <a:spcBef>
                <a:spcPts val="0"/>
              </a:spcBef>
              <a:buSzPct val="100000"/>
              <a:buAutoNum type="alphaUcPeriod"/>
            </a:pPr>
            <a:r>
              <a:rPr lang="en-US" sz="1800"/>
              <a:t>Hướng dẫn sử dụng</a:t>
            </a:r>
          </a:p>
          <a:p>
            <a:pPr marL="457200" lvl="0" indent="-381000">
              <a:lnSpc>
                <a:spcPct val="100000"/>
              </a:lnSpc>
              <a:spcBef>
                <a:spcPts val="0"/>
              </a:spcBef>
              <a:buSzPct val="100000"/>
              <a:buAutoNum type="romanUcPeriod"/>
            </a:pPr>
            <a:r>
              <a:rPr lang="en-US" sz="1800"/>
              <a:t>Tài liệu tham khảo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Table (</a:t>
            </a:r>
            <a:r>
              <a:rPr lang="en-US" b="0" i="0" u="none" strike="noStrike" cap="none">
                <a:solidFill>
                  <a:schemeClr val="dk1"/>
                </a:solidFill>
                <a:latin typeface="Calibri" panose="020F0502020204030204"/>
                <a:ea typeface="Calibri" panose="020F0502020204030204"/>
                <a:cs typeface="Calibri" panose="020F0502020204030204"/>
                <a:sym typeface="Calibri" panose="020F0502020204030204"/>
              </a:rPr>
              <a:t>Bảng)</a:t>
            </a:r>
          </a:p>
        </p:txBody>
      </p:sp>
      <p:sp>
        <p:nvSpPr>
          <p:cNvPr id="253" name="Shape 253"/>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a:t>Table </a:t>
            </a: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cơ bản :</a:t>
            </a:r>
          </a:p>
          <a:p>
            <a:pPr marL="457200" marR="0" lvl="0" indent="-349250" algn="l" rtl="0">
              <a:spcBef>
                <a:spcPts val="380"/>
              </a:spcBef>
              <a:spcAft>
                <a:spcPts val="0"/>
              </a:spcAft>
              <a:buClr>
                <a:schemeClr val="dk1"/>
              </a:buClr>
              <a:buSzPct val="100000"/>
            </a:pPr>
            <a:r>
              <a:rPr lang="en-US" sz="1900">
                <a:latin typeface="Arial" panose="020B0604020202020204"/>
                <a:ea typeface="Arial" panose="020B0604020202020204"/>
                <a:cs typeface="Arial" panose="020B0604020202020204"/>
                <a:sym typeface="Arial" panose="020B0604020202020204"/>
              </a:rPr>
              <a:t>Table cơ bản được sử </a:t>
            </a:r>
            <a:r>
              <a:rPr lang="en-US" sz="1900" b="0" i="0" u="none" strike="noStrike" cap="none">
                <a:solidFill>
                  <a:schemeClr val="dk1"/>
                </a:solidFill>
                <a:latin typeface="Arial" panose="020B0604020202020204"/>
                <a:ea typeface="Arial" panose="020B0604020202020204"/>
                <a:cs typeface="Arial" panose="020B0604020202020204"/>
                <a:sym typeface="Arial" panose="020B0604020202020204"/>
              </a:rPr>
              <a:t>dụng rộng rãi bảng cho các plugin như calendar </a:t>
            </a:r>
            <a:r>
              <a:rPr lang="en-US" sz="1900">
                <a:latin typeface="Arial" panose="020B0604020202020204"/>
                <a:ea typeface="Arial" panose="020B0604020202020204"/>
                <a:cs typeface="Arial" panose="020B0604020202020204"/>
                <a:sym typeface="Arial" panose="020B0604020202020204"/>
              </a:rPr>
              <a:t>,</a:t>
            </a:r>
            <a:r>
              <a:rPr lang="en-US" sz="1900" b="0" i="0" u="none" strike="noStrike" cap="none">
                <a:solidFill>
                  <a:schemeClr val="dk1"/>
                </a:solidFill>
                <a:latin typeface="Arial" panose="020B0604020202020204"/>
                <a:ea typeface="Arial" panose="020B0604020202020204"/>
                <a:cs typeface="Arial" panose="020B0604020202020204"/>
                <a:sym typeface="Arial" panose="020B0604020202020204"/>
              </a:rPr>
              <a:t>date</a:t>
            </a:r>
            <a:r>
              <a:rPr lang="en-US" sz="1900">
                <a:latin typeface="Arial" panose="020B0604020202020204"/>
                <a:ea typeface="Arial" panose="020B0604020202020204"/>
                <a:cs typeface="Arial" panose="020B0604020202020204"/>
                <a:sym typeface="Arial" panose="020B0604020202020204"/>
              </a:rPr>
              <a:t> </a:t>
            </a:r>
            <a:r>
              <a:rPr lang="en-US" sz="1900" b="0" i="0" u="none" strike="noStrike" cap="none">
                <a:solidFill>
                  <a:schemeClr val="dk1"/>
                </a:solidFill>
                <a:latin typeface="Arial" panose="020B0604020202020204"/>
                <a:ea typeface="Arial" panose="020B0604020202020204"/>
                <a:cs typeface="Arial" panose="020B0604020202020204"/>
                <a:sym typeface="Arial" panose="020B0604020202020204"/>
              </a:rPr>
              <a:t>pickers </a:t>
            </a:r>
            <a:r>
              <a:rPr lang="en-US" sz="1900">
                <a:latin typeface="Arial" panose="020B0604020202020204"/>
                <a:ea typeface="Arial" panose="020B0604020202020204"/>
                <a:cs typeface="Arial" panose="020B0604020202020204"/>
                <a:sym typeface="Arial" panose="020B0604020202020204"/>
              </a:rPr>
              <a:t>…</a:t>
            </a:r>
            <a:r>
              <a:rPr lang="en-US" sz="1900" b="0" i="0" u="none" strike="noStrike" cap="none">
                <a:solidFill>
                  <a:schemeClr val="dk1"/>
                </a:solidFill>
                <a:latin typeface="Arial" panose="020B0604020202020204"/>
                <a:ea typeface="Arial" panose="020B0604020202020204"/>
                <a:cs typeface="Arial" panose="020B0604020202020204"/>
                <a:sym typeface="Arial" panose="020B0604020202020204"/>
              </a:rPr>
              <a:t> Ch</a:t>
            </a:r>
            <a:r>
              <a:rPr lang="en-US" sz="1900">
                <a:latin typeface="Arial" panose="020B0604020202020204"/>
                <a:ea typeface="Arial" panose="020B0604020202020204"/>
                <a:cs typeface="Arial" panose="020B0604020202020204"/>
                <a:sym typeface="Arial" panose="020B0604020202020204"/>
              </a:rPr>
              <a:t>ỉ cần thêm class </a:t>
            </a:r>
            <a:r>
              <a:rPr lang="en-US" sz="1900">
                <a:solidFill>
                  <a:srgbClr val="C7254E"/>
                </a:solidFill>
                <a:latin typeface="Arial" panose="020B0604020202020204"/>
                <a:ea typeface="Arial" panose="020B0604020202020204"/>
                <a:cs typeface="Arial" panose="020B0604020202020204"/>
                <a:sym typeface="Arial" panose="020B0604020202020204"/>
              </a:rPr>
              <a:t>.table</a:t>
            </a:r>
            <a:r>
              <a:rPr lang="en-US" sz="1900">
                <a:latin typeface="Arial" panose="020B0604020202020204"/>
                <a:ea typeface="Arial" panose="020B0604020202020204"/>
                <a:cs typeface="Arial" panose="020B0604020202020204"/>
                <a:sym typeface="Arial" panose="020B0604020202020204"/>
              </a:rPr>
              <a:t> vào </a:t>
            </a:r>
            <a:r>
              <a:rPr lang="en-US" sz="1900">
                <a:solidFill>
                  <a:srgbClr val="0000FF"/>
                </a:solidFill>
                <a:latin typeface="Arial" panose="020B0604020202020204"/>
                <a:ea typeface="Arial" panose="020B0604020202020204"/>
                <a:cs typeface="Arial" panose="020B0604020202020204"/>
                <a:sym typeface="Arial" panose="020B0604020202020204"/>
              </a:rPr>
              <a:t>thẻ table</a:t>
            </a:r>
            <a:r>
              <a:rPr lang="en-US" sz="1900">
                <a:latin typeface="Arial" panose="020B0604020202020204"/>
                <a:ea typeface="Arial" panose="020B0604020202020204"/>
                <a:cs typeface="Arial" panose="020B0604020202020204"/>
                <a:sym typeface="Arial" panose="020B0604020202020204"/>
              </a:rPr>
              <a:t> là ta sẽ có một table được định dạng sẵn như bên dưới</a:t>
            </a:r>
          </a:p>
        </p:txBody>
      </p:sp>
      <p:pic>
        <p:nvPicPr>
          <p:cNvPr id="254" name="Shape 254"/>
          <p:cNvPicPr preferRelativeResize="0"/>
          <p:nvPr/>
        </p:nvPicPr>
        <p:blipFill>
          <a:blip r:embed="rId3"/>
          <a:stretch>
            <a:fillRect/>
          </a:stretch>
        </p:blipFill>
        <p:spPr>
          <a:xfrm>
            <a:off x="933450" y="2928117"/>
            <a:ext cx="7753350" cy="1381125"/>
          </a:xfrm>
          <a:prstGeom prst="rect">
            <a:avLst/>
          </a:prstGeom>
          <a:noFill/>
          <a:ln>
            <a:noFill/>
          </a:ln>
        </p:spPr>
      </p:pic>
      <p:pic>
        <p:nvPicPr>
          <p:cNvPr id="255" name="Shape 255"/>
          <p:cNvPicPr preferRelativeResize="0"/>
          <p:nvPr/>
        </p:nvPicPr>
        <p:blipFill>
          <a:blip r:embed="rId4"/>
          <a:stretch>
            <a:fillRect/>
          </a:stretch>
        </p:blipFill>
        <p:spPr>
          <a:xfrm>
            <a:off x="6885500" y="4388050"/>
            <a:ext cx="1801299" cy="6004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Striped Table</a:t>
            </a:r>
          </a:p>
        </p:txBody>
      </p:sp>
      <p:sp>
        <p:nvSpPr>
          <p:cNvPr id="261" name="Shape 261"/>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Bảng có dòng kẻ sọc</a:t>
            </a:r>
          </a:p>
          <a:p>
            <a:pPr marL="457200" marR="0" lvl="0" indent="-349250" algn="l" rtl="0">
              <a:spcBef>
                <a:spcPts val="380"/>
              </a:spcBef>
              <a:spcAft>
                <a:spcPts val="0"/>
              </a:spcAft>
              <a:buSzPct val="100000"/>
              <a:buFont typeface="Times New Roman" panose="02020603050405020304"/>
            </a:pPr>
            <a:r>
              <a:rPr lang="en-US" sz="1900">
                <a:solidFill>
                  <a:srgbClr val="333333"/>
                </a:solidFill>
                <a:latin typeface="Arial" panose="020B0604020202020204"/>
                <a:ea typeface="Arial" panose="020B0604020202020204"/>
                <a:cs typeface="Arial" panose="020B0604020202020204"/>
                <a:sym typeface="Arial" panose="020B0604020202020204"/>
              </a:rPr>
              <a:t>T</a:t>
            </a:r>
            <a:r>
              <a:rPr lang="en-US" sz="1900" b="0" i="0" u="none" strike="noStrike" cap="none">
                <a:solidFill>
                  <a:srgbClr val="333333"/>
                </a:solidFill>
                <a:latin typeface="Arial" panose="020B0604020202020204"/>
                <a:ea typeface="Arial" panose="020B0604020202020204"/>
                <a:cs typeface="Arial" panose="020B0604020202020204"/>
                <a:sym typeface="Arial" panose="020B0604020202020204"/>
              </a:rPr>
              <a:t>h</a:t>
            </a:r>
            <a:r>
              <a:rPr lang="en-US" sz="1900">
                <a:solidFill>
                  <a:srgbClr val="333333"/>
                </a:solidFill>
                <a:latin typeface="Arial" panose="020B0604020202020204"/>
                <a:ea typeface="Arial" panose="020B0604020202020204"/>
                <a:cs typeface="Arial" panose="020B0604020202020204"/>
                <a:sym typeface="Arial" panose="020B0604020202020204"/>
              </a:rPr>
              <a:t>êm </a:t>
            </a:r>
            <a:r>
              <a:rPr lang="en-US" sz="1900" b="0" i="0" u="none" strike="noStrike" cap="none">
                <a:solidFill>
                  <a:srgbClr val="333333"/>
                </a:solidFill>
                <a:latin typeface="Arial" panose="020B0604020202020204"/>
                <a:ea typeface="Arial" panose="020B0604020202020204"/>
                <a:cs typeface="Arial" panose="020B0604020202020204"/>
                <a:sym typeface="Arial" panose="020B0604020202020204"/>
              </a:rPr>
              <a:t>class </a:t>
            </a:r>
            <a:r>
              <a:rPr lang="en-US" sz="1900" b="0" i="0" u="none" strike="noStrike" cap="none">
                <a:solidFill>
                  <a:srgbClr val="C7254E"/>
                </a:solidFill>
                <a:latin typeface="Arial" panose="020B0604020202020204"/>
                <a:ea typeface="Arial" panose="020B0604020202020204"/>
                <a:cs typeface="Arial" panose="020B0604020202020204"/>
                <a:sym typeface="Arial" panose="020B0604020202020204"/>
              </a:rPr>
              <a:t>.table-striped</a:t>
            </a:r>
            <a:r>
              <a:rPr lang="en-US" sz="1900" b="0" i="0" u="none" strike="noStrike" cap="none">
                <a:solidFill>
                  <a:srgbClr val="333333"/>
                </a:solidFill>
                <a:latin typeface="Arial" panose="020B0604020202020204"/>
                <a:ea typeface="Arial" panose="020B0604020202020204"/>
                <a:cs typeface="Arial" panose="020B0604020202020204"/>
                <a:sym typeface="Arial" panose="020B0604020202020204"/>
              </a:rPr>
              <a:t> để thêm kiểu </a:t>
            </a:r>
            <a:r>
              <a:rPr lang="en-US" sz="1900">
                <a:solidFill>
                  <a:srgbClr val="333333"/>
                </a:solidFill>
                <a:latin typeface="Arial" panose="020B0604020202020204"/>
                <a:ea typeface="Arial" panose="020B0604020202020204"/>
                <a:cs typeface="Arial" panose="020B0604020202020204"/>
                <a:sym typeface="Arial" panose="020B0604020202020204"/>
              </a:rPr>
              <a:t>định </a:t>
            </a:r>
            <a:r>
              <a:rPr lang="en-US" sz="1900" b="0" i="0" u="none" strike="noStrike" cap="none">
                <a:solidFill>
                  <a:srgbClr val="333333"/>
                </a:solidFill>
                <a:latin typeface="Arial" panose="020B0604020202020204"/>
                <a:ea typeface="Arial" panose="020B0604020202020204"/>
                <a:cs typeface="Arial" panose="020B0604020202020204"/>
                <a:sym typeface="Arial" panose="020B0604020202020204"/>
              </a:rPr>
              <a:t>dạng dòng kẻ sọc cho bất kỳ bảng nào mà bạn muốn</a:t>
            </a:r>
            <a:r>
              <a:rPr lang="en-US" sz="1900" b="0"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a:t>
            </a: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p:txBody>
      </p:sp>
      <p:pic>
        <p:nvPicPr>
          <p:cNvPr id="262" name="Shape 262"/>
          <p:cNvPicPr preferRelativeResize="0"/>
          <p:nvPr/>
        </p:nvPicPr>
        <p:blipFill>
          <a:blip r:embed="rId3"/>
          <a:stretch>
            <a:fillRect/>
          </a:stretch>
        </p:blipFill>
        <p:spPr>
          <a:xfrm>
            <a:off x="666750" y="2798102"/>
            <a:ext cx="7810500" cy="16845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Bordered Table</a:t>
            </a:r>
          </a:p>
        </p:txBody>
      </p:sp>
      <p:sp>
        <p:nvSpPr>
          <p:cNvPr id="268" name="Shape 268"/>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Bảng có viền</a:t>
            </a:r>
          </a:p>
          <a:p>
            <a:pPr marL="457200" marR="0" lvl="0" indent="-349250" algn="l" rtl="0">
              <a:spcBef>
                <a:spcPts val="380"/>
              </a:spcBef>
              <a:spcAft>
                <a:spcPts val="0"/>
              </a:spcAft>
              <a:buSzPct val="100000"/>
              <a:buFont typeface="Calibri" panose="020F0502020204030204"/>
            </a:pP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Thêm class </a:t>
            </a:r>
            <a:r>
              <a:rPr lang="en-US" sz="1900" b="0" i="0" u="none" strike="noStrike" cap="none">
                <a:solidFill>
                  <a:srgbClr val="C7254E"/>
                </a:solidFill>
                <a:latin typeface="Calibri" panose="020F0502020204030204"/>
                <a:ea typeface="Calibri" panose="020F0502020204030204"/>
                <a:cs typeface="Calibri" panose="020F0502020204030204"/>
                <a:sym typeface="Calibri" panose="020F0502020204030204"/>
              </a:rPr>
              <a:t>.table-bordered </a:t>
            </a: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để hiển thị đường viền cho bảng và các ô trong bảng.</a:t>
            </a:r>
          </a:p>
        </p:txBody>
      </p:sp>
      <p:pic>
        <p:nvPicPr>
          <p:cNvPr id="269" name="Shape 269"/>
          <p:cNvPicPr preferRelativeResize="0"/>
          <p:nvPr/>
        </p:nvPicPr>
        <p:blipFill>
          <a:blip r:embed="rId3"/>
          <a:stretch>
            <a:fillRect/>
          </a:stretch>
        </p:blipFill>
        <p:spPr>
          <a:xfrm>
            <a:off x="652450" y="2588600"/>
            <a:ext cx="7839075" cy="18669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Hover Table</a:t>
            </a:r>
          </a:p>
        </p:txBody>
      </p:sp>
      <p:sp>
        <p:nvSpPr>
          <p:cNvPr id="275" name="Shape 275"/>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Bảng có dòng đổi màu khi hover</a:t>
            </a:r>
          </a:p>
          <a:p>
            <a:pPr marL="457200" marR="0" lvl="0" indent="-342900" algn="l" rtl="0">
              <a:spcBef>
                <a:spcPts val="380"/>
              </a:spcBef>
              <a:spcAft>
                <a:spcPts val="0"/>
              </a:spcAft>
              <a:buClr>
                <a:schemeClr val="dk1"/>
              </a:buClr>
              <a:buSzPct val="100000"/>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Thêm class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.table-hover</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để kích hoạt trạng thái hover trên các dòng của bảng bên trong thẻ </a:t>
            </a:r>
            <a:r>
              <a:rPr lang="en-US" sz="1800" b="0" i="0" u="none" strike="noStrike" cap="none">
                <a:solidFill>
                  <a:srgbClr val="FF0000"/>
                </a:solidFill>
                <a:latin typeface="Arial" panose="020B0604020202020204"/>
                <a:ea typeface="Arial" panose="020B0604020202020204"/>
                <a:cs typeface="Arial" panose="020B0604020202020204"/>
                <a:sym typeface="Arial" panose="020B0604020202020204"/>
              </a:rPr>
              <a:t>&lt;tbody&gt;</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p>
          <a:p>
            <a:pPr marL="0" marR="0" lvl="0" indent="0" algn="l" rtl="0">
              <a:spcBef>
                <a:spcPts val="380"/>
              </a:spcBef>
              <a:buClr>
                <a:schemeClr val="dk1"/>
              </a:buClr>
              <a:buSzPct val="25000"/>
              <a:buFont typeface="Arial" panose="020B0604020202020204"/>
              <a:buNone/>
            </a:pPr>
            <a:endParaRPr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6" name="Shape 276"/>
          <p:cNvPicPr preferRelativeResize="0"/>
          <p:nvPr/>
        </p:nvPicPr>
        <p:blipFill>
          <a:blip r:embed="rId3"/>
          <a:stretch>
            <a:fillRect/>
          </a:stretch>
        </p:blipFill>
        <p:spPr>
          <a:xfrm>
            <a:off x="1762125" y="2774975"/>
            <a:ext cx="5619750" cy="14097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Condensed Table</a:t>
            </a:r>
          </a:p>
        </p:txBody>
      </p:sp>
      <p:sp>
        <p:nvSpPr>
          <p:cNvPr id="282" name="Shape 282"/>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Bảng bó chặt</a:t>
            </a:r>
          </a:p>
          <a:p>
            <a:pPr marL="457200" marR="0" lvl="0" indent="-349250" algn="l" rtl="0">
              <a:spcBef>
                <a:spcPts val="380"/>
              </a:spcBef>
              <a:spcAft>
                <a:spcPts val="0"/>
              </a:spcAft>
              <a:buSzPct val="100000"/>
              <a:buFont typeface="Calibri" panose="020F0502020204030204"/>
            </a:pP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Thêm class </a:t>
            </a:r>
            <a:r>
              <a:rPr lang="en-US" sz="1900" b="0" i="0" u="none" strike="noStrike" cap="none">
                <a:solidFill>
                  <a:srgbClr val="C7254E"/>
                </a:solidFill>
                <a:latin typeface="Calibri" panose="020F0502020204030204"/>
                <a:ea typeface="Calibri" panose="020F0502020204030204"/>
                <a:cs typeface="Calibri" panose="020F0502020204030204"/>
                <a:sym typeface="Calibri" panose="020F0502020204030204"/>
              </a:rPr>
              <a:t>.table-condensed</a:t>
            </a: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 để làm cho các ô trong bảng gần nhau hơn.</a:t>
            </a:r>
          </a:p>
          <a:p>
            <a:pPr marL="0" marR="0" lvl="0" indent="0" algn="l" rtl="0">
              <a:spcBef>
                <a:spcPts val="640"/>
              </a:spcBef>
              <a:buClr>
                <a:schemeClr val="dk1"/>
              </a:buClr>
              <a:buSzPct val="250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3" name="Shape 283"/>
          <p:cNvPicPr preferRelativeResize="0"/>
          <p:nvPr/>
        </p:nvPicPr>
        <p:blipFill rotWithShape="1">
          <a:blip r:embed="rId3"/>
          <a:srcRect/>
          <a:stretch>
            <a:fillRect/>
          </a:stretch>
        </p:blipFill>
        <p:spPr>
          <a:xfrm>
            <a:off x="628650" y="2193700"/>
            <a:ext cx="8058000" cy="24009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Responsive Table</a:t>
            </a:r>
          </a:p>
        </p:txBody>
      </p:sp>
      <p:sp>
        <p:nvSpPr>
          <p:cNvPr id="289" name="Shape 289"/>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Bảng responsive</a:t>
            </a:r>
          </a:p>
          <a:p>
            <a:pPr marL="457200" marR="0" lvl="0" indent="-349250" algn="l" rtl="0">
              <a:spcBef>
                <a:spcPts val="380"/>
              </a:spcBef>
              <a:spcAft>
                <a:spcPts val="0"/>
              </a:spcAft>
              <a:buClr>
                <a:schemeClr val="dk1"/>
              </a:buClr>
              <a:buSzPct val="100000"/>
              <a:buFont typeface="Calibri" panose="020F0502020204030204"/>
            </a:pP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Để tạo ra bảng responsive, hãy bọc phần tử có class </a:t>
            </a:r>
            <a:r>
              <a:rPr lang="en-US" sz="1900" b="0" i="0" u="none" strike="noStrike" cap="none">
                <a:solidFill>
                  <a:srgbClr val="C7254E"/>
                </a:solidFill>
                <a:latin typeface="Calibri" panose="020F0502020204030204"/>
                <a:ea typeface="Calibri" panose="020F0502020204030204"/>
                <a:cs typeface="Calibri" panose="020F0502020204030204"/>
                <a:sym typeface="Calibri" panose="020F0502020204030204"/>
              </a:rPr>
              <a:t>.table </a:t>
            </a: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bằng một phần tử khác có class</a:t>
            </a:r>
            <a:r>
              <a:rPr lang="en-US" sz="1900" b="0" i="0" u="none" strike="noStrike" cap="none">
                <a:solidFill>
                  <a:srgbClr val="C7254E"/>
                </a:solidFill>
                <a:latin typeface="Calibri" panose="020F0502020204030204"/>
                <a:ea typeface="Calibri" panose="020F0502020204030204"/>
                <a:cs typeface="Calibri" panose="020F0502020204030204"/>
                <a:sym typeface="Calibri" panose="020F0502020204030204"/>
              </a:rPr>
              <a:t> .table-responsive</a:t>
            </a: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 , khi đó bảng sẽ tự động điều chỉnh kích thước cho phù hợp và cho phép người dùng </a:t>
            </a:r>
            <a:r>
              <a:rPr lang="en-US" sz="1900" b="1" i="0" u="none" strike="noStrike" cap="none">
                <a:solidFill>
                  <a:schemeClr val="dk1"/>
                </a:solidFill>
                <a:latin typeface="Calibri" panose="020F0502020204030204"/>
                <a:ea typeface="Calibri" panose="020F0502020204030204"/>
                <a:cs typeface="Calibri" panose="020F0502020204030204"/>
                <a:sym typeface="Calibri" panose="020F0502020204030204"/>
              </a:rPr>
              <a:t>cuộn ngang trên các thiết bị di động </a:t>
            </a:r>
            <a:r>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t>(độ phân dải dưới 768px)</a:t>
            </a:r>
          </a:p>
          <a:p>
            <a:pPr marL="0" marR="0" lvl="0" indent="0" algn="l" rtl="0">
              <a:spcBef>
                <a:spcPts val="380"/>
              </a:spcBef>
              <a:buClr>
                <a:schemeClr val="dk1"/>
              </a:buClr>
              <a:buSzPct val="25000"/>
              <a:buFont typeface="Arial" panose="020B0604020202020204"/>
              <a:buNone/>
            </a:pPr>
            <a:endParaRPr sz="19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90" name="Shape 290"/>
          <p:cNvPicPr preferRelativeResize="0"/>
          <p:nvPr/>
        </p:nvPicPr>
        <p:blipFill>
          <a:blip r:embed="rId3"/>
          <a:stretch>
            <a:fillRect/>
          </a:stretch>
        </p:blipFill>
        <p:spPr>
          <a:xfrm>
            <a:off x="5128549" y="3125424"/>
            <a:ext cx="3340674" cy="13621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Forms</a:t>
            </a:r>
            <a:br>
              <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6" name="Shape 296"/>
          <p:cNvSpPr txBox="1">
            <a:spLocks noGrp="1"/>
          </p:cNvSpPr>
          <p:nvPr>
            <p:ph type="body" idx="1"/>
          </p:nvPr>
        </p:nvSpPr>
        <p:spPr>
          <a:xfrm>
            <a:off x="457200" y="874500"/>
            <a:ext cx="8229600" cy="3394500"/>
          </a:xfrm>
          <a:prstGeom prst="rect">
            <a:avLst/>
          </a:prstGeom>
          <a:noFill/>
          <a:ln>
            <a:noFill/>
          </a:ln>
        </p:spPr>
        <p:txBody>
          <a:bodyPr lIns="91425" tIns="45700" rIns="91425" bIns="45700" anchor="t" anchorCtr="0">
            <a:noAutofit/>
          </a:bodyPr>
          <a:lstStyle/>
          <a:p>
            <a:pPr marL="342900" marR="0" lvl="0" indent="-349250" algn="l" rtl="0">
              <a:spcBef>
                <a:spcPts val="0"/>
              </a:spcBef>
              <a:spcAft>
                <a:spcPts val="0"/>
              </a:spcAft>
              <a:buClr>
                <a:schemeClr val="dk1"/>
              </a:buClr>
              <a:buSzPct val="100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Forms cơ bản</a:t>
            </a:r>
          </a:p>
          <a:p>
            <a:pPr marL="457200" marR="0" lvl="0" indent="-330200" algn="l" rtl="0">
              <a:spcBef>
                <a:spcPts val="380"/>
              </a:spcBef>
              <a:spcAft>
                <a:spcPts val="0"/>
              </a:spcAft>
              <a:buSzPct val="100000"/>
              <a:buFont typeface="Arial" panose="020B0604020202020204"/>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Các thành phần của form (</a:t>
            </a:r>
            <a:r>
              <a:rPr lang="en-US" sz="1600" b="0" i="0" u="none" strike="noStrike" cap="none">
                <a:solidFill>
                  <a:srgbClr val="C7254E"/>
                </a:solidFill>
                <a:latin typeface="Arial" panose="020B0604020202020204"/>
                <a:ea typeface="Arial" panose="020B0604020202020204"/>
                <a:cs typeface="Arial" panose="020B0604020202020204"/>
                <a:sym typeface="Arial" panose="020B0604020202020204"/>
              </a:rPr>
              <a:t>.form-control</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tự động nhận một số </a:t>
            </a: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style chung</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Toàn bộ các form-control </a:t>
            </a:r>
            <a:r>
              <a:rPr lang="en-US" sz="1600" b="0" i="0" u="none" strike="noStrike" cap="none">
                <a:solidFill>
                  <a:srgbClr val="0000FF"/>
                </a:solidFill>
                <a:latin typeface="Arial" panose="020B0604020202020204"/>
                <a:ea typeface="Arial" panose="020B0604020202020204"/>
                <a:cs typeface="Arial" panose="020B0604020202020204"/>
                <a:sym typeface="Arial" panose="020B0604020202020204"/>
              </a:rPr>
              <a:t>&lt;input&gt;, &lt;textarea&gt;, và &lt;select&gt;</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với class </a:t>
            </a:r>
            <a:r>
              <a:rPr lang="en-US" sz="1600" b="0" i="0" u="none" strike="noStrike" cap="none">
                <a:solidFill>
                  <a:srgbClr val="C7254E"/>
                </a:solidFill>
                <a:latin typeface="Arial" panose="020B0604020202020204"/>
                <a:ea typeface="Arial" panose="020B0604020202020204"/>
                <a:cs typeface="Arial" panose="020B0604020202020204"/>
                <a:sym typeface="Arial" panose="020B0604020202020204"/>
              </a:rPr>
              <a:t>.form-control</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được thiết lập mặc định </a:t>
            </a: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width: 100%</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;Bọc các nhãn và các form-control bằng một thẻ có class </a:t>
            </a:r>
            <a:r>
              <a:rPr lang="en-US" sz="1600" b="0" i="0" u="none" strike="noStrike" cap="none">
                <a:solidFill>
                  <a:srgbClr val="C7254E"/>
                </a:solidFill>
                <a:latin typeface="Arial" panose="020B0604020202020204"/>
                <a:ea typeface="Arial" panose="020B0604020202020204"/>
                <a:cs typeface="Arial" panose="020B0604020202020204"/>
                <a:sym typeface="Arial" panose="020B0604020202020204"/>
              </a:rPr>
              <a:t>.form-group </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để tối ưu hóa khoảng trắng.</a:t>
            </a:r>
          </a:p>
          <a:p>
            <a:pPr marL="0" marR="0" lvl="0" indent="0" algn="l" rtl="0">
              <a:spcBef>
                <a:spcPts val="380"/>
              </a:spcBef>
              <a:spcAft>
                <a:spcPts val="0"/>
              </a:spcAft>
              <a:buClr>
                <a:schemeClr val="dk1"/>
              </a:buClr>
              <a:buSzPct val="25000"/>
              <a:buFont typeface="Arial" panose="020B0604020202020204"/>
              <a:buNone/>
            </a:pPr>
            <a:endParaRPr sz="19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640"/>
              </a:spcBef>
              <a:buClr>
                <a:schemeClr val="dk1"/>
              </a:buClr>
              <a:buSzPct val="100000"/>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97" name="Shape 297"/>
          <p:cNvPicPr preferRelativeResize="0"/>
          <p:nvPr/>
        </p:nvPicPr>
        <p:blipFill rotWithShape="1">
          <a:blip r:embed="rId3"/>
          <a:srcRect/>
          <a:stretch>
            <a:fillRect/>
          </a:stretch>
        </p:blipFill>
        <p:spPr>
          <a:xfrm>
            <a:off x="581420" y="2492920"/>
            <a:ext cx="8352000" cy="26595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Inline Form</a:t>
            </a:r>
          </a:p>
        </p:txBody>
      </p:sp>
      <p:sp>
        <p:nvSpPr>
          <p:cNvPr id="303" name="Shape 303"/>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53060" algn="l" rtl="0">
              <a:lnSpc>
                <a:spcPct val="80000"/>
              </a:lnSpc>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Form trên cùng dòng</a:t>
            </a:r>
          </a:p>
          <a:p>
            <a:pPr marL="457200" marR="0" lvl="0" indent="-355600" algn="l" rtl="0">
              <a:lnSpc>
                <a:spcPct val="80000"/>
              </a:lnSpc>
              <a:spcBef>
                <a:spcPts val="450"/>
              </a:spcBef>
              <a:spcAft>
                <a:spcPts val="0"/>
              </a:spcAft>
              <a:buSzPct val="100000"/>
              <a:buFont typeface="Calibri" panose="020F0502020204030204"/>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Thêm class </a:t>
            </a:r>
            <a:r>
              <a:rPr lang="en-US" sz="2000" b="0" i="0" u="none" strike="noStrike" cap="none">
                <a:solidFill>
                  <a:srgbClr val="C7254E"/>
                </a:solidFill>
                <a:latin typeface="Calibri" panose="020F0502020204030204"/>
                <a:ea typeface="Calibri" panose="020F0502020204030204"/>
                <a:cs typeface="Calibri" panose="020F0502020204030204"/>
                <a:sym typeface="Calibri" panose="020F0502020204030204"/>
              </a:rPr>
              <a:t>.form-inline</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vào thẻ </a:t>
            </a:r>
            <a:r>
              <a:rPr lang="en-US"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&lt;form&gt;</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của bạn nếu bạn muốn </a:t>
            </a:r>
            <a:r>
              <a:rPr lang="en-US" sz="2000" b="0" i="0" u="none" strike="noStrike" cap="none">
                <a:solidFill>
                  <a:srgbClr val="C7254E"/>
                </a:solidFill>
                <a:latin typeface="Calibri" panose="020F0502020204030204"/>
                <a:ea typeface="Calibri" panose="020F0502020204030204"/>
                <a:cs typeface="Calibri" panose="020F0502020204030204"/>
                <a:sym typeface="Calibri" panose="020F0502020204030204"/>
              </a:rPr>
              <a:t>form-control</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của bạn hiển thi dưới dạng </a:t>
            </a:r>
            <a:r>
              <a:rPr lang="en-US" sz="2000" b="0" i="0" u="none" strike="noStrike" cap="none">
                <a:solidFill>
                  <a:srgbClr val="C7254E"/>
                </a:solidFill>
                <a:latin typeface="Calibri" panose="020F0502020204030204"/>
                <a:ea typeface="Calibri" panose="020F0502020204030204"/>
                <a:cs typeface="Calibri" panose="020F0502020204030204"/>
                <a:sym typeface="Calibri" panose="020F0502020204030204"/>
              </a:rPr>
              <a:t>inline-block</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và được căn lề trái. </a:t>
            </a:r>
          </a:p>
          <a:p>
            <a:pPr marL="457200" marR="0" lvl="0" indent="-355600" algn="l" rtl="0">
              <a:lnSpc>
                <a:spcPct val="80000"/>
              </a:lnSpc>
              <a:spcBef>
                <a:spcPts val="450"/>
              </a:spcBef>
              <a:spcAft>
                <a:spcPts val="0"/>
              </a:spcAft>
              <a:buClr>
                <a:schemeClr val="dk1"/>
              </a:buClr>
              <a:buSzPct val="100000"/>
              <a:buFont typeface="Calibri" panose="020F0502020204030204"/>
            </a:pPr>
            <a:r>
              <a:rPr lang="en-US" sz="2000">
                <a:solidFill>
                  <a:srgbClr val="000000"/>
                </a:solidFill>
              </a:rPr>
              <a:t>Các thẻ</a:t>
            </a:r>
            <a:r>
              <a:rPr lang="en-US" sz="2000">
                <a:solidFill>
                  <a:srgbClr val="0000FF"/>
                </a:solidFill>
              </a:rPr>
              <a:t> </a:t>
            </a:r>
            <a:r>
              <a:rPr lang="en-US" sz="2000" b="0" i="0" u="none" strike="noStrike" cap="none">
                <a:solidFill>
                  <a:srgbClr val="0000FF"/>
                </a:solidFill>
                <a:latin typeface="Calibri" panose="020F0502020204030204"/>
                <a:ea typeface="Calibri" panose="020F0502020204030204"/>
                <a:cs typeface="Calibri" panose="020F0502020204030204"/>
                <a:sym typeface="Calibri" panose="020F0502020204030204"/>
              </a:rPr>
              <a:t>Input, select và textarea</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có độ rộng mặc định là 100% trong Bootstrap. Để sử dụng form trên cùng dòng, bạn sẽ phải </a:t>
            </a: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thiết lập độ rộng</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trên các form-control nằm bên trong nó.</a:t>
            </a:r>
          </a:p>
          <a:p>
            <a:pPr marL="0" marR="0" lvl="0" indent="0" algn="l" rtl="0">
              <a:lnSpc>
                <a:spcPct val="80000"/>
              </a:lnSpc>
              <a:spcBef>
                <a:spcPts val="450"/>
              </a:spcBef>
              <a:buClr>
                <a:schemeClr val="dk1"/>
              </a:buClr>
              <a:buSzPct val="25000"/>
              <a:buFont typeface="Arial" panose="020B0604020202020204"/>
              <a:buNone/>
            </a:pPr>
            <a:endParaRPr sz="224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4" name="Shape 304"/>
          <p:cNvPicPr preferRelativeResize="0"/>
          <p:nvPr/>
        </p:nvPicPr>
        <p:blipFill rotWithShape="1">
          <a:blip r:embed="rId3"/>
          <a:srcRect/>
          <a:stretch>
            <a:fillRect/>
          </a:stretch>
        </p:blipFill>
        <p:spPr>
          <a:xfrm>
            <a:off x="555937" y="3490158"/>
            <a:ext cx="8201100" cy="9930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Horizontal Form</a:t>
            </a:r>
          </a:p>
        </p:txBody>
      </p:sp>
      <p:sp>
        <p:nvSpPr>
          <p:cNvPr id="310" name="Shape 310"/>
          <p:cNvSpPr txBox="1">
            <a:spLocks noGrp="1"/>
          </p:cNvSpPr>
          <p:nvPr>
            <p:ph type="body" idx="1"/>
          </p:nvPr>
        </p:nvSpPr>
        <p:spPr>
          <a:xfrm>
            <a:off x="611560" y="1064162"/>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Form dàn hàng ngang</a:t>
            </a:r>
          </a:p>
          <a:p>
            <a:pPr marL="457200" marR="0" lvl="0" indent="-349250" algn="l" rtl="0">
              <a:spcBef>
                <a:spcPts val="380"/>
              </a:spcBef>
              <a:spcAft>
                <a:spcPts val="0"/>
              </a:spcAft>
              <a:buClr>
                <a:schemeClr val="dk1"/>
              </a:buClr>
              <a:buSzPct val="100000"/>
              <a:buFont typeface="Times New Roman" panose="02020603050405020304"/>
            </a:pP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Thêm class </a:t>
            </a:r>
            <a:r>
              <a:rPr lang="en-US" sz="1900" b="0" i="0" u="none" strike="noStrike" cap="none">
                <a:solidFill>
                  <a:srgbClr val="C7254E"/>
                </a:solidFill>
                <a:latin typeface="Times New Roman" panose="02020603050405020304"/>
                <a:ea typeface="Times New Roman" panose="02020603050405020304"/>
                <a:cs typeface="Times New Roman" panose="02020603050405020304"/>
                <a:sym typeface="Times New Roman" panose="02020603050405020304"/>
              </a:rPr>
              <a:t>.form-horizontal</a:t>
            </a: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vào </a:t>
            </a:r>
            <a:r>
              <a:rPr lang="en-US" sz="1900" b="0"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form</a:t>
            </a: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Class này sẽ làm cho các </a:t>
            </a:r>
            <a:r>
              <a:rPr lang="en-US" sz="1900" b="0" i="0" u="none" strike="noStrike" cap="none">
                <a:solidFill>
                  <a:srgbClr val="C7254E"/>
                </a:solidFill>
                <a:latin typeface="Times New Roman" panose="02020603050405020304"/>
                <a:ea typeface="Times New Roman" panose="02020603050405020304"/>
                <a:cs typeface="Times New Roman" panose="02020603050405020304"/>
                <a:sym typeface="Times New Roman" panose="02020603050405020304"/>
              </a:rPr>
              <a:t>.form-groups</a:t>
            </a: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hoạt động giống như các dòng của lưới, vì vậy không cần phải sử dụng class </a:t>
            </a:r>
            <a:r>
              <a:rPr lang="en-US" sz="1900" b="0" i="0" u="none" strike="noStrike" cap="none">
                <a:solidFill>
                  <a:srgbClr val="C7254E"/>
                </a:solidFill>
                <a:latin typeface="Times New Roman" panose="02020603050405020304"/>
                <a:ea typeface="Times New Roman" panose="02020603050405020304"/>
                <a:cs typeface="Times New Roman" panose="02020603050405020304"/>
                <a:sym typeface="Times New Roman" panose="02020603050405020304"/>
              </a:rPr>
              <a:t>.row</a:t>
            </a:r>
            <a:r>
              <a:rPr lang="en-US"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380"/>
              </a:spcBef>
              <a:buClr>
                <a:schemeClr val="dk1"/>
              </a:buClr>
              <a:buSzPct val="25000"/>
              <a:buFont typeface="Arial" panose="020B0604020202020204"/>
              <a:buNone/>
            </a:pPr>
            <a:endParaRPr sz="1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11" name="Shape 311"/>
          <p:cNvPicPr preferRelativeResize="0"/>
          <p:nvPr/>
        </p:nvPicPr>
        <p:blipFill rotWithShape="1">
          <a:blip r:embed="rId3"/>
          <a:srcRect/>
          <a:stretch>
            <a:fillRect/>
          </a:stretch>
        </p:blipFill>
        <p:spPr>
          <a:xfrm>
            <a:off x="687750" y="2692524"/>
            <a:ext cx="8077200" cy="20943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Các Control trong </a:t>
            </a: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Form</a:t>
            </a:r>
          </a:p>
        </p:txBody>
      </p:sp>
      <p:sp>
        <p:nvSpPr>
          <p:cNvPr id="317" name="Shape 317"/>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74650" algn="l" rtl="0">
              <a:lnSpc>
                <a:spcPct val="115000"/>
              </a:lnSpc>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Các </a:t>
            </a:r>
            <a:r>
              <a:rPr lang="en-US" sz="2400">
                <a:latin typeface="Arial" panose="020B0604020202020204"/>
                <a:ea typeface="Arial" panose="020B0604020202020204"/>
                <a:cs typeface="Arial" panose="020B0604020202020204"/>
                <a:sym typeface="Arial" panose="020B0604020202020204"/>
              </a:rPr>
              <a:t>C</a:t>
            </a: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ontrol được hỗ trợ</a:t>
            </a:r>
          </a:p>
          <a:p>
            <a:pPr marL="457200" marR="0" lvl="0" indent="-342900" algn="l" rtl="0">
              <a:lnSpc>
                <a:spcPct val="115000"/>
              </a:lnSpc>
              <a:spcBef>
                <a:spcPts val="380"/>
              </a:spcBef>
              <a:spcAft>
                <a:spcPts val="0"/>
              </a:spcAft>
              <a:buClr>
                <a:schemeClr val="dk1"/>
              </a:buClr>
              <a:buSzPct val="100000"/>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Input</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là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form-control</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dựa text phổ biến nhất, bao gồm toàn bộ các kiểu input của HTML5: text, password, datetime, datetime-local, date, month, time, week, number, email, url, search, tel, và color.</a:t>
            </a:r>
          </a:p>
          <a:p>
            <a:pPr marL="457200" marR="0" lvl="0" indent="-342900" algn="l" rtl="0">
              <a:lnSpc>
                <a:spcPct val="115000"/>
              </a:lnSpc>
              <a:spcBef>
                <a:spcPts val="380"/>
              </a:spcBef>
              <a:spcAft>
                <a:spcPts val="0"/>
              </a:spcAft>
              <a:buClr>
                <a:schemeClr val="dk1"/>
              </a:buClr>
              <a:buSzPct val="100000"/>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Các input sẽ chỉ được style đầy đủ nếu thuộc tính type của chúng được khai báo rõ ràng.</a:t>
            </a:r>
          </a:p>
          <a:p>
            <a:pPr marL="0" marR="0" lvl="0" indent="0" algn="l" rtl="0">
              <a:spcBef>
                <a:spcPts val="380"/>
              </a:spcBef>
              <a:spcAft>
                <a:spcPts val="0"/>
              </a:spcAft>
              <a:buClr>
                <a:schemeClr val="dk1"/>
              </a:buClr>
              <a:buSzPct val="25000"/>
              <a:buFont typeface="Arial" panose="020B0604020202020204"/>
              <a:buNone/>
            </a:pPr>
            <a:endParaRPr sz="19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380"/>
              </a:spcBef>
              <a:buClr>
                <a:schemeClr val="dk1"/>
              </a:buClr>
              <a:buSzPct val="100000"/>
              <a:buFont typeface="Arial" panose="020B0604020202020204"/>
              <a:buNone/>
            </a:pPr>
            <a:endParaRPr sz="1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18" name="Shape 318"/>
          <p:cNvPicPr preferRelativeResize="0"/>
          <p:nvPr/>
        </p:nvPicPr>
        <p:blipFill rotWithShape="1">
          <a:blip r:embed="rId3"/>
          <a:srcRect/>
          <a:stretch>
            <a:fillRect/>
          </a:stretch>
        </p:blipFill>
        <p:spPr>
          <a:xfrm>
            <a:off x="590412" y="3432202"/>
            <a:ext cx="8096400" cy="7644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128750" y="394200"/>
            <a:ext cx="6886500" cy="1412100"/>
          </a:xfrm>
          <a:prstGeom prst="rect">
            <a:avLst/>
          </a:prstGeom>
        </p:spPr>
        <p:txBody>
          <a:bodyPr lIns="91425" tIns="91425" rIns="91425" bIns="91425" anchor="b" anchorCtr="0">
            <a:noAutofit/>
          </a:bodyPr>
          <a:lstStyle/>
          <a:p>
            <a:pPr marL="0" marR="0" lvl="0" indent="0" rtl="0">
              <a:spcBef>
                <a:spcPts val="0"/>
              </a:spcBef>
              <a:buNone/>
            </a:pPr>
            <a:r>
              <a:rPr lang="en-US" b="0" i="0" u="none" strike="noStrike" cap="none"/>
              <a:t>Bootstrap là gì?</a:t>
            </a:r>
          </a:p>
        </p:txBody>
      </p:sp>
      <p:sp>
        <p:nvSpPr>
          <p:cNvPr id="142" name="Shape 142"/>
          <p:cNvSpPr txBox="1">
            <a:spLocks noGrp="1"/>
          </p:cNvSpPr>
          <p:nvPr>
            <p:ph type="body" idx="1"/>
          </p:nvPr>
        </p:nvSpPr>
        <p:spPr>
          <a:xfrm>
            <a:off x="1128750" y="2225462"/>
            <a:ext cx="6886500" cy="2197200"/>
          </a:xfrm>
          <a:prstGeom prst="rect">
            <a:avLst/>
          </a:prstGeom>
        </p:spPr>
        <p:txBody>
          <a:bodyPr lIns="91425" tIns="91425" rIns="91425" bIns="91425" anchor="t" anchorCtr="0">
            <a:noAutofit/>
          </a:bodyPr>
          <a:lstStyle/>
          <a:p>
            <a:pPr marL="342900" marR="0" lvl="0" indent="-139700" rtl="0">
              <a:spcBef>
                <a:spcPts val="0"/>
              </a:spcBef>
              <a:buChar char="•"/>
            </a:pPr>
            <a:r>
              <a:rPr lang="en-US"/>
              <a:t>Bootstrap hiện là một Framework được sử dụng rộng rãi trong thiết kế giao diện hiện tại. </a:t>
            </a:r>
          </a:p>
          <a:p>
            <a:pPr marL="342900" marR="0" lvl="0" indent="-139700" rtl="0">
              <a:spcBef>
                <a:spcPts val="0"/>
              </a:spcBef>
              <a:buChar char="•"/>
            </a:pPr>
            <a:r>
              <a:rPr lang="en-US"/>
              <a:t>Khi nói đến việc xây dựng website tương thích với mọi loại thiết bị, thì bootstrap được đánh giá cao, vì dễ sử dụng. Nếu bạn biết HTML, CSS và một chút Javascript thì sẽ không mất nhiều thời gian cho việc học bootstrap.</a:t>
            </a:r>
          </a:p>
          <a:p>
            <a:pPr marL="342900" marR="0" lvl="0" indent="-139700" rtl="0">
              <a:spcBef>
                <a:spcPts val="0"/>
              </a:spcBef>
              <a:buChar char="•"/>
            </a:pPr>
            <a:r>
              <a:rPr lang="en-US"/>
              <a:t>B</a:t>
            </a:r>
            <a:r>
              <a:rPr lang="en-US" b="0" i="0" u="none" strike="noStrike" cap="none"/>
              <a:t>ootstrap còn hỗ trợ các function tiện tích được viết dựa trên JQuery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Checkbox và Radio</a:t>
            </a:r>
          </a:p>
        </p:txBody>
      </p:sp>
      <p:sp>
        <p:nvSpPr>
          <p:cNvPr id="324" name="Shape 324"/>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74650" algn="l" rtl="0">
              <a:lnSpc>
                <a:spcPct val="115000"/>
              </a:lnSpc>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Checkbox và radio</a:t>
            </a:r>
          </a:p>
          <a:p>
            <a:pPr marL="457200" marR="0" lvl="0" indent="-342900" algn="l" rtl="0">
              <a:lnSpc>
                <a:spcPct val="115000"/>
              </a:lnSpc>
              <a:spcBef>
                <a:spcPts val="380"/>
              </a:spcBef>
              <a:spcAft>
                <a:spcPts val="0"/>
              </a:spcAft>
              <a:buClr>
                <a:schemeClr val="dk1"/>
              </a:buClr>
              <a:buSzPct val="100000"/>
              <a:buFont typeface="Arial" panose="020B0604020202020204"/>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Checkbox được sử dụng cho việc lựa chọn một hoặc nhiều tùy chọn trong một danh sách. Trong khi đó, radio được sử dụng cho việc lựa chọn 1 tùy chọn duy nhất.</a:t>
            </a:r>
            <a:r>
              <a:rPr lang="en-US" sz="1800">
                <a:latin typeface="Arial" panose="020B0604020202020204"/>
                <a:ea typeface="Arial" panose="020B0604020202020204"/>
                <a:cs typeface="Arial" panose="020B0604020202020204"/>
                <a:sym typeface="Arial" panose="020B0604020202020204"/>
              </a:rPr>
              <a:t>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Mặc định (xếp chồng)</a:t>
            </a:r>
          </a:p>
        </p:txBody>
      </p:sp>
      <p:pic>
        <p:nvPicPr>
          <p:cNvPr id="325" name="Shape 325"/>
          <p:cNvPicPr preferRelativeResize="0"/>
          <p:nvPr/>
        </p:nvPicPr>
        <p:blipFill rotWithShape="1">
          <a:blip r:embed="rId3"/>
          <a:srcRect/>
          <a:stretch>
            <a:fillRect/>
          </a:stretch>
        </p:blipFill>
        <p:spPr>
          <a:xfrm>
            <a:off x="638097" y="3020937"/>
            <a:ext cx="8048700" cy="14703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Select</a:t>
            </a:r>
          </a:p>
        </p:txBody>
      </p:sp>
      <p:sp>
        <p:nvSpPr>
          <p:cNvPr id="331" name="Shape 331"/>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74650" algn="l" rtl="0">
              <a:lnSpc>
                <a:spcPct val="115000"/>
              </a:lnSpc>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Select</a:t>
            </a:r>
          </a:p>
          <a:p>
            <a:pPr marL="457200" marR="0" lvl="0" indent="-342900" algn="l" rtl="0">
              <a:lnSpc>
                <a:spcPct val="115000"/>
              </a:lnSpc>
              <a:spcBef>
                <a:spcPts val="380"/>
              </a:spcBef>
              <a:spcAft>
                <a:spcPts val="0"/>
              </a:spcAft>
              <a:buClr>
                <a:schemeClr val="dk1"/>
              </a:buClr>
              <a:buSzPct val="100000"/>
              <a:buFont typeface="Arial" panose="020B0604020202020204"/>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Sử dụng tùy chọn mặc định hoặc thêm cl</a:t>
            </a:r>
            <a:r>
              <a:rPr lang="en-US" sz="1800">
                <a:latin typeface="Arial" panose="020B0604020202020204"/>
                <a:ea typeface="Arial" panose="020B0604020202020204"/>
                <a:cs typeface="Arial" panose="020B0604020202020204"/>
                <a:sym typeface="Arial" panose="020B0604020202020204"/>
              </a:rPr>
              <a:t>ass </a:t>
            </a:r>
            <a:r>
              <a:rPr lang="en-US" sz="1800">
                <a:solidFill>
                  <a:srgbClr val="C7254E"/>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multiple</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để hiển thị nhiều tùy chọn cùng một lúc.</a:t>
            </a:r>
          </a:p>
        </p:txBody>
      </p:sp>
      <p:pic>
        <p:nvPicPr>
          <p:cNvPr id="332" name="Shape 332"/>
          <p:cNvPicPr preferRelativeResize="0"/>
          <p:nvPr/>
        </p:nvPicPr>
        <p:blipFill rotWithShape="1">
          <a:blip r:embed="rId3"/>
          <a:srcRect/>
          <a:stretch>
            <a:fillRect/>
          </a:stretch>
        </p:blipFill>
        <p:spPr>
          <a:xfrm>
            <a:off x="673206" y="2409732"/>
            <a:ext cx="8048700" cy="18893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Thuộc tính mở rộng</a:t>
            </a:r>
          </a:p>
        </p:txBody>
      </p:sp>
      <p:sp>
        <p:nvSpPr>
          <p:cNvPr id="338" name="Shape 338"/>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panose="020B0604020202020204"/>
              <a:buChar char="•"/>
            </a:pPr>
            <a:r>
              <a:rPr lang="en-US"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Ngoài ra các thuộc tính như disabled cho thẻ input, fieldset, select; readonly cho thẻ input cũng được bootstrap định dạng sẵn</a:t>
            </a:r>
          </a:p>
        </p:txBody>
      </p:sp>
      <p:pic>
        <p:nvPicPr>
          <p:cNvPr id="339" name="Shape 339"/>
          <p:cNvPicPr preferRelativeResize="0"/>
          <p:nvPr/>
        </p:nvPicPr>
        <p:blipFill rotWithShape="1">
          <a:blip r:embed="rId3"/>
          <a:srcRect/>
          <a:stretch>
            <a:fillRect/>
          </a:stretch>
        </p:blipFill>
        <p:spPr>
          <a:xfrm>
            <a:off x="857377" y="3015200"/>
            <a:ext cx="2369100" cy="14406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323528" y="35608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3960"/>
              <a:t>Button (</a:t>
            </a:r>
            <a:r>
              <a:rPr lang="en-US"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Nút)</a:t>
            </a:r>
          </a:p>
        </p:txBody>
      </p:sp>
      <p:sp>
        <p:nvSpPr>
          <p:cNvPr id="345" name="Shape 345"/>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292100" algn="l" rtl="0">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tùy chọn</a:t>
            </a:r>
          </a:p>
          <a:p>
            <a:pPr marL="457200" marR="0" lvl="0" indent="-342900" algn="l" rtl="0">
              <a:spcBef>
                <a:spcPts val="640"/>
              </a:spcBef>
              <a:spcAft>
                <a:spcPts val="0"/>
              </a:spcAft>
              <a:buClr>
                <a:schemeClr val="dk1"/>
              </a:buClr>
              <a:buSzPct val="100000"/>
              <a:buFont typeface="Calibri" panose="020F0502020204030204"/>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Sử dụng bất cứ class nào sẵn có của nút để style cho nút.</a:t>
            </a:r>
          </a:p>
          <a:p>
            <a:pPr marL="0" marR="0" lvl="0" indent="0" algn="l" rtl="0">
              <a:spcBef>
                <a:spcPts val="640"/>
              </a:spcBef>
              <a:spcAft>
                <a:spcPts val="0"/>
              </a:spcAft>
              <a:buNone/>
            </a:pPr>
            <a:endParaRPr sz="1800"/>
          </a:p>
          <a:p>
            <a:pPr marL="0" marR="0" lvl="0" indent="0" algn="l" rtl="0">
              <a:spcBef>
                <a:spcPts val="640"/>
              </a:spcBef>
              <a:buClr>
                <a:srgbClr val="2F6F9F"/>
              </a:buClr>
              <a:buSzPct val="25000"/>
              <a:buFont typeface="Arial" panose="020B0604020202020204"/>
              <a:buNone/>
            </a:pPr>
            <a:r>
              <a:rPr lang="en-US" sz="1800" b="0" i="0" u="none" strike="noStrike" cap="none">
                <a:solidFill>
                  <a:srgbClr val="2F6F9F"/>
                </a:solidFill>
                <a:latin typeface="Arial" panose="020B0604020202020204"/>
                <a:ea typeface="Arial" panose="020B0604020202020204"/>
                <a:cs typeface="Arial" panose="020B0604020202020204"/>
                <a:sym typeface="Arial" panose="020B0604020202020204"/>
              </a:rPr>
              <a:t>&lt;button</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4F9FCF"/>
                </a:solidFill>
                <a:latin typeface="Arial" panose="020B0604020202020204"/>
                <a:ea typeface="Arial" panose="020B0604020202020204"/>
                <a:cs typeface="Arial" panose="020B0604020202020204"/>
                <a:sym typeface="Arial" panose="020B0604020202020204"/>
              </a:rPr>
              <a:t>type=</a:t>
            </a:r>
            <a:r>
              <a:rPr lang="en-US" sz="1800" b="0" i="0" u="none" strike="noStrike" cap="none">
                <a:solidFill>
                  <a:srgbClr val="D44950"/>
                </a:solidFill>
                <a:latin typeface="Arial" panose="020B0604020202020204"/>
                <a:ea typeface="Arial" panose="020B0604020202020204"/>
                <a:cs typeface="Arial" panose="020B0604020202020204"/>
                <a:sym typeface="Arial" panose="020B0604020202020204"/>
              </a:rPr>
              <a:t>"button"</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4F9FCF"/>
                </a:solidFill>
                <a:latin typeface="Arial" panose="020B0604020202020204"/>
                <a:ea typeface="Arial" panose="020B0604020202020204"/>
                <a:cs typeface="Arial" panose="020B0604020202020204"/>
                <a:sym typeface="Arial" panose="020B0604020202020204"/>
              </a:rPr>
              <a:t>class=</a:t>
            </a:r>
            <a:r>
              <a:rPr lang="en-US" sz="1800" b="0" i="0" u="none" strike="noStrike" cap="none">
                <a:solidFill>
                  <a:srgbClr val="D44950"/>
                </a:solidFill>
                <a:latin typeface="Arial" panose="020B0604020202020204"/>
                <a:ea typeface="Arial" panose="020B0604020202020204"/>
                <a:cs typeface="Arial" panose="020B0604020202020204"/>
                <a:sym typeface="Arial" panose="020B0604020202020204"/>
              </a:rPr>
              <a:t>"btn btn-default"</a:t>
            </a:r>
            <a:r>
              <a:rPr lang="en-US" sz="1800" b="0" i="0" u="none" strike="noStrike" cap="none">
                <a:solidFill>
                  <a:srgbClr val="2F6F9F"/>
                </a:solidFill>
                <a:latin typeface="Arial" panose="020B0604020202020204"/>
                <a:ea typeface="Arial" panose="020B0604020202020204"/>
                <a:cs typeface="Arial" panose="020B0604020202020204"/>
                <a:sym typeface="Arial" panose="020B0604020202020204"/>
              </a:rPr>
              <a:t>&gt;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Default</a:t>
            </a:r>
            <a:r>
              <a:rPr lang="en-US" sz="1800" b="0" i="0" u="none" strike="noStrike" cap="none">
                <a:solidFill>
                  <a:srgbClr val="2F6F9F"/>
                </a:solidFill>
                <a:latin typeface="Arial" panose="020B0604020202020204"/>
                <a:ea typeface="Arial" panose="020B0604020202020204"/>
                <a:cs typeface="Arial" panose="020B0604020202020204"/>
                <a:sym typeface="Arial" panose="020B0604020202020204"/>
              </a:rPr>
              <a:t>&lt;/button&gt;</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r>
            <a:b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6" name="Shape 346"/>
          <p:cNvPicPr preferRelativeResize="0"/>
          <p:nvPr/>
        </p:nvPicPr>
        <p:blipFill rotWithShape="1">
          <a:blip r:embed="rId3"/>
          <a:srcRect/>
          <a:stretch>
            <a:fillRect/>
          </a:stretch>
        </p:blipFill>
        <p:spPr>
          <a:xfrm>
            <a:off x="971600" y="3273827"/>
            <a:ext cx="7344900" cy="1188299"/>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Kích thước Button</a:t>
            </a:r>
          </a:p>
        </p:txBody>
      </p:sp>
      <p:sp>
        <p:nvSpPr>
          <p:cNvPr id="352" name="Shape 352"/>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333333"/>
              </a:buClr>
              <a:buSzPct val="100000"/>
              <a:buFont typeface="Arial" panose="020B0604020202020204"/>
              <a:buChar char="•"/>
            </a:pPr>
            <a:r>
              <a:rPr lang="en-US" sz="2400" b="0" i="0" u="none" strike="noStrike" cap="none">
                <a:solidFill>
                  <a:srgbClr val="333333"/>
                </a:solidFill>
                <a:latin typeface="Arial" panose="020B0604020202020204"/>
                <a:ea typeface="Arial" panose="020B0604020202020204"/>
                <a:cs typeface="Arial" panose="020B0604020202020204"/>
                <a:sym typeface="Arial" panose="020B0604020202020204"/>
              </a:rPr>
              <a:t>Các kích cỡ</a:t>
            </a:r>
          </a:p>
          <a:p>
            <a:pPr marL="457200" marR="0" lvl="0" indent="-355600" algn="l" rtl="0">
              <a:spcBef>
                <a:spcPts val="0"/>
              </a:spcBef>
              <a:spcAft>
                <a:spcPts val="0"/>
              </a:spcAft>
              <a:buSzPct val="100000"/>
            </a:pPr>
            <a:r>
              <a:rPr lang="en-US" sz="2000">
                <a:solidFill>
                  <a:srgbClr val="333333"/>
                </a:solidFill>
                <a:latin typeface="Arial" panose="020B0604020202020204"/>
                <a:ea typeface="Arial" panose="020B0604020202020204"/>
                <a:cs typeface="Arial" panose="020B0604020202020204"/>
                <a:sym typeface="Arial" panose="020B0604020202020204"/>
              </a:rPr>
              <a:t>S</a:t>
            </a:r>
            <a:r>
              <a:rPr lang="en-US" sz="2000" b="0" i="0" u="none" strike="noStrike" cap="none">
                <a:solidFill>
                  <a:srgbClr val="333333"/>
                </a:solidFill>
                <a:latin typeface="Arial" panose="020B0604020202020204"/>
                <a:ea typeface="Arial" panose="020B0604020202020204"/>
                <a:cs typeface="Arial" panose="020B0604020202020204"/>
                <a:sym typeface="Arial" panose="020B0604020202020204"/>
              </a:rPr>
              <a:t>ử dụng các class </a:t>
            </a:r>
            <a:r>
              <a:rPr lang="en-US" sz="2000" b="0" i="0" u="none" strike="noStrike" cap="none">
                <a:solidFill>
                  <a:srgbClr val="C7254E"/>
                </a:solidFill>
                <a:latin typeface="Arial" panose="020B0604020202020204"/>
                <a:ea typeface="Arial" panose="020B0604020202020204"/>
                <a:cs typeface="Arial" panose="020B0604020202020204"/>
                <a:sym typeface="Arial" panose="020B0604020202020204"/>
              </a:rPr>
              <a:t>.btn-lg</a:t>
            </a:r>
            <a:r>
              <a:rPr lang="en-US" sz="20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2000" b="0" i="0" u="none" strike="noStrike" cap="none">
                <a:solidFill>
                  <a:srgbClr val="C7254E"/>
                </a:solidFill>
                <a:latin typeface="Arial" panose="020B0604020202020204"/>
                <a:ea typeface="Arial" panose="020B0604020202020204"/>
                <a:cs typeface="Arial" panose="020B0604020202020204"/>
                <a:sym typeface="Arial" panose="020B0604020202020204"/>
              </a:rPr>
              <a:t>.btn-sm</a:t>
            </a:r>
            <a:r>
              <a:rPr lang="en-US" sz="2000" b="0" i="0" u="none" strike="noStrike" cap="none">
                <a:solidFill>
                  <a:srgbClr val="333333"/>
                </a:solidFill>
                <a:latin typeface="Arial" panose="020B0604020202020204"/>
                <a:ea typeface="Arial" panose="020B0604020202020204"/>
                <a:cs typeface="Arial" panose="020B0604020202020204"/>
                <a:sym typeface="Arial" panose="020B0604020202020204"/>
              </a:rPr>
              <a:t>, hoặc </a:t>
            </a:r>
            <a:r>
              <a:rPr lang="en-US" sz="2000" b="0" i="0" u="none" strike="noStrike" cap="none">
                <a:solidFill>
                  <a:srgbClr val="C7254E"/>
                </a:solidFill>
                <a:latin typeface="Arial" panose="020B0604020202020204"/>
                <a:ea typeface="Arial" panose="020B0604020202020204"/>
                <a:cs typeface="Arial" panose="020B0604020202020204"/>
                <a:sym typeface="Arial" panose="020B0604020202020204"/>
              </a:rPr>
              <a:t>.btn-xs</a:t>
            </a:r>
            <a:r>
              <a:rPr lang="en-US" sz="20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2000">
                <a:solidFill>
                  <a:srgbClr val="333333"/>
                </a:solidFill>
                <a:latin typeface="Arial" panose="020B0604020202020204"/>
                <a:ea typeface="Arial" panose="020B0604020202020204"/>
                <a:cs typeface="Arial" panose="020B0604020202020204"/>
                <a:sym typeface="Arial" panose="020B0604020202020204"/>
              </a:rPr>
              <a:t>để tùy chỉnh các kích thước khác nhau cho button</a:t>
            </a:r>
          </a:p>
          <a:p>
            <a:pPr marL="0" marR="0" lvl="0" indent="0" algn="l" rtl="0">
              <a:spcBef>
                <a:spcPts val="0"/>
              </a:spcBef>
              <a:spcAft>
                <a:spcPts val="0"/>
              </a:spcAft>
              <a:buNone/>
            </a:pPr>
            <a:endParaRPr sz="2400">
              <a:solidFill>
                <a:srgbClr val="333333"/>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rgbClr val="2F6F9F"/>
              </a:buClr>
              <a:buSzPct val="25000"/>
              <a:buFont typeface="Arial" panose="020B0604020202020204"/>
              <a:buNone/>
            </a:pPr>
            <a:r>
              <a:rPr lang="en-US" sz="1800" b="0" i="0" u="none" strike="noStrike" cap="none">
                <a:solidFill>
                  <a:srgbClr val="2F6F9F"/>
                </a:solidFill>
                <a:latin typeface="Arial" panose="020B0604020202020204"/>
                <a:ea typeface="Arial" panose="020B0604020202020204"/>
                <a:cs typeface="Arial" panose="020B0604020202020204"/>
                <a:sym typeface="Arial" panose="020B0604020202020204"/>
              </a:rPr>
              <a:t>&lt;button</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4F9FCF"/>
                </a:solidFill>
                <a:latin typeface="Arial" panose="020B0604020202020204"/>
                <a:ea typeface="Arial" panose="020B0604020202020204"/>
                <a:cs typeface="Arial" panose="020B0604020202020204"/>
                <a:sym typeface="Arial" panose="020B0604020202020204"/>
              </a:rPr>
              <a:t>type=</a:t>
            </a:r>
            <a:r>
              <a:rPr lang="en-US" sz="1800" b="0" i="0" u="none" strike="noStrike" cap="none">
                <a:solidFill>
                  <a:srgbClr val="D44950"/>
                </a:solidFill>
                <a:latin typeface="Arial" panose="020B0604020202020204"/>
                <a:ea typeface="Arial" panose="020B0604020202020204"/>
                <a:cs typeface="Arial" panose="020B0604020202020204"/>
                <a:sym typeface="Arial" panose="020B0604020202020204"/>
              </a:rPr>
              <a:t>"button"</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4F9FCF"/>
                </a:solidFill>
                <a:latin typeface="Arial" panose="020B0604020202020204"/>
                <a:ea typeface="Arial" panose="020B0604020202020204"/>
                <a:cs typeface="Arial" panose="020B0604020202020204"/>
                <a:sym typeface="Arial" panose="020B0604020202020204"/>
              </a:rPr>
              <a:t>class=</a:t>
            </a:r>
            <a:r>
              <a:rPr lang="en-US" sz="1800" b="0" i="0" u="none" strike="noStrike" cap="none">
                <a:solidFill>
                  <a:srgbClr val="D44950"/>
                </a:solidFill>
                <a:latin typeface="Arial" panose="020B0604020202020204"/>
                <a:ea typeface="Arial" panose="020B0604020202020204"/>
                <a:cs typeface="Arial" panose="020B0604020202020204"/>
                <a:sym typeface="Arial" panose="020B0604020202020204"/>
              </a:rPr>
              <a:t>"btn btn-primary btn-lg"</a:t>
            </a:r>
            <a:r>
              <a:rPr lang="en-US" sz="1800" b="0" i="0" u="none" strike="noStrike" cap="none">
                <a:solidFill>
                  <a:srgbClr val="2F6F9F"/>
                </a:solidFill>
                <a:latin typeface="Arial" panose="020B0604020202020204"/>
                <a:ea typeface="Arial" panose="020B0604020202020204"/>
                <a:cs typeface="Arial" panose="020B0604020202020204"/>
                <a:sym typeface="Arial" panose="020B0604020202020204"/>
              </a:rPr>
              <a:t>&gt;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Large button</a:t>
            </a:r>
            <a:r>
              <a:rPr lang="en-US" sz="1800" b="0" i="0" u="none" strike="noStrike" cap="none">
                <a:solidFill>
                  <a:srgbClr val="2F6F9F"/>
                </a:solidFill>
                <a:latin typeface="Arial" panose="020B0604020202020204"/>
                <a:ea typeface="Arial" panose="020B0604020202020204"/>
                <a:cs typeface="Arial" panose="020B0604020202020204"/>
                <a:sym typeface="Arial" panose="020B0604020202020204"/>
              </a:rPr>
              <a:t>&lt;/button&gt;</a:t>
            </a:r>
          </a:p>
        </p:txBody>
      </p:sp>
      <p:pic>
        <p:nvPicPr>
          <p:cNvPr id="353" name="Shape 353"/>
          <p:cNvPicPr preferRelativeResize="0"/>
          <p:nvPr/>
        </p:nvPicPr>
        <p:blipFill rotWithShape="1">
          <a:blip r:embed="rId3"/>
          <a:srcRect/>
          <a:stretch>
            <a:fillRect/>
          </a:stretch>
        </p:blipFill>
        <p:spPr>
          <a:xfrm>
            <a:off x="320700" y="3161040"/>
            <a:ext cx="8502600" cy="1718099"/>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Trạng thái vô hiệu hóa Nút</a:t>
            </a:r>
          </a:p>
        </p:txBody>
      </p:sp>
      <p:sp>
        <p:nvSpPr>
          <p:cNvPr id="359" name="Shape 359"/>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55600" algn="l" rtl="0">
              <a:spcBef>
                <a:spcPts val="0"/>
              </a:spcBef>
              <a:spcAft>
                <a:spcPts val="0"/>
              </a:spcAft>
              <a:buClr>
                <a:srgbClr val="333333"/>
              </a:buClr>
              <a:buSzPct val="100000"/>
              <a:buFont typeface="Arial" panose="020B0604020202020204"/>
              <a:buChar char="•"/>
            </a:pPr>
            <a:r>
              <a:rPr lang="en-US" sz="2400" b="0" i="0" u="none" strike="noStrike" cap="none">
                <a:solidFill>
                  <a:srgbClr val="333333"/>
                </a:solidFill>
                <a:latin typeface="Arial" panose="020B0604020202020204"/>
                <a:ea typeface="Arial" panose="020B0604020202020204"/>
                <a:cs typeface="Arial" panose="020B0604020202020204"/>
                <a:sym typeface="Arial" panose="020B0604020202020204"/>
              </a:rPr>
              <a:t>Trạng thái vô hiệu hóa</a:t>
            </a:r>
          </a:p>
          <a:p>
            <a:pPr marL="457200" marR="0" lvl="0" indent="-342900" algn="l" rtl="0">
              <a:spcBef>
                <a:spcPts val="0"/>
              </a:spcBef>
              <a:spcAft>
                <a:spcPts val="0"/>
              </a:spcAft>
              <a:buClr>
                <a:srgbClr val="333333"/>
              </a:buClr>
              <a:buSzPct val="100000"/>
              <a:buFont typeface="Arial" panose="020B0604020202020204"/>
            </a:pP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Làm cho nút trông giống như không thể click vào được bằng cách làm mờ chúng đi 50%.</a:t>
            </a:r>
          </a:p>
          <a:p>
            <a:pPr marL="457200" marR="0" lvl="0" indent="-342900" algn="l" rtl="0">
              <a:spcBef>
                <a:spcPts val="0"/>
              </a:spcBef>
              <a:spcAft>
                <a:spcPts val="0"/>
              </a:spcAft>
              <a:buSzPct val="100000"/>
              <a:buFont typeface="Arial" panose="020B0604020202020204"/>
            </a:pPr>
            <a:r>
              <a:rPr lang="en-US" sz="1800">
                <a:solidFill>
                  <a:srgbClr val="333333"/>
                </a:solidFill>
                <a:latin typeface="Arial" panose="020B0604020202020204"/>
                <a:ea typeface="Arial" panose="020B0604020202020204"/>
                <a:cs typeface="Arial" panose="020B0604020202020204"/>
                <a:sym typeface="Arial" panose="020B0604020202020204"/>
              </a:rPr>
              <a:t>S</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ử dụng thuộc tính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disabled</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trên các nút dạng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&lt;button&gt;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a:t>
            </a:r>
          </a:p>
        </p:txBody>
      </p:sp>
      <p:pic>
        <p:nvPicPr>
          <p:cNvPr id="360" name="Shape 360"/>
          <p:cNvPicPr preferRelativeResize="0"/>
          <p:nvPr/>
        </p:nvPicPr>
        <p:blipFill rotWithShape="1">
          <a:blip r:embed="rId3"/>
          <a:srcRect/>
          <a:stretch>
            <a:fillRect/>
          </a:stretch>
        </p:blipFill>
        <p:spPr>
          <a:xfrm>
            <a:off x="938260" y="2943213"/>
            <a:ext cx="7267500" cy="1285799"/>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Các dạng thẻ trả thành nút</a:t>
            </a:r>
          </a:p>
        </p:txBody>
      </p:sp>
      <p:sp>
        <p:nvSpPr>
          <p:cNvPr id="366" name="Shape 366"/>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68300" algn="l" rtl="0">
              <a:spcBef>
                <a:spcPts val="0"/>
              </a:spcBef>
              <a:spcAft>
                <a:spcPts val="0"/>
              </a:spcAft>
              <a:buClr>
                <a:srgbClr val="333333"/>
              </a:buClr>
              <a:buSzPct val="100000"/>
              <a:buFont typeface="Arial" panose="020B0604020202020204"/>
              <a:buChar char="•"/>
            </a:pPr>
            <a:r>
              <a:rPr lang="en-US" sz="2400" b="0" i="0" u="none" strike="noStrike" cap="none">
                <a:solidFill>
                  <a:srgbClr val="333333"/>
                </a:solidFill>
                <a:latin typeface="Arial" panose="020B0604020202020204"/>
                <a:ea typeface="Arial" panose="020B0604020202020204"/>
                <a:cs typeface="Arial" panose="020B0604020202020204"/>
                <a:sym typeface="Arial" panose="020B0604020202020204"/>
              </a:rPr>
              <a:t>Các thẻ dạng nút</a:t>
            </a:r>
          </a:p>
          <a:p>
            <a:pPr marL="457200" marR="0" lvl="0" indent="-342900" algn="l" rtl="0">
              <a:spcBef>
                <a:spcPts val="0"/>
              </a:spcBef>
              <a:spcAft>
                <a:spcPts val="0"/>
              </a:spcAft>
              <a:buSzPct val="100000"/>
              <a:buFont typeface="Arial" panose="020B0604020202020204"/>
            </a:pPr>
            <a:r>
              <a:rPr lang="en-US" sz="1800">
                <a:solidFill>
                  <a:srgbClr val="333333"/>
                </a:solidFill>
                <a:latin typeface="Arial" panose="020B0604020202020204"/>
                <a:ea typeface="Arial" panose="020B0604020202020204"/>
                <a:cs typeface="Arial" panose="020B0604020202020204"/>
                <a:sym typeface="Arial" panose="020B0604020202020204"/>
              </a:rPr>
              <a:t>C</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ác class của nút c</a:t>
            </a:r>
            <a:r>
              <a:rPr lang="en-US" sz="1800">
                <a:solidFill>
                  <a:srgbClr val="333333"/>
                </a:solidFill>
                <a:latin typeface="Arial" panose="020B0604020202020204"/>
                <a:ea typeface="Arial" panose="020B0604020202020204"/>
                <a:cs typeface="Arial" panose="020B0604020202020204"/>
                <a:sym typeface="Arial" panose="020B0604020202020204"/>
              </a:rPr>
              <a:t>ó thể sử dụng </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trên một trong các loại thẻ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&lt;a&gt;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&lt;button&gt;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 hoặc </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&lt;input&gt;</a:t>
            </a:r>
            <a:r>
              <a:rPr lang="en-US" sz="1800" b="0" i="0" u="none" strike="noStrike" cap="none">
                <a:solidFill>
                  <a:srgbClr val="333333"/>
                </a:solidFill>
                <a:latin typeface="Arial" panose="020B0604020202020204"/>
                <a:ea typeface="Arial" panose="020B0604020202020204"/>
                <a:cs typeface="Arial" panose="020B0604020202020204"/>
                <a:sym typeface="Arial" panose="020B0604020202020204"/>
              </a:rPr>
              <a:t>.</a:t>
            </a:r>
          </a:p>
        </p:txBody>
      </p:sp>
      <p:pic>
        <p:nvPicPr>
          <p:cNvPr id="367" name="Shape 367"/>
          <p:cNvPicPr preferRelativeResize="0"/>
          <p:nvPr/>
        </p:nvPicPr>
        <p:blipFill rotWithShape="1">
          <a:blip r:embed="rId3"/>
          <a:srcRect/>
          <a:stretch>
            <a:fillRect/>
          </a:stretch>
        </p:blipFill>
        <p:spPr>
          <a:xfrm>
            <a:off x="514350" y="2429423"/>
            <a:ext cx="8115300" cy="20160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Ảnh Responsive</a:t>
            </a:r>
          </a:p>
        </p:txBody>
      </p:sp>
      <p:sp>
        <p:nvSpPr>
          <p:cNvPr id="373" name="Shape 373"/>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30200" algn="l" rtl="0">
              <a:lnSpc>
                <a:spcPct val="115000"/>
              </a:lnSpc>
              <a:spcBef>
                <a:spcPts val="0"/>
              </a:spcBef>
              <a:spcAft>
                <a:spcPts val="0"/>
              </a:spcAft>
              <a:buClr>
                <a:schemeClr val="dk1"/>
              </a:buClr>
              <a:buSzPct val="100000"/>
              <a:buFont typeface="Arial" panose="020B0604020202020204"/>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Ảnh responsive </a:t>
            </a:r>
          </a:p>
          <a:p>
            <a:pPr marL="457200" marR="0" lvl="0" indent="-342900" algn="l" rtl="0">
              <a:lnSpc>
                <a:spcPct val="115000"/>
              </a:lnSpc>
              <a:spcBef>
                <a:spcPts val="400"/>
              </a:spcBef>
              <a:spcAft>
                <a:spcPts val="0"/>
              </a:spcAft>
              <a:buClr>
                <a:schemeClr val="dk1"/>
              </a:buClr>
              <a:buSzPct val="100000"/>
              <a:buFont typeface="Arial" panose="020B0604020202020204"/>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Hình ảnh trong Bootstrap 3 có thể hiển thị tương thích với các thiết bị di động bằng cách sử dụng class .img-responsive class. </a:t>
            </a:r>
          </a:p>
          <a:p>
            <a:pPr marL="457200" marR="0" lvl="0" indent="-342900" algn="l" rtl="0">
              <a:lnSpc>
                <a:spcPct val="115000"/>
              </a:lnSpc>
              <a:spcBef>
                <a:spcPts val="400"/>
              </a:spcBef>
              <a:spcAft>
                <a:spcPts val="0"/>
              </a:spcAft>
              <a:buClr>
                <a:schemeClr val="dk1"/>
              </a:buClr>
              <a:buSzPct val="100000"/>
              <a:buFont typeface="Arial" panose="020B0604020202020204"/>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Class này sẽ thiết lập max-width: 100%; và height: auto; lên ảnh để chúng có thể co giãn theo tỷ lệ tương đối với phần tử cha của chúng.</a:t>
            </a:r>
          </a:p>
          <a:p>
            <a:pPr marL="0" marR="0" lvl="0" indent="0" algn="l" rtl="0">
              <a:spcBef>
                <a:spcPts val="400"/>
              </a:spcBef>
              <a:spcAft>
                <a:spcPts val="0"/>
              </a:spcAft>
              <a:buClr>
                <a:schemeClr val="dk1"/>
              </a:buClr>
              <a:buSzPct val="25000"/>
              <a:buFont typeface="Arial" panose="020B0604020202020204"/>
              <a:buNone/>
            </a:pPr>
            <a:endParaRPr sz="1600">
              <a:solidFill>
                <a:srgbClr val="428BCA"/>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Clr>
                <a:schemeClr val="dk1"/>
              </a:buClr>
              <a:buSzPct val="25000"/>
              <a:buFont typeface="Arial" panose="020B0604020202020204"/>
              <a:buNone/>
            </a:pPr>
            <a:r>
              <a:rPr lang="en-US" sz="1800" b="0" i="0" u="none" strike="noStrike" cap="none">
                <a:solidFill>
                  <a:srgbClr val="428BCA"/>
                </a:solidFill>
                <a:latin typeface="Arial" panose="020B0604020202020204"/>
                <a:ea typeface="Arial" panose="020B0604020202020204"/>
                <a:cs typeface="Arial" panose="020B0604020202020204"/>
                <a:sym typeface="Arial" panose="020B0604020202020204"/>
              </a:rPr>
              <a:t> &lt;img src="..." class="</a:t>
            </a:r>
            <a:r>
              <a:rPr lang="en-US" sz="1800" b="0" i="0" u="none" strike="noStrike" cap="none">
                <a:solidFill>
                  <a:srgbClr val="C7254E"/>
                </a:solidFill>
                <a:latin typeface="Arial" panose="020B0604020202020204"/>
                <a:ea typeface="Arial" panose="020B0604020202020204"/>
                <a:cs typeface="Arial" panose="020B0604020202020204"/>
                <a:sym typeface="Arial" panose="020B0604020202020204"/>
              </a:rPr>
              <a:t>img-responsive</a:t>
            </a:r>
            <a:r>
              <a:rPr lang="en-US" sz="1800" b="0" i="0" u="none" strike="noStrike" cap="none">
                <a:solidFill>
                  <a:srgbClr val="428BCA"/>
                </a:solidFill>
                <a:latin typeface="Arial" panose="020B0604020202020204"/>
                <a:ea typeface="Arial" panose="020B0604020202020204"/>
                <a:cs typeface="Arial" panose="020B0604020202020204"/>
                <a:sym typeface="Arial" panose="020B0604020202020204"/>
              </a:rPr>
              <a:t>" alt="Responsive image"&gt; </a:t>
            </a:r>
          </a:p>
          <a:p>
            <a:pPr marL="0" marR="0" lvl="0" indent="0" algn="l" rtl="0">
              <a:spcBef>
                <a:spcPts val="400"/>
              </a:spcBef>
              <a:spcAft>
                <a:spcPts val="0"/>
              </a:spcAft>
              <a:buClr>
                <a:schemeClr val="dk1"/>
              </a:buClr>
              <a:buSzPct val="250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Các kiểu hình ảnh khác</a:t>
            </a:r>
          </a:p>
        </p:txBody>
      </p:sp>
      <p:sp>
        <p:nvSpPr>
          <p:cNvPr id="379" name="Shape 379"/>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457200" marR="0" lvl="0" indent="-381000" algn="l" rtl="0">
              <a:spcBef>
                <a:spcPts val="0"/>
              </a:spcBef>
              <a:buClr>
                <a:schemeClr val="dk1"/>
              </a:buClr>
              <a:buSzPct val="100000"/>
              <a:buFont typeface="Calibri" panose="020F0502020204030204"/>
            </a:pPr>
            <a:r>
              <a:rPr lang="en-US" sz="2400"/>
              <a:t>Bạn có thể sử dụng các thẻ như .</a:t>
            </a:r>
            <a:r>
              <a:rPr lang="en-US" sz="2400">
                <a:solidFill>
                  <a:srgbClr val="C7254E"/>
                </a:solidFill>
              </a:rPr>
              <a:t>img-rounded, .img-circle, .img-thumbnail </a:t>
            </a:r>
            <a:r>
              <a:rPr lang="en-US" sz="2400"/>
              <a:t>để định dạng ảnh theo kiểu mà bạn muốn</a:t>
            </a:r>
          </a:p>
        </p:txBody>
      </p:sp>
      <p:pic>
        <p:nvPicPr>
          <p:cNvPr id="380" name="Shape 380"/>
          <p:cNvPicPr preferRelativeResize="0"/>
          <p:nvPr/>
        </p:nvPicPr>
        <p:blipFill rotWithShape="1">
          <a:blip r:embed="rId3"/>
          <a:srcRect/>
          <a:stretch>
            <a:fillRect/>
          </a:stretch>
        </p:blipFill>
        <p:spPr>
          <a:xfrm>
            <a:off x="457200" y="2407424"/>
            <a:ext cx="8105700" cy="22353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Class màu sắc</a:t>
            </a:r>
          </a:p>
        </p:txBody>
      </p:sp>
      <p:sp>
        <p:nvSpPr>
          <p:cNvPr id="386" name="Shape 386"/>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panose="020B0604020202020204"/>
              <a:buChar char="•"/>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màu sắc theo ngữ cảnh </a:t>
            </a:r>
          </a:p>
          <a:p>
            <a:pPr marL="457200" marR="0" lvl="0" indent="-355600" algn="l" rtl="0">
              <a:spcBef>
                <a:spcPts val="400"/>
              </a:spcBef>
              <a:spcAft>
                <a:spcPts val="0"/>
              </a:spcAft>
              <a:buClr>
                <a:schemeClr val="dk1"/>
              </a:buClr>
              <a:buSzPct val="100000"/>
              <a:buFont typeface="Calibri" panose="020F0502020204030204"/>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Bootstrap có một tập hợp các class tiện ích hỗ trợ người dùng trong việc truyền tải ý nghĩa bằng màu sắc. </a:t>
            </a:r>
          </a:p>
        </p:txBody>
      </p:sp>
      <p:pic>
        <p:nvPicPr>
          <p:cNvPr id="387" name="Shape 387"/>
          <p:cNvPicPr preferRelativeResize="0"/>
          <p:nvPr/>
        </p:nvPicPr>
        <p:blipFill rotWithShape="1">
          <a:blip r:embed="rId3"/>
          <a:srcRect/>
          <a:stretch>
            <a:fillRect/>
          </a:stretch>
        </p:blipFill>
        <p:spPr>
          <a:xfrm>
            <a:off x="1155950" y="2300000"/>
            <a:ext cx="6562500" cy="27225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49300" y="450119"/>
            <a:ext cx="3898200" cy="4115400"/>
          </a:xfrm>
          <a:prstGeom prst="rect">
            <a:avLst/>
          </a:prstGeom>
        </p:spPr>
        <p:txBody>
          <a:bodyPr lIns="91425" tIns="91425" rIns="91425" bIns="91425" anchor="t" anchorCtr="0">
            <a:noAutofit/>
          </a:bodyPr>
          <a:lstStyle/>
          <a:p>
            <a:pPr marL="0" marR="0" lvl="0" indent="0" rtl="0">
              <a:spcBef>
                <a:spcPts val="0"/>
              </a:spcBef>
              <a:buNone/>
            </a:pPr>
            <a:r>
              <a:rPr lang="en-US" b="0" i="0" u="none" strike="noStrike" cap="none"/>
              <a:t>Tại sao phải sử dụng Bootstrap</a:t>
            </a:r>
          </a:p>
        </p:txBody>
      </p:sp>
      <p:sp>
        <p:nvSpPr>
          <p:cNvPr id="148" name="Shape 148"/>
          <p:cNvSpPr txBox="1">
            <a:spLocks noGrp="1"/>
          </p:cNvSpPr>
          <p:nvPr>
            <p:ph type="body" idx="1"/>
          </p:nvPr>
        </p:nvSpPr>
        <p:spPr>
          <a:xfrm>
            <a:off x="4572000" y="450119"/>
            <a:ext cx="4222800" cy="4115400"/>
          </a:xfrm>
          <a:prstGeom prst="rect">
            <a:avLst/>
          </a:prstGeom>
        </p:spPr>
        <p:txBody>
          <a:bodyPr lIns="91425" tIns="91425" rIns="91425" bIns="91425" anchor="t" anchorCtr="0">
            <a:noAutofit/>
          </a:bodyPr>
          <a:lstStyle/>
          <a:p>
            <a:pPr marL="342900" marR="0" lvl="0" indent="-254000" rtl="0">
              <a:spcBef>
                <a:spcPts val="0"/>
              </a:spcBef>
              <a:buSzPct val="100000"/>
              <a:buChar char="•"/>
            </a:pPr>
            <a:r>
              <a:rPr lang="en-US" sz="1800"/>
              <a:t>Bootstrap g</a:t>
            </a:r>
            <a:r>
              <a:rPr lang="en-US" sz="1800" b="0" i="0" u="none" strike="noStrike" cap="none"/>
              <a:t>iúp cho dự án </a:t>
            </a:r>
            <a:r>
              <a:rPr lang="en-US" sz="1800"/>
              <a:t>web</a:t>
            </a:r>
            <a:r>
              <a:rPr lang="en-US" sz="1800" b="0" i="0" u="none" strike="noStrike" cap="none"/>
              <a:t> của bạn tiết kiệm được nhiều thời gian và tiền bạc.</a:t>
            </a:r>
          </a:p>
          <a:p>
            <a:pPr marL="342900" marR="0" lvl="0" indent="-254000" rtl="0">
              <a:spcBef>
                <a:spcPts val="0"/>
              </a:spcBef>
              <a:buSzPct val="100000"/>
              <a:buChar char="•"/>
            </a:pPr>
            <a:r>
              <a:rPr lang="en-US" sz="1800" b="0" i="0" u="none" strike="noStrike" cap="none"/>
              <a:t>Chỉ cần biết sơ qua HTML,CSS, Javascript, Jquery là bạn có thể sử dụng Bootstrap để tạo nên một trang web sang trọng và đầy đủ</a:t>
            </a:r>
            <a:r>
              <a:rPr lang="en-US" sz="1800"/>
              <a:t> tính năng.</a:t>
            </a:r>
          </a:p>
          <a:p>
            <a:pPr lvl="0" rtl="0">
              <a:spcBef>
                <a:spcPts val="0"/>
              </a:spcBef>
              <a:buSzPct val="100000"/>
              <a:buChar char="•"/>
            </a:pPr>
            <a:r>
              <a:rPr lang="en-US" sz="1800"/>
              <a:t>Bootstrap sử dụng </a:t>
            </a:r>
            <a:r>
              <a:rPr lang="en-US" sz="1800" b="1"/>
              <a:t>Grid System</a:t>
            </a:r>
            <a:r>
              <a:rPr lang="en-US" sz="1800"/>
              <a:t> nên Bootstrap mặc định sẽ hỗ trợ </a:t>
            </a:r>
            <a:r>
              <a:rPr lang="en-US" sz="1800" b="1"/>
              <a:t>Responsive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Class màu nền</a:t>
            </a:r>
          </a:p>
        </p:txBody>
      </p:sp>
      <p:sp>
        <p:nvSpPr>
          <p:cNvPr id="393" name="Shape 393"/>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68300" algn="l" rtl="0">
              <a:spcBef>
                <a:spcPts val="0"/>
              </a:spcBef>
              <a:spcAft>
                <a:spcPts val="0"/>
              </a:spcAft>
              <a:buClr>
                <a:schemeClr val="dk1"/>
              </a:buClr>
              <a:buSzPct val="1000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Các màu nền theo ngữ cảnh </a:t>
            </a:r>
          </a:p>
          <a:p>
            <a:pPr marL="457200" marR="0" lvl="0" indent="-355600" algn="l" rtl="0">
              <a:spcBef>
                <a:spcPts val="400"/>
              </a:spcBef>
              <a:spcAft>
                <a:spcPts val="0"/>
              </a:spcAft>
              <a:buClr>
                <a:schemeClr val="dk1"/>
              </a:buClr>
              <a:buSzPct val="100000"/>
              <a:buFont typeface="Calibri" panose="020F0502020204030204"/>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Tương tự như các class màu sắc của text, bạn cũng dễ dàng thiết lập màu nền của bất kỳ phần tử nào bằng các class ngữ cảnh cho màu nền.với text.</a:t>
            </a:r>
          </a:p>
          <a:p>
            <a:pPr marL="0" marR="0" lvl="0" indent="0" algn="l" rtl="0">
              <a:spcBef>
                <a:spcPts val="400"/>
              </a:spcBef>
              <a:buClr>
                <a:schemeClr val="dk1"/>
              </a:buClr>
              <a:buSzPct val="25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94" name="Shape 394"/>
          <p:cNvPicPr preferRelativeResize="0"/>
          <p:nvPr/>
        </p:nvPicPr>
        <p:blipFill>
          <a:blip r:embed="rId3"/>
          <a:stretch>
            <a:fillRect/>
          </a:stretch>
        </p:blipFill>
        <p:spPr>
          <a:xfrm>
            <a:off x="5340124" y="2879574"/>
            <a:ext cx="3473374" cy="1428449"/>
          </a:xfrm>
          <a:prstGeom prst="rect">
            <a:avLst/>
          </a:prstGeom>
          <a:noFill/>
          <a:ln>
            <a:noFill/>
          </a:ln>
        </p:spPr>
      </p:pic>
      <p:pic>
        <p:nvPicPr>
          <p:cNvPr id="395" name="Shape 395"/>
          <p:cNvPicPr preferRelativeResize="0"/>
          <p:nvPr/>
        </p:nvPicPr>
        <p:blipFill>
          <a:blip r:embed="rId4"/>
          <a:stretch>
            <a:fillRect/>
          </a:stretch>
        </p:blipFill>
        <p:spPr>
          <a:xfrm>
            <a:off x="755576" y="2787774"/>
            <a:ext cx="4191000" cy="22764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rot="-5400000">
            <a:off x="-620225" y="1797500"/>
            <a:ext cx="4064100" cy="1506900"/>
          </a:xfrm>
          <a:prstGeom prst="rect">
            <a:avLst/>
          </a:prstGeom>
        </p:spPr>
        <p:txBody>
          <a:bodyPr lIns="91425" tIns="91425" rIns="91425" bIns="91425" anchor="b" anchorCtr="0">
            <a:noAutofit/>
          </a:bodyPr>
          <a:lstStyle/>
          <a:p>
            <a:pPr marL="0" marR="0" lvl="0" indent="0" rtl="0">
              <a:spcBef>
                <a:spcPts val="0"/>
              </a:spcBef>
              <a:buNone/>
            </a:pPr>
            <a:r>
              <a:rPr lang="en-US"/>
              <a:t>Float</a:t>
            </a:r>
          </a:p>
        </p:txBody>
      </p:sp>
      <p:sp>
        <p:nvSpPr>
          <p:cNvPr id="401" name="Shape 401"/>
          <p:cNvSpPr txBox="1">
            <a:spLocks noGrp="1"/>
          </p:cNvSpPr>
          <p:nvPr>
            <p:ph type="body" idx="1"/>
          </p:nvPr>
        </p:nvSpPr>
        <p:spPr>
          <a:xfrm>
            <a:off x="2601000" y="518875"/>
            <a:ext cx="5913300" cy="4064100"/>
          </a:xfrm>
          <a:prstGeom prst="rect">
            <a:avLst/>
          </a:prstGeom>
        </p:spPr>
        <p:txBody>
          <a:bodyPr lIns="91425" tIns="91425" rIns="91425" bIns="91425" anchor="t" anchorCtr="0">
            <a:noAutofit/>
          </a:bodyPr>
          <a:lstStyle/>
          <a:p>
            <a:pPr marL="342900" marR="0" lvl="0" indent="-368300" rtl="0">
              <a:spcBef>
                <a:spcPts val="0"/>
              </a:spcBef>
              <a:buSzPct val="100000"/>
              <a:buChar char="•"/>
            </a:pPr>
            <a:r>
              <a:rPr lang="en-US" sz="2400" b="1" i="0" u="none" strike="noStrike" cap="none"/>
              <a:t>Float </a:t>
            </a:r>
          </a:p>
          <a:p>
            <a:pPr marL="914400" marR="0" lvl="0" indent="-355600" rtl="0">
              <a:spcBef>
                <a:spcPts val="0"/>
              </a:spcBef>
              <a:buSzPct val="100000"/>
            </a:pPr>
            <a:r>
              <a:rPr lang="en-US" sz="2000" b="0" i="0" u="none" strike="noStrike" cap="none"/>
              <a:t>Bạn có thể áp dụng hiệu ứng float vào một phần tử (trái hoặc phải) bằng cách sử dụng một class tương ứng.</a:t>
            </a:r>
          </a:p>
          <a:p>
            <a:pPr marL="914400" marR="0" lvl="0" indent="-355600" rtl="0">
              <a:spcBef>
                <a:spcPts val="0"/>
              </a:spcBef>
              <a:buSzPct val="100000"/>
            </a:pPr>
            <a:r>
              <a:rPr lang="en-US" sz="2000"/>
              <a:t>Ngoài ra còn có class </a:t>
            </a:r>
            <a:r>
              <a:rPr lang="en-US" sz="2000">
                <a:solidFill>
                  <a:srgbClr val="C7254E"/>
                </a:solidFill>
              </a:rPr>
              <a:t>.clear-fix</a:t>
            </a:r>
            <a:r>
              <a:rPr lang="en-US" sz="2000"/>
              <a:t> để hỗ trợ cho việc float</a:t>
            </a:r>
          </a:p>
          <a:p>
            <a:pPr marL="0" marR="0" lvl="0" indent="0" rtl="0">
              <a:spcBef>
                <a:spcPts val="0"/>
              </a:spcBef>
              <a:buNone/>
            </a:pPr>
            <a:r>
              <a:rPr lang="en-US" sz="2000" b="0" i="0" u="none" strike="noStrike" cap="none">
                <a:solidFill>
                  <a:srgbClr val="428BCA"/>
                </a:solidFill>
              </a:rPr>
              <a:t>&lt;div class="</a:t>
            </a:r>
            <a:r>
              <a:rPr lang="en-US" sz="2000" b="0" i="0" u="none" strike="noStrike" cap="none">
                <a:solidFill>
                  <a:srgbClr val="C7254E"/>
                </a:solidFill>
              </a:rPr>
              <a:t>pull-left</a:t>
            </a:r>
            <a:r>
              <a:rPr lang="en-US" sz="2000" b="0" i="0" u="none" strike="noStrike" cap="none">
                <a:solidFill>
                  <a:srgbClr val="428BCA"/>
                </a:solidFill>
              </a:rPr>
              <a:t>"&gt;...&lt;/div&gt; </a:t>
            </a:r>
          </a:p>
          <a:p>
            <a:pPr marL="0" marR="0" lvl="0" indent="0" rtl="0">
              <a:spcBef>
                <a:spcPts val="0"/>
              </a:spcBef>
              <a:buNone/>
            </a:pPr>
            <a:r>
              <a:rPr lang="en-US" sz="2000" b="0" i="0" u="none" strike="noStrike" cap="none">
                <a:solidFill>
                  <a:srgbClr val="428BCA"/>
                </a:solidFill>
              </a:rPr>
              <a:t>&lt;div class="</a:t>
            </a:r>
            <a:r>
              <a:rPr lang="en-US" sz="2000" b="0" i="0" u="none" strike="noStrike" cap="none">
                <a:solidFill>
                  <a:srgbClr val="C7254E"/>
                </a:solidFill>
              </a:rPr>
              <a:t>pull-right</a:t>
            </a:r>
            <a:r>
              <a:rPr lang="en-US" sz="2000" b="0" i="0" u="none" strike="noStrike" cap="none">
                <a:solidFill>
                  <a:srgbClr val="428BCA"/>
                </a:solidFill>
              </a:rPr>
              <a:t>"&gt;...&lt;/div&gt;</a:t>
            </a:r>
          </a:p>
          <a:p>
            <a:pPr marL="0" marR="0" lvl="0" indent="0" rtl="0">
              <a:spcBef>
                <a:spcPts val="0"/>
              </a:spcBef>
              <a:buNone/>
            </a:pPr>
            <a:endParaRPr b="0" i="0" u="none" strike="noStrike" cap="non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a:t>Căn giữa khối</a:t>
            </a:r>
          </a:p>
        </p:txBody>
      </p:sp>
      <p:sp>
        <p:nvSpPr>
          <p:cNvPr id="407" name="Shape 407"/>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266700" algn="l" rtl="0">
              <a:lnSpc>
                <a:spcPct val="115000"/>
              </a:lnSpc>
              <a:spcBef>
                <a:spcPts val="0"/>
              </a:spcBef>
              <a:buClr>
                <a:schemeClr val="dk1"/>
              </a:buClr>
              <a:buSzPct val="100000"/>
              <a:buFont typeface="Arial" panose="020B0604020202020204"/>
              <a:buChar char="•"/>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Căn giữa các khối nội dung :</a:t>
            </a:r>
          </a:p>
          <a:p>
            <a:pPr marR="0" lvl="1" algn="l" rtl="0">
              <a:lnSpc>
                <a:spcPct val="115000"/>
              </a:lnSpc>
              <a:spcBef>
                <a:spcPts val="0"/>
              </a:spcBef>
              <a:buClr>
                <a:schemeClr val="dk1"/>
              </a:buClr>
              <a:buSzPct val="100000"/>
              <a:buFont typeface="Arial" panose="020B0604020202020204"/>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Thiết lập thuộc tính display: block vào một phần tử và căn giữa bằng margin. </a:t>
            </a:r>
          </a:p>
          <a:p>
            <a:pPr marR="0" lvl="1" algn="l" rtl="0">
              <a:lnSpc>
                <a:spcPct val="115000"/>
              </a:lnSpc>
              <a:spcBef>
                <a:spcPts val="0"/>
              </a:spcBef>
              <a:buClr>
                <a:schemeClr val="dk1"/>
              </a:buClr>
              <a:buSzPct val="100000"/>
              <a:buFont typeface="Arial" panose="020B0604020202020204"/>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Tiện ích này có thể được sử dụng bằng class. </a:t>
            </a:r>
          </a:p>
          <a:p>
            <a:pPr marL="457200" marR="0" lvl="0" indent="0" algn="l" rtl="0">
              <a:lnSpc>
                <a:spcPct val="115000"/>
              </a:lnSpc>
              <a:spcBef>
                <a:spcPts val="0"/>
              </a:spcBef>
              <a:buNone/>
            </a:pPr>
            <a:r>
              <a:rPr lang="en-US" sz="2000" b="0" i="0" u="none" strike="noStrike" cap="none">
                <a:solidFill>
                  <a:srgbClr val="428BCA"/>
                </a:solidFill>
                <a:latin typeface="Calibri" panose="020F0502020204030204"/>
                <a:ea typeface="Calibri" panose="020F0502020204030204"/>
                <a:cs typeface="Calibri" panose="020F0502020204030204"/>
                <a:sym typeface="Calibri" panose="020F0502020204030204"/>
              </a:rPr>
              <a:t>&lt;div class="</a:t>
            </a:r>
            <a:r>
              <a:rPr lang="en-US" sz="2000" b="0" i="0" u="none" strike="noStrike" cap="none">
                <a:solidFill>
                  <a:srgbClr val="C7254E"/>
                </a:solidFill>
                <a:latin typeface="Calibri" panose="020F0502020204030204"/>
                <a:ea typeface="Calibri" panose="020F0502020204030204"/>
                <a:cs typeface="Calibri" panose="020F0502020204030204"/>
                <a:sym typeface="Calibri" panose="020F0502020204030204"/>
              </a:rPr>
              <a:t>center-block</a:t>
            </a:r>
            <a:r>
              <a:rPr lang="en-US" sz="2000" b="0" i="0" u="none" strike="noStrike" cap="none">
                <a:solidFill>
                  <a:srgbClr val="428BCA"/>
                </a:solidFill>
                <a:latin typeface="Calibri" panose="020F0502020204030204"/>
                <a:ea typeface="Calibri" panose="020F0502020204030204"/>
                <a:cs typeface="Calibri" panose="020F0502020204030204"/>
                <a:sym typeface="Calibri" panose="020F0502020204030204"/>
              </a:rPr>
              <a:t>"&gt;...&lt;/div&gt;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311700" y="110900"/>
            <a:ext cx="8520600" cy="572700"/>
          </a:xfrm>
          <a:prstGeom prst="rect">
            <a:avLst/>
          </a:prstGeom>
        </p:spPr>
        <p:txBody>
          <a:bodyPr lIns="91425" tIns="91425" rIns="91425" bIns="91425" anchor="t" anchorCtr="0">
            <a:noAutofit/>
          </a:bodyPr>
          <a:lstStyle/>
          <a:p>
            <a:pPr lvl="0">
              <a:spcBef>
                <a:spcPts val="0"/>
              </a:spcBef>
              <a:buNone/>
            </a:pPr>
            <a:r>
              <a:rPr lang="en-US"/>
              <a:t>Components</a:t>
            </a:r>
          </a:p>
        </p:txBody>
      </p:sp>
      <p:sp>
        <p:nvSpPr>
          <p:cNvPr id="413" name="Shape 413"/>
          <p:cNvSpPr txBox="1">
            <a:spLocks noGrp="1"/>
          </p:cNvSpPr>
          <p:nvPr>
            <p:ph type="body" idx="1"/>
          </p:nvPr>
        </p:nvSpPr>
        <p:spPr>
          <a:xfrm>
            <a:off x="311700" y="729075"/>
            <a:ext cx="8520600" cy="3864600"/>
          </a:xfrm>
          <a:prstGeom prst="rect">
            <a:avLst/>
          </a:prstGeom>
        </p:spPr>
        <p:txBody>
          <a:bodyPr lIns="91425" tIns="91425" rIns="91425" bIns="91425" anchor="t" anchorCtr="0">
            <a:noAutofit/>
          </a:bodyPr>
          <a:lstStyle/>
          <a:p>
            <a:pPr lvl="0" rtl="0">
              <a:lnSpc>
                <a:spcPct val="100000"/>
              </a:lnSpc>
              <a:spcBef>
                <a:spcPts val="800"/>
              </a:spcBef>
              <a:spcAft>
                <a:spcPts val="800"/>
              </a:spcAft>
              <a:buClr>
                <a:schemeClr val="dk1"/>
              </a:buClr>
              <a:buSzPct val="46000"/>
              <a:buFont typeface="Arial" panose="020B0604020202020204"/>
              <a:buNone/>
            </a:pPr>
            <a:r>
              <a:rPr lang="en-US" sz="2400">
                <a:solidFill>
                  <a:schemeClr val="dk1"/>
                </a:solidFill>
                <a:highlight>
                  <a:srgbClr val="FFFFFF"/>
                </a:highlight>
              </a:rPr>
              <a:t>Bootstrap </a:t>
            </a:r>
            <a:r>
              <a:rPr lang="en-US" sz="2400">
                <a:solidFill>
                  <a:srgbClr val="3F3F3F"/>
                </a:solidFill>
                <a:highlight>
                  <a:srgbClr val="FFFFFF"/>
                </a:highlight>
                <a:latin typeface="Roboto" panose="02000000000000000000"/>
                <a:ea typeface="Roboto" panose="02000000000000000000"/>
                <a:cs typeface="Roboto" panose="02000000000000000000"/>
                <a:sym typeface="Roboto" panose="02000000000000000000"/>
              </a:rPr>
              <a:t>Glyphicons</a:t>
            </a:r>
          </a:p>
          <a:p>
            <a:pPr marL="457200" lvl="0" indent="-228600" rtl="0">
              <a:spcBef>
                <a:spcPts val="0"/>
              </a:spcBef>
              <a:buFont typeface="Roboto" panose="02000000000000000000"/>
              <a:buChar char="-"/>
            </a:pPr>
            <a:r>
              <a:rPr lang="en-US" sz="14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Bootstrap cung cấp cho người dùng hệ thống fonts icon khá đầy đủ và đẹp mắt (khoảng hơn 200 icon) và đặc biệt là chúng hoàn toàn miễn phí. </a:t>
            </a:r>
          </a:p>
          <a:p>
            <a:pPr marL="457200" lvl="0" indent="-228600" rtl="0">
              <a:lnSpc>
                <a:spcPct val="100000"/>
              </a:lnSpc>
              <a:spcBef>
                <a:spcPts val="0"/>
              </a:spcBef>
              <a:buFont typeface="Roboto" panose="02000000000000000000"/>
              <a:buChar char="-"/>
            </a:pPr>
            <a:r>
              <a:rPr lang="en-US" sz="14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Để sử dụng thì chúng ta chỉ cần tra và thêm như một class vào thẻ </a:t>
            </a:r>
            <a:r>
              <a:rPr lang="en-US" sz="1400">
                <a:solidFill>
                  <a:srgbClr val="0000FF"/>
                </a:solidFill>
                <a:highlight>
                  <a:srgbClr val="FFFFFF"/>
                </a:highlight>
                <a:latin typeface="Roboto" panose="02000000000000000000"/>
                <a:ea typeface="Roboto" panose="02000000000000000000"/>
                <a:cs typeface="Roboto" panose="02000000000000000000"/>
                <a:sym typeface="Roboto" panose="02000000000000000000"/>
              </a:rPr>
              <a:t>span</a:t>
            </a:r>
          </a:p>
          <a:p>
            <a:pPr marL="457200" lvl="0" indent="-317500" rtl="0">
              <a:spcBef>
                <a:spcPts val="0"/>
              </a:spcBef>
              <a:spcAft>
                <a:spcPts val="800"/>
              </a:spcAft>
              <a:buClr>
                <a:srgbClr val="0000FF"/>
              </a:buClr>
              <a:buSzPct val="100000"/>
              <a:buFont typeface="Roboto" panose="02000000000000000000"/>
              <a:buChar char="-"/>
            </a:pPr>
            <a:r>
              <a:rPr lang="en-US" sz="1400">
                <a:solidFill>
                  <a:srgbClr val="5A5A5A"/>
                </a:solidFill>
                <a:latin typeface="Roboto" panose="02000000000000000000"/>
                <a:ea typeface="Roboto" panose="02000000000000000000"/>
                <a:cs typeface="Roboto" panose="02000000000000000000"/>
                <a:sym typeface="Roboto" panose="02000000000000000000"/>
              </a:rPr>
              <a:t>Bạn có thể thay đổi kích cỡ và màu sắc các Glophicons y như font chữ.</a:t>
            </a:r>
          </a:p>
          <a:p>
            <a:pPr lvl="0" rtl="0">
              <a:lnSpc>
                <a:spcPct val="100000"/>
              </a:lnSpc>
              <a:spcBef>
                <a:spcPts val="0"/>
              </a:spcBef>
              <a:spcAft>
                <a:spcPts val="0"/>
              </a:spcAft>
              <a:buClr>
                <a:schemeClr val="dk1"/>
              </a:buClr>
              <a:buSzPct val="79000"/>
              <a:buFont typeface="Arial" panose="020B0604020202020204"/>
              <a:buNone/>
            </a:pPr>
            <a:r>
              <a:rPr lang="en-US" sz="1400">
                <a:solidFill>
                  <a:srgbClr val="2F6F9F"/>
                </a:solidFill>
                <a:latin typeface="Courier New" panose="02070309020205020404"/>
                <a:ea typeface="Courier New" panose="02070309020205020404"/>
                <a:cs typeface="Courier New" panose="02070309020205020404"/>
                <a:sym typeface="Courier New" panose="02070309020205020404"/>
              </a:rPr>
              <a:t>&lt;span</a:t>
            </a:r>
            <a:r>
              <a:rPr lang="en-US" sz="14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4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400">
                <a:solidFill>
                  <a:srgbClr val="D44950"/>
                </a:solidFill>
                <a:latin typeface="Courier New" panose="02070309020205020404"/>
                <a:ea typeface="Courier New" panose="02070309020205020404"/>
                <a:cs typeface="Courier New" panose="02070309020205020404"/>
                <a:sym typeface="Courier New" panose="02070309020205020404"/>
              </a:rPr>
              <a:t>"glyphicon glyphicon-search"</a:t>
            </a:r>
            <a:r>
              <a:rPr lang="en-US" sz="14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400">
                <a:solidFill>
                  <a:srgbClr val="4F9FCF"/>
                </a:solidFill>
                <a:latin typeface="Courier New" panose="02070309020205020404"/>
                <a:ea typeface="Courier New" panose="02070309020205020404"/>
                <a:cs typeface="Courier New" panose="02070309020205020404"/>
                <a:sym typeface="Courier New" panose="02070309020205020404"/>
              </a:rPr>
              <a:t>aria-hidden=</a:t>
            </a:r>
            <a:r>
              <a:rPr lang="en-US" sz="1400">
                <a:solidFill>
                  <a:srgbClr val="D44950"/>
                </a:solidFill>
                <a:latin typeface="Courier New" panose="02070309020205020404"/>
                <a:ea typeface="Courier New" panose="02070309020205020404"/>
                <a:cs typeface="Courier New" panose="02070309020205020404"/>
                <a:sym typeface="Courier New" panose="02070309020205020404"/>
              </a:rPr>
              <a:t>"true"</a:t>
            </a:r>
            <a:r>
              <a:rPr lang="en-US" sz="1400">
                <a:solidFill>
                  <a:srgbClr val="2F6F9F"/>
                </a:solidFill>
                <a:latin typeface="Courier New" panose="02070309020205020404"/>
                <a:ea typeface="Courier New" panose="02070309020205020404"/>
                <a:cs typeface="Courier New" panose="02070309020205020404"/>
                <a:sym typeface="Courier New" panose="02070309020205020404"/>
              </a:rPr>
              <a:t>&gt;&lt;/span&gt;</a:t>
            </a:r>
          </a:p>
          <a:p>
            <a:pPr lvl="0">
              <a:spcBef>
                <a:spcPts val="0"/>
              </a:spcBef>
              <a:buNone/>
            </a:pPr>
            <a:endParaRPr sz="1200">
              <a:solidFill>
                <a:srgbClr val="4A86E8"/>
              </a:solidFill>
              <a:highlight>
                <a:srgbClr val="FDFDFD"/>
              </a:highlight>
              <a:latin typeface="Courier New" panose="02070309020205020404"/>
              <a:ea typeface="Courier New" panose="02070309020205020404"/>
              <a:cs typeface="Courier New" panose="02070309020205020404"/>
              <a:sym typeface="Courier New" panose="02070309020205020404"/>
            </a:endParaRPr>
          </a:p>
          <a:p>
            <a:pPr lvl="0">
              <a:spcBef>
                <a:spcPts val="0"/>
              </a:spcBef>
              <a:buNone/>
            </a:pPr>
            <a:endParaRPr sz="1200">
              <a:solidFill>
                <a:schemeClr val="dk1"/>
              </a:solidFill>
              <a:highlight>
                <a:srgbClr val="FDFDFD"/>
              </a:highlight>
              <a:latin typeface="Courier New" panose="02070309020205020404"/>
              <a:ea typeface="Courier New" panose="02070309020205020404"/>
              <a:cs typeface="Courier New" panose="02070309020205020404"/>
              <a:sym typeface="Courier New" panose="02070309020205020404"/>
            </a:endParaRPr>
          </a:p>
        </p:txBody>
      </p:sp>
      <p:pic>
        <p:nvPicPr>
          <p:cNvPr id="414" name="Shape 414"/>
          <p:cNvPicPr preferRelativeResize="0"/>
          <p:nvPr/>
        </p:nvPicPr>
        <p:blipFill>
          <a:blip r:embed="rId3"/>
          <a:stretch>
            <a:fillRect/>
          </a:stretch>
        </p:blipFill>
        <p:spPr>
          <a:xfrm>
            <a:off x="683568" y="2954250"/>
            <a:ext cx="7235149" cy="218925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311700" y="90450"/>
            <a:ext cx="8520600" cy="4818300"/>
          </a:xfrm>
          <a:prstGeom prst="rect">
            <a:avLst/>
          </a:prstGeom>
        </p:spPr>
        <p:txBody>
          <a:bodyPr lIns="91425" tIns="91425" rIns="91425" bIns="91425" anchor="t" anchorCtr="0">
            <a:noAutofit/>
          </a:bodyPr>
          <a:lstStyle/>
          <a:p>
            <a:pPr lvl="0" rtl="0">
              <a:lnSpc>
                <a:spcPct val="150000"/>
              </a:lnSpc>
              <a:spcBef>
                <a:spcPts val="800"/>
              </a:spcBef>
              <a:spcAft>
                <a:spcPts val="800"/>
              </a:spcAft>
              <a:buClr>
                <a:schemeClr val="dk1"/>
              </a:buClr>
              <a:buSzPct val="50000"/>
              <a:buFont typeface="Arial" panose="020B0604020202020204"/>
              <a:buNone/>
            </a:pPr>
            <a:r>
              <a:rPr lang="en-US" sz="2200" b="1">
                <a:solidFill>
                  <a:schemeClr val="dk1"/>
                </a:solidFill>
                <a:highlight>
                  <a:srgbClr val="FFFFFF"/>
                </a:highlight>
              </a:rPr>
              <a:t>Bootstrap </a:t>
            </a:r>
            <a:r>
              <a:rPr lang="en-US" sz="2200" b="1">
                <a:solidFill>
                  <a:srgbClr val="3F3F3F"/>
                </a:solidFill>
                <a:highlight>
                  <a:srgbClr val="FFFFFF"/>
                </a:highlight>
                <a:latin typeface="Roboto" panose="02000000000000000000"/>
                <a:ea typeface="Roboto" panose="02000000000000000000"/>
                <a:cs typeface="Roboto" panose="02000000000000000000"/>
                <a:sym typeface="Roboto" panose="02000000000000000000"/>
              </a:rPr>
              <a:t>Dropdown</a:t>
            </a:r>
          </a:p>
          <a:p>
            <a:pPr marL="457200" lvl="0" indent="-317500">
              <a:spcBef>
                <a:spcPts val="0"/>
              </a:spcBef>
              <a:buClr>
                <a:srgbClr val="5A5A5A"/>
              </a:buClr>
              <a:buSzPct val="100000"/>
              <a:buFont typeface="Roboto" panose="02000000000000000000"/>
              <a:buChar char="-"/>
            </a:pPr>
            <a:r>
              <a:rPr lang="en-US" sz="14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Việc tạo một dropdown thật sự không hề dễ dàng và thường dùng những phương pháp phức tạp như css, jquery. Còn ở bootstrap thì việc này không thể dễ hơn. Với việc đã tích hợp sẵn và chỉ việc gọi chúng thì sẽ tiết kiệm khá nhiều thời gian.</a:t>
            </a:r>
          </a:p>
          <a:p>
            <a:pPr marL="457200" lvl="0" indent="-317500">
              <a:spcBef>
                <a:spcPts val="0"/>
              </a:spcBef>
              <a:buClr>
                <a:srgbClr val="5A5A5A"/>
              </a:buClr>
              <a:buSzPct val="100000"/>
              <a:buFont typeface="Roboto" panose="02000000000000000000"/>
              <a:buChar char="-"/>
            </a:pPr>
            <a:r>
              <a:rPr lang="en-US" sz="14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Để tạo một menu dropdown thì các bạn làm như sau</a:t>
            </a:r>
            <a:r>
              <a:rPr lang="en-US" sz="14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a:t>
            </a:r>
          </a:p>
          <a:p>
            <a:pPr marL="139700" lvl="0">
              <a:spcBef>
                <a:spcPts val="0"/>
              </a:spcBef>
              <a:buClr>
                <a:srgbClr val="5A5A5A"/>
              </a:buClr>
              <a:buSzPct val="100000"/>
            </a:pPr>
            <a:r>
              <a:rPr lang="en-US" sz="1000" smtClean="0">
                <a:solidFill>
                  <a:srgbClr val="2F6F9F"/>
                </a:solidFill>
                <a:latin typeface="Courier New" panose="02070309020205020404"/>
                <a:ea typeface="Courier New" panose="02070309020205020404"/>
                <a:cs typeface="Courier New" panose="02070309020205020404"/>
                <a:sym typeface="Courier New" panose="02070309020205020404"/>
              </a:rPr>
              <a:t>&lt;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div</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&lt;button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"btn btn-default dropdown-toggle"</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type=</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"button"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id=</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"dropdownMenu1"</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data-toggle=</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aria-haspopup=</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"true"</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aria-expanded=</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"true"</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Dropdown</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&lt;span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"caret"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&gt;&lt;/span&gt;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&lt;/button&gt;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&lt;ul</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"dropdown-menu"</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aria-labelledby=</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"dropdownMenu1"</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Action</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Another action</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Something else here</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role=</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"separator"</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"divider"</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Separated link</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&lt;/ul&gt;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&lt;/div&gt;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311700" y="252000"/>
            <a:ext cx="8520600" cy="4286400"/>
          </a:xfrm>
          <a:prstGeom prst="rect">
            <a:avLst/>
          </a:prstGeom>
        </p:spPr>
        <p:txBody>
          <a:bodyPr lIns="91425" tIns="91425" rIns="91425" bIns="91425" anchor="t" anchorCtr="0">
            <a:noAutofit/>
          </a:bodyPr>
          <a:lstStyle/>
          <a:p>
            <a:pPr lvl="0">
              <a:spcBef>
                <a:spcPts val="0"/>
              </a:spcBef>
              <a:buNone/>
            </a:pPr>
            <a:r>
              <a:rPr lang="en-US" sz="14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và đây là thành quả:</a:t>
            </a:r>
          </a:p>
          <a:p>
            <a:pPr lvl="0">
              <a:spcBef>
                <a:spcPts val="0"/>
              </a:spcBef>
              <a:buNone/>
            </a:pPr>
            <a:endParaRPr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a:p>
            <a:pPr lvl="0">
              <a:spcBef>
                <a:spcPts val="0"/>
              </a:spcBef>
              <a:buNone/>
            </a:pPr>
            <a:endParaRPr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a:p>
            <a:pPr lvl="0">
              <a:spcBef>
                <a:spcPts val="0"/>
              </a:spcBef>
              <a:buNone/>
            </a:pPr>
            <a:endParaRPr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a:p>
            <a:pPr marL="139700" lvl="0" rtl="0">
              <a:spcBef>
                <a:spcPts val="0"/>
              </a:spcBef>
              <a:buSzPct val="100000"/>
            </a:pPr>
            <a:endPar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a:p>
            <a:pPr marL="311150" lvl="0" indent="-171450" rtl="0">
              <a:spcBef>
                <a:spcPts val="0"/>
              </a:spcBef>
              <a:buSzPct val="100000"/>
              <a:buFont typeface="Arial" panose="020B0604020202020204" pitchFamily="34" charset="0"/>
              <a:buChar char="•"/>
            </a:pP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Thẻ </a:t>
            </a:r>
            <a:r>
              <a:rPr lang="en-US" sz="1200">
                <a:solidFill>
                  <a:srgbClr val="FF00CC"/>
                </a:solidFill>
                <a:highlight>
                  <a:srgbClr val="FFFFFF"/>
                </a:highlight>
                <a:latin typeface="Roboto" panose="02000000000000000000"/>
                <a:ea typeface="Roboto" panose="02000000000000000000"/>
                <a:cs typeface="Roboto" panose="02000000000000000000"/>
                <a:sym typeface="Roboto" panose="02000000000000000000"/>
              </a:rPr>
              <a:t>span</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với class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.caret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là icon xổ xuống. Bạn có thể thay class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.btn-group</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bao ở trên bằng class </a:t>
            </a:r>
            <a:r>
              <a:rPr lang="en-US" sz="1200">
                <a:solidFill>
                  <a:srgbClr val="FF00CC"/>
                </a:solidFill>
                <a:highlight>
                  <a:srgbClr val="F9F2F4"/>
                </a:highlight>
                <a:latin typeface="Courier New" panose="02070309020205020404"/>
                <a:ea typeface="Courier New" panose="02070309020205020404"/>
                <a:cs typeface="Courier New" panose="02070309020205020404"/>
                <a:sym typeface="Courier New" panose="02070309020205020404"/>
              </a:rPr>
              <a:t>.dropdown</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của Bootstrap hoặc một class bất kỳ mà bạn đặt, miễn là nó phải được set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position: </a:t>
            </a:r>
            <a:r>
              <a:rPr lang="en-US" sz="1200" smtClean="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relative</a:t>
            </a: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a:t>
            </a:r>
          </a:p>
          <a:p>
            <a:pPr marL="311150" lvl="0" indent="-171450" rtl="0">
              <a:spcBef>
                <a:spcPts val="0"/>
              </a:spcBef>
              <a:buSzPct val="100000"/>
              <a:buFont typeface="Arial" panose="020B0604020202020204" pitchFamily="34" charset="0"/>
              <a:buChar char="•"/>
            </a:pP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Bạn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sử dụng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data-toggle=”dropdown”</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cho button hoặc link mà mình muốn gắn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dropdown </a:t>
            </a:r>
            <a:r>
              <a:rPr lang="en-US" sz="1200" smtClean="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menu.</a:t>
            </a:r>
          </a:p>
          <a:p>
            <a:pPr marL="311150" lvl="0" indent="-171450" rtl="0">
              <a:spcBef>
                <a:spcPts val="0"/>
              </a:spcBef>
              <a:buSzPct val="100000"/>
              <a:buFont typeface="Arial" panose="020B0604020202020204" pitchFamily="34" charset="0"/>
              <a:buChar char="•"/>
            </a:pP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Sử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dụng thuộc tính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data-target</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hoặc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href</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để chỉ định menu sẽ xổ xuống khi có nhiều </a:t>
            </a: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menu.</a:t>
            </a:r>
          </a:p>
          <a:p>
            <a:pPr marL="311150" lvl="0" indent="-171450" rtl="0">
              <a:spcBef>
                <a:spcPts val="0"/>
              </a:spcBef>
              <a:buSzPct val="100000"/>
              <a:buFont typeface="Arial" panose="020B0604020202020204" pitchFamily="34" charset="0"/>
              <a:buChar char="•"/>
            </a:pP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Nếu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muốn menu xổ lên trên thì add thêm class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a:t>
            </a:r>
            <a:r>
              <a:rPr lang="en-US" sz="1200" smtClean="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dropup.</a:t>
            </a:r>
          </a:p>
          <a:p>
            <a:pPr marL="311150" lvl="0" indent="-171450" rtl="0">
              <a:spcBef>
                <a:spcPts val="0"/>
              </a:spcBef>
              <a:buSzPct val="100000"/>
              <a:buFont typeface="Arial" panose="020B0604020202020204" pitchFamily="34" charset="0"/>
              <a:buChar char="•"/>
            </a:pPr>
            <a:r>
              <a:rPr lang="en-US" sz="1200" smtClean="0">
                <a:solidFill>
                  <a:srgbClr val="5A5A5A"/>
                </a:solidFill>
                <a:highlight>
                  <a:srgbClr val="FFFFFF"/>
                </a:highlight>
                <a:latin typeface="Roboto" panose="02000000000000000000"/>
                <a:ea typeface="Roboto" panose="02000000000000000000"/>
                <a:cs typeface="Roboto" panose="02000000000000000000"/>
                <a:sym typeface="Roboto" panose="02000000000000000000"/>
              </a:rPr>
              <a:t>Bất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kỳ phần tử nào cùng anh em với class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.dropdown-menu</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được gắn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data-toggle=”dropdown”</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đều có thể kích hoạt sự kiện dropdown của nó.</a:t>
            </a:r>
          </a:p>
          <a:p>
            <a:pPr lvl="0">
              <a:spcBef>
                <a:spcPts val="0"/>
              </a:spcBef>
              <a:buNone/>
            </a:pPr>
            <a:endParaRPr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a:p>
            <a:pPr lvl="0" rtl="0">
              <a:spcBef>
                <a:spcPts val="0"/>
              </a:spcBef>
              <a:buNone/>
            </a:pPr>
            <a:endParaRPr sz="11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endParaRPr>
          </a:p>
        </p:txBody>
      </p:sp>
      <p:pic>
        <p:nvPicPr>
          <p:cNvPr id="425" name="Shape 425" descr="dropdown-menu.png"/>
          <p:cNvPicPr preferRelativeResize="0"/>
          <p:nvPr/>
        </p:nvPicPr>
        <p:blipFill>
          <a:blip r:embed="rId3"/>
          <a:stretch>
            <a:fillRect/>
          </a:stretch>
        </p:blipFill>
        <p:spPr>
          <a:xfrm>
            <a:off x="413137" y="660525"/>
            <a:ext cx="8086725" cy="156210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311700" y="282775"/>
            <a:ext cx="8520600" cy="1387800"/>
          </a:xfrm>
          <a:prstGeom prst="rect">
            <a:avLst/>
          </a:prstGeom>
        </p:spPr>
        <p:txBody>
          <a:bodyPr lIns="91425" tIns="91425" rIns="91425" bIns="91425" anchor="t" anchorCtr="0">
            <a:noAutofit/>
          </a:bodyPr>
          <a:lstStyle/>
          <a:p>
            <a:pPr lvl="0" rtl="0">
              <a:lnSpc>
                <a:spcPct val="110000"/>
              </a:lnSpc>
              <a:spcBef>
                <a:spcPts val="1500"/>
              </a:spcBef>
              <a:spcAft>
                <a:spcPts val="400"/>
              </a:spcAft>
              <a:buNone/>
            </a:pPr>
            <a:r>
              <a:rPr lang="en-US" sz="2200" b="1">
                <a:solidFill>
                  <a:srgbClr val="3F3F3F"/>
                </a:solidFill>
                <a:highlight>
                  <a:srgbClr val="FFFFFF"/>
                </a:highlight>
                <a:latin typeface="Roboto" panose="02000000000000000000"/>
                <a:ea typeface="Roboto" panose="02000000000000000000"/>
                <a:cs typeface="Roboto" panose="02000000000000000000"/>
                <a:sym typeface="Roboto" panose="02000000000000000000"/>
              </a:rPr>
              <a:t> Tabs </a:t>
            </a:r>
            <a:r>
              <a:rPr lang="en-US" sz="2200" b="1">
                <a:solidFill>
                  <a:srgbClr val="333333"/>
                </a:solidFill>
                <a:highlight>
                  <a:srgbClr val="FFFFFF"/>
                </a:highlight>
              </a:rPr>
              <a:t>with dropdowns</a:t>
            </a:r>
          </a:p>
          <a:p>
            <a:pPr marL="457200" lvl="0" indent="-304800" rtl="0">
              <a:lnSpc>
                <a:spcPct val="110000"/>
              </a:lnSpc>
              <a:spcBef>
                <a:spcPts val="1500"/>
              </a:spcBef>
              <a:spcAft>
                <a:spcPts val="400"/>
              </a:spcAft>
              <a:buSzPct val="100000"/>
              <a:buChar char="-"/>
            </a:pP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Khá đơn giản để bạn tạo một tab trong bootstrap chỉ cần kết hợp </a:t>
            </a:r>
            <a:r>
              <a:rPr lang="en-US" sz="1200">
                <a:solidFill>
                  <a:srgbClr val="C7254E"/>
                </a:solidFill>
                <a:highlight>
                  <a:srgbClr val="FFFFFF"/>
                </a:highlight>
                <a:latin typeface="Roboto" panose="02000000000000000000"/>
                <a:ea typeface="Roboto" panose="02000000000000000000"/>
                <a:cs typeface="Roboto" panose="02000000000000000000"/>
                <a:sym typeface="Roboto" panose="02000000000000000000"/>
              </a:rPr>
              <a:t>.nav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với một trong các class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.nav-pills, .nav-tabs</a:t>
            </a:r>
            <a:r>
              <a:rPr lang="en-US" sz="1200">
                <a:solidFill>
                  <a:srgbClr val="FF00CC"/>
                </a:solidFill>
                <a:highlight>
                  <a:srgbClr val="F9F2F4"/>
                </a:highlight>
                <a:latin typeface="Courier New" panose="02070309020205020404"/>
                <a:ea typeface="Courier New" panose="02070309020205020404"/>
                <a:cs typeface="Courier New" panose="02070309020205020404"/>
                <a:sym typeface="Courier New" panose="02070309020205020404"/>
              </a:rPr>
              <a:t>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hoặc </a:t>
            </a:r>
            <a:r>
              <a:rPr lang="en-US" sz="1200">
                <a:solidFill>
                  <a:srgbClr val="C7254E"/>
                </a:solidFill>
                <a:highlight>
                  <a:srgbClr val="F9F2F4"/>
                </a:highlight>
                <a:latin typeface="Courier New" panose="02070309020205020404"/>
                <a:ea typeface="Courier New" panose="02070309020205020404"/>
                <a:cs typeface="Courier New" panose="02070309020205020404"/>
                <a:sym typeface="Courier New" panose="02070309020205020404"/>
              </a:rPr>
              <a:t>.nav-jusstified. </a:t>
            </a:r>
          </a:p>
        </p:txBody>
      </p:sp>
      <p:pic>
        <p:nvPicPr>
          <p:cNvPr id="431" name="Shape 431"/>
          <p:cNvPicPr preferRelativeResize="0"/>
          <p:nvPr/>
        </p:nvPicPr>
        <p:blipFill>
          <a:blip r:embed="rId3"/>
          <a:stretch>
            <a:fillRect/>
          </a:stretch>
        </p:blipFill>
        <p:spPr>
          <a:xfrm>
            <a:off x="558200" y="1597374"/>
            <a:ext cx="6992251" cy="498499"/>
          </a:xfrm>
          <a:prstGeom prst="rect">
            <a:avLst/>
          </a:prstGeom>
          <a:noFill/>
          <a:ln>
            <a:noFill/>
          </a:ln>
        </p:spPr>
      </p:pic>
      <p:sp>
        <p:nvSpPr>
          <p:cNvPr id="432" name="Shape 432"/>
          <p:cNvSpPr txBox="1"/>
          <p:nvPr/>
        </p:nvSpPr>
        <p:spPr>
          <a:xfrm>
            <a:off x="617625" y="2268000"/>
            <a:ext cx="7776000" cy="2875200"/>
          </a:xfrm>
          <a:prstGeom prst="rect">
            <a:avLst/>
          </a:prstGeom>
          <a:noFill/>
          <a:ln>
            <a:noFill/>
          </a:ln>
        </p:spPr>
        <p:txBody>
          <a:bodyPr lIns="91425" tIns="91425" rIns="91425" bIns="91425" anchor="t" anchorCtr="0">
            <a:noAutofit/>
          </a:bodyPr>
          <a:lstStyle/>
          <a:p>
            <a:pPr lvl="0" rtl="0">
              <a:lnSpc>
                <a:spcPct val="143000"/>
              </a:lnSpc>
              <a:spcBef>
                <a:spcPts val="0"/>
              </a:spcBef>
              <a:buClr>
                <a:schemeClr val="dk1"/>
              </a:buClr>
              <a:buSzPct val="110000"/>
              <a:buFont typeface="Arial" panose="020B0604020202020204"/>
              <a:buNone/>
            </a:pP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&lt;ul</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"nav nav-tabs"</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role=</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"presentation"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"dropdown-toggle"</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data-toggle=</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role=</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"button"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aria-haspopup=</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"true"</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aria-expanded=</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"false"</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Dropdown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&lt;span</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"caret"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&gt;&lt;/span&gt;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&lt;ul</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"dropdown-menu"</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&lt;/ul&gt;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&lt;/ul&gt;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311700" y="308950"/>
            <a:ext cx="8520600" cy="4260000"/>
          </a:xfrm>
          <a:prstGeom prst="rect">
            <a:avLst/>
          </a:prstGeom>
        </p:spPr>
        <p:txBody>
          <a:bodyPr lIns="91425" tIns="91425" rIns="91425" bIns="91425" anchor="t" anchorCtr="0">
            <a:noAutofit/>
          </a:bodyPr>
          <a:lstStyle/>
          <a:p>
            <a:pPr lvl="0" rtl="0">
              <a:lnSpc>
                <a:spcPct val="110000"/>
              </a:lnSpc>
              <a:spcBef>
                <a:spcPts val="1500"/>
              </a:spcBef>
              <a:spcAft>
                <a:spcPts val="400"/>
              </a:spcAft>
              <a:buNone/>
            </a:pPr>
            <a:r>
              <a:rPr lang="en-US" sz="2200" b="1">
                <a:solidFill>
                  <a:srgbClr val="3F3F3F"/>
                </a:solidFill>
                <a:highlight>
                  <a:srgbClr val="FFFFFF"/>
                </a:highlight>
                <a:latin typeface="Roboto" panose="02000000000000000000"/>
                <a:ea typeface="Roboto" panose="02000000000000000000"/>
                <a:cs typeface="Roboto" panose="02000000000000000000"/>
                <a:sym typeface="Roboto" panose="02000000000000000000"/>
              </a:rPr>
              <a:t> Breadcrumbs</a:t>
            </a:r>
          </a:p>
          <a:p>
            <a:pPr marL="457200" lvl="0" indent="-304800" rtl="0">
              <a:lnSpc>
                <a:spcPct val="110000"/>
              </a:lnSpc>
              <a:spcBef>
                <a:spcPts val="1500"/>
              </a:spcBef>
              <a:spcAft>
                <a:spcPts val="400"/>
              </a:spcAft>
              <a:buSzPct val="100000"/>
              <a:buFont typeface="Roboto" panose="02000000000000000000"/>
              <a:buChar char="-"/>
            </a:pP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Một thành phần mà web nào cũng cần phải có đó là breadcrumbs. Lưu ý: vì bootstrap đã style sẵn nên class trong thẻ </a:t>
            </a:r>
            <a:r>
              <a:rPr lang="en-US" sz="1200">
                <a:solidFill>
                  <a:srgbClr val="0000FF"/>
                </a:solidFill>
                <a:highlight>
                  <a:srgbClr val="FFFFFF"/>
                </a:highlight>
                <a:latin typeface="Roboto" panose="02000000000000000000"/>
                <a:ea typeface="Roboto" panose="02000000000000000000"/>
                <a:cs typeface="Roboto" panose="02000000000000000000"/>
                <a:sym typeface="Roboto" panose="02000000000000000000"/>
              </a:rPr>
              <a:t>ol </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phải có tên chính xác là “</a:t>
            </a:r>
            <a:r>
              <a:rPr lang="en-US" sz="1200">
                <a:solidFill>
                  <a:srgbClr val="C7254E"/>
                </a:solidFill>
                <a:highlight>
                  <a:srgbClr val="FFFFFF"/>
                </a:highlight>
                <a:latin typeface="Roboto" panose="02000000000000000000"/>
                <a:ea typeface="Roboto" panose="02000000000000000000"/>
                <a:cs typeface="Roboto" panose="02000000000000000000"/>
                <a:sym typeface="Roboto" panose="02000000000000000000"/>
              </a:rPr>
              <a:t>.breadcrmb</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a:t>
            </a:r>
          </a:p>
          <a:p>
            <a:pPr lvl="0" rtl="0">
              <a:lnSpc>
                <a:spcPct val="143000"/>
              </a:lnSpc>
              <a:spcBef>
                <a:spcPts val="0"/>
              </a:spcBef>
              <a:spcAft>
                <a:spcPts val="0"/>
              </a:spcAft>
              <a:buNone/>
            </a:pP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&lt;ol</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"breadcrumb"</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Home</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&lt;li&gt;&lt;a</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href=</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Library</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&lt;/a&gt;&lt;/li&gt;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t>
            </a:r>
            <a:r>
              <a:rPr lang="en-US" sz="1000">
                <a:solidFill>
                  <a:srgbClr val="4F9FCF"/>
                </a:solidFill>
                <a:latin typeface="Courier New" panose="02070309020205020404"/>
                <a:ea typeface="Courier New" panose="02070309020205020404"/>
                <a:cs typeface="Courier New" panose="02070309020205020404"/>
                <a:sym typeface="Courier New" panose="02070309020205020404"/>
              </a:rPr>
              <a:t>class=</a:t>
            </a:r>
            <a:r>
              <a:rPr lang="en-US" sz="1000">
                <a:solidFill>
                  <a:srgbClr val="D44950"/>
                </a:solidFill>
                <a:latin typeface="Courier New" panose="02070309020205020404"/>
                <a:ea typeface="Courier New" panose="02070309020205020404"/>
                <a:cs typeface="Courier New" panose="02070309020205020404"/>
                <a:sym typeface="Courier New" panose="02070309020205020404"/>
              </a:rPr>
              <a:t>"active"</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Data</a:t>
            </a: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&lt;/li&gt;</a:t>
            </a:r>
            <a:r>
              <a:rPr lang="en-US" sz="1000">
                <a:solidFill>
                  <a:srgbClr val="333333"/>
                </a:solidFill>
                <a:latin typeface="Courier New" panose="02070309020205020404"/>
                <a:ea typeface="Courier New" panose="02070309020205020404"/>
                <a:cs typeface="Courier New" panose="02070309020205020404"/>
                <a:sym typeface="Courier New" panose="02070309020205020404"/>
              </a:rPr>
              <a:t/>
            </a:r>
            <a:br>
              <a:rPr lang="en-US" sz="1000">
                <a:solidFill>
                  <a:srgbClr val="333333"/>
                </a:solidFill>
                <a:latin typeface="Courier New" panose="02070309020205020404"/>
                <a:ea typeface="Courier New" panose="02070309020205020404"/>
                <a:cs typeface="Courier New" panose="02070309020205020404"/>
                <a:sym typeface="Courier New" panose="02070309020205020404"/>
              </a:rPr>
            </a:br>
            <a:r>
              <a:rPr lang="en-US" sz="1000">
                <a:solidFill>
                  <a:srgbClr val="2F6F9F"/>
                </a:solidFill>
                <a:latin typeface="Courier New" panose="02070309020205020404"/>
                <a:ea typeface="Courier New" panose="02070309020205020404"/>
                <a:cs typeface="Courier New" panose="02070309020205020404"/>
                <a:sym typeface="Courier New" panose="02070309020205020404"/>
              </a:rPr>
              <a:t>&lt;/ol&gt;</a:t>
            </a:r>
          </a:p>
          <a:p>
            <a:pPr lvl="0" rtl="0">
              <a:lnSpc>
                <a:spcPct val="143000"/>
              </a:lnSpc>
              <a:spcBef>
                <a:spcPts val="0"/>
              </a:spcBef>
              <a:spcAft>
                <a:spcPts val="0"/>
              </a:spcAft>
              <a:buNone/>
            </a:pPr>
            <a:endParaRPr sz="1000">
              <a:solidFill>
                <a:srgbClr val="2F6F9F"/>
              </a:solidFill>
              <a:latin typeface="Courier New" panose="02070309020205020404"/>
              <a:ea typeface="Courier New" panose="02070309020205020404"/>
              <a:cs typeface="Courier New" panose="02070309020205020404"/>
              <a:sym typeface="Courier New" panose="02070309020205020404"/>
            </a:endParaRPr>
          </a:p>
          <a:p>
            <a:pPr lvl="0" rtl="0">
              <a:lnSpc>
                <a:spcPct val="143000"/>
              </a:lnSpc>
              <a:spcBef>
                <a:spcPts val="0"/>
              </a:spcBef>
              <a:spcAft>
                <a:spcPts val="0"/>
              </a:spcAft>
              <a:buNone/>
            </a:pPr>
            <a:endParaRPr sz="1000">
              <a:solidFill>
                <a:srgbClr val="2F6F9F"/>
              </a:solidFill>
              <a:latin typeface="Courier New" panose="02070309020205020404"/>
              <a:ea typeface="Courier New" panose="02070309020205020404"/>
              <a:cs typeface="Courier New" panose="02070309020205020404"/>
              <a:sym typeface="Courier New" panose="02070309020205020404"/>
            </a:endParaRPr>
          </a:p>
          <a:p>
            <a:pPr lvl="0" rtl="0">
              <a:lnSpc>
                <a:spcPct val="143000"/>
              </a:lnSpc>
              <a:spcBef>
                <a:spcPts val="0"/>
              </a:spcBef>
              <a:spcAft>
                <a:spcPts val="0"/>
              </a:spcAft>
              <a:buNone/>
            </a:pPr>
            <a:endParaRPr sz="1000">
              <a:solidFill>
                <a:srgbClr val="2F6F9F"/>
              </a:solidFill>
              <a:latin typeface="Courier New" panose="02070309020205020404"/>
              <a:ea typeface="Courier New" panose="02070309020205020404"/>
              <a:cs typeface="Courier New" panose="02070309020205020404"/>
              <a:sym typeface="Courier New" panose="02070309020205020404"/>
            </a:endParaRPr>
          </a:p>
          <a:p>
            <a:pPr lvl="0" rtl="0">
              <a:lnSpc>
                <a:spcPct val="143000"/>
              </a:lnSpc>
              <a:spcBef>
                <a:spcPts val="0"/>
              </a:spcBef>
              <a:spcAft>
                <a:spcPts val="0"/>
              </a:spcAft>
              <a:buNone/>
            </a:pP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Mình chỉ tập trung vào các thành phần cơ bản và  quan trọng trong Bootstrap . Tuy nhiên còn rất nhiều thành phần khác nữa mình không thể giới thiệu hết được. Để hiều  từng thành phần thì các bạn có thể tìm hiều thêm ở </a:t>
            </a:r>
            <a:r>
              <a:rPr lang="en-US" sz="1200">
                <a:solidFill>
                  <a:srgbClr val="428BCA"/>
                </a:solidFill>
                <a:highlight>
                  <a:srgbClr val="FFFFFF"/>
                </a:highlight>
                <a:latin typeface="Roboto" panose="02000000000000000000"/>
                <a:ea typeface="Roboto" panose="02000000000000000000"/>
                <a:cs typeface="Roboto" panose="02000000000000000000"/>
                <a:sym typeface="Roboto" panose="02000000000000000000"/>
                <a:hlinkClick r:id="rId3"/>
              </a:rPr>
              <a:t>components  trong bootstrap</a:t>
            </a:r>
            <a:r>
              <a:rPr lang="en-US" sz="1200">
                <a:solidFill>
                  <a:srgbClr val="5A5A5A"/>
                </a:solidFill>
                <a:highlight>
                  <a:srgbClr val="FFFFFF"/>
                </a:highlight>
                <a:latin typeface="Roboto" panose="02000000000000000000"/>
                <a:ea typeface="Roboto" panose="02000000000000000000"/>
                <a:cs typeface="Roboto" panose="02000000000000000000"/>
                <a:sym typeface="Roboto" panose="02000000000000000000"/>
              </a:rPr>
              <a:t> ở đường link sau:  </a:t>
            </a:r>
            <a:r>
              <a:rPr lang="en-US" sz="1200">
                <a:solidFill>
                  <a:srgbClr val="4A86E8"/>
                </a:solidFill>
                <a:highlight>
                  <a:srgbClr val="FFFFFF"/>
                </a:highlight>
                <a:latin typeface="Roboto" panose="02000000000000000000"/>
                <a:ea typeface="Roboto" panose="02000000000000000000"/>
                <a:cs typeface="Roboto" panose="02000000000000000000"/>
                <a:sym typeface="Roboto" panose="02000000000000000000"/>
              </a:rPr>
              <a:t>http://getbootstrap.com/components/</a:t>
            </a:r>
          </a:p>
          <a:p>
            <a:pPr lvl="0" rtl="0">
              <a:lnSpc>
                <a:spcPct val="110000"/>
              </a:lnSpc>
              <a:spcBef>
                <a:spcPts val="1500"/>
              </a:spcBef>
              <a:spcAft>
                <a:spcPts val="400"/>
              </a:spcAft>
              <a:buClr>
                <a:schemeClr val="dk1"/>
              </a:buClr>
              <a:buSzPct val="92000"/>
              <a:buFont typeface="Arial" panose="020B0604020202020204"/>
              <a:buNone/>
            </a:pPr>
            <a:endParaRPr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a:p>
            <a:pPr lvl="0">
              <a:spcBef>
                <a:spcPts val="0"/>
              </a:spcBef>
              <a:buNone/>
            </a:pPr>
            <a:endParaRPr sz="1200">
              <a:solidFill>
                <a:srgbClr val="5A5A5A"/>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438" name="Shape 438"/>
          <p:cNvPicPr preferRelativeResize="0"/>
          <p:nvPr/>
        </p:nvPicPr>
        <p:blipFill>
          <a:blip r:embed="rId4"/>
          <a:stretch>
            <a:fillRect/>
          </a:stretch>
        </p:blipFill>
        <p:spPr>
          <a:xfrm>
            <a:off x="392850" y="2753225"/>
            <a:ext cx="7283201" cy="477499"/>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US"/>
              <a:t>Javascript</a:t>
            </a:r>
          </a:p>
        </p:txBody>
      </p:sp>
      <p:sp>
        <p:nvSpPr>
          <p:cNvPr id="444" name="Shape 444"/>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lvl="0" rtl="0">
              <a:lnSpc>
                <a:spcPct val="110000"/>
              </a:lnSpc>
              <a:spcBef>
                <a:spcPts val="0"/>
              </a:spcBef>
              <a:spcAft>
                <a:spcPts val="1500"/>
              </a:spcAft>
              <a:buClr>
                <a:schemeClr val="dk1"/>
              </a:buClr>
              <a:buSzPct val="41000"/>
              <a:buFont typeface="Arial" panose="020B0604020202020204"/>
              <a:buNone/>
            </a:pPr>
            <a:r>
              <a:rPr lang="en-US" sz="2700" b="1">
                <a:solidFill>
                  <a:srgbClr val="333333"/>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Modals </a:t>
            </a:r>
            <a:r>
              <a:rPr lang="en-US" sz="1750" b="1">
                <a:solidFill>
                  <a:srgbClr val="999999"/>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modal.js</a:t>
            </a:r>
          </a:p>
          <a:p>
            <a:pPr lvl="0" rtl="0">
              <a:lnSpc>
                <a:spcPct val="110000"/>
              </a:lnSpc>
              <a:spcBef>
                <a:spcPts val="0"/>
              </a:spcBef>
              <a:spcAft>
                <a:spcPts val="1500"/>
              </a:spcAft>
              <a:buNone/>
            </a:pPr>
            <a:r>
              <a:rPr lang="en-US" sz="2700" b="1">
                <a:solidFill>
                  <a:srgbClr val="333333"/>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Dropdowns </a:t>
            </a:r>
            <a:r>
              <a:rPr lang="en-US" sz="1750" b="1">
                <a:solidFill>
                  <a:srgbClr val="777777"/>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dropdown.js</a:t>
            </a:r>
          </a:p>
          <a:p>
            <a:pPr lvl="0" rtl="0">
              <a:lnSpc>
                <a:spcPct val="110000"/>
              </a:lnSpc>
              <a:spcBef>
                <a:spcPts val="0"/>
              </a:spcBef>
              <a:spcAft>
                <a:spcPts val="1500"/>
              </a:spcAft>
              <a:buNone/>
            </a:pPr>
            <a:r>
              <a:rPr lang="en-US" sz="2700" b="1">
                <a:solidFill>
                  <a:srgbClr val="333333"/>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Tooltips </a:t>
            </a:r>
            <a:r>
              <a:rPr lang="en-US" sz="1750" b="1">
                <a:solidFill>
                  <a:srgbClr val="777777"/>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tooltip.js</a:t>
            </a:r>
          </a:p>
          <a:p>
            <a:pPr lvl="0" rtl="0">
              <a:lnSpc>
                <a:spcPct val="110000"/>
              </a:lnSpc>
              <a:spcBef>
                <a:spcPts val="0"/>
              </a:spcBef>
              <a:spcAft>
                <a:spcPts val="1500"/>
              </a:spcAft>
              <a:buNone/>
            </a:pPr>
            <a:r>
              <a:rPr lang="en-US" sz="2700" b="1">
                <a:solidFill>
                  <a:srgbClr val="333333"/>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Alert messages </a:t>
            </a:r>
            <a:r>
              <a:rPr lang="en-US" sz="1750" b="1">
                <a:solidFill>
                  <a:srgbClr val="777777"/>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alert.js</a:t>
            </a:r>
          </a:p>
          <a:p>
            <a:pPr lvl="0" rtl="0">
              <a:lnSpc>
                <a:spcPct val="110000"/>
              </a:lnSpc>
              <a:spcBef>
                <a:spcPts val="0"/>
              </a:spcBef>
              <a:spcAft>
                <a:spcPts val="1500"/>
              </a:spcAft>
              <a:buNone/>
            </a:pPr>
            <a:r>
              <a:rPr lang="en-US" sz="1750" b="1">
                <a:solidFill>
                  <a:srgbClr val="777777"/>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a:t>
            </a:r>
          </a:p>
          <a:p>
            <a:pPr lvl="0" rtl="0">
              <a:lnSpc>
                <a:spcPct val="110000"/>
              </a:lnSpc>
              <a:spcBef>
                <a:spcPts val="0"/>
              </a:spcBef>
              <a:spcAft>
                <a:spcPts val="1500"/>
              </a:spcAft>
              <a:buClr>
                <a:schemeClr val="dk1"/>
              </a:buClr>
              <a:buSzPct val="61000"/>
              <a:buFont typeface="Arial" panose="020B0604020202020204"/>
              <a:buNone/>
            </a:pPr>
            <a:endParaRPr sz="1750" b="1">
              <a:solidFill>
                <a:srgbClr val="777777"/>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a:p>
            <a:pPr lvl="0" rtl="0">
              <a:spcBef>
                <a:spcPts val="0"/>
              </a:spcBef>
              <a:buClr>
                <a:srgbClr val="000000"/>
              </a:buClr>
              <a:buSzPct val="61000"/>
              <a:buFont typeface="Arial" panose="020B0604020202020204"/>
              <a:buNone/>
            </a:pPr>
            <a:endParaRPr sz="1750" b="1">
              <a:solidFill>
                <a:srgbClr val="777777"/>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3000"/>
              <a:t>Modals</a:t>
            </a:r>
          </a:p>
        </p:txBody>
      </p:sp>
      <p:sp>
        <p:nvSpPr>
          <p:cNvPr id="450" name="Shape 4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US"/>
              <a:t>Modal là một hộp thoại đơn giản nhưng rất linh hoạt với rất ít tính năng được yêu cầu cùng với các thiết lập thông minh.</a:t>
            </a:r>
          </a:p>
          <a:p>
            <a:pPr marL="457200" lvl="0" indent="-228600">
              <a:spcBef>
                <a:spcPts val="0"/>
              </a:spcBef>
              <a:buChar char="-"/>
            </a:pPr>
            <a:r>
              <a:rPr lang="en-US"/>
              <a:t>Một modal đã được tạo ra với phần tiêu đề, phần nội dung và một tập hợp các hành động nằm trong phần cuối.</a:t>
            </a:r>
          </a:p>
        </p:txBody>
      </p:sp>
      <p:pic>
        <p:nvPicPr>
          <p:cNvPr id="451" name="Shape 451"/>
          <p:cNvPicPr preferRelativeResize="0"/>
          <p:nvPr/>
        </p:nvPicPr>
        <p:blipFill>
          <a:blip r:embed="rId3"/>
          <a:stretch>
            <a:fillRect/>
          </a:stretch>
        </p:blipFill>
        <p:spPr>
          <a:xfrm>
            <a:off x="1495425" y="2749875"/>
            <a:ext cx="6153150" cy="21145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49300" y="450119"/>
            <a:ext cx="3898200" cy="4115400"/>
          </a:xfrm>
          <a:prstGeom prst="rect">
            <a:avLst/>
          </a:prstGeom>
        </p:spPr>
        <p:txBody>
          <a:bodyPr lIns="91425" tIns="91425" rIns="91425" bIns="91425" anchor="t" anchorCtr="0">
            <a:noAutofit/>
          </a:bodyPr>
          <a:lstStyle/>
          <a:p>
            <a:pPr marL="0" marR="0" lvl="0" indent="0" rtl="0">
              <a:spcBef>
                <a:spcPts val="0"/>
              </a:spcBef>
              <a:buNone/>
            </a:pPr>
            <a:r>
              <a:rPr lang="en-US" b="0" i="0" u="none" strike="noStrike" cap="none"/>
              <a:t>Tại sao phải sử dụng Bootstrap (tt)</a:t>
            </a:r>
          </a:p>
        </p:txBody>
      </p:sp>
      <p:sp>
        <p:nvSpPr>
          <p:cNvPr id="154" name="Shape 154"/>
          <p:cNvSpPr txBox="1">
            <a:spLocks noGrp="1"/>
          </p:cNvSpPr>
          <p:nvPr>
            <p:ph type="body" idx="1"/>
          </p:nvPr>
        </p:nvSpPr>
        <p:spPr>
          <a:xfrm>
            <a:off x="4572000" y="450119"/>
            <a:ext cx="4222800" cy="4115400"/>
          </a:xfrm>
          <a:prstGeom prst="rect">
            <a:avLst/>
          </a:prstGeom>
        </p:spPr>
        <p:txBody>
          <a:bodyPr lIns="91425" tIns="91425" rIns="91425" bIns="91425" anchor="t" anchorCtr="0">
            <a:noAutofit/>
          </a:bodyPr>
          <a:lstStyle/>
          <a:p>
            <a:pPr marL="342900" marR="0" lvl="0" indent="-284480" rtl="0">
              <a:spcBef>
                <a:spcPts val="0"/>
              </a:spcBef>
              <a:buSzPct val="100000"/>
              <a:buChar char="•"/>
            </a:pPr>
            <a:r>
              <a:rPr lang="en-US" sz="1800" b="0" i="0" u="none" strike="noStrike" cap="none"/>
              <a:t>Bootstrap được viết theo xu hướng </a:t>
            </a:r>
            <a:r>
              <a:rPr lang="en-US" sz="1800" b="1" i="0" u="none" strike="noStrike" cap="none"/>
              <a:t>Mobile First</a:t>
            </a:r>
            <a:r>
              <a:rPr lang="en-US" sz="1800" b="0" i="0" u="none" strike="noStrike" cap="none"/>
              <a:t> tức là ưu tiên giao diện trên Mobile trước. Nên việc sử dụng Bootstrap cho website của bạn sẽ phù hợp với tất cả kích thước màn hình. Nhờ đó mà chúng ta không cần xây dựng thêm một trang web riêng biệt cho mobile.</a:t>
            </a:r>
          </a:p>
          <a:p>
            <a:pPr marL="342900" marR="0" lvl="0" indent="-284480" rtl="0">
              <a:spcBef>
                <a:spcPts val="0"/>
              </a:spcBef>
              <a:buSzPct val="100000"/>
              <a:buChar char="•"/>
            </a:pPr>
            <a:r>
              <a:rPr lang="en-US" sz="1800" b="0" i="0" u="none" strike="noStrike" cap="none"/>
              <a:t>Ngoài ra bootstrap đã bổ sung thêm tính năng Customizer giúp cho designer có thể lựa chọn những thuộc tính, component phù hợp với dự án của họ.</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311700" y="487275"/>
            <a:ext cx="8520600" cy="3416400"/>
          </a:xfrm>
          <a:prstGeom prst="rect">
            <a:avLst/>
          </a:prstGeom>
        </p:spPr>
        <p:txBody>
          <a:bodyPr lIns="91425" tIns="91425" rIns="91425" bIns="91425" anchor="t" anchorCtr="0">
            <a:noAutofit/>
          </a:bodyPr>
          <a:lstStyle/>
          <a:p>
            <a:pPr lvl="0" rtl="0">
              <a:lnSpc>
                <a:spcPct val="143000"/>
              </a:lnSpc>
              <a:spcBef>
                <a:spcPts val="0"/>
              </a:spcBef>
              <a:spcAft>
                <a:spcPts val="0"/>
              </a:spcAft>
              <a:buClr>
                <a:schemeClr val="dk1"/>
              </a:buClr>
              <a:buSzPct val="110000"/>
              <a:buFont typeface="Arial" panose="020B0604020202020204"/>
              <a:buNone/>
            </a:pPr>
            <a:r>
              <a:rPr lang="en-US" sz="1000">
                <a:solidFill>
                  <a:srgbClr val="2F6F9F"/>
                </a:solidFill>
                <a:latin typeface="Consolas" panose="020B0609020204030204"/>
                <a:ea typeface="Consolas" panose="020B0609020204030204"/>
                <a:cs typeface="Consolas" panose="020B0609020204030204"/>
                <a:sym typeface="Consolas" panose="020B0609020204030204"/>
              </a:rPr>
              <a:t>&lt;div</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 fade" id=”#myModal”</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"modal-dialog"</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"modal-content"</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"modal-header"</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&lt;button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type=</a:t>
            </a:r>
            <a:r>
              <a:rPr lang="en-US" sz="1000">
                <a:solidFill>
                  <a:srgbClr val="D44950"/>
                </a:solidFill>
                <a:latin typeface="Consolas" panose="020B0609020204030204"/>
                <a:ea typeface="Consolas" panose="020B0609020204030204"/>
                <a:cs typeface="Consolas" panose="020B0609020204030204"/>
                <a:sym typeface="Consolas" panose="020B0609020204030204"/>
              </a:rPr>
              <a:t>"button"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"close"</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data-dismiss=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a:t>
            </a:r>
            <a:r>
              <a:rPr lang="en-US" sz="1000">
                <a:solidFill>
                  <a:srgbClr val="2F6F9F"/>
                </a:solidFill>
                <a:latin typeface="Consolas" panose="020B0609020204030204"/>
                <a:ea typeface="Consolas" panose="020B0609020204030204"/>
                <a:cs typeface="Consolas" panose="020B0609020204030204"/>
                <a:sym typeface="Consolas" panose="020B0609020204030204"/>
              </a:rPr>
              <a:t>&gt;&lt;span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aria-hidden=</a:t>
            </a:r>
            <a:r>
              <a:rPr lang="en-US" sz="1000">
                <a:solidFill>
                  <a:srgbClr val="D44950"/>
                </a:solidFill>
                <a:latin typeface="Consolas" panose="020B0609020204030204"/>
                <a:ea typeface="Consolas" panose="020B0609020204030204"/>
                <a:cs typeface="Consolas" panose="020B0609020204030204"/>
                <a:sym typeface="Consolas" panose="020B0609020204030204"/>
              </a:rPr>
              <a:t>"true"</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999999"/>
                </a:solidFill>
                <a:latin typeface="Consolas" panose="020B0609020204030204"/>
                <a:ea typeface="Consolas" panose="020B0609020204030204"/>
                <a:cs typeface="Consolas" panose="020B0609020204030204"/>
                <a:sym typeface="Consolas" panose="020B0609020204030204"/>
              </a:rPr>
              <a:t>&amp;times;</a:t>
            </a:r>
            <a:r>
              <a:rPr lang="en-US" sz="1000">
                <a:solidFill>
                  <a:srgbClr val="2F6F9F"/>
                </a:solidFill>
                <a:latin typeface="Consolas" panose="020B0609020204030204"/>
                <a:ea typeface="Consolas" panose="020B0609020204030204"/>
                <a:cs typeface="Consolas" panose="020B0609020204030204"/>
                <a:sym typeface="Consolas" panose="020B0609020204030204"/>
              </a:rPr>
              <a:t>&lt;/span&gt;&lt;span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"sr-only"</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Close</a:t>
            </a:r>
            <a:r>
              <a:rPr lang="en-US" sz="1000">
                <a:solidFill>
                  <a:srgbClr val="2F6F9F"/>
                </a:solidFill>
                <a:latin typeface="Consolas" panose="020B0609020204030204"/>
                <a:ea typeface="Consolas" panose="020B0609020204030204"/>
                <a:cs typeface="Consolas" panose="020B0609020204030204"/>
                <a:sym typeface="Consolas" panose="020B0609020204030204"/>
              </a:rPr>
              <a:t>&lt;/span&gt;&lt;/button&gt;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&lt;h4</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"modal-title"</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Modal title</a:t>
            </a:r>
            <a:r>
              <a:rPr lang="en-US" sz="1000">
                <a:solidFill>
                  <a:srgbClr val="2F6F9F"/>
                </a:solidFill>
                <a:latin typeface="Consolas" panose="020B0609020204030204"/>
                <a:ea typeface="Consolas" panose="020B0609020204030204"/>
                <a:cs typeface="Consolas" panose="020B0609020204030204"/>
                <a:sym typeface="Consolas" panose="020B0609020204030204"/>
              </a:rPr>
              <a:t>&lt;/h4&gt;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"modal-body"</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&lt;p&gt;</a:t>
            </a:r>
            <a:r>
              <a:rPr lang="en-US" sz="1000">
                <a:solidFill>
                  <a:srgbClr val="333333"/>
                </a:solidFill>
                <a:latin typeface="Consolas" panose="020B0609020204030204"/>
                <a:ea typeface="Consolas" panose="020B0609020204030204"/>
                <a:cs typeface="Consolas" panose="020B0609020204030204"/>
                <a:sym typeface="Consolas" panose="020B0609020204030204"/>
              </a:rPr>
              <a:t>One fine body</a:t>
            </a:r>
            <a:r>
              <a:rPr lang="en-US" sz="1000">
                <a:solidFill>
                  <a:srgbClr val="999999"/>
                </a:solidFill>
                <a:latin typeface="Consolas" panose="020B0609020204030204"/>
                <a:ea typeface="Consolas" panose="020B0609020204030204"/>
                <a:cs typeface="Consolas" panose="020B0609020204030204"/>
                <a:sym typeface="Consolas" panose="020B0609020204030204"/>
              </a:rPr>
              <a:t>&amp;hellip;</a:t>
            </a:r>
            <a:r>
              <a:rPr lang="en-US" sz="1000">
                <a:solidFill>
                  <a:srgbClr val="2F6F9F"/>
                </a:solidFill>
                <a:latin typeface="Consolas" panose="020B0609020204030204"/>
                <a:ea typeface="Consolas" panose="020B0609020204030204"/>
                <a:cs typeface="Consolas" panose="020B0609020204030204"/>
                <a:sym typeface="Consolas" panose="020B0609020204030204"/>
              </a:rPr>
              <a:t>&lt;/p&gt;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"modal-footer"</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&lt;button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type=</a:t>
            </a:r>
            <a:r>
              <a:rPr lang="en-US" sz="1000">
                <a:solidFill>
                  <a:srgbClr val="D44950"/>
                </a:solidFill>
                <a:latin typeface="Consolas" panose="020B0609020204030204"/>
                <a:ea typeface="Consolas" panose="020B0609020204030204"/>
                <a:cs typeface="Consolas" panose="020B0609020204030204"/>
                <a:sym typeface="Consolas" panose="020B0609020204030204"/>
              </a:rPr>
              <a:t>"button"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"btn btn-default"</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data-dismiss=</a:t>
            </a:r>
            <a:r>
              <a:rPr lang="en-US" sz="1000">
                <a:solidFill>
                  <a:srgbClr val="D44950"/>
                </a:solidFill>
                <a:latin typeface="Consolas" panose="020B0609020204030204"/>
                <a:ea typeface="Consolas" panose="020B0609020204030204"/>
                <a:cs typeface="Consolas" panose="020B0609020204030204"/>
                <a:sym typeface="Consolas" panose="020B0609020204030204"/>
              </a:rPr>
              <a:t>"modal"</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Close</a:t>
            </a:r>
            <a:r>
              <a:rPr lang="en-US" sz="1000">
                <a:solidFill>
                  <a:srgbClr val="2F6F9F"/>
                </a:solidFill>
                <a:latin typeface="Consolas" panose="020B0609020204030204"/>
                <a:ea typeface="Consolas" panose="020B0609020204030204"/>
                <a:cs typeface="Consolas" panose="020B0609020204030204"/>
                <a:sym typeface="Consolas" panose="020B0609020204030204"/>
              </a:rPr>
              <a:t>&lt;/button&gt;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&lt;button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type=</a:t>
            </a:r>
            <a:r>
              <a:rPr lang="en-US" sz="1000">
                <a:solidFill>
                  <a:srgbClr val="D44950"/>
                </a:solidFill>
                <a:latin typeface="Consolas" panose="020B0609020204030204"/>
                <a:ea typeface="Consolas" panose="020B0609020204030204"/>
                <a:cs typeface="Consolas" panose="020B0609020204030204"/>
                <a:sym typeface="Consolas" panose="020B0609020204030204"/>
              </a:rPr>
              <a:t>"button"</a:t>
            </a: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4F9FCF"/>
                </a:solidFill>
                <a:latin typeface="Consolas" panose="020B0609020204030204"/>
                <a:ea typeface="Consolas" panose="020B0609020204030204"/>
                <a:cs typeface="Consolas" panose="020B0609020204030204"/>
                <a:sym typeface="Consolas" panose="020B0609020204030204"/>
              </a:rPr>
              <a:t>class=</a:t>
            </a:r>
            <a:r>
              <a:rPr lang="en-US" sz="1000">
                <a:solidFill>
                  <a:srgbClr val="D44950"/>
                </a:solidFill>
                <a:latin typeface="Consolas" panose="020B0609020204030204"/>
                <a:ea typeface="Consolas" panose="020B0609020204030204"/>
                <a:cs typeface="Consolas" panose="020B0609020204030204"/>
                <a:sym typeface="Consolas" panose="020B0609020204030204"/>
              </a:rPr>
              <a:t>"btn btn-primary"</a:t>
            </a:r>
            <a:r>
              <a:rPr lang="en-US" sz="1000">
                <a:solidFill>
                  <a:srgbClr val="2F6F9F"/>
                </a:solidFill>
                <a:latin typeface="Consolas" panose="020B0609020204030204"/>
                <a:ea typeface="Consolas" panose="020B0609020204030204"/>
                <a:cs typeface="Consolas" panose="020B0609020204030204"/>
                <a:sym typeface="Consolas" panose="020B0609020204030204"/>
              </a:rPr>
              <a:t>&gt;</a:t>
            </a:r>
            <a:r>
              <a:rPr lang="en-US" sz="1000">
                <a:solidFill>
                  <a:srgbClr val="333333"/>
                </a:solidFill>
                <a:latin typeface="Consolas" panose="020B0609020204030204"/>
                <a:ea typeface="Consolas" panose="020B0609020204030204"/>
                <a:cs typeface="Consolas" panose="020B0609020204030204"/>
                <a:sym typeface="Consolas" panose="020B0609020204030204"/>
              </a:rPr>
              <a:t>Save changes</a:t>
            </a:r>
            <a:r>
              <a:rPr lang="en-US" sz="1000">
                <a:solidFill>
                  <a:srgbClr val="2F6F9F"/>
                </a:solidFill>
                <a:latin typeface="Consolas" panose="020B0609020204030204"/>
                <a:ea typeface="Consolas" panose="020B0609020204030204"/>
                <a:cs typeface="Consolas" panose="020B0609020204030204"/>
                <a:sym typeface="Consolas" panose="020B0609020204030204"/>
              </a:rPr>
              <a:t>&lt;/button&gt;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&lt;/div&gt;</a:t>
            </a:r>
            <a:r>
              <a:rPr lang="en-US" sz="1000">
                <a:solidFill>
                  <a:srgbClr val="999999"/>
                </a:solidFill>
                <a:latin typeface="Consolas" panose="020B0609020204030204"/>
                <a:ea typeface="Consolas" panose="020B0609020204030204"/>
                <a:cs typeface="Consolas" panose="020B0609020204030204"/>
                <a:sym typeface="Consolas" panose="020B0609020204030204"/>
              </a:rPr>
              <a:t>&lt;!-- /.modal-content --&gt;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333333"/>
                </a:solidFill>
                <a:latin typeface="Consolas" panose="020B0609020204030204"/>
                <a:ea typeface="Consolas" panose="020B0609020204030204"/>
                <a:cs typeface="Consolas" panose="020B0609020204030204"/>
                <a:sym typeface="Consolas" panose="020B0609020204030204"/>
              </a:rPr>
              <a:t>  </a:t>
            </a:r>
            <a:r>
              <a:rPr lang="en-US" sz="1000">
                <a:solidFill>
                  <a:srgbClr val="2F6F9F"/>
                </a:solidFill>
                <a:latin typeface="Consolas" panose="020B0609020204030204"/>
                <a:ea typeface="Consolas" panose="020B0609020204030204"/>
                <a:cs typeface="Consolas" panose="020B0609020204030204"/>
                <a:sym typeface="Consolas" panose="020B0609020204030204"/>
              </a:rPr>
              <a:t>&lt;/div&gt;</a:t>
            </a:r>
            <a:r>
              <a:rPr lang="en-US" sz="1000">
                <a:solidFill>
                  <a:srgbClr val="999999"/>
                </a:solidFill>
                <a:latin typeface="Consolas" panose="020B0609020204030204"/>
                <a:ea typeface="Consolas" panose="020B0609020204030204"/>
                <a:cs typeface="Consolas" panose="020B0609020204030204"/>
                <a:sym typeface="Consolas" panose="020B0609020204030204"/>
              </a:rPr>
              <a:t>&lt;!-- /.modal-dialog --&gt;</a:t>
            </a:r>
            <a:r>
              <a:rPr lang="en-US" sz="1000">
                <a:solidFill>
                  <a:srgbClr val="333333"/>
                </a:solidFill>
                <a:latin typeface="Consolas" panose="020B0609020204030204"/>
                <a:ea typeface="Consolas" panose="020B0609020204030204"/>
                <a:cs typeface="Consolas" panose="020B0609020204030204"/>
                <a:sym typeface="Consolas" panose="020B0609020204030204"/>
              </a:rPr>
              <a:t/>
            </a:r>
            <a:br>
              <a:rPr lang="en-US" sz="1000">
                <a:solidFill>
                  <a:srgbClr val="333333"/>
                </a:solidFill>
                <a:latin typeface="Consolas" panose="020B0609020204030204"/>
                <a:ea typeface="Consolas" panose="020B0609020204030204"/>
                <a:cs typeface="Consolas" panose="020B0609020204030204"/>
                <a:sym typeface="Consolas" panose="020B0609020204030204"/>
              </a:rPr>
            </a:br>
            <a:r>
              <a:rPr lang="en-US" sz="1000">
                <a:solidFill>
                  <a:srgbClr val="2F6F9F"/>
                </a:solidFill>
                <a:latin typeface="Consolas" panose="020B0609020204030204"/>
                <a:ea typeface="Consolas" panose="020B0609020204030204"/>
                <a:cs typeface="Consolas" panose="020B0609020204030204"/>
                <a:sym typeface="Consolas" panose="020B0609020204030204"/>
              </a:rPr>
              <a:t>&lt;/div&gt;</a:t>
            </a:r>
            <a:r>
              <a:rPr lang="en-US" sz="1000">
                <a:solidFill>
                  <a:srgbClr val="999999"/>
                </a:solidFill>
                <a:latin typeface="Consolas" panose="020B0609020204030204"/>
                <a:ea typeface="Consolas" panose="020B0609020204030204"/>
                <a:cs typeface="Consolas" panose="020B0609020204030204"/>
                <a:sym typeface="Consolas" panose="020B0609020204030204"/>
              </a:rPr>
              <a:t>&lt;!-- /.modal --&gt;</a:t>
            </a:r>
          </a:p>
          <a:p>
            <a:pPr lvl="0">
              <a:spcBef>
                <a:spcPts val="0"/>
              </a:spcBef>
              <a:buNone/>
            </a:pPr>
            <a:endParaRPr lang="en-US" sz="1000">
              <a:solidFill>
                <a:srgbClr val="999999"/>
              </a:solidFill>
              <a:latin typeface="Consolas" panose="020B0609020204030204"/>
              <a:ea typeface="Consolas" panose="020B0609020204030204"/>
              <a:cs typeface="Consolas" panose="020B0609020204030204"/>
              <a:sym typeface="Consolas" panose="020B060902020403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3000">
                <a:solidFill>
                  <a:srgbClr val="333333"/>
                </a:solidFill>
                <a:highlight>
                  <a:srgbClr val="FFFFFF"/>
                </a:highlight>
              </a:rPr>
              <a:t>Cách hiển thị Modals</a:t>
            </a:r>
          </a:p>
        </p:txBody>
      </p:sp>
      <p:sp>
        <p:nvSpPr>
          <p:cNvPr id="462" name="Shape 4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10000"/>
              </a:lnSpc>
              <a:spcBef>
                <a:spcPts val="1500"/>
              </a:spcBef>
              <a:spcAft>
                <a:spcPts val="800"/>
              </a:spcAft>
              <a:buClr>
                <a:srgbClr val="333333"/>
              </a:buClr>
            </a:pPr>
            <a:r>
              <a:rPr lang="en-US" b="1">
                <a:solidFill>
                  <a:srgbClr val="333333"/>
                </a:solidFill>
                <a:highlight>
                  <a:srgbClr val="FFFFFF"/>
                </a:highlight>
              </a:rPr>
              <a:t>Thông qua các thuộc tính dữ liệu</a:t>
            </a:r>
          </a:p>
          <a:p>
            <a:pPr marL="457200" lvl="0" indent="-330200" rtl="0">
              <a:lnSpc>
                <a:spcPct val="115000"/>
              </a:lnSpc>
              <a:spcBef>
                <a:spcPts val="0"/>
              </a:spcBef>
              <a:spcAft>
                <a:spcPts val="800"/>
              </a:spcAft>
              <a:buSzPct val="100000"/>
              <a:buChar char="-"/>
            </a:pPr>
            <a:r>
              <a:rPr lang="en-US" sz="1600">
                <a:solidFill>
                  <a:srgbClr val="333333"/>
                </a:solidFill>
                <a:highlight>
                  <a:srgbClr val="FFFFFF"/>
                </a:highlight>
              </a:rPr>
              <a:t>Có thể kích hoạt một modal mà không cần phải viết một đoạn mã JavaScript nào cả. Chỉ cần thiết lập </a:t>
            </a:r>
            <a:r>
              <a:rPr lang="en-US" sz="1600">
                <a:solidFill>
                  <a:srgbClr val="C7254E"/>
                </a:solidFill>
                <a:highlight>
                  <a:srgbClr val="F9F2F4"/>
                </a:highlight>
              </a:rPr>
              <a:t>data-toggle="modal"</a:t>
            </a:r>
            <a:r>
              <a:rPr lang="en-US" sz="1600">
                <a:solidFill>
                  <a:srgbClr val="333333"/>
                </a:solidFill>
                <a:highlight>
                  <a:srgbClr val="FFFFFF"/>
                </a:highlight>
              </a:rPr>
              <a:t> trên phần tử điều khiển, ví dụ như một nút, cùng với </a:t>
            </a:r>
            <a:r>
              <a:rPr lang="en-US" sz="1600">
                <a:solidFill>
                  <a:srgbClr val="C7254E"/>
                </a:solidFill>
                <a:highlight>
                  <a:srgbClr val="F9F2F4"/>
                </a:highlight>
              </a:rPr>
              <a:t>data-target="#foo"</a:t>
            </a:r>
            <a:r>
              <a:rPr lang="en-US" sz="1600">
                <a:solidFill>
                  <a:srgbClr val="333333"/>
                </a:solidFill>
                <a:highlight>
                  <a:srgbClr val="FFFFFF"/>
                </a:highlight>
              </a:rPr>
              <a:t> hoặc </a:t>
            </a:r>
            <a:r>
              <a:rPr lang="en-US" sz="1600">
                <a:solidFill>
                  <a:srgbClr val="C7254E"/>
                </a:solidFill>
                <a:highlight>
                  <a:srgbClr val="F9F2F4"/>
                </a:highlight>
              </a:rPr>
              <a:t>href="#foo"</a:t>
            </a:r>
            <a:r>
              <a:rPr lang="en-US" sz="1600">
                <a:solidFill>
                  <a:srgbClr val="333333"/>
                </a:solidFill>
                <a:highlight>
                  <a:srgbClr val="FFFFFF"/>
                </a:highlight>
              </a:rPr>
              <a:t> để hướng mục tiêu đến một modal cụ thể.</a:t>
            </a:r>
          </a:p>
          <a:p>
            <a:pPr lvl="0" rtl="0">
              <a:lnSpc>
                <a:spcPct val="143000"/>
              </a:lnSpc>
              <a:spcBef>
                <a:spcPts val="0"/>
              </a:spcBef>
              <a:spcAft>
                <a:spcPts val="1100"/>
              </a:spcAft>
              <a:buNone/>
            </a:pPr>
            <a:r>
              <a:rPr lang="en-US" sz="1600">
                <a:solidFill>
                  <a:srgbClr val="2F6F9F"/>
                </a:solidFill>
                <a:highlight>
                  <a:srgbClr val="F7F7F9"/>
                </a:highlight>
              </a:rPr>
              <a:t>&lt;button</a:t>
            </a:r>
            <a:r>
              <a:rPr lang="en-US" sz="1600">
                <a:solidFill>
                  <a:srgbClr val="333333"/>
                </a:solidFill>
                <a:highlight>
                  <a:srgbClr val="F7F7F9"/>
                </a:highlight>
              </a:rPr>
              <a:t> </a:t>
            </a:r>
            <a:r>
              <a:rPr lang="en-US" sz="1600">
                <a:solidFill>
                  <a:srgbClr val="4F9FCF"/>
                </a:solidFill>
                <a:highlight>
                  <a:srgbClr val="F7F7F9"/>
                </a:highlight>
              </a:rPr>
              <a:t>type=</a:t>
            </a:r>
            <a:r>
              <a:rPr lang="en-US" sz="1600">
                <a:solidFill>
                  <a:srgbClr val="D44950"/>
                </a:solidFill>
                <a:highlight>
                  <a:srgbClr val="F7F7F9"/>
                </a:highlight>
              </a:rPr>
              <a:t>"button"</a:t>
            </a:r>
            <a:r>
              <a:rPr lang="en-US" sz="1600">
                <a:solidFill>
                  <a:srgbClr val="333333"/>
                </a:solidFill>
                <a:highlight>
                  <a:srgbClr val="F7F7F9"/>
                </a:highlight>
              </a:rPr>
              <a:t> </a:t>
            </a:r>
            <a:r>
              <a:rPr lang="en-US" sz="1600">
                <a:solidFill>
                  <a:srgbClr val="4F9FCF"/>
                </a:solidFill>
                <a:highlight>
                  <a:srgbClr val="F7F7F9"/>
                </a:highlight>
              </a:rPr>
              <a:t>data-toggle=</a:t>
            </a:r>
            <a:r>
              <a:rPr lang="en-US" sz="1600">
                <a:solidFill>
                  <a:srgbClr val="D44950"/>
                </a:solidFill>
                <a:highlight>
                  <a:srgbClr val="F7F7F9"/>
                </a:highlight>
              </a:rPr>
              <a:t>"modal"</a:t>
            </a:r>
            <a:r>
              <a:rPr lang="en-US" sz="1600">
                <a:solidFill>
                  <a:srgbClr val="333333"/>
                </a:solidFill>
                <a:highlight>
                  <a:srgbClr val="F7F7F9"/>
                </a:highlight>
              </a:rPr>
              <a:t> </a:t>
            </a:r>
            <a:r>
              <a:rPr lang="en-US" sz="1600">
                <a:solidFill>
                  <a:srgbClr val="4F9FCF"/>
                </a:solidFill>
                <a:highlight>
                  <a:srgbClr val="F7F7F9"/>
                </a:highlight>
              </a:rPr>
              <a:t>data-target=</a:t>
            </a:r>
            <a:r>
              <a:rPr lang="en-US" sz="1600">
                <a:solidFill>
                  <a:srgbClr val="D44950"/>
                </a:solidFill>
                <a:highlight>
                  <a:srgbClr val="F7F7F9"/>
                </a:highlight>
              </a:rPr>
              <a:t>"#myModal"</a:t>
            </a:r>
            <a:r>
              <a:rPr lang="en-US" sz="1600">
                <a:solidFill>
                  <a:srgbClr val="2F6F9F"/>
                </a:solidFill>
                <a:highlight>
                  <a:srgbClr val="F7F7F9"/>
                </a:highlight>
              </a:rPr>
              <a:t>&gt;</a:t>
            </a:r>
            <a:r>
              <a:rPr lang="en-US" sz="1600">
                <a:solidFill>
                  <a:srgbClr val="333333"/>
                </a:solidFill>
                <a:highlight>
                  <a:srgbClr val="F7F7F9"/>
                </a:highlight>
              </a:rPr>
              <a:t>Launch modal</a:t>
            </a:r>
            <a:r>
              <a:rPr lang="en-US" sz="1600">
                <a:solidFill>
                  <a:srgbClr val="2F6F9F"/>
                </a:solidFill>
                <a:highlight>
                  <a:srgbClr val="F7F7F9"/>
                </a:highlight>
              </a:rPr>
              <a:t>&lt;/button&gt;</a:t>
            </a:r>
          </a:p>
          <a:p>
            <a:pPr marL="457200" lvl="0" indent="-228600" rtl="0">
              <a:lnSpc>
                <a:spcPct val="110000"/>
              </a:lnSpc>
              <a:spcBef>
                <a:spcPts val="1500"/>
              </a:spcBef>
              <a:spcAft>
                <a:spcPts val="800"/>
              </a:spcAft>
              <a:buClr>
                <a:srgbClr val="333333"/>
              </a:buClr>
            </a:pPr>
            <a:r>
              <a:rPr lang="en-US" b="1">
                <a:solidFill>
                  <a:srgbClr val="333333"/>
                </a:solidFill>
                <a:highlight>
                  <a:srgbClr val="FFFFFF"/>
                </a:highlight>
              </a:rPr>
              <a:t>Thông qua JavaScript</a:t>
            </a:r>
          </a:p>
          <a:p>
            <a:pPr marL="457200" lvl="0" indent="-330200" rtl="0">
              <a:lnSpc>
                <a:spcPct val="115000"/>
              </a:lnSpc>
              <a:spcBef>
                <a:spcPts val="0"/>
              </a:spcBef>
              <a:spcAft>
                <a:spcPts val="800"/>
              </a:spcAft>
              <a:buSzPct val="100000"/>
              <a:buChar char="-"/>
            </a:pPr>
            <a:r>
              <a:rPr lang="en-US" sz="1600">
                <a:solidFill>
                  <a:srgbClr val="333333"/>
                </a:solidFill>
                <a:highlight>
                  <a:srgbClr val="FFFFFF"/>
                </a:highlight>
              </a:rPr>
              <a:t>Gọi một modal với id </a:t>
            </a:r>
            <a:r>
              <a:rPr lang="en-US" sz="1600">
                <a:solidFill>
                  <a:srgbClr val="C7254E"/>
                </a:solidFill>
                <a:highlight>
                  <a:srgbClr val="F9F2F4"/>
                </a:highlight>
              </a:rPr>
              <a:t>myModal</a:t>
            </a:r>
            <a:r>
              <a:rPr lang="en-US" sz="1600">
                <a:solidFill>
                  <a:srgbClr val="333333"/>
                </a:solidFill>
                <a:highlight>
                  <a:srgbClr val="FFFFFF"/>
                </a:highlight>
              </a:rPr>
              <a:t> bằng chỉ một dòng JavaScript duy nhất: </a:t>
            </a:r>
            <a:r>
              <a:rPr lang="en-US" sz="1600">
                <a:solidFill>
                  <a:srgbClr val="333333"/>
                </a:solidFill>
                <a:highlight>
                  <a:srgbClr val="F7F7F9"/>
                </a:highlight>
              </a:rPr>
              <a:t>$(</a:t>
            </a:r>
            <a:r>
              <a:rPr lang="en-US" sz="1600">
                <a:solidFill>
                  <a:srgbClr val="CC3300"/>
                </a:solidFill>
                <a:highlight>
                  <a:srgbClr val="F7F7F9"/>
                </a:highlight>
              </a:rPr>
              <a:t>'#myModal'</a:t>
            </a:r>
            <a:r>
              <a:rPr lang="en-US" sz="1600">
                <a:solidFill>
                  <a:srgbClr val="333333"/>
                </a:solidFill>
                <a:highlight>
                  <a:srgbClr val="F7F7F9"/>
                </a:highlight>
              </a:rPr>
              <a:t>).modal(options)</a:t>
            </a:r>
          </a:p>
          <a:p>
            <a:pPr lvl="0">
              <a:spcBef>
                <a:spcPts val="0"/>
              </a:spcBef>
              <a:buNone/>
            </a:pPr>
            <a:endParaRPr b="1">
              <a:solidFill>
                <a:srgbClr val="333333"/>
              </a:solidFill>
              <a:highlight>
                <a:srgbClr val="FFFFFF"/>
              </a:highligh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Shape 467"/>
          <p:cNvPicPr preferRelativeResize="0"/>
          <p:nvPr/>
        </p:nvPicPr>
        <p:blipFill>
          <a:blip r:embed="rId3"/>
          <a:stretch>
            <a:fillRect/>
          </a:stretch>
        </p:blipFill>
        <p:spPr>
          <a:xfrm>
            <a:off x="42237" y="135837"/>
            <a:ext cx="9059525" cy="4871824"/>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Shape 472"/>
          <p:cNvPicPr preferRelativeResize="0"/>
          <p:nvPr/>
        </p:nvPicPr>
        <p:blipFill>
          <a:blip r:embed="rId3"/>
          <a:stretch>
            <a:fillRect/>
          </a:stretch>
        </p:blipFill>
        <p:spPr>
          <a:xfrm>
            <a:off x="76200" y="800837"/>
            <a:ext cx="8991600" cy="3541826"/>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a:t>Customize (Tùy chỉnh)</a:t>
            </a:r>
          </a:p>
        </p:txBody>
      </p:sp>
      <p:sp>
        <p:nvSpPr>
          <p:cNvPr id="478" name="Shape 4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har char="-"/>
            </a:pPr>
            <a:r>
              <a:rPr lang="en-US" u="sng">
                <a:solidFill>
                  <a:schemeClr val="hlink"/>
                </a:solidFill>
                <a:hlinkClick r:id="rId3"/>
              </a:rPr>
              <a:t>http://getbootstrap.com.vn/customize/</a:t>
            </a:r>
            <a:r>
              <a:rPr lang="en-US"/>
              <a:t> </a:t>
            </a:r>
          </a:p>
        </p:txBody>
      </p:sp>
      <p:pic>
        <p:nvPicPr>
          <p:cNvPr id="479" name="Shape 479"/>
          <p:cNvPicPr preferRelativeResize="0"/>
          <p:nvPr/>
        </p:nvPicPr>
        <p:blipFill>
          <a:blip r:embed="rId4"/>
          <a:stretch>
            <a:fillRect/>
          </a:stretch>
        </p:blipFill>
        <p:spPr>
          <a:xfrm>
            <a:off x="661975" y="1632400"/>
            <a:ext cx="7820025" cy="33147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US"/>
              <a:t>Tài liệu tham khảo</a:t>
            </a:r>
          </a:p>
        </p:txBody>
      </p:sp>
      <p:sp>
        <p:nvSpPr>
          <p:cNvPr id="485" name="Shape 485"/>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rtl="0">
              <a:lnSpc>
                <a:spcPct val="150000"/>
              </a:lnSpc>
              <a:spcBef>
                <a:spcPts val="0"/>
              </a:spcBef>
              <a:buChar char="-"/>
            </a:pPr>
            <a:r>
              <a:rPr lang="en-US" u="sng">
                <a:solidFill>
                  <a:schemeClr val="hlink"/>
                </a:solidFill>
                <a:hlinkClick r:id="rId3"/>
              </a:rPr>
              <a:t>http://getbootstrap.com</a:t>
            </a:r>
            <a:r>
              <a:rPr lang="en-US"/>
              <a:t> </a:t>
            </a:r>
          </a:p>
          <a:p>
            <a:pPr marL="457200" lvl="0" indent="-228600" rtl="0">
              <a:lnSpc>
                <a:spcPct val="150000"/>
              </a:lnSpc>
              <a:spcBef>
                <a:spcPts val="0"/>
              </a:spcBef>
              <a:buChar char="-"/>
            </a:pPr>
            <a:r>
              <a:rPr lang="en-US" u="sng">
                <a:solidFill>
                  <a:schemeClr val="hlink"/>
                </a:solidFill>
                <a:hlinkClick r:id="rId4"/>
              </a:rPr>
              <a:t>https://en.wikipedia.org/wiki/Bootstrap_(front-end_framework)</a:t>
            </a:r>
            <a:r>
              <a:rPr lang="en-US"/>
              <a:t> </a:t>
            </a:r>
          </a:p>
          <a:p>
            <a:pPr marL="457200" lvl="0" indent="-228600" rtl="0">
              <a:lnSpc>
                <a:spcPct val="150000"/>
              </a:lnSpc>
              <a:spcBef>
                <a:spcPts val="0"/>
              </a:spcBef>
              <a:buChar char="-"/>
            </a:pPr>
            <a:r>
              <a:rPr lang="en-US" u="sng">
                <a:solidFill>
                  <a:schemeClr val="hlink"/>
                </a:solidFill>
                <a:hlinkClick r:id="rId5"/>
              </a:rPr>
              <a:t>https://www.quora.com/What-are-the-advantages-and-disadvantages-of-Bootstrap-versus-React</a:t>
            </a:r>
            <a:r>
              <a:rPr lang="en-US"/>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xfrm>
            <a:off x="457200" y="3"/>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Bootstrap 4</a:t>
            </a:r>
          </a:p>
        </p:txBody>
      </p:sp>
      <p:sp>
        <p:nvSpPr>
          <p:cNvPr id="491" name="Shape 491"/>
          <p:cNvSpPr txBox="1">
            <a:spLocks noGrp="1"/>
          </p:cNvSpPr>
          <p:nvPr>
            <p:ph type="body" idx="1"/>
          </p:nvPr>
        </p:nvSpPr>
        <p:spPr>
          <a:xfrm>
            <a:off x="457200" y="682725"/>
            <a:ext cx="8229600" cy="33945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Changed syntax from Less to Sass.</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Faster compilation for Bootstrap</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Updated grid system.</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New semantic mixins and targeting on mobile devices.</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flexbox support.</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More responsive elements' support.</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Abandoned wells, thumbnails and panels.</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They are replaced with "Cards" element.</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All </a:t>
            </a:r>
            <a:r>
              <a:rPr lang="en-US" sz="1760" b="1"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3"/>
              </a:rPr>
              <a:t>HTML</a:t>
            </a: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 resets moved to Reboot module.</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Customization.</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Since version 4 it's easier to customize styles for templates, since all options are stored in Sass variables. After compiling a file developer gets an updated</a:t>
            </a:r>
            <a:r>
              <a:rPr lang="en-US" sz="176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4"/>
              </a:rPr>
              <a:t>CSS</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-file.</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Closed IE8 support.</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Developers who need </a:t>
            </a:r>
            <a:r>
              <a:rPr lang="en-US" sz="176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5"/>
              </a:rPr>
              <a:t>IE8</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 support should continue using Bootstrap 3.</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Moved from pixels to rem and em units.</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Rewrote all </a:t>
            </a:r>
            <a:r>
              <a:rPr lang="en-US" sz="1760" b="1"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6"/>
              </a:rPr>
              <a:t>JS</a:t>
            </a: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 plugins.</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Improved work of tooltips and popovers</a:t>
            </a:r>
            <a:r>
              <a:rPr lang="en-US" sz="176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p>
          <a:p>
            <a:pPr marL="342900" marR="0" lvl="0" indent="-342900" algn="l" rtl="0">
              <a:lnSpc>
                <a:spcPct val="80000"/>
              </a:lnSpc>
              <a:spcBef>
                <a:spcPts val="350"/>
              </a:spcBef>
              <a:spcAft>
                <a:spcPts val="0"/>
              </a:spcAft>
              <a:buClr>
                <a:schemeClr val="dk1"/>
              </a:buClr>
              <a:buSzPct val="98000"/>
              <a:buFont typeface="Arial" panose="020B0604020202020204"/>
              <a:buChar char="•"/>
            </a:pPr>
            <a:r>
              <a:rPr lang="en-US" sz="1760" b="1" i="0" u="none" strike="noStrike" cap="none">
                <a:solidFill>
                  <a:schemeClr val="dk1"/>
                </a:solidFill>
                <a:latin typeface="Calibri" panose="020F0502020204030204"/>
                <a:ea typeface="Calibri" panose="020F0502020204030204"/>
                <a:cs typeface="Calibri" panose="020F0502020204030204"/>
                <a:sym typeface="Calibri" panose="020F0502020204030204"/>
              </a:rPr>
              <a:t>Improved search and documentation.</a:t>
            </a:r>
          </a:p>
          <a:p>
            <a:pPr marL="342900" marR="0" lvl="0" indent="-342900" algn="l" rtl="0">
              <a:lnSpc>
                <a:spcPct val="80000"/>
              </a:lnSpc>
              <a:spcBef>
                <a:spcPts val="350"/>
              </a:spcBef>
              <a:buClr>
                <a:schemeClr val="dk1"/>
              </a:buClr>
              <a:buSzPct val="98000"/>
              <a:buFont typeface="Arial" panose="020B0604020202020204"/>
              <a:buNone/>
            </a:pPr>
            <a:endParaRPr sz="17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1424675" y="689175"/>
            <a:ext cx="5838600" cy="1577400"/>
          </a:xfrm>
          <a:prstGeom prst="rect">
            <a:avLst/>
          </a:prstGeom>
        </p:spPr>
        <p:txBody>
          <a:bodyPr lIns="91425" tIns="91425" rIns="91425" bIns="91425" anchor="b" anchorCtr="0">
            <a:noAutofit/>
          </a:bodyPr>
          <a:lstStyle/>
          <a:p>
            <a:pPr lvl="0">
              <a:spcBef>
                <a:spcPts val="0"/>
              </a:spcBef>
              <a:buNone/>
            </a:pPr>
            <a:r>
              <a:rPr lang="en-US">
                <a:latin typeface="Arial" panose="020B0604020202020204"/>
                <a:ea typeface="Arial" panose="020B0604020202020204"/>
                <a:cs typeface="Arial" panose="020B0604020202020204"/>
                <a:sym typeface="Arial" panose="020B0604020202020204"/>
              </a:rPr>
              <a:t>Cảm ơn các bạn đã theo dõi</a:t>
            </a:r>
          </a:p>
        </p:txBody>
      </p:sp>
      <p:sp>
        <p:nvSpPr>
          <p:cNvPr id="497" name="Shape 497"/>
          <p:cNvSpPr txBox="1">
            <a:spLocks noGrp="1"/>
          </p:cNvSpPr>
          <p:nvPr>
            <p:ph type="body" idx="1"/>
          </p:nvPr>
        </p:nvSpPr>
        <p:spPr>
          <a:xfrm>
            <a:off x="1424675" y="2453700"/>
            <a:ext cx="5838600" cy="1939800"/>
          </a:xfrm>
          <a:prstGeom prst="rect">
            <a:avLst/>
          </a:prstGeom>
        </p:spPr>
        <p:txBody>
          <a:bodyPr lIns="91425" tIns="91425" rIns="91425" bIns="91425" anchor="t" anchorCtr="0">
            <a:noAutofit/>
          </a:bodyPr>
          <a:lstStyle/>
          <a:p>
            <a:pPr lvl="0">
              <a:spcBef>
                <a:spcPts val="0"/>
              </a:spcBef>
              <a:buNone/>
            </a:pPr>
            <a:r>
              <a:rPr lang="en-US"/>
              <a:t>Liên kết tải Slide : </a:t>
            </a:r>
            <a:r>
              <a:rPr lang="en-US" u="sng">
                <a:solidFill>
                  <a:schemeClr val="hlink"/>
                </a:solidFill>
                <a:hlinkClick r:id="rId3"/>
              </a:rPr>
              <a:t>goo.gl/AKpr8K</a:t>
            </a:r>
          </a:p>
        </p:txBody>
      </p:sp>
      <p:pic>
        <p:nvPicPr>
          <p:cNvPr id="498" name="Shape 498"/>
          <p:cNvPicPr preferRelativeResize="0"/>
          <p:nvPr/>
        </p:nvPicPr>
        <p:blipFill>
          <a:blip r:embed="rId4"/>
          <a:stretch>
            <a:fillRect/>
          </a:stretch>
        </p:blipFill>
        <p:spPr>
          <a:xfrm>
            <a:off x="5991450" y="3056117"/>
            <a:ext cx="2761825" cy="18610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Ưu điểm của Bootstrap</a:t>
            </a:r>
          </a:p>
        </p:txBody>
      </p:sp>
      <p:sp>
        <p:nvSpPr>
          <p:cNvPr id="160" name="Shape 160"/>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358140" algn="l" rtl="0">
              <a:lnSpc>
                <a:spcPct val="80000"/>
              </a:lnSpc>
              <a:spcBef>
                <a:spcPts val="350"/>
              </a:spcBef>
              <a:spcAft>
                <a:spcPts val="0"/>
              </a:spcAft>
              <a:buClr>
                <a:schemeClr val="dk1"/>
              </a:buClr>
              <a:buSzPct val="100000"/>
              <a:buFont typeface="Arial" panose="020B0604020202020204"/>
              <a:buChar char="•"/>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Nền tảng tối ưu</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Trong bootstrap đã tạo sẵn một thư viện để lưu trữ mà các nhà thiết kế có thể sử dụng và tuỳ ý chỉnh sửa theo mục đích cá nhân. Điều này giúp cho việc phát triển website trở nên nhanh chóng</a:t>
            </a:r>
            <a:r>
              <a:rPr lang="en-US" sz="2000"/>
              <a:t>.</a:t>
            </a:r>
          </a:p>
          <a:p>
            <a:pPr marL="342900" marR="0" lvl="0" indent="-358140" algn="l" rtl="0">
              <a:lnSpc>
                <a:spcPct val="80000"/>
              </a:lnSpc>
              <a:spcBef>
                <a:spcPts val="350"/>
              </a:spcBef>
              <a:spcAft>
                <a:spcPts val="0"/>
              </a:spcAft>
              <a:buClr>
                <a:schemeClr val="dk1"/>
              </a:buClr>
              <a:buSzPct val="100000"/>
              <a:buFont typeface="Arial" panose="020B0604020202020204"/>
              <a:buChar char="•"/>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Tương tác tốt với smartphone</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bootstrap sử dụng grid system nên bootstrap mặc định hỗ trợ responsive và viết theo xu hướng mobile first ưu tiên giao diện mobile trước, điều này cải thiện đáng kể hiệu suất trang web khi có người dùng truy cập bằng mobile. </a:t>
            </a:r>
          </a:p>
          <a:p>
            <a:pPr marL="342900" marR="0" lvl="0" indent="-358140" algn="l" rtl="0">
              <a:lnSpc>
                <a:spcPct val="80000"/>
              </a:lnSpc>
              <a:spcBef>
                <a:spcPts val="350"/>
              </a:spcBef>
              <a:spcAft>
                <a:spcPts val="0"/>
              </a:spcAft>
              <a:buClr>
                <a:schemeClr val="dk1"/>
              </a:buClr>
              <a:buSzPct val="100000"/>
              <a:buFont typeface="Arial" panose="020B0604020202020204"/>
              <a:buChar char="•"/>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Dễ dàng tuỳ biến</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000"/>
              <a:t>B</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ootstrap hỗ trợ thêm tính năng customizer, bạn có thể thay đổi gần như tất cả những thuộc tính của nó để phù hợp với chương trình của bạn.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Shape 165"/>
          <p:cNvPicPr preferRelativeResize="0"/>
          <p:nvPr/>
        </p:nvPicPr>
        <p:blipFill rotWithShape="1">
          <a:blip r:embed="rId3"/>
          <a:srcRect l="4808" r="4799"/>
          <a:stretch>
            <a:fillRect/>
          </a:stretch>
        </p:blipFill>
        <p:spPr>
          <a:xfrm>
            <a:off x="5244250" y="1386100"/>
            <a:ext cx="3232598" cy="2384201"/>
          </a:xfrm>
          <a:prstGeom prst="rect">
            <a:avLst/>
          </a:prstGeom>
          <a:noFill/>
          <a:ln w="76200" cap="flat" cmpd="dbl">
            <a:solidFill>
              <a:schemeClr val="lt1"/>
            </a:solidFill>
            <a:prstDash val="solid"/>
            <a:miter/>
            <a:headEnd type="none" w="med" len="med"/>
            <a:tailEnd type="none" w="med" len="med"/>
          </a:ln>
        </p:spPr>
      </p:pic>
      <p:sp>
        <p:nvSpPr>
          <p:cNvPr id="166" name="Shape 166"/>
          <p:cNvSpPr txBox="1">
            <a:spLocks noGrp="1"/>
          </p:cNvSpPr>
          <p:nvPr>
            <p:ph type="title"/>
          </p:nvPr>
        </p:nvSpPr>
        <p:spPr>
          <a:xfrm>
            <a:off x="291950" y="0"/>
            <a:ext cx="4111200" cy="1388700"/>
          </a:xfrm>
          <a:prstGeom prst="rect">
            <a:avLst/>
          </a:prstGeom>
        </p:spPr>
        <p:txBody>
          <a:bodyPr lIns="91425" tIns="91425" rIns="91425" bIns="91425" anchor="b" anchorCtr="0">
            <a:noAutofit/>
          </a:bodyPr>
          <a:lstStyle/>
          <a:p>
            <a:pPr marL="0" marR="0" lvl="0" indent="0" rtl="0">
              <a:spcBef>
                <a:spcPts val="0"/>
              </a:spcBef>
              <a:buNone/>
            </a:pPr>
            <a:r>
              <a:rPr lang="en-US" b="0" i="0" u="none" strike="noStrike" cap="none"/>
              <a:t>Nhược điểm</a:t>
            </a:r>
          </a:p>
        </p:txBody>
      </p:sp>
      <p:sp>
        <p:nvSpPr>
          <p:cNvPr id="167" name="Shape 167"/>
          <p:cNvSpPr txBox="1">
            <a:spLocks noGrp="1"/>
          </p:cNvSpPr>
          <p:nvPr>
            <p:ph type="body" idx="1"/>
          </p:nvPr>
        </p:nvSpPr>
        <p:spPr>
          <a:xfrm>
            <a:off x="291950" y="1612075"/>
            <a:ext cx="3978000" cy="2577000"/>
          </a:xfrm>
          <a:prstGeom prst="rect">
            <a:avLst/>
          </a:prstGeom>
        </p:spPr>
        <p:txBody>
          <a:bodyPr lIns="91425" tIns="91425" rIns="91425" bIns="91425" anchor="t" anchorCtr="0">
            <a:noAutofit/>
          </a:bodyPr>
          <a:lstStyle/>
          <a:p>
            <a:pPr marL="742950" marR="0" lvl="1" indent="-235585" rtl="0">
              <a:spcBef>
                <a:spcPts val="0"/>
              </a:spcBef>
              <a:buSzPct val="100000"/>
              <a:buChar char="•"/>
            </a:pPr>
            <a:r>
              <a:rPr lang="en-US" sz="1800" b="1" i="0" u="none" strike="noStrike" cap="none"/>
              <a:t>Bootstrap không khuyến khích sáng tạo</a:t>
            </a:r>
            <a:r>
              <a:rPr lang="en-US" sz="1800" b="0" i="0" u="none" strike="noStrike" cap="none"/>
              <a:t>: Chỉ cần nhét Bootstrap vào themes sẵn có, gọi ra cá</a:t>
            </a:r>
            <a:r>
              <a:rPr lang="en-US" sz="1800"/>
              <a:t>c</a:t>
            </a:r>
            <a:r>
              <a:rPr lang="en-US" sz="1800" b="0" i="0" u="none" strike="noStrike" cap="none"/>
              <a:t> .class từ stylesheet và thế là bạn đã có một trang web responsive trông cũng ổn ổn. </a:t>
            </a:r>
          </a:p>
          <a:p>
            <a:pPr marL="742950" marR="0" lvl="1" indent="-235585" rtl="0">
              <a:spcBef>
                <a:spcPts val="0"/>
              </a:spcBef>
              <a:buSzPct val="100000"/>
              <a:buChar char="•"/>
            </a:pPr>
            <a:r>
              <a:rPr lang="en-US" sz="1800" b="0" i="0" u="none" strike="noStrike" cap="none"/>
              <a:t>Các ứng dụng javascript còn phụ thuộc vào jQuery</a:t>
            </a:r>
            <a:r>
              <a:rPr lang="en-US" sz="180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spcBef>
                <a:spcPts val="0"/>
              </a:spcBef>
              <a:buNone/>
            </a:pPr>
            <a:r>
              <a:rPr lang="en-US"/>
              <a:t>Cài đặt Bootstrap</a:t>
            </a:r>
          </a:p>
        </p:txBody>
      </p:sp>
      <p:sp>
        <p:nvSpPr>
          <p:cNvPr id="173" name="Shape 173"/>
          <p:cNvSpPr txBox="1">
            <a:spLocks noGrp="1"/>
          </p:cNvSpPr>
          <p:nvPr>
            <p:ph type="body" idx="1"/>
          </p:nvPr>
        </p:nvSpPr>
        <p:spPr>
          <a:xfrm>
            <a:off x="457200" y="926775"/>
            <a:ext cx="8162100" cy="2574900"/>
          </a:xfrm>
          <a:prstGeom prst="rect">
            <a:avLst/>
          </a:prstGeom>
        </p:spPr>
        <p:txBody>
          <a:bodyPr lIns="91425" tIns="91425" rIns="91425" bIns="91425" anchor="t" anchorCtr="0">
            <a:noAutofit/>
          </a:bodyPr>
          <a:lstStyle/>
          <a:p>
            <a:pPr marL="457200" lvl="0" indent="-355600" rtl="0">
              <a:lnSpc>
                <a:spcPct val="100000"/>
              </a:lnSpc>
              <a:spcBef>
                <a:spcPts val="360"/>
              </a:spcBef>
              <a:buSzPct val="100000"/>
            </a:pPr>
            <a:r>
              <a:rPr lang="en-US" sz="2000" u="sng">
                <a:solidFill>
                  <a:schemeClr val="hlink"/>
                </a:solidFill>
                <a:hlinkClick r:id="rId3"/>
              </a:rPr>
              <a:t>http://getbootstrap.com/getting-started/#download</a:t>
            </a:r>
            <a:r>
              <a:rPr lang="en-US" sz="2000">
                <a:solidFill>
                  <a:srgbClr val="000000"/>
                </a:solidFill>
              </a:rPr>
              <a:t> </a:t>
            </a:r>
          </a:p>
          <a:p>
            <a:pPr lvl="0">
              <a:spcBef>
                <a:spcPts val="0"/>
              </a:spcBef>
              <a:buNone/>
            </a:pPr>
            <a:endParaRPr lang="en-US" sz="2000">
              <a:solidFill>
                <a:srgbClr val="000000"/>
              </a:solidFill>
            </a:endParaRPr>
          </a:p>
        </p:txBody>
      </p:sp>
      <p:pic>
        <p:nvPicPr>
          <p:cNvPr id="174" name="Shape 174"/>
          <p:cNvPicPr preferRelativeResize="0"/>
          <p:nvPr/>
        </p:nvPicPr>
        <p:blipFill>
          <a:blip r:embed="rId4"/>
          <a:stretch>
            <a:fillRect/>
          </a:stretch>
        </p:blipFill>
        <p:spPr>
          <a:xfrm>
            <a:off x="6493724" y="1617500"/>
            <a:ext cx="2551950" cy="2107425"/>
          </a:xfrm>
          <a:prstGeom prst="rect">
            <a:avLst/>
          </a:prstGeom>
          <a:noFill/>
          <a:ln>
            <a:noFill/>
          </a:ln>
        </p:spPr>
      </p:pic>
      <p:sp>
        <p:nvSpPr>
          <p:cNvPr id="175" name="Shape 175"/>
          <p:cNvSpPr txBox="1"/>
          <p:nvPr/>
        </p:nvSpPr>
        <p:spPr>
          <a:xfrm>
            <a:off x="200625" y="1499375"/>
            <a:ext cx="6197999" cy="2745300"/>
          </a:xfrm>
          <a:prstGeom prst="rect">
            <a:avLst/>
          </a:prstGeom>
          <a:noFill/>
          <a:ln>
            <a:noFill/>
          </a:ln>
        </p:spPr>
        <p:txBody>
          <a:bodyPr lIns="91425" tIns="91425" rIns="91425" bIns="91425" anchor="t" anchorCtr="0">
            <a:noAutofit/>
          </a:bodyPr>
          <a:lstStyle/>
          <a:p>
            <a:pPr lvl="0" rtl="0">
              <a:lnSpc>
                <a:spcPct val="143000"/>
              </a:lnSpc>
              <a:spcBef>
                <a:spcPts val="0"/>
              </a:spcBef>
              <a:buNone/>
            </a:pPr>
            <a:r>
              <a:rPr lang="en-US" sz="1100">
                <a:solidFill>
                  <a:srgbClr val="999999"/>
                </a:solidFill>
                <a:latin typeface="Consolas" panose="020B0609020204030204"/>
                <a:ea typeface="Consolas" panose="020B0609020204030204"/>
                <a:cs typeface="Consolas" panose="020B0609020204030204"/>
                <a:sym typeface="Consolas" panose="020B0609020204030204"/>
              </a:rPr>
              <a:t>&lt;!-- Latest compiled and minified CSS --&gt;</a:t>
            </a:r>
            <a:r>
              <a:rPr lang="en-US" sz="1100">
                <a:solidFill>
                  <a:srgbClr val="333333"/>
                </a:solidFill>
                <a:latin typeface="Consolas" panose="020B0609020204030204"/>
                <a:ea typeface="Consolas" panose="020B0609020204030204"/>
                <a:cs typeface="Consolas" panose="020B0609020204030204"/>
                <a:sym typeface="Consolas" panose="020B0609020204030204"/>
              </a:rPr>
              <a:t/>
            </a:r>
            <a:br>
              <a:rPr lang="en-US" sz="1100">
                <a:solidFill>
                  <a:srgbClr val="333333"/>
                </a:solidFill>
                <a:latin typeface="Consolas" panose="020B0609020204030204"/>
                <a:ea typeface="Consolas" panose="020B0609020204030204"/>
                <a:cs typeface="Consolas" panose="020B0609020204030204"/>
                <a:sym typeface="Consolas" panose="020B0609020204030204"/>
              </a:rPr>
            </a:br>
            <a:r>
              <a:rPr lang="en-US" sz="1100">
                <a:solidFill>
                  <a:srgbClr val="2F6F9F"/>
                </a:solidFill>
                <a:latin typeface="Consolas" panose="020B0609020204030204"/>
                <a:ea typeface="Consolas" panose="020B0609020204030204"/>
                <a:cs typeface="Consolas" panose="020B0609020204030204"/>
                <a:sym typeface="Consolas" panose="020B0609020204030204"/>
              </a:rPr>
              <a:t>&lt;link</a:t>
            </a:r>
            <a:r>
              <a:rPr lang="en-US" sz="1100">
                <a:solidFill>
                  <a:srgbClr val="333333"/>
                </a:solidFill>
                <a:latin typeface="Consolas" panose="020B0609020204030204"/>
                <a:ea typeface="Consolas" panose="020B0609020204030204"/>
                <a:cs typeface="Consolas" panose="020B0609020204030204"/>
                <a:sym typeface="Consolas" panose="020B0609020204030204"/>
              </a:rPr>
              <a:t> </a:t>
            </a:r>
            <a:r>
              <a:rPr lang="en-US" sz="1100">
                <a:solidFill>
                  <a:srgbClr val="4F9FCF"/>
                </a:solidFill>
                <a:latin typeface="Consolas" panose="020B0609020204030204"/>
                <a:ea typeface="Consolas" panose="020B0609020204030204"/>
                <a:cs typeface="Consolas" panose="020B0609020204030204"/>
                <a:sym typeface="Consolas" panose="020B0609020204030204"/>
              </a:rPr>
              <a:t>rel=</a:t>
            </a:r>
            <a:r>
              <a:rPr lang="en-US" sz="1100">
                <a:solidFill>
                  <a:srgbClr val="D44950"/>
                </a:solidFill>
                <a:latin typeface="Consolas" panose="020B0609020204030204"/>
                <a:ea typeface="Consolas" panose="020B0609020204030204"/>
                <a:cs typeface="Consolas" panose="020B0609020204030204"/>
                <a:sym typeface="Consolas" panose="020B0609020204030204"/>
              </a:rPr>
              <a:t>"stylesheet"</a:t>
            </a:r>
            <a:r>
              <a:rPr lang="en-US" sz="1100">
                <a:solidFill>
                  <a:srgbClr val="333333"/>
                </a:solidFill>
                <a:latin typeface="Consolas" panose="020B0609020204030204"/>
                <a:ea typeface="Consolas" panose="020B0609020204030204"/>
                <a:cs typeface="Consolas" panose="020B0609020204030204"/>
                <a:sym typeface="Consolas" panose="020B0609020204030204"/>
              </a:rPr>
              <a:t> </a:t>
            </a:r>
            <a:r>
              <a:rPr lang="en-US" sz="1100">
                <a:solidFill>
                  <a:srgbClr val="4F9FCF"/>
                </a:solidFill>
                <a:latin typeface="Consolas" panose="020B0609020204030204"/>
                <a:ea typeface="Consolas" panose="020B0609020204030204"/>
                <a:cs typeface="Consolas" panose="020B0609020204030204"/>
                <a:sym typeface="Consolas" panose="020B0609020204030204"/>
              </a:rPr>
              <a:t>href=</a:t>
            </a:r>
            <a:r>
              <a:rPr lang="en-US" sz="1100">
                <a:solidFill>
                  <a:srgbClr val="D44950"/>
                </a:solidFill>
                <a:latin typeface="Consolas" panose="020B0609020204030204"/>
                <a:ea typeface="Consolas" panose="020B0609020204030204"/>
                <a:cs typeface="Consolas" panose="020B0609020204030204"/>
                <a:sym typeface="Consolas" panose="020B0609020204030204"/>
              </a:rPr>
              <a:t>"https://maxcdn.bootstrapcdn.com/bootstrap/3.3.7/css/bootstrap.min.css"</a:t>
            </a:r>
            <a:r>
              <a:rPr lang="en-US" sz="1100">
                <a:solidFill>
                  <a:srgbClr val="333333"/>
                </a:solidFill>
                <a:latin typeface="Consolas" panose="020B0609020204030204"/>
                <a:ea typeface="Consolas" panose="020B0609020204030204"/>
                <a:cs typeface="Consolas" panose="020B0609020204030204"/>
                <a:sym typeface="Consolas" panose="020B0609020204030204"/>
              </a:rPr>
              <a:t> </a:t>
            </a:r>
            <a:r>
              <a:rPr lang="en-US" sz="1100">
                <a:solidFill>
                  <a:srgbClr val="4F9FCF"/>
                </a:solidFill>
                <a:latin typeface="Consolas" panose="020B0609020204030204"/>
                <a:ea typeface="Consolas" panose="020B0609020204030204"/>
                <a:cs typeface="Consolas" panose="020B0609020204030204"/>
                <a:sym typeface="Consolas" panose="020B0609020204030204"/>
              </a:rPr>
              <a:t>integrity=</a:t>
            </a:r>
            <a:r>
              <a:rPr lang="en-US" sz="1100">
                <a:solidFill>
                  <a:srgbClr val="D44950"/>
                </a:solidFill>
                <a:latin typeface="Consolas" panose="020B0609020204030204"/>
                <a:ea typeface="Consolas" panose="020B0609020204030204"/>
                <a:cs typeface="Consolas" panose="020B0609020204030204"/>
                <a:sym typeface="Consolas" panose="020B0609020204030204"/>
              </a:rPr>
              <a:t>"sha384-BVYiiSIFeK1dGmJRAkycuHAHRg32OmUcww7on3RYdg4Va+PmSTsz/K68vbdEjh4u"</a:t>
            </a:r>
            <a:r>
              <a:rPr lang="en-US" sz="1100">
                <a:solidFill>
                  <a:srgbClr val="333333"/>
                </a:solidFill>
                <a:latin typeface="Consolas" panose="020B0609020204030204"/>
                <a:ea typeface="Consolas" panose="020B0609020204030204"/>
                <a:cs typeface="Consolas" panose="020B0609020204030204"/>
                <a:sym typeface="Consolas" panose="020B0609020204030204"/>
              </a:rPr>
              <a:t> </a:t>
            </a:r>
            <a:r>
              <a:rPr lang="en-US" sz="1100">
                <a:solidFill>
                  <a:srgbClr val="4F9FCF"/>
                </a:solidFill>
                <a:latin typeface="Consolas" panose="020B0609020204030204"/>
                <a:ea typeface="Consolas" panose="020B0609020204030204"/>
                <a:cs typeface="Consolas" panose="020B0609020204030204"/>
                <a:sym typeface="Consolas" panose="020B0609020204030204"/>
              </a:rPr>
              <a:t>crossorigin=</a:t>
            </a:r>
            <a:r>
              <a:rPr lang="en-US" sz="1100">
                <a:solidFill>
                  <a:srgbClr val="D44950"/>
                </a:solidFill>
                <a:latin typeface="Consolas" panose="020B0609020204030204"/>
                <a:ea typeface="Consolas" panose="020B0609020204030204"/>
                <a:cs typeface="Consolas" panose="020B0609020204030204"/>
                <a:sym typeface="Consolas" panose="020B0609020204030204"/>
              </a:rPr>
              <a:t>"anonymous"</a:t>
            </a:r>
            <a:r>
              <a:rPr lang="en-US" sz="1100">
                <a:solidFill>
                  <a:srgbClr val="2F6F9F"/>
                </a:solidFill>
                <a:latin typeface="Consolas" panose="020B0609020204030204"/>
                <a:ea typeface="Consolas" panose="020B0609020204030204"/>
                <a:cs typeface="Consolas" panose="020B0609020204030204"/>
                <a:sym typeface="Consolas" panose="020B0609020204030204"/>
              </a:rPr>
              <a:t>&gt;</a:t>
            </a:r>
            <a:r>
              <a:rPr lang="en-US" sz="1100">
                <a:solidFill>
                  <a:srgbClr val="333333"/>
                </a:solidFill>
                <a:latin typeface="Consolas" panose="020B0609020204030204"/>
                <a:ea typeface="Consolas" panose="020B0609020204030204"/>
                <a:cs typeface="Consolas" panose="020B0609020204030204"/>
                <a:sym typeface="Consolas" panose="020B0609020204030204"/>
              </a:rPr>
              <a:t/>
            </a:r>
            <a:br>
              <a:rPr lang="en-US" sz="1100">
                <a:solidFill>
                  <a:srgbClr val="333333"/>
                </a:solidFill>
                <a:latin typeface="Consolas" panose="020B0609020204030204"/>
                <a:ea typeface="Consolas" panose="020B0609020204030204"/>
                <a:cs typeface="Consolas" panose="020B0609020204030204"/>
                <a:sym typeface="Consolas" panose="020B0609020204030204"/>
              </a:rPr>
            </a:br>
            <a:r>
              <a:rPr lang="en-US" sz="1100">
                <a:solidFill>
                  <a:srgbClr val="333333"/>
                </a:solidFill>
                <a:latin typeface="Consolas" panose="020B0609020204030204"/>
                <a:ea typeface="Consolas" panose="020B0609020204030204"/>
                <a:cs typeface="Consolas" panose="020B0609020204030204"/>
                <a:sym typeface="Consolas" panose="020B0609020204030204"/>
              </a:rPr>
              <a:t/>
            </a:r>
            <a:br>
              <a:rPr lang="en-US" sz="1100">
                <a:solidFill>
                  <a:srgbClr val="333333"/>
                </a:solidFill>
                <a:latin typeface="Consolas" panose="020B0609020204030204"/>
                <a:ea typeface="Consolas" panose="020B0609020204030204"/>
                <a:cs typeface="Consolas" panose="020B0609020204030204"/>
                <a:sym typeface="Consolas" panose="020B0609020204030204"/>
              </a:rPr>
            </a:br>
            <a:r>
              <a:rPr lang="en-US" sz="1100">
                <a:solidFill>
                  <a:srgbClr val="999999"/>
                </a:solidFill>
                <a:latin typeface="Consolas" panose="020B0609020204030204"/>
                <a:ea typeface="Consolas" panose="020B0609020204030204"/>
                <a:cs typeface="Consolas" panose="020B0609020204030204"/>
                <a:sym typeface="Consolas" panose="020B0609020204030204"/>
              </a:rPr>
              <a:t>&lt;!-- Latest compiled and minified JavaScript --&gt;</a:t>
            </a:r>
            <a:r>
              <a:rPr lang="en-US" sz="1100">
                <a:solidFill>
                  <a:srgbClr val="333333"/>
                </a:solidFill>
                <a:latin typeface="Consolas" panose="020B0609020204030204"/>
                <a:ea typeface="Consolas" panose="020B0609020204030204"/>
                <a:cs typeface="Consolas" panose="020B0609020204030204"/>
                <a:sym typeface="Consolas" panose="020B0609020204030204"/>
              </a:rPr>
              <a:t/>
            </a:r>
            <a:br>
              <a:rPr lang="en-US" sz="1100">
                <a:solidFill>
                  <a:srgbClr val="333333"/>
                </a:solidFill>
                <a:latin typeface="Consolas" panose="020B0609020204030204"/>
                <a:ea typeface="Consolas" panose="020B0609020204030204"/>
                <a:cs typeface="Consolas" panose="020B0609020204030204"/>
                <a:sym typeface="Consolas" panose="020B0609020204030204"/>
              </a:rPr>
            </a:br>
            <a:r>
              <a:rPr lang="en-US" sz="1100">
                <a:solidFill>
                  <a:srgbClr val="2F6F9F"/>
                </a:solidFill>
                <a:latin typeface="Consolas" panose="020B0609020204030204"/>
                <a:ea typeface="Consolas" panose="020B0609020204030204"/>
                <a:cs typeface="Consolas" panose="020B0609020204030204"/>
                <a:sym typeface="Consolas" panose="020B0609020204030204"/>
              </a:rPr>
              <a:t>&lt;script </a:t>
            </a:r>
            <a:r>
              <a:rPr lang="en-US" sz="1100">
                <a:solidFill>
                  <a:srgbClr val="4F9FCF"/>
                </a:solidFill>
                <a:latin typeface="Consolas" panose="020B0609020204030204"/>
                <a:ea typeface="Consolas" panose="020B0609020204030204"/>
                <a:cs typeface="Consolas" panose="020B0609020204030204"/>
                <a:sym typeface="Consolas" panose="020B0609020204030204"/>
              </a:rPr>
              <a:t>src=</a:t>
            </a:r>
            <a:r>
              <a:rPr lang="en-US" sz="1100">
                <a:solidFill>
                  <a:srgbClr val="D44950"/>
                </a:solidFill>
                <a:latin typeface="Consolas" panose="020B0609020204030204"/>
                <a:ea typeface="Consolas" panose="020B0609020204030204"/>
                <a:cs typeface="Consolas" panose="020B0609020204030204"/>
                <a:sym typeface="Consolas" panose="020B0609020204030204"/>
              </a:rPr>
              <a:t>"https://maxcdn.bootstrapcdn.com/bootstrap/3.3.7/js/bootstrap.min.js"</a:t>
            </a:r>
            <a:r>
              <a:rPr lang="en-US" sz="1100">
                <a:solidFill>
                  <a:srgbClr val="333333"/>
                </a:solidFill>
                <a:latin typeface="Consolas" panose="020B0609020204030204"/>
                <a:ea typeface="Consolas" panose="020B0609020204030204"/>
                <a:cs typeface="Consolas" panose="020B0609020204030204"/>
                <a:sym typeface="Consolas" panose="020B0609020204030204"/>
              </a:rPr>
              <a:t> </a:t>
            </a:r>
            <a:r>
              <a:rPr lang="en-US" sz="1100">
                <a:solidFill>
                  <a:srgbClr val="4F9FCF"/>
                </a:solidFill>
                <a:latin typeface="Consolas" panose="020B0609020204030204"/>
                <a:ea typeface="Consolas" panose="020B0609020204030204"/>
                <a:cs typeface="Consolas" panose="020B0609020204030204"/>
                <a:sym typeface="Consolas" panose="020B0609020204030204"/>
              </a:rPr>
              <a:t>integrity=</a:t>
            </a:r>
            <a:r>
              <a:rPr lang="en-US" sz="1100">
                <a:solidFill>
                  <a:srgbClr val="D44950"/>
                </a:solidFill>
                <a:latin typeface="Consolas" panose="020B0609020204030204"/>
                <a:ea typeface="Consolas" panose="020B0609020204030204"/>
                <a:cs typeface="Consolas" panose="020B0609020204030204"/>
                <a:sym typeface="Consolas" panose="020B0609020204030204"/>
              </a:rPr>
              <a:t>"sha384-Tc5IQib027qvyjSMfHjOMaLkfuWVxZxUPnCJA7l2mCWNIpG9mGCD8wGNIcPD7Txa"</a:t>
            </a:r>
            <a:r>
              <a:rPr lang="en-US" sz="1100">
                <a:solidFill>
                  <a:srgbClr val="333333"/>
                </a:solidFill>
                <a:latin typeface="Consolas" panose="020B0609020204030204"/>
                <a:ea typeface="Consolas" panose="020B0609020204030204"/>
                <a:cs typeface="Consolas" panose="020B0609020204030204"/>
                <a:sym typeface="Consolas" panose="020B0609020204030204"/>
              </a:rPr>
              <a:t> </a:t>
            </a:r>
            <a:r>
              <a:rPr lang="en-US" sz="1100">
                <a:solidFill>
                  <a:srgbClr val="4F9FCF"/>
                </a:solidFill>
                <a:latin typeface="Consolas" panose="020B0609020204030204"/>
                <a:ea typeface="Consolas" panose="020B0609020204030204"/>
                <a:cs typeface="Consolas" panose="020B0609020204030204"/>
                <a:sym typeface="Consolas" panose="020B0609020204030204"/>
              </a:rPr>
              <a:t>crossorigin=</a:t>
            </a:r>
            <a:r>
              <a:rPr lang="en-US" sz="1100">
                <a:solidFill>
                  <a:srgbClr val="D44950"/>
                </a:solidFill>
                <a:latin typeface="Consolas" panose="020B0609020204030204"/>
                <a:ea typeface="Consolas" panose="020B0609020204030204"/>
                <a:cs typeface="Consolas" panose="020B0609020204030204"/>
                <a:sym typeface="Consolas" panose="020B0609020204030204"/>
              </a:rPr>
              <a:t>"anonymous"</a:t>
            </a:r>
            <a:r>
              <a:rPr lang="en-US" sz="1100">
                <a:solidFill>
                  <a:srgbClr val="2F6F9F"/>
                </a:solidFill>
                <a:latin typeface="Consolas" panose="020B0609020204030204"/>
                <a:ea typeface="Consolas" panose="020B0609020204030204"/>
                <a:cs typeface="Consolas" panose="020B0609020204030204"/>
                <a:sym typeface="Consolas" panose="020B0609020204030204"/>
              </a:rPr>
              <a:t>&gt;&lt;/script&gt;</a:t>
            </a:r>
          </a:p>
          <a:p>
            <a:pPr lvl="0" rtl="0">
              <a:spcBef>
                <a:spcPts val="360"/>
              </a:spcBef>
              <a:buClr>
                <a:schemeClr val="dk1"/>
              </a:buClr>
              <a:buFont typeface="Arial" panose="020B0604020202020204"/>
              <a:buNone/>
            </a:pPr>
            <a:endParaRPr sz="1100">
              <a:solidFill>
                <a:srgbClr val="999999"/>
              </a:solidFill>
              <a:latin typeface="Consolas" panose="020B0609020204030204"/>
              <a:ea typeface="Consolas" panose="020B0609020204030204"/>
              <a:cs typeface="Consolas" panose="020B0609020204030204"/>
              <a:sym typeface="Consolas" panose="020B060902020403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2140800" y="1630500"/>
            <a:ext cx="4862400" cy="1882500"/>
          </a:xfrm>
          <a:prstGeom prst="rect">
            <a:avLst/>
          </a:prstGeom>
        </p:spPr>
        <p:txBody>
          <a:bodyPr lIns="91425" tIns="91425" rIns="91425" bIns="91425" anchor="ctr" anchorCtr="0">
            <a:noAutofit/>
          </a:bodyPr>
          <a:lstStyle/>
          <a:p>
            <a:pPr lvl="0">
              <a:spcBef>
                <a:spcPts val="0"/>
              </a:spcBef>
              <a:buNone/>
            </a:pPr>
            <a:r>
              <a:rPr lang="en-US"/>
              <a:t>Hướng dẫn sử dụng Boostrap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2338</Words>
  <Application>Microsoft Office PowerPoint</Application>
  <PresentationFormat>On-screen Show (16:9)</PresentationFormat>
  <Paragraphs>261</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Consolas</vt:lpstr>
      <vt:lpstr>Times New Roman</vt:lpstr>
      <vt:lpstr>Helvetica Neue</vt:lpstr>
      <vt:lpstr>Courier New</vt:lpstr>
      <vt:lpstr>Calibri</vt:lpstr>
      <vt:lpstr>Roboto</vt:lpstr>
      <vt:lpstr>simple-light-2</vt:lpstr>
      <vt:lpstr>PowerPoint Presentation</vt:lpstr>
      <vt:lpstr>Bootstrap</vt:lpstr>
      <vt:lpstr>Bootstrap là gì?</vt:lpstr>
      <vt:lpstr>Tại sao phải sử dụng Bootstrap</vt:lpstr>
      <vt:lpstr>Tại sao phải sử dụng Bootstrap (tt)</vt:lpstr>
      <vt:lpstr>Ưu điểm của Bootstrap</vt:lpstr>
      <vt:lpstr>Nhược điểm</vt:lpstr>
      <vt:lpstr>Cài đặt Bootstrap</vt:lpstr>
      <vt:lpstr>Hướng dẫn sử dụng Boostrap</vt:lpstr>
      <vt:lpstr>Grid System (hệ thống lưới)</vt:lpstr>
      <vt:lpstr>Các class trong Grid System</vt:lpstr>
      <vt:lpstr>Container</vt:lpstr>
      <vt:lpstr>Fluid container</vt:lpstr>
      <vt:lpstr>Ví dụ Grid System</vt:lpstr>
      <vt:lpstr>Offset ( Di chuyển cột )</vt:lpstr>
      <vt:lpstr>Ví dụ Offset ( Di chuyển cột )</vt:lpstr>
      <vt:lpstr>Các cột lồng nhau</vt:lpstr>
      <vt:lpstr>Ví dụ Các cột lồng nhau</vt:lpstr>
      <vt:lpstr>Typography </vt:lpstr>
      <vt:lpstr>Table (Bảng)</vt:lpstr>
      <vt:lpstr>Striped Table</vt:lpstr>
      <vt:lpstr>Bordered Table</vt:lpstr>
      <vt:lpstr>Hover Table</vt:lpstr>
      <vt:lpstr>Condensed Table</vt:lpstr>
      <vt:lpstr>Responsive Table</vt:lpstr>
      <vt:lpstr>Forms </vt:lpstr>
      <vt:lpstr>Inline Form</vt:lpstr>
      <vt:lpstr>Horizontal Form</vt:lpstr>
      <vt:lpstr>Các Control trong Form</vt:lpstr>
      <vt:lpstr>Checkbox và Radio</vt:lpstr>
      <vt:lpstr>Select</vt:lpstr>
      <vt:lpstr>Thuộc tính mở rộng</vt:lpstr>
      <vt:lpstr>Button (Nút)</vt:lpstr>
      <vt:lpstr>Kích thước Button</vt:lpstr>
      <vt:lpstr>Trạng thái vô hiệu hóa Nút</vt:lpstr>
      <vt:lpstr>Các dạng thẻ trả thành nút</vt:lpstr>
      <vt:lpstr>Ảnh Responsive</vt:lpstr>
      <vt:lpstr>Các kiểu hình ảnh khác</vt:lpstr>
      <vt:lpstr>Class màu sắc</vt:lpstr>
      <vt:lpstr>Class màu nền</vt:lpstr>
      <vt:lpstr>Float</vt:lpstr>
      <vt:lpstr>Căn giữa khối</vt:lpstr>
      <vt:lpstr>Components</vt:lpstr>
      <vt:lpstr>PowerPoint Presentation</vt:lpstr>
      <vt:lpstr>PowerPoint Presentation</vt:lpstr>
      <vt:lpstr>PowerPoint Presentation</vt:lpstr>
      <vt:lpstr>PowerPoint Presentation</vt:lpstr>
      <vt:lpstr>Javascript</vt:lpstr>
      <vt:lpstr>Modals</vt:lpstr>
      <vt:lpstr>PowerPoint Presentation</vt:lpstr>
      <vt:lpstr>Cách hiển thị Modals</vt:lpstr>
      <vt:lpstr>PowerPoint Presentation</vt:lpstr>
      <vt:lpstr>PowerPoint Presentation</vt:lpstr>
      <vt:lpstr>Customize (Tùy chỉnh)</vt:lpstr>
      <vt:lpstr>Tài liệu tham khảo</vt:lpstr>
      <vt:lpstr>Bootstrap 4</vt:lpstr>
      <vt:lpstr>Cảm ơn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WIN10</cp:lastModifiedBy>
  <cp:revision>6</cp:revision>
  <dcterms:created xsi:type="dcterms:W3CDTF">2017-02-14T03:45:42Z</dcterms:created>
  <dcterms:modified xsi:type="dcterms:W3CDTF">2017-02-17T15:10:55Z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