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05" r:id="rId6"/>
  </p:sldMasterIdLst>
  <p:notesMasterIdLst>
    <p:notesMasterId r:id="rId23"/>
  </p:notesMasterIdLst>
  <p:sldIdLst>
    <p:sldId id="256" r:id="rId7"/>
    <p:sldId id="302" r:id="rId8"/>
    <p:sldId id="1620" r:id="rId9"/>
    <p:sldId id="1950" r:id="rId10"/>
    <p:sldId id="259" r:id="rId11"/>
    <p:sldId id="303" r:id="rId12"/>
    <p:sldId id="325" r:id="rId13"/>
    <p:sldId id="324" r:id="rId14"/>
    <p:sldId id="326" r:id="rId15"/>
    <p:sldId id="304" r:id="rId16"/>
    <p:sldId id="1942" r:id="rId17"/>
    <p:sldId id="1946" r:id="rId18"/>
    <p:sldId id="1947" r:id="rId19"/>
    <p:sldId id="1951" r:id="rId20"/>
    <p:sldId id="1952" r:id="rId21"/>
    <p:sldId id="1949" r:id="rId22"/>
  </p:sldIdLst>
  <p:sldSz cx="12192000" cy="6858000"/>
  <p:notesSz cx="6858000" cy="12763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86435" autoAdjust="0"/>
  </p:normalViewPr>
  <p:slideViewPr>
    <p:cSldViewPr snapToGrid="0">
      <p:cViewPr varScale="1">
        <p:scale>
          <a:sx n="62" d="100"/>
          <a:sy n="62" d="100"/>
        </p:scale>
        <p:origin x="768" y="72"/>
      </p:cViewPr>
      <p:guideLst/>
    </p:cSldViewPr>
  </p:slideViewPr>
  <p:outlineViewPr>
    <p:cViewPr>
      <p:scale>
        <a:sx n="33" d="100"/>
        <a:sy n="33" d="100"/>
      </p:scale>
      <p:origin x="0" y="-31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 Quoc Huy (FHN.TCS)" userId="458c0cbc-d8c8-4ebf-a6da-b6a72fbd1854" providerId="ADAL" clId="{65AE9C62-5362-4162-856E-8E2BD0472DAE}"/>
    <pc:docChg chg="undo custSel modSld">
      <pc:chgData name="An Quoc Huy (FHN.TCS)" userId="458c0cbc-d8c8-4ebf-a6da-b6a72fbd1854" providerId="ADAL" clId="{65AE9C62-5362-4162-856E-8E2BD0472DAE}" dt="2022-06-23T08:48:06.286" v="29" actId="20577"/>
      <pc:docMkLst>
        <pc:docMk/>
      </pc:docMkLst>
      <pc:sldChg chg="modSp mod">
        <pc:chgData name="An Quoc Huy (FHN.TCS)" userId="458c0cbc-d8c8-4ebf-a6da-b6a72fbd1854" providerId="ADAL" clId="{65AE9C62-5362-4162-856E-8E2BD0472DAE}" dt="2022-06-23T08:47:28.713" v="23" actId="20577"/>
        <pc:sldMkLst>
          <pc:docMk/>
          <pc:sldMk cId="3070524015" sldId="1620"/>
        </pc:sldMkLst>
        <pc:spChg chg="mod">
          <ac:chgData name="An Quoc Huy (FHN.TCS)" userId="458c0cbc-d8c8-4ebf-a6da-b6a72fbd1854" providerId="ADAL" clId="{65AE9C62-5362-4162-856E-8E2BD0472DAE}" dt="2022-06-23T08:47:28.713" v="23" actId="20577"/>
          <ac:spMkLst>
            <pc:docMk/>
            <pc:sldMk cId="3070524015" sldId="1620"/>
            <ac:spMk id="2" creationId="{CF841BF4-7CF8-4304-A0EC-D2B8AB181A2D}"/>
          </ac:spMkLst>
        </pc:spChg>
      </pc:sldChg>
      <pc:sldChg chg="modSp mod">
        <pc:chgData name="An Quoc Huy (FHN.TCS)" userId="458c0cbc-d8c8-4ebf-a6da-b6a72fbd1854" providerId="ADAL" clId="{65AE9C62-5362-4162-856E-8E2BD0472DAE}" dt="2022-06-23T08:48:06.286" v="29" actId="20577"/>
        <pc:sldMkLst>
          <pc:docMk/>
          <pc:sldMk cId="3542195068" sldId="1946"/>
        </pc:sldMkLst>
        <pc:spChg chg="mod">
          <ac:chgData name="An Quoc Huy (FHN.TCS)" userId="458c0cbc-d8c8-4ebf-a6da-b6a72fbd1854" providerId="ADAL" clId="{65AE9C62-5362-4162-856E-8E2BD0472DAE}" dt="2022-06-23T08:48:06.286" v="29" actId="20577"/>
          <ac:spMkLst>
            <pc:docMk/>
            <pc:sldMk cId="3542195068" sldId="1946"/>
            <ac:spMk id="5" creationId="{062EF46A-1F73-4262-B85E-AC19EFCC32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3AC3E-4F6B-4720-BA79-EBA6619EAFDC}" type="datetimeFigureOut">
              <a:rPr lang="en-US" smtClean="0"/>
              <a:t>6/23/2022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ABC44-F1AF-4A2F-B552-AF3BAD16CBF4}" type="slidenum">
              <a:rPr lang="en-US" smtClean="0"/>
              <a:t>‹#›</a:t>
            </a:fld>
            <a:endParaRPr lang="en-US"/>
          </a:p>
        </p:txBody>
      </p:sp>
    </p:spTree>
    <p:extLst>
      <p:ext uri="{BB962C8B-B14F-4D97-AF65-F5344CB8AC3E}">
        <p14:creationId xmlns:p14="http://schemas.microsoft.com/office/powerpoint/2010/main" val="2899786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49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ea typeface="新細明體"/>
              </a:rPr>
              <a:t>Trainer note: please refer to the </a:t>
            </a:r>
            <a:r>
              <a:rPr lang="en-US" dirty="0"/>
              <a:t>Trainer support content </a:t>
            </a:r>
            <a:r>
              <a:rPr lang="en-US" altLang="zh-TW" dirty="0">
                <a:ea typeface="新細明體"/>
              </a:rPr>
              <a:t>module 3 delivery guide for the details</a:t>
            </a:r>
            <a:endParaRPr lang="zh-TW" altLang="en-US" dirty="0">
              <a:ea typeface="新細明體"/>
              <a:cs typeface="Calibri" panose="020F0502020204030204"/>
            </a:endParaRPr>
          </a:p>
          <a:p>
            <a:endParaRPr lang="en-US" dirty="0"/>
          </a:p>
        </p:txBody>
      </p:sp>
      <p:sp>
        <p:nvSpPr>
          <p:cNvPr id="4" name="投影片編號版面配置區 3"/>
          <p:cNvSpPr>
            <a:spLocks noGrp="1"/>
          </p:cNvSpPr>
          <p:nvPr>
            <p:ph type="sldNum" sz="quarter" idx="5"/>
          </p:nvPr>
        </p:nvSpPr>
        <p:spPr/>
        <p:txBody>
          <a:bodyPr/>
          <a:lstStyle/>
          <a:p>
            <a:fld id="{D1FABC44-F1AF-4A2F-B552-AF3BAD16CBF4}" type="slidenum">
              <a:rPr lang="en-US" smtClean="0"/>
              <a:t>15</a:t>
            </a:fld>
            <a:endParaRPr lang="en-US"/>
          </a:p>
        </p:txBody>
      </p:sp>
    </p:spTree>
    <p:extLst>
      <p:ext uri="{BB962C8B-B14F-4D97-AF65-F5344CB8AC3E}">
        <p14:creationId xmlns:p14="http://schemas.microsoft.com/office/powerpoint/2010/main" val="355686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5915" indent="-335915">
              <a:lnSpc>
                <a:spcPct val="90000"/>
              </a:lnSpc>
              <a:spcBef>
                <a:spcPct val="20000"/>
              </a:spcBef>
              <a:buFont typeface="Arial"/>
              <a:buChar char="•"/>
              <a:defRPr/>
            </a:pPr>
            <a:r>
              <a:rPr lang="en-US"/>
              <a:t>Smart Hotel Corp </a:t>
            </a:r>
            <a:r>
              <a:rPr lang="en-US" b="0" kern="1200">
                <a:effectLst/>
              </a:rPr>
              <a:t>is a major </a:t>
            </a:r>
            <a:r>
              <a:rPr lang="en-US"/>
              <a:t>hospitality e-commerce company owning series </a:t>
            </a:r>
            <a:r>
              <a:rPr lang="en-US" b="0" kern="1200">
                <a:effectLst/>
              </a:rPr>
              <a:t>of </a:t>
            </a:r>
            <a:r>
              <a:rPr lang="en-US"/>
              <a:t>hotel chains across the world.</a:t>
            </a:r>
          </a:p>
          <a:p>
            <a:pPr marL="335915" indent="-335915">
              <a:lnSpc>
                <a:spcPct val="90000"/>
              </a:lnSpc>
              <a:spcBef>
                <a:spcPct val="20000"/>
              </a:spcBef>
              <a:buFont typeface="Arial"/>
              <a:buChar char="•"/>
              <a:defRPr/>
            </a:pPr>
            <a:r>
              <a:rPr lang="en-US"/>
              <a:t>Smart Hotel Corp wants to consolidate their sprawl IT environment </a:t>
            </a:r>
            <a:r>
              <a:rPr lang="en-US" b="0" kern="1200">
                <a:effectLst/>
              </a:rPr>
              <a:t>and </a:t>
            </a:r>
            <a:r>
              <a:rPr lang="en-US"/>
              <a:t>streamline their operation by moving to the cloud.</a:t>
            </a:r>
            <a:endParaRPr lang="en-US">
              <a:cs typeface="Calibri"/>
            </a:endParaRPr>
          </a:p>
          <a:p>
            <a:pPr marL="335915" indent="-335915">
              <a:lnSpc>
                <a:spcPct val="90000"/>
              </a:lnSpc>
              <a:spcBef>
                <a:spcPct val="20000"/>
              </a:spcBef>
              <a:buFont typeface="Arial"/>
              <a:buChar char="•"/>
              <a:defRPr/>
            </a:pPr>
            <a:r>
              <a:rPr lang="en-US"/>
              <a:t> </a:t>
            </a:r>
            <a:r>
              <a:rPr lang="en-US" sz="1200" b="0" kern="1200">
                <a:solidFill>
                  <a:schemeClr val="tx1"/>
                </a:solidFill>
                <a:effectLst/>
                <a:latin typeface="+mn-lt"/>
                <a:ea typeface="+mn-ea"/>
                <a:cs typeface="+mn-cs"/>
              </a:rPr>
              <a:t>Founded in 1972 and based in Columbus, Ohio, their business comprises three major product families </a:t>
            </a:r>
            <a:r>
              <a:rPr lang="en-US"/>
              <a:t>(hotel,</a:t>
            </a:r>
            <a:r>
              <a:rPr lang="en-US" sz="1200" b="0" kern="1200">
                <a:solidFill>
                  <a:schemeClr val="tx1"/>
                </a:solidFill>
                <a:effectLst/>
                <a:latin typeface="+mn-lt"/>
                <a:ea typeface="+mn-ea"/>
                <a:cs typeface="+mn-cs"/>
              </a:rPr>
              <a:t> </a:t>
            </a:r>
            <a:r>
              <a:rPr lang="en-US"/>
              <a:t>online booking, exotic travel experience booking</a:t>
            </a:r>
            <a:r>
              <a:rPr lang="en-US" sz="1200" b="0" kern="1200">
                <a:solidFill>
                  <a:schemeClr val="tx1"/>
                </a:solidFill>
                <a:effectLst/>
                <a:latin typeface="+mn-lt"/>
                <a:ea typeface="+mn-ea"/>
                <a:cs typeface="+mn-cs"/>
              </a:rPr>
              <a:t>). Customers comprise familiar brand-name </a:t>
            </a:r>
            <a:r>
              <a:rPr lang="en-US"/>
              <a:t>hotels</a:t>
            </a:r>
            <a:r>
              <a:rPr lang="en-US" sz="1200" b="0" kern="1200">
                <a:solidFill>
                  <a:schemeClr val="tx1"/>
                </a:solidFill>
                <a:effectLst/>
                <a:latin typeface="+mn-lt"/>
                <a:ea typeface="+mn-ea"/>
                <a:cs typeface="+mn-cs"/>
              </a:rPr>
              <a:t>, and also includes large-scale</a:t>
            </a:r>
            <a:r>
              <a:rPr lang="en-US"/>
              <a:t> hotel chains</a:t>
            </a:r>
            <a:r>
              <a:rPr lang="en-US" sz="1200" b="0" kern="1200">
                <a:solidFill>
                  <a:schemeClr val="tx1"/>
                </a:solidFill>
                <a:effectLst/>
                <a:latin typeface="+mn-lt"/>
                <a:ea typeface="+mn-ea"/>
                <a:cs typeface="+mn-cs"/>
              </a:rPr>
              <a:t>. Turnover in 2018 exceeded 350 million USD.</a:t>
            </a:r>
            <a:endParaRPr lang="en-US">
              <a:cs typeface="Calibri"/>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71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a:solidFill>
                  <a:schemeClr val="tx1"/>
                </a:solidFill>
                <a:effectLst/>
                <a:latin typeface="+mn-lt"/>
                <a:ea typeface="+mn-ea"/>
                <a:cs typeface="+mn-cs"/>
              </a:rPr>
              <a:t>- Windows servers including both x32 and x64 hardware running Windows Server 2003 through to 2016</a:t>
            </a:r>
          </a:p>
          <a:p>
            <a:r>
              <a:rPr lang="en-US" sz="1200" b="0" kern="1200">
                <a:solidFill>
                  <a:schemeClr val="tx1"/>
                </a:solidFill>
                <a:effectLst/>
                <a:latin typeface="+mn-lt"/>
                <a:ea typeface="+mn-ea"/>
                <a:cs typeface="+mn-cs"/>
              </a:rPr>
              <a:t>- Linux servers running a mix of RHEL 6.10 and 7 series (7.2 through 7.6</a:t>
            </a:r>
            <a:r>
              <a:rPr lang="en-US"/>
              <a:t>), SLES 12, and</a:t>
            </a:r>
            <a:r>
              <a:rPr lang="en-US" sz="1200" b="0" kern="1200">
                <a:solidFill>
                  <a:schemeClr val="tx1"/>
                </a:solidFill>
                <a:effectLst/>
                <a:latin typeface="+mn-lt"/>
                <a:ea typeface="+mn-ea"/>
                <a:cs typeface="+mn-cs"/>
              </a:rPr>
              <a:t> Ubuntu 16.04</a:t>
            </a:r>
          </a:p>
          <a:p>
            <a:r>
              <a:rPr lang="en-US" sz="1200" b="0" kern="120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a:solidFill>
                  <a:schemeClr val="tx1"/>
                </a:solidFill>
                <a:effectLst/>
                <a:latin typeface="+mn-lt"/>
                <a:ea typeface="+mn-ea"/>
                <a:cs typeface="+mn-cs"/>
              </a:rPr>
              <a:t>- Multiple database engines, including Microsoft SQL Server, PostgreSQL, and Cassandra</a:t>
            </a:r>
          </a:p>
          <a:p>
            <a:br>
              <a:rPr lang="en-US" sz="1200" b="0" kern="1200">
                <a:effectLst/>
                <a:cs typeface="+mn-lt"/>
              </a:rPr>
            </a:br>
            <a:r>
              <a:rPr lang="en-US" sz="1200" b="0" kern="120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243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51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1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312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55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cs typeface="Calibri"/>
              </a:rPr>
              <a:t>Trainer note: please refer to the Trainer support content module 3 delivery guide for the details</a:t>
            </a:r>
          </a:p>
          <a:p>
            <a:endParaRPr lang="en-US" dirty="0"/>
          </a:p>
        </p:txBody>
      </p:sp>
      <p:sp>
        <p:nvSpPr>
          <p:cNvPr id="4" name="投影片編號版面配置區 3"/>
          <p:cNvSpPr>
            <a:spLocks noGrp="1"/>
          </p:cNvSpPr>
          <p:nvPr>
            <p:ph type="sldNum" sz="quarter" idx="5"/>
          </p:nvPr>
        </p:nvSpPr>
        <p:spPr/>
        <p:txBody>
          <a:bodyPr/>
          <a:lstStyle/>
          <a:p>
            <a:fld id="{D1FABC44-F1AF-4A2F-B552-AF3BAD16CBF4}" type="slidenum">
              <a:rPr lang="en-US" smtClean="0"/>
              <a:t>14</a:t>
            </a:fld>
            <a:endParaRPr lang="en-US"/>
          </a:p>
        </p:txBody>
      </p:sp>
    </p:spTree>
    <p:extLst>
      <p:ext uri="{BB962C8B-B14F-4D97-AF65-F5344CB8AC3E}">
        <p14:creationId xmlns:p14="http://schemas.microsoft.com/office/powerpoint/2010/main" val="3826455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596419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7821728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095470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7821944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334516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2855892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29686724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45081251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521344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90207664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680544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42378650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5581054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1944939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9933759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5257838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770787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953149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5819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519295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62959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478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837887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05089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9847081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831914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790359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769248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841344107"/>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818208234"/>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0518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23229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40942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346384299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119919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66629268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98005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13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9" indent="0" algn="ctr">
              <a:buNone/>
              <a:defRPr sz="2000"/>
            </a:lvl2pPr>
            <a:lvl3pPr marL="914317" indent="0" algn="ctr">
              <a:buNone/>
              <a:defRPr sz="1800"/>
            </a:lvl3pPr>
            <a:lvl4pPr marL="1371477" indent="0" algn="ctr">
              <a:buNone/>
              <a:defRPr sz="1600"/>
            </a:lvl4pPr>
            <a:lvl5pPr marL="1828635" indent="0" algn="ctr">
              <a:buNone/>
              <a:defRPr sz="1600"/>
            </a:lvl5pPr>
            <a:lvl6pPr marL="2285794" indent="0" algn="ctr">
              <a:buNone/>
              <a:defRPr sz="1600"/>
            </a:lvl6pPr>
            <a:lvl7pPr marL="2742953" indent="0" algn="ctr">
              <a:buNone/>
              <a:defRPr sz="1600"/>
            </a:lvl7pPr>
            <a:lvl8pPr marL="3200112" indent="0" algn="ctr">
              <a:buNone/>
              <a:defRPr sz="1600"/>
            </a:lvl8pPr>
            <a:lvl9pPr marL="3657271"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609440-044B-2D45-B6F7-F47816152CA1}"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2534069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09440-044B-2D45-B6F7-F47816152CA1}"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36938901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59" indent="0">
              <a:buNone/>
              <a:defRPr sz="2000">
                <a:solidFill>
                  <a:schemeClr val="tx1">
                    <a:tint val="75000"/>
                  </a:schemeClr>
                </a:solidFill>
              </a:defRPr>
            </a:lvl2pPr>
            <a:lvl3pPr marL="914317" indent="0">
              <a:buNone/>
              <a:defRPr sz="1800">
                <a:solidFill>
                  <a:schemeClr val="tx1">
                    <a:tint val="75000"/>
                  </a:schemeClr>
                </a:solidFill>
              </a:defRPr>
            </a:lvl3pPr>
            <a:lvl4pPr marL="1371477" indent="0">
              <a:buNone/>
              <a:defRPr sz="1600">
                <a:solidFill>
                  <a:schemeClr val="tx1">
                    <a:tint val="75000"/>
                  </a:schemeClr>
                </a:solidFill>
              </a:defRPr>
            </a:lvl4pPr>
            <a:lvl5pPr marL="1828635" indent="0">
              <a:buNone/>
              <a:defRPr sz="1600">
                <a:solidFill>
                  <a:schemeClr val="tx1">
                    <a:tint val="75000"/>
                  </a:schemeClr>
                </a:solidFill>
              </a:defRPr>
            </a:lvl5pPr>
            <a:lvl6pPr marL="2285794" indent="0">
              <a:buNone/>
              <a:defRPr sz="1600">
                <a:solidFill>
                  <a:schemeClr val="tx1">
                    <a:tint val="75000"/>
                  </a:schemeClr>
                </a:solidFill>
              </a:defRPr>
            </a:lvl6pPr>
            <a:lvl7pPr marL="2742953" indent="0">
              <a:buNone/>
              <a:defRPr sz="1600">
                <a:solidFill>
                  <a:schemeClr val="tx1">
                    <a:tint val="75000"/>
                  </a:schemeClr>
                </a:solidFill>
              </a:defRPr>
            </a:lvl7pPr>
            <a:lvl8pPr marL="3200112" indent="0">
              <a:buNone/>
              <a:defRPr sz="1600">
                <a:solidFill>
                  <a:schemeClr val="tx1">
                    <a:tint val="75000"/>
                  </a:schemeClr>
                </a:solidFill>
              </a:defRPr>
            </a:lvl8pPr>
            <a:lvl9pPr marL="3657271"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09440-044B-2D45-B6F7-F47816152CA1}"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27002111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609440-044B-2D45-B6F7-F47816152CA1}"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1433349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9" indent="0">
              <a:buNone/>
              <a:defRPr sz="2000" b="1"/>
            </a:lvl2pPr>
            <a:lvl3pPr marL="914317" indent="0">
              <a:buNone/>
              <a:defRPr sz="1800" b="1"/>
            </a:lvl3pPr>
            <a:lvl4pPr marL="1371477" indent="0">
              <a:buNone/>
              <a:defRPr sz="1600" b="1"/>
            </a:lvl4pPr>
            <a:lvl5pPr marL="1828635" indent="0">
              <a:buNone/>
              <a:defRPr sz="1600" b="1"/>
            </a:lvl5pPr>
            <a:lvl6pPr marL="2285794" indent="0">
              <a:buNone/>
              <a:defRPr sz="1600" b="1"/>
            </a:lvl6pPr>
            <a:lvl7pPr marL="2742953" indent="0">
              <a:buNone/>
              <a:defRPr sz="1600" b="1"/>
            </a:lvl7pPr>
            <a:lvl8pPr marL="3200112" indent="0">
              <a:buNone/>
              <a:defRPr sz="1600" b="1"/>
            </a:lvl8pPr>
            <a:lvl9pPr marL="3657271"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59" indent="0">
              <a:buNone/>
              <a:defRPr sz="2000" b="1"/>
            </a:lvl2pPr>
            <a:lvl3pPr marL="914317" indent="0">
              <a:buNone/>
              <a:defRPr sz="1800" b="1"/>
            </a:lvl3pPr>
            <a:lvl4pPr marL="1371477" indent="0">
              <a:buNone/>
              <a:defRPr sz="1600" b="1"/>
            </a:lvl4pPr>
            <a:lvl5pPr marL="1828635" indent="0">
              <a:buNone/>
              <a:defRPr sz="1600" b="1"/>
            </a:lvl5pPr>
            <a:lvl6pPr marL="2285794" indent="0">
              <a:buNone/>
              <a:defRPr sz="1600" b="1"/>
            </a:lvl6pPr>
            <a:lvl7pPr marL="2742953" indent="0">
              <a:buNone/>
              <a:defRPr sz="1600" b="1"/>
            </a:lvl7pPr>
            <a:lvl8pPr marL="3200112" indent="0">
              <a:buNone/>
              <a:defRPr sz="1600" b="1"/>
            </a:lvl8pPr>
            <a:lvl9pPr marL="365727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09440-044B-2D45-B6F7-F47816152CA1}"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40559599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609440-044B-2D45-B6F7-F47816152CA1}"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34042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8366469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09440-044B-2D45-B6F7-F47816152CA1}"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39673520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59" indent="0">
              <a:buNone/>
              <a:defRPr sz="1400"/>
            </a:lvl2pPr>
            <a:lvl3pPr marL="914317" indent="0">
              <a:buNone/>
              <a:defRPr sz="1200"/>
            </a:lvl3pPr>
            <a:lvl4pPr marL="1371477" indent="0">
              <a:buNone/>
              <a:defRPr sz="1000"/>
            </a:lvl4pPr>
            <a:lvl5pPr marL="1828635" indent="0">
              <a:buNone/>
              <a:defRPr sz="1000"/>
            </a:lvl5pPr>
            <a:lvl6pPr marL="2285794" indent="0">
              <a:buNone/>
              <a:defRPr sz="1000"/>
            </a:lvl6pPr>
            <a:lvl7pPr marL="2742953" indent="0">
              <a:buNone/>
              <a:defRPr sz="1000"/>
            </a:lvl7pPr>
            <a:lvl8pPr marL="3200112" indent="0">
              <a:buNone/>
              <a:defRPr sz="1000"/>
            </a:lvl8pPr>
            <a:lvl9pPr marL="365727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09440-044B-2D45-B6F7-F47816152CA1}"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22131222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59" indent="0">
              <a:buNone/>
              <a:defRPr sz="2800"/>
            </a:lvl2pPr>
            <a:lvl3pPr marL="914317" indent="0">
              <a:buNone/>
              <a:defRPr sz="2400"/>
            </a:lvl3pPr>
            <a:lvl4pPr marL="1371477" indent="0">
              <a:buNone/>
              <a:defRPr sz="2000"/>
            </a:lvl4pPr>
            <a:lvl5pPr marL="1828635" indent="0">
              <a:buNone/>
              <a:defRPr sz="2000"/>
            </a:lvl5pPr>
            <a:lvl6pPr marL="2285794" indent="0">
              <a:buNone/>
              <a:defRPr sz="2000"/>
            </a:lvl6pPr>
            <a:lvl7pPr marL="2742953" indent="0">
              <a:buNone/>
              <a:defRPr sz="2000"/>
            </a:lvl7pPr>
            <a:lvl8pPr marL="3200112" indent="0">
              <a:buNone/>
              <a:defRPr sz="2000"/>
            </a:lvl8pPr>
            <a:lvl9pPr marL="365727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59" indent="0">
              <a:buNone/>
              <a:defRPr sz="1400"/>
            </a:lvl2pPr>
            <a:lvl3pPr marL="914317" indent="0">
              <a:buNone/>
              <a:defRPr sz="1200"/>
            </a:lvl3pPr>
            <a:lvl4pPr marL="1371477" indent="0">
              <a:buNone/>
              <a:defRPr sz="1000"/>
            </a:lvl4pPr>
            <a:lvl5pPr marL="1828635" indent="0">
              <a:buNone/>
              <a:defRPr sz="1000"/>
            </a:lvl5pPr>
            <a:lvl6pPr marL="2285794" indent="0">
              <a:buNone/>
              <a:defRPr sz="1000"/>
            </a:lvl6pPr>
            <a:lvl7pPr marL="2742953" indent="0">
              <a:buNone/>
              <a:defRPr sz="1000"/>
            </a:lvl7pPr>
            <a:lvl8pPr marL="3200112" indent="0">
              <a:buNone/>
              <a:defRPr sz="1000"/>
            </a:lvl8pPr>
            <a:lvl9pPr marL="365727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609440-044B-2D45-B6F7-F47816152CA1}"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20847377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09440-044B-2D45-B6F7-F47816152CA1}"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32465197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09440-044B-2D45-B6F7-F47816152CA1}"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4792C-2F98-8B46-B53F-4905E874CF92}" type="slidenum">
              <a:rPr lang="en-US" smtClean="0"/>
              <a:t>‹#›</a:t>
            </a:fld>
            <a:endParaRPr lang="en-US"/>
          </a:p>
        </p:txBody>
      </p:sp>
    </p:spTree>
    <p:extLst>
      <p:ext uri="{BB962C8B-B14F-4D97-AF65-F5344CB8AC3E}">
        <p14:creationId xmlns:p14="http://schemas.microsoft.com/office/powerpoint/2010/main" val="73423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319667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717129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8541533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7912814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3.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411724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70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7263070"/>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09440-044B-2D45-B6F7-F47816152CA1}" type="datetimeFigureOut">
              <a:rPr lang="en-US" smtClean="0"/>
              <a:t>6/23/2022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4792C-2F98-8B46-B53F-4905E874CF92}" type="slidenum">
              <a:rPr lang="en-US" smtClean="0"/>
              <a:t>‹#›</a:t>
            </a:fld>
            <a:endParaRPr lang="en-US"/>
          </a:p>
        </p:txBody>
      </p:sp>
    </p:spTree>
    <p:extLst>
      <p:ext uri="{BB962C8B-B14F-4D97-AF65-F5344CB8AC3E}">
        <p14:creationId xmlns:p14="http://schemas.microsoft.com/office/powerpoint/2010/main" val="1019894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3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79" indent="-228579" algn="l" defTabSz="91431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8" indent="-228579" algn="l" defTabSz="9143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97" indent="-228579" algn="l" defTabSz="9143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56" indent="-228579" algn="l" defTabSz="9143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15" indent="-228579" algn="l" defTabSz="9143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73" indent="-228579" algn="l" defTabSz="9143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33" indent="-228579" algn="l" defTabSz="9143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91" indent="-228579" algn="l" defTabSz="9143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50" indent="-228579" algn="l" defTabSz="9143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7"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4" algn="l" defTabSz="914317" rtl="0" eaLnBrk="1" latinLnBrk="0" hangingPunct="1">
        <a:defRPr sz="1800" kern="1200">
          <a:solidFill>
            <a:schemeClr val="tx1"/>
          </a:solidFill>
          <a:latin typeface="+mn-lt"/>
          <a:ea typeface="+mn-ea"/>
          <a:cs typeface="+mn-cs"/>
        </a:defRPr>
      </a:lvl6pPr>
      <a:lvl7pPr marL="2742953" algn="l" defTabSz="914317" rtl="0" eaLnBrk="1" latinLnBrk="0" hangingPunct="1">
        <a:defRPr sz="1800" kern="1200">
          <a:solidFill>
            <a:schemeClr val="tx1"/>
          </a:solidFill>
          <a:latin typeface="+mn-lt"/>
          <a:ea typeface="+mn-ea"/>
          <a:cs typeface="+mn-cs"/>
        </a:defRPr>
      </a:lvl7pPr>
      <a:lvl8pPr marL="3200112"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icrosoft/MCW-Line-of-business-application-migration/blob/master/Hands-on%20lab/HOL%20step-by%20step%20-%20Line-of-business%20application%20migration.md#solution-architecture" TargetMode="External"/><Relationship Id="rId2" Type="http://schemas.openxmlformats.org/officeDocument/2006/relationships/hyperlink" Target="https://github.com/microsoft/MCW-Line-of-business-application-migration/blob/master/Whiteboard%20design%20session/WDS%20student%20guide%20-%20Line-of-business%20application%20migration.md#step-1-review-the-customer-case-study" TargetMode="Externa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66FAC-501B-5A4F-93AE-EF252C33A38E}"/>
              </a:ext>
            </a:extLst>
          </p:cNvPr>
          <p:cNvSpPr txBox="1">
            <a:spLocks noGrp="1"/>
          </p:cNvSpPr>
          <p:nvPr>
            <p:ph type="title" idx="4294967295"/>
          </p:nvPr>
        </p:nvSpPr>
        <p:spPr>
          <a:xfrm>
            <a:off x="387303" y="2345780"/>
            <a:ext cx="5636554" cy="1341111"/>
          </a:xfrm>
          <a:prstGeom prst="rect">
            <a:avLst/>
          </a:prstGeom>
          <a:noFill/>
          <a:ln>
            <a:noFill/>
            <a:prstDash/>
          </a:ln>
          <a:effectLst/>
        </p:spPr>
        <p:txBody>
          <a:bodyPr rot="0" spcFirstLastPara="0" vertOverflow="overflow" horzOverflow="overflow" vert="horz" wrap="square" lIns="0" tIns="70841" rIns="0" bIns="0" numCol="1" spcCol="0" rtlCol="0" fromWordArt="0" anchor="t" anchorCtr="0" forceAA="0" compatLnSpc="1">
            <a:prstTxWarp prst="textNoShape">
              <a:avLst/>
            </a:prstTxWarp>
            <a:spAutoFit/>
          </a:bodyPr>
          <a:lstStyle/>
          <a:p>
            <a:pPr marL="7700" marR="3080" lvl="0" indent="0" algn="l" defTabSz="277200" rtl="0" eaLnBrk="1" fontAlgn="auto" latinLnBrk="0" hangingPunct="1">
              <a:lnSpc>
                <a:spcPts val="3335"/>
              </a:lnSpc>
              <a:spcBef>
                <a:spcPts val="557"/>
              </a:spcBef>
              <a:spcAft>
                <a:spcPts val="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n-ea"/>
                <a:cs typeface="+mn-cs"/>
              </a:rPr>
              <a:t>Microsoft Azure Immersion Workshop: Infrastructure Migration</a:t>
            </a:r>
            <a:endParaRPr kumimoji="0" lang="en-US" sz="3153" b="0" i="0" u="none" strike="noStrike" kern="1200" cap="none" spc="0" normalizeH="0" baseline="0" noProof="0" dirty="0">
              <a:ln>
                <a:noFill/>
              </a:ln>
              <a:solidFill>
                <a:schemeClr val="bg1"/>
              </a:solidFill>
              <a:effectLst/>
              <a:uLnTx/>
              <a:uFillTx/>
              <a:latin typeface="Segoe UI"/>
              <a:ea typeface="+mn-ea"/>
              <a:cs typeface="Segoe UI"/>
            </a:endParaRPr>
          </a:p>
        </p:txBody>
      </p:sp>
      <p:sp>
        <p:nvSpPr>
          <p:cNvPr id="5" name="object 3">
            <a:extLst>
              <a:ext uri="{FF2B5EF4-FFF2-40B4-BE49-F238E27FC236}">
                <a16:creationId xmlns:a16="http://schemas.microsoft.com/office/drawing/2014/main" id="{D7423CBA-B630-C946-AF2B-8460F73891E4}"/>
              </a:ext>
            </a:extLst>
          </p:cNvPr>
          <p:cNvSpPr txBox="1"/>
          <p:nvPr/>
        </p:nvSpPr>
        <p:spPr>
          <a:xfrm>
            <a:off x="564023" y="4196144"/>
            <a:ext cx="5283114" cy="249331"/>
          </a:xfrm>
          <a:prstGeom prst="rect">
            <a:avLst/>
          </a:prstGeom>
        </p:spPr>
        <p:txBody>
          <a:bodyPr vert="horz" wrap="square" lIns="0" tIns="3080" rIns="0" bIns="0" rtlCol="0">
            <a:spAutoFit/>
          </a:bodyPr>
          <a:lstStyle/>
          <a:p>
            <a:r>
              <a:rPr lang="en-US" sz="1600" dirty="0">
                <a:solidFill>
                  <a:schemeClr val="bg1"/>
                </a:solidFill>
                <a:latin typeface="Segoe UI"/>
                <a:cs typeface="Segoe UI"/>
              </a:rPr>
              <a:t>Session 3: Defining your Migration Approach</a:t>
            </a:r>
            <a:endParaRPr lang="en-US" sz="2800" dirty="0">
              <a:solidFill>
                <a:schemeClr val="bg1"/>
              </a:solidFill>
              <a:latin typeface="Segoe UI" panose="020B0502040204020203" pitchFamily="34" charset="0"/>
              <a:cs typeface="Segoe UI" panose="020B0502040204020203" pitchFamily="34" charset="0"/>
            </a:endParaRPr>
          </a:p>
        </p:txBody>
      </p:sp>
      <p:grpSp>
        <p:nvGrpSpPr>
          <p:cNvPr id="6" name="object 4">
            <a:extLst>
              <a:ext uri="{FF2B5EF4-FFF2-40B4-BE49-F238E27FC236}">
                <a16:creationId xmlns:a16="http://schemas.microsoft.com/office/drawing/2014/main" id="{299A7515-D40E-8340-800F-C0AC767FC6D2}"/>
              </a:ext>
              <a:ext uri="{C183D7F6-B498-43B3-948B-1728B52AA6E4}">
                <adec:decorative xmlns:adec="http://schemas.microsoft.com/office/drawing/2017/decorative" val="1"/>
              </a:ext>
            </a:extLst>
          </p:cNvPr>
          <p:cNvGrpSpPr/>
          <p:nvPr/>
        </p:nvGrpSpPr>
        <p:grpSpPr>
          <a:xfrm>
            <a:off x="584987" y="298564"/>
            <a:ext cx="1132316" cy="242172"/>
            <a:chOff x="964293" y="492424"/>
            <a:chExt cx="1867535" cy="399415"/>
          </a:xfrm>
        </p:grpSpPr>
        <p:sp>
          <p:nvSpPr>
            <p:cNvPr id="7" name="object 5">
              <a:extLst>
                <a:ext uri="{FF2B5EF4-FFF2-40B4-BE49-F238E27FC236}">
                  <a16:creationId xmlns:a16="http://schemas.microsoft.com/office/drawing/2014/main" id="{29DACA89-7A69-8348-93E2-71554AE8E706}"/>
                </a:ext>
              </a:extLst>
            </p:cNvPr>
            <p:cNvSpPr/>
            <p:nvPr/>
          </p:nvSpPr>
          <p:spPr>
            <a:xfrm>
              <a:off x="1481836" y="554371"/>
              <a:ext cx="1350010" cy="260985"/>
            </a:xfrm>
            <a:custGeom>
              <a:avLst/>
              <a:gdLst/>
              <a:ahLst/>
              <a:cxnLst/>
              <a:rect l="l" t="t" r="r" b="b"/>
              <a:pathLst>
                <a:path w="1350010" h="260984">
                  <a:moveTo>
                    <a:pt x="59445" y="17653"/>
                  </a:moveTo>
                  <a:lnTo>
                    <a:pt x="0" y="17653"/>
                  </a:lnTo>
                  <a:lnTo>
                    <a:pt x="0" y="256528"/>
                  </a:lnTo>
                  <a:lnTo>
                    <a:pt x="38298" y="256528"/>
                  </a:lnTo>
                  <a:lnTo>
                    <a:pt x="38298" y="69296"/>
                  </a:lnTo>
                  <a:lnTo>
                    <a:pt x="79465" y="69296"/>
                  </a:lnTo>
                  <a:lnTo>
                    <a:pt x="59445" y="17653"/>
                  </a:lnTo>
                  <a:close/>
                </a:path>
                <a:path w="1350010" h="260984">
                  <a:moveTo>
                    <a:pt x="79465" y="69296"/>
                  </a:moveTo>
                  <a:lnTo>
                    <a:pt x="38800" y="69296"/>
                  </a:lnTo>
                  <a:lnTo>
                    <a:pt x="114756" y="256528"/>
                  </a:lnTo>
                  <a:lnTo>
                    <a:pt x="142236" y="256528"/>
                  </a:lnTo>
                  <a:lnTo>
                    <a:pt x="166713" y="194720"/>
                  </a:lnTo>
                  <a:lnTo>
                    <a:pt x="128088" y="194720"/>
                  </a:lnTo>
                  <a:lnTo>
                    <a:pt x="79465" y="69296"/>
                  </a:lnTo>
                  <a:close/>
                </a:path>
                <a:path w="1350010" h="260984">
                  <a:moveTo>
                    <a:pt x="258513" y="69296"/>
                  </a:moveTo>
                  <a:lnTo>
                    <a:pt x="217048" y="69296"/>
                  </a:lnTo>
                  <a:lnTo>
                    <a:pt x="217048" y="256528"/>
                  </a:lnTo>
                  <a:lnTo>
                    <a:pt x="258513" y="256528"/>
                  </a:lnTo>
                  <a:lnTo>
                    <a:pt x="258513" y="69296"/>
                  </a:lnTo>
                  <a:close/>
                </a:path>
                <a:path w="1350010" h="260984">
                  <a:moveTo>
                    <a:pt x="258513" y="17653"/>
                  </a:moveTo>
                  <a:lnTo>
                    <a:pt x="201556" y="17653"/>
                  </a:lnTo>
                  <a:lnTo>
                    <a:pt x="129093" y="194720"/>
                  </a:lnTo>
                  <a:lnTo>
                    <a:pt x="166713" y="194720"/>
                  </a:lnTo>
                  <a:lnTo>
                    <a:pt x="216382" y="69296"/>
                  </a:lnTo>
                  <a:lnTo>
                    <a:pt x="258513" y="69296"/>
                  </a:lnTo>
                  <a:lnTo>
                    <a:pt x="258513" y="17653"/>
                  </a:lnTo>
                  <a:close/>
                </a:path>
                <a:path w="1350010" h="260984">
                  <a:moveTo>
                    <a:pt x="324794" y="12326"/>
                  </a:moveTo>
                  <a:lnTo>
                    <a:pt x="311035" y="12326"/>
                  </a:lnTo>
                  <a:lnTo>
                    <a:pt x="305280" y="14562"/>
                  </a:lnTo>
                  <a:lnTo>
                    <a:pt x="295605" y="23572"/>
                  </a:lnTo>
                  <a:lnTo>
                    <a:pt x="293193" y="29150"/>
                  </a:lnTo>
                  <a:lnTo>
                    <a:pt x="293247" y="42369"/>
                  </a:lnTo>
                  <a:lnTo>
                    <a:pt x="295567" y="47709"/>
                  </a:lnTo>
                  <a:lnTo>
                    <a:pt x="304991" y="56706"/>
                  </a:lnTo>
                  <a:lnTo>
                    <a:pt x="310796" y="58967"/>
                  </a:lnTo>
                  <a:lnTo>
                    <a:pt x="324568" y="58967"/>
                  </a:lnTo>
                  <a:lnTo>
                    <a:pt x="330398" y="56756"/>
                  </a:lnTo>
                  <a:lnTo>
                    <a:pt x="339947" y="47860"/>
                  </a:lnTo>
                  <a:lnTo>
                    <a:pt x="342347" y="42369"/>
                  </a:lnTo>
                  <a:lnTo>
                    <a:pt x="342257" y="29150"/>
                  </a:lnTo>
                  <a:lnTo>
                    <a:pt x="340010" y="23848"/>
                  </a:lnTo>
                  <a:lnTo>
                    <a:pt x="330687" y="14625"/>
                  </a:lnTo>
                  <a:lnTo>
                    <a:pt x="324794" y="12326"/>
                  </a:lnTo>
                  <a:close/>
                </a:path>
                <a:path w="1350010" h="260984">
                  <a:moveTo>
                    <a:pt x="337673" y="85291"/>
                  </a:moveTo>
                  <a:lnTo>
                    <a:pt x="297377" y="85291"/>
                  </a:lnTo>
                  <a:lnTo>
                    <a:pt x="297377" y="256528"/>
                  </a:lnTo>
                  <a:lnTo>
                    <a:pt x="337673" y="256528"/>
                  </a:lnTo>
                  <a:lnTo>
                    <a:pt x="337673" y="85291"/>
                  </a:lnTo>
                  <a:close/>
                </a:path>
                <a:path w="1350010" h="260984">
                  <a:moveTo>
                    <a:pt x="465987" y="80956"/>
                  </a:moveTo>
                  <a:lnTo>
                    <a:pt x="458448" y="80956"/>
                  </a:lnTo>
                  <a:lnTo>
                    <a:pt x="437553" y="82625"/>
                  </a:lnTo>
                  <a:lnTo>
                    <a:pt x="389981" y="107695"/>
                  </a:lnTo>
                  <a:lnTo>
                    <a:pt x="367341" y="156000"/>
                  </a:lnTo>
                  <a:lnTo>
                    <a:pt x="365831" y="175747"/>
                  </a:lnTo>
                  <a:lnTo>
                    <a:pt x="367309" y="193487"/>
                  </a:lnTo>
                  <a:lnTo>
                    <a:pt x="389479" y="236788"/>
                  </a:lnTo>
                  <a:lnTo>
                    <a:pt x="432921" y="259193"/>
                  </a:lnTo>
                  <a:lnTo>
                    <a:pt x="450947" y="260687"/>
                  </a:lnTo>
                  <a:lnTo>
                    <a:pt x="458128" y="260510"/>
                  </a:lnTo>
                  <a:lnTo>
                    <a:pt x="499762" y="249529"/>
                  </a:lnTo>
                  <a:lnTo>
                    <a:pt x="499762" y="227201"/>
                  </a:lnTo>
                  <a:lnTo>
                    <a:pt x="459944" y="227201"/>
                  </a:lnTo>
                  <a:lnTo>
                    <a:pt x="448499" y="226296"/>
                  </a:lnTo>
                  <a:lnTo>
                    <a:pt x="415553" y="204745"/>
                  </a:lnTo>
                  <a:lnTo>
                    <a:pt x="407623" y="172241"/>
                  </a:lnTo>
                  <a:lnTo>
                    <a:pt x="408541" y="159755"/>
                  </a:lnTo>
                  <a:lnTo>
                    <a:pt x="430196" y="123645"/>
                  </a:lnTo>
                  <a:lnTo>
                    <a:pt x="460785" y="114920"/>
                  </a:lnTo>
                  <a:lnTo>
                    <a:pt x="499762" y="114920"/>
                  </a:lnTo>
                  <a:lnTo>
                    <a:pt x="499762" y="90619"/>
                  </a:lnTo>
                  <a:lnTo>
                    <a:pt x="495189" y="88055"/>
                  </a:lnTo>
                  <a:lnTo>
                    <a:pt x="489069" y="85806"/>
                  </a:lnTo>
                  <a:lnTo>
                    <a:pt x="473627" y="81936"/>
                  </a:lnTo>
                  <a:lnTo>
                    <a:pt x="465987" y="80956"/>
                  </a:lnTo>
                  <a:close/>
                </a:path>
                <a:path w="1350010" h="260984">
                  <a:moveTo>
                    <a:pt x="499762" y="212047"/>
                  </a:moveTo>
                  <a:lnTo>
                    <a:pt x="493656" y="216596"/>
                  </a:lnTo>
                  <a:lnTo>
                    <a:pt x="486984" y="220265"/>
                  </a:lnTo>
                  <a:lnTo>
                    <a:pt x="472546" y="225819"/>
                  </a:lnTo>
                  <a:lnTo>
                    <a:pt x="465937" y="227201"/>
                  </a:lnTo>
                  <a:lnTo>
                    <a:pt x="499762" y="227201"/>
                  </a:lnTo>
                  <a:lnTo>
                    <a:pt x="499762" y="212047"/>
                  </a:lnTo>
                  <a:close/>
                </a:path>
                <a:path w="1350010" h="260984">
                  <a:moveTo>
                    <a:pt x="499762" y="114920"/>
                  </a:moveTo>
                  <a:lnTo>
                    <a:pt x="467545" y="114920"/>
                  </a:lnTo>
                  <a:lnTo>
                    <a:pt x="474180" y="116176"/>
                  </a:lnTo>
                  <a:lnTo>
                    <a:pt x="487185" y="121164"/>
                  </a:lnTo>
                  <a:lnTo>
                    <a:pt x="493530" y="124708"/>
                  </a:lnTo>
                  <a:lnTo>
                    <a:pt x="499762" y="129256"/>
                  </a:lnTo>
                  <a:lnTo>
                    <a:pt x="499762" y="114920"/>
                  </a:lnTo>
                  <a:close/>
                </a:path>
                <a:path w="1350010" h="260984">
                  <a:moveTo>
                    <a:pt x="570390" y="85291"/>
                  </a:moveTo>
                  <a:lnTo>
                    <a:pt x="530069" y="85291"/>
                  </a:lnTo>
                  <a:lnTo>
                    <a:pt x="530069" y="256528"/>
                  </a:lnTo>
                  <a:lnTo>
                    <a:pt x="570390" y="256528"/>
                  </a:lnTo>
                  <a:lnTo>
                    <a:pt x="570390" y="170080"/>
                  </a:lnTo>
                  <a:lnTo>
                    <a:pt x="571027" y="157928"/>
                  </a:lnTo>
                  <a:lnTo>
                    <a:pt x="592012" y="122225"/>
                  </a:lnTo>
                  <a:lnTo>
                    <a:pt x="605686" y="119104"/>
                  </a:lnTo>
                  <a:lnTo>
                    <a:pt x="629685" y="119104"/>
                  </a:lnTo>
                  <a:lnTo>
                    <a:pt x="629685" y="112256"/>
                  </a:lnTo>
                  <a:lnTo>
                    <a:pt x="570390" y="112256"/>
                  </a:lnTo>
                  <a:lnTo>
                    <a:pt x="570390" y="85291"/>
                  </a:lnTo>
                  <a:close/>
                </a:path>
                <a:path w="1350010" h="260984">
                  <a:moveTo>
                    <a:pt x="629685" y="119104"/>
                  </a:moveTo>
                  <a:lnTo>
                    <a:pt x="611466" y="119104"/>
                  </a:lnTo>
                  <a:lnTo>
                    <a:pt x="616379" y="119795"/>
                  </a:lnTo>
                  <a:lnTo>
                    <a:pt x="624496" y="122572"/>
                  </a:lnTo>
                  <a:lnTo>
                    <a:pt x="627574" y="124042"/>
                  </a:lnTo>
                  <a:lnTo>
                    <a:pt x="629685" y="125600"/>
                  </a:lnTo>
                  <a:lnTo>
                    <a:pt x="629685" y="119104"/>
                  </a:lnTo>
                  <a:close/>
                </a:path>
                <a:path w="1350010" h="260984">
                  <a:moveTo>
                    <a:pt x="617723" y="82451"/>
                  </a:moveTo>
                  <a:lnTo>
                    <a:pt x="614519" y="82451"/>
                  </a:lnTo>
                  <a:lnTo>
                    <a:pt x="606976" y="82946"/>
                  </a:lnTo>
                  <a:lnTo>
                    <a:pt x="574137" y="105650"/>
                  </a:lnTo>
                  <a:lnTo>
                    <a:pt x="571031" y="112256"/>
                  </a:lnTo>
                  <a:lnTo>
                    <a:pt x="629685" y="112256"/>
                  </a:lnTo>
                  <a:lnTo>
                    <a:pt x="629685" y="84776"/>
                  </a:lnTo>
                  <a:lnTo>
                    <a:pt x="627901" y="84123"/>
                  </a:lnTo>
                  <a:lnTo>
                    <a:pt x="625740" y="83557"/>
                  </a:lnTo>
                  <a:lnTo>
                    <a:pt x="620638" y="82678"/>
                  </a:lnTo>
                  <a:lnTo>
                    <a:pt x="617723" y="82451"/>
                  </a:lnTo>
                  <a:close/>
                </a:path>
                <a:path w="1350010" h="260984">
                  <a:moveTo>
                    <a:pt x="722478" y="81283"/>
                  </a:moveTo>
                  <a:lnTo>
                    <a:pt x="684502" y="87485"/>
                  </a:lnTo>
                  <a:lnTo>
                    <a:pt x="645357" y="119620"/>
                  </a:lnTo>
                  <a:lnTo>
                    <a:pt x="631871" y="173410"/>
                  </a:lnTo>
                  <a:lnTo>
                    <a:pt x="633334" y="192572"/>
                  </a:lnTo>
                  <a:lnTo>
                    <a:pt x="655255" y="237291"/>
                  </a:lnTo>
                  <a:lnTo>
                    <a:pt x="699604" y="259224"/>
                  </a:lnTo>
                  <a:lnTo>
                    <a:pt x="718495" y="260687"/>
                  </a:lnTo>
                  <a:lnTo>
                    <a:pt x="738061" y="259148"/>
                  </a:lnTo>
                  <a:lnTo>
                    <a:pt x="755464" y="254528"/>
                  </a:lnTo>
                  <a:lnTo>
                    <a:pt x="770705" y="246825"/>
                  </a:lnTo>
                  <a:lnTo>
                    <a:pt x="783783" y="236034"/>
                  </a:lnTo>
                  <a:lnTo>
                    <a:pt x="790701" y="227201"/>
                  </a:lnTo>
                  <a:lnTo>
                    <a:pt x="720807" y="227201"/>
                  </a:lnTo>
                  <a:lnTo>
                    <a:pt x="710142" y="226316"/>
                  </a:lnTo>
                  <a:lnTo>
                    <a:pt x="676876" y="195732"/>
                  </a:lnTo>
                  <a:lnTo>
                    <a:pt x="673919" y="173410"/>
                  </a:lnTo>
                  <a:lnTo>
                    <a:pt x="673978" y="169741"/>
                  </a:lnTo>
                  <a:lnTo>
                    <a:pt x="686077" y="130010"/>
                  </a:lnTo>
                  <a:lnTo>
                    <a:pt x="720480" y="115271"/>
                  </a:lnTo>
                  <a:lnTo>
                    <a:pt x="792850" y="115271"/>
                  </a:lnTo>
                  <a:lnTo>
                    <a:pt x="785190" y="105194"/>
                  </a:lnTo>
                  <a:lnTo>
                    <a:pt x="772803" y="94731"/>
                  </a:lnTo>
                  <a:lnTo>
                    <a:pt x="758221" y="87259"/>
                  </a:lnTo>
                  <a:lnTo>
                    <a:pt x="741446" y="82777"/>
                  </a:lnTo>
                  <a:lnTo>
                    <a:pt x="722478" y="81283"/>
                  </a:lnTo>
                  <a:close/>
                </a:path>
                <a:path w="1350010" h="260984">
                  <a:moveTo>
                    <a:pt x="792850" y="115271"/>
                  </a:moveTo>
                  <a:lnTo>
                    <a:pt x="720480" y="115271"/>
                  </a:lnTo>
                  <a:lnTo>
                    <a:pt x="730630" y="116150"/>
                  </a:lnTo>
                  <a:lnTo>
                    <a:pt x="739577" y="118788"/>
                  </a:lnTo>
                  <a:lnTo>
                    <a:pt x="765035" y="158091"/>
                  </a:lnTo>
                  <a:lnTo>
                    <a:pt x="765722" y="172078"/>
                  </a:lnTo>
                  <a:lnTo>
                    <a:pt x="765059" y="184129"/>
                  </a:lnTo>
                  <a:lnTo>
                    <a:pt x="747891" y="219239"/>
                  </a:lnTo>
                  <a:lnTo>
                    <a:pt x="720807" y="227201"/>
                  </a:lnTo>
                  <a:lnTo>
                    <a:pt x="790701" y="227201"/>
                  </a:lnTo>
                  <a:lnTo>
                    <a:pt x="794274" y="222640"/>
                  </a:lnTo>
                  <a:lnTo>
                    <a:pt x="801770" y="207128"/>
                  </a:lnTo>
                  <a:lnTo>
                    <a:pt x="806269" y="189496"/>
                  </a:lnTo>
                  <a:lnTo>
                    <a:pt x="807770" y="169741"/>
                  </a:lnTo>
                  <a:lnTo>
                    <a:pt x="806358" y="150462"/>
                  </a:lnTo>
                  <a:lnTo>
                    <a:pt x="802125" y="133279"/>
                  </a:lnTo>
                  <a:lnTo>
                    <a:pt x="795069" y="118190"/>
                  </a:lnTo>
                  <a:lnTo>
                    <a:pt x="792850" y="115271"/>
                  </a:lnTo>
                  <a:close/>
                </a:path>
                <a:path w="1350010" h="260984">
                  <a:moveTo>
                    <a:pt x="826931" y="211884"/>
                  </a:moveTo>
                  <a:lnTo>
                    <a:pt x="826931" y="251514"/>
                  </a:lnTo>
                  <a:lnTo>
                    <a:pt x="832925" y="254191"/>
                  </a:lnTo>
                  <a:lnTo>
                    <a:pt x="840213" y="256390"/>
                  </a:lnTo>
                  <a:lnTo>
                    <a:pt x="857427" y="259832"/>
                  </a:lnTo>
                  <a:lnTo>
                    <a:pt x="865280" y="260687"/>
                  </a:lnTo>
                  <a:lnTo>
                    <a:pt x="872379" y="260687"/>
                  </a:lnTo>
                  <a:lnTo>
                    <a:pt x="912509" y="252444"/>
                  </a:lnTo>
                  <a:lnTo>
                    <a:pt x="936698" y="228533"/>
                  </a:lnTo>
                  <a:lnTo>
                    <a:pt x="866662" y="228533"/>
                  </a:lnTo>
                  <a:lnTo>
                    <a:pt x="859010" y="227038"/>
                  </a:lnTo>
                  <a:lnTo>
                    <a:pt x="850579" y="224035"/>
                  </a:lnTo>
                  <a:lnTo>
                    <a:pt x="844352" y="221587"/>
                  </a:lnTo>
                  <a:lnTo>
                    <a:pt x="838248" y="218698"/>
                  </a:lnTo>
                  <a:lnTo>
                    <a:pt x="832529" y="215513"/>
                  </a:lnTo>
                  <a:lnTo>
                    <a:pt x="826931" y="211884"/>
                  </a:lnTo>
                  <a:close/>
                </a:path>
                <a:path w="1350010" h="260984">
                  <a:moveTo>
                    <a:pt x="899042" y="80956"/>
                  </a:moveTo>
                  <a:lnTo>
                    <a:pt x="893049" y="80956"/>
                  </a:lnTo>
                  <a:lnTo>
                    <a:pt x="879065" y="81889"/>
                  </a:lnTo>
                  <a:lnTo>
                    <a:pt x="837273" y="103829"/>
                  </a:lnTo>
                  <a:lnTo>
                    <a:pt x="826931" y="133930"/>
                  </a:lnTo>
                  <a:lnTo>
                    <a:pt x="827513" y="142525"/>
                  </a:lnTo>
                  <a:lnTo>
                    <a:pt x="848828" y="174651"/>
                  </a:lnTo>
                  <a:lnTo>
                    <a:pt x="876559" y="188208"/>
                  </a:lnTo>
                  <a:lnTo>
                    <a:pt x="883705" y="191626"/>
                  </a:lnTo>
                  <a:lnTo>
                    <a:pt x="889341" y="194823"/>
                  </a:lnTo>
                  <a:lnTo>
                    <a:pt x="893463" y="197799"/>
                  </a:lnTo>
                  <a:lnTo>
                    <a:pt x="897962" y="201631"/>
                  </a:lnTo>
                  <a:lnTo>
                    <a:pt x="900211" y="206318"/>
                  </a:lnTo>
                  <a:lnTo>
                    <a:pt x="900211" y="217890"/>
                  </a:lnTo>
                  <a:lnTo>
                    <a:pt x="898050" y="222150"/>
                  </a:lnTo>
                  <a:lnTo>
                    <a:pt x="889380" y="227264"/>
                  </a:lnTo>
                  <a:lnTo>
                    <a:pt x="882670" y="228533"/>
                  </a:lnTo>
                  <a:lnTo>
                    <a:pt x="936698" y="228533"/>
                  </a:lnTo>
                  <a:lnTo>
                    <a:pt x="940008" y="218746"/>
                  </a:lnTo>
                  <a:lnTo>
                    <a:pt x="941185" y="207210"/>
                  </a:lnTo>
                  <a:lnTo>
                    <a:pt x="940577" y="198950"/>
                  </a:lnTo>
                  <a:lnTo>
                    <a:pt x="918097" y="166505"/>
                  </a:lnTo>
                  <a:lnTo>
                    <a:pt x="888967" y="152663"/>
                  </a:lnTo>
                  <a:lnTo>
                    <a:pt x="882054" y="149400"/>
                  </a:lnTo>
                  <a:lnTo>
                    <a:pt x="876810" y="146459"/>
                  </a:lnTo>
                  <a:lnTo>
                    <a:pt x="873234" y="143844"/>
                  </a:lnTo>
                  <a:lnTo>
                    <a:pt x="869565" y="140565"/>
                  </a:lnTo>
                  <a:lnTo>
                    <a:pt x="867730" y="136029"/>
                  </a:lnTo>
                  <a:lnTo>
                    <a:pt x="867730" y="125034"/>
                  </a:lnTo>
                  <a:lnTo>
                    <a:pt x="869866" y="120926"/>
                  </a:lnTo>
                  <a:lnTo>
                    <a:pt x="878423" y="114920"/>
                  </a:lnTo>
                  <a:lnTo>
                    <a:pt x="884379" y="113424"/>
                  </a:lnTo>
                  <a:lnTo>
                    <a:pt x="931850" y="113424"/>
                  </a:lnTo>
                  <a:lnTo>
                    <a:pt x="931850" y="88118"/>
                  </a:lnTo>
                  <a:lnTo>
                    <a:pt x="926861" y="86007"/>
                  </a:lnTo>
                  <a:lnTo>
                    <a:pt x="920654" y="84286"/>
                  </a:lnTo>
                  <a:lnTo>
                    <a:pt x="905765" y="81622"/>
                  </a:lnTo>
                  <a:lnTo>
                    <a:pt x="899042" y="80956"/>
                  </a:lnTo>
                  <a:close/>
                </a:path>
                <a:path w="1350010" h="260984">
                  <a:moveTo>
                    <a:pt x="931850" y="113424"/>
                  </a:moveTo>
                  <a:lnTo>
                    <a:pt x="899042" y="113424"/>
                  </a:lnTo>
                  <a:lnTo>
                    <a:pt x="906091" y="114719"/>
                  </a:lnTo>
                  <a:lnTo>
                    <a:pt x="920302" y="119820"/>
                  </a:lnTo>
                  <a:lnTo>
                    <a:pt x="926522" y="122873"/>
                  </a:lnTo>
                  <a:lnTo>
                    <a:pt x="931850" y="126429"/>
                  </a:lnTo>
                  <a:lnTo>
                    <a:pt x="931850" y="113424"/>
                  </a:lnTo>
                  <a:close/>
                </a:path>
                <a:path w="1350010" h="260984">
                  <a:moveTo>
                    <a:pt x="1049119" y="81283"/>
                  </a:moveTo>
                  <a:lnTo>
                    <a:pt x="1011143" y="87485"/>
                  </a:lnTo>
                  <a:lnTo>
                    <a:pt x="971996" y="119620"/>
                  </a:lnTo>
                  <a:lnTo>
                    <a:pt x="958500" y="173410"/>
                  </a:lnTo>
                  <a:lnTo>
                    <a:pt x="959965" y="192572"/>
                  </a:lnTo>
                  <a:lnTo>
                    <a:pt x="981921" y="237291"/>
                  </a:lnTo>
                  <a:lnTo>
                    <a:pt x="1026233" y="259224"/>
                  </a:lnTo>
                  <a:lnTo>
                    <a:pt x="1045111" y="260687"/>
                  </a:lnTo>
                  <a:lnTo>
                    <a:pt x="1064692" y="259148"/>
                  </a:lnTo>
                  <a:lnTo>
                    <a:pt x="1082103" y="254528"/>
                  </a:lnTo>
                  <a:lnTo>
                    <a:pt x="1097346" y="246825"/>
                  </a:lnTo>
                  <a:lnTo>
                    <a:pt x="1110424" y="236034"/>
                  </a:lnTo>
                  <a:lnTo>
                    <a:pt x="1117342" y="227201"/>
                  </a:lnTo>
                  <a:lnTo>
                    <a:pt x="1047473" y="227201"/>
                  </a:lnTo>
                  <a:lnTo>
                    <a:pt x="1036794" y="226316"/>
                  </a:lnTo>
                  <a:lnTo>
                    <a:pt x="1003524" y="195732"/>
                  </a:lnTo>
                  <a:lnTo>
                    <a:pt x="1000572" y="173410"/>
                  </a:lnTo>
                  <a:lnTo>
                    <a:pt x="1000631" y="169741"/>
                  </a:lnTo>
                  <a:lnTo>
                    <a:pt x="1012718" y="130010"/>
                  </a:lnTo>
                  <a:lnTo>
                    <a:pt x="1047122" y="115271"/>
                  </a:lnTo>
                  <a:lnTo>
                    <a:pt x="1119490" y="115271"/>
                  </a:lnTo>
                  <a:lnTo>
                    <a:pt x="1111832" y="105194"/>
                  </a:lnTo>
                  <a:lnTo>
                    <a:pt x="1099453" y="94731"/>
                  </a:lnTo>
                  <a:lnTo>
                    <a:pt x="1084876" y="87259"/>
                  </a:lnTo>
                  <a:lnTo>
                    <a:pt x="1068099" y="82777"/>
                  </a:lnTo>
                  <a:lnTo>
                    <a:pt x="1049119" y="81283"/>
                  </a:lnTo>
                  <a:close/>
                </a:path>
                <a:path w="1350010" h="260984">
                  <a:moveTo>
                    <a:pt x="1119490" y="115271"/>
                  </a:moveTo>
                  <a:lnTo>
                    <a:pt x="1047122" y="115271"/>
                  </a:lnTo>
                  <a:lnTo>
                    <a:pt x="1057272" y="116150"/>
                  </a:lnTo>
                  <a:lnTo>
                    <a:pt x="1066219" y="118788"/>
                  </a:lnTo>
                  <a:lnTo>
                    <a:pt x="1091687" y="158091"/>
                  </a:lnTo>
                  <a:lnTo>
                    <a:pt x="1092376" y="172078"/>
                  </a:lnTo>
                  <a:lnTo>
                    <a:pt x="1091714" y="184129"/>
                  </a:lnTo>
                  <a:lnTo>
                    <a:pt x="1074531" y="219239"/>
                  </a:lnTo>
                  <a:lnTo>
                    <a:pt x="1047473" y="227201"/>
                  </a:lnTo>
                  <a:lnTo>
                    <a:pt x="1117342" y="227201"/>
                  </a:lnTo>
                  <a:lnTo>
                    <a:pt x="1120913" y="222640"/>
                  </a:lnTo>
                  <a:lnTo>
                    <a:pt x="1128405" y="207128"/>
                  </a:lnTo>
                  <a:lnTo>
                    <a:pt x="1132900" y="189496"/>
                  </a:lnTo>
                  <a:lnTo>
                    <a:pt x="1134398" y="169741"/>
                  </a:lnTo>
                  <a:lnTo>
                    <a:pt x="1132989" y="150462"/>
                  </a:lnTo>
                  <a:lnTo>
                    <a:pt x="1128760" y="133279"/>
                  </a:lnTo>
                  <a:lnTo>
                    <a:pt x="1121708" y="118190"/>
                  </a:lnTo>
                  <a:lnTo>
                    <a:pt x="1119490" y="115271"/>
                  </a:lnTo>
                  <a:close/>
                </a:path>
                <a:path w="1350010" h="260984">
                  <a:moveTo>
                    <a:pt x="1308638" y="118262"/>
                  </a:moveTo>
                  <a:lnTo>
                    <a:pt x="1268141" y="118262"/>
                  </a:lnTo>
                  <a:lnTo>
                    <a:pt x="1268141" y="206217"/>
                  </a:lnTo>
                  <a:lnTo>
                    <a:pt x="1280882" y="247117"/>
                  </a:lnTo>
                  <a:lnTo>
                    <a:pt x="1319117" y="260687"/>
                  </a:lnTo>
                  <a:lnTo>
                    <a:pt x="1324885" y="260687"/>
                  </a:lnTo>
                  <a:lnTo>
                    <a:pt x="1330753" y="260071"/>
                  </a:lnTo>
                  <a:lnTo>
                    <a:pt x="1342627" y="257634"/>
                  </a:lnTo>
                  <a:lnTo>
                    <a:pt x="1346874" y="256302"/>
                  </a:lnTo>
                  <a:lnTo>
                    <a:pt x="1349437" y="254857"/>
                  </a:lnTo>
                  <a:lnTo>
                    <a:pt x="1349437" y="227201"/>
                  </a:lnTo>
                  <a:lnTo>
                    <a:pt x="1324231" y="227201"/>
                  </a:lnTo>
                  <a:lnTo>
                    <a:pt x="1318200" y="225040"/>
                  </a:lnTo>
                  <a:lnTo>
                    <a:pt x="1310535" y="216382"/>
                  </a:lnTo>
                  <a:lnTo>
                    <a:pt x="1308638" y="208944"/>
                  </a:lnTo>
                  <a:lnTo>
                    <a:pt x="1308638" y="118262"/>
                  </a:lnTo>
                  <a:close/>
                </a:path>
                <a:path w="1350010" h="260984">
                  <a:moveTo>
                    <a:pt x="1208105" y="118262"/>
                  </a:moveTo>
                  <a:lnTo>
                    <a:pt x="1167294" y="118262"/>
                  </a:lnTo>
                  <a:lnTo>
                    <a:pt x="1167294" y="256528"/>
                  </a:lnTo>
                  <a:lnTo>
                    <a:pt x="1208105" y="256528"/>
                  </a:lnTo>
                  <a:lnTo>
                    <a:pt x="1208105" y="118262"/>
                  </a:lnTo>
                  <a:close/>
                </a:path>
                <a:path w="1350010" h="260984">
                  <a:moveTo>
                    <a:pt x="1349437" y="221534"/>
                  </a:moveTo>
                  <a:lnTo>
                    <a:pt x="1346987" y="223117"/>
                  </a:lnTo>
                  <a:lnTo>
                    <a:pt x="1344134" y="224424"/>
                  </a:lnTo>
                  <a:lnTo>
                    <a:pt x="1337576" y="226648"/>
                  </a:lnTo>
                  <a:lnTo>
                    <a:pt x="1334773" y="227201"/>
                  </a:lnTo>
                  <a:lnTo>
                    <a:pt x="1349437" y="227201"/>
                  </a:lnTo>
                  <a:lnTo>
                    <a:pt x="1349437" y="221534"/>
                  </a:lnTo>
                  <a:close/>
                </a:path>
                <a:path w="1350010" h="260984">
                  <a:moveTo>
                    <a:pt x="1349437" y="85291"/>
                  </a:moveTo>
                  <a:lnTo>
                    <a:pt x="1138645" y="85291"/>
                  </a:lnTo>
                  <a:lnTo>
                    <a:pt x="1138645" y="118262"/>
                  </a:lnTo>
                  <a:lnTo>
                    <a:pt x="1349437" y="118262"/>
                  </a:lnTo>
                  <a:lnTo>
                    <a:pt x="1349437" y="85291"/>
                  </a:lnTo>
                  <a:close/>
                </a:path>
                <a:path w="1350010" h="260984">
                  <a:moveTo>
                    <a:pt x="1234818" y="0"/>
                  </a:moveTo>
                  <a:lnTo>
                    <a:pt x="1229943" y="0"/>
                  </a:lnTo>
                  <a:lnTo>
                    <a:pt x="1216814" y="1076"/>
                  </a:lnTo>
                  <a:lnTo>
                    <a:pt x="1177185" y="26469"/>
                  </a:lnTo>
                  <a:lnTo>
                    <a:pt x="1167294" y="61455"/>
                  </a:lnTo>
                  <a:lnTo>
                    <a:pt x="1167294" y="85291"/>
                  </a:lnTo>
                  <a:lnTo>
                    <a:pt x="1208105" y="85291"/>
                  </a:lnTo>
                  <a:lnTo>
                    <a:pt x="1208105" y="54306"/>
                  </a:lnTo>
                  <a:lnTo>
                    <a:pt x="1210379" y="46503"/>
                  </a:lnTo>
                  <a:lnTo>
                    <a:pt x="1219489" y="35961"/>
                  </a:lnTo>
                  <a:lnTo>
                    <a:pt x="1225985" y="33322"/>
                  </a:lnTo>
                  <a:lnTo>
                    <a:pt x="1252912" y="33322"/>
                  </a:lnTo>
                  <a:lnTo>
                    <a:pt x="1252912" y="2990"/>
                  </a:lnTo>
                  <a:lnTo>
                    <a:pt x="1250022" y="1985"/>
                  </a:lnTo>
                  <a:lnTo>
                    <a:pt x="1246692" y="1256"/>
                  </a:lnTo>
                  <a:lnTo>
                    <a:pt x="1239153" y="238"/>
                  </a:lnTo>
                  <a:lnTo>
                    <a:pt x="1234818" y="0"/>
                  </a:lnTo>
                  <a:close/>
                </a:path>
                <a:path w="1350010" h="260984">
                  <a:moveTo>
                    <a:pt x="1308638" y="34491"/>
                  </a:moveTo>
                  <a:lnTo>
                    <a:pt x="1268141" y="46792"/>
                  </a:lnTo>
                  <a:lnTo>
                    <a:pt x="1268141" y="85291"/>
                  </a:lnTo>
                  <a:lnTo>
                    <a:pt x="1308638" y="85291"/>
                  </a:lnTo>
                  <a:lnTo>
                    <a:pt x="1308638" y="34491"/>
                  </a:lnTo>
                  <a:close/>
                </a:path>
                <a:path w="1350010" h="260984">
                  <a:moveTo>
                    <a:pt x="1252912" y="33322"/>
                  </a:moveTo>
                  <a:lnTo>
                    <a:pt x="1238739" y="33322"/>
                  </a:lnTo>
                  <a:lnTo>
                    <a:pt x="1242596" y="33875"/>
                  </a:lnTo>
                  <a:lnTo>
                    <a:pt x="1249243" y="36086"/>
                  </a:lnTo>
                  <a:lnTo>
                    <a:pt x="1251580" y="37029"/>
                  </a:lnTo>
                  <a:lnTo>
                    <a:pt x="1252912" y="37808"/>
                  </a:lnTo>
                  <a:lnTo>
                    <a:pt x="1252912" y="33322"/>
                  </a:lnTo>
                  <a:close/>
                </a:path>
              </a:pathLst>
            </a:custGeom>
            <a:solidFill>
              <a:srgbClr val="737373"/>
            </a:solidFill>
          </p:spPr>
          <p:txBody>
            <a:bodyPr wrap="square" lIns="0" tIns="0" rIns="0" bIns="0" rtlCol="0"/>
            <a:lstStyle/>
            <a:p>
              <a:pPr defTabSz="277200"/>
              <a:endParaRPr sz="1091">
                <a:solidFill>
                  <a:prstClr val="black"/>
                </a:solidFill>
                <a:latin typeface="Calibri" panose="020F0502020204030204"/>
              </a:endParaRPr>
            </a:p>
          </p:txBody>
        </p:sp>
        <p:sp>
          <p:nvSpPr>
            <p:cNvPr id="8" name="object 6">
              <a:extLst>
                <a:ext uri="{FF2B5EF4-FFF2-40B4-BE49-F238E27FC236}">
                  <a16:creationId xmlns:a16="http://schemas.microsoft.com/office/drawing/2014/main" id="{5A7E24F7-DBF2-4947-8B69-EB76C67F5A72}"/>
                </a:ext>
              </a:extLst>
            </p:cNvPr>
            <p:cNvSpPr/>
            <p:nvPr/>
          </p:nvSpPr>
          <p:spPr>
            <a:xfrm>
              <a:off x="964293" y="492424"/>
              <a:ext cx="189865" cy="189865"/>
            </a:xfrm>
            <a:custGeom>
              <a:avLst/>
              <a:gdLst/>
              <a:ahLst/>
              <a:cxnLst/>
              <a:rect l="l" t="t" r="r" b="b"/>
              <a:pathLst>
                <a:path w="189865" h="189865">
                  <a:moveTo>
                    <a:pt x="189719" y="0"/>
                  </a:moveTo>
                  <a:lnTo>
                    <a:pt x="0" y="0"/>
                  </a:lnTo>
                  <a:lnTo>
                    <a:pt x="0" y="189719"/>
                  </a:lnTo>
                  <a:lnTo>
                    <a:pt x="189719" y="189719"/>
                  </a:lnTo>
                  <a:lnTo>
                    <a:pt x="189719" y="0"/>
                  </a:lnTo>
                  <a:close/>
                </a:path>
              </a:pathLst>
            </a:custGeom>
            <a:solidFill>
              <a:srgbClr val="EF5124"/>
            </a:solidFill>
          </p:spPr>
          <p:txBody>
            <a:bodyPr wrap="square" lIns="0" tIns="0" rIns="0" bIns="0" rtlCol="0"/>
            <a:lstStyle/>
            <a:p>
              <a:pPr defTabSz="277200"/>
              <a:endParaRPr sz="1091">
                <a:solidFill>
                  <a:prstClr val="black"/>
                </a:solidFill>
                <a:latin typeface="Calibri" panose="020F0502020204030204"/>
              </a:endParaRPr>
            </a:p>
          </p:txBody>
        </p:sp>
        <p:sp>
          <p:nvSpPr>
            <p:cNvPr id="9" name="object 7">
              <a:extLst>
                <a:ext uri="{FF2B5EF4-FFF2-40B4-BE49-F238E27FC236}">
                  <a16:creationId xmlns:a16="http://schemas.microsoft.com/office/drawing/2014/main" id="{E7122758-B995-7D4A-83DE-116514C8E540}"/>
                </a:ext>
              </a:extLst>
            </p:cNvPr>
            <p:cNvSpPr/>
            <p:nvPr/>
          </p:nvSpPr>
          <p:spPr>
            <a:xfrm>
              <a:off x="1173752" y="492424"/>
              <a:ext cx="189865" cy="189865"/>
            </a:xfrm>
            <a:custGeom>
              <a:avLst/>
              <a:gdLst/>
              <a:ahLst/>
              <a:cxnLst/>
              <a:rect l="l" t="t" r="r" b="b"/>
              <a:pathLst>
                <a:path w="189865" h="189865">
                  <a:moveTo>
                    <a:pt x="189719" y="0"/>
                  </a:moveTo>
                  <a:lnTo>
                    <a:pt x="0" y="0"/>
                  </a:lnTo>
                  <a:lnTo>
                    <a:pt x="0" y="189719"/>
                  </a:lnTo>
                  <a:lnTo>
                    <a:pt x="189719" y="189719"/>
                  </a:lnTo>
                  <a:lnTo>
                    <a:pt x="189719" y="0"/>
                  </a:lnTo>
                  <a:close/>
                </a:path>
              </a:pathLst>
            </a:custGeom>
            <a:solidFill>
              <a:srgbClr val="7EBA42"/>
            </a:solidFill>
          </p:spPr>
          <p:txBody>
            <a:bodyPr wrap="square" lIns="0" tIns="0" rIns="0" bIns="0" rtlCol="0"/>
            <a:lstStyle/>
            <a:p>
              <a:pPr defTabSz="277200"/>
              <a:endParaRPr sz="1091">
                <a:solidFill>
                  <a:prstClr val="black"/>
                </a:solidFill>
                <a:latin typeface="Calibri" panose="020F0502020204030204"/>
              </a:endParaRPr>
            </a:p>
          </p:txBody>
        </p:sp>
        <p:sp>
          <p:nvSpPr>
            <p:cNvPr id="10" name="object 8">
              <a:extLst>
                <a:ext uri="{FF2B5EF4-FFF2-40B4-BE49-F238E27FC236}">
                  <a16:creationId xmlns:a16="http://schemas.microsoft.com/office/drawing/2014/main" id="{E34EFC6F-B379-C64B-AF82-854532B36055}"/>
                </a:ext>
              </a:extLst>
            </p:cNvPr>
            <p:cNvSpPr/>
            <p:nvPr/>
          </p:nvSpPr>
          <p:spPr>
            <a:xfrm>
              <a:off x="964293" y="701871"/>
              <a:ext cx="189865" cy="189865"/>
            </a:xfrm>
            <a:custGeom>
              <a:avLst/>
              <a:gdLst/>
              <a:ahLst/>
              <a:cxnLst/>
              <a:rect l="l" t="t" r="r" b="b"/>
              <a:pathLst>
                <a:path w="189865" h="189865">
                  <a:moveTo>
                    <a:pt x="189719" y="0"/>
                  </a:moveTo>
                  <a:lnTo>
                    <a:pt x="0" y="0"/>
                  </a:lnTo>
                  <a:lnTo>
                    <a:pt x="0" y="189719"/>
                  </a:lnTo>
                  <a:lnTo>
                    <a:pt x="189719" y="189719"/>
                  </a:lnTo>
                  <a:lnTo>
                    <a:pt x="189719" y="0"/>
                  </a:lnTo>
                  <a:close/>
                </a:path>
              </a:pathLst>
            </a:custGeom>
            <a:solidFill>
              <a:srgbClr val="309FDA"/>
            </a:solidFill>
          </p:spPr>
          <p:txBody>
            <a:bodyPr wrap="square" lIns="0" tIns="0" rIns="0" bIns="0" rtlCol="0"/>
            <a:lstStyle/>
            <a:p>
              <a:pPr defTabSz="277200"/>
              <a:endParaRPr sz="1091">
                <a:solidFill>
                  <a:prstClr val="black"/>
                </a:solidFill>
                <a:latin typeface="Calibri" panose="020F0502020204030204"/>
              </a:endParaRPr>
            </a:p>
          </p:txBody>
        </p:sp>
        <p:sp>
          <p:nvSpPr>
            <p:cNvPr id="11" name="object 9">
              <a:extLst>
                <a:ext uri="{FF2B5EF4-FFF2-40B4-BE49-F238E27FC236}">
                  <a16:creationId xmlns:a16="http://schemas.microsoft.com/office/drawing/2014/main" id="{0E14BFEE-5121-5042-BCEC-49B5407C4700}"/>
                </a:ext>
              </a:extLst>
            </p:cNvPr>
            <p:cNvSpPr/>
            <p:nvPr/>
          </p:nvSpPr>
          <p:spPr>
            <a:xfrm>
              <a:off x="1173752" y="701871"/>
              <a:ext cx="189865" cy="189865"/>
            </a:xfrm>
            <a:custGeom>
              <a:avLst/>
              <a:gdLst/>
              <a:ahLst/>
              <a:cxnLst/>
              <a:rect l="l" t="t" r="r" b="b"/>
              <a:pathLst>
                <a:path w="189865" h="189865">
                  <a:moveTo>
                    <a:pt x="189719" y="0"/>
                  </a:moveTo>
                  <a:lnTo>
                    <a:pt x="0" y="0"/>
                  </a:lnTo>
                  <a:lnTo>
                    <a:pt x="0" y="189719"/>
                  </a:lnTo>
                  <a:lnTo>
                    <a:pt x="189719" y="189719"/>
                  </a:lnTo>
                  <a:lnTo>
                    <a:pt x="189719" y="0"/>
                  </a:lnTo>
                  <a:close/>
                </a:path>
              </a:pathLst>
            </a:custGeom>
            <a:solidFill>
              <a:srgbClr val="FCB813"/>
            </a:solidFill>
          </p:spPr>
          <p:txBody>
            <a:bodyPr wrap="square" lIns="0" tIns="0" rIns="0" bIns="0" rtlCol="0"/>
            <a:lstStyle/>
            <a:p>
              <a:pPr defTabSz="277200"/>
              <a:endParaRPr sz="1091">
                <a:solidFill>
                  <a:prstClr val="black"/>
                </a:solidFill>
                <a:latin typeface="Calibri" panose="020F0502020204030204"/>
              </a:endParaRPr>
            </a:p>
          </p:txBody>
        </p:sp>
      </p:grpSp>
    </p:spTree>
    <p:extLst>
      <p:ext uri="{BB962C8B-B14F-4D97-AF65-F5344CB8AC3E}">
        <p14:creationId xmlns:p14="http://schemas.microsoft.com/office/powerpoint/2010/main" val="124198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vert="horz" wrap="square" lIns="146304" tIns="91440" rIns="146304" bIns="91440" rtlCol="0" anchor="t">
            <a:spAutoFit/>
          </a:bodyPr>
          <a:lstStyle/>
          <a:p>
            <a:pPr marL="335915" indent="-335915"/>
            <a:r>
              <a:rPr lang="en-US" sz="2800"/>
              <a:t>Owners of each business application will require evidence that migration will be successful before granting approval.</a:t>
            </a:r>
            <a:endParaRPr lang="zh-TW" altLang="en-US"/>
          </a:p>
          <a:p>
            <a:pPr marL="335915" indent="-335915"/>
            <a:endParaRPr lang="en-US" sz="2800">
              <a:cs typeface="Segoe UI Light"/>
            </a:endParaRPr>
          </a:p>
          <a:p>
            <a:pPr marL="335915" indent="-335915"/>
            <a:r>
              <a:rPr lang="en-US" sz="2800"/>
              <a:t>Smart Hotel have negotiated an Enterprise Agreement (EA) with Microsoft for their Azure consumption. Any cost estimates need to reflect their EA discount.</a:t>
            </a:r>
            <a:endParaRPr lang="en-US" sz="2800">
              <a:cs typeface="Segoe UI Light"/>
            </a:endParaRPr>
          </a:p>
          <a:p>
            <a:pPr marL="335915" indent="-335915"/>
            <a:endParaRPr lang="en-US" sz="2800">
              <a:cs typeface="Segoe UI Light"/>
            </a:endParaRPr>
          </a:p>
          <a:p>
            <a:pPr marL="335915" indent="-335915"/>
            <a:r>
              <a:rPr lang="en-US" sz="2800"/>
              <a:t>Many applications comprise multiple components or tiers. How can you ensure that these migrations are appropriately orchestrated?</a:t>
            </a:r>
            <a:endParaRPr lang="en-US" sz="2800">
              <a:cs typeface="Segoe UI Light"/>
            </a:endParaRPr>
          </a:p>
          <a:p>
            <a:pPr marL="0" indent="0">
              <a:buNone/>
            </a:pPr>
            <a:endParaRPr lang="en-US" sz="2400"/>
          </a:p>
        </p:txBody>
      </p:sp>
      <p:sp>
        <p:nvSpPr>
          <p:cNvPr id="2" name="Title 1"/>
          <p:cNvSpPr>
            <a:spLocks noGrp="1"/>
          </p:cNvSpPr>
          <p:nvPr>
            <p:ph type="title"/>
          </p:nvPr>
        </p:nvSpPr>
        <p:spPr/>
        <p:txBody>
          <a:bodyPr/>
          <a:lstStyle/>
          <a:p>
            <a:r>
              <a:rPr lang="en-US"/>
              <a:t>Customer objections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a:t>To reduce business impact, each migration should be designed to minimize application downtime. In addition, to risk, there must be an option to fail-back should the migration experience an unexpected problem.</a:t>
            </a:r>
          </a:p>
          <a:p>
            <a:endParaRPr lang="en-US" sz="2800"/>
          </a:p>
          <a:p>
            <a:r>
              <a:rPr lang="en-US" sz="280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a:t>Customer objections</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2EF46A-1F73-4262-B85E-AC19EFCC3299}"/>
              </a:ext>
            </a:extLst>
          </p:cNvPr>
          <p:cNvSpPr>
            <a:spLocks noGrp="1"/>
          </p:cNvSpPr>
          <p:nvPr>
            <p:ph type="body" sz="quarter" idx="16"/>
          </p:nvPr>
        </p:nvSpPr>
        <p:spPr>
          <a:xfrm>
            <a:off x="464841" y="4847661"/>
            <a:ext cx="9609045" cy="456279"/>
          </a:xfrm>
        </p:spPr>
        <p:txBody>
          <a:bodyPr/>
          <a:lstStyle/>
          <a:p>
            <a:r>
              <a:rPr lang="en-US" dirty="0"/>
              <a:t>Huy An</a:t>
            </a:r>
          </a:p>
        </p:txBody>
      </p:sp>
      <p:sp>
        <p:nvSpPr>
          <p:cNvPr id="4" name="Titel 3">
            <a:extLst>
              <a:ext uri="{FF2B5EF4-FFF2-40B4-BE49-F238E27FC236}">
                <a16:creationId xmlns:a16="http://schemas.microsoft.com/office/drawing/2014/main" id="{D3829249-346F-4136-9917-5DD5C16BF0A5}"/>
              </a:ext>
            </a:extLst>
          </p:cNvPr>
          <p:cNvSpPr>
            <a:spLocks noGrp="1"/>
          </p:cNvSpPr>
          <p:nvPr>
            <p:ph type="title"/>
          </p:nvPr>
        </p:nvSpPr>
        <p:spPr/>
        <p:txBody>
          <a:bodyPr/>
          <a:lstStyle/>
          <a:p>
            <a:r>
              <a:rPr lang="en-US" sz="4700" dirty="0">
                <a:cs typeface="Segoe UI"/>
              </a:rPr>
              <a:t>Customer Environment</a:t>
            </a:r>
            <a:endParaRPr lang="en-US" dirty="0"/>
          </a:p>
        </p:txBody>
      </p:sp>
    </p:spTree>
    <p:extLst>
      <p:ext uri="{BB962C8B-B14F-4D97-AF65-F5344CB8AC3E}">
        <p14:creationId xmlns:p14="http://schemas.microsoft.com/office/powerpoint/2010/main" val="354219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25FDB77-3212-42A4-86F0-D5ED334C087F}"/>
              </a:ext>
            </a:extLst>
          </p:cNvPr>
          <p:cNvSpPr>
            <a:spLocks noGrp="1"/>
          </p:cNvSpPr>
          <p:nvPr>
            <p:ph type="title"/>
          </p:nvPr>
        </p:nvSpPr>
        <p:spPr/>
        <p:txBody>
          <a:bodyPr/>
          <a:lstStyle/>
          <a:p>
            <a:r>
              <a:rPr lang="en-US" sz="4700">
                <a:cs typeface="Segoe UI"/>
              </a:rPr>
              <a:t>Smart Hotel Online Booking Application</a:t>
            </a:r>
          </a:p>
        </p:txBody>
      </p:sp>
      <p:pic>
        <p:nvPicPr>
          <p:cNvPr id="1026" name="Picture 2" descr="A slide shows the on-premises SmartHotel application architecture. This comprises a SmartHotelHost server running Microsoft Hyper-V. This server hosts 4 VMs: UbuntuWAF, SmartHotelWeb1, SmartHotelWeb2, and SmartHotelSQL1. A series of arrows show how these VMs will be migrated to Azure. The first 3 VMs have an arrow labeled 'Azure Migrate: Server Migration' pointing to 3 similarly-labeled VMs in Azure. The last VM, SmartHotelSQL1, has an arrow labeled 'Azure Database Migration Service' pointing to an Azure SQL Database. A third arrow labeled 'Azure Migrate: Server Assessment' and 'Data Migration Assistant (DMA)' points from all 4 on-premises VMs to an Azure Migrate dashboard showing migration readiness.">
            <a:extLst>
              <a:ext uri="{FF2B5EF4-FFF2-40B4-BE49-F238E27FC236}">
                <a16:creationId xmlns:a16="http://schemas.microsoft.com/office/drawing/2014/main" id="{32F14E47-5550-4C22-B4C3-F58EED2F1B6F}"/>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088036" y="1417009"/>
            <a:ext cx="7510018" cy="4975963"/>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95547842-2E74-4C54-9981-3F8458823C17}"/>
              </a:ext>
            </a:extLst>
          </p:cNvPr>
          <p:cNvSpPr txBox="1"/>
          <p:nvPr/>
        </p:nvSpPr>
        <p:spPr>
          <a:xfrm>
            <a:off x="265289" y="1412992"/>
            <a:ext cx="3815643" cy="477053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zh-TW" altLang="en-US" sz="2400">
                <a:cs typeface="Segoe UI Semilight"/>
              </a:rPr>
              <a:t>We'll be focusing on their online booking site as an example, in the HOL environment. </a:t>
            </a:r>
          </a:p>
          <a:p>
            <a:pPr>
              <a:lnSpc>
                <a:spcPct val="90000"/>
              </a:lnSpc>
              <a:spcAft>
                <a:spcPts val="600"/>
              </a:spcAft>
            </a:pPr>
            <a:endParaRPr lang="zh-TW" altLang="en-US" sz="2400">
              <a:cs typeface="Segoe UI Semilight"/>
            </a:endParaRPr>
          </a:p>
          <a:p>
            <a:pPr>
              <a:lnSpc>
                <a:spcPct val="90000"/>
              </a:lnSpc>
              <a:spcAft>
                <a:spcPts val="600"/>
              </a:spcAft>
            </a:pPr>
            <a:r>
              <a:rPr lang="zh-TW" altLang="en-US" sz="2400">
                <a:cs typeface="Segoe UI Semilight"/>
              </a:rPr>
              <a:t>In the HOL session, you'll learn how to assess the environment via Azure Migrate, migrating their simple site using Windows and Linux and SQL server environment to Azure.</a:t>
            </a:r>
          </a:p>
        </p:txBody>
      </p:sp>
    </p:spTree>
    <p:extLst>
      <p:ext uri="{BB962C8B-B14F-4D97-AF65-F5344CB8AC3E}">
        <p14:creationId xmlns:p14="http://schemas.microsoft.com/office/powerpoint/2010/main" val="18801955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B8DB0D-8672-4C78-8C15-EE7E0675C9C6}"/>
              </a:ext>
            </a:extLst>
          </p:cNvPr>
          <p:cNvSpPr>
            <a:spLocks noGrp="1"/>
          </p:cNvSpPr>
          <p:nvPr>
            <p:ph type="title"/>
          </p:nvPr>
        </p:nvSpPr>
        <p:spPr>
          <a:xfrm>
            <a:off x="407391" y="3029995"/>
            <a:ext cx="11177135" cy="1793104"/>
          </a:xfrm>
        </p:spPr>
        <p:txBody>
          <a:bodyPr/>
          <a:lstStyle/>
          <a:p>
            <a:r>
              <a:rPr lang="en-US" sz="4700" dirty="0">
                <a:cs typeface="Segoe UI Semibold"/>
              </a:rPr>
              <a:t>10 minutes – </a:t>
            </a:r>
            <a:br>
              <a:rPr lang="en-US" sz="4700" dirty="0">
                <a:cs typeface="Segoe UI Semibold"/>
              </a:rPr>
            </a:br>
            <a:r>
              <a:rPr lang="en-US" sz="4700" dirty="0">
                <a:cs typeface="Segoe UI Semibold"/>
              </a:rPr>
              <a:t>Step II: Design a proof of concept solution</a:t>
            </a:r>
          </a:p>
        </p:txBody>
      </p:sp>
    </p:spTree>
    <p:extLst>
      <p:ext uri="{BB962C8B-B14F-4D97-AF65-F5344CB8AC3E}">
        <p14:creationId xmlns:p14="http://schemas.microsoft.com/office/powerpoint/2010/main" val="28421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B8DB0D-8672-4C78-8C15-EE7E0675C9C6}"/>
              </a:ext>
            </a:extLst>
          </p:cNvPr>
          <p:cNvSpPr>
            <a:spLocks noGrp="1"/>
          </p:cNvSpPr>
          <p:nvPr>
            <p:ph type="title"/>
          </p:nvPr>
        </p:nvSpPr>
        <p:spPr>
          <a:xfrm>
            <a:off x="407391" y="3029995"/>
            <a:ext cx="11177135" cy="1793104"/>
          </a:xfrm>
        </p:spPr>
        <p:txBody>
          <a:bodyPr/>
          <a:lstStyle/>
          <a:p>
            <a:r>
              <a:rPr lang="en-US" sz="4700" dirty="0">
                <a:cs typeface="Segoe UI Semibold"/>
              </a:rPr>
              <a:t>10 minutes – </a:t>
            </a:r>
            <a:br>
              <a:rPr lang="en-US" sz="4700" dirty="0">
                <a:cs typeface="Segoe UI Semibold"/>
              </a:rPr>
            </a:br>
            <a:r>
              <a:rPr lang="en-US" sz="4700" dirty="0">
                <a:cs typeface="Segoe UI Semibold"/>
              </a:rPr>
              <a:t>Step III: Present the solution</a:t>
            </a:r>
          </a:p>
        </p:txBody>
      </p:sp>
    </p:spTree>
    <p:extLst>
      <p:ext uri="{BB962C8B-B14F-4D97-AF65-F5344CB8AC3E}">
        <p14:creationId xmlns:p14="http://schemas.microsoft.com/office/powerpoint/2010/main" val="232931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noGrp="1"/>
          </p:cNvSpPr>
          <p:nvPr>
            <p:ph type="title" idx="4294967295"/>
          </p:nvPr>
        </p:nvSpPr>
        <p:spPr>
          <a:xfrm>
            <a:off x="298386" y="3578367"/>
            <a:ext cx="7630547" cy="623823"/>
          </a:xfrm>
          <a:prstGeom prst="rect">
            <a:avLst/>
          </a:prstGeom>
          <a:noFill/>
          <a:ln>
            <a:noFill/>
            <a:prstDash/>
          </a:ln>
          <a:effectLst/>
        </p:spPr>
        <p:txBody>
          <a:bodyPr rot="0" spcFirstLastPara="0" vertOverflow="overflow" horzOverflow="overflow" vert="horz" wrap="square" lIns="143370" tIns="89607" rIns="143370" bIns="89607" numCol="1" spcCol="0" rtlCol="0" fromWordArt="0" anchor="t" anchorCtr="0" forceAA="0" compatLnSpc="1">
            <a:prstTxWarp prst="textNoShape">
              <a:avLst/>
            </a:prstTxWarp>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marL="0" marR="0" lvl="0" indent="0" algn="l" defTabSz="932462"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2" normalizeH="0" baseline="0" noProof="0" dirty="0">
                <a:ln w="3175">
                  <a:noFill/>
                </a:ln>
                <a:solidFill>
                  <a:srgbClr val="FFFFFF"/>
                </a:solidFill>
                <a:effectLst/>
                <a:uLnTx/>
                <a:uFillTx/>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chemeClr val="tx1"/>
                </a:solidFill>
                <a:latin typeface="Segoe UI Light" panose="020B0502040204020203" pitchFamily="34" charset="0"/>
                <a:cs typeface="Segoe UI Light" panose="020B0502040204020203" pitchFamily="34" charset="0"/>
              </a:rPr>
              <a:t>Group Challenge: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26869"/>
            <a:ext cx="9519587" cy="4401205"/>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Segoe UI Light"/>
                <a:ea typeface="+mn-ea"/>
                <a:cs typeface="+mn-cs"/>
              </a:rPr>
              <a:t>ToDo</a:t>
            </a:r>
          </a:p>
          <a:p>
            <a:pPr marL="342900" indent="-342900">
              <a:lnSpc>
                <a:spcPct val="90000"/>
              </a:lnSpc>
              <a:spcAft>
                <a:spcPts val="600"/>
              </a:spcAft>
              <a:buFont typeface="Arial" panose="020B0604020202020204" pitchFamily="34" charset="0"/>
              <a:buChar char="•"/>
              <a:defRPr/>
            </a:pPr>
            <a:r>
              <a:rPr kumimoji="0" lang="en-US" sz="2400" b="0" i="0" u="none" strike="noStrike" kern="1200" cap="none" spc="0" normalizeH="0" baseline="0" noProof="0" dirty="0">
                <a:ln>
                  <a:noFill/>
                </a:ln>
                <a:solidFill>
                  <a:srgbClr val="FFFFFF"/>
                </a:solidFill>
                <a:effectLst/>
                <a:uLnTx/>
                <a:uFillTx/>
                <a:latin typeface="Segoe UI Semilight"/>
                <a:cs typeface="Segoe UI Semilight"/>
              </a:rPr>
              <a:t>Analyze your customer needs.</a:t>
            </a:r>
            <a:r>
              <a:rPr lang="en-US" sz="2400" dirty="0">
                <a:solidFill>
                  <a:srgbClr val="FFFFFF"/>
                </a:solidFill>
                <a:latin typeface="Segoe UI Semilight"/>
                <a:cs typeface="Segoe UI Semilight"/>
              </a:rPr>
              <a:t> </a:t>
            </a:r>
            <a:endParaRPr lang="en-US" sz="240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FFFFF"/>
                </a:solidFill>
                <a:effectLst/>
                <a:uLnTx/>
                <a:uFillTx/>
                <a:latin typeface="Segoe UI Semilight"/>
                <a:cs typeface="Segoe UI Semilight"/>
              </a:rPr>
              <a:t>Identify the drivers for cloud.</a:t>
            </a:r>
            <a:endParaRPr lang="en-US" sz="2400" b="0" i="0" u="none" strike="noStrike" kern="1200" cap="none" spc="0" normalizeH="0" baseline="0" noProof="0" dirty="0">
              <a:ln>
                <a:noFill/>
              </a:ln>
              <a:solidFill>
                <a:srgbClr val="FFFFFF"/>
              </a:solidFill>
              <a:effectLst/>
              <a:uLnTx/>
              <a:uFillTx/>
              <a:latin typeface="Segoe UI Semilight"/>
              <a:cs typeface="Segoe UI Semilight"/>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solidFill>
                  <a:srgbClr val="FFFFFF"/>
                </a:solidFill>
                <a:latin typeface="Segoe UI Semilight"/>
                <a:cs typeface="Segoe UI Semilight"/>
              </a:rPr>
              <a:t>Understand the customer environment</a:t>
            </a:r>
            <a:endParaRPr lang="en-US" sz="2400" b="0" i="0" u="none" strike="noStrike" kern="1200" cap="none" spc="0" normalizeH="0" baseline="0" noProof="0" dirty="0">
              <a:ln>
                <a:noFill/>
              </a:ln>
              <a:solidFill>
                <a:srgbClr val="FFFFFF"/>
              </a:solidFill>
              <a:effectLst/>
              <a:uLnTx/>
              <a:uFillTx/>
              <a:latin typeface="Segoe UI Semilight"/>
              <a:cs typeface="Segoe UI Semilight"/>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a:lnSpc>
                <a:spcPct val="90000"/>
              </a:lnSpc>
              <a:spcBef>
                <a:spcPts val="0"/>
              </a:spcBef>
              <a:spcAft>
                <a:spcPts val="600"/>
              </a:spcAft>
              <a:buClrTx/>
              <a:buSzTx/>
              <a:buNone/>
              <a:tabLst/>
              <a:defRPr/>
            </a:pPr>
            <a:r>
              <a:rPr kumimoji="0" lang="en-US" sz="3600" b="1" i="0" u="none" strike="noStrike" kern="1200" cap="none" spc="0" normalizeH="0" baseline="0" noProof="0" dirty="0">
                <a:ln>
                  <a:noFill/>
                </a:ln>
                <a:solidFill>
                  <a:srgbClr val="FFFFFF"/>
                </a:solidFill>
                <a:effectLst/>
                <a:uLnTx/>
                <a:uFillTx/>
                <a:latin typeface="Segoe UI Light"/>
                <a:ea typeface="+mn-ea"/>
                <a:cs typeface="+mn-cs"/>
              </a:rPr>
              <a:t>Timeframe</a:t>
            </a:r>
            <a:endParaRPr lang="en-US" sz="3600" i="0" u="none" strike="noStrike" kern="1200" cap="none" spc="0" normalizeH="0" baseline="0" noProof="0" dirty="0">
              <a:ln>
                <a:noFill/>
              </a:ln>
              <a:effectLst/>
              <a:uLnTx/>
              <a:uFillTx/>
              <a:ea typeface="+mn-lt"/>
              <a:cs typeface="+mn-lt"/>
            </a:endParaRPr>
          </a:p>
          <a:p>
            <a:pPr>
              <a:lnSpc>
                <a:spcPct val="90000"/>
              </a:lnSpc>
              <a:spcAft>
                <a:spcPts val="600"/>
              </a:spcAft>
              <a:defRPr/>
            </a:pPr>
            <a:r>
              <a:rPr lang="en-US" sz="2800" dirty="0">
                <a:solidFill>
                  <a:srgbClr val="FFFFFF"/>
                </a:solidFill>
                <a:ea typeface="+mn-lt"/>
                <a:cs typeface="+mn-lt"/>
              </a:rPr>
              <a:t>10 minutes – Review customer Case Study</a:t>
            </a:r>
            <a:endParaRPr lang="en-US" sz="2800" dirty="0">
              <a:ea typeface="+mn-lt"/>
              <a:cs typeface="+mn-lt"/>
            </a:endParaRPr>
          </a:p>
          <a:p>
            <a:pPr>
              <a:lnSpc>
                <a:spcPct val="90000"/>
              </a:lnSpc>
              <a:spcAft>
                <a:spcPts val="600"/>
              </a:spcAft>
              <a:defRPr/>
            </a:pPr>
            <a:r>
              <a:rPr lang="en-US" sz="2800" dirty="0">
                <a:ea typeface="+mn-lt"/>
                <a:cs typeface="+mn-lt"/>
              </a:rPr>
              <a:t>10 minutes – Design a proof of concept solution</a:t>
            </a:r>
          </a:p>
          <a:p>
            <a:pPr>
              <a:lnSpc>
                <a:spcPct val="90000"/>
              </a:lnSpc>
              <a:spcAft>
                <a:spcPts val="600"/>
              </a:spcAft>
              <a:defRPr/>
            </a:pPr>
            <a:r>
              <a:rPr lang="en-US" sz="2800" dirty="0">
                <a:ea typeface="+mn-lt"/>
                <a:cs typeface="+mn-lt"/>
              </a:rPr>
              <a:t>10 </a:t>
            </a:r>
            <a:r>
              <a:rPr kumimoji="0" lang="en-US" sz="2800" b="0" i="0" u="none" strike="noStrike" kern="1200" cap="none" spc="0" normalizeH="0" baseline="0" noProof="0" dirty="0">
                <a:ln>
                  <a:noFill/>
                </a:ln>
                <a:effectLst/>
                <a:uLnTx/>
                <a:uFillTx/>
                <a:ea typeface="+mn-lt"/>
                <a:cs typeface="+mn-lt"/>
              </a:rPr>
              <a:t>minutes</a:t>
            </a:r>
            <a:r>
              <a:rPr lang="en-US" sz="2800" dirty="0">
                <a:ea typeface="+mn-lt"/>
                <a:cs typeface="+mn-lt"/>
              </a:rPr>
              <a:t> – Present the solution</a:t>
            </a:r>
            <a:endParaRPr lang="en-US" sz="2800">
              <a:cs typeface="Segoe UI Semilight"/>
            </a:endParaRP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F841BF4-7CF8-4304-A0EC-D2B8AB181A2D}"/>
              </a:ext>
            </a:extLst>
          </p:cNvPr>
          <p:cNvSpPr>
            <a:spLocks noGrp="1"/>
          </p:cNvSpPr>
          <p:nvPr>
            <p:ph type="body" sz="quarter" idx="10"/>
          </p:nvPr>
        </p:nvSpPr>
        <p:spPr>
          <a:xfrm>
            <a:off x="269239" y="1189177"/>
            <a:ext cx="11653523" cy="5433988"/>
          </a:xfrm>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Customer Needs</a:t>
            </a:r>
            <a:r>
              <a:rPr lang="en-US" dirty="0">
                <a:solidFill>
                  <a:schemeClr val="tx1"/>
                </a:solidFill>
              </a:rPr>
              <a:t> (only Step 1)</a:t>
            </a:r>
          </a:p>
          <a:p>
            <a:r>
              <a:rPr lang="en-US" dirty="0">
                <a:solidFill>
                  <a:schemeClr val="tx1"/>
                </a:solidFill>
                <a:hlinkClick r:id="rId3">
                  <a:extLst>
                    <a:ext uri="{A12FA001-AC4F-418D-AE19-62706E023703}">
                      <ahyp:hlinkClr xmlns:ahyp="http://schemas.microsoft.com/office/drawing/2018/hyperlinkcolor" val="tx"/>
                    </a:ext>
                  </a:extLst>
                </a:hlinkClick>
              </a:rPr>
              <a:t>Customer PoC App Environment for Migration</a:t>
            </a:r>
            <a:endParaRPr lang="en-US" dirty="0">
              <a:solidFill>
                <a:schemeClr val="tx1"/>
              </a:solidFill>
            </a:endParaRPr>
          </a:p>
          <a:p>
            <a:pPr marL="0" indent="0">
              <a:buNone/>
            </a:pPr>
            <a:endParaRPr lang="de-DE" dirty="0">
              <a:hlinkClick r:id="rId2"/>
            </a:endParaRPr>
          </a:p>
          <a:p>
            <a:pPr marL="0" indent="0">
              <a:buNone/>
            </a:pPr>
            <a:r>
              <a:rPr lang="de-DE" dirty="0">
                <a:hlinkClick r:id="rId2"/>
              </a:rPr>
              <a:t>ttps://github.com/microsoft/MCW-Line-of-business-application-migration/blob/master/Whiteboard%20design%20session/WDS%20student%20guide%20-%20Line-of-business%20application%20migration.md#step-1-review-the-customer-case-study</a:t>
            </a:r>
            <a:endParaRPr lang="en-US" dirty="0">
              <a:solidFill>
                <a:schemeClr val="tx1"/>
              </a:solidFill>
            </a:endParaRPr>
          </a:p>
        </p:txBody>
      </p:sp>
      <p:sp>
        <p:nvSpPr>
          <p:cNvPr id="3" name="Titel 2">
            <a:extLst>
              <a:ext uri="{FF2B5EF4-FFF2-40B4-BE49-F238E27FC236}">
                <a16:creationId xmlns:a16="http://schemas.microsoft.com/office/drawing/2014/main" id="{4F4279AB-C4C5-4ECF-B8D8-7D7102449430}"/>
              </a:ext>
            </a:extLst>
          </p:cNvPr>
          <p:cNvSpPr>
            <a:spLocks noGrp="1"/>
          </p:cNvSpPr>
          <p:nvPr>
            <p:ph type="title"/>
          </p:nvPr>
        </p:nvSpPr>
        <p:spPr/>
        <p:txBody>
          <a:bodyPr/>
          <a:lstStyle/>
          <a:p>
            <a:r>
              <a:rPr lang="en-US"/>
              <a:t>Sources:</a:t>
            </a:r>
          </a:p>
        </p:txBody>
      </p:sp>
    </p:spTree>
    <p:extLst>
      <p:ext uri="{BB962C8B-B14F-4D97-AF65-F5344CB8AC3E}">
        <p14:creationId xmlns:p14="http://schemas.microsoft.com/office/powerpoint/2010/main" val="30705240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B8DB0D-8672-4C78-8C15-EE7E0675C9C6}"/>
              </a:ext>
            </a:extLst>
          </p:cNvPr>
          <p:cNvSpPr>
            <a:spLocks noGrp="1"/>
          </p:cNvSpPr>
          <p:nvPr>
            <p:ph type="title"/>
          </p:nvPr>
        </p:nvSpPr>
        <p:spPr>
          <a:xfrm>
            <a:off x="407391" y="3029995"/>
            <a:ext cx="11177135" cy="1793104"/>
          </a:xfrm>
        </p:spPr>
        <p:txBody>
          <a:bodyPr/>
          <a:lstStyle/>
          <a:p>
            <a:r>
              <a:rPr lang="en-US" sz="4700" dirty="0">
                <a:cs typeface="Segoe UI Semibold"/>
              </a:rPr>
              <a:t>10 minutes – </a:t>
            </a:r>
            <a:br>
              <a:rPr lang="en-US" sz="4700" dirty="0">
                <a:cs typeface="Segoe UI Semibold"/>
              </a:rPr>
            </a:br>
            <a:r>
              <a:rPr lang="en-US" sz="4700" dirty="0">
                <a:cs typeface="Segoe UI Semibold"/>
              </a:rPr>
              <a:t>Step I: Review customer Case Study</a:t>
            </a:r>
          </a:p>
        </p:txBody>
      </p:sp>
    </p:spTree>
    <p:extLst>
      <p:ext uri="{BB962C8B-B14F-4D97-AF65-F5344CB8AC3E}">
        <p14:creationId xmlns:p14="http://schemas.microsoft.com/office/powerpoint/2010/main" val="274865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vert="horz" wrap="square" lIns="146304" tIns="91440" rIns="146304" bIns="91440" rtlCol="0" anchor="t">
            <a:normAutofit/>
          </a:bodyPr>
          <a:lstStyle/>
          <a:p>
            <a:pPr marL="335915" indent="-335915"/>
            <a:r>
              <a:rPr lang="en-US" sz="3900"/>
              <a:t>Smart Hotel Corp is a major hospitality e-commerce company owning series of hotel chains across the world.</a:t>
            </a:r>
            <a:endParaRPr lang="en-US" altLang="zh-TW" sz="3900">
              <a:cs typeface="Segoe UI Light"/>
            </a:endParaRPr>
          </a:p>
          <a:p>
            <a:pPr marL="335915" indent="-335915"/>
            <a:r>
              <a:rPr lang="en-US" sz="3900">
                <a:cs typeface="Segoe UI Light"/>
              </a:rPr>
              <a:t>Smart Hotel Corp wants to consolidate their websites, IT environment and streamline their operation by moving to the cloud.</a:t>
            </a:r>
            <a:endParaRPr lang="en-US" sz="3900"/>
          </a:p>
          <a:p>
            <a:pPr marL="335915" indent="-335915"/>
            <a:r>
              <a:rPr lang="en-US" sz="3900"/>
              <a:t>Founded in 1972 and based in Columbus, Ohio</a:t>
            </a:r>
            <a:endParaRPr lang="en-US" sz="3900">
              <a:cs typeface="Segoe UI Light"/>
            </a:endParaRPr>
          </a:p>
          <a:p>
            <a:pPr marL="335915" indent="-335915"/>
            <a:r>
              <a:rPr lang="en-US" sz="3900"/>
              <a:t>Turnover in 2018 exceeded 350 million USD</a:t>
            </a:r>
            <a:endParaRPr lang="en-US" sz="3900">
              <a:cs typeface="Segoe UI Light"/>
            </a:endParaRPr>
          </a:p>
          <a:p>
            <a:pPr marL="0" indent="0">
              <a:spcAft>
                <a:spcPts val="882"/>
              </a:spcAft>
              <a:buNone/>
            </a:pPr>
            <a:endParaRPr lang="en-US" sz="1800">
              <a:solidFill>
                <a:schemeClr val="tx1"/>
              </a:solidFill>
            </a:endParaRPr>
          </a:p>
        </p:txBody>
      </p:sp>
      <p:sp>
        <p:nvSpPr>
          <p:cNvPr id="2" name="Title 1"/>
          <p:cNvSpPr>
            <a:spLocks noGrp="1"/>
          </p:cNvSpPr>
          <p:nvPr>
            <p:ph type="title"/>
          </p:nvPr>
        </p:nvSpPr>
        <p:spPr/>
        <p:txBody>
          <a:bodyPr>
            <a:normAutofit/>
          </a:bodyPr>
          <a:lstStyle/>
          <a:p>
            <a:r>
              <a:rPr lang="en-US" sz="4900">
                <a:solidFill>
                  <a:schemeClr val="tx1"/>
                </a:solidFill>
                <a:cs typeface="Segoe UI"/>
              </a:rPr>
              <a:t>Customer background</a:t>
            </a: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vert="horz" wrap="square" lIns="146304" tIns="91440" rIns="146304" bIns="91440" rtlCol="0" anchor="t">
            <a:normAutofit lnSpcReduction="10000"/>
          </a:bodyPr>
          <a:lstStyle/>
          <a:p>
            <a:pPr marL="335915" indent="-335915"/>
            <a:r>
              <a:rPr lang="en-US" sz="3900"/>
              <a:t>Sprawling IT estate, including a substantial legacy server footprint</a:t>
            </a:r>
            <a:endParaRPr lang="zh-TW" altLang="en-US" sz="3900"/>
          </a:p>
          <a:p>
            <a:pPr marL="572135" lvl="1" indent="-236220"/>
            <a:r>
              <a:rPr lang="en-US" sz="2350"/>
              <a:t>Windows servers including both x32 and x64 hardware running Windows Server 2003 through to 2016</a:t>
            </a:r>
            <a:endParaRPr lang="en-US" sz="2350">
              <a:cs typeface="Segoe UI Semilight"/>
            </a:endParaRPr>
          </a:p>
          <a:p>
            <a:pPr marL="572135" lvl="1" indent="-236220"/>
            <a:r>
              <a:rPr lang="en-US" sz="2350"/>
              <a:t>Linux servers running a mix of Red Hat Enterprise Linux 5.8 and 7 series (7.2 through 7.6), Suse Linux Enterprise Server 12, and Ubuntu 16.04</a:t>
            </a:r>
            <a:endParaRPr lang="en-US" sz="2350">
              <a:cs typeface="Segoe UI Semilight"/>
            </a:endParaRPr>
          </a:p>
          <a:p>
            <a:pPr marL="572135" lvl="1" indent="-236220"/>
            <a:r>
              <a:rPr lang="en-US" sz="2350"/>
              <a:t>The above servers comprise both physical machines as well as VMs hosted on VMware infrastructure managed by vCenter 6.5</a:t>
            </a:r>
            <a:endParaRPr lang="en-US" sz="2350">
              <a:cs typeface="Segoe UI Semilight"/>
            </a:endParaRPr>
          </a:p>
          <a:p>
            <a:pPr marL="572135" lvl="1" indent="-236220"/>
            <a:r>
              <a:rPr lang="en-US" sz="2350"/>
              <a:t>Multiple database engines, including Microsoft SQL Server, </a:t>
            </a:r>
            <a:r>
              <a:rPr lang="en-US" sz="2350" err="1"/>
              <a:t>PostGreSQL</a:t>
            </a:r>
            <a:r>
              <a:rPr lang="en-US" sz="2350"/>
              <a:t>, and Cassandra</a:t>
            </a:r>
            <a:endParaRPr lang="en-US" sz="2350">
              <a:cs typeface="Segoe UI Semilight"/>
            </a:endParaRPr>
          </a:p>
          <a:p>
            <a:pPr marL="335915" indent="-335915"/>
            <a:r>
              <a:rPr lang="en-US" sz="3900"/>
              <a:t>448 servers identified</a:t>
            </a:r>
            <a:endParaRPr lang="en-US" sz="3900">
              <a:cs typeface="Segoe UI Light"/>
            </a:endParaRPr>
          </a:p>
          <a:p>
            <a:pPr marL="335915" indent="-335915"/>
            <a:r>
              <a:rPr lang="en-US" sz="3900"/>
              <a:t>No clear view of entire estate</a:t>
            </a:r>
            <a:endParaRPr lang="en-US" sz="3900">
              <a:cs typeface="Segoe UI Light"/>
            </a:endParaRPr>
          </a:p>
          <a:p>
            <a:pPr marL="0" indent="0">
              <a:spcAft>
                <a:spcPts val="882"/>
              </a:spcAft>
              <a:buNone/>
            </a:pPr>
            <a:endParaRPr lang="en-US" sz="1800">
              <a:solidFill>
                <a:schemeClr val="tx1"/>
              </a:solidFill>
            </a:endParaRPr>
          </a:p>
        </p:txBody>
      </p:sp>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Customer situation</a:t>
            </a:r>
            <a:br>
              <a:rPr lang="en-US">
                <a:solidFill>
                  <a:schemeClr val="tx1"/>
                </a:solidFill>
                <a:latin typeface="Segoe UI" panose="020B0502040204020203" pitchFamily="34" charset="0"/>
              </a:rPr>
            </a:b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a:t>The CTO, James Lynch, was hired 6 months ago from outside the company</a:t>
            </a:r>
          </a:p>
          <a:p>
            <a:r>
              <a:rPr lang="en-US"/>
              <a:t>Mandate to address ever-increasing IT costs</a:t>
            </a:r>
          </a:p>
          <a:p>
            <a:r>
              <a:rPr lang="en-US"/>
              <a:t>Board has approved strategy to migrate as much existing IT infrastructure as possible to Azure</a:t>
            </a:r>
          </a:p>
          <a:p>
            <a:r>
              <a:rPr lang="en-US"/>
              <a:t>Goals:</a:t>
            </a:r>
          </a:p>
          <a:p>
            <a:pPr lvl="1"/>
            <a:r>
              <a:rPr lang="en-US"/>
              <a:t>Eliminate IT infrastructure overheads</a:t>
            </a:r>
          </a:p>
          <a:p>
            <a:pPr lvl="1"/>
            <a:r>
              <a:rPr lang="en-US"/>
              <a:t>Clean house</a:t>
            </a:r>
          </a:p>
          <a:p>
            <a:pPr lvl="1"/>
            <a:r>
              <a:rPr lang="en-US"/>
              <a:t>Create a modern, fit-for-purpose IT environment</a:t>
            </a:r>
          </a:p>
          <a:p>
            <a:pPr lvl="1"/>
            <a:r>
              <a:rPr lang="en-US"/>
              <a:t>Save costs </a:t>
            </a:r>
          </a:p>
          <a:p>
            <a:pPr marL="0" indent="0">
              <a:spcAft>
                <a:spcPts val="882"/>
              </a:spcAft>
              <a:buNone/>
            </a:pPr>
            <a:endParaRPr lang="en-US" sz="1800">
              <a:solidFill>
                <a:schemeClr val="tx1"/>
              </a:solidFill>
            </a:endParaRPr>
          </a:p>
        </p:txBody>
      </p:sp>
      <p:sp>
        <p:nvSpPr>
          <p:cNvPr id="2" name="Title 1"/>
          <p:cNvSpPr>
            <a:spLocks noGrp="1"/>
          </p:cNvSpPr>
          <p:nvPr>
            <p:ph type="title"/>
          </p:nvPr>
        </p:nvSpPr>
        <p:spPr/>
        <p:txBody>
          <a:bodyPr>
            <a:normAutofit fontScale="90000"/>
          </a:bodyPr>
          <a:lstStyle/>
          <a:p>
            <a:r>
              <a:rPr lang="en-US" sz="4900">
                <a:solidFill>
                  <a:schemeClr val="tx1"/>
                </a:solidFill>
                <a:cs typeface="Segoe UI" panose="020B0502040204020203" pitchFamily="34" charset="0"/>
              </a:rPr>
              <a:t>Customer situation</a:t>
            </a:r>
            <a:br>
              <a:rPr lang="en-US">
                <a:solidFill>
                  <a:schemeClr val="tx1"/>
                </a:solidFill>
                <a:latin typeface="Segoe UI" panose="020B0502040204020203" pitchFamily="34" charset="0"/>
              </a:rPr>
            </a:b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a:t>Identify which servers (physical and virtual) can be migrated to Azure, and what modifications (if any) are required.</a:t>
            </a:r>
          </a:p>
          <a:p>
            <a:endParaRPr lang="en-US" sz="2800"/>
          </a:p>
          <a:p>
            <a:r>
              <a:rPr lang="en-US" sz="2800"/>
              <a:t>Create a road map of prioritized migrations, accounting for ease of migration and dependencies.</a:t>
            </a:r>
          </a:p>
          <a:p>
            <a:endParaRPr lang="en-US" sz="2800"/>
          </a:p>
          <a:p>
            <a:r>
              <a:rPr lang="en-US" sz="2800"/>
              <a:t>Where suitable, migrate existing servers and databases to Azure as efficiently as possible.</a:t>
            </a:r>
          </a:p>
        </p:txBody>
      </p:sp>
      <p:sp>
        <p:nvSpPr>
          <p:cNvPr id="2" name="Title 1"/>
          <p:cNvSpPr>
            <a:spLocks noGrp="1"/>
          </p:cNvSpPr>
          <p:nvPr>
            <p:ph type="title"/>
          </p:nvPr>
        </p:nvSpPr>
        <p:spPr/>
        <p:txBody>
          <a:bodyPr/>
          <a:lstStyle/>
          <a:p>
            <a:r>
              <a:rPr lang="en-US"/>
              <a:t>Customer needs</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a:t>Where existing servers cannot be migrated, identify alternative migration strategies (refactor, re-architect, etc.) and their pros/cons.</a:t>
            </a:r>
          </a:p>
          <a:p>
            <a:endParaRPr lang="en-US" sz="2800"/>
          </a:p>
          <a:p>
            <a:r>
              <a:rPr lang="en-US" sz="2800"/>
              <a:t>Prior to migration, accurately forecast the costs associated with each migrated workload, including any third-party licensing costs.</a:t>
            </a:r>
          </a:p>
          <a:p>
            <a:endParaRPr lang="en-US" sz="2800"/>
          </a:p>
          <a:p>
            <a:r>
              <a:rPr lang="en-US" sz="2800"/>
              <a:t>Post-migration, be able to track costs, control usage, cross-charge business owners, and identify cost-saving opportunities.</a:t>
            </a:r>
          </a:p>
          <a:p>
            <a:endParaRPr lang="en-IE" sz="2800"/>
          </a:p>
        </p:txBody>
      </p:sp>
      <p:sp>
        <p:nvSpPr>
          <p:cNvPr id="2" name="Title 1"/>
          <p:cNvSpPr>
            <a:spLocks noGrp="1"/>
          </p:cNvSpPr>
          <p:nvPr>
            <p:ph type="title"/>
          </p:nvPr>
        </p:nvSpPr>
        <p:spPr/>
        <p:txBody>
          <a:bodyPr/>
          <a:lstStyle/>
          <a:p>
            <a:r>
              <a:rPr lang="en-US"/>
              <a:t>Customer needs</a:t>
            </a:r>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Transcript xmlns="3a6239b1-84a2-436e-b281-9f1510ef4358" xsi:nil="true"/>
    <_ip_UnifiedCompliancePolicyProperties xmlns="http://schemas.microsoft.com/sharepoint/v3" xsi:nil="true"/>
    <lcf76f155ced4ddcb4097134ff3c332f xmlns="3a6239b1-84a2-436e-b281-9f1510ef4358">
      <Terms xmlns="http://schemas.microsoft.com/office/infopath/2007/PartnerControls"/>
    </lcf76f155ced4ddcb4097134ff3c332f>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19C9D67E274245B12BF79C55BE778C" ma:contentTypeVersion="19" ma:contentTypeDescription="Create a new document." ma:contentTypeScope="" ma:versionID="e55066021b44ebf64e8b7c1a7dc63201">
  <xsd:schema xmlns:xsd="http://www.w3.org/2001/XMLSchema" xmlns:xs="http://www.w3.org/2001/XMLSchema" xmlns:p="http://schemas.microsoft.com/office/2006/metadata/properties" xmlns:ns1="http://schemas.microsoft.com/sharepoint/v3" xmlns:ns2="3a6239b1-84a2-436e-b281-9f1510ef4358" xmlns:ns3="ef4e99f7-fe95-4544-b30a-d4a0962d5b53" xmlns:ns4="230e9df3-be65-4c73-a93b-d1236ebd677e" targetNamespace="http://schemas.microsoft.com/office/2006/metadata/properties" ma:root="true" ma:fieldsID="d6707e71c8e891a33427050e44d80c57" ns1:_="" ns2:_="" ns3:_="" ns4:_="">
    <xsd:import namespace="http://schemas.microsoft.com/sharepoint/v3"/>
    <xsd:import namespace="3a6239b1-84a2-436e-b281-9f1510ef4358"/>
    <xsd:import namespace="ef4e99f7-fe95-4544-b30a-d4a0962d5b53"/>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KeyPoints" minOccurs="0"/>
                <xsd:element ref="ns2:MediaServiceKeyPoints" minOccurs="0"/>
                <xsd:element ref="ns1:_ip_UnifiedCompliancePolicyProperties" minOccurs="0"/>
                <xsd:element ref="ns1:_ip_UnifiedCompliancePolicyUIAction"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Transcript"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6239b1-84a2-436e-b281-9f1510ef43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Transcript" ma:index="20" nillable="true" ma:displayName="MediaServiceTranscript" ma:hidden="true" ma:internalName="MediaServiceTranscript" ma:readOnly="false">
      <xsd:simpleType>
        <xsd:restriction base="dms:Note"/>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f4e99f7-fe95-4544-b30a-d4a0962d5b5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4d1839f-5c86-4098-aa58-c39b0f908e3d}" ma:internalName="TaxCatchAll" ma:showField="CatchAllData" ma:web="ef4e99f7-fe95-4544-b30a-d4a0962d5b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40E061-BA97-4FCE-B3EB-C258B816E4E9}">
  <ds:schemaRefs>
    <ds:schemaRef ds:uri="http://schemas.microsoft.com/sharepoint/v3/contenttype/forms"/>
  </ds:schemaRefs>
</ds:datastoreItem>
</file>

<file path=customXml/itemProps2.xml><?xml version="1.0" encoding="utf-8"?>
<ds:datastoreItem xmlns:ds="http://schemas.openxmlformats.org/officeDocument/2006/customXml" ds:itemID="{BDA4DEEA-391B-414C-935C-BAB55384E6B5}">
  <ds:schemaRefs>
    <ds:schemaRef ds:uri="http://purl.org/dc/terms/"/>
    <ds:schemaRef ds:uri="http://www.w3.org/XML/1998/namespace"/>
    <ds:schemaRef ds:uri="http://schemas.microsoft.com/sharepoint/v3"/>
    <ds:schemaRef ds:uri="http://schemas.microsoft.com/office/2006/documentManagement/types"/>
    <ds:schemaRef ds:uri="http://schemas.openxmlformats.org/package/2006/metadata/core-properties"/>
    <ds:schemaRef ds:uri="ef4e99f7-fe95-4544-b30a-d4a0962d5b53"/>
    <ds:schemaRef ds:uri="http://schemas.microsoft.com/office/infopath/2007/PartnerControls"/>
    <ds:schemaRef ds:uri="http://purl.org/dc/elements/1.1/"/>
    <ds:schemaRef ds:uri="3a6239b1-84a2-436e-b281-9f1510ef4358"/>
    <ds:schemaRef ds:uri="http://schemas.microsoft.com/office/2006/metadata/properties"/>
    <ds:schemaRef ds:uri="http://purl.org/dc/dcmitype/"/>
    <ds:schemaRef ds:uri="230e9df3-be65-4c73-a93b-d1236ebd677e"/>
  </ds:schemaRefs>
</ds:datastoreItem>
</file>

<file path=customXml/itemProps3.xml><?xml version="1.0" encoding="utf-8"?>
<ds:datastoreItem xmlns:ds="http://schemas.openxmlformats.org/officeDocument/2006/customXml" ds:itemID="{9FB456D4-47CB-48A7-8ABD-0F2A2966ED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6239b1-84a2-436e-b281-9f1510ef4358"/>
    <ds:schemaRef ds:uri="ef4e99f7-fe95-4544-b30a-d4a0962d5b5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TotalTime>
  <Words>1378</Words>
  <Application>Microsoft Office PowerPoint</Application>
  <PresentationFormat>Widescreen</PresentationFormat>
  <Paragraphs>96</Paragraphs>
  <Slides>16</Slides>
  <Notes>11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Calibri</vt:lpstr>
      <vt:lpstr>Calibri Light</vt:lpstr>
      <vt:lpstr>Consolas</vt:lpstr>
      <vt:lpstr>Segoe UI</vt:lpstr>
      <vt:lpstr>Segoe UI Light</vt:lpstr>
      <vt:lpstr>Segoe UI Semibold</vt:lpstr>
      <vt:lpstr>Segoe UI Semilight</vt:lpstr>
      <vt:lpstr>Wingdings</vt:lpstr>
      <vt:lpstr>Dynamics 365</vt:lpstr>
      <vt:lpstr>C+E Readiness Template</vt:lpstr>
      <vt:lpstr>Office Theme</vt:lpstr>
      <vt:lpstr>Microsoft Azure Immersion Workshop: Infrastructure Migration</vt:lpstr>
      <vt:lpstr>Group Challenge: Review the customer case study</vt:lpstr>
      <vt:lpstr>Sources:</vt:lpstr>
      <vt:lpstr>10 minutes –  Step I: Review customer Case Study</vt:lpstr>
      <vt:lpstr>Customer background</vt:lpstr>
      <vt:lpstr>Customer situation </vt:lpstr>
      <vt:lpstr>Customer situation </vt:lpstr>
      <vt:lpstr>Customer needs</vt:lpstr>
      <vt:lpstr>Customer needs</vt:lpstr>
      <vt:lpstr>Customer objections</vt:lpstr>
      <vt:lpstr>Customer objections</vt:lpstr>
      <vt:lpstr>Customer Environment</vt:lpstr>
      <vt:lpstr>Smart Hotel Online Booking Application</vt:lpstr>
      <vt:lpstr>10 minutes –  Step II: Design a proof of concept solution</vt:lpstr>
      <vt:lpstr>10 minutes –  Step III: Present the solution</vt:lpstr>
      <vt:lpstr>Thank you for joining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An Quoc Huy (FHN.TCS)</cp:lastModifiedBy>
  <cp:revision>41</cp:revision>
  <dcterms:created xsi:type="dcterms:W3CDTF">2020-05-05T14:49:07Z</dcterms:created>
  <dcterms:modified xsi:type="dcterms:W3CDTF">2022-06-23T08:48:08Z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0x0101001019C9D67E274245B12BF79C55BE778C</vt:lpwstr>
  </property>
  <property fmtid="{D5CDD505-2E9C-101B-9397-08002B2CF9AE}" pid="3" name="MediaServiceImageTags">
    <vt:lpwstr/>
  </property>
</Properties>
</file>