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3" r:id="rId3"/>
    <p:sldId id="262" r:id="rId4"/>
    <p:sldId id="264" r:id="rId5"/>
    <p:sldId id="266" r:id="rId6"/>
    <p:sldId id="267" r:id="rId7"/>
    <p:sldId id="265" r:id="rId8"/>
    <p:sldId id="268" r:id="rId9"/>
    <p:sldId id="269" r:id="rId10"/>
    <p:sldId id="270" r:id="rId11"/>
    <p:sldId id="261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B063-8B96-D142-930D-9A3FE5E922E6}" type="datetimeFigureOut">
              <a:rPr kumimoji="1" lang="zh-CN" altLang="en-US" smtClean="0"/>
              <a:t>2020/9/13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735-6392-8B44-AAE3-BD4C77503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0" y="-76200"/>
            <a:ext cx="12364085" cy="7039610"/>
          </a:xfrm>
          <a:prstGeom prst="rect">
            <a:avLst/>
          </a:prstGeom>
          <a:noFill/>
        </p:spPr>
      </p:pic>
      <p:pic>
        <p:nvPicPr>
          <p:cNvPr id="9" name="图片 8" descr="C:/Users/coding1/AppData/Roaming/JisuOffice/ETemp/98744_7516680/fImage15604875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-74295"/>
            <a:ext cx="12393295" cy="70599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5" y="-19050"/>
            <a:ext cx="12287885" cy="6893560"/>
          </a:xfrm>
          <a:prstGeom prst="rect">
            <a:avLst/>
          </a:prstGeom>
          <a:noFill/>
        </p:spPr>
      </p:pic>
      <p:pic>
        <p:nvPicPr>
          <p:cNvPr id="5" name="图片 4" descr="C:/Users/coding1/AppData/Roaming/JisuOffice/ETemp/98744_7516680/fImage358807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45" y="-31750"/>
            <a:ext cx="12308840" cy="6953885"/>
          </a:xfrm>
          <a:prstGeom prst="rect">
            <a:avLst/>
          </a:prstGeom>
          <a:noFill/>
        </p:spPr>
      </p:pic>
      <p:pic>
        <p:nvPicPr>
          <p:cNvPr id="6" name="图片 5" descr="C:/Users/coding1/AppData/Roaming/JisuOffice/ETemp/17056_11349832/fImage396316641.jpe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06" y="-31750"/>
            <a:ext cx="12287885" cy="6953185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 userDrawn="1"/>
        </p:nvSpPr>
        <p:spPr>
          <a:xfrm>
            <a:off x="9725891" y="178130"/>
            <a:ext cx="2268187" cy="6650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1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540" y="-5715"/>
            <a:ext cx="12236450" cy="68846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540" y="-5715"/>
            <a:ext cx="12237720" cy="6885305"/>
          </a:xfrm>
          <a:prstGeom prst="rect">
            <a:avLst/>
          </a:prstGeom>
        </p:spPr>
      </p:pic>
      <p:pic>
        <p:nvPicPr>
          <p:cNvPr id="12" name="图片 11" descr="C:/Users/coding1/AppData/Roaming/JisuOffice/ETemp/98744_7516680/fImage35880746500.jpe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"/>
            <a:ext cx="12235815" cy="69195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rootbk.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ln w="0"/>
              </a:rPr>
              <a:t>千锋 </a:t>
            </a:r>
            <a:r>
              <a:rPr lang="en-US" altLang="zh-CN" dirty="0">
                <a:ln w="0"/>
              </a:rPr>
              <a:t>HTML5</a:t>
            </a:r>
            <a:endParaRPr lang="zh-CN" altLang="en-US" dirty="0">
              <a:ln w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1885" y="38786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二阶段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联系方式</a:t>
            </a:r>
            <a:endParaRPr lang="zh-CN" sz="40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B9C6FC-F709-43F3-A862-58836E06ECAA}"/>
              </a:ext>
            </a:extLst>
          </p:cNvPr>
          <p:cNvSpPr txBox="1"/>
          <p:nvPr/>
        </p:nvSpPr>
        <p:spPr>
          <a:xfrm>
            <a:off x="4093828" y="2161830"/>
            <a:ext cx="5327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QQ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86163325</a:t>
            </a: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邮箱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root@rootbk.cn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公众号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root-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个人主页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https://www.rootbk.cn</a:t>
            </a:r>
          </a:p>
          <a:p>
            <a:pPr marL="342900" indent="-342900">
              <a:buAutoNum type="arabicPeriod" startAt="2"/>
            </a:pP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0274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自我介绍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170" y="1599565"/>
            <a:ext cx="11471275" cy="4100830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大家好</a:t>
            </a:r>
            <a:r>
              <a:rPr 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！</a:t>
            </a:r>
            <a:endParaRPr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我是 千锋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·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杭州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HTML5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大前端的讲师 张骏，大家也可以叫我骏哥。我来自江西省上饶市，是一名资深的软件开发工程师。拥有多个大型项目的开发经验，从事培训教育行业工作今年是第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年。带领学员参加各类编程大赛获奖。我将在接下来的两个月里带领大家进入程序的世界。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二阶段关键词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61490" y="1660380"/>
            <a:ext cx="10657930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进入到二阶段意味着你已经推开了编程世界的大门。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二阶段的学习难度和知识点的连贯度远超一阶段的内容。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想要学习好二阶段我们先要了解以下几个关键词。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逻辑                              顺序                          算法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endParaRPr lang="zh-CN" altLang="en-US" sz="3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</a:t>
            </a:r>
            <a:r>
              <a:rPr lang="zh-CN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阶段内容介绍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329690" y="1551305"/>
            <a:ext cx="9927590" cy="3974465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	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二阶段是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HTML5(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前端工程师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最基础的一个阶段。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在这个阶段我们会学习很多的编程基础知识，语句，语法等内容。我们学习的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JavaScript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语言是前端工程师必备的技能，是所有前端框架和知识体系的基石。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我们的课程会由浅入深的学习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JavaScript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这门语言。让大熟悉我们整个学科的知识体系的基础。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学习方法介绍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56260" y="1094105"/>
            <a:ext cx="11364595" cy="5454650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二阶段的知识点连贯性非常强。看视频的学习效率非常低，希望大家上课时集中注意力，跟上我的思路和节奏。没有特殊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如疾病等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情况一律不允许请假或旷课。</a:t>
            </a:r>
            <a:endParaRPr 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1.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记好随堂笔记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可以是纸质笔记也可以是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markdown)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2.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沟通交流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声音小一点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3.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遇到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BUG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的处理方式（先自行解决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15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分钟， 求助同学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20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分钟，求助老师）（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QQ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加好友，备注：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xx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班级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xx  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你写的代码截图，错误截图 ，将问题描述清楚）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4.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多敲， 多敲， 多敲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课程安排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08635" y="1118235"/>
            <a:ext cx="11364595" cy="535559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Week1. </a:t>
            </a:r>
            <a:r>
              <a:rPr 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J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avaScript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基础 语法 语句 分支结构 循环结构 函数基础</a:t>
            </a:r>
            <a:endParaRPr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Week2. ECMAScript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内置对象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(Array String Math Date) BOM DOM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Week3.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事件 正则表达式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ECMAScript5/ECMAScript6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Week4.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DOM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高级 面向对象编程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Week5. PHP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语言基础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Mysql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数据库使用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SQL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语句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Ajax JSONP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BootStrap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Week6. JavaScript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高级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闭包 继承 拷贝 设计模式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  jQuery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Week7. jQuery(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插件应用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 NodeJS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基础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Gulp SASS Git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模块化开发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Week8. PC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端全栈项目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作息和考勤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95275" y="1322705"/>
            <a:ext cx="11603990" cy="3789680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8.20-8.50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早自习 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8.50-9.00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表达训练分享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9.00-10.20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知识点精讲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10.20-10.40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课间休息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10.40-12.00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强化训练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12.00-14.00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午间休息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14.00-15.50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知识点精讲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15.50-16.10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课间休息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16.10-18.00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强化训练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18.00-19.00 </a:t>
            </a:r>
            <a:r>
              <a:rPr lang="zh-CN" altLang="en-US" kern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晚餐时间</a:t>
            </a:r>
            <a:endParaRPr lang="en-US" altLang="zh-CN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CN" altLang="en-US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kern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1C730-EB79-455A-B728-86B2664B4B1E}"/>
              </a:ext>
            </a:extLst>
          </p:cNvPr>
          <p:cNvSpPr txBox="1"/>
          <p:nvPr/>
        </p:nvSpPr>
        <p:spPr>
          <a:xfrm>
            <a:off x="4941116" y="1322705"/>
            <a:ext cx="5402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晚自习安排</a:t>
            </a:r>
            <a:endParaRPr lang="en-US" altLang="zh-CN" sz="2400" dirty="0"/>
          </a:p>
          <a:p>
            <a:r>
              <a:rPr lang="zh-CN" altLang="en-US" sz="2400" dirty="0"/>
              <a:t>每周 一、三、五   </a:t>
            </a:r>
            <a:r>
              <a:rPr lang="en-US" altLang="zh-CN" sz="2400" dirty="0"/>
              <a:t>19.00-22.20</a:t>
            </a:r>
          </a:p>
          <a:p>
            <a:r>
              <a:rPr lang="zh-CN" altLang="en-US" sz="2400" dirty="0"/>
              <a:t>每周 二、四            </a:t>
            </a:r>
            <a:r>
              <a:rPr lang="en-US" altLang="zh-CN" sz="2400" dirty="0"/>
              <a:t>19.00-21.10</a:t>
            </a:r>
          </a:p>
          <a:p>
            <a:endParaRPr lang="en-US" altLang="zh-CN" sz="2400" dirty="0"/>
          </a:p>
          <a:p>
            <a:r>
              <a:rPr lang="zh-CN" altLang="en-US" sz="2400" dirty="0"/>
              <a:t>周六自习时间         </a:t>
            </a:r>
            <a:r>
              <a:rPr lang="en-US" altLang="zh-CN" sz="2400" dirty="0"/>
              <a:t>9.00-18.00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纪律要求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913130" y="1017905"/>
            <a:ext cx="10721340" cy="5454650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老师上课时间为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9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点，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9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点前进班为提前进班， 了解大家的表达分享情况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严禁上课睡觉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严禁上课做其他与课程无关的事项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严禁旷课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早、晚自习准守时间规定，不允许无故不到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6.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严格保证老师布置的练习，如无特别交代练习， 当天课堂案例就是练习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zh-CN" altLang="en-US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学习工具</a:t>
            </a:r>
            <a:endParaRPr lang="zh-CN" sz="40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B9C6FC-F709-43F3-A862-58836E06ECAA}"/>
              </a:ext>
            </a:extLst>
          </p:cNvPr>
          <p:cNvSpPr txBox="1"/>
          <p:nvPr/>
        </p:nvSpPr>
        <p:spPr>
          <a:xfrm>
            <a:off x="1543574" y="1551963"/>
            <a:ext cx="9731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飞秋</a:t>
            </a:r>
            <a:endParaRPr lang="en-US" altLang="zh-CN" sz="2400" dirty="0"/>
          </a:p>
          <a:p>
            <a:pPr marL="342900" indent="-342900">
              <a:buAutoNum type="arabicPeriod" startAt="2"/>
            </a:pPr>
            <a:r>
              <a:rPr lang="en-US" altLang="zh-CN" sz="2400" dirty="0"/>
              <a:t>XMIND</a:t>
            </a:r>
          </a:p>
          <a:p>
            <a:pPr marL="342900" indent="-342900">
              <a:buAutoNum type="arabicPeriod" startAt="2"/>
            </a:pPr>
            <a:r>
              <a:rPr lang="zh-CN" altLang="en-US" sz="2400" dirty="0">
                <a:solidFill>
                  <a:srgbClr val="FFC000"/>
                </a:solidFill>
              </a:rPr>
              <a:t>金山打字通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342900" indent="-342900">
              <a:buAutoNum type="arabicPeriod" startAt="2"/>
            </a:pPr>
            <a:r>
              <a:rPr lang="zh-CN" altLang="en-US" sz="2400" dirty="0"/>
              <a:t>有道词典</a:t>
            </a:r>
            <a:endParaRPr lang="en-US" altLang="zh-CN" sz="2400" dirty="0"/>
          </a:p>
          <a:p>
            <a:pPr marL="342900" indent="-342900">
              <a:buAutoNum type="arabicPeriod" startAt="2"/>
            </a:pPr>
            <a:endParaRPr lang="en-US" altLang="zh-CN" sz="2400" dirty="0"/>
          </a:p>
          <a:p>
            <a:pPr marL="342900" indent="-342900">
              <a:buAutoNum type="arabicPeriod" startAt="2"/>
            </a:pP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CC5129-B7A8-49E8-A0F3-6B1F8D561FC7}"/>
              </a:ext>
            </a:extLst>
          </p:cNvPr>
          <p:cNvSpPr txBox="1"/>
          <p:nvPr/>
        </p:nvSpPr>
        <p:spPr>
          <a:xfrm>
            <a:off x="1602297" y="3429000"/>
            <a:ext cx="4790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二阶段专业书籍推荐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JavaScript </a:t>
            </a:r>
            <a:r>
              <a:rPr lang="zh-CN" altLang="en-US" sz="2400" dirty="0"/>
              <a:t>高级程序设计</a:t>
            </a:r>
            <a:r>
              <a:rPr lang="en-US" altLang="zh-CN" sz="2400" dirty="0"/>
              <a:t>(</a:t>
            </a:r>
            <a:r>
              <a:rPr lang="zh-CN" altLang="en-US" sz="2400" dirty="0"/>
              <a:t>第三版</a:t>
            </a:r>
            <a:r>
              <a:rPr lang="en-US" altLang="zh-CN" sz="2400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ES6</a:t>
            </a:r>
            <a:r>
              <a:rPr lang="zh-CN" altLang="en-US" sz="2400" dirty="0"/>
              <a:t> 标准入门</a:t>
            </a:r>
            <a:r>
              <a:rPr lang="en-US" altLang="zh-CN" sz="2400" dirty="0"/>
              <a:t>(</a:t>
            </a:r>
            <a:r>
              <a:rPr lang="zh-CN" altLang="en-US" sz="2400" dirty="0"/>
              <a:t>第三版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Pages>3</Pages>
  <Words>341</Words>
  <Application>Microsoft Office PowerPoint</Application>
  <PresentationFormat>宽屏</PresentationFormat>
  <Paragraphs>70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DengXian</vt:lpstr>
      <vt:lpstr>微软雅黑</vt:lpstr>
      <vt:lpstr>微软雅黑 Light</vt:lpstr>
      <vt:lpstr>Arial</vt:lpstr>
      <vt:lpstr>Calibri</vt:lpstr>
      <vt:lpstr>Calibri Light</vt:lpstr>
      <vt:lpstr>Courier New</vt:lpstr>
      <vt:lpstr>1_空白设计模板</vt:lpstr>
      <vt:lpstr>PowerPoint 演示文稿</vt:lpstr>
      <vt:lpstr>自我介绍</vt:lpstr>
      <vt:lpstr>二阶段关键词</vt:lpstr>
      <vt:lpstr>二阶段内容介绍</vt:lpstr>
      <vt:lpstr>学习方法介绍</vt:lpstr>
      <vt:lpstr>课程安排</vt:lpstr>
      <vt:lpstr>作息和考勤</vt:lpstr>
      <vt:lpstr>纪律要求</vt:lpstr>
      <vt:lpstr>学习工具</vt:lpstr>
      <vt:lpstr>联系方式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张 骏</cp:lastModifiedBy>
  <cp:revision>220</cp:revision>
  <dcterms:created xsi:type="dcterms:W3CDTF">2018-09-11T06:38:00Z</dcterms:created>
  <dcterms:modified xsi:type="dcterms:W3CDTF">2020-09-13T09:05:01Z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