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1"/>
    <p:restoredTop sz="94700"/>
  </p:normalViewPr>
  <p:slideViewPr>
    <p:cSldViewPr snapToGrid="0">
      <p:cViewPr varScale="1">
        <p:scale>
          <a:sx n="80" d="100"/>
          <a:sy n="80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7FD21-6AE6-4A5D-AFB6-6B7643B38734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442B3-30CE-4C56-9A12-5589D9A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4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4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82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44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D3C99-5C37-46C3-AE75-3DAF56E82762}" type="datetime1">
              <a:rPr lang="zh-CN" altLang="en-US"/>
              <a:pPr>
                <a:defRPr/>
              </a:pPr>
              <a:t>2020/5/21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D5F70-AE39-42E1-805C-4682C3BE0B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2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4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9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6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2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4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6D76-E183-4A08-B4F0-A2495FA25EC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6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43621" y="1518766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</a:rPr>
              <a:t>JavaScript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74281" y="57010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张骏</a:t>
            </a:r>
          </a:p>
        </p:txBody>
      </p:sp>
    </p:spTree>
    <p:extLst>
      <p:ext uri="{BB962C8B-B14F-4D97-AF65-F5344CB8AC3E}">
        <p14:creationId xmlns:p14="http://schemas.microsoft.com/office/powerpoint/2010/main" val="44375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获取时间信息</a:t>
            </a:r>
          </a:p>
        </p:txBody>
      </p:sp>
      <p:sp>
        <p:nvSpPr>
          <p:cNvPr id="9219" name="内容占位符 3"/>
          <p:cNvSpPr>
            <a:spLocks noGrp="1" noChangeArrowheads="1"/>
          </p:cNvSpPr>
          <p:nvPr>
            <p:ph sz="half" idx="2"/>
          </p:nvPr>
        </p:nvSpPr>
        <p:spPr>
          <a:xfrm>
            <a:off x="792163" y="1825625"/>
            <a:ext cx="10561637" cy="66675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可以使用下述方法获取</a:t>
            </a:r>
            <a:r>
              <a:rPr lang="en-US" altLang="zh-CN">
                <a:solidFill>
                  <a:schemeClr val="bg1"/>
                </a:solidFill>
              </a:rPr>
              <a:t>Date</a:t>
            </a:r>
            <a:r>
              <a:rPr lang="zh-CN" altLang="en-US">
                <a:solidFill>
                  <a:schemeClr val="bg1"/>
                </a:solidFill>
              </a:rPr>
              <a:t>对象中的时间信息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813372080"/>
              </p:ext>
            </p:extLst>
          </p:nvPr>
        </p:nvGraphicFramePr>
        <p:xfrm>
          <a:off x="1558925" y="2320925"/>
          <a:ext cx="853313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</a:t>
                      </a:r>
                      <a:r>
                        <a:rPr lang="en-US" altLang="zh-CN"/>
                        <a:t>Date</a:t>
                      </a:r>
                      <a:r>
                        <a:rPr lang="zh-CN" altLang="en-US"/>
                        <a:t>对象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日期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部分数值（</a:t>
                      </a:r>
                      <a:r>
                        <a:rPr lang="en-US" altLang="zh-CN"/>
                        <a:t>1~31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getDay()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返回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星期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部分数值（</a:t>
                      </a:r>
                      <a:r>
                        <a:rPr lang="en-US" altLang="zh-CN" sz="1800">
                          <a:sym typeface="+mn-ea"/>
                        </a:rPr>
                        <a:t>0~6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getFullYear()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返回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年份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部分实际数值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getHours()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返回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小时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部分数值（</a:t>
                      </a:r>
                      <a:r>
                        <a:rPr lang="en-US" altLang="zh-CN" sz="1800">
                          <a:sym typeface="+mn-ea"/>
                        </a:rPr>
                        <a:t>0~23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getMilliseconds()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返回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毫秒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部分数值（</a:t>
                      </a:r>
                      <a:r>
                        <a:rPr lang="en-US" altLang="zh-CN" sz="1800">
                          <a:sym typeface="+mn-ea"/>
                        </a:rPr>
                        <a:t>0~999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getMinutes()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返回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部分数值（</a:t>
                      </a:r>
                      <a:r>
                        <a:rPr lang="en-US" altLang="zh-CN" sz="1800">
                          <a:sym typeface="+mn-ea"/>
                        </a:rPr>
                        <a:t>0~59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getMonth()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返回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月份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部分数值（</a:t>
                      </a:r>
                      <a:r>
                        <a:rPr lang="en-US" altLang="zh-CN" sz="1800">
                          <a:sym typeface="+mn-ea"/>
                        </a:rPr>
                        <a:t>0~11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getSeconds()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返回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秒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部分数值（</a:t>
                      </a:r>
                      <a:r>
                        <a:rPr lang="en-US" altLang="zh-CN" sz="1800">
                          <a:sym typeface="+mn-ea"/>
                        </a:rPr>
                        <a:t>0~59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getTime()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返回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对象与</a:t>
                      </a:r>
                      <a:r>
                        <a:rPr lang="en-US" altLang="zh-CN" sz="1800">
                          <a:sym typeface="+mn-ea"/>
                        </a:rPr>
                        <a:t>UTC</a:t>
                      </a:r>
                      <a:r>
                        <a:rPr lang="zh-CN" altLang="en-US" sz="1800">
                          <a:sym typeface="+mn-ea"/>
                        </a:rPr>
                        <a:t>时间</a:t>
                      </a:r>
                      <a:r>
                        <a:rPr lang="en-US" altLang="zh-CN" sz="1800">
                          <a:sym typeface="+mn-ea"/>
                        </a:rPr>
                        <a:t>1970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日午间之间相差的毫秒数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getTimezoneOffset()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返回本地时间与格林威治标准时间（</a:t>
                      </a:r>
                      <a:r>
                        <a:rPr lang="en-US" altLang="zh-CN"/>
                        <a:t>GMT</a:t>
                      </a:r>
                      <a:r>
                        <a:rPr lang="zh-CN" altLang="en-US"/>
                        <a:t>）的分钟差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62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修改时间信息</a:t>
            </a:r>
          </a:p>
        </p:txBody>
      </p:sp>
      <p:sp>
        <p:nvSpPr>
          <p:cNvPr id="10243" name="内容占位符 3"/>
          <p:cNvSpPr>
            <a:spLocks noGrp="1" noChangeArrowheads="1"/>
          </p:cNvSpPr>
          <p:nvPr>
            <p:ph sz="half" idx="2"/>
          </p:nvPr>
        </p:nvSpPr>
        <p:spPr>
          <a:xfrm>
            <a:off x="792163" y="1825625"/>
            <a:ext cx="10561637" cy="66675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可以使用下述方法修改</a:t>
            </a:r>
            <a:r>
              <a:rPr lang="en-US" altLang="zh-CN">
                <a:solidFill>
                  <a:schemeClr val="bg1"/>
                </a:solidFill>
              </a:rPr>
              <a:t>Date</a:t>
            </a:r>
            <a:r>
              <a:rPr lang="zh-CN" altLang="en-US">
                <a:solidFill>
                  <a:schemeClr val="bg1"/>
                </a:solidFill>
              </a:rPr>
              <a:t>对象中的时间信息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736969801"/>
              </p:ext>
            </p:extLst>
          </p:nvPr>
        </p:nvGraphicFramePr>
        <p:xfrm>
          <a:off x="1558925" y="2320925"/>
          <a:ext cx="853313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setDate()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r>
                        <a:rPr lang="en-US" altLang="zh-CN"/>
                        <a:t>Date</a:t>
                      </a:r>
                      <a:r>
                        <a:rPr lang="zh-CN" altLang="en-US"/>
                        <a:t>对象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日期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部分数值（</a:t>
                      </a:r>
                      <a:r>
                        <a:rPr lang="en-US" altLang="zh-CN"/>
                        <a:t>1~31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setFullYear()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年份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部分实际数值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setHours()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小时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部分数值（</a:t>
                      </a:r>
                      <a:r>
                        <a:rPr lang="en-US" altLang="zh-CN" sz="1800">
                          <a:sym typeface="+mn-ea"/>
                        </a:rPr>
                        <a:t>0~23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setMilliseconds()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毫秒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部分数值（</a:t>
                      </a:r>
                      <a:r>
                        <a:rPr lang="en-US" altLang="zh-CN" sz="1800">
                          <a:sym typeface="+mn-ea"/>
                        </a:rPr>
                        <a:t>0~999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setMinutes()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部分数值（</a:t>
                      </a:r>
                      <a:r>
                        <a:rPr lang="en-US" altLang="zh-CN" sz="1800">
                          <a:sym typeface="+mn-ea"/>
                        </a:rPr>
                        <a:t>0~59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setMonth()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月份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部分数值（</a:t>
                      </a:r>
                      <a:r>
                        <a:rPr lang="en-US" altLang="zh-CN" sz="1800">
                          <a:sym typeface="+mn-ea"/>
                        </a:rPr>
                        <a:t>0~11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setSeconds()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秒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部分数值（</a:t>
                      </a:r>
                      <a:r>
                        <a:rPr lang="en-US" altLang="zh-CN" sz="1800">
                          <a:sym typeface="+mn-ea"/>
                        </a:rPr>
                        <a:t>0~59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setTime()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以毫秒值设置</a:t>
                      </a:r>
                      <a:r>
                        <a:rPr lang="en-US" altLang="zh-CN"/>
                        <a:t>Date</a:t>
                      </a:r>
                      <a:r>
                        <a:rPr lang="zh-CN" altLang="en-US"/>
                        <a:t>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09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时间格式转换</a:t>
            </a:r>
          </a:p>
        </p:txBody>
      </p:sp>
      <p:sp>
        <p:nvSpPr>
          <p:cNvPr id="11267" name="内容占位符 3"/>
          <p:cNvSpPr>
            <a:spLocks noGrp="1" noChangeArrowheads="1"/>
          </p:cNvSpPr>
          <p:nvPr>
            <p:ph sz="half" idx="2"/>
          </p:nvPr>
        </p:nvSpPr>
        <p:spPr>
          <a:xfrm>
            <a:off x="792163" y="1825625"/>
            <a:ext cx="10561637" cy="66675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Date</a:t>
            </a:r>
            <a:r>
              <a:rPr lang="zh-CN" altLang="en-US">
                <a:solidFill>
                  <a:schemeClr val="bg1"/>
                </a:solidFill>
              </a:rPr>
              <a:t>对象可以使用如下方法进行格式化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63186084"/>
              </p:ext>
            </p:extLst>
          </p:nvPr>
        </p:nvGraphicFramePr>
        <p:xfrm>
          <a:off x="1558925" y="2320925"/>
          <a:ext cx="853313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</a:t>
                      </a:r>
                      <a:r>
                        <a:rPr lang="en-US" altLang="zh-CN"/>
                        <a:t>Date</a:t>
                      </a:r>
                      <a:r>
                        <a:rPr lang="zh-CN" altLang="en-US"/>
                        <a:t>对象的字符串形式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toDateString()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</a:t>
                      </a:r>
                      <a:r>
                        <a:rPr lang="en-US" altLang="zh-CN"/>
                        <a:t>Date</a:t>
                      </a:r>
                      <a:r>
                        <a:rPr lang="zh-CN" altLang="en-US"/>
                        <a:t>对象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日期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部分（年月日）的字符串形式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toTImeString()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返回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时间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部分（时分秒）的字符串形式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toLocaleString()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基于本地时间格式，</a:t>
                      </a:r>
                      <a:r>
                        <a:rPr lang="zh-CN" altLang="en-US" sz="1800">
                          <a:sym typeface="+mn-ea"/>
                        </a:rPr>
                        <a:t>返回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对象的字符串形式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toLocaleDateString()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基于本地时间格式，</a:t>
                      </a:r>
                      <a:r>
                        <a:rPr lang="zh-CN" altLang="en-US" sz="1800">
                          <a:sym typeface="+mn-ea"/>
                        </a:rPr>
                        <a:t>返回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日期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部分（年月日）的字符串形式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toLocaleTImeString()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基于本地时间格式返回</a:t>
                      </a:r>
                      <a:r>
                        <a:rPr lang="en-US" altLang="zh-CN" sz="1800">
                          <a:sym typeface="+mn-ea"/>
                        </a:rPr>
                        <a:t>Date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时间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r>
                        <a:rPr lang="zh-CN" altLang="en-US" sz="1800">
                          <a:sym typeface="+mn-ea"/>
                        </a:rPr>
                        <a:t>部分（时分秒）的字符串形式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toGMTString()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</a:t>
                      </a:r>
                      <a:r>
                        <a:rPr lang="en-US" altLang="zh-CN"/>
                        <a:t>GMT</a:t>
                      </a:r>
                      <a:r>
                        <a:rPr lang="zh-CN" altLang="en-US"/>
                        <a:t>时间格式，返回</a:t>
                      </a:r>
                      <a:r>
                        <a:rPr lang="en-US" altLang="zh-CN"/>
                        <a:t>Date</a:t>
                      </a:r>
                      <a:r>
                        <a:rPr lang="zh-CN" altLang="en-US"/>
                        <a:t>对象的字符串形式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toUTCString()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</a:t>
                      </a:r>
                      <a:r>
                        <a:rPr lang="en-US" altLang="zh-CN"/>
                        <a:t>UTC</a:t>
                      </a:r>
                      <a:r>
                        <a:rPr lang="zh-CN" altLang="en-US"/>
                        <a:t>时间格式，返回</a:t>
                      </a:r>
                      <a:r>
                        <a:rPr lang="en-US" altLang="zh-CN"/>
                        <a:t>Date</a:t>
                      </a:r>
                      <a:r>
                        <a:rPr lang="zh-CN" altLang="en-US"/>
                        <a:t>对象的字符串形式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98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91437" y="2789967"/>
            <a:ext cx="6700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Math</a:t>
            </a:r>
          </a:p>
          <a:p>
            <a:r>
              <a:rPr kumimoji="1" lang="en-US" altLang="zh-CN" sz="2800" dirty="0">
                <a:solidFill>
                  <a:schemeClr val="bg1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7652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0329" y="507047"/>
            <a:ext cx="114963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课程概要：</a:t>
            </a:r>
            <a:endParaRPr kumimoji="1" lang="en-US" altLang="zh-CN" sz="2800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2400" dirty="0">
                <a:solidFill>
                  <a:schemeClr val="bg1"/>
                </a:solidFill>
              </a:rPr>
              <a:t>Math</a:t>
            </a:r>
            <a:r>
              <a:rPr kumimoji="1" lang="zh-CN" altLang="en-US" sz="2400" dirty="0">
                <a:solidFill>
                  <a:schemeClr val="bg1"/>
                </a:solidFill>
              </a:rPr>
              <a:t>对象概述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2400" dirty="0">
                <a:solidFill>
                  <a:schemeClr val="bg1"/>
                </a:solidFill>
              </a:rPr>
              <a:t>Math</a:t>
            </a:r>
            <a:r>
              <a:rPr kumimoji="1" lang="zh-CN" altLang="en-US" sz="2400" dirty="0">
                <a:solidFill>
                  <a:schemeClr val="bg1"/>
                </a:solidFill>
              </a:rPr>
              <a:t>对象属性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2400" dirty="0">
                <a:solidFill>
                  <a:schemeClr val="bg1"/>
                </a:solidFill>
              </a:rPr>
              <a:t>Math</a:t>
            </a:r>
            <a:r>
              <a:rPr kumimoji="1" lang="zh-CN" altLang="en-US" sz="2400" dirty="0">
                <a:solidFill>
                  <a:schemeClr val="bg1"/>
                </a:solidFill>
              </a:rPr>
              <a:t>对象方法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2400" dirty="0">
                <a:solidFill>
                  <a:schemeClr val="bg1"/>
                </a:solidFill>
              </a:rPr>
              <a:t>随机数的应用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2400" dirty="0">
                <a:solidFill>
                  <a:schemeClr val="bg1"/>
                </a:solidFill>
              </a:rPr>
              <a:t>Date</a:t>
            </a:r>
            <a:r>
              <a:rPr kumimoji="1" lang="zh-CN" altLang="en-US" sz="2400" dirty="0">
                <a:solidFill>
                  <a:schemeClr val="bg1"/>
                </a:solidFill>
              </a:rPr>
              <a:t>对象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2400" dirty="0">
                <a:solidFill>
                  <a:schemeClr val="bg1"/>
                </a:solidFill>
              </a:rPr>
              <a:t>Date</a:t>
            </a:r>
            <a:r>
              <a:rPr kumimoji="1" lang="zh-CN" altLang="en-US" sz="2400" dirty="0">
                <a:solidFill>
                  <a:schemeClr val="bg1"/>
                </a:solidFill>
              </a:rPr>
              <a:t>对象方法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/>
            <a:endParaRPr kumimoji="1"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0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0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Math对象</a:t>
            </a:r>
          </a:p>
        </p:txBody>
      </p:sp>
      <p:sp>
        <p:nvSpPr>
          <p:cNvPr id="4099" name="文本占位符 409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05" indent="-1905" eaLnBrk="1" hangingPunct="1">
              <a:defRPr/>
            </a:pPr>
            <a:r>
              <a:rPr lang="zh-CN" altLang="en-US" sz="2400" noProof="1">
                <a:solidFill>
                  <a:schemeClr val="bg1"/>
                </a:solidFill>
              </a:rPr>
              <a:t>Math对象是ECMAScript提供的一个全局对象，它主要封装了一些常用的数学函数和常数</a:t>
            </a:r>
          </a:p>
          <a:p>
            <a:pPr marL="1905" indent="-1905" eaLnBrk="1" hangingPunct="1">
              <a:defRPr/>
            </a:pPr>
            <a:r>
              <a:rPr lang="zh-CN" altLang="en-US" sz="2400" noProof="1">
                <a:solidFill>
                  <a:schemeClr val="bg1"/>
                </a:solidFill>
              </a:rPr>
              <a:t>Math对象没有构造函数，无法创建它的实例；调用其属性和方法时，直接使用Math对象名即可。</a:t>
            </a:r>
          </a:p>
          <a:p>
            <a:pPr marL="1905" indent="-1905" eaLnBrk="1" hangingPunct="1">
              <a:defRPr/>
            </a:pPr>
            <a:endParaRPr lang="zh-CN" altLang="en-US" sz="2400" noProof="1">
              <a:solidFill>
                <a:schemeClr val="bg1"/>
              </a:solidFill>
            </a:endParaRPr>
          </a:p>
          <a:p>
            <a:pPr marL="1905" indent="-230505" eaLnBrk="1" hangingPunct="1">
              <a:buFont typeface="Arial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</a:rPr>
              <a:t>//Math对象不能实例化</a:t>
            </a:r>
          </a:p>
          <a:p>
            <a:pPr marL="1905" indent="-230505" eaLnBrk="1" hangingPunct="1">
              <a:buFont typeface="Arial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</a:rPr>
              <a:t>var  m1 = new Math();      //type Error</a:t>
            </a:r>
          </a:p>
          <a:p>
            <a:pPr marL="1905" indent="-230505" eaLnBrk="1" hangingPunct="1">
              <a:buFont typeface="Arial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</a:rPr>
              <a:t>console.log(Math.PI);      //直接使用对象名调用属性</a:t>
            </a:r>
          </a:p>
          <a:p>
            <a:pPr marL="1905" indent="-1905" eaLnBrk="1" hangingPunct="1">
              <a:defRPr/>
            </a:pPr>
            <a:endParaRPr lang="zh-CN" altLang="en-US" sz="24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0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5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Math对象的属性</a:t>
            </a:r>
          </a:p>
        </p:txBody>
      </p:sp>
      <p:sp>
        <p:nvSpPr>
          <p:cNvPr id="4099" name="文本占位符 512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159375" cy="42862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>
                <a:solidFill>
                  <a:schemeClr val="bg1"/>
                </a:solidFill>
              </a:rPr>
              <a:t>Math对象具有如下成员属性</a:t>
            </a:r>
          </a:p>
        </p:txBody>
      </p:sp>
      <p:graphicFrame>
        <p:nvGraphicFramePr>
          <p:cNvPr id="5124" name="内容占位符 512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6009146"/>
              </p:ext>
            </p:extLst>
          </p:nvPr>
        </p:nvGraphicFramePr>
        <p:xfrm>
          <a:off x="2536825" y="2227263"/>
          <a:ext cx="7089775" cy="4351972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</a:rPr>
                        <a:t>属性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</a:rPr>
                        <a:t>说明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5"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返回算术常量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，即自然对数的底数（约等于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2.718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7"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LN2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返回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的自然对数（约等于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0.693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LN10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返回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的自然对数（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2.302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5"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LOG2E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返回以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为底的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的对数（约等于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1.414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87"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LOG10E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返回以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为底的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的对数（约等于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0.434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PI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返回圆周率（约等于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3.14159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188"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SQRT1_2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返回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的平方根的倒数（约等于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0.707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600"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SQRT2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返回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的平方根（约等于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1.414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79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对象的方法</a:t>
            </a:r>
          </a:p>
        </p:txBody>
      </p:sp>
      <p:sp>
        <p:nvSpPr>
          <p:cNvPr id="5123" name="内容占位符 3"/>
          <p:cNvSpPr>
            <a:spLocks noGrp="1" noChangeArrowheads="1"/>
          </p:cNvSpPr>
          <p:nvPr>
            <p:ph sz="half" idx="2"/>
          </p:nvPr>
        </p:nvSpPr>
        <p:spPr>
          <a:xfrm>
            <a:off x="792163" y="1825625"/>
            <a:ext cx="10561637" cy="66675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Math</a:t>
            </a:r>
            <a:r>
              <a:rPr lang="zh-CN" altLang="en-US">
                <a:solidFill>
                  <a:schemeClr val="bg1"/>
                </a:solidFill>
              </a:rPr>
              <a:t>对象具有如下方：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058556067"/>
              </p:ext>
            </p:extLst>
          </p:nvPr>
        </p:nvGraphicFramePr>
        <p:xfrm>
          <a:off x="1617663" y="2557463"/>
          <a:ext cx="853313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abs(x)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返回数的绝对值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对数进行上舍入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log(x)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返回数的自然对数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对数进行下舍入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max(x,y)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</a:t>
                      </a:r>
                      <a:r>
                        <a:rPr lang="en-US" altLang="zh-CN"/>
                        <a:t>x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y</a:t>
                      </a:r>
                      <a:r>
                        <a:rPr lang="zh-CN" altLang="en-US"/>
                        <a:t>中的最高值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min(x,y)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返回</a:t>
                      </a:r>
                      <a:r>
                        <a:rPr lang="en-US" altLang="zh-CN" sz="1800">
                          <a:sym typeface="+mn-ea"/>
                        </a:rPr>
                        <a:t>x</a:t>
                      </a:r>
                      <a:r>
                        <a:rPr lang="zh-CN" altLang="en-US" sz="1800">
                          <a:sym typeface="+mn-ea"/>
                        </a:rPr>
                        <a:t>和</a:t>
                      </a:r>
                      <a:r>
                        <a:rPr lang="en-US" altLang="zh-CN" sz="1800"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ym typeface="+mn-ea"/>
                        </a:rPr>
                        <a:t>中的最低值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pow(x,y)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</a:t>
                      </a:r>
                      <a:r>
                        <a:rPr lang="en-US" altLang="zh-CN"/>
                        <a:t>x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y</a:t>
                      </a:r>
                      <a:r>
                        <a:rPr lang="zh-CN" altLang="en-US"/>
                        <a:t>次幂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round(x)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把数四舍五入为最接近的整数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sqrt(x)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返回数的平方根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8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对象的方法（三角函数）</a:t>
            </a:r>
          </a:p>
        </p:txBody>
      </p:sp>
      <p:sp>
        <p:nvSpPr>
          <p:cNvPr id="6147" name="内容占位符 3"/>
          <p:cNvSpPr>
            <a:spLocks noGrp="1" noChangeArrowheads="1"/>
          </p:cNvSpPr>
          <p:nvPr>
            <p:ph sz="half" idx="2"/>
          </p:nvPr>
        </p:nvSpPr>
        <p:spPr>
          <a:xfrm>
            <a:off x="792163" y="1825625"/>
            <a:ext cx="10561637" cy="66675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Math</a:t>
            </a:r>
            <a:r>
              <a:rPr lang="zh-CN" altLang="en-US">
                <a:solidFill>
                  <a:schemeClr val="bg1"/>
                </a:solidFill>
              </a:rPr>
              <a:t>对象提供了常用的三角函数计算方法：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531577318"/>
              </p:ext>
            </p:extLst>
          </p:nvPr>
        </p:nvGraphicFramePr>
        <p:xfrm>
          <a:off x="1617663" y="2557463"/>
          <a:ext cx="853313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acos(x)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返回数的反余弦值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asin(x)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返回数的反正弦值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atan(x)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以介于</a:t>
                      </a:r>
                      <a:r>
                        <a:rPr lang="en-US" altLang="zh-CN"/>
                        <a:t>-PI/2</a:t>
                      </a:r>
                      <a:r>
                        <a:rPr lang="zh-CN" altLang="en-US"/>
                        <a:t>与</a:t>
                      </a:r>
                      <a:r>
                        <a:rPr lang="en-US" altLang="zh-CN"/>
                        <a:t>PI/2</a:t>
                      </a:r>
                      <a:r>
                        <a:rPr lang="zh-CN" altLang="en-US"/>
                        <a:t>弧度之间的数值来返回</a:t>
                      </a:r>
                      <a:r>
                        <a:rPr lang="en-US" altLang="zh-CN"/>
                        <a:t>x</a:t>
                      </a:r>
                      <a:r>
                        <a:rPr lang="zh-CN" altLang="en-US"/>
                        <a:t>的反正切值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atan2(x)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返回从</a:t>
                      </a:r>
                      <a:r>
                        <a:rPr lang="en-US" altLang="zh-CN"/>
                        <a:t>x</a:t>
                      </a:r>
                      <a:r>
                        <a:rPr lang="zh-CN" altLang="en-US"/>
                        <a:t>轴到点（</a:t>
                      </a:r>
                      <a:r>
                        <a:rPr lang="en-US" altLang="zh-CN"/>
                        <a:t>x,y</a:t>
                      </a:r>
                      <a:r>
                        <a:rPr lang="zh-CN" altLang="en-US"/>
                        <a:t>）的角度（介于</a:t>
                      </a:r>
                      <a:r>
                        <a:rPr lang="en-US" altLang="zh-CN" sz="1800">
                          <a:sym typeface="+mn-ea"/>
                        </a:rPr>
                        <a:t>-PI/2</a:t>
                      </a:r>
                      <a:r>
                        <a:rPr lang="zh-CN" altLang="en-US" sz="1800">
                          <a:sym typeface="+mn-ea"/>
                        </a:rPr>
                        <a:t>与</a:t>
                      </a:r>
                      <a:r>
                        <a:rPr lang="en-US" altLang="zh-CN" sz="1800">
                          <a:sym typeface="+mn-ea"/>
                        </a:rPr>
                        <a:t>PI/2</a:t>
                      </a:r>
                      <a:r>
                        <a:rPr lang="zh-CN" altLang="en-US" sz="1800">
                          <a:sym typeface="+mn-ea"/>
                        </a:rPr>
                        <a:t>弧度之间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cos(x)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返回数的余弦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sin(x)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返回数的正弦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tan(x)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返回数的正切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0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对象的方法（随机数）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2163" y="1825625"/>
            <a:ext cx="10561637" cy="1847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>
                <a:solidFill>
                  <a:schemeClr val="bg1"/>
                </a:solidFill>
              </a:rPr>
              <a:t>Math</a:t>
            </a:r>
            <a:r>
              <a:rPr lang="zh-CN" altLang="en-US" noProof="1">
                <a:solidFill>
                  <a:schemeClr val="bg1"/>
                </a:solidFill>
              </a:rPr>
              <a:t>对象提供了一个生成伪随机数的函数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altLang="zh-CN" noProof="1">
                <a:solidFill>
                  <a:schemeClr val="bg1"/>
                </a:solidFill>
              </a:rPr>
              <a:t>	Math.random()  :  </a:t>
            </a:r>
            <a:r>
              <a:rPr lang="zh-CN" altLang="en-US" noProof="1">
                <a:solidFill>
                  <a:schemeClr val="bg1"/>
                </a:solidFill>
              </a:rPr>
              <a:t>返回</a:t>
            </a:r>
            <a:r>
              <a:rPr lang="en-US" altLang="zh-CN" noProof="1">
                <a:solidFill>
                  <a:schemeClr val="bg1"/>
                </a:solidFill>
              </a:rPr>
              <a:t>0~1</a:t>
            </a:r>
            <a:r>
              <a:rPr lang="zh-CN" altLang="en-US" noProof="1">
                <a:solidFill>
                  <a:schemeClr val="bg1"/>
                </a:solidFill>
              </a:rPr>
              <a:t>之间的随机数；</a:t>
            </a:r>
          </a:p>
        </p:txBody>
      </p:sp>
    </p:spTree>
    <p:extLst>
      <p:ext uri="{BB962C8B-B14F-4D97-AF65-F5344CB8AC3E}">
        <p14:creationId xmlns:p14="http://schemas.microsoft.com/office/powerpoint/2010/main" val="55598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30275" y="1450975"/>
            <a:ext cx="10502900" cy="5394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400" noProof="1">
                <a:solidFill>
                  <a:schemeClr val="bg1"/>
                </a:solidFill>
              </a:rPr>
              <a:t>Date</a:t>
            </a:r>
            <a:r>
              <a:rPr lang="zh-CN" altLang="en-US" sz="2400" noProof="1">
                <a:solidFill>
                  <a:schemeClr val="bg1"/>
                </a:solidFill>
              </a:rPr>
              <a:t>对象用于对时期和时间进行存储和计算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altLang="zh-CN" sz="2400" noProof="1">
                <a:solidFill>
                  <a:schemeClr val="bg1"/>
                </a:solidFill>
              </a:rPr>
              <a:t>//</a:t>
            </a:r>
            <a:r>
              <a:rPr lang="zh-CN" altLang="en-US" sz="2400" noProof="1">
                <a:solidFill>
                  <a:schemeClr val="bg1"/>
                </a:solidFill>
              </a:rPr>
              <a:t>使用指定的年月日</a:t>
            </a:r>
            <a:r>
              <a:rPr lang="en-US" altLang="zh-CN" sz="2400" noProof="1">
                <a:solidFill>
                  <a:schemeClr val="bg1"/>
                </a:solidFill>
              </a:rPr>
              <a:t>[</a:t>
            </a:r>
            <a:r>
              <a:rPr lang="zh-CN" altLang="en-US" sz="2400" noProof="1">
                <a:solidFill>
                  <a:schemeClr val="bg1"/>
                </a:solidFill>
              </a:rPr>
              <a:t>时分秒</a:t>
            </a:r>
            <a:r>
              <a:rPr lang="en-US" altLang="zh-CN" sz="2400" noProof="1">
                <a:solidFill>
                  <a:schemeClr val="bg1"/>
                </a:solidFill>
              </a:rPr>
              <a:t>]</a:t>
            </a:r>
            <a:r>
              <a:rPr lang="zh-CN" altLang="en-US" sz="2400" noProof="1">
                <a:solidFill>
                  <a:schemeClr val="bg1"/>
                </a:solidFill>
              </a:rPr>
              <a:t>进行初始化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</a:rPr>
              <a:t> </a:t>
            </a:r>
            <a:r>
              <a:rPr lang="en-US" altLang="zh-CN" sz="2400" noProof="1">
                <a:solidFill>
                  <a:schemeClr val="bg1"/>
                </a:solidFill>
              </a:rPr>
              <a:t>var d1 = new Date(2008,7,8);   //</a:t>
            </a:r>
            <a:r>
              <a:rPr lang="zh-CN" altLang="en-US" sz="2400" noProof="1">
                <a:solidFill>
                  <a:schemeClr val="bg1"/>
                </a:solidFill>
              </a:rPr>
              <a:t>月份是从</a:t>
            </a:r>
            <a:r>
              <a:rPr lang="en-US" altLang="zh-CN" sz="2400" noProof="1">
                <a:solidFill>
                  <a:schemeClr val="bg1"/>
                </a:solidFill>
              </a:rPr>
              <a:t>0~11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altLang="zh-CN" sz="2400" noProof="1">
                <a:solidFill>
                  <a:schemeClr val="bg1"/>
                </a:solidFill>
              </a:rPr>
              <a:t> var d2 = new Date(</a:t>
            </a:r>
            <a:r>
              <a:rPr lang="en-US" altLang="zh-CN" sz="2400" noProof="1">
                <a:solidFill>
                  <a:schemeClr val="bg1"/>
                </a:solidFill>
                <a:sym typeface="+mn-ea"/>
              </a:rPr>
              <a:t>2008,7,8,21,31,42</a:t>
            </a:r>
            <a:r>
              <a:rPr lang="en-US" altLang="zh-CN" sz="2400" noProof="1">
                <a:solidFill>
                  <a:schemeClr val="bg1"/>
                </a:solidFill>
              </a:rPr>
              <a:t>);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altLang="zh-CN" sz="2400" noProof="1">
                <a:solidFill>
                  <a:schemeClr val="bg1"/>
                </a:solidFill>
              </a:rPr>
              <a:t> var d3 = new Date('</a:t>
            </a:r>
            <a:r>
              <a:rPr lang="en-US" altLang="zh-CN" sz="2400" noProof="1">
                <a:solidFill>
                  <a:schemeClr val="bg1"/>
                </a:solidFill>
                <a:sym typeface="+mn-ea"/>
              </a:rPr>
              <a:t>2008,2,8</a:t>
            </a:r>
            <a:r>
              <a:rPr lang="en-US" altLang="zh-CN" sz="2400" noProof="1">
                <a:solidFill>
                  <a:schemeClr val="bg1"/>
                </a:solidFill>
              </a:rPr>
              <a:t>') ;//</a:t>
            </a:r>
            <a:r>
              <a:rPr lang="zh-CN" altLang="en-US" sz="2400" noProof="1">
                <a:solidFill>
                  <a:schemeClr val="bg1"/>
                </a:solidFill>
              </a:rPr>
              <a:t>把</a:t>
            </a:r>
            <a:r>
              <a:rPr lang="en-US" altLang="zh-CN" sz="2400" noProof="1">
                <a:solidFill>
                  <a:schemeClr val="bg1"/>
                </a:solidFill>
              </a:rPr>
              <a:t>String</a:t>
            </a:r>
            <a:r>
              <a:rPr lang="zh-CN" altLang="en-US" sz="2400" noProof="1">
                <a:solidFill>
                  <a:schemeClr val="bg1"/>
                </a:solidFill>
              </a:rPr>
              <a:t>转换为</a:t>
            </a:r>
            <a:r>
              <a:rPr lang="en-US" altLang="zh-CN" sz="2400" noProof="1">
                <a:solidFill>
                  <a:schemeClr val="bg1"/>
                </a:solidFill>
              </a:rPr>
              <a:t>Date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altLang="zh-CN" sz="2400" noProof="1">
                <a:solidFill>
                  <a:schemeClr val="bg1"/>
                </a:solidFill>
              </a:rPr>
              <a:t>//</a:t>
            </a:r>
            <a:r>
              <a:rPr lang="zh-CN" altLang="en-US" sz="2400" noProof="1">
                <a:solidFill>
                  <a:schemeClr val="bg1"/>
                </a:solidFill>
              </a:rPr>
              <a:t>初始化为系统时间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altLang="zh-CN" sz="2400" noProof="1">
                <a:solidFill>
                  <a:schemeClr val="bg1"/>
                </a:solidFill>
              </a:rPr>
              <a:t>var d = new Date();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altLang="zh-CN" sz="2400" noProof="1">
                <a:solidFill>
                  <a:schemeClr val="bg1"/>
                </a:solidFill>
              </a:rPr>
              <a:t>var d1 =  new Date;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altLang="zh-CN" sz="2400" noProof="1">
                <a:solidFill>
                  <a:schemeClr val="bg1"/>
                </a:solidFill>
              </a:rPr>
              <a:t>//  var d3 = Date();  </a:t>
            </a:r>
            <a:r>
              <a:rPr lang="zh-CN" altLang="en-US" sz="2400" noProof="1">
                <a:solidFill>
                  <a:schemeClr val="bg1"/>
                </a:solidFill>
              </a:rPr>
              <a:t>构建一个</a:t>
            </a:r>
            <a:r>
              <a:rPr lang="en-US" altLang="zh-CN" sz="2400" noProof="1">
                <a:solidFill>
                  <a:schemeClr val="bg1"/>
                </a:solidFill>
              </a:rPr>
              <a:t>string</a:t>
            </a:r>
            <a:r>
              <a:rPr lang="zh-CN" altLang="en-US" sz="2400" noProof="1">
                <a:solidFill>
                  <a:schemeClr val="bg1"/>
                </a:solidFill>
              </a:rPr>
              <a:t>，值为当前系统时间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altLang="zh-CN" sz="2400" noProof="1">
                <a:solidFill>
                  <a:schemeClr val="bg1"/>
                </a:solidFill>
              </a:rPr>
              <a:t>//</a:t>
            </a:r>
            <a:r>
              <a:rPr lang="zh-CN" altLang="en-US" sz="2400" noProof="1">
                <a:solidFill>
                  <a:schemeClr val="bg1"/>
                </a:solidFill>
              </a:rPr>
              <a:t>初始化为距离计算机元年指定毫秒数的时间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altLang="zh-CN" sz="2400" noProof="1">
                <a:solidFill>
                  <a:schemeClr val="bg1"/>
                </a:solidFill>
              </a:rPr>
              <a:t>var dd = new Date(0);                    var d2 = new Date(1000*3600*24*365)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en-US" altLang="zh-CN" sz="24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989</Words>
  <Application>Microsoft Office PowerPoint</Application>
  <PresentationFormat>宽屏</PresentationFormat>
  <Paragraphs>159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Math对象</vt:lpstr>
      <vt:lpstr>Math对象的属性</vt:lpstr>
      <vt:lpstr>Math对象的方法</vt:lpstr>
      <vt:lpstr>Math对象的方法（三角函数）</vt:lpstr>
      <vt:lpstr>Math对象的方法（随机数）</vt:lpstr>
      <vt:lpstr>Date对象</vt:lpstr>
      <vt:lpstr>获取时间信息</vt:lpstr>
      <vt:lpstr>修改时间信息</vt:lpstr>
      <vt:lpstr>时间格式转换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3D转换</dc:title>
  <dc:creator>张骏</dc:creator>
  <cp:lastModifiedBy>Administrator</cp:lastModifiedBy>
  <cp:revision>28</cp:revision>
  <dcterms:created xsi:type="dcterms:W3CDTF">2016-12-13T17:27:05Z</dcterms:created>
  <dcterms:modified xsi:type="dcterms:W3CDTF">2020-05-21T01:45:38Z</dcterms:modified>
</cp:coreProperties>
</file>