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5" r:id="rId2"/>
    <p:sldId id="296" r:id="rId3"/>
    <p:sldId id="315" r:id="rId4"/>
    <p:sldId id="305" r:id="rId5"/>
    <p:sldId id="306" r:id="rId6"/>
    <p:sldId id="307" r:id="rId7"/>
    <p:sldId id="316" r:id="rId8"/>
    <p:sldId id="317" r:id="rId9"/>
    <p:sldId id="318" r:id="rId10"/>
    <p:sldId id="319" r:id="rId11"/>
    <p:sldId id="320" r:id="rId12"/>
    <p:sldId id="29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48"/>
    <p:restoredTop sz="94674"/>
  </p:normalViewPr>
  <p:slideViewPr>
    <p:cSldViewPr snapToGrid="0">
      <p:cViewPr varScale="1">
        <p:scale>
          <a:sx n="161" d="100"/>
          <a:sy n="161" d="100"/>
        </p:scale>
        <p:origin x="9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7FD21-6AE6-4A5D-AFB6-6B7643B38734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442B3-30CE-4C56-9A12-5589D9A2A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445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6D76-E183-4A08-B4F0-A2495FA25EC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1841-B852-4A41-BE8B-5477932BE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4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6D76-E183-4A08-B4F0-A2495FA25EC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1841-B852-4A41-BE8B-5477932BE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6D76-E183-4A08-B4F0-A2495FA25EC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1841-B852-4A41-BE8B-5477932BE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182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442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D3C99-5C37-46C3-AE75-3DAF56E82762}" type="datetime1">
              <a:rPr lang="zh-CN" altLang="en-US"/>
              <a:pPr>
                <a:defRPr/>
              </a:pPr>
              <a:t>2018/12/11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D5F70-AE39-42E1-805C-4682C3BE0B4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35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6D76-E183-4A08-B4F0-A2495FA25EC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1841-B852-4A41-BE8B-5477932BE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60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6D76-E183-4A08-B4F0-A2495FA25EC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1841-B852-4A41-BE8B-5477932BE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64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6D76-E183-4A08-B4F0-A2495FA25EC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1841-B852-4A41-BE8B-5477932BE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8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6D76-E183-4A08-B4F0-A2495FA25EC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1841-B852-4A41-BE8B-5477932BE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6D76-E183-4A08-B4F0-A2495FA25EC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1841-B852-4A41-BE8B-5477932BE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89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6D76-E183-4A08-B4F0-A2495FA25EC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1841-B852-4A41-BE8B-5477932BE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6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6D76-E183-4A08-B4F0-A2495FA25EC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1841-B852-4A41-BE8B-5477932BE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62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6D76-E183-4A08-B4F0-A2495FA25EC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1841-B852-4A41-BE8B-5477932BE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14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36D76-E183-4A08-B4F0-A2495FA25EC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1841-B852-4A41-BE8B-5477932BE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6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843621" y="1518766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smtClean="0">
                <a:solidFill>
                  <a:schemeClr val="bg1"/>
                </a:solidFill>
              </a:rPr>
              <a:t>JavaScript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74281" y="570108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张骏</a:t>
            </a:r>
            <a:endParaRPr kumimoji="1" lang="zh-CN" altLang="en-US" sz="24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375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Symbol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类型</a:t>
            </a:r>
            <a:endParaRPr kumimoji="1" lang="en-US" altLang="zh-CN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17563" y="1525588"/>
            <a:ext cx="10590212" cy="4533306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ES5 </a:t>
            </a:r>
            <a:r>
              <a:rPr lang="zh-CN" altLang="en-US" sz="1600" dirty="0">
                <a:solidFill>
                  <a:schemeClr val="bg1"/>
                </a:solidFill>
              </a:rPr>
              <a:t>的对象属性名都是字符串，这容易造成属性名的冲突。比如，你使用了一个他人提供的对象，但又想为这个对象添加新的方法（</a:t>
            </a:r>
            <a:r>
              <a:rPr lang="en-US" altLang="zh-CN" sz="1600" dirty="0" err="1">
                <a:solidFill>
                  <a:schemeClr val="bg1"/>
                </a:solidFill>
              </a:rPr>
              <a:t>mixin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zh-CN" altLang="en-US" sz="1600" dirty="0">
                <a:solidFill>
                  <a:schemeClr val="bg1"/>
                </a:solidFill>
              </a:rPr>
              <a:t>模式），新方法的名字就有可能与现有方法产生冲突。如果有一种机制，保证每个属性的名字都是独一无二的就好了，这样就从根本上防止属性名的冲突。这就是 </a:t>
            </a:r>
            <a:r>
              <a:rPr lang="en-US" altLang="zh-CN" sz="1600" dirty="0">
                <a:solidFill>
                  <a:schemeClr val="bg1"/>
                </a:solidFill>
              </a:rPr>
              <a:t>ES6 </a:t>
            </a:r>
            <a:r>
              <a:rPr lang="zh-CN" altLang="en-US" sz="1600" dirty="0">
                <a:solidFill>
                  <a:schemeClr val="bg1"/>
                </a:solidFill>
              </a:rPr>
              <a:t>引入</a:t>
            </a:r>
            <a:r>
              <a:rPr lang="en-US" altLang="zh-CN" sz="1600" dirty="0">
                <a:solidFill>
                  <a:schemeClr val="bg1"/>
                </a:solidFill>
              </a:rPr>
              <a:t>Symbol</a:t>
            </a:r>
            <a:r>
              <a:rPr lang="zh-CN" altLang="en-US" sz="1600" dirty="0">
                <a:solidFill>
                  <a:schemeClr val="bg1"/>
                </a:solidFill>
              </a:rPr>
              <a:t>的原因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r>
              <a:rPr lang="zh-CN" altLang="en-US" sz="1600" dirty="0">
                <a:solidFill>
                  <a:schemeClr val="bg1"/>
                </a:solidFill>
              </a:rPr>
              <a:t/>
            </a:r>
            <a:br>
              <a:rPr lang="zh-CN" altLang="en-US" sz="1600" dirty="0">
                <a:solidFill>
                  <a:schemeClr val="bg1"/>
                </a:solidFill>
              </a:rPr>
            </a:br>
            <a:endParaRPr lang="en-US" altLang="zh-CN" sz="1600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sz="1600" dirty="0" smtClean="0">
                <a:solidFill>
                  <a:schemeClr val="bg1"/>
                </a:solidFill>
              </a:rPr>
              <a:t>ES6 </a:t>
            </a:r>
            <a:r>
              <a:rPr lang="zh-CN" altLang="en-US" sz="1600" dirty="0">
                <a:solidFill>
                  <a:schemeClr val="bg1"/>
                </a:solidFill>
              </a:rPr>
              <a:t>引入了一种新的原始数据类型</a:t>
            </a:r>
            <a:r>
              <a:rPr lang="en-US" altLang="zh-CN" sz="1600" dirty="0">
                <a:solidFill>
                  <a:schemeClr val="bg1"/>
                </a:solidFill>
              </a:rPr>
              <a:t>Symbol</a:t>
            </a:r>
            <a:r>
              <a:rPr lang="zh-CN" altLang="en-US" sz="1600" dirty="0">
                <a:solidFill>
                  <a:schemeClr val="bg1"/>
                </a:solidFill>
              </a:rPr>
              <a:t>，表示独一无二的值。它是 </a:t>
            </a:r>
            <a:r>
              <a:rPr lang="en-US" altLang="zh-CN" sz="1600" dirty="0">
                <a:solidFill>
                  <a:schemeClr val="bg1"/>
                </a:solidFill>
              </a:rPr>
              <a:t>JavaScript </a:t>
            </a:r>
            <a:r>
              <a:rPr lang="zh-CN" altLang="en-US" sz="1600" dirty="0">
                <a:solidFill>
                  <a:schemeClr val="bg1"/>
                </a:solidFill>
              </a:rPr>
              <a:t>语言的第七种数据类型，前六种是：</a:t>
            </a:r>
            <a:r>
              <a:rPr lang="en-US" altLang="zh-CN" sz="1600" dirty="0">
                <a:solidFill>
                  <a:schemeClr val="bg1"/>
                </a:solidFill>
              </a:rPr>
              <a:t>undefined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null</a:t>
            </a:r>
            <a:r>
              <a:rPr lang="zh-CN" altLang="en-US" sz="1600" dirty="0">
                <a:solidFill>
                  <a:schemeClr val="bg1"/>
                </a:solidFill>
              </a:rPr>
              <a:t>、布尔值（</a:t>
            </a:r>
            <a:r>
              <a:rPr lang="en-US" altLang="zh-CN" sz="1600" dirty="0">
                <a:solidFill>
                  <a:schemeClr val="bg1"/>
                </a:solidFill>
              </a:rPr>
              <a:t>Boolean</a:t>
            </a:r>
            <a:r>
              <a:rPr lang="zh-CN" altLang="en-US" sz="1600" dirty="0">
                <a:solidFill>
                  <a:schemeClr val="bg1"/>
                </a:solidFill>
              </a:rPr>
              <a:t>）、字符串（</a:t>
            </a:r>
            <a:r>
              <a:rPr lang="en-US" altLang="zh-CN" sz="1600" dirty="0">
                <a:solidFill>
                  <a:schemeClr val="bg1"/>
                </a:solidFill>
              </a:rPr>
              <a:t>String</a:t>
            </a:r>
            <a:r>
              <a:rPr lang="zh-CN" altLang="en-US" sz="1600" dirty="0">
                <a:solidFill>
                  <a:schemeClr val="bg1"/>
                </a:solidFill>
              </a:rPr>
              <a:t>）、数值（</a:t>
            </a:r>
            <a:r>
              <a:rPr lang="en-US" altLang="zh-CN" sz="1600" dirty="0">
                <a:solidFill>
                  <a:schemeClr val="bg1"/>
                </a:solidFill>
              </a:rPr>
              <a:t>Number</a:t>
            </a:r>
            <a:r>
              <a:rPr lang="zh-CN" altLang="en-US" sz="1600" dirty="0">
                <a:solidFill>
                  <a:schemeClr val="bg1"/>
                </a:solidFill>
              </a:rPr>
              <a:t>）、对象（</a:t>
            </a:r>
            <a:r>
              <a:rPr lang="en-US" altLang="zh-CN" sz="1600" dirty="0">
                <a:solidFill>
                  <a:schemeClr val="bg1"/>
                </a:solidFill>
              </a:rPr>
              <a:t>Object</a:t>
            </a:r>
            <a:r>
              <a:rPr lang="zh-CN" altLang="en-US" sz="1600" dirty="0">
                <a:solidFill>
                  <a:schemeClr val="bg1"/>
                </a:solidFill>
              </a:rPr>
              <a:t>）。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>
              <a:defRPr/>
            </a:pPr>
            <a:endParaRPr lang="en-US" altLang="zh-CN" sz="16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zh-CN" altLang="en-US" sz="1600" dirty="0" smtClean="0">
                <a:solidFill>
                  <a:schemeClr val="bg1"/>
                </a:solidFill>
              </a:rPr>
              <a:t>参考地址：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sz="1600" dirty="0" smtClean="0">
                <a:solidFill>
                  <a:schemeClr val="bg1"/>
                </a:solidFill>
              </a:rPr>
              <a:t>http</a:t>
            </a:r>
            <a:r>
              <a:rPr lang="en-US" altLang="zh-CN" sz="1600" dirty="0">
                <a:solidFill>
                  <a:schemeClr val="bg1"/>
                </a:solidFill>
              </a:rPr>
              <a:t>://es6.ruanyifeng.com/#docs/symbol</a:t>
            </a:r>
          </a:p>
        </p:txBody>
      </p:sp>
    </p:spTree>
    <p:extLst>
      <p:ext uri="{BB962C8B-B14F-4D97-AF65-F5344CB8AC3E}">
        <p14:creationId xmlns:p14="http://schemas.microsoft.com/office/powerpoint/2010/main" val="7300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数据结构 </a:t>
            </a:r>
            <a:r>
              <a:rPr kumimoji="1" lang="en-US" altLang="zh-CN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Set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Map</a:t>
            </a:r>
            <a:endParaRPr kumimoji="1" lang="en-US" altLang="zh-CN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17563" y="1525588"/>
            <a:ext cx="10590212" cy="4533306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ES6 </a:t>
            </a:r>
            <a:r>
              <a:rPr lang="zh-CN" altLang="en-US" sz="1600" dirty="0">
                <a:solidFill>
                  <a:schemeClr val="bg1"/>
                </a:solidFill>
              </a:rPr>
              <a:t>提供了新的数据结构 </a:t>
            </a:r>
            <a:r>
              <a:rPr lang="en-US" altLang="zh-CN" sz="1600" dirty="0">
                <a:solidFill>
                  <a:schemeClr val="bg1"/>
                </a:solidFill>
              </a:rPr>
              <a:t>Set</a:t>
            </a:r>
            <a:r>
              <a:rPr lang="zh-CN" altLang="en-US" sz="1600" dirty="0">
                <a:solidFill>
                  <a:schemeClr val="bg1"/>
                </a:solidFill>
              </a:rPr>
              <a:t>。它类似于数组，但是成员的值都是唯一的，没有重复的值。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Set </a:t>
            </a:r>
            <a:r>
              <a:rPr lang="zh-CN" altLang="en-US" sz="1600" dirty="0">
                <a:solidFill>
                  <a:schemeClr val="bg1"/>
                </a:solidFill>
              </a:rPr>
              <a:t>本身是一个构造函数，用来生成 </a:t>
            </a:r>
            <a:r>
              <a:rPr lang="en-US" altLang="zh-CN" sz="1600" dirty="0">
                <a:solidFill>
                  <a:schemeClr val="bg1"/>
                </a:solidFill>
              </a:rPr>
              <a:t>Set </a:t>
            </a:r>
            <a:r>
              <a:rPr lang="zh-CN" altLang="en-US" sz="1600" dirty="0">
                <a:solidFill>
                  <a:schemeClr val="bg1"/>
                </a:solidFill>
              </a:rPr>
              <a:t>数据结构。</a:t>
            </a: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JavaScript </a:t>
            </a:r>
            <a:r>
              <a:rPr lang="zh-CN" altLang="en-US" sz="1600" dirty="0">
                <a:solidFill>
                  <a:schemeClr val="bg1"/>
                </a:solidFill>
              </a:rPr>
              <a:t>的对象（</a:t>
            </a:r>
            <a:r>
              <a:rPr lang="en-US" altLang="zh-CN" sz="1600" dirty="0">
                <a:solidFill>
                  <a:schemeClr val="bg1"/>
                </a:solidFill>
              </a:rPr>
              <a:t>Object</a:t>
            </a:r>
            <a:r>
              <a:rPr lang="zh-CN" altLang="en-US" sz="1600" dirty="0">
                <a:solidFill>
                  <a:schemeClr val="bg1"/>
                </a:solidFill>
              </a:rPr>
              <a:t>），本质上是键值对的集合（</a:t>
            </a:r>
            <a:r>
              <a:rPr lang="en-US" altLang="zh-CN" sz="1600" dirty="0">
                <a:solidFill>
                  <a:schemeClr val="bg1"/>
                </a:solidFill>
              </a:rPr>
              <a:t>Hash </a:t>
            </a:r>
            <a:r>
              <a:rPr lang="zh-CN" altLang="en-US" sz="1600" dirty="0">
                <a:solidFill>
                  <a:schemeClr val="bg1"/>
                </a:solidFill>
              </a:rPr>
              <a:t>结构），但是传统上只能用字符串当作键。这给它的使用带来了很大的限制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为了解决这个问题，</a:t>
            </a:r>
            <a:r>
              <a:rPr lang="en-US" altLang="zh-CN" sz="1600" dirty="0">
                <a:solidFill>
                  <a:schemeClr val="bg1"/>
                </a:solidFill>
              </a:rPr>
              <a:t>ES6 </a:t>
            </a:r>
            <a:r>
              <a:rPr lang="zh-CN" altLang="en-US" sz="1600" dirty="0">
                <a:solidFill>
                  <a:schemeClr val="bg1"/>
                </a:solidFill>
              </a:rPr>
              <a:t>提供了 </a:t>
            </a:r>
            <a:r>
              <a:rPr lang="en-US" altLang="zh-CN" sz="1600" dirty="0">
                <a:solidFill>
                  <a:schemeClr val="bg1"/>
                </a:solidFill>
              </a:rPr>
              <a:t>Map </a:t>
            </a:r>
            <a:r>
              <a:rPr lang="zh-CN" altLang="en-US" sz="1600" dirty="0">
                <a:solidFill>
                  <a:schemeClr val="bg1"/>
                </a:solidFill>
              </a:rPr>
              <a:t>数据结构。它类似于对象，也是键值对的集合，但是“键”的范围不限于字符串，各种类型的值（包括对象）都可以当作键。也就是说，</a:t>
            </a:r>
            <a:r>
              <a:rPr lang="en-US" altLang="zh-CN" sz="1600" dirty="0">
                <a:solidFill>
                  <a:schemeClr val="bg1"/>
                </a:solidFill>
              </a:rPr>
              <a:t>Object </a:t>
            </a:r>
            <a:r>
              <a:rPr lang="zh-CN" altLang="en-US" sz="1600" dirty="0">
                <a:solidFill>
                  <a:schemeClr val="bg1"/>
                </a:solidFill>
              </a:rPr>
              <a:t>结构提供了“字符串</a:t>
            </a:r>
            <a:r>
              <a:rPr lang="en-US" altLang="zh-CN" sz="1600" dirty="0">
                <a:solidFill>
                  <a:schemeClr val="bg1"/>
                </a:solidFill>
              </a:rPr>
              <a:t>—</a:t>
            </a:r>
            <a:r>
              <a:rPr lang="zh-CN" altLang="en-US" sz="1600" dirty="0">
                <a:solidFill>
                  <a:schemeClr val="bg1"/>
                </a:solidFill>
              </a:rPr>
              <a:t>值”的对应，</a:t>
            </a:r>
            <a:r>
              <a:rPr lang="en-US" altLang="zh-CN" sz="1600" dirty="0">
                <a:solidFill>
                  <a:schemeClr val="bg1"/>
                </a:solidFill>
              </a:rPr>
              <a:t>Map </a:t>
            </a:r>
            <a:r>
              <a:rPr lang="zh-CN" altLang="en-US" sz="1600" dirty="0">
                <a:solidFill>
                  <a:schemeClr val="bg1"/>
                </a:solidFill>
              </a:rPr>
              <a:t>结构提供了“值</a:t>
            </a:r>
            <a:r>
              <a:rPr lang="en-US" altLang="zh-CN" sz="1600" dirty="0">
                <a:solidFill>
                  <a:schemeClr val="bg1"/>
                </a:solidFill>
              </a:rPr>
              <a:t>—</a:t>
            </a:r>
            <a:r>
              <a:rPr lang="zh-CN" altLang="en-US" sz="1600" dirty="0">
                <a:solidFill>
                  <a:schemeClr val="bg1"/>
                </a:solidFill>
              </a:rPr>
              <a:t>值”的对应，是一种更完善的 </a:t>
            </a:r>
            <a:r>
              <a:rPr lang="en-US" altLang="zh-CN" sz="1600" dirty="0">
                <a:solidFill>
                  <a:schemeClr val="bg1"/>
                </a:solidFill>
              </a:rPr>
              <a:t>Hash </a:t>
            </a:r>
            <a:r>
              <a:rPr lang="zh-CN" altLang="en-US" sz="1600" dirty="0">
                <a:solidFill>
                  <a:schemeClr val="bg1"/>
                </a:solidFill>
              </a:rPr>
              <a:t>结构实现。如果你需要“键值对”的数据结构，</a:t>
            </a:r>
            <a:r>
              <a:rPr lang="en-US" altLang="zh-CN" sz="1600" dirty="0">
                <a:solidFill>
                  <a:schemeClr val="bg1"/>
                </a:solidFill>
              </a:rPr>
              <a:t>Map </a:t>
            </a:r>
            <a:r>
              <a:rPr lang="zh-CN" altLang="en-US" sz="1600" dirty="0">
                <a:solidFill>
                  <a:schemeClr val="bg1"/>
                </a:solidFill>
              </a:rPr>
              <a:t>比 </a:t>
            </a:r>
            <a:r>
              <a:rPr lang="en-US" altLang="zh-CN" sz="1600" dirty="0">
                <a:solidFill>
                  <a:schemeClr val="bg1"/>
                </a:solidFill>
              </a:rPr>
              <a:t>Object </a:t>
            </a:r>
            <a:r>
              <a:rPr lang="zh-CN" altLang="en-US" sz="1600" dirty="0">
                <a:solidFill>
                  <a:schemeClr val="bg1"/>
                </a:solidFill>
              </a:rPr>
              <a:t>更合适。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参考地址：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http://es6.ruanyifeng.com/#docs/set-map</a:t>
            </a:r>
          </a:p>
        </p:txBody>
      </p:sp>
    </p:spTree>
    <p:extLst>
      <p:ext uri="{BB962C8B-B14F-4D97-AF65-F5344CB8AC3E}">
        <p14:creationId xmlns:p14="http://schemas.microsoft.com/office/powerpoint/2010/main" val="91671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37281" y="2782016"/>
            <a:ext cx="6700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</a:rPr>
              <a:t>ES5/ES6</a:t>
            </a:r>
          </a:p>
        </p:txBody>
      </p:sp>
    </p:spTree>
    <p:extLst>
      <p:ext uri="{BB962C8B-B14F-4D97-AF65-F5344CB8AC3E}">
        <p14:creationId xmlns:p14="http://schemas.microsoft.com/office/powerpoint/2010/main" val="117652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2378" y="538852"/>
            <a:ext cx="1149636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</a:rPr>
              <a:t>课程概要：</a:t>
            </a:r>
            <a:endParaRPr kumimoji="1" lang="en-US" altLang="zh-CN" sz="2800" dirty="0" smtClean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 smtClean="0">
                <a:solidFill>
                  <a:schemeClr val="bg1"/>
                </a:solidFill>
              </a:rPr>
              <a:t>	</a:t>
            </a:r>
            <a:r>
              <a:rPr kumimoji="1" lang="zh-CN" altLang="en-US" dirty="0" smtClean="0">
                <a:solidFill>
                  <a:schemeClr val="bg1"/>
                </a:solidFill>
              </a:rPr>
              <a:t>严格模式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kumimoji="1" lang="en-US" altLang="zh-CN" dirty="0" smtClean="0">
                <a:solidFill>
                  <a:schemeClr val="bg1"/>
                </a:solidFill>
              </a:rPr>
              <a:t>bind</a:t>
            </a:r>
            <a:r>
              <a:rPr kumimoji="1" lang="zh-CN" altLang="en-US" dirty="0" smtClean="0">
                <a:solidFill>
                  <a:schemeClr val="bg1"/>
                </a:solidFill>
              </a:rPr>
              <a:t>方法、</a:t>
            </a:r>
            <a:r>
              <a:rPr kumimoji="1" lang="en-US" altLang="zh-CN" dirty="0" smtClean="0">
                <a:solidFill>
                  <a:schemeClr val="bg1"/>
                </a:solidFill>
              </a:rPr>
              <a:t>this</a:t>
            </a:r>
            <a:r>
              <a:rPr kumimoji="1" lang="zh-CN" altLang="en-US" dirty="0" smtClean="0">
                <a:solidFill>
                  <a:schemeClr val="bg1"/>
                </a:solidFill>
              </a:rPr>
              <a:t>关键字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kumimoji="1" lang="en-US" altLang="zh-CN" dirty="0" smtClean="0">
                <a:solidFill>
                  <a:schemeClr val="bg1"/>
                </a:solidFill>
              </a:rPr>
              <a:t>let</a:t>
            </a:r>
            <a:r>
              <a:rPr kumimoji="1" lang="zh-CN" altLang="en-US" dirty="0" smtClean="0">
                <a:solidFill>
                  <a:schemeClr val="bg1"/>
                </a:solidFill>
              </a:rPr>
              <a:t>、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const</a:t>
            </a:r>
            <a:r>
              <a:rPr kumimoji="1" lang="zh-CN" altLang="en-US" dirty="0" smtClean="0">
                <a:solidFill>
                  <a:schemeClr val="bg1"/>
                </a:solidFill>
              </a:rPr>
              <a:t>关键字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kumimoji="1" lang="zh-CN" altLang="en-US" dirty="0" smtClean="0">
                <a:solidFill>
                  <a:schemeClr val="bg1"/>
                </a:solidFill>
              </a:rPr>
              <a:t>解构赋值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kumimoji="1" lang="zh-CN" altLang="en-US" dirty="0" smtClean="0">
                <a:solidFill>
                  <a:schemeClr val="bg1"/>
                </a:solidFill>
              </a:rPr>
              <a:t>模板字符串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kumimoji="1" lang="zh-CN" altLang="en-US" dirty="0" smtClean="0">
                <a:solidFill>
                  <a:schemeClr val="bg1"/>
                </a:solidFill>
              </a:rPr>
              <a:t>箭头函数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kumimoji="1" lang="en-US" altLang="zh-CN" dirty="0" smtClean="0">
                <a:solidFill>
                  <a:schemeClr val="bg1"/>
                </a:solidFill>
              </a:rPr>
              <a:t>Symbol</a:t>
            </a:r>
            <a:r>
              <a:rPr kumimoji="1" lang="zh-CN" altLang="en-US" dirty="0" smtClean="0">
                <a:solidFill>
                  <a:schemeClr val="bg1"/>
                </a:solidFill>
              </a:rPr>
              <a:t>类型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kumimoji="1" lang="en-US" altLang="zh-CN" dirty="0" smtClean="0">
                <a:solidFill>
                  <a:schemeClr val="bg1"/>
                </a:solidFill>
              </a:rPr>
              <a:t>Set</a:t>
            </a:r>
            <a:r>
              <a:rPr kumimoji="1" lang="zh-CN" altLang="en-US" dirty="0" smtClean="0">
                <a:solidFill>
                  <a:schemeClr val="bg1"/>
                </a:solidFill>
              </a:rPr>
              <a:t>和</a:t>
            </a:r>
            <a:r>
              <a:rPr kumimoji="1" lang="en-US" altLang="zh-CN" dirty="0" smtClean="0">
                <a:solidFill>
                  <a:schemeClr val="bg1"/>
                </a:solidFill>
              </a:rPr>
              <a:t>Map</a:t>
            </a:r>
            <a:r>
              <a:rPr kumimoji="1" lang="zh-CN" altLang="en-US" dirty="0" smtClean="0">
                <a:solidFill>
                  <a:schemeClr val="bg1"/>
                </a:solidFill>
              </a:rPr>
              <a:t>结构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kumimoji="1" lang="en-US" altLang="zh-CN" dirty="0" smtClean="0">
                <a:solidFill>
                  <a:srgbClr val="FFFF00"/>
                </a:solidFill>
              </a:rPr>
              <a:t>Generator</a:t>
            </a:r>
          </a:p>
          <a:p>
            <a:r>
              <a:rPr kumimoji="1" lang="en-US" altLang="zh-CN" dirty="0">
                <a:solidFill>
                  <a:srgbClr val="FFFF00"/>
                </a:solidFill>
              </a:rPr>
              <a:t>	</a:t>
            </a:r>
            <a:r>
              <a:rPr kumimoji="1" lang="en-US" altLang="zh-CN" dirty="0" smtClean="0">
                <a:solidFill>
                  <a:srgbClr val="FFFF00"/>
                </a:solidFill>
              </a:rPr>
              <a:t>Class</a:t>
            </a:r>
          </a:p>
          <a:p>
            <a:endParaRPr kumimoji="1"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26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严格模式概述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7563" y="1843088"/>
            <a:ext cx="10515600" cy="431122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设立</a:t>
            </a:r>
            <a:r>
              <a:rPr lang="en-US" altLang="zh-CN" sz="2000" dirty="0">
                <a:solidFill>
                  <a:schemeClr val="bg1"/>
                </a:solidFill>
              </a:rPr>
              <a:t>"</a:t>
            </a:r>
            <a:r>
              <a:rPr lang="zh-CN" altLang="en-US" sz="2000" dirty="0">
                <a:solidFill>
                  <a:schemeClr val="bg1"/>
                </a:solidFill>
              </a:rPr>
              <a:t>严格模式</a:t>
            </a:r>
            <a:r>
              <a:rPr lang="en-US" altLang="zh-CN" sz="2000" dirty="0">
                <a:solidFill>
                  <a:schemeClr val="bg1"/>
                </a:solidFill>
              </a:rPr>
              <a:t>"</a:t>
            </a:r>
            <a:r>
              <a:rPr lang="zh-CN" altLang="en-US" sz="2000" dirty="0">
                <a:solidFill>
                  <a:schemeClr val="bg1"/>
                </a:solidFill>
              </a:rPr>
              <a:t>的目的，主要有以下几个：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　　</a:t>
            </a:r>
            <a:r>
              <a:rPr lang="en-US" altLang="zh-CN" sz="2000" dirty="0">
                <a:solidFill>
                  <a:schemeClr val="bg1"/>
                </a:solidFill>
              </a:rPr>
              <a:t>- </a:t>
            </a:r>
            <a:r>
              <a:rPr lang="zh-CN" altLang="en-US" sz="2000" dirty="0">
                <a:solidFill>
                  <a:schemeClr val="bg1"/>
                </a:solidFill>
              </a:rPr>
              <a:t>消除</a:t>
            </a:r>
            <a:r>
              <a:rPr lang="en-US" altLang="zh-CN" sz="2000" dirty="0" err="1">
                <a:solidFill>
                  <a:schemeClr val="bg1"/>
                </a:solidFill>
              </a:rPr>
              <a:t>Javascript</a:t>
            </a:r>
            <a:r>
              <a:rPr lang="zh-CN" altLang="en-US" sz="2000" dirty="0">
                <a:solidFill>
                  <a:schemeClr val="bg1"/>
                </a:solidFill>
              </a:rPr>
              <a:t>语法的一些不合理、不严谨之处，减少一些怪异行为</a:t>
            </a:r>
            <a:r>
              <a:rPr lang="en-US" altLang="zh-CN" sz="20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　　</a:t>
            </a:r>
            <a:r>
              <a:rPr lang="en-US" altLang="zh-CN" sz="2000" dirty="0">
                <a:solidFill>
                  <a:schemeClr val="bg1"/>
                </a:solidFill>
              </a:rPr>
              <a:t>- </a:t>
            </a:r>
            <a:r>
              <a:rPr lang="zh-CN" altLang="en-US" sz="2000" dirty="0">
                <a:solidFill>
                  <a:schemeClr val="bg1"/>
                </a:solidFill>
              </a:rPr>
              <a:t>消除代码运行的一些不安全之处，保证代码运行的安全；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　　</a:t>
            </a:r>
            <a:r>
              <a:rPr lang="en-US" altLang="zh-CN" sz="2000" dirty="0">
                <a:solidFill>
                  <a:schemeClr val="bg1"/>
                </a:solidFill>
              </a:rPr>
              <a:t>- </a:t>
            </a:r>
            <a:r>
              <a:rPr lang="zh-CN" altLang="en-US" sz="2000" dirty="0">
                <a:solidFill>
                  <a:schemeClr val="bg1"/>
                </a:solidFill>
              </a:rPr>
              <a:t>提高编译器效率，增加运行速度；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　　</a:t>
            </a:r>
            <a:r>
              <a:rPr lang="en-US" altLang="zh-CN" sz="2000" dirty="0">
                <a:solidFill>
                  <a:schemeClr val="bg1"/>
                </a:solidFill>
              </a:rPr>
              <a:t>- </a:t>
            </a:r>
            <a:r>
              <a:rPr lang="zh-CN" altLang="en-US" sz="2000" dirty="0">
                <a:solidFill>
                  <a:schemeClr val="bg1"/>
                </a:solidFill>
              </a:rPr>
              <a:t>为未来新版本的</a:t>
            </a:r>
            <a:r>
              <a:rPr lang="en-US" altLang="zh-CN" sz="2000" dirty="0" err="1">
                <a:solidFill>
                  <a:schemeClr val="bg1"/>
                </a:solidFill>
              </a:rPr>
              <a:t>Javascript</a:t>
            </a:r>
            <a:r>
              <a:rPr lang="zh-CN" altLang="en-US" sz="2000" dirty="0">
                <a:solidFill>
                  <a:schemeClr val="bg1"/>
                </a:solidFill>
              </a:rPr>
              <a:t>做好铺垫</a:t>
            </a:r>
            <a:r>
              <a:rPr lang="zh-CN" altLang="en-US" sz="2000" dirty="0" smtClean="0">
                <a:solidFill>
                  <a:schemeClr val="bg1"/>
                </a:solidFill>
              </a:rPr>
              <a:t>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进入</a:t>
            </a:r>
            <a:r>
              <a:rPr lang="en-US" altLang="zh-CN" sz="2000" dirty="0">
                <a:solidFill>
                  <a:schemeClr val="bg1"/>
                </a:solidFill>
              </a:rPr>
              <a:t>"</a:t>
            </a:r>
            <a:r>
              <a:rPr lang="zh-CN" altLang="en-US" sz="2000" dirty="0">
                <a:solidFill>
                  <a:schemeClr val="bg1"/>
                </a:solidFill>
              </a:rPr>
              <a:t>严格模式</a:t>
            </a:r>
            <a:r>
              <a:rPr lang="en-US" altLang="zh-CN" sz="2000" dirty="0">
                <a:solidFill>
                  <a:schemeClr val="bg1"/>
                </a:solidFill>
              </a:rPr>
              <a:t>"</a:t>
            </a:r>
            <a:r>
              <a:rPr lang="zh-CN" altLang="en-US" sz="2000" dirty="0">
                <a:solidFill>
                  <a:schemeClr val="bg1"/>
                </a:solidFill>
              </a:rPr>
              <a:t>的标志，是下面这行语句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"</a:t>
            </a:r>
            <a:r>
              <a:rPr lang="en-US" altLang="zh-CN" sz="2000" dirty="0">
                <a:solidFill>
                  <a:schemeClr val="bg1"/>
                </a:solidFill>
              </a:rPr>
              <a:t>use strict";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老版本的浏览器会把它当作一行普通字符串，加以忽略。</a:t>
            </a:r>
          </a:p>
          <a:p>
            <a:pPr marL="0" indent="0">
              <a:buNone/>
            </a:pPr>
            <a:endParaRPr lang="zh-CN" altLang="en-US" sz="2000" dirty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endParaRPr lang="zh-CN" alt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70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严格模式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chemeClr val="bg1"/>
                </a:solidFill>
              </a:rPr>
              <a:t>1</a:t>
            </a:r>
            <a:r>
              <a:rPr lang="en-US" altLang="zh-CN" sz="1800" dirty="0" smtClean="0">
                <a:solidFill>
                  <a:schemeClr val="bg1"/>
                </a:solidFill>
              </a:rPr>
              <a:t>.</a:t>
            </a:r>
            <a:r>
              <a:rPr lang="zh-CN" altLang="en-US" sz="1800" dirty="0">
                <a:solidFill>
                  <a:schemeClr val="bg1"/>
                </a:solidFill>
              </a:rPr>
              <a:t>不使用</a:t>
            </a:r>
            <a:r>
              <a:rPr lang="en-US" altLang="zh-CN" sz="1800" dirty="0" err="1">
                <a:solidFill>
                  <a:schemeClr val="bg1"/>
                </a:solidFill>
              </a:rPr>
              <a:t>var</a:t>
            </a:r>
            <a:r>
              <a:rPr lang="zh-CN" altLang="en-US" sz="1800" dirty="0">
                <a:solidFill>
                  <a:schemeClr val="bg1"/>
                </a:solidFill>
              </a:rPr>
              <a:t>声明变量严格模式中将不通过</a:t>
            </a:r>
          </a:p>
          <a:p>
            <a:r>
              <a:rPr lang="en-US" altLang="zh-CN" sz="1800" dirty="0" smtClean="0">
                <a:solidFill>
                  <a:schemeClr val="bg1"/>
                </a:solidFill>
              </a:rPr>
              <a:t>2.</a:t>
            </a:r>
            <a:r>
              <a:rPr lang="zh-CN" altLang="en-US" sz="1800" dirty="0">
                <a:solidFill>
                  <a:schemeClr val="bg1"/>
                </a:solidFill>
              </a:rPr>
              <a:t>任何使用</a:t>
            </a:r>
            <a:r>
              <a:rPr lang="en-US" altLang="zh-CN" sz="1800" dirty="0">
                <a:solidFill>
                  <a:schemeClr val="bg1"/>
                </a:solidFill>
              </a:rPr>
              <a:t>'</a:t>
            </a:r>
            <a:r>
              <a:rPr lang="en-US" altLang="zh-CN" sz="1800" dirty="0" err="1">
                <a:solidFill>
                  <a:schemeClr val="bg1"/>
                </a:solidFill>
              </a:rPr>
              <a:t>eval</a:t>
            </a:r>
            <a:r>
              <a:rPr lang="en-US" altLang="zh-CN" sz="1800" dirty="0">
                <a:solidFill>
                  <a:schemeClr val="bg1"/>
                </a:solidFill>
              </a:rPr>
              <a:t>'</a:t>
            </a:r>
            <a:r>
              <a:rPr lang="zh-CN" altLang="en-US" sz="1800" dirty="0">
                <a:solidFill>
                  <a:schemeClr val="bg1"/>
                </a:solidFill>
              </a:rPr>
              <a:t>的操作都会被</a:t>
            </a:r>
            <a:r>
              <a:rPr lang="zh-CN" altLang="en-US" sz="1800" dirty="0" smtClean="0">
                <a:solidFill>
                  <a:schemeClr val="bg1"/>
                </a:solidFill>
              </a:rPr>
              <a:t>禁止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r>
              <a:rPr lang="en-US" altLang="zh-CN" sz="1800" dirty="0" smtClean="0">
                <a:solidFill>
                  <a:schemeClr val="bg1"/>
                </a:solidFill>
              </a:rPr>
              <a:t>3.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err="1">
                <a:solidFill>
                  <a:schemeClr val="bg1"/>
                </a:solidFill>
              </a:rPr>
              <a:t>eval</a:t>
            </a:r>
            <a:r>
              <a:rPr lang="zh-CN" altLang="en-US" sz="1800" dirty="0">
                <a:solidFill>
                  <a:schemeClr val="bg1"/>
                </a:solidFill>
              </a:rPr>
              <a:t>作用域</a:t>
            </a:r>
          </a:p>
          <a:p>
            <a:r>
              <a:rPr lang="en-US" altLang="zh-CN" sz="1800" dirty="0" smtClean="0">
                <a:solidFill>
                  <a:schemeClr val="bg1"/>
                </a:solidFill>
              </a:rPr>
              <a:t>4.</a:t>
            </a:r>
            <a:r>
              <a:rPr lang="en-US" altLang="zh-CN" sz="1800" dirty="0">
                <a:solidFill>
                  <a:schemeClr val="bg1"/>
                </a:solidFill>
              </a:rPr>
              <a:t> with</a:t>
            </a:r>
            <a:r>
              <a:rPr lang="zh-CN" altLang="en-US" sz="1800" dirty="0">
                <a:solidFill>
                  <a:schemeClr val="bg1"/>
                </a:solidFill>
              </a:rPr>
              <a:t>被禁用</a:t>
            </a:r>
          </a:p>
          <a:p>
            <a:r>
              <a:rPr lang="en-US" altLang="zh-CN" sz="1800" dirty="0" smtClean="0">
                <a:solidFill>
                  <a:schemeClr val="bg1"/>
                </a:solidFill>
              </a:rPr>
              <a:t>5.</a:t>
            </a:r>
            <a:r>
              <a:rPr lang="en-US" altLang="zh-CN" sz="1800" dirty="0">
                <a:solidFill>
                  <a:schemeClr val="bg1"/>
                </a:solidFill>
              </a:rPr>
              <a:t> caller/</a:t>
            </a:r>
            <a:r>
              <a:rPr lang="en-US" altLang="zh-CN" sz="1800" dirty="0" err="1">
                <a:solidFill>
                  <a:schemeClr val="bg1"/>
                </a:solidFill>
              </a:rPr>
              <a:t>callee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zh-CN" altLang="en-US" sz="1800" dirty="0">
                <a:solidFill>
                  <a:schemeClr val="bg1"/>
                </a:solidFill>
              </a:rPr>
              <a:t>被禁用</a:t>
            </a:r>
          </a:p>
          <a:p>
            <a:r>
              <a:rPr lang="en-US" altLang="zh-CN" sz="1800" dirty="0" smtClean="0">
                <a:solidFill>
                  <a:schemeClr val="bg1"/>
                </a:solidFill>
              </a:rPr>
              <a:t>6.</a:t>
            </a:r>
            <a:r>
              <a:rPr lang="zh-CN" altLang="en-US" sz="1800" dirty="0">
                <a:solidFill>
                  <a:schemeClr val="bg1"/>
                </a:solidFill>
              </a:rPr>
              <a:t>对禁止扩展的对象添加新属性会报错</a:t>
            </a:r>
          </a:p>
          <a:p>
            <a:r>
              <a:rPr lang="en-US" altLang="zh-CN" sz="1800" dirty="0" smtClean="0">
                <a:solidFill>
                  <a:schemeClr val="bg1"/>
                </a:solidFill>
              </a:rPr>
              <a:t>7.</a:t>
            </a:r>
            <a:r>
              <a:rPr lang="zh-CN" altLang="en-US" sz="1800" dirty="0" smtClean="0">
                <a:solidFill>
                  <a:schemeClr val="bg1"/>
                </a:solidFill>
              </a:rPr>
              <a:t>删除</a:t>
            </a:r>
            <a:r>
              <a:rPr lang="zh-CN" altLang="en-US" sz="1800" dirty="0">
                <a:solidFill>
                  <a:schemeClr val="bg1"/>
                </a:solidFill>
              </a:rPr>
              <a:t>系统内置的属性会报</a:t>
            </a:r>
            <a:r>
              <a:rPr lang="zh-CN" altLang="en-US" sz="1800" dirty="0" smtClean="0">
                <a:solidFill>
                  <a:schemeClr val="bg1"/>
                </a:solidFill>
              </a:rPr>
              <a:t>错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r>
              <a:rPr lang="en-US" altLang="zh-CN" sz="1800" dirty="0" smtClean="0">
                <a:solidFill>
                  <a:schemeClr val="bg1"/>
                </a:solidFill>
              </a:rPr>
              <a:t>8.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delete</a:t>
            </a:r>
            <a:r>
              <a:rPr lang="zh-CN" altLang="en-US" sz="1800" dirty="0">
                <a:solidFill>
                  <a:schemeClr val="bg1"/>
                </a:solidFill>
              </a:rPr>
              <a:t>使用</a:t>
            </a:r>
            <a:r>
              <a:rPr lang="en-US" altLang="zh-CN" sz="1800" dirty="0" err="1">
                <a:solidFill>
                  <a:schemeClr val="bg1"/>
                </a:solidFill>
              </a:rPr>
              <a:t>var</a:t>
            </a:r>
            <a:r>
              <a:rPr lang="zh-CN" altLang="en-US" sz="1800" dirty="0">
                <a:solidFill>
                  <a:schemeClr val="bg1"/>
                </a:solidFill>
              </a:rPr>
              <a:t>声明的变量或挂在</a:t>
            </a:r>
            <a:r>
              <a:rPr lang="en-US" altLang="zh-CN" sz="1800" dirty="0">
                <a:solidFill>
                  <a:schemeClr val="bg1"/>
                </a:solidFill>
              </a:rPr>
              <a:t>window</a:t>
            </a:r>
            <a:r>
              <a:rPr lang="zh-CN" altLang="en-US" sz="1800" dirty="0">
                <a:solidFill>
                  <a:schemeClr val="bg1"/>
                </a:solidFill>
              </a:rPr>
              <a:t>上的变量报错</a:t>
            </a:r>
          </a:p>
          <a:p>
            <a:r>
              <a:rPr lang="mr-IN" altLang="zh-CN" sz="1800" dirty="0" smtClean="0">
                <a:solidFill>
                  <a:schemeClr val="bg1"/>
                </a:solidFill>
              </a:rPr>
              <a:t>……</a:t>
            </a:r>
            <a:endParaRPr lang="en-US" altLang="zh-CN" sz="1800" dirty="0">
              <a:solidFill>
                <a:schemeClr val="bg1"/>
              </a:solidFill>
            </a:endParaRPr>
          </a:p>
          <a:p>
            <a:endParaRPr lang="en-US" altLang="zh-CN" sz="1800" dirty="0" smtClean="0">
              <a:solidFill>
                <a:schemeClr val="bg1"/>
              </a:solidFill>
            </a:endParaRPr>
          </a:p>
          <a:p>
            <a:r>
              <a:rPr lang="zh-CN" altLang="en-US" sz="1800" dirty="0" smtClean="0">
                <a:solidFill>
                  <a:schemeClr val="bg1"/>
                </a:solidFill>
              </a:rPr>
              <a:t>参考地址</a:t>
            </a:r>
            <a:r>
              <a:rPr lang="en-US" altLang="zh-CN" sz="18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zh-CN" sz="1800" dirty="0" smtClean="0">
                <a:solidFill>
                  <a:schemeClr val="bg1"/>
                </a:solidFill>
              </a:rPr>
              <a:t>http</a:t>
            </a:r>
            <a:r>
              <a:rPr lang="en-US" altLang="zh-CN" sz="1800" dirty="0">
                <a:solidFill>
                  <a:schemeClr val="bg1"/>
                </a:solidFill>
              </a:rPr>
              <a:t>://</a:t>
            </a:r>
            <a:r>
              <a:rPr lang="en-US" altLang="zh-CN" sz="1800" dirty="0" err="1">
                <a:solidFill>
                  <a:schemeClr val="bg1"/>
                </a:solidFill>
              </a:rPr>
              <a:t>www.rootbk.cn</a:t>
            </a:r>
            <a:r>
              <a:rPr lang="en-US" altLang="zh-CN" sz="1800" dirty="0">
                <a:solidFill>
                  <a:schemeClr val="bg1"/>
                </a:solidFill>
              </a:rPr>
              <a:t>/?p=39</a:t>
            </a:r>
            <a:r>
              <a:rPr lang="zh-CN" altLang="en-US" sz="1800" dirty="0">
                <a:solidFill>
                  <a:schemeClr val="bg1"/>
                </a:solidFill>
              </a:rPr>
              <a:t/>
            </a:r>
            <a:br>
              <a:rPr lang="zh-CN" altLang="en-US" sz="1800" dirty="0">
                <a:solidFill>
                  <a:schemeClr val="bg1"/>
                </a:solidFill>
              </a:rPr>
            </a:br>
            <a:endParaRPr lang="zh-CN" altLang="en-US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56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Function.prototype.bind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17563" y="1525588"/>
            <a:ext cx="10590212" cy="45333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语法：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mr-IN" altLang="zh-CN" sz="1600" i="1" dirty="0" err="1" smtClean="0">
                <a:solidFill>
                  <a:schemeClr val="bg1"/>
                </a:solidFill>
              </a:rPr>
              <a:t>fun</a:t>
            </a:r>
            <a:r>
              <a:rPr lang="mr-IN" altLang="zh-CN" sz="1600" dirty="0" err="1" smtClean="0">
                <a:solidFill>
                  <a:schemeClr val="bg1"/>
                </a:solidFill>
              </a:rPr>
              <a:t>.bind</a:t>
            </a:r>
            <a:r>
              <a:rPr lang="mr-IN" altLang="zh-CN" sz="1600" dirty="0" smtClean="0">
                <a:solidFill>
                  <a:schemeClr val="bg1"/>
                </a:solidFill>
              </a:rPr>
              <a:t>(</a:t>
            </a:r>
            <a:r>
              <a:rPr lang="mr-IN" altLang="zh-CN" sz="1600" i="1" dirty="0" err="1" smtClean="0">
                <a:solidFill>
                  <a:schemeClr val="bg1"/>
                </a:solidFill>
              </a:rPr>
              <a:t>thisArg</a:t>
            </a:r>
            <a:r>
              <a:rPr lang="mr-IN" altLang="zh-CN" sz="1600" dirty="0">
                <a:solidFill>
                  <a:schemeClr val="bg1"/>
                </a:solidFill>
              </a:rPr>
              <a:t>[, </a:t>
            </a:r>
            <a:r>
              <a:rPr lang="mr-IN" altLang="zh-CN" sz="1600" i="1" dirty="0">
                <a:solidFill>
                  <a:schemeClr val="bg1"/>
                </a:solidFill>
              </a:rPr>
              <a:t>arg1</a:t>
            </a:r>
            <a:r>
              <a:rPr lang="mr-IN" altLang="zh-CN" sz="1600" dirty="0">
                <a:solidFill>
                  <a:schemeClr val="bg1"/>
                </a:solidFill>
              </a:rPr>
              <a:t>[, </a:t>
            </a:r>
            <a:r>
              <a:rPr lang="mr-IN" altLang="zh-CN" sz="1600" i="1" dirty="0">
                <a:solidFill>
                  <a:schemeClr val="bg1"/>
                </a:solidFill>
              </a:rPr>
              <a:t>arg2</a:t>
            </a:r>
            <a:r>
              <a:rPr lang="mr-IN" altLang="zh-CN" sz="1600" dirty="0">
                <a:solidFill>
                  <a:schemeClr val="bg1"/>
                </a:solidFill>
              </a:rPr>
              <a:t>[, </a:t>
            </a:r>
            <a:r>
              <a:rPr lang="mr-IN" altLang="zh-CN" sz="1600" dirty="0" smtClean="0">
                <a:solidFill>
                  <a:schemeClr val="bg1"/>
                </a:solidFill>
              </a:rPr>
              <a:t>...]]])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参数：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en-US" altLang="zh-CN" sz="1600" dirty="0" err="1" smtClean="0">
                <a:solidFill>
                  <a:schemeClr val="bg1"/>
                </a:solidFill>
              </a:rPr>
              <a:t>thisArg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lvl="2">
              <a:defRPr/>
            </a:pPr>
            <a:r>
              <a:rPr lang="zh-CN" altLang="en-US" sz="1600" dirty="0" smtClean="0">
                <a:solidFill>
                  <a:schemeClr val="bg1"/>
                </a:solidFill>
              </a:rPr>
              <a:t>调用</a:t>
            </a:r>
            <a:r>
              <a:rPr lang="zh-CN" altLang="en-US" sz="1600" dirty="0">
                <a:solidFill>
                  <a:schemeClr val="bg1"/>
                </a:solidFill>
              </a:rPr>
              <a:t>绑定函数时作为</a:t>
            </a:r>
            <a:r>
              <a:rPr lang="en-US" altLang="zh-CN" sz="1600" dirty="0">
                <a:solidFill>
                  <a:schemeClr val="bg1"/>
                </a:solidFill>
              </a:rPr>
              <a:t>this</a:t>
            </a:r>
            <a:r>
              <a:rPr lang="zh-CN" altLang="en-US" sz="1600" dirty="0">
                <a:solidFill>
                  <a:schemeClr val="bg1"/>
                </a:solidFill>
              </a:rPr>
              <a:t>参数传递给目标函数的值。 如果使用</a:t>
            </a:r>
            <a:r>
              <a:rPr lang="en-US" altLang="zh-CN" sz="1600" dirty="0">
                <a:solidFill>
                  <a:schemeClr val="bg1"/>
                </a:solidFill>
              </a:rPr>
              <a:t>new</a:t>
            </a:r>
            <a:r>
              <a:rPr lang="zh-CN" altLang="en-US" sz="1600" dirty="0">
                <a:solidFill>
                  <a:schemeClr val="bg1"/>
                </a:solidFill>
              </a:rPr>
              <a:t>运算符构造绑定函数，则忽略该值。当使用</a:t>
            </a:r>
            <a:r>
              <a:rPr lang="en-US" altLang="zh-CN" sz="1600" dirty="0">
                <a:solidFill>
                  <a:schemeClr val="bg1"/>
                </a:solidFill>
              </a:rPr>
              <a:t>bind</a:t>
            </a:r>
            <a:r>
              <a:rPr lang="zh-CN" altLang="en-US" sz="1600" dirty="0">
                <a:solidFill>
                  <a:schemeClr val="bg1"/>
                </a:solidFill>
              </a:rPr>
              <a:t>在</a:t>
            </a:r>
            <a:r>
              <a:rPr lang="en-US" altLang="zh-CN" sz="1600" dirty="0" err="1">
                <a:solidFill>
                  <a:schemeClr val="bg1"/>
                </a:solidFill>
              </a:rPr>
              <a:t>setTimeout</a:t>
            </a:r>
            <a:r>
              <a:rPr lang="zh-CN" altLang="en-US" sz="1600" dirty="0">
                <a:solidFill>
                  <a:schemeClr val="bg1"/>
                </a:solidFill>
              </a:rPr>
              <a:t>中创建一个函数（作为回调提供）时，作为</a:t>
            </a:r>
            <a:r>
              <a:rPr lang="en-US" altLang="zh-CN" sz="1600" dirty="0" err="1">
                <a:solidFill>
                  <a:schemeClr val="bg1"/>
                </a:solidFill>
              </a:rPr>
              <a:t>thisArg</a:t>
            </a:r>
            <a:r>
              <a:rPr lang="zh-CN" altLang="en-US" sz="1600" dirty="0">
                <a:solidFill>
                  <a:schemeClr val="bg1"/>
                </a:solidFill>
              </a:rPr>
              <a:t>传递的任何原始值都将转换为</a:t>
            </a:r>
            <a:r>
              <a:rPr lang="en-US" altLang="zh-CN" sz="1600" dirty="0">
                <a:solidFill>
                  <a:schemeClr val="bg1"/>
                </a:solidFill>
              </a:rPr>
              <a:t>object</a:t>
            </a:r>
            <a:r>
              <a:rPr lang="zh-CN" altLang="en-US" sz="1600" dirty="0">
                <a:solidFill>
                  <a:schemeClr val="bg1"/>
                </a:solidFill>
              </a:rPr>
              <a:t>。如果没有提供绑定的参数，则执行作用域的</a:t>
            </a:r>
            <a:r>
              <a:rPr lang="en-US" altLang="zh-CN" sz="1600" dirty="0">
                <a:solidFill>
                  <a:schemeClr val="bg1"/>
                </a:solidFill>
              </a:rPr>
              <a:t>this</a:t>
            </a:r>
            <a:r>
              <a:rPr lang="zh-CN" altLang="en-US" sz="1600" dirty="0">
                <a:solidFill>
                  <a:schemeClr val="bg1"/>
                </a:solidFill>
              </a:rPr>
              <a:t>被视为新函数的</a:t>
            </a:r>
            <a:r>
              <a:rPr lang="en-US" altLang="zh-CN" sz="1600" dirty="0" err="1">
                <a:solidFill>
                  <a:schemeClr val="bg1"/>
                </a:solidFill>
              </a:rPr>
              <a:t>thisArg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en-US" altLang="zh-CN" sz="1600" dirty="0" smtClean="0">
                <a:solidFill>
                  <a:schemeClr val="bg1"/>
                </a:solidFill>
              </a:rPr>
              <a:t>arg1</a:t>
            </a:r>
            <a:r>
              <a:rPr lang="en-US" altLang="zh-CN" sz="1600" dirty="0">
                <a:solidFill>
                  <a:schemeClr val="bg1"/>
                </a:solidFill>
              </a:rPr>
              <a:t>, arg2, </a:t>
            </a:r>
            <a:r>
              <a:rPr lang="en-US" altLang="zh-CN" sz="1600" dirty="0" smtClean="0">
                <a:solidFill>
                  <a:schemeClr val="bg1"/>
                </a:solidFill>
              </a:rPr>
              <a:t>...</a:t>
            </a:r>
          </a:p>
          <a:p>
            <a:pPr lvl="2">
              <a:defRPr/>
            </a:pPr>
            <a:r>
              <a:rPr lang="zh-CN" altLang="en-US" sz="1600" dirty="0" smtClean="0">
                <a:solidFill>
                  <a:schemeClr val="bg1"/>
                </a:solidFill>
              </a:rPr>
              <a:t>当</a:t>
            </a:r>
            <a:r>
              <a:rPr lang="zh-CN" altLang="en-US" sz="1600" dirty="0">
                <a:solidFill>
                  <a:schemeClr val="bg1"/>
                </a:solidFill>
              </a:rPr>
              <a:t>绑定函数被调用时，这些参数将置于实参之前传递给被绑定的方法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返回值：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1600" dirty="0">
                <a:solidFill>
                  <a:schemeClr val="bg1"/>
                </a:solidFill>
              </a:rPr>
              <a:t> 返回由指定的</a:t>
            </a:r>
            <a:r>
              <a:rPr lang="en-US" altLang="zh-CN" sz="1600" b="1" dirty="0">
                <a:solidFill>
                  <a:schemeClr val="bg1"/>
                </a:solidFill>
              </a:rPr>
              <a:t>this</a:t>
            </a:r>
            <a:r>
              <a:rPr lang="zh-CN" altLang="en-US" sz="1600" dirty="0">
                <a:solidFill>
                  <a:schemeClr val="bg1"/>
                </a:solidFill>
              </a:rPr>
              <a:t>值和初始化参数改造的原函数</a:t>
            </a:r>
            <a:r>
              <a:rPr lang="zh-CN" altLang="en-US" sz="1600" dirty="0" smtClean="0">
                <a:solidFill>
                  <a:schemeClr val="bg1"/>
                </a:solidFill>
              </a:rPr>
              <a:t>拷贝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>
              <a:defRPr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defRPr/>
            </a:pPr>
            <a:endParaRPr lang="zh-CN" alt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10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let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endParaRPr lang="zh-CN" altLang="en-US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17563" y="1525588"/>
            <a:ext cx="10590212" cy="45333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关键字</a:t>
            </a:r>
            <a:r>
              <a:rPr lang="en-US" altLang="zh-CN" sz="2000" dirty="0" smtClean="0">
                <a:solidFill>
                  <a:schemeClr val="bg1"/>
                </a:solidFill>
              </a:rPr>
              <a:t>let</a:t>
            </a:r>
            <a:r>
              <a:rPr lang="zh-CN" altLang="en-US" sz="2000" dirty="0" smtClean="0">
                <a:solidFill>
                  <a:schemeClr val="bg1"/>
                </a:solidFill>
              </a:rPr>
              <a:t>用于声明块级作用域变量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defRPr/>
            </a:pPr>
            <a:endParaRPr lang="en-US" altLang="zh-CN" sz="20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关键字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const</a:t>
            </a:r>
            <a:r>
              <a:rPr lang="zh-CN" altLang="en-US" sz="2000" dirty="0" smtClean="0">
                <a:solidFill>
                  <a:schemeClr val="bg1"/>
                </a:solidFill>
              </a:rPr>
              <a:t>用于声明常量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zh-CN" altLang="en-US" sz="1600" dirty="0" smtClean="0">
                <a:solidFill>
                  <a:schemeClr val="bg1"/>
                </a:solidFill>
              </a:rPr>
              <a:t>常量命名通常采用全大写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解构赋值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17563" y="1525588"/>
            <a:ext cx="10590212" cy="45333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chemeClr val="bg1"/>
                </a:solidFill>
              </a:rPr>
              <a:t>ES6 </a:t>
            </a:r>
            <a:r>
              <a:rPr lang="zh-CN" altLang="en-US" sz="2000" dirty="0">
                <a:solidFill>
                  <a:schemeClr val="bg1"/>
                </a:solidFill>
              </a:rPr>
              <a:t>允许按照一定模式，从数组和对象中提取值，对变量进行赋值，这被称为</a:t>
            </a:r>
            <a:r>
              <a:rPr lang="zh-CN" altLang="en-US" sz="2000" dirty="0" smtClean="0">
                <a:solidFill>
                  <a:schemeClr val="bg1"/>
                </a:solidFill>
              </a:rPr>
              <a:t>解构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defRPr/>
            </a:pP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let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[a,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b,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c]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=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[1,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3];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上面</a:t>
            </a:r>
            <a:r>
              <a:rPr lang="zh-CN" altLang="en-US" sz="1600" dirty="0">
                <a:solidFill>
                  <a:schemeClr val="bg1"/>
                </a:solidFill>
              </a:rPr>
              <a:t>代码表示，可以从数组中提取值，按照对应位置，对变量赋值。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本质上，这种写法属于“模式匹配”，只要等号两边的模式相同，左边的变量就会被赋予对应的值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mr-IN" altLang="zh-CN" sz="1600" dirty="0" err="1">
                <a:solidFill>
                  <a:schemeClr val="bg1"/>
                </a:solidFill>
              </a:rPr>
              <a:t>let</a:t>
            </a:r>
            <a:r>
              <a:rPr lang="mr-IN" altLang="zh-CN" sz="1600" dirty="0">
                <a:solidFill>
                  <a:schemeClr val="bg1"/>
                </a:solidFill>
              </a:rPr>
              <a:t> { </a:t>
            </a:r>
            <a:r>
              <a:rPr lang="mr-IN" altLang="zh-CN" sz="1600" dirty="0" err="1">
                <a:solidFill>
                  <a:schemeClr val="bg1"/>
                </a:solidFill>
              </a:rPr>
              <a:t>foo</a:t>
            </a:r>
            <a:r>
              <a:rPr lang="mr-IN" altLang="zh-CN" sz="1600" dirty="0">
                <a:solidFill>
                  <a:schemeClr val="bg1"/>
                </a:solidFill>
              </a:rPr>
              <a:t>, </a:t>
            </a:r>
            <a:r>
              <a:rPr lang="mr-IN" altLang="zh-CN" sz="1600" dirty="0" err="1">
                <a:solidFill>
                  <a:schemeClr val="bg1"/>
                </a:solidFill>
              </a:rPr>
              <a:t>bar</a:t>
            </a:r>
            <a:r>
              <a:rPr lang="mr-IN" altLang="zh-CN" sz="1600" dirty="0">
                <a:solidFill>
                  <a:schemeClr val="bg1"/>
                </a:solidFill>
              </a:rPr>
              <a:t> } = { </a:t>
            </a:r>
            <a:r>
              <a:rPr lang="mr-IN" altLang="zh-CN" sz="1600" dirty="0" err="1">
                <a:solidFill>
                  <a:schemeClr val="bg1"/>
                </a:solidFill>
              </a:rPr>
              <a:t>foo</a:t>
            </a:r>
            <a:r>
              <a:rPr lang="mr-IN" altLang="zh-CN" sz="1600" dirty="0">
                <a:solidFill>
                  <a:schemeClr val="bg1"/>
                </a:solidFill>
              </a:rPr>
              <a:t>: "</a:t>
            </a:r>
            <a:r>
              <a:rPr lang="mr-IN" altLang="zh-CN" sz="1600" dirty="0" err="1">
                <a:solidFill>
                  <a:schemeClr val="bg1"/>
                </a:solidFill>
              </a:rPr>
              <a:t>aaa</a:t>
            </a:r>
            <a:r>
              <a:rPr lang="mr-IN" altLang="zh-CN" sz="1600" dirty="0">
                <a:solidFill>
                  <a:schemeClr val="bg1"/>
                </a:solidFill>
              </a:rPr>
              <a:t>", </a:t>
            </a:r>
            <a:r>
              <a:rPr lang="mr-IN" altLang="zh-CN" sz="1600" dirty="0" err="1">
                <a:solidFill>
                  <a:schemeClr val="bg1"/>
                </a:solidFill>
              </a:rPr>
              <a:t>bar</a:t>
            </a:r>
            <a:r>
              <a:rPr lang="mr-IN" altLang="zh-CN" sz="1600" dirty="0">
                <a:solidFill>
                  <a:schemeClr val="bg1"/>
                </a:solidFill>
              </a:rPr>
              <a:t>: "</a:t>
            </a:r>
            <a:r>
              <a:rPr lang="mr-IN" altLang="zh-CN" sz="1600" dirty="0" err="1">
                <a:solidFill>
                  <a:schemeClr val="bg1"/>
                </a:solidFill>
              </a:rPr>
              <a:t>bbb</a:t>
            </a:r>
            <a:r>
              <a:rPr lang="mr-IN" altLang="zh-CN" sz="1600" dirty="0">
                <a:solidFill>
                  <a:schemeClr val="bg1"/>
                </a:solidFill>
              </a:rPr>
              <a:t>" };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对象的解构与数组有一个重要的不同。数组的元素是按次序排列的，变量的取值由它的位置决定；而对象的属性没有次序，变量必须与属性同名，才能取到正确的值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参考地址：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http://es6.ruanyifeng.com/#docs/</a:t>
            </a:r>
            <a:r>
              <a:rPr lang="en-US" altLang="zh-CN" sz="1600" dirty="0" err="1">
                <a:solidFill>
                  <a:schemeClr val="bg1"/>
                </a:solidFill>
              </a:rPr>
              <a:t>destructuring</a:t>
            </a:r>
            <a:endParaRPr lang="zh-CN" altLang="en-US" sz="1600" dirty="0">
              <a:solidFill>
                <a:schemeClr val="bg1"/>
              </a:solidFill>
            </a:endParaRPr>
          </a:p>
          <a:p>
            <a:pPr>
              <a:defRPr/>
            </a:pP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模板字符串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17563" y="1525588"/>
            <a:ext cx="10590212" cy="45333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600" dirty="0" smtClean="0">
                <a:solidFill>
                  <a:schemeClr val="bg1"/>
                </a:solidFill>
              </a:rPr>
              <a:t>ES6</a:t>
            </a:r>
            <a:r>
              <a:rPr lang="zh-CN" altLang="en-US" sz="1600" dirty="0" smtClean="0">
                <a:solidFill>
                  <a:schemeClr val="bg1"/>
                </a:solidFill>
              </a:rPr>
              <a:t>新增加了一种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模板</a:t>
            </a:r>
            <a:r>
              <a:rPr kumimoji="1" lang="zh-CN" altLang="en-US" sz="1600" dirty="0">
                <a:solidFill>
                  <a:schemeClr val="bg1"/>
                </a:solidFill>
              </a:rPr>
              <a:t>字符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串，用于便于字符串的拼接</a:t>
            </a:r>
            <a:endParaRPr kumimoji="1" lang="en-US" altLang="zh-CN" sz="1600" dirty="0" smtClean="0">
              <a:solidFill>
                <a:schemeClr val="bg1"/>
              </a:solidFill>
            </a:endParaRPr>
          </a:p>
          <a:p>
            <a:pPr>
              <a:defRPr/>
            </a:pPr>
            <a:endParaRPr kumimoji="1" lang="en-US" altLang="zh-CN" sz="16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kumimoji="1" lang="zh-CN" altLang="en-US" sz="1600" dirty="0" smtClean="0">
                <a:solidFill>
                  <a:schemeClr val="bg1"/>
                </a:solidFill>
              </a:rPr>
              <a:t>模板字符串使用键盘上的反引号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 ` ` </a:t>
            </a:r>
          </a:p>
          <a:p>
            <a:pPr>
              <a:defRPr/>
            </a:pPr>
            <a:r>
              <a:rPr kumimoji="1" lang="en-US" altLang="zh-CN" sz="1600" dirty="0" err="1" smtClean="0">
                <a:solidFill>
                  <a:schemeClr val="bg1"/>
                </a:solidFill>
              </a:rPr>
              <a:t>var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1600" dirty="0" err="1" smtClean="0">
                <a:solidFill>
                  <a:schemeClr val="bg1"/>
                </a:solidFill>
              </a:rPr>
              <a:t>str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 = `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模板字符串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`;</a:t>
            </a:r>
          </a:p>
          <a:p>
            <a:pPr>
              <a:defRPr/>
            </a:pPr>
            <a:endParaRPr kumimoji="1" lang="en-US" altLang="zh-CN" sz="16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kumimoji="1" lang="zh-CN" altLang="en-US" sz="1600" dirty="0" smtClean="0">
                <a:solidFill>
                  <a:schemeClr val="bg1"/>
                </a:solidFill>
              </a:rPr>
              <a:t>使用模板字符串无需“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+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”字符链接符，可以在字符串的任意位置拼接对象（变量）</a:t>
            </a:r>
            <a:endParaRPr kumimoji="1" lang="en-US" altLang="zh-CN" sz="1600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kumimoji="1" lang="zh-CN" altLang="en-US" sz="1600" dirty="0" smtClean="0">
                <a:solidFill>
                  <a:schemeClr val="bg1"/>
                </a:solidFill>
              </a:rPr>
              <a:t>拼接的对象（变量）使用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 ${ name }</a:t>
            </a:r>
          </a:p>
          <a:p>
            <a:pPr>
              <a:defRPr/>
            </a:pPr>
            <a:r>
              <a:rPr kumimoji="1" lang="en-US" altLang="zh-CN" sz="1600" dirty="0" err="1" smtClean="0">
                <a:solidFill>
                  <a:schemeClr val="bg1"/>
                </a:solidFill>
              </a:rPr>
              <a:t>var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1600" dirty="0" err="1" smtClean="0">
                <a:solidFill>
                  <a:schemeClr val="bg1"/>
                </a:solidFill>
              </a:rPr>
              <a:t>str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 =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  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‘hello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’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;</a:t>
            </a:r>
          </a:p>
          <a:p>
            <a:pPr>
              <a:defRPr/>
            </a:pPr>
            <a:r>
              <a:rPr kumimoji="1" lang="en-US" altLang="zh-CN" sz="1600" dirty="0" err="1" smtClean="0">
                <a:solidFill>
                  <a:schemeClr val="bg1"/>
                </a:solidFill>
              </a:rPr>
              <a:t>var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 str2 = `${</a:t>
            </a:r>
            <a:r>
              <a:rPr kumimoji="1" lang="en-US" altLang="zh-CN" sz="1600" dirty="0" err="1" smtClean="0">
                <a:solidFill>
                  <a:schemeClr val="bg1"/>
                </a:solidFill>
              </a:rPr>
              <a:t>str</a:t>
            </a:r>
            <a:r>
              <a:rPr kumimoji="1" lang="en-US" altLang="zh-CN" sz="1600" dirty="0" smtClean="0">
                <a:solidFill>
                  <a:schemeClr val="bg1"/>
                </a:solidFill>
              </a:rPr>
              <a:t>} world!`;</a:t>
            </a:r>
          </a:p>
          <a:p>
            <a:pPr>
              <a:defRPr/>
            </a:pPr>
            <a:endParaRPr kumimoji="1" lang="en-US" altLang="zh-CN" sz="16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kumimoji="1" lang="zh-CN" altLang="en-US" sz="1600" dirty="0" smtClean="0">
                <a:solidFill>
                  <a:schemeClr val="bg1"/>
                </a:solidFill>
              </a:rPr>
              <a:t>参考地址：</a:t>
            </a:r>
            <a:endParaRPr kumimoji="1" lang="en-US" altLang="zh-CN" sz="1600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</a:rPr>
              <a:t>http://es6.ruanyifeng.com/#docs/string</a:t>
            </a:r>
          </a:p>
        </p:txBody>
      </p:sp>
    </p:spTree>
    <p:extLst>
      <p:ext uri="{BB962C8B-B14F-4D97-AF65-F5344CB8AC3E}">
        <p14:creationId xmlns:p14="http://schemas.microsoft.com/office/powerpoint/2010/main" val="122020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721</Words>
  <Application>Microsoft Macintosh PowerPoint</Application>
  <PresentationFormat>宽屏</PresentationFormat>
  <Paragraphs>94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Mangal</vt:lpstr>
      <vt:lpstr>Microsoft YaHei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严格模式概述</vt:lpstr>
      <vt:lpstr>严格模式</vt:lpstr>
      <vt:lpstr>Function.prototype.bind()</vt:lpstr>
      <vt:lpstr>let、const</vt:lpstr>
      <vt:lpstr>解构赋值</vt:lpstr>
      <vt:lpstr>模板字符串</vt:lpstr>
      <vt:lpstr>Symbol类型</vt:lpstr>
      <vt:lpstr>数据结构 Set、Map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 3D转换</dc:title>
  <dc:creator>张骏</dc:creator>
  <cp:lastModifiedBy>Microsoft Office 用户</cp:lastModifiedBy>
  <cp:revision>46</cp:revision>
  <dcterms:created xsi:type="dcterms:W3CDTF">2016-12-13T17:27:05Z</dcterms:created>
  <dcterms:modified xsi:type="dcterms:W3CDTF">2018-12-11T00:50:51Z</dcterms:modified>
</cp:coreProperties>
</file>