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Times Neue Roman" charset="1" panose="00000500000000000000"/>
      <p:regular r:id="rId12"/>
    </p:embeddedFont>
    <p:embeddedFont>
      <p:font typeface="Times Neue Roman Bold" charset="1" panose="00000800000000000000"/>
      <p:regular r:id="rId13"/>
    </p:embeddedFont>
    <p:embeddedFont>
      <p:font typeface="Times Neue Roman Italics" charset="1" panose="00000500000000000000"/>
      <p:regular r:id="rId14"/>
    </p:embeddedFont>
    <p:embeddedFont>
      <p:font typeface="Times Neue Roman Bold Italics" charset="1" panose="00000800000000000000"/>
      <p:regular r:id="rId15"/>
    </p:embeddedFont>
    <p:embeddedFont>
      <p:font typeface="Open Sans Light" charset="1" panose="020B0306030504020204"/>
      <p:regular r:id="rId16"/>
    </p:embeddedFont>
    <p:embeddedFont>
      <p:font typeface="Open Sans Light Bold" charset="1" panose="020B0806030504020204"/>
      <p:regular r:id="rId17"/>
    </p:embeddedFont>
    <p:embeddedFont>
      <p:font typeface="Open Sans Light Italics" charset="1" panose="020B0306030504020204"/>
      <p:regular r:id="rId18"/>
    </p:embeddedFont>
    <p:embeddedFont>
      <p:font typeface="Open Sans Light Bold Italics" charset="1" panose="020B0806030504020204"/>
      <p:regular r:id="rId19"/>
    </p:embeddedFont>
    <p:embeddedFont>
      <p:font typeface="Montserrat Extra-Bold" charset="1" panose="00000900000000000000"/>
      <p:regular r:id="rId20"/>
    </p:embeddedFont>
    <p:embeddedFont>
      <p:font typeface="Montserrat Extra-Bold Bold" charset="1" panose="00000A00000000000000"/>
      <p:regular r:id="rId21"/>
    </p:embeddedFont>
    <p:embeddedFont>
      <p:font typeface="Montserrat Extra-Bold Italics" charset="1" panose="00000900000000000000"/>
      <p:regular r:id="rId22"/>
    </p:embeddedFont>
    <p:embeddedFont>
      <p:font typeface="Montserrat Extra-Bold Bold Italics" charset="1" panose="00000A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s://tr-ex.me/d%E1%BB%8Bch/ti%E1%BA%BFng+anh-ti%E1%BA%BFng+vi%E1%BB%87t/examine+the+current+state" TargetMode="External" Type="http://schemas.openxmlformats.org/officeDocument/2006/relationships/hyperlink"/></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s://tr-ex.me/d%E1%BB%8Bch/ti%E1%BA%BFng+anh-ti%E1%BA%BFng+vi%E1%BB%87t/examine+the+current+state"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https://tr-ex.me/d%E1%BB%8Bch/ti%E1%BA%BFng+anh-ti%E1%BA%BFng+vi%E1%BB%87t/examine+the+current+state"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40790" y="0"/>
            <a:ext cx="212090" cy="5143500"/>
            <a:chOff x="0" y="0"/>
            <a:chExt cx="55859" cy="1354667"/>
          </a:xfrm>
        </p:grpSpPr>
        <p:sp>
          <p:nvSpPr>
            <p:cNvPr name="Freeform 3" id="3"/>
            <p:cNvSpPr/>
            <p:nvPr/>
          </p:nvSpPr>
          <p:spPr>
            <a:xfrm>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829775" y="3082824"/>
            <a:ext cx="8070610" cy="1024890"/>
          </a:xfrm>
          <a:prstGeom prst="rect">
            <a:avLst/>
          </a:prstGeom>
        </p:spPr>
        <p:txBody>
          <a:bodyPr anchor="t" rtlCol="false" tIns="0" lIns="0" bIns="0" rIns="0">
            <a:spAutoFit/>
          </a:bodyPr>
          <a:lstStyle/>
          <a:p>
            <a:pPr>
              <a:lnSpc>
                <a:spcPts val="7920"/>
              </a:lnSpc>
            </a:pPr>
            <a:r>
              <a:rPr lang="en-US" sz="7200">
                <a:solidFill>
                  <a:srgbClr val="1211CA"/>
                </a:solidFill>
                <a:latin typeface="Montserrat Extra-Bold"/>
              </a:rPr>
              <a:t>FIXGO WEBSITE</a:t>
            </a:r>
          </a:p>
        </p:txBody>
      </p:sp>
      <p:sp>
        <p:nvSpPr>
          <p:cNvPr name="TextBox 6" id="6"/>
          <p:cNvSpPr txBox="true"/>
          <p:nvPr/>
        </p:nvSpPr>
        <p:spPr>
          <a:xfrm rot="0">
            <a:off x="2829775" y="4529531"/>
            <a:ext cx="9288593" cy="795020"/>
          </a:xfrm>
          <a:prstGeom prst="rect">
            <a:avLst/>
          </a:prstGeom>
        </p:spPr>
        <p:txBody>
          <a:bodyPr anchor="t" rtlCol="false" tIns="0" lIns="0" bIns="0" rIns="0">
            <a:spAutoFit/>
          </a:bodyPr>
          <a:lstStyle/>
          <a:p>
            <a:pPr>
              <a:lnSpc>
                <a:spcPts val="6160"/>
              </a:lnSpc>
            </a:pPr>
            <a:r>
              <a:rPr lang="en-US" sz="5600">
                <a:solidFill>
                  <a:srgbClr val="F9B314"/>
                </a:solidFill>
                <a:latin typeface="Montserrat Extra-Bold"/>
              </a:rPr>
              <a:t>PROPOSAL</a:t>
            </a:r>
          </a:p>
        </p:txBody>
      </p:sp>
      <p:sp>
        <p:nvSpPr>
          <p:cNvPr name="TextBox 7" id="7"/>
          <p:cNvSpPr txBox="true"/>
          <p:nvPr/>
        </p:nvSpPr>
        <p:spPr>
          <a:xfrm rot="0">
            <a:off x="2829775" y="7008131"/>
            <a:ext cx="9288593" cy="481330"/>
          </a:xfrm>
          <a:prstGeom prst="rect">
            <a:avLst/>
          </a:prstGeom>
        </p:spPr>
        <p:txBody>
          <a:bodyPr anchor="t" rtlCol="false" tIns="0" lIns="0" bIns="0" rIns="0">
            <a:spAutoFit/>
          </a:bodyPr>
          <a:lstStyle/>
          <a:p>
            <a:pPr>
              <a:lnSpc>
                <a:spcPts val="3920"/>
              </a:lnSpc>
            </a:pPr>
            <a:r>
              <a:rPr lang="en-US" sz="2800" spc="963">
                <a:solidFill>
                  <a:srgbClr val="101010"/>
                </a:solidFill>
                <a:latin typeface="Montserrat Classic"/>
              </a:rPr>
              <a:t>WEBSITE DEVELOPMENT</a:t>
            </a:r>
          </a:p>
        </p:txBody>
      </p:sp>
      <p:sp>
        <p:nvSpPr>
          <p:cNvPr name="TextBox 8" id="8"/>
          <p:cNvSpPr txBox="true"/>
          <p:nvPr/>
        </p:nvSpPr>
        <p:spPr>
          <a:xfrm rot="0">
            <a:off x="10306567" y="8588375"/>
            <a:ext cx="6952733" cy="523875"/>
          </a:xfrm>
          <a:prstGeom prst="rect">
            <a:avLst/>
          </a:prstGeom>
        </p:spPr>
        <p:txBody>
          <a:bodyPr anchor="t" rtlCol="false" tIns="0" lIns="0" bIns="0" rIns="0">
            <a:spAutoFit/>
          </a:bodyPr>
          <a:lstStyle/>
          <a:p>
            <a:pPr algn="r">
              <a:lnSpc>
                <a:spcPts val="4200"/>
              </a:lnSpc>
            </a:pPr>
            <a:r>
              <a:rPr lang="en-US" sz="3000">
                <a:solidFill>
                  <a:srgbClr val="101010"/>
                </a:solidFill>
                <a:latin typeface="Times Neue Roman Bold"/>
              </a:rPr>
              <a:t>GVHD: TS. Nguyễn Thiên Bảo</a:t>
            </a:r>
          </a:p>
        </p:txBody>
      </p:sp>
      <p:grpSp>
        <p:nvGrpSpPr>
          <p:cNvPr name="Group 9" id="9"/>
          <p:cNvGrpSpPr/>
          <p:nvPr/>
        </p:nvGrpSpPr>
        <p:grpSpPr>
          <a:xfrm rot="0">
            <a:off x="14500955" y="1718490"/>
            <a:ext cx="2758345" cy="245871"/>
            <a:chOff x="0" y="0"/>
            <a:chExt cx="726478" cy="64756"/>
          </a:xfrm>
        </p:grpSpPr>
        <p:sp>
          <p:nvSpPr>
            <p:cNvPr name="Freeform 10" id="10"/>
            <p:cNvSpPr/>
            <p:nvPr/>
          </p:nvSpPr>
          <p:spPr>
            <a:xfrm>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11" id="11"/>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5102526" y="952500"/>
            <a:ext cx="2156774" cy="622935"/>
          </a:xfrm>
          <a:prstGeom prst="rect">
            <a:avLst/>
          </a:prstGeom>
        </p:spPr>
        <p:txBody>
          <a:bodyPr anchor="t" rtlCol="false" tIns="0" lIns="0" bIns="0" rIns="0">
            <a:spAutoFit/>
          </a:bodyPr>
          <a:lstStyle/>
          <a:p>
            <a:pPr algn="r">
              <a:lnSpc>
                <a:spcPts val="5040"/>
              </a:lnSpc>
            </a:pPr>
            <a:r>
              <a:rPr lang="en-US" sz="3600">
                <a:solidFill>
                  <a:srgbClr val="101010"/>
                </a:solidFill>
                <a:latin typeface="Montserrat Classic Bold"/>
              </a:rPr>
              <a:t>GROUP 5</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098736" y="543991"/>
            <a:ext cx="6090529" cy="844551"/>
          </a:xfrm>
          <a:prstGeom prst="rect">
            <a:avLst/>
          </a:prstGeom>
        </p:spPr>
        <p:txBody>
          <a:bodyPr anchor="t" rtlCol="false" tIns="0" lIns="0" bIns="0" rIns="0">
            <a:spAutoFit/>
          </a:bodyPr>
          <a:lstStyle/>
          <a:p>
            <a:pPr algn="r">
              <a:lnSpc>
                <a:spcPts val="6999"/>
              </a:lnSpc>
            </a:pPr>
            <a:r>
              <a:rPr lang="en-US" sz="4999">
                <a:solidFill>
                  <a:srgbClr val="2B4A9D"/>
                </a:solidFill>
                <a:latin typeface="Times Neue Roman Bold"/>
              </a:rPr>
              <a:t>Functional </a:t>
            </a:r>
            <a:r>
              <a:rPr lang="en-US" sz="4999">
                <a:solidFill>
                  <a:srgbClr val="F9B314"/>
                </a:solidFill>
                <a:latin typeface="Times Neue Roman Bold"/>
              </a:rPr>
              <a:t>Request</a:t>
            </a:r>
          </a:p>
        </p:txBody>
      </p:sp>
      <p:sp>
        <p:nvSpPr>
          <p:cNvPr name="TextBox 3" id="3"/>
          <p:cNvSpPr txBox="true"/>
          <p:nvPr/>
        </p:nvSpPr>
        <p:spPr>
          <a:xfrm rot="0">
            <a:off x="781180" y="2235188"/>
            <a:ext cx="7756239" cy="7162843"/>
          </a:xfrm>
          <a:prstGeom prst="rect">
            <a:avLst/>
          </a:prstGeom>
        </p:spPr>
        <p:txBody>
          <a:bodyPr anchor="t" rtlCol="false" tIns="0" lIns="0" bIns="0" rIns="0">
            <a:spAutoFit/>
          </a:bodyPr>
          <a:lstStyle/>
          <a:p>
            <a:pPr marL="647520" indent="-323760" lvl="1">
              <a:lnSpc>
                <a:spcPts val="4798"/>
              </a:lnSpc>
              <a:buFont typeface="Arial"/>
              <a:buChar char="•"/>
            </a:pPr>
            <a:r>
              <a:rPr lang="en-US" sz="2999" spc="239">
                <a:solidFill>
                  <a:srgbClr val="2D262A"/>
                </a:solidFill>
                <a:latin typeface="Times Neue Roman"/>
              </a:rPr>
              <a:t> Đăng ký </a:t>
            </a:r>
          </a:p>
          <a:p>
            <a:pPr marL="647520" indent="-323760" lvl="1">
              <a:lnSpc>
                <a:spcPts val="4798"/>
              </a:lnSpc>
              <a:buFont typeface="Arial"/>
              <a:buChar char="•"/>
            </a:pPr>
            <a:r>
              <a:rPr lang="en-US" sz="2999" spc="239">
                <a:solidFill>
                  <a:srgbClr val="2D262A"/>
                </a:solidFill>
                <a:latin typeface="Times Neue Roman"/>
              </a:rPr>
              <a:t> Đăng nhập bằng Google, Facebook</a:t>
            </a:r>
          </a:p>
          <a:p>
            <a:pPr marL="647520" indent="-323760" lvl="1">
              <a:lnSpc>
                <a:spcPts val="4798"/>
              </a:lnSpc>
              <a:buFont typeface="Arial"/>
              <a:buChar char="•"/>
            </a:pPr>
            <a:r>
              <a:rPr lang="en-US" sz="2999" spc="239">
                <a:solidFill>
                  <a:srgbClr val="2D262A"/>
                </a:solidFill>
                <a:latin typeface="Times Neue Roman"/>
              </a:rPr>
              <a:t> Quên mật khẩu</a:t>
            </a:r>
          </a:p>
          <a:p>
            <a:pPr marL="647520" indent="-323760" lvl="1">
              <a:lnSpc>
                <a:spcPts val="4798"/>
              </a:lnSpc>
              <a:buFont typeface="Arial"/>
              <a:buChar char="•"/>
            </a:pPr>
            <a:r>
              <a:rPr lang="en-US" sz="2999" spc="239">
                <a:solidFill>
                  <a:srgbClr val="2D262A"/>
                </a:solidFill>
                <a:latin typeface="Times Neue Roman"/>
              </a:rPr>
              <a:t> Đổi mật khẩu</a:t>
            </a:r>
          </a:p>
          <a:p>
            <a:pPr marL="647520" indent="-323760" lvl="1">
              <a:lnSpc>
                <a:spcPts val="4798"/>
              </a:lnSpc>
              <a:buFont typeface="Arial"/>
              <a:buChar char="•"/>
            </a:pPr>
            <a:r>
              <a:rPr lang="en-US" sz="2999" spc="239">
                <a:solidFill>
                  <a:srgbClr val="2D262A"/>
                </a:solidFill>
                <a:latin typeface="Times Neue Roman"/>
              </a:rPr>
              <a:t> Chức năng màu star trải dài theo tỉ lệ của rating</a:t>
            </a:r>
          </a:p>
          <a:p>
            <a:pPr marL="647520" indent="-323760" lvl="1">
              <a:lnSpc>
                <a:spcPts val="4798"/>
              </a:lnSpc>
              <a:buFont typeface="Arial"/>
              <a:buChar char="•"/>
            </a:pPr>
            <a:r>
              <a:rPr lang="en-US" sz="2999" spc="239">
                <a:solidFill>
                  <a:srgbClr val="2D262A"/>
                </a:solidFill>
                <a:latin typeface="Times Neue Roman"/>
              </a:rPr>
              <a:t> Chức năng lọc phim theo Thể loại + Sắp xếp phim theo Rate tăng giảm</a:t>
            </a:r>
          </a:p>
          <a:p>
            <a:pPr marL="647520" indent="-323760" lvl="1">
              <a:lnSpc>
                <a:spcPts val="4798"/>
              </a:lnSpc>
              <a:buFont typeface="Arial"/>
              <a:buChar char="•"/>
            </a:pPr>
            <a:r>
              <a:rPr lang="en-US" sz="2999" spc="239">
                <a:solidFill>
                  <a:srgbClr val="2D262A"/>
                </a:solidFill>
                <a:latin typeface="Times Neue Roman"/>
              </a:rPr>
              <a:t> Chức năng tìm kiếm movie theo tên phim, tên diễn viên</a:t>
            </a:r>
          </a:p>
          <a:p>
            <a:pPr>
              <a:lnSpc>
                <a:spcPts val="4798"/>
              </a:lnSpc>
            </a:pPr>
          </a:p>
          <a:p>
            <a:pPr>
              <a:lnSpc>
                <a:spcPts val="4798"/>
              </a:lnSpc>
            </a:pPr>
          </a:p>
        </p:txBody>
      </p:sp>
      <p:sp>
        <p:nvSpPr>
          <p:cNvPr name="TextBox 4" id="4"/>
          <p:cNvSpPr txBox="true"/>
          <p:nvPr/>
        </p:nvSpPr>
        <p:spPr>
          <a:xfrm rot="0">
            <a:off x="-3769163" y="1126617"/>
            <a:ext cx="6090529" cy="669925"/>
          </a:xfrm>
          <a:prstGeom prst="rect">
            <a:avLst/>
          </a:prstGeom>
        </p:spPr>
        <p:txBody>
          <a:bodyPr anchor="t" rtlCol="false" tIns="0" lIns="0" bIns="0" rIns="0">
            <a:spAutoFit/>
          </a:bodyPr>
          <a:lstStyle/>
          <a:p>
            <a:pPr algn="r">
              <a:lnSpc>
                <a:spcPts val="5599"/>
              </a:lnSpc>
            </a:pPr>
            <a:r>
              <a:rPr lang="en-US" sz="3999">
                <a:solidFill>
                  <a:srgbClr val="2B4A9D"/>
                </a:solidFill>
                <a:latin typeface="Times Neue Roman"/>
              </a:rPr>
              <a:t>USER:</a:t>
            </a:r>
          </a:p>
        </p:txBody>
      </p:sp>
      <p:grpSp>
        <p:nvGrpSpPr>
          <p:cNvPr name="Group 5" id="5"/>
          <p:cNvGrpSpPr/>
          <p:nvPr/>
        </p:nvGrpSpPr>
        <p:grpSpPr>
          <a:xfrm rot="0">
            <a:off x="16154728" y="751886"/>
            <a:ext cx="1856645" cy="68071"/>
            <a:chOff x="0" y="0"/>
            <a:chExt cx="488993" cy="17928"/>
          </a:xfrm>
        </p:grpSpPr>
        <p:sp>
          <p:nvSpPr>
            <p:cNvPr name="Freeform 6" id="6"/>
            <p:cNvSpPr/>
            <p:nvPr/>
          </p:nvSpPr>
          <p:spPr>
            <a:xfrm>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6796638" y="223951"/>
            <a:ext cx="3489971" cy="405765"/>
          </a:xfrm>
          <a:prstGeom prst="rect">
            <a:avLst/>
          </a:prstGeom>
        </p:spPr>
        <p:txBody>
          <a:bodyPr anchor="t" rtlCol="false" tIns="0" lIns="0" bIns="0" rIns="0">
            <a:spAutoFit/>
          </a:bodyPr>
          <a:lstStyle/>
          <a:p>
            <a:pPr>
              <a:lnSpc>
                <a:spcPts val="3359"/>
              </a:lnSpc>
            </a:pPr>
            <a:r>
              <a:rPr lang="en-US" sz="2400">
                <a:solidFill>
                  <a:srgbClr val="101010"/>
                </a:solidFill>
                <a:latin typeface="Montserrat Classic Bold"/>
              </a:rPr>
              <a:t>Group 5</a:t>
            </a:r>
          </a:p>
        </p:txBody>
      </p:sp>
      <p:sp>
        <p:nvSpPr>
          <p:cNvPr name="TextBox 9" id="9"/>
          <p:cNvSpPr txBox="true"/>
          <p:nvPr/>
        </p:nvSpPr>
        <p:spPr>
          <a:xfrm rot="0">
            <a:off x="8975505" y="1935150"/>
            <a:ext cx="8431244" cy="4762543"/>
          </a:xfrm>
          <a:prstGeom prst="rect">
            <a:avLst/>
          </a:prstGeom>
        </p:spPr>
        <p:txBody>
          <a:bodyPr anchor="t" rtlCol="false" tIns="0" lIns="0" bIns="0" rIns="0">
            <a:spAutoFit/>
          </a:bodyPr>
          <a:lstStyle/>
          <a:p>
            <a:pPr>
              <a:lnSpc>
                <a:spcPts val="4798"/>
              </a:lnSpc>
            </a:pPr>
            <a:r>
              <a:rPr lang="en-US" sz="2999" spc="239">
                <a:solidFill>
                  <a:srgbClr val="2D262A"/>
                </a:solidFill>
                <a:latin typeface="Times Neue Roman"/>
              </a:rPr>
              <a:t> 8. Feedback nội dung và đánh giá 1-10 sao</a:t>
            </a:r>
          </a:p>
          <a:p>
            <a:pPr>
              <a:lnSpc>
                <a:spcPts val="4798"/>
              </a:lnSpc>
            </a:pPr>
            <a:r>
              <a:rPr lang="en-US" sz="2999" spc="239">
                <a:solidFill>
                  <a:srgbClr val="2D262A"/>
                </a:solidFill>
                <a:latin typeface="Times Neue Roman"/>
              </a:rPr>
              <a:t> </a:t>
            </a:r>
            <a:r>
              <a:rPr lang="en-US" sz="2999" spc="239">
                <a:solidFill>
                  <a:srgbClr val="2D262A"/>
                </a:solidFill>
                <a:latin typeface="Times Neue Roman"/>
              </a:rPr>
              <a:t>9. Chức năng đặt vé</a:t>
            </a:r>
          </a:p>
          <a:p>
            <a:pPr>
              <a:lnSpc>
                <a:spcPts val="4798"/>
              </a:lnSpc>
            </a:pPr>
            <a:r>
              <a:rPr lang="en-US" sz="2999" spc="239">
                <a:solidFill>
                  <a:srgbClr val="2D262A"/>
                </a:solidFill>
                <a:latin typeface="Times Neue Roman"/>
              </a:rPr>
              <a:t> 10. Thanh toán online qua paypal</a:t>
            </a:r>
          </a:p>
          <a:p>
            <a:pPr>
              <a:lnSpc>
                <a:spcPts val="4798"/>
              </a:lnSpc>
            </a:pPr>
            <a:r>
              <a:rPr lang="en-US" sz="2999" spc="239">
                <a:solidFill>
                  <a:srgbClr val="2D262A"/>
                </a:solidFill>
                <a:latin typeface="Times Neue Roman"/>
              </a:rPr>
              <a:t> 11. Send receipt qua email user</a:t>
            </a:r>
          </a:p>
          <a:p>
            <a:pPr>
              <a:lnSpc>
                <a:spcPts val="4798"/>
              </a:lnSpc>
            </a:pPr>
            <a:r>
              <a:rPr lang="en-US" sz="2999" spc="239">
                <a:solidFill>
                  <a:srgbClr val="2D262A"/>
                </a:solidFill>
                <a:latin typeface="Times Neue Roman"/>
              </a:rPr>
              <a:t> 12. Xem lịch sử thanh toán của bản thân</a:t>
            </a:r>
          </a:p>
          <a:p>
            <a:pPr>
              <a:lnSpc>
                <a:spcPts val="4798"/>
              </a:lnSpc>
            </a:pPr>
            <a:r>
              <a:rPr lang="en-US" sz="2999" spc="239">
                <a:solidFill>
                  <a:srgbClr val="2D262A"/>
                </a:solidFill>
                <a:latin typeface="Times Neue Roman"/>
              </a:rPr>
              <a:t> 13. Chức năng chỉnh sửa profile</a:t>
            </a:r>
          </a:p>
          <a:p>
            <a:pPr>
              <a:lnSpc>
                <a:spcPts val="4798"/>
              </a:lnSpc>
            </a:pPr>
            <a:r>
              <a:rPr lang="en-US" sz="2999" spc="239">
                <a:solidFill>
                  <a:srgbClr val="2D262A"/>
                </a:solidFill>
                <a:latin typeface="Times Neue Roman"/>
              </a:rPr>
              <a:t> 14. Messenger chatbot</a:t>
            </a:r>
          </a:p>
          <a:p>
            <a:pPr>
              <a:lnSpc>
                <a:spcPts val="4798"/>
              </a:lnSpc>
            </a:pPr>
            <a:r>
              <a:rPr lang="en-US" sz="2999" spc="239">
                <a:solidFill>
                  <a:srgbClr val="2D262A"/>
                </a:solidFill>
                <a:latin typeface="Times Neue Roman"/>
              </a:rPr>
              <a:t> 15. Xác nhận vé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91452" y="2429840"/>
            <a:ext cx="14419527" cy="4762543"/>
          </a:xfrm>
          <a:prstGeom prst="rect">
            <a:avLst/>
          </a:prstGeom>
        </p:spPr>
        <p:txBody>
          <a:bodyPr anchor="t" rtlCol="false" tIns="0" lIns="0" bIns="0" rIns="0">
            <a:spAutoFit/>
          </a:bodyPr>
          <a:lstStyle/>
          <a:p>
            <a:pPr marL="647520" indent="-323760" lvl="1">
              <a:lnSpc>
                <a:spcPts val="4798"/>
              </a:lnSpc>
              <a:buFont typeface="Arial"/>
              <a:buChar char="•"/>
            </a:pPr>
            <a:r>
              <a:rPr lang="en-US" sz="2999" spc="239">
                <a:solidFill>
                  <a:srgbClr val="2D262A"/>
                </a:solidFill>
                <a:latin typeface="Times Neue Roman"/>
              </a:rPr>
              <a:t> Thống kê doanh thu, số lượng đơn hàng: theo ngày, tuần, tháng hiện tại, tháng trước đó và tổng từ trước đến nay </a:t>
            </a:r>
          </a:p>
          <a:p>
            <a:pPr marL="647520" indent="-323760" lvl="1">
              <a:lnSpc>
                <a:spcPts val="4798"/>
              </a:lnSpc>
              <a:buFont typeface="Arial"/>
              <a:buChar char="•"/>
            </a:pPr>
            <a:r>
              <a:rPr lang="en-US" sz="2999" spc="239">
                <a:solidFill>
                  <a:srgbClr val="2D262A"/>
                </a:solidFill>
                <a:latin typeface="Times Neue Roman"/>
              </a:rPr>
              <a:t> Thống kê lượng thành viên, lượng phim đang có</a:t>
            </a:r>
          </a:p>
          <a:p>
            <a:pPr marL="647520" indent="-323760" lvl="1">
              <a:lnSpc>
                <a:spcPts val="4798"/>
              </a:lnSpc>
              <a:buFont typeface="Arial"/>
              <a:buChar char="•"/>
            </a:pPr>
            <a:r>
              <a:rPr lang="en-US" sz="2999" spc="239">
                <a:solidFill>
                  <a:srgbClr val="2D262A"/>
                </a:solidFill>
                <a:latin typeface="Times Neue Roman"/>
              </a:rPr>
              <a:t> Thống kê Users</a:t>
            </a:r>
          </a:p>
          <a:p>
            <a:pPr marL="647520" indent="-323760" lvl="1">
              <a:lnSpc>
                <a:spcPts val="4798"/>
              </a:lnSpc>
              <a:buFont typeface="Arial"/>
              <a:buChar char="•"/>
            </a:pPr>
            <a:r>
              <a:rPr lang="en-US" sz="2999" spc="239">
                <a:solidFill>
                  <a:srgbClr val="2D262A"/>
                </a:solidFill>
                <a:latin typeface="Times Neue Roman"/>
              </a:rPr>
              <a:t> Thống kê Movies</a:t>
            </a:r>
          </a:p>
          <a:p>
            <a:pPr marL="647520" indent="-323760" lvl="1">
              <a:lnSpc>
                <a:spcPts val="4798"/>
              </a:lnSpc>
              <a:buFont typeface="Arial"/>
              <a:buChar char="•"/>
            </a:pPr>
            <a:r>
              <a:rPr lang="en-US" sz="2999" spc="239">
                <a:solidFill>
                  <a:srgbClr val="2D262A"/>
                </a:solidFill>
                <a:latin typeface="Times Neue Roman"/>
              </a:rPr>
              <a:t> Thống kê Orders</a:t>
            </a:r>
          </a:p>
          <a:p>
            <a:pPr marL="647520" indent="-323760" lvl="1">
              <a:lnSpc>
                <a:spcPts val="4798"/>
              </a:lnSpc>
              <a:buFont typeface="Arial"/>
              <a:buChar char="•"/>
            </a:pPr>
            <a:r>
              <a:rPr lang="en-US" sz="2999" spc="239">
                <a:solidFill>
                  <a:srgbClr val="2D262A"/>
                </a:solidFill>
                <a:latin typeface="Times Neue Roman"/>
              </a:rPr>
              <a:t> Thống kê quản lí Order theo rạp, theo ngày</a:t>
            </a:r>
          </a:p>
          <a:p>
            <a:pPr>
              <a:lnSpc>
                <a:spcPts val="4798"/>
              </a:lnSpc>
            </a:pPr>
          </a:p>
        </p:txBody>
      </p:sp>
      <p:sp>
        <p:nvSpPr>
          <p:cNvPr name="TextBox 3" id="3"/>
          <p:cNvSpPr txBox="true"/>
          <p:nvPr/>
        </p:nvSpPr>
        <p:spPr>
          <a:xfrm rot="0">
            <a:off x="-3357682" y="1598576"/>
            <a:ext cx="6090529" cy="669925"/>
          </a:xfrm>
          <a:prstGeom prst="rect">
            <a:avLst/>
          </a:prstGeom>
        </p:spPr>
        <p:txBody>
          <a:bodyPr anchor="t" rtlCol="false" tIns="0" lIns="0" bIns="0" rIns="0">
            <a:spAutoFit/>
          </a:bodyPr>
          <a:lstStyle/>
          <a:p>
            <a:pPr algn="r">
              <a:lnSpc>
                <a:spcPts val="5599"/>
              </a:lnSpc>
            </a:pPr>
            <a:r>
              <a:rPr lang="en-US" sz="3999">
                <a:solidFill>
                  <a:srgbClr val="2B4A9D"/>
                </a:solidFill>
                <a:latin typeface="Times Neue Roman"/>
              </a:rPr>
              <a:t>ADMIN:</a:t>
            </a:r>
          </a:p>
        </p:txBody>
      </p:sp>
      <p:grpSp>
        <p:nvGrpSpPr>
          <p:cNvPr name="Group 4" id="4"/>
          <p:cNvGrpSpPr/>
          <p:nvPr/>
        </p:nvGrpSpPr>
        <p:grpSpPr>
          <a:xfrm rot="0">
            <a:off x="16154728" y="751886"/>
            <a:ext cx="1856645" cy="68071"/>
            <a:chOff x="0" y="0"/>
            <a:chExt cx="488993" cy="17928"/>
          </a:xfrm>
        </p:grpSpPr>
        <p:sp>
          <p:nvSpPr>
            <p:cNvPr name="Freeform 5" id="5"/>
            <p:cNvSpPr/>
            <p:nvPr/>
          </p:nvSpPr>
          <p:spPr>
            <a:xfrm>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6" id="6"/>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6796638" y="223951"/>
            <a:ext cx="3489971" cy="405765"/>
          </a:xfrm>
          <a:prstGeom prst="rect">
            <a:avLst/>
          </a:prstGeom>
        </p:spPr>
        <p:txBody>
          <a:bodyPr anchor="t" rtlCol="false" tIns="0" lIns="0" bIns="0" rIns="0">
            <a:spAutoFit/>
          </a:bodyPr>
          <a:lstStyle/>
          <a:p>
            <a:pPr>
              <a:lnSpc>
                <a:spcPts val="3359"/>
              </a:lnSpc>
            </a:pPr>
            <a:r>
              <a:rPr lang="en-US" sz="2400">
                <a:solidFill>
                  <a:srgbClr val="101010"/>
                </a:solidFill>
                <a:latin typeface="Montserrat Classic Bold"/>
              </a:rPr>
              <a:t>Group 5</a:t>
            </a:r>
          </a:p>
        </p:txBody>
      </p:sp>
      <p:sp>
        <p:nvSpPr>
          <p:cNvPr name="TextBox 8" id="8"/>
          <p:cNvSpPr txBox="true"/>
          <p:nvPr/>
        </p:nvSpPr>
        <p:spPr>
          <a:xfrm rot="0">
            <a:off x="6098736" y="543991"/>
            <a:ext cx="6090529" cy="844551"/>
          </a:xfrm>
          <a:prstGeom prst="rect">
            <a:avLst/>
          </a:prstGeom>
        </p:spPr>
        <p:txBody>
          <a:bodyPr anchor="t" rtlCol="false" tIns="0" lIns="0" bIns="0" rIns="0">
            <a:spAutoFit/>
          </a:bodyPr>
          <a:lstStyle/>
          <a:p>
            <a:pPr algn="r">
              <a:lnSpc>
                <a:spcPts val="6999"/>
              </a:lnSpc>
            </a:pPr>
            <a:r>
              <a:rPr lang="en-US" sz="4999">
                <a:solidFill>
                  <a:srgbClr val="2B4A9D"/>
                </a:solidFill>
                <a:latin typeface="Times Neue Roman Bold"/>
              </a:rPr>
              <a:t>Functional </a:t>
            </a:r>
            <a:r>
              <a:rPr lang="en-US" sz="4999">
                <a:solidFill>
                  <a:srgbClr val="F9B314"/>
                </a:solidFill>
                <a:latin typeface="Times Neue Roman Bold"/>
              </a:rPr>
              <a:t>Request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40790" y="0"/>
            <a:ext cx="212090" cy="5143500"/>
            <a:chOff x="0" y="0"/>
            <a:chExt cx="55859" cy="1354667"/>
          </a:xfrm>
        </p:grpSpPr>
        <p:sp>
          <p:nvSpPr>
            <p:cNvPr name="Freeform 3" id="3"/>
            <p:cNvSpPr/>
            <p:nvPr/>
          </p:nvSpPr>
          <p:spPr>
            <a:xfrm>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500955" y="1866623"/>
            <a:ext cx="2758345" cy="245871"/>
            <a:chOff x="0" y="0"/>
            <a:chExt cx="726478" cy="64756"/>
          </a:xfrm>
        </p:grpSpPr>
        <p:sp>
          <p:nvSpPr>
            <p:cNvPr name="Freeform 6" id="6"/>
            <p:cNvSpPr/>
            <p:nvPr/>
          </p:nvSpPr>
          <p:spPr>
            <a:xfrm>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794627" y="4105507"/>
            <a:ext cx="9288593" cy="1360170"/>
          </a:xfrm>
          <a:prstGeom prst="rect">
            <a:avLst/>
          </a:prstGeom>
        </p:spPr>
        <p:txBody>
          <a:bodyPr anchor="t" rtlCol="false" tIns="0" lIns="0" bIns="0" rIns="0">
            <a:spAutoFit/>
          </a:bodyPr>
          <a:lstStyle/>
          <a:p>
            <a:pPr>
              <a:lnSpc>
                <a:spcPts val="10560"/>
              </a:lnSpc>
            </a:pPr>
            <a:r>
              <a:rPr lang="en-US" sz="9600">
                <a:solidFill>
                  <a:srgbClr val="1211CA"/>
                </a:solidFill>
                <a:latin typeface="Montserrat Extra-Bold"/>
              </a:rPr>
              <a:t>THANK YOU</a:t>
            </a:r>
          </a:p>
        </p:txBody>
      </p:sp>
      <p:sp>
        <p:nvSpPr>
          <p:cNvPr name="TextBox 9" id="9"/>
          <p:cNvSpPr txBox="true"/>
          <p:nvPr/>
        </p:nvSpPr>
        <p:spPr>
          <a:xfrm rot="0">
            <a:off x="13769329" y="952500"/>
            <a:ext cx="3489971" cy="622935"/>
          </a:xfrm>
          <a:prstGeom prst="rect">
            <a:avLst/>
          </a:prstGeom>
        </p:spPr>
        <p:txBody>
          <a:bodyPr anchor="t" rtlCol="false" tIns="0" lIns="0" bIns="0" rIns="0">
            <a:spAutoFit/>
          </a:bodyPr>
          <a:lstStyle/>
          <a:p>
            <a:pPr algn="r">
              <a:lnSpc>
                <a:spcPts val="5040"/>
              </a:lnSpc>
            </a:pPr>
            <a:r>
              <a:rPr lang="en-US" sz="3600">
                <a:solidFill>
                  <a:srgbClr val="101010"/>
                </a:solidFill>
                <a:latin typeface="Montserrat Classic Bold"/>
              </a:rPr>
              <a:t>GROUP 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369423" y="6050913"/>
            <a:ext cx="343622" cy="34362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85977" y="6048999"/>
            <a:ext cx="347450" cy="347450"/>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06359" y="6050913"/>
            <a:ext cx="343622" cy="343622"/>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27638" y="8652988"/>
            <a:ext cx="343622" cy="343622"/>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444192" y="8651073"/>
            <a:ext cx="347450" cy="34745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4864574" y="8652988"/>
            <a:ext cx="343622" cy="343622"/>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556183" y="6031496"/>
            <a:ext cx="343622" cy="343622"/>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972736" y="6029581"/>
            <a:ext cx="347450" cy="347450"/>
          </a:xfrm>
          <a:prstGeom prst="rect">
            <a:avLst/>
          </a:prstGeom>
        </p:spPr>
      </p:pic>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393118" y="6031496"/>
            <a:ext cx="343622" cy="343622"/>
          </a:xfrm>
          <a:prstGeom prst="rect">
            <a:avLst/>
          </a:prstGeom>
        </p:spPr>
      </p:pic>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295898" y="8652988"/>
            <a:ext cx="343622" cy="343622"/>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712452" y="8651073"/>
            <a:ext cx="347450" cy="347450"/>
          </a:xfrm>
          <a:prstGeom prst="rect">
            <a:avLst/>
          </a:prstGeom>
        </p:spPr>
      </p:pic>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132834" y="8652988"/>
            <a:ext cx="343622" cy="343622"/>
          </a:xfrm>
          <a:prstGeom prst="rect">
            <a:avLst/>
          </a:prstGeom>
        </p:spPr>
      </p:pic>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06347" y="6050913"/>
            <a:ext cx="343622" cy="343622"/>
          </a:xfrm>
          <a:prstGeom prst="rect">
            <a:avLst/>
          </a:prstGeom>
        </p:spPr>
      </p:pic>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122900" y="6048999"/>
            <a:ext cx="347450" cy="347450"/>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543283" y="6050913"/>
            <a:ext cx="343622" cy="343622"/>
          </a:xfrm>
          <a:prstGeom prst="rect">
            <a:avLst/>
          </a:prstGeom>
        </p:spPr>
      </p:pic>
      <p:pic>
        <p:nvPicPr>
          <p:cNvPr name="Picture 17" id="17"/>
          <p:cNvPicPr>
            <a:picLocks noChangeAspect="true"/>
          </p:cNvPicPr>
          <p:nvPr/>
        </p:nvPicPr>
        <p:blipFill>
          <a:blip r:embed="rId8"/>
          <a:srcRect l="0" t="0" r="0" b="0"/>
          <a:stretch>
            <a:fillRect/>
          </a:stretch>
        </p:blipFill>
        <p:spPr>
          <a:xfrm flipH="false" flipV="false" rot="0">
            <a:off x="5084808" y="5875049"/>
            <a:ext cx="1114641" cy="1575465"/>
          </a:xfrm>
          <a:prstGeom prst="rect">
            <a:avLst/>
          </a:prstGeom>
        </p:spPr>
      </p:pic>
      <p:pic>
        <p:nvPicPr>
          <p:cNvPr name="Picture 18" id="18"/>
          <p:cNvPicPr>
            <a:picLocks noChangeAspect="true"/>
          </p:cNvPicPr>
          <p:nvPr/>
        </p:nvPicPr>
        <p:blipFill>
          <a:blip r:embed="rId8"/>
          <a:srcRect l="0" t="0" r="0" b="0"/>
          <a:stretch>
            <a:fillRect/>
          </a:stretch>
        </p:blipFill>
        <p:spPr>
          <a:xfrm flipH="false" flipV="false" rot="0">
            <a:off x="8613352" y="3204797"/>
            <a:ext cx="1114641" cy="1575465"/>
          </a:xfrm>
          <a:prstGeom prst="rect">
            <a:avLst/>
          </a:prstGeom>
        </p:spPr>
      </p:pic>
      <p:pic>
        <p:nvPicPr>
          <p:cNvPr name="Picture 19" id="19"/>
          <p:cNvPicPr>
            <a:picLocks noChangeAspect="true"/>
          </p:cNvPicPr>
          <p:nvPr/>
        </p:nvPicPr>
        <p:blipFill>
          <a:blip r:embed="rId8"/>
          <a:srcRect l="0" t="0" r="0" b="0"/>
          <a:stretch>
            <a:fillRect/>
          </a:stretch>
        </p:blipFill>
        <p:spPr>
          <a:xfrm flipH="false" flipV="false" rot="0">
            <a:off x="12328856" y="5875049"/>
            <a:ext cx="1114641" cy="1575465"/>
          </a:xfrm>
          <a:prstGeom prst="rect">
            <a:avLst/>
          </a:prstGeom>
        </p:spPr>
      </p:pic>
      <p:pic>
        <p:nvPicPr>
          <p:cNvPr name="Picture 20" id="20"/>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5886904" y="3224215"/>
            <a:ext cx="917708" cy="1575465"/>
          </a:xfrm>
          <a:prstGeom prst="rect">
            <a:avLst/>
          </a:prstGeom>
        </p:spPr>
      </p:pic>
      <p:pic>
        <p:nvPicPr>
          <p:cNvPr name="Picture 21" id="21"/>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406857" y="3224215"/>
            <a:ext cx="1105690" cy="1575465"/>
          </a:xfrm>
          <a:prstGeom prst="rect">
            <a:avLst/>
          </a:prstGeom>
        </p:spPr>
      </p:pic>
      <p:sp>
        <p:nvSpPr>
          <p:cNvPr name="TextBox 22" id="22"/>
          <p:cNvSpPr txBox="true"/>
          <p:nvPr/>
        </p:nvSpPr>
        <p:spPr>
          <a:xfrm rot="0">
            <a:off x="5922191" y="658622"/>
            <a:ext cx="6448950" cy="708787"/>
          </a:xfrm>
          <a:prstGeom prst="rect">
            <a:avLst/>
          </a:prstGeom>
        </p:spPr>
        <p:txBody>
          <a:bodyPr anchor="t" rtlCol="false" tIns="0" lIns="0" bIns="0" rIns="0">
            <a:spAutoFit/>
          </a:bodyPr>
          <a:lstStyle/>
          <a:p>
            <a:pPr algn="ctr">
              <a:lnSpc>
                <a:spcPts val="5264"/>
              </a:lnSpc>
            </a:pPr>
            <a:r>
              <a:rPr lang="en-US" sz="5600">
                <a:solidFill>
                  <a:srgbClr val="1211CA"/>
                </a:solidFill>
                <a:latin typeface="Montserrat Extra-Bold Bold"/>
              </a:rPr>
              <a:t>Our Great</a:t>
            </a:r>
          </a:p>
        </p:txBody>
      </p:sp>
      <p:sp>
        <p:nvSpPr>
          <p:cNvPr name="TextBox 23" id="23"/>
          <p:cNvSpPr txBox="true"/>
          <p:nvPr/>
        </p:nvSpPr>
        <p:spPr>
          <a:xfrm rot="0">
            <a:off x="5922191" y="1507959"/>
            <a:ext cx="6448950" cy="708787"/>
          </a:xfrm>
          <a:prstGeom prst="rect">
            <a:avLst/>
          </a:prstGeom>
        </p:spPr>
        <p:txBody>
          <a:bodyPr anchor="t" rtlCol="false" tIns="0" lIns="0" bIns="0" rIns="0">
            <a:spAutoFit/>
          </a:bodyPr>
          <a:lstStyle/>
          <a:p>
            <a:pPr algn="ctr">
              <a:lnSpc>
                <a:spcPts val="5264"/>
              </a:lnSpc>
            </a:pPr>
            <a:r>
              <a:rPr lang="en-US" sz="5600">
                <a:solidFill>
                  <a:srgbClr val="F9B314"/>
                </a:solidFill>
                <a:latin typeface="Montserrat Extra-Bold Bold"/>
              </a:rPr>
              <a:t>Team</a:t>
            </a:r>
          </a:p>
        </p:txBody>
      </p:sp>
      <p:sp>
        <p:nvSpPr>
          <p:cNvPr name="TextBox 24" id="24"/>
          <p:cNvSpPr txBox="true"/>
          <p:nvPr/>
        </p:nvSpPr>
        <p:spPr>
          <a:xfrm rot="0">
            <a:off x="0" y="6644099"/>
            <a:ext cx="3919404" cy="356235"/>
          </a:xfrm>
          <a:prstGeom prst="rect">
            <a:avLst/>
          </a:prstGeom>
        </p:spPr>
        <p:txBody>
          <a:bodyPr anchor="t" rtlCol="false" tIns="0" lIns="0" bIns="0" rIns="0">
            <a:spAutoFit/>
          </a:bodyPr>
          <a:lstStyle/>
          <a:p>
            <a:pPr algn="ctr">
              <a:lnSpc>
                <a:spcPts val="2940"/>
              </a:lnSpc>
            </a:pPr>
            <a:r>
              <a:rPr lang="en-US" sz="2100">
                <a:solidFill>
                  <a:srgbClr val="2D262A"/>
                </a:solidFill>
                <a:latin typeface="Montserrat Classic"/>
              </a:rPr>
              <a:t>19110261</a:t>
            </a:r>
          </a:p>
        </p:txBody>
      </p:sp>
      <p:sp>
        <p:nvSpPr>
          <p:cNvPr name="TextBox 25" id="25"/>
          <p:cNvSpPr txBox="true"/>
          <p:nvPr/>
        </p:nvSpPr>
        <p:spPr>
          <a:xfrm rot="0">
            <a:off x="409" y="4894929"/>
            <a:ext cx="3919404" cy="405765"/>
          </a:xfrm>
          <a:prstGeom prst="rect">
            <a:avLst/>
          </a:prstGeom>
        </p:spPr>
        <p:txBody>
          <a:bodyPr anchor="t" rtlCol="false" tIns="0" lIns="0" bIns="0" rIns="0">
            <a:spAutoFit/>
          </a:bodyPr>
          <a:lstStyle/>
          <a:p>
            <a:pPr algn="ctr">
              <a:lnSpc>
                <a:spcPts val="3359"/>
              </a:lnSpc>
            </a:pPr>
            <a:r>
              <a:rPr lang="en-US" sz="2400">
                <a:solidFill>
                  <a:srgbClr val="1211CA"/>
                </a:solidFill>
                <a:latin typeface="Times Neue Roman Bold"/>
              </a:rPr>
              <a:t>Tiến Phát</a:t>
            </a:r>
          </a:p>
        </p:txBody>
      </p:sp>
      <p:sp>
        <p:nvSpPr>
          <p:cNvPr name="TextBox 26" id="26"/>
          <p:cNvSpPr txBox="true"/>
          <p:nvPr/>
        </p:nvSpPr>
        <p:spPr>
          <a:xfrm rot="0">
            <a:off x="409" y="5363851"/>
            <a:ext cx="3919404" cy="356235"/>
          </a:xfrm>
          <a:prstGeom prst="rect">
            <a:avLst/>
          </a:prstGeom>
        </p:spPr>
        <p:txBody>
          <a:bodyPr anchor="t" rtlCol="false" tIns="0" lIns="0" bIns="0" rIns="0">
            <a:spAutoFit/>
          </a:bodyPr>
          <a:lstStyle/>
          <a:p>
            <a:pPr algn="ctr">
              <a:lnSpc>
                <a:spcPts val="2940"/>
              </a:lnSpc>
            </a:pPr>
            <a:r>
              <a:rPr lang="en-US" sz="2100">
                <a:solidFill>
                  <a:srgbClr val="2D262A"/>
                </a:solidFill>
                <a:latin typeface="Montserrat Classic"/>
              </a:rPr>
              <a:t>Team Leader</a:t>
            </a:r>
          </a:p>
        </p:txBody>
      </p:sp>
      <p:sp>
        <p:nvSpPr>
          <p:cNvPr name="TextBox 27" id="27"/>
          <p:cNvSpPr txBox="true"/>
          <p:nvPr/>
        </p:nvSpPr>
        <p:spPr>
          <a:xfrm rot="0">
            <a:off x="3658215" y="9246174"/>
            <a:ext cx="3919404" cy="356235"/>
          </a:xfrm>
          <a:prstGeom prst="rect">
            <a:avLst/>
          </a:prstGeom>
        </p:spPr>
        <p:txBody>
          <a:bodyPr anchor="t" rtlCol="false" tIns="0" lIns="0" bIns="0" rIns="0">
            <a:spAutoFit/>
          </a:bodyPr>
          <a:lstStyle/>
          <a:p>
            <a:pPr algn="ctr">
              <a:lnSpc>
                <a:spcPts val="2940"/>
              </a:lnSpc>
            </a:pPr>
            <a:r>
              <a:rPr lang="en-US" sz="2100">
                <a:solidFill>
                  <a:srgbClr val="2D262A"/>
                </a:solidFill>
                <a:latin typeface="Montserrat Classic"/>
              </a:rPr>
              <a:t>19110258</a:t>
            </a:r>
          </a:p>
        </p:txBody>
      </p:sp>
      <p:sp>
        <p:nvSpPr>
          <p:cNvPr name="TextBox 28" id="28"/>
          <p:cNvSpPr txBox="true"/>
          <p:nvPr/>
        </p:nvSpPr>
        <p:spPr>
          <a:xfrm rot="0">
            <a:off x="3658624" y="7497004"/>
            <a:ext cx="3919404" cy="405765"/>
          </a:xfrm>
          <a:prstGeom prst="rect">
            <a:avLst/>
          </a:prstGeom>
        </p:spPr>
        <p:txBody>
          <a:bodyPr anchor="t" rtlCol="false" tIns="0" lIns="0" bIns="0" rIns="0">
            <a:spAutoFit/>
          </a:bodyPr>
          <a:lstStyle/>
          <a:p>
            <a:pPr algn="ctr">
              <a:lnSpc>
                <a:spcPts val="3359"/>
              </a:lnSpc>
            </a:pPr>
            <a:r>
              <a:rPr lang="en-US" sz="2400">
                <a:solidFill>
                  <a:srgbClr val="1211CA"/>
                </a:solidFill>
                <a:latin typeface="Times Neue Roman Bold"/>
              </a:rPr>
              <a:t>Quỳnh Nhựt</a:t>
            </a:r>
          </a:p>
        </p:txBody>
      </p:sp>
      <p:sp>
        <p:nvSpPr>
          <p:cNvPr name="TextBox 29" id="29"/>
          <p:cNvSpPr txBox="true"/>
          <p:nvPr/>
        </p:nvSpPr>
        <p:spPr>
          <a:xfrm rot="0">
            <a:off x="3658624" y="7965925"/>
            <a:ext cx="3919404" cy="356235"/>
          </a:xfrm>
          <a:prstGeom prst="rect">
            <a:avLst/>
          </a:prstGeom>
        </p:spPr>
        <p:txBody>
          <a:bodyPr anchor="t" rtlCol="false" tIns="0" lIns="0" bIns="0" rIns="0">
            <a:spAutoFit/>
          </a:bodyPr>
          <a:lstStyle/>
          <a:p>
            <a:pPr algn="ctr">
              <a:lnSpc>
                <a:spcPts val="2940"/>
              </a:lnSpc>
            </a:pPr>
            <a:r>
              <a:rPr lang="en-US" sz="2100">
                <a:solidFill>
                  <a:srgbClr val="2D262A"/>
                </a:solidFill>
                <a:latin typeface="Montserrat Classic"/>
              </a:rPr>
              <a:t>Fe Dev</a:t>
            </a:r>
          </a:p>
        </p:txBody>
      </p:sp>
      <p:sp>
        <p:nvSpPr>
          <p:cNvPr name="TextBox 30" id="30"/>
          <p:cNvSpPr txBox="true"/>
          <p:nvPr/>
        </p:nvSpPr>
        <p:spPr>
          <a:xfrm rot="0">
            <a:off x="7186759" y="6624681"/>
            <a:ext cx="3919404" cy="356235"/>
          </a:xfrm>
          <a:prstGeom prst="rect">
            <a:avLst/>
          </a:prstGeom>
        </p:spPr>
        <p:txBody>
          <a:bodyPr anchor="t" rtlCol="false" tIns="0" lIns="0" bIns="0" rIns="0">
            <a:spAutoFit/>
          </a:bodyPr>
          <a:lstStyle/>
          <a:p>
            <a:pPr algn="ctr">
              <a:lnSpc>
                <a:spcPts val="2940"/>
              </a:lnSpc>
            </a:pPr>
            <a:r>
              <a:rPr lang="en-US" sz="2100">
                <a:solidFill>
                  <a:srgbClr val="2D262A"/>
                </a:solidFill>
                <a:latin typeface="Montserrat Classic"/>
              </a:rPr>
              <a:t>19110266</a:t>
            </a:r>
          </a:p>
        </p:txBody>
      </p:sp>
      <p:sp>
        <p:nvSpPr>
          <p:cNvPr name="TextBox 31" id="31"/>
          <p:cNvSpPr txBox="true"/>
          <p:nvPr/>
        </p:nvSpPr>
        <p:spPr>
          <a:xfrm rot="0">
            <a:off x="7187169" y="4875512"/>
            <a:ext cx="3919404" cy="405765"/>
          </a:xfrm>
          <a:prstGeom prst="rect">
            <a:avLst/>
          </a:prstGeom>
        </p:spPr>
        <p:txBody>
          <a:bodyPr anchor="t" rtlCol="false" tIns="0" lIns="0" bIns="0" rIns="0">
            <a:spAutoFit/>
          </a:bodyPr>
          <a:lstStyle/>
          <a:p>
            <a:pPr algn="ctr">
              <a:lnSpc>
                <a:spcPts val="3359"/>
              </a:lnSpc>
            </a:pPr>
            <a:r>
              <a:rPr lang="en-US" sz="2400">
                <a:solidFill>
                  <a:srgbClr val="1211CA"/>
                </a:solidFill>
                <a:latin typeface="Times Neue Roman Bold"/>
              </a:rPr>
              <a:t>Thanh Phúc</a:t>
            </a:r>
          </a:p>
        </p:txBody>
      </p:sp>
      <p:sp>
        <p:nvSpPr>
          <p:cNvPr name="TextBox 32" id="32"/>
          <p:cNvSpPr txBox="true"/>
          <p:nvPr/>
        </p:nvSpPr>
        <p:spPr>
          <a:xfrm rot="0">
            <a:off x="7187169" y="5344433"/>
            <a:ext cx="3919404" cy="356235"/>
          </a:xfrm>
          <a:prstGeom prst="rect">
            <a:avLst/>
          </a:prstGeom>
        </p:spPr>
        <p:txBody>
          <a:bodyPr anchor="t" rtlCol="false" tIns="0" lIns="0" bIns="0" rIns="0">
            <a:spAutoFit/>
          </a:bodyPr>
          <a:lstStyle/>
          <a:p>
            <a:pPr algn="ctr">
              <a:lnSpc>
                <a:spcPts val="2940"/>
              </a:lnSpc>
            </a:pPr>
            <a:r>
              <a:rPr lang="en-US" sz="2100">
                <a:solidFill>
                  <a:srgbClr val="2D262A"/>
                </a:solidFill>
                <a:latin typeface="Montserrat Classic"/>
              </a:rPr>
              <a:t>Be Dev</a:t>
            </a:r>
          </a:p>
        </p:txBody>
      </p:sp>
      <p:sp>
        <p:nvSpPr>
          <p:cNvPr name="TextBox 33" id="33"/>
          <p:cNvSpPr txBox="true"/>
          <p:nvPr/>
        </p:nvSpPr>
        <p:spPr>
          <a:xfrm rot="0">
            <a:off x="10926475" y="9246174"/>
            <a:ext cx="3919404" cy="356235"/>
          </a:xfrm>
          <a:prstGeom prst="rect">
            <a:avLst/>
          </a:prstGeom>
        </p:spPr>
        <p:txBody>
          <a:bodyPr anchor="t" rtlCol="false" tIns="0" lIns="0" bIns="0" rIns="0">
            <a:spAutoFit/>
          </a:bodyPr>
          <a:lstStyle/>
          <a:p>
            <a:pPr algn="ctr">
              <a:lnSpc>
                <a:spcPts val="2940"/>
              </a:lnSpc>
            </a:pPr>
            <a:r>
              <a:rPr lang="en-US" sz="2100">
                <a:solidFill>
                  <a:srgbClr val="2D262A"/>
                </a:solidFill>
                <a:latin typeface="Montserrat Classic"/>
              </a:rPr>
              <a:t>19110270</a:t>
            </a:r>
          </a:p>
        </p:txBody>
      </p:sp>
      <p:sp>
        <p:nvSpPr>
          <p:cNvPr name="TextBox 34" id="34"/>
          <p:cNvSpPr txBox="true"/>
          <p:nvPr/>
        </p:nvSpPr>
        <p:spPr>
          <a:xfrm rot="0">
            <a:off x="10926884" y="7506529"/>
            <a:ext cx="3919404" cy="356235"/>
          </a:xfrm>
          <a:prstGeom prst="rect">
            <a:avLst/>
          </a:prstGeom>
        </p:spPr>
        <p:txBody>
          <a:bodyPr anchor="t" rtlCol="false" tIns="0" lIns="0" bIns="0" rIns="0">
            <a:spAutoFit/>
          </a:bodyPr>
          <a:lstStyle/>
          <a:p>
            <a:pPr algn="ctr">
              <a:lnSpc>
                <a:spcPts val="2940"/>
              </a:lnSpc>
            </a:pPr>
            <a:r>
              <a:rPr lang="en-US" sz="2100">
                <a:solidFill>
                  <a:srgbClr val="1211CA"/>
                </a:solidFill>
                <a:latin typeface="Times Neue Roman Bold"/>
              </a:rPr>
              <a:t>Lê Quang</a:t>
            </a:r>
          </a:p>
        </p:txBody>
      </p:sp>
      <p:sp>
        <p:nvSpPr>
          <p:cNvPr name="TextBox 35" id="35"/>
          <p:cNvSpPr txBox="true"/>
          <p:nvPr/>
        </p:nvSpPr>
        <p:spPr>
          <a:xfrm rot="0">
            <a:off x="10926884" y="7965925"/>
            <a:ext cx="3919404" cy="356235"/>
          </a:xfrm>
          <a:prstGeom prst="rect">
            <a:avLst/>
          </a:prstGeom>
        </p:spPr>
        <p:txBody>
          <a:bodyPr anchor="t" rtlCol="false" tIns="0" lIns="0" bIns="0" rIns="0">
            <a:spAutoFit/>
          </a:bodyPr>
          <a:lstStyle/>
          <a:p>
            <a:pPr algn="ctr">
              <a:lnSpc>
                <a:spcPts val="2940"/>
              </a:lnSpc>
            </a:pPr>
            <a:r>
              <a:rPr lang="en-US" sz="2100">
                <a:solidFill>
                  <a:srgbClr val="2D262A"/>
                </a:solidFill>
                <a:latin typeface="Montserrat Classic"/>
              </a:rPr>
              <a:t>Be Dev</a:t>
            </a:r>
          </a:p>
        </p:txBody>
      </p:sp>
      <p:sp>
        <p:nvSpPr>
          <p:cNvPr name="TextBox 36" id="36"/>
          <p:cNvSpPr txBox="true"/>
          <p:nvPr/>
        </p:nvSpPr>
        <p:spPr>
          <a:xfrm rot="0">
            <a:off x="14336924" y="6644099"/>
            <a:ext cx="3919404" cy="356235"/>
          </a:xfrm>
          <a:prstGeom prst="rect">
            <a:avLst/>
          </a:prstGeom>
        </p:spPr>
        <p:txBody>
          <a:bodyPr anchor="t" rtlCol="false" tIns="0" lIns="0" bIns="0" rIns="0">
            <a:spAutoFit/>
          </a:bodyPr>
          <a:lstStyle/>
          <a:p>
            <a:pPr algn="ctr">
              <a:lnSpc>
                <a:spcPts val="2940"/>
              </a:lnSpc>
            </a:pPr>
            <a:r>
              <a:rPr lang="en-US" sz="2100">
                <a:solidFill>
                  <a:srgbClr val="2D262A"/>
                </a:solidFill>
                <a:latin typeface="Montserrat Classic"/>
              </a:rPr>
              <a:t>19110299</a:t>
            </a:r>
          </a:p>
        </p:txBody>
      </p:sp>
      <p:sp>
        <p:nvSpPr>
          <p:cNvPr name="TextBox 37" id="37"/>
          <p:cNvSpPr txBox="true"/>
          <p:nvPr/>
        </p:nvSpPr>
        <p:spPr>
          <a:xfrm rot="0">
            <a:off x="14337333" y="4904454"/>
            <a:ext cx="3919404" cy="356235"/>
          </a:xfrm>
          <a:prstGeom prst="rect">
            <a:avLst/>
          </a:prstGeom>
        </p:spPr>
        <p:txBody>
          <a:bodyPr anchor="t" rtlCol="false" tIns="0" lIns="0" bIns="0" rIns="0">
            <a:spAutoFit/>
          </a:bodyPr>
          <a:lstStyle/>
          <a:p>
            <a:pPr algn="ctr">
              <a:lnSpc>
                <a:spcPts val="2940"/>
              </a:lnSpc>
            </a:pPr>
            <a:r>
              <a:rPr lang="en-US" sz="2100">
                <a:solidFill>
                  <a:srgbClr val="1211CA"/>
                </a:solidFill>
                <a:latin typeface="Times Neue Roman Bold"/>
              </a:rPr>
              <a:t>Bích Trâm</a:t>
            </a:r>
          </a:p>
        </p:txBody>
      </p:sp>
      <p:sp>
        <p:nvSpPr>
          <p:cNvPr name="TextBox 38" id="38"/>
          <p:cNvSpPr txBox="true"/>
          <p:nvPr/>
        </p:nvSpPr>
        <p:spPr>
          <a:xfrm rot="0">
            <a:off x="14337333" y="5363851"/>
            <a:ext cx="3919404" cy="356235"/>
          </a:xfrm>
          <a:prstGeom prst="rect">
            <a:avLst/>
          </a:prstGeom>
        </p:spPr>
        <p:txBody>
          <a:bodyPr anchor="t" rtlCol="false" tIns="0" lIns="0" bIns="0" rIns="0">
            <a:spAutoFit/>
          </a:bodyPr>
          <a:lstStyle/>
          <a:p>
            <a:pPr algn="ctr">
              <a:lnSpc>
                <a:spcPts val="2940"/>
              </a:lnSpc>
            </a:pPr>
            <a:r>
              <a:rPr lang="en-US" sz="2100">
                <a:solidFill>
                  <a:srgbClr val="2D262A"/>
                </a:solidFill>
                <a:latin typeface="Montserrat Classic"/>
              </a:rPr>
              <a:t>Fe Dev</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020711" y="785390"/>
            <a:ext cx="1856645" cy="68071"/>
            <a:chOff x="0" y="0"/>
            <a:chExt cx="488993" cy="17928"/>
          </a:xfrm>
        </p:grpSpPr>
        <p:sp>
          <p:nvSpPr>
            <p:cNvPr name="Freeform 3" id="3"/>
            <p:cNvSpPr/>
            <p:nvPr/>
          </p:nvSpPr>
          <p:spPr>
            <a:xfrm>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31626" y="1363432"/>
            <a:ext cx="2758345" cy="279487"/>
            <a:chOff x="0" y="0"/>
            <a:chExt cx="726478" cy="73610"/>
          </a:xfrm>
        </p:grpSpPr>
        <p:sp>
          <p:nvSpPr>
            <p:cNvPr name="Freeform 6" id="6"/>
            <p:cNvSpPr/>
            <p:nvPr/>
          </p:nvSpPr>
          <p:spPr>
            <a:xfrm>
              <a:off x="0" y="0"/>
              <a:ext cx="726478" cy="73610"/>
            </a:xfrm>
            <a:custGeom>
              <a:avLst/>
              <a:gdLst/>
              <a:ahLst/>
              <a:cxnLst/>
              <a:rect r="r" b="b" t="t" l="l"/>
              <a:pathLst>
                <a:path h="73610" w="726478">
                  <a:moveTo>
                    <a:pt x="0" y="0"/>
                  </a:moveTo>
                  <a:lnTo>
                    <a:pt x="726478" y="0"/>
                  </a:lnTo>
                  <a:lnTo>
                    <a:pt x="726478" y="73610"/>
                  </a:lnTo>
                  <a:lnTo>
                    <a:pt x="0" y="73610"/>
                  </a:lnTo>
                  <a:close/>
                </a:path>
              </a:pathLst>
            </a:custGeom>
            <a:solidFill>
              <a:srgbClr val="F9B314"/>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909489" y="1825209"/>
            <a:ext cx="14111221" cy="6910067"/>
          </a:xfrm>
          <a:prstGeom prst="rect">
            <a:avLst/>
          </a:prstGeom>
        </p:spPr>
        <p:txBody>
          <a:bodyPr anchor="t" rtlCol="false" tIns="0" lIns="0" bIns="0" rIns="0">
            <a:spAutoFit/>
          </a:bodyPr>
          <a:lstStyle/>
          <a:p>
            <a:pPr>
              <a:lnSpc>
                <a:spcPts val="11162"/>
              </a:lnSpc>
            </a:pPr>
            <a:r>
              <a:rPr lang="en-US" sz="5581">
                <a:solidFill>
                  <a:srgbClr val="F9B314"/>
                </a:solidFill>
                <a:latin typeface="Times Neue Roman Bold"/>
              </a:rPr>
              <a:t>1. E</a:t>
            </a:r>
            <a:r>
              <a:rPr lang="en-US" sz="5581">
                <a:solidFill>
                  <a:srgbClr val="F9B314"/>
                </a:solidFill>
                <a:latin typeface="Times Neue Roman Bold"/>
                <a:hlinkClick r:id="rId2" tooltip="https://tr-ex.me/d%E1%BB%8Bch/ti%E1%BA%BFng+anh-ti%E1%BA%BFng+vi%E1%BB%87t/examine+the+current+state"/>
              </a:rPr>
              <a:t>xamine the current state</a:t>
            </a:r>
          </a:p>
          <a:p>
            <a:pPr>
              <a:lnSpc>
                <a:spcPts val="11162"/>
              </a:lnSpc>
            </a:pPr>
            <a:r>
              <a:rPr lang="en-US" sz="5581">
                <a:solidFill>
                  <a:srgbClr val="F9B314"/>
                </a:solidFill>
                <a:latin typeface="Times Neue Roman Bold"/>
              </a:rPr>
              <a:t>2</a:t>
            </a:r>
            <a:r>
              <a:rPr lang="en-US" sz="5581">
                <a:solidFill>
                  <a:srgbClr val="F9B314"/>
                </a:solidFill>
                <a:latin typeface="Times Neue Roman Bold"/>
              </a:rPr>
              <a:t>. Project summary</a:t>
            </a:r>
          </a:p>
          <a:p>
            <a:pPr>
              <a:lnSpc>
                <a:spcPts val="11162"/>
              </a:lnSpc>
            </a:pPr>
            <a:r>
              <a:rPr lang="en-US" sz="5581">
                <a:solidFill>
                  <a:srgbClr val="F9B314"/>
                </a:solidFill>
                <a:latin typeface="Times Neue Roman Bold"/>
              </a:rPr>
              <a:t>3. </a:t>
            </a:r>
            <a:r>
              <a:rPr lang="en-US" sz="5581">
                <a:solidFill>
                  <a:srgbClr val="F9B314"/>
                </a:solidFill>
                <a:latin typeface="Times Neue Roman Bold"/>
              </a:rPr>
              <a:t>Plan</a:t>
            </a:r>
          </a:p>
          <a:p>
            <a:pPr>
              <a:lnSpc>
                <a:spcPts val="11162"/>
              </a:lnSpc>
            </a:pPr>
            <a:r>
              <a:rPr lang="en-US" sz="5581">
                <a:solidFill>
                  <a:srgbClr val="F9B314"/>
                </a:solidFill>
                <a:latin typeface="Times Neue Roman Bold"/>
              </a:rPr>
              <a:t>4. </a:t>
            </a:r>
            <a:r>
              <a:rPr lang="en-US" sz="5581">
                <a:solidFill>
                  <a:srgbClr val="F9B314"/>
                </a:solidFill>
                <a:latin typeface="Times Neue Roman Bold"/>
              </a:rPr>
              <a:t>Project timeline</a:t>
            </a:r>
          </a:p>
          <a:p>
            <a:pPr>
              <a:lnSpc>
                <a:spcPts val="11162"/>
              </a:lnSpc>
            </a:pPr>
            <a:r>
              <a:rPr lang="en-US" sz="5581">
                <a:solidFill>
                  <a:srgbClr val="F9B314"/>
                </a:solidFill>
                <a:latin typeface="Times Neue Roman Bold"/>
              </a:rPr>
              <a:t>5. </a:t>
            </a:r>
            <a:r>
              <a:rPr lang="en-US" sz="5581">
                <a:solidFill>
                  <a:srgbClr val="F9B314"/>
                </a:solidFill>
                <a:latin typeface="Times Neue Roman Bold"/>
              </a:rPr>
              <a:t>Functional request</a:t>
            </a:r>
          </a:p>
        </p:txBody>
      </p:sp>
      <p:sp>
        <p:nvSpPr>
          <p:cNvPr name="TextBox 9" id="9"/>
          <p:cNvSpPr txBox="true"/>
          <p:nvPr/>
        </p:nvSpPr>
        <p:spPr>
          <a:xfrm rot="0">
            <a:off x="16579517" y="165078"/>
            <a:ext cx="3489971" cy="556260"/>
          </a:xfrm>
          <a:prstGeom prst="rect">
            <a:avLst/>
          </a:prstGeom>
        </p:spPr>
        <p:txBody>
          <a:bodyPr anchor="t" rtlCol="false" tIns="0" lIns="0" bIns="0" rIns="0">
            <a:spAutoFit/>
          </a:bodyPr>
          <a:lstStyle/>
          <a:p>
            <a:pPr>
              <a:lnSpc>
                <a:spcPts val="4800"/>
              </a:lnSpc>
            </a:pPr>
            <a:r>
              <a:rPr lang="en-US" sz="2400">
                <a:solidFill>
                  <a:srgbClr val="101010"/>
                </a:solidFill>
                <a:latin typeface="Montserrat Classic Bold"/>
              </a:rPr>
              <a:t>Group 5</a:t>
            </a:r>
          </a:p>
        </p:txBody>
      </p:sp>
      <p:sp>
        <p:nvSpPr>
          <p:cNvPr name="TextBox 10" id="10"/>
          <p:cNvSpPr txBox="true"/>
          <p:nvPr/>
        </p:nvSpPr>
        <p:spPr>
          <a:xfrm rot="0">
            <a:off x="731626" y="96477"/>
            <a:ext cx="5234649" cy="1083948"/>
          </a:xfrm>
          <a:prstGeom prst="rect">
            <a:avLst/>
          </a:prstGeom>
        </p:spPr>
        <p:txBody>
          <a:bodyPr anchor="t" rtlCol="false" tIns="0" lIns="0" bIns="0" rIns="0">
            <a:spAutoFit/>
          </a:bodyPr>
          <a:lstStyle/>
          <a:p>
            <a:pPr>
              <a:lnSpc>
                <a:spcPts val="9599"/>
              </a:lnSpc>
            </a:pPr>
            <a:r>
              <a:rPr lang="en-US" sz="4799">
                <a:solidFill>
                  <a:srgbClr val="101010"/>
                </a:solidFill>
                <a:latin typeface="Montserrat Classic Bold"/>
              </a:rPr>
              <a:t>Table of </a:t>
            </a:r>
            <a:r>
              <a:rPr lang="en-US" sz="4799">
                <a:solidFill>
                  <a:srgbClr val="1211CA"/>
                </a:solidFill>
                <a:latin typeface="Montserrat Classic Bold"/>
              </a:rPr>
              <a:t>Content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020711" y="785390"/>
            <a:ext cx="1856645" cy="68071"/>
            <a:chOff x="0" y="0"/>
            <a:chExt cx="488993" cy="17928"/>
          </a:xfrm>
        </p:grpSpPr>
        <p:sp>
          <p:nvSpPr>
            <p:cNvPr name="Freeform 3" id="3"/>
            <p:cNvSpPr/>
            <p:nvPr/>
          </p:nvSpPr>
          <p:spPr>
            <a:xfrm>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31626" y="1363432"/>
            <a:ext cx="2758345" cy="279487"/>
            <a:chOff x="0" y="0"/>
            <a:chExt cx="726478" cy="73610"/>
          </a:xfrm>
        </p:grpSpPr>
        <p:sp>
          <p:nvSpPr>
            <p:cNvPr name="Freeform 6" id="6"/>
            <p:cNvSpPr/>
            <p:nvPr/>
          </p:nvSpPr>
          <p:spPr>
            <a:xfrm>
              <a:off x="0" y="0"/>
              <a:ext cx="726478" cy="73610"/>
            </a:xfrm>
            <a:custGeom>
              <a:avLst/>
              <a:gdLst/>
              <a:ahLst/>
              <a:cxnLst/>
              <a:rect r="r" b="b" t="t" l="l"/>
              <a:pathLst>
                <a:path h="73610" w="726478">
                  <a:moveTo>
                    <a:pt x="0" y="0"/>
                  </a:moveTo>
                  <a:lnTo>
                    <a:pt x="726478" y="0"/>
                  </a:lnTo>
                  <a:lnTo>
                    <a:pt x="726478" y="73610"/>
                  </a:lnTo>
                  <a:lnTo>
                    <a:pt x="0" y="73610"/>
                  </a:lnTo>
                  <a:close/>
                </a:path>
              </a:pathLst>
            </a:custGeom>
            <a:solidFill>
              <a:srgbClr val="F9B314"/>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8" id="8"/>
          <p:cNvGraphicFramePr>
            <a:graphicFrameLocks noGrp="true"/>
          </p:cNvGraphicFramePr>
          <p:nvPr/>
        </p:nvGraphicFramePr>
        <p:xfrm>
          <a:off x="1837139" y="2191894"/>
          <a:ext cx="13918576" cy="4791075"/>
        </p:xfrm>
        <a:graphic>
          <a:graphicData uri="http://schemas.openxmlformats.org/drawingml/2006/table">
            <a:tbl>
              <a:tblPr/>
              <a:tblGrid>
                <a:gridCol w="3511187"/>
                <a:gridCol w="2081478"/>
                <a:gridCol w="2081478"/>
                <a:gridCol w="2081478"/>
                <a:gridCol w="2081478"/>
                <a:gridCol w="2081478"/>
              </a:tblGrid>
              <a:tr h="1485233">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Tuổi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18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19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20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21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22</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820608">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Số  </a:t>
                      </a:r>
                    </a:p>
                    <a:p>
                      <a:pPr algn="ctr">
                        <a:lnSpc>
                          <a:spcPts val="2659"/>
                        </a:lnSpc>
                      </a:pPr>
                      <a:r>
                        <a:rPr lang="en-US" sz="1899">
                          <a:solidFill>
                            <a:srgbClr val="000000"/>
                          </a:solidFill>
                          <a:latin typeface="Times Neue Roman"/>
                        </a:rPr>
                        <a:t>  lượng(người)</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28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62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9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2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1</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85233">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Tỉ lệ%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27.45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60,78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8.82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1.96 </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p>
                      <a:pPr algn="ctr">
                        <a:lnSpc>
                          <a:spcPts val="2659"/>
                        </a:lnSpc>
                      </a:pPr>
                      <a:r>
                        <a:rPr lang="en-US" sz="1899">
                          <a:solidFill>
                            <a:srgbClr val="000000"/>
                          </a:solidFill>
                          <a:latin typeface="Times Neue Roman"/>
                        </a:rPr>
                        <a:t>  0.99</a:t>
                      </a:r>
                    </a:p>
                    <a:p>
                      <a:pPr algn="ctr">
                        <a:lnSpc>
                          <a:spcPts val="2659"/>
                        </a:lnSpc>
                      </a:pPr>
                      <a:r>
                        <a:rPr lang="en-US" sz="1899">
                          <a:solidFill>
                            <a:srgbClr val="000000"/>
                          </a:solidFill>
                          <a:latin typeface="Times Neue Roman"/>
                        </a:rPr>
                        <a:t>  </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16579517" y="307953"/>
            <a:ext cx="3489971" cy="405765"/>
          </a:xfrm>
          <a:prstGeom prst="rect">
            <a:avLst/>
          </a:prstGeom>
        </p:spPr>
        <p:txBody>
          <a:bodyPr anchor="t" rtlCol="false" tIns="0" lIns="0" bIns="0" rIns="0">
            <a:spAutoFit/>
          </a:bodyPr>
          <a:lstStyle/>
          <a:p>
            <a:pPr>
              <a:lnSpc>
                <a:spcPts val="3359"/>
              </a:lnSpc>
            </a:pPr>
            <a:r>
              <a:rPr lang="en-US" sz="2400">
                <a:solidFill>
                  <a:srgbClr val="101010"/>
                </a:solidFill>
                <a:latin typeface="Montserrat Classic Bold"/>
              </a:rPr>
              <a:t>Group 5</a:t>
            </a:r>
          </a:p>
        </p:txBody>
      </p:sp>
      <p:sp>
        <p:nvSpPr>
          <p:cNvPr name="TextBox 10" id="10"/>
          <p:cNvSpPr txBox="true"/>
          <p:nvPr/>
        </p:nvSpPr>
        <p:spPr>
          <a:xfrm rot="0">
            <a:off x="731626" y="560156"/>
            <a:ext cx="7841221" cy="679450"/>
          </a:xfrm>
          <a:prstGeom prst="rect">
            <a:avLst/>
          </a:prstGeom>
        </p:spPr>
        <p:txBody>
          <a:bodyPr anchor="t" rtlCol="false" tIns="0" lIns="0" bIns="0" rIns="0">
            <a:spAutoFit/>
          </a:bodyPr>
          <a:lstStyle/>
          <a:p>
            <a:pPr algn="just">
              <a:lnSpc>
                <a:spcPts val="5599"/>
              </a:lnSpc>
            </a:pPr>
            <a:r>
              <a:rPr lang="en-US" sz="3999">
                <a:solidFill>
                  <a:srgbClr val="101010"/>
                </a:solidFill>
                <a:latin typeface="Montserrat Classic"/>
              </a:rPr>
              <a:t>E</a:t>
            </a:r>
            <a:r>
              <a:rPr lang="en-US" sz="3999">
                <a:solidFill>
                  <a:srgbClr val="101010"/>
                </a:solidFill>
                <a:latin typeface="Montserrat Classic"/>
                <a:hlinkClick r:id="rId2" tooltip="https://tr-ex.me/d%E1%BB%8Bch/ti%E1%BA%BFng+anh-ti%E1%BA%BFng+vi%E1%BB%87t/examine+the+current+state"/>
              </a:rPr>
              <a:t>xamine the current state</a:t>
            </a:r>
          </a:p>
        </p:txBody>
      </p:sp>
      <p:sp>
        <p:nvSpPr>
          <p:cNvPr name="TextBox 11" id="11"/>
          <p:cNvSpPr txBox="true"/>
          <p:nvPr/>
        </p:nvSpPr>
        <p:spPr>
          <a:xfrm rot="0">
            <a:off x="4333468" y="7347479"/>
            <a:ext cx="8478759" cy="669925"/>
          </a:xfrm>
          <a:prstGeom prst="rect">
            <a:avLst/>
          </a:prstGeom>
        </p:spPr>
        <p:txBody>
          <a:bodyPr anchor="t" rtlCol="false" tIns="0" lIns="0" bIns="0" rIns="0">
            <a:spAutoFit/>
          </a:bodyPr>
          <a:lstStyle/>
          <a:p>
            <a:pPr algn="ctr">
              <a:lnSpc>
                <a:spcPts val="5599"/>
              </a:lnSpc>
              <a:spcBef>
                <a:spcPct val="0"/>
              </a:spcBef>
            </a:pPr>
            <a:r>
              <a:rPr lang="en-US" sz="3999">
                <a:solidFill>
                  <a:srgbClr val="101010"/>
                </a:solidFill>
                <a:latin typeface="Times Neue Roman Bold Italics"/>
              </a:rPr>
              <a:t>Thống kê độ tuổi người đặt vé xem phim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020711" y="785390"/>
            <a:ext cx="1856645" cy="68071"/>
            <a:chOff x="0" y="0"/>
            <a:chExt cx="488993" cy="17928"/>
          </a:xfrm>
        </p:grpSpPr>
        <p:sp>
          <p:nvSpPr>
            <p:cNvPr name="Freeform 3" id="3"/>
            <p:cNvSpPr/>
            <p:nvPr/>
          </p:nvSpPr>
          <p:spPr>
            <a:xfrm>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31626" y="1363432"/>
            <a:ext cx="2758345" cy="279487"/>
            <a:chOff x="0" y="0"/>
            <a:chExt cx="726478" cy="73610"/>
          </a:xfrm>
        </p:grpSpPr>
        <p:sp>
          <p:nvSpPr>
            <p:cNvPr name="Freeform 6" id="6"/>
            <p:cNvSpPr/>
            <p:nvPr/>
          </p:nvSpPr>
          <p:spPr>
            <a:xfrm>
              <a:off x="0" y="0"/>
              <a:ext cx="726478" cy="73610"/>
            </a:xfrm>
            <a:custGeom>
              <a:avLst/>
              <a:gdLst/>
              <a:ahLst/>
              <a:cxnLst/>
              <a:rect r="r" b="b" t="t" l="l"/>
              <a:pathLst>
                <a:path h="73610" w="726478">
                  <a:moveTo>
                    <a:pt x="0" y="0"/>
                  </a:moveTo>
                  <a:lnTo>
                    <a:pt x="726478" y="0"/>
                  </a:lnTo>
                  <a:lnTo>
                    <a:pt x="726478" y="73610"/>
                  </a:lnTo>
                  <a:lnTo>
                    <a:pt x="0" y="73610"/>
                  </a:lnTo>
                  <a:close/>
                </a:path>
              </a:pathLst>
            </a:custGeom>
            <a:solidFill>
              <a:srgbClr val="F9B314"/>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2"/>
          <a:srcRect l="0" t="0" r="0" b="0"/>
          <a:stretch>
            <a:fillRect/>
          </a:stretch>
        </p:blipFill>
        <p:spPr>
          <a:xfrm flipH="false" flipV="false" rot="0">
            <a:off x="3154913" y="2127688"/>
            <a:ext cx="12023307" cy="5813156"/>
          </a:xfrm>
          <a:prstGeom prst="rect">
            <a:avLst/>
          </a:prstGeom>
        </p:spPr>
      </p:pic>
      <p:sp>
        <p:nvSpPr>
          <p:cNvPr name="TextBox 9" id="9"/>
          <p:cNvSpPr txBox="true"/>
          <p:nvPr/>
        </p:nvSpPr>
        <p:spPr>
          <a:xfrm rot="0">
            <a:off x="16579517" y="307953"/>
            <a:ext cx="3489971" cy="405765"/>
          </a:xfrm>
          <a:prstGeom prst="rect">
            <a:avLst/>
          </a:prstGeom>
        </p:spPr>
        <p:txBody>
          <a:bodyPr anchor="t" rtlCol="false" tIns="0" lIns="0" bIns="0" rIns="0">
            <a:spAutoFit/>
          </a:bodyPr>
          <a:lstStyle/>
          <a:p>
            <a:pPr>
              <a:lnSpc>
                <a:spcPts val="3359"/>
              </a:lnSpc>
            </a:pPr>
            <a:r>
              <a:rPr lang="en-US" sz="2400">
                <a:solidFill>
                  <a:srgbClr val="101010"/>
                </a:solidFill>
                <a:latin typeface="Montserrat Classic Bold"/>
              </a:rPr>
              <a:t>Group 5</a:t>
            </a:r>
          </a:p>
        </p:txBody>
      </p:sp>
      <p:sp>
        <p:nvSpPr>
          <p:cNvPr name="TextBox 10" id="10"/>
          <p:cNvSpPr txBox="true"/>
          <p:nvPr/>
        </p:nvSpPr>
        <p:spPr>
          <a:xfrm rot="0">
            <a:off x="731626" y="560156"/>
            <a:ext cx="7841221" cy="679450"/>
          </a:xfrm>
          <a:prstGeom prst="rect">
            <a:avLst/>
          </a:prstGeom>
        </p:spPr>
        <p:txBody>
          <a:bodyPr anchor="t" rtlCol="false" tIns="0" lIns="0" bIns="0" rIns="0">
            <a:spAutoFit/>
          </a:bodyPr>
          <a:lstStyle/>
          <a:p>
            <a:pPr algn="just">
              <a:lnSpc>
                <a:spcPts val="5599"/>
              </a:lnSpc>
            </a:pPr>
            <a:r>
              <a:rPr lang="en-US" sz="3999">
                <a:solidFill>
                  <a:srgbClr val="101010"/>
                </a:solidFill>
                <a:latin typeface="Montserrat Classic"/>
              </a:rPr>
              <a:t>E</a:t>
            </a:r>
            <a:r>
              <a:rPr lang="en-US" sz="3999">
                <a:solidFill>
                  <a:srgbClr val="101010"/>
                </a:solidFill>
                <a:latin typeface="Montserrat Classic"/>
                <a:hlinkClick r:id="rId3" tooltip="https://tr-ex.me/d%E1%BB%8Bch/ti%E1%BA%BFng+anh-ti%E1%BA%BFng+vi%E1%BB%87t/examine+the+current+state"/>
              </a:rPr>
              <a:t>xamine the current state</a:t>
            </a:r>
          </a:p>
        </p:txBody>
      </p:sp>
      <p:sp>
        <p:nvSpPr>
          <p:cNvPr name="TextBox 11" id="11"/>
          <p:cNvSpPr txBox="true"/>
          <p:nvPr/>
        </p:nvSpPr>
        <p:spPr>
          <a:xfrm rot="0">
            <a:off x="2161222" y="7997994"/>
            <a:ext cx="13965556" cy="669925"/>
          </a:xfrm>
          <a:prstGeom prst="rect">
            <a:avLst/>
          </a:prstGeom>
        </p:spPr>
        <p:txBody>
          <a:bodyPr anchor="t" rtlCol="false" tIns="0" lIns="0" bIns="0" rIns="0">
            <a:spAutoFit/>
          </a:bodyPr>
          <a:lstStyle/>
          <a:p>
            <a:pPr algn="ctr">
              <a:lnSpc>
                <a:spcPts val="5599"/>
              </a:lnSpc>
              <a:spcBef>
                <a:spcPct val="0"/>
              </a:spcBef>
            </a:pPr>
            <a:r>
              <a:rPr lang="en-US" sz="3999">
                <a:solidFill>
                  <a:srgbClr val="101010"/>
                </a:solidFill>
                <a:latin typeface="Times Neue Roman Bold Italics"/>
              </a:rPr>
              <a:t>Thống kê các rạp chiếu phim được khách hàng yêu thích chọn lựa</a:t>
            </a:r>
          </a:p>
        </p:txBody>
      </p:sp>
      <p:sp>
        <p:nvSpPr>
          <p:cNvPr name="TextBox 12" id="12"/>
          <p:cNvSpPr txBox="true"/>
          <p:nvPr/>
        </p:nvSpPr>
        <p:spPr>
          <a:xfrm rot="0">
            <a:off x="1753616" y="8725069"/>
            <a:ext cx="14825901" cy="528955"/>
          </a:xfrm>
          <a:prstGeom prst="rect">
            <a:avLst/>
          </a:prstGeom>
        </p:spPr>
        <p:txBody>
          <a:bodyPr anchor="t" rtlCol="false" tIns="0" lIns="0" bIns="0" rIns="0">
            <a:spAutoFit/>
          </a:bodyPr>
          <a:lstStyle/>
          <a:p>
            <a:pPr algn="ctr">
              <a:lnSpc>
                <a:spcPts val="4200"/>
              </a:lnSpc>
              <a:spcBef>
                <a:spcPct val="0"/>
              </a:spcBef>
            </a:pPr>
            <a:r>
              <a:rPr lang="en-US" sz="3000">
                <a:solidFill>
                  <a:srgbClr val="101010"/>
                </a:solidFill>
                <a:latin typeface="Times Neue Roman Italics"/>
              </a:rPr>
              <a:t>Nguồn: </a:t>
            </a:r>
            <a:r>
              <a:rPr lang="en-US" sz="3000">
                <a:solidFill>
                  <a:srgbClr val="101010"/>
                </a:solidFill>
                <a:latin typeface="Times Neue Roman Italics"/>
              </a:rPr>
              <a:t>https://toplist.vn/top-list/cum-rap-chieu-phim-duoc-yeu-thich-nhat-tai-tp-hcm-10616.htm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020711" y="785390"/>
            <a:ext cx="1856645" cy="68071"/>
            <a:chOff x="0" y="0"/>
            <a:chExt cx="488993" cy="17928"/>
          </a:xfrm>
        </p:grpSpPr>
        <p:sp>
          <p:nvSpPr>
            <p:cNvPr name="Freeform 3" id="3"/>
            <p:cNvSpPr/>
            <p:nvPr/>
          </p:nvSpPr>
          <p:spPr>
            <a:xfrm>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31626" y="1363432"/>
            <a:ext cx="2758345" cy="279487"/>
            <a:chOff x="0" y="0"/>
            <a:chExt cx="726478" cy="73610"/>
          </a:xfrm>
        </p:grpSpPr>
        <p:sp>
          <p:nvSpPr>
            <p:cNvPr name="Freeform 6" id="6"/>
            <p:cNvSpPr/>
            <p:nvPr/>
          </p:nvSpPr>
          <p:spPr>
            <a:xfrm>
              <a:off x="0" y="0"/>
              <a:ext cx="726478" cy="73610"/>
            </a:xfrm>
            <a:custGeom>
              <a:avLst/>
              <a:gdLst/>
              <a:ahLst/>
              <a:cxnLst/>
              <a:rect r="r" b="b" t="t" l="l"/>
              <a:pathLst>
                <a:path h="73610" w="726478">
                  <a:moveTo>
                    <a:pt x="0" y="0"/>
                  </a:moveTo>
                  <a:lnTo>
                    <a:pt x="726478" y="0"/>
                  </a:lnTo>
                  <a:lnTo>
                    <a:pt x="726478" y="73610"/>
                  </a:lnTo>
                  <a:lnTo>
                    <a:pt x="0" y="73610"/>
                  </a:lnTo>
                  <a:close/>
                </a:path>
              </a:pathLst>
            </a:custGeom>
            <a:solidFill>
              <a:srgbClr val="F9B314"/>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576237" y="2487382"/>
            <a:ext cx="10090407" cy="1663065"/>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2D262A"/>
                </a:solidFill>
                <a:latin typeface="Times Neue Roman"/>
              </a:rPr>
              <a:t>Xây dựng dựa trên những nhu cầu thực tế của khách hàng và nhà quản lý nhằm giải quyết những khó khăn gặp phải, giảm thiểu rủi ro trong quá trình quản lý rạp. </a:t>
            </a:r>
          </a:p>
          <a:p>
            <a:pPr>
              <a:lnSpc>
                <a:spcPts val="3359"/>
              </a:lnSpc>
            </a:pPr>
          </a:p>
        </p:txBody>
      </p:sp>
      <p:sp>
        <p:nvSpPr>
          <p:cNvPr name="TextBox 9" id="9"/>
          <p:cNvSpPr txBox="true"/>
          <p:nvPr/>
        </p:nvSpPr>
        <p:spPr>
          <a:xfrm rot="0">
            <a:off x="16579517" y="307953"/>
            <a:ext cx="3489971" cy="405765"/>
          </a:xfrm>
          <a:prstGeom prst="rect">
            <a:avLst/>
          </a:prstGeom>
        </p:spPr>
        <p:txBody>
          <a:bodyPr anchor="t" rtlCol="false" tIns="0" lIns="0" bIns="0" rIns="0">
            <a:spAutoFit/>
          </a:bodyPr>
          <a:lstStyle/>
          <a:p>
            <a:pPr>
              <a:lnSpc>
                <a:spcPts val="3359"/>
              </a:lnSpc>
            </a:pPr>
            <a:r>
              <a:rPr lang="en-US" sz="2400">
                <a:solidFill>
                  <a:srgbClr val="101010"/>
                </a:solidFill>
                <a:latin typeface="Montserrat Classic Bold"/>
              </a:rPr>
              <a:t>Group 5</a:t>
            </a:r>
          </a:p>
        </p:txBody>
      </p:sp>
      <p:sp>
        <p:nvSpPr>
          <p:cNvPr name="TextBox 10" id="10"/>
          <p:cNvSpPr txBox="true"/>
          <p:nvPr/>
        </p:nvSpPr>
        <p:spPr>
          <a:xfrm rot="0">
            <a:off x="-131674" y="458448"/>
            <a:ext cx="5234649" cy="679450"/>
          </a:xfrm>
          <a:prstGeom prst="rect">
            <a:avLst/>
          </a:prstGeom>
        </p:spPr>
        <p:txBody>
          <a:bodyPr anchor="t" rtlCol="false" tIns="0" lIns="0" bIns="0" rIns="0">
            <a:spAutoFit/>
          </a:bodyPr>
          <a:lstStyle/>
          <a:p>
            <a:pPr algn="r">
              <a:lnSpc>
                <a:spcPts val="5599"/>
              </a:lnSpc>
            </a:pPr>
            <a:r>
              <a:rPr lang="en-US" sz="3999">
                <a:solidFill>
                  <a:srgbClr val="101010"/>
                </a:solidFill>
                <a:latin typeface="Montserrat Classic"/>
              </a:rPr>
              <a:t>Project </a:t>
            </a:r>
            <a:r>
              <a:rPr lang="en-US" sz="3999">
                <a:solidFill>
                  <a:srgbClr val="1211CA"/>
                </a:solidFill>
                <a:latin typeface="Montserrat Classic"/>
              </a:rPr>
              <a:t>Summary</a:t>
            </a:r>
          </a:p>
        </p:txBody>
      </p:sp>
      <p:sp>
        <p:nvSpPr>
          <p:cNvPr name="TextBox 11" id="11"/>
          <p:cNvSpPr txBox="true"/>
          <p:nvPr/>
        </p:nvSpPr>
        <p:spPr>
          <a:xfrm rot="0">
            <a:off x="510236" y="5553238"/>
            <a:ext cx="10337295" cy="1243965"/>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2D262A"/>
                </a:solidFill>
                <a:latin typeface="Times Neue Roman"/>
              </a:rPr>
              <a:t>Hệ thống có các chức năng chính bao gồm: quản lý phim, quản lý lịch chiếu, quản lý phòng chiếu, quản lý vé, đặt vé, quản lý người dùng và quản lý thông tin khách hàng. </a:t>
            </a:r>
          </a:p>
        </p:txBody>
      </p:sp>
      <p:sp>
        <p:nvSpPr>
          <p:cNvPr name="TextBox 12" id="12"/>
          <p:cNvSpPr txBox="true"/>
          <p:nvPr/>
        </p:nvSpPr>
        <p:spPr>
          <a:xfrm rot="0">
            <a:off x="510236" y="4226444"/>
            <a:ext cx="10337295" cy="824865"/>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2D262A"/>
                </a:solidFill>
                <a:latin typeface="Times Neue Roman"/>
              </a:rPr>
              <a:t>Hệ thống hướng tới các đối tượng là khách hàng và những nhân viên quản lý trong rạp.</a:t>
            </a:r>
          </a:p>
        </p:txBody>
      </p:sp>
      <p:sp>
        <p:nvSpPr>
          <p:cNvPr name="TextBox 13" id="13"/>
          <p:cNvSpPr txBox="true"/>
          <p:nvPr/>
        </p:nvSpPr>
        <p:spPr>
          <a:xfrm rot="0">
            <a:off x="510236" y="7302028"/>
            <a:ext cx="10337295" cy="824865"/>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2D262A"/>
                </a:solidFill>
                <a:latin typeface="Times Neue Roman"/>
              </a:rPr>
              <a:t>Các chức năng này giúp người quản lý dễ dàng điều khiển quá trình hoạt động của rạp và rất thuận tiện để khách hàng có thể mua được vé.</a:t>
            </a:r>
          </a:p>
        </p:txBody>
      </p:sp>
      <p:pic>
        <p:nvPicPr>
          <p:cNvPr name="Picture 14" id="14"/>
          <p:cNvPicPr>
            <a:picLocks noChangeAspect="true"/>
          </p:cNvPicPr>
          <p:nvPr/>
        </p:nvPicPr>
        <p:blipFill>
          <a:blip r:embed="rId2"/>
          <a:srcRect l="1556" t="0" r="1556" b="0"/>
          <a:stretch>
            <a:fillRect/>
          </a:stretch>
        </p:blipFill>
        <p:spPr>
          <a:xfrm flipH="false" flipV="false" rot="0">
            <a:off x="11126887" y="2865443"/>
            <a:ext cx="6918212" cy="4757392"/>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156981" y="-24986"/>
            <a:ext cx="7131019" cy="10311986"/>
            <a:chOff x="0" y="0"/>
            <a:chExt cx="2863932" cy="4141459"/>
          </a:xfrm>
        </p:grpSpPr>
        <p:sp>
          <p:nvSpPr>
            <p:cNvPr name="Freeform 3" id="3"/>
            <p:cNvSpPr/>
            <p:nvPr/>
          </p:nvSpPr>
          <p:spPr>
            <a:xfrm>
              <a:off x="0" y="0"/>
              <a:ext cx="2863931" cy="4141459"/>
            </a:xfrm>
            <a:custGeom>
              <a:avLst/>
              <a:gdLst/>
              <a:ahLst/>
              <a:cxnLst/>
              <a:rect r="r" b="b" t="t" l="l"/>
              <a:pathLst>
                <a:path h="4141459" w="2863931">
                  <a:moveTo>
                    <a:pt x="0" y="0"/>
                  </a:moveTo>
                  <a:lnTo>
                    <a:pt x="2863931" y="0"/>
                  </a:lnTo>
                  <a:lnTo>
                    <a:pt x="2863931" y="4141459"/>
                  </a:lnTo>
                  <a:lnTo>
                    <a:pt x="0" y="4141459"/>
                  </a:lnTo>
                  <a:close/>
                </a:path>
              </a:pathLst>
            </a:custGeom>
            <a:solidFill>
              <a:srgbClr val="2B4A9D"/>
            </a:solidFill>
          </p:spPr>
        </p:sp>
      </p:grpSp>
      <p:grpSp>
        <p:nvGrpSpPr>
          <p:cNvPr name="Group 4" id="4"/>
          <p:cNvGrpSpPr/>
          <p:nvPr/>
        </p:nvGrpSpPr>
        <p:grpSpPr>
          <a:xfrm rot="0">
            <a:off x="16147841" y="827054"/>
            <a:ext cx="1856645" cy="68071"/>
            <a:chOff x="0" y="0"/>
            <a:chExt cx="488993" cy="17928"/>
          </a:xfrm>
        </p:grpSpPr>
        <p:sp>
          <p:nvSpPr>
            <p:cNvPr name="Freeform 5" id="5"/>
            <p:cNvSpPr/>
            <p:nvPr/>
          </p:nvSpPr>
          <p:spPr>
            <a:xfrm>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6" id="6"/>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pic>
        <p:nvPicPr>
          <p:cNvPr name="Picture 7" id="7"/>
          <p:cNvPicPr>
            <a:picLocks noChangeAspect="true"/>
          </p:cNvPicPr>
          <p:nvPr/>
        </p:nvPicPr>
        <p:blipFill>
          <a:blip r:embed="rId2"/>
          <a:srcRect l="0" t="0" r="0" b="0"/>
          <a:stretch>
            <a:fillRect/>
          </a:stretch>
        </p:blipFill>
        <p:spPr>
          <a:xfrm flipH="false" flipV="false" rot="0">
            <a:off x="11025079" y="2931624"/>
            <a:ext cx="7394822" cy="4163751"/>
          </a:xfrm>
          <a:prstGeom prst="rect">
            <a:avLst/>
          </a:prstGeom>
        </p:spPr>
      </p:pic>
      <p:sp>
        <p:nvSpPr>
          <p:cNvPr name="TextBox 8" id="8"/>
          <p:cNvSpPr txBox="true"/>
          <p:nvPr/>
        </p:nvSpPr>
        <p:spPr>
          <a:xfrm rot="0">
            <a:off x="515116" y="725957"/>
            <a:ext cx="6448950" cy="538734"/>
          </a:xfrm>
          <a:prstGeom prst="rect">
            <a:avLst/>
          </a:prstGeom>
        </p:spPr>
        <p:txBody>
          <a:bodyPr anchor="t" rtlCol="false" tIns="0" lIns="0" bIns="0" rIns="0">
            <a:spAutoFit/>
          </a:bodyPr>
          <a:lstStyle/>
          <a:p>
            <a:pPr>
              <a:lnSpc>
                <a:spcPts val="3947"/>
              </a:lnSpc>
            </a:pPr>
            <a:r>
              <a:rPr lang="en-US" sz="4200">
                <a:solidFill>
                  <a:srgbClr val="101010"/>
                </a:solidFill>
                <a:latin typeface="Times Neue Roman Bold"/>
              </a:rPr>
              <a:t>Project </a:t>
            </a:r>
            <a:r>
              <a:rPr lang="en-US" sz="4200">
                <a:solidFill>
                  <a:srgbClr val="F9B314"/>
                </a:solidFill>
                <a:latin typeface="Times Neue Roman Bold"/>
              </a:rPr>
              <a:t>Infomation </a:t>
            </a:r>
          </a:p>
        </p:txBody>
      </p:sp>
      <p:sp>
        <p:nvSpPr>
          <p:cNvPr name="TextBox 9" id="9"/>
          <p:cNvSpPr txBox="true"/>
          <p:nvPr/>
        </p:nvSpPr>
        <p:spPr>
          <a:xfrm rot="0">
            <a:off x="515116" y="1740363"/>
            <a:ext cx="3919404" cy="438785"/>
          </a:xfrm>
          <a:prstGeom prst="rect">
            <a:avLst/>
          </a:prstGeom>
        </p:spPr>
        <p:txBody>
          <a:bodyPr anchor="t" rtlCol="false" tIns="0" lIns="0" bIns="0" rIns="0">
            <a:spAutoFit/>
          </a:bodyPr>
          <a:lstStyle/>
          <a:p>
            <a:pPr>
              <a:lnSpc>
                <a:spcPts val="3639"/>
              </a:lnSpc>
            </a:pPr>
            <a:r>
              <a:rPr lang="en-US" sz="2599">
                <a:solidFill>
                  <a:srgbClr val="1211CA"/>
                </a:solidFill>
                <a:latin typeface="Times Neue Roman Bold"/>
              </a:rPr>
              <a:t>Design Framework </a:t>
            </a:r>
          </a:p>
        </p:txBody>
      </p:sp>
      <p:sp>
        <p:nvSpPr>
          <p:cNvPr name="TextBox 10" id="10"/>
          <p:cNvSpPr txBox="true"/>
          <p:nvPr/>
        </p:nvSpPr>
        <p:spPr>
          <a:xfrm rot="0">
            <a:off x="16789751" y="299614"/>
            <a:ext cx="3489971" cy="405765"/>
          </a:xfrm>
          <a:prstGeom prst="rect">
            <a:avLst/>
          </a:prstGeom>
        </p:spPr>
        <p:txBody>
          <a:bodyPr anchor="t" rtlCol="false" tIns="0" lIns="0" bIns="0" rIns="0">
            <a:spAutoFit/>
          </a:bodyPr>
          <a:lstStyle/>
          <a:p>
            <a:pPr>
              <a:lnSpc>
                <a:spcPts val="3359"/>
              </a:lnSpc>
            </a:pPr>
            <a:r>
              <a:rPr lang="en-US" sz="2400">
                <a:solidFill>
                  <a:srgbClr val="FFFFFF"/>
                </a:solidFill>
                <a:latin typeface="Montserrat Classic Bold"/>
              </a:rPr>
              <a:t>Group 5</a:t>
            </a:r>
          </a:p>
        </p:txBody>
      </p:sp>
      <p:sp>
        <p:nvSpPr>
          <p:cNvPr name="TextBox 11" id="11"/>
          <p:cNvSpPr txBox="true"/>
          <p:nvPr/>
        </p:nvSpPr>
        <p:spPr>
          <a:xfrm rot="0">
            <a:off x="5004364" y="1730838"/>
            <a:ext cx="1779705" cy="481330"/>
          </a:xfrm>
          <a:prstGeom prst="rect">
            <a:avLst/>
          </a:prstGeom>
        </p:spPr>
        <p:txBody>
          <a:bodyPr anchor="t" rtlCol="false" tIns="0" lIns="0" bIns="0" rIns="0">
            <a:spAutoFit/>
          </a:bodyPr>
          <a:lstStyle/>
          <a:p>
            <a:pPr>
              <a:lnSpc>
                <a:spcPts val="3919"/>
              </a:lnSpc>
            </a:pPr>
            <a:r>
              <a:rPr lang="en-US" sz="2799">
                <a:solidFill>
                  <a:srgbClr val="2D262A"/>
                </a:solidFill>
                <a:latin typeface="Times Neue Roman"/>
              </a:rPr>
              <a:t>:</a:t>
            </a:r>
          </a:p>
        </p:txBody>
      </p:sp>
      <p:sp>
        <p:nvSpPr>
          <p:cNvPr name="TextBox 12" id="12"/>
          <p:cNvSpPr txBox="true"/>
          <p:nvPr/>
        </p:nvSpPr>
        <p:spPr>
          <a:xfrm rot="0">
            <a:off x="5680246" y="1740363"/>
            <a:ext cx="3919404" cy="438785"/>
          </a:xfrm>
          <a:prstGeom prst="rect">
            <a:avLst/>
          </a:prstGeom>
        </p:spPr>
        <p:txBody>
          <a:bodyPr anchor="t" rtlCol="false" tIns="0" lIns="0" bIns="0" rIns="0">
            <a:spAutoFit/>
          </a:bodyPr>
          <a:lstStyle/>
          <a:p>
            <a:pPr>
              <a:lnSpc>
                <a:spcPts val="3639"/>
              </a:lnSpc>
            </a:pPr>
            <a:r>
              <a:rPr lang="en-US" sz="2599">
                <a:solidFill>
                  <a:srgbClr val="2D262A"/>
                </a:solidFill>
                <a:latin typeface="Times Neue Roman"/>
              </a:rPr>
              <a:t>Figma</a:t>
            </a:r>
          </a:p>
        </p:txBody>
      </p:sp>
      <p:sp>
        <p:nvSpPr>
          <p:cNvPr name="TextBox 13" id="13"/>
          <p:cNvSpPr txBox="true"/>
          <p:nvPr/>
        </p:nvSpPr>
        <p:spPr>
          <a:xfrm rot="0">
            <a:off x="515116" y="2688419"/>
            <a:ext cx="3919404" cy="438785"/>
          </a:xfrm>
          <a:prstGeom prst="rect">
            <a:avLst/>
          </a:prstGeom>
        </p:spPr>
        <p:txBody>
          <a:bodyPr anchor="t" rtlCol="false" tIns="0" lIns="0" bIns="0" rIns="0">
            <a:spAutoFit/>
          </a:bodyPr>
          <a:lstStyle/>
          <a:p>
            <a:pPr>
              <a:lnSpc>
                <a:spcPts val="3639"/>
              </a:lnSpc>
            </a:pPr>
            <a:r>
              <a:rPr lang="en-US" sz="2599">
                <a:solidFill>
                  <a:srgbClr val="1211CA"/>
                </a:solidFill>
                <a:latin typeface="Times Neue Roman Bold"/>
              </a:rPr>
              <a:t>Web Technologies</a:t>
            </a:r>
          </a:p>
        </p:txBody>
      </p:sp>
      <p:sp>
        <p:nvSpPr>
          <p:cNvPr name="TextBox 14" id="14"/>
          <p:cNvSpPr txBox="true"/>
          <p:nvPr/>
        </p:nvSpPr>
        <p:spPr>
          <a:xfrm rot="0">
            <a:off x="5004364" y="2678894"/>
            <a:ext cx="1779705" cy="481330"/>
          </a:xfrm>
          <a:prstGeom prst="rect">
            <a:avLst/>
          </a:prstGeom>
        </p:spPr>
        <p:txBody>
          <a:bodyPr anchor="t" rtlCol="false" tIns="0" lIns="0" bIns="0" rIns="0">
            <a:spAutoFit/>
          </a:bodyPr>
          <a:lstStyle/>
          <a:p>
            <a:pPr>
              <a:lnSpc>
                <a:spcPts val="3919"/>
              </a:lnSpc>
            </a:pPr>
            <a:r>
              <a:rPr lang="en-US" sz="2799">
                <a:solidFill>
                  <a:srgbClr val="2D262A"/>
                </a:solidFill>
                <a:latin typeface="Times Neue Roman"/>
              </a:rPr>
              <a:t>:</a:t>
            </a:r>
          </a:p>
        </p:txBody>
      </p:sp>
      <p:sp>
        <p:nvSpPr>
          <p:cNvPr name="TextBox 15" id="15"/>
          <p:cNvSpPr txBox="true"/>
          <p:nvPr/>
        </p:nvSpPr>
        <p:spPr>
          <a:xfrm rot="0">
            <a:off x="5680246" y="2688419"/>
            <a:ext cx="3919404" cy="438785"/>
          </a:xfrm>
          <a:prstGeom prst="rect">
            <a:avLst/>
          </a:prstGeom>
        </p:spPr>
        <p:txBody>
          <a:bodyPr anchor="t" rtlCol="false" tIns="0" lIns="0" bIns="0" rIns="0">
            <a:spAutoFit/>
          </a:bodyPr>
          <a:lstStyle/>
          <a:p>
            <a:pPr>
              <a:lnSpc>
                <a:spcPts val="3639"/>
              </a:lnSpc>
            </a:pPr>
            <a:r>
              <a:rPr lang="en-US" sz="2599">
                <a:solidFill>
                  <a:srgbClr val="2D262A"/>
                </a:solidFill>
                <a:latin typeface="Times Neue Roman"/>
              </a:rPr>
              <a:t>MERN</a:t>
            </a:r>
          </a:p>
        </p:txBody>
      </p:sp>
      <p:sp>
        <p:nvSpPr>
          <p:cNvPr name="TextBox 16" id="16"/>
          <p:cNvSpPr txBox="true"/>
          <p:nvPr/>
        </p:nvSpPr>
        <p:spPr>
          <a:xfrm rot="0">
            <a:off x="515116" y="4153743"/>
            <a:ext cx="6448950" cy="538734"/>
          </a:xfrm>
          <a:prstGeom prst="rect">
            <a:avLst/>
          </a:prstGeom>
        </p:spPr>
        <p:txBody>
          <a:bodyPr anchor="t" rtlCol="false" tIns="0" lIns="0" bIns="0" rIns="0">
            <a:spAutoFit/>
          </a:bodyPr>
          <a:lstStyle/>
          <a:p>
            <a:pPr>
              <a:lnSpc>
                <a:spcPts val="3947"/>
              </a:lnSpc>
            </a:pPr>
            <a:r>
              <a:rPr lang="en-US" sz="4200">
                <a:solidFill>
                  <a:srgbClr val="101010"/>
                </a:solidFill>
                <a:latin typeface="Times Neue Roman Bold"/>
              </a:rPr>
              <a:t>Our </a:t>
            </a:r>
            <a:r>
              <a:rPr lang="en-US" sz="4200">
                <a:solidFill>
                  <a:srgbClr val="F9B314"/>
                </a:solidFill>
                <a:latin typeface="Times Neue Roman Bold"/>
              </a:rPr>
              <a:t>Capabilities </a:t>
            </a:r>
          </a:p>
        </p:txBody>
      </p:sp>
      <p:sp>
        <p:nvSpPr>
          <p:cNvPr name="TextBox 17" id="17"/>
          <p:cNvSpPr txBox="true"/>
          <p:nvPr/>
        </p:nvSpPr>
        <p:spPr>
          <a:xfrm rot="0">
            <a:off x="515116" y="5168149"/>
            <a:ext cx="3919404" cy="438785"/>
          </a:xfrm>
          <a:prstGeom prst="rect">
            <a:avLst/>
          </a:prstGeom>
        </p:spPr>
        <p:txBody>
          <a:bodyPr anchor="t" rtlCol="false" tIns="0" lIns="0" bIns="0" rIns="0">
            <a:spAutoFit/>
          </a:bodyPr>
          <a:lstStyle/>
          <a:p>
            <a:pPr>
              <a:lnSpc>
                <a:spcPts val="3639"/>
              </a:lnSpc>
            </a:pPr>
            <a:r>
              <a:rPr lang="en-US" sz="2599">
                <a:solidFill>
                  <a:srgbClr val="1211CA"/>
                </a:solidFill>
                <a:latin typeface="Times Neue Roman Bold"/>
              </a:rPr>
              <a:t>Team Size</a:t>
            </a:r>
          </a:p>
        </p:txBody>
      </p:sp>
      <p:sp>
        <p:nvSpPr>
          <p:cNvPr name="TextBox 18" id="18"/>
          <p:cNvSpPr txBox="true"/>
          <p:nvPr/>
        </p:nvSpPr>
        <p:spPr>
          <a:xfrm rot="0">
            <a:off x="5004364" y="5158624"/>
            <a:ext cx="1779705" cy="481330"/>
          </a:xfrm>
          <a:prstGeom prst="rect">
            <a:avLst/>
          </a:prstGeom>
        </p:spPr>
        <p:txBody>
          <a:bodyPr anchor="t" rtlCol="false" tIns="0" lIns="0" bIns="0" rIns="0">
            <a:spAutoFit/>
          </a:bodyPr>
          <a:lstStyle/>
          <a:p>
            <a:pPr>
              <a:lnSpc>
                <a:spcPts val="3919"/>
              </a:lnSpc>
            </a:pPr>
            <a:r>
              <a:rPr lang="en-US" sz="2799">
                <a:solidFill>
                  <a:srgbClr val="2D262A"/>
                </a:solidFill>
                <a:latin typeface="Times Neue Roman"/>
              </a:rPr>
              <a:t>:</a:t>
            </a:r>
          </a:p>
        </p:txBody>
      </p:sp>
      <p:sp>
        <p:nvSpPr>
          <p:cNvPr name="TextBox 19" id="19"/>
          <p:cNvSpPr txBox="true"/>
          <p:nvPr/>
        </p:nvSpPr>
        <p:spPr>
          <a:xfrm rot="0">
            <a:off x="5680246" y="5168149"/>
            <a:ext cx="3919404" cy="438785"/>
          </a:xfrm>
          <a:prstGeom prst="rect">
            <a:avLst/>
          </a:prstGeom>
        </p:spPr>
        <p:txBody>
          <a:bodyPr anchor="t" rtlCol="false" tIns="0" lIns="0" bIns="0" rIns="0">
            <a:spAutoFit/>
          </a:bodyPr>
          <a:lstStyle/>
          <a:p>
            <a:pPr>
              <a:lnSpc>
                <a:spcPts val="3639"/>
              </a:lnSpc>
            </a:pPr>
            <a:r>
              <a:rPr lang="en-US" sz="2599">
                <a:solidFill>
                  <a:srgbClr val="2D262A"/>
                </a:solidFill>
                <a:latin typeface="Times Neue Roman"/>
              </a:rPr>
              <a:t>5</a:t>
            </a:r>
          </a:p>
        </p:txBody>
      </p:sp>
      <p:sp>
        <p:nvSpPr>
          <p:cNvPr name="TextBox 20" id="20"/>
          <p:cNvSpPr txBox="true"/>
          <p:nvPr/>
        </p:nvSpPr>
        <p:spPr>
          <a:xfrm rot="0">
            <a:off x="515116" y="6116205"/>
            <a:ext cx="3919404" cy="438785"/>
          </a:xfrm>
          <a:prstGeom prst="rect">
            <a:avLst/>
          </a:prstGeom>
        </p:spPr>
        <p:txBody>
          <a:bodyPr anchor="t" rtlCol="false" tIns="0" lIns="0" bIns="0" rIns="0">
            <a:spAutoFit/>
          </a:bodyPr>
          <a:lstStyle/>
          <a:p>
            <a:pPr>
              <a:lnSpc>
                <a:spcPts val="3639"/>
              </a:lnSpc>
            </a:pPr>
            <a:r>
              <a:rPr lang="en-US" sz="2599">
                <a:solidFill>
                  <a:srgbClr val="1211CA"/>
                </a:solidFill>
                <a:latin typeface="Times Neue Roman Bold"/>
              </a:rPr>
              <a:t>Experience</a:t>
            </a:r>
          </a:p>
        </p:txBody>
      </p:sp>
      <p:sp>
        <p:nvSpPr>
          <p:cNvPr name="TextBox 21" id="21"/>
          <p:cNvSpPr txBox="true"/>
          <p:nvPr/>
        </p:nvSpPr>
        <p:spPr>
          <a:xfrm rot="0">
            <a:off x="5004364" y="6106680"/>
            <a:ext cx="1779705" cy="481330"/>
          </a:xfrm>
          <a:prstGeom prst="rect">
            <a:avLst/>
          </a:prstGeom>
        </p:spPr>
        <p:txBody>
          <a:bodyPr anchor="t" rtlCol="false" tIns="0" lIns="0" bIns="0" rIns="0">
            <a:spAutoFit/>
          </a:bodyPr>
          <a:lstStyle/>
          <a:p>
            <a:pPr>
              <a:lnSpc>
                <a:spcPts val="3919"/>
              </a:lnSpc>
            </a:pPr>
            <a:r>
              <a:rPr lang="en-US" sz="2799">
                <a:solidFill>
                  <a:srgbClr val="2D262A"/>
                </a:solidFill>
                <a:latin typeface="Times Neue Roman"/>
              </a:rPr>
              <a:t>:</a:t>
            </a:r>
          </a:p>
        </p:txBody>
      </p:sp>
      <p:sp>
        <p:nvSpPr>
          <p:cNvPr name="TextBox 22" id="22"/>
          <p:cNvSpPr txBox="true"/>
          <p:nvPr/>
        </p:nvSpPr>
        <p:spPr>
          <a:xfrm rot="0">
            <a:off x="5680246" y="6116205"/>
            <a:ext cx="3919404" cy="438785"/>
          </a:xfrm>
          <a:prstGeom prst="rect">
            <a:avLst/>
          </a:prstGeom>
        </p:spPr>
        <p:txBody>
          <a:bodyPr anchor="t" rtlCol="false" tIns="0" lIns="0" bIns="0" rIns="0">
            <a:spAutoFit/>
          </a:bodyPr>
          <a:lstStyle/>
          <a:p>
            <a:pPr>
              <a:lnSpc>
                <a:spcPts val="3639"/>
              </a:lnSpc>
            </a:pPr>
            <a:r>
              <a:rPr lang="en-US" sz="2599">
                <a:solidFill>
                  <a:srgbClr val="2D262A"/>
                </a:solidFill>
                <a:latin typeface="Times Neue Roman"/>
              </a:rPr>
              <a:t>0.5 - 1 year</a:t>
            </a:r>
          </a:p>
        </p:txBody>
      </p:sp>
      <p:sp>
        <p:nvSpPr>
          <p:cNvPr name="TextBox 23" id="23"/>
          <p:cNvSpPr txBox="true"/>
          <p:nvPr/>
        </p:nvSpPr>
        <p:spPr>
          <a:xfrm rot="0">
            <a:off x="515116" y="7064260"/>
            <a:ext cx="3919404" cy="438785"/>
          </a:xfrm>
          <a:prstGeom prst="rect">
            <a:avLst/>
          </a:prstGeom>
        </p:spPr>
        <p:txBody>
          <a:bodyPr anchor="t" rtlCol="false" tIns="0" lIns="0" bIns="0" rIns="0">
            <a:spAutoFit/>
          </a:bodyPr>
          <a:lstStyle/>
          <a:p>
            <a:pPr>
              <a:lnSpc>
                <a:spcPts val="3639"/>
              </a:lnSpc>
            </a:pPr>
            <a:r>
              <a:rPr lang="en-US" sz="2599">
                <a:solidFill>
                  <a:srgbClr val="1211CA"/>
                </a:solidFill>
                <a:latin typeface="Times Neue Roman Bold"/>
              </a:rPr>
              <a:t>Web Applications </a:t>
            </a:r>
          </a:p>
        </p:txBody>
      </p:sp>
      <p:sp>
        <p:nvSpPr>
          <p:cNvPr name="TextBox 24" id="24"/>
          <p:cNvSpPr txBox="true"/>
          <p:nvPr/>
        </p:nvSpPr>
        <p:spPr>
          <a:xfrm rot="0">
            <a:off x="5004364" y="7054735"/>
            <a:ext cx="1779705" cy="481330"/>
          </a:xfrm>
          <a:prstGeom prst="rect">
            <a:avLst/>
          </a:prstGeom>
        </p:spPr>
        <p:txBody>
          <a:bodyPr anchor="t" rtlCol="false" tIns="0" lIns="0" bIns="0" rIns="0">
            <a:spAutoFit/>
          </a:bodyPr>
          <a:lstStyle/>
          <a:p>
            <a:pPr>
              <a:lnSpc>
                <a:spcPts val="3919"/>
              </a:lnSpc>
            </a:pPr>
            <a:r>
              <a:rPr lang="en-US" sz="2799">
                <a:solidFill>
                  <a:srgbClr val="2D262A"/>
                </a:solidFill>
                <a:latin typeface="Times Neue Roman"/>
              </a:rPr>
              <a:t>:</a:t>
            </a:r>
          </a:p>
        </p:txBody>
      </p:sp>
      <p:sp>
        <p:nvSpPr>
          <p:cNvPr name="TextBox 25" id="25"/>
          <p:cNvSpPr txBox="true"/>
          <p:nvPr/>
        </p:nvSpPr>
        <p:spPr>
          <a:xfrm rot="0">
            <a:off x="5680246" y="7064260"/>
            <a:ext cx="3919404" cy="438785"/>
          </a:xfrm>
          <a:prstGeom prst="rect">
            <a:avLst/>
          </a:prstGeom>
        </p:spPr>
        <p:txBody>
          <a:bodyPr anchor="t" rtlCol="false" tIns="0" lIns="0" bIns="0" rIns="0">
            <a:spAutoFit/>
          </a:bodyPr>
          <a:lstStyle/>
          <a:p>
            <a:pPr>
              <a:lnSpc>
                <a:spcPts val="3639"/>
              </a:lnSpc>
            </a:pPr>
            <a:r>
              <a:rPr lang="en-US" sz="2599">
                <a:solidFill>
                  <a:srgbClr val="2D262A"/>
                </a:solidFill>
                <a:latin typeface="Times Neue Roman"/>
              </a:rPr>
              <a:t>MERN</a:t>
            </a:r>
          </a:p>
        </p:txBody>
      </p:sp>
      <p:sp>
        <p:nvSpPr>
          <p:cNvPr name="TextBox 26" id="26"/>
          <p:cNvSpPr txBox="true"/>
          <p:nvPr/>
        </p:nvSpPr>
        <p:spPr>
          <a:xfrm rot="0">
            <a:off x="515116" y="8040891"/>
            <a:ext cx="3919404" cy="438785"/>
          </a:xfrm>
          <a:prstGeom prst="rect">
            <a:avLst/>
          </a:prstGeom>
        </p:spPr>
        <p:txBody>
          <a:bodyPr anchor="t" rtlCol="false" tIns="0" lIns="0" bIns="0" rIns="0">
            <a:spAutoFit/>
          </a:bodyPr>
          <a:lstStyle/>
          <a:p>
            <a:pPr>
              <a:lnSpc>
                <a:spcPts val="3639"/>
              </a:lnSpc>
            </a:pPr>
            <a:r>
              <a:rPr lang="en-US" sz="2599">
                <a:solidFill>
                  <a:srgbClr val="1211CA"/>
                </a:solidFill>
                <a:latin typeface="Times Neue Roman Bold"/>
              </a:rPr>
              <a:t>Open Source</a:t>
            </a:r>
          </a:p>
        </p:txBody>
      </p:sp>
      <p:sp>
        <p:nvSpPr>
          <p:cNvPr name="TextBox 27" id="27"/>
          <p:cNvSpPr txBox="true"/>
          <p:nvPr/>
        </p:nvSpPr>
        <p:spPr>
          <a:xfrm rot="0">
            <a:off x="5004364" y="8031366"/>
            <a:ext cx="1779705" cy="481330"/>
          </a:xfrm>
          <a:prstGeom prst="rect">
            <a:avLst/>
          </a:prstGeom>
        </p:spPr>
        <p:txBody>
          <a:bodyPr anchor="t" rtlCol="false" tIns="0" lIns="0" bIns="0" rIns="0">
            <a:spAutoFit/>
          </a:bodyPr>
          <a:lstStyle/>
          <a:p>
            <a:pPr>
              <a:lnSpc>
                <a:spcPts val="3919"/>
              </a:lnSpc>
            </a:pPr>
            <a:r>
              <a:rPr lang="en-US" sz="2799">
                <a:solidFill>
                  <a:srgbClr val="2D262A"/>
                </a:solidFill>
                <a:latin typeface="Times Neue Roman"/>
              </a:rPr>
              <a:t>:</a:t>
            </a:r>
          </a:p>
        </p:txBody>
      </p:sp>
      <p:sp>
        <p:nvSpPr>
          <p:cNvPr name="TextBox 28" id="28"/>
          <p:cNvSpPr txBox="true"/>
          <p:nvPr/>
        </p:nvSpPr>
        <p:spPr>
          <a:xfrm rot="0">
            <a:off x="5680246" y="8040891"/>
            <a:ext cx="3919404" cy="438785"/>
          </a:xfrm>
          <a:prstGeom prst="rect">
            <a:avLst/>
          </a:prstGeom>
        </p:spPr>
        <p:txBody>
          <a:bodyPr anchor="t" rtlCol="false" tIns="0" lIns="0" bIns="0" rIns="0">
            <a:spAutoFit/>
          </a:bodyPr>
          <a:lstStyle/>
          <a:p>
            <a:pPr>
              <a:lnSpc>
                <a:spcPts val="3639"/>
              </a:lnSpc>
            </a:pPr>
            <a:r>
              <a:rPr lang="en-US" sz="2599">
                <a:solidFill>
                  <a:srgbClr val="2D262A"/>
                </a:solidFill>
                <a:latin typeface="Times Neue Roman"/>
              </a:rPr>
              <a:t>GitHub</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154728" y="751886"/>
            <a:ext cx="1856645" cy="68071"/>
            <a:chOff x="0" y="0"/>
            <a:chExt cx="488993" cy="17928"/>
          </a:xfrm>
        </p:grpSpPr>
        <p:sp>
          <p:nvSpPr>
            <p:cNvPr name="Freeform 3" id="3"/>
            <p:cNvSpPr/>
            <p:nvPr/>
          </p:nvSpPr>
          <p:spPr>
            <a:xfrm>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5" id="5"/>
          <p:cNvGraphicFramePr>
            <a:graphicFrameLocks noGrp="true"/>
          </p:cNvGraphicFramePr>
          <p:nvPr/>
        </p:nvGraphicFramePr>
        <p:xfrm>
          <a:off x="740664" y="1028700"/>
          <a:ext cx="16806673" cy="8827175"/>
        </p:xfrm>
        <a:graphic>
          <a:graphicData uri="http://schemas.openxmlformats.org/drawingml/2006/table">
            <a:tbl>
              <a:tblPr/>
              <a:tblGrid>
                <a:gridCol w="3460445"/>
                <a:gridCol w="7565456"/>
                <a:gridCol w="5780772"/>
              </a:tblGrid>
              <a:tr h="1010863">
                <a:tc>
                  <a:txBody>
                    <a:bodyPr anchor="t" rtlCol="false"/>
                    <a:lstStyle/>
                    <a:p>
                      <a:pPr algn="ctr">
                        <a:lnSpc>
                          <a:spcPts val="3919"/>
                        </a:lnSpc>
                        <a:defRPr/>
                      </a:pPr>
                      <a:r>
                        <a:rPr lang="en-US" sz="2799">
                          <a:solidFill>
                            <a:srgbClr val="000000"/>
                          </a:solidFill>
                          <a:latin typeface="Times Neue Roman Bold"/>
                        </a:rPr>
                        <a:t>TUẦN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Times Neue Roman Bold"/>
                        </a:rPr>
                        <a:t>CÔNG VIỆC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Times Neue Roman Bold"/>
                        </a:rPr>
                        <a:t>THỰC HIỆN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68479">
                <a:tc>
                  <a:txBody>
                    <a:bodyPr anchor="t" rtlCol="false"/>
                    <a:lstStyle/>
                    <a:p>
                      <a:pPr algn="ctr">
                        <a:lnSpc>
                          <a:spcPts val="2940"/>
                        </a:lnSpc>
                        <a:defRPr/>
                      </a:pPr>
                      <a:r>
                        <a:rPr lang="en-US" sz="2100">
                          <a:solidFill>
                            <a:srgbClr val="000000"/>
                          </a:solidFill>
                          <a:latin typeface="Times Neue Roman Bold"/>
                        </a:rPr>
                        <a:t>2 - 3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Xác định đề tài, khảo sát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Cả nhóm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68479">
                <a:tc>
                  <a:txBody>
                    <a:bodyPr anchor="t" rtlCol="false"/>
                    <a:lstStyle/>
                    <a:p>
                      <a:pPr algn="ctr">
                        <a:lnSpc>
                          <a:spcPts val="2940"/>
                        </a:lnSpc>
                        <a:defRPr/>
                      </a:pPr>
                      <a:r>
                        <a:rPr lang="en-US" sz="2100">
                          <a:solidFill>
                            <a:srgbClr val="000000"/>
                          </a:solidFill>
                          <a:latin typeface="Times Neue Roman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Phân tích Proposal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Cả nhóm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68479">
                <a:tc>
                  <a:txBody>
                    <a:bodyPr anchor="t" rtlCol="false"/>
                    <a:lstStyle/>
                    <a:p>
                      <a:pPr algn="ctr">
                        <a:lnSpc>
                          <a:spcPts val="2940"/>
                        </a:lnSpc>
                        <a:defRPr/>
                      </a:pPr>
                      <a:r>
                        <a:rPr lang="en-US" sz="2100">
                          <a:solidFill>
                            <a:srgbClr val="000000"/>
                          </a:solidFill>
                          <a:latin typeface="Times Neue Roman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Thiết kế giao diện Figma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Cả nhóm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68479">
                <a:tc>
                  <a:txBody>
                    <a:bodyPr anchor="t" rtlCol="false"/>
                    <a:lstStyle/>
                    <a:p>
                      <a:pPr algn="ctr">
                        <a:lnSpc>
                          <a:spcPts val="2940"/>
                        </a:lnSpc>
                        <a:defRPr/>
                      </a:pPr>
                      <a:r>
                        <a:rPr lang="en-US" sz="2100">
                          <a:solidFill>
                            <a:srgbClr val="000000"/>
                          </a:solidFill>
                          <a:latin typeface="Times Neue Roman Bold"/>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Xây dựng lược đồ chức năng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Cả nhóm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68479">
                <a:tc>
                  <a:txBody>
                    <a:bodyPr anchor="t" rtlCol="false"/>
                    <a:lstStyle/>
                    <a:p>
                      <a:pPr algn="ctr">
                        <a:lnSpc>
                          <a:spcPts val="2940"/>
                        </a:lnSpc>
                        <a:defRPr/>
                      </a:pPr>
                      <a:r>
                        <a:rPr lang="en-US" sz="2100">
                          <a:solidFill>
                            <a:srgbClr val="000000"/>
                          </a:solidFill>
                          <a:latin typeface="Times Neue Roman Bold"/>
                        </a:rPr>
                        <a:t>7 - 8 - 9 - 10 - 11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Code giao diện và chức năng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Times Neue Roman Bold"/>
                        </a:rPr>
                        <a:t>Cả nhóm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68479">
                <a:tc>
                  <a:txBody>
                    <a:bodyPr anchor="t" rtlCol="false"/>
                    <a:lstStyle/>
                    <a:p>
                      <a:pPr algn="ctr">
                        <a:lnSpc>
                          <a:spcPts val="2940"/>
                        </a:lnSpc>
                        <a:defRPr/>
                      </a:pPr>
                      <a:r>
                        <a:rPr lang="en-US" sz="2100">
                          <a:solidFill>
                            <a:srgbClr val="000000"/>
                          </a:solidFill>
                          <a:latin typeface="Times Neue Roman Bold"/>
                        </a:rPr>
                        <a:t>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Kiểm tra lỗi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Cả nhóm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68479">
                <a:tc>
                  <a:txBody>
                    <a:bodyPr anchor="t" rtlCol="false"/>
                    <a:lstStyle/>
                    <a:p>
                      <a:pPr algn="ctr">
                        <a:lnSpc>
                          <a:spcPts val="2940"/>
                        </a:lnSpc>
                        <a:defRPr/>
                      </a:pPr>
                      <a:r>
                        <a:rPr lang="en-US" sz="2100">
                          <a:solidFill>
                            <a:srgbClr val="000000"/>
                          </a:solidFill>
                          <a:latin typeface="Times Neue Roman Bold"/>
                        </a:rPr>
                        <a:t>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Viết báo cáo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Cả nhóm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68479">
                <a:tc>
                  <a:txBody>
                    <a:bodyPr anchor="t" rtlCol="false"/>
                    <a:lstStyle/>
                    <a:p>
                      <a:pPr algn="ctr">
                        <a:lnSpc>
                          <a:spcPts val="2940"/>
                        </a:lnSpc>
                        <a:defRPr/>
                      </a:pPr>
                      <a:r>
                        <a:rPr lang="en-US" sz="2100">
                          <a:solidFill>
                            <a:srgbClr val="000000"/>
                          </a:solidFill>
                          <a:latin typeface="Times Neue Roman Bold"/>
                        </a:rPr>
                        <a:t>14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Hoàn thiện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Cả nhóm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68479">
                <a:tc>
                  <a:txBody>
                    <a:bodyPr anchor="t" rtlCol="false"/>
                    <a:lstStyle/>
                    <a:p>
                      <a:pPr algn="ctr">
                        <a:lnSpc>
                          <a:spcPts val="2940"/>
                        </a:lnSpc>
                        <a:defRPr/>
                      </a:pPr>
                      <a:r>
                        <a:rPr lang="en-US" sz="2100">
                          <a:solidFill>
                            <a:srgbClr val="000000"/>
                          </a:solidFill>
                          <a:latin typeface="Times Neue Roman Bold"/>
                        </a:rPr>
                        <a:t>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Báo cáo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imes Neue Roman Bold"/>
                        </a:rPr>
                        <a:t>Cả nhóm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312528" y="72436"/>
            <a:ext cx="3489971" cy="679450"/>
          </a:xfrm>
          <a:prstGeom prst="rect">
            <a:avLst/>
          </a:prstGeom>
        </p:spPr>
        <p:txBody>
          <a:bodyPr anchor="t" rtlCol="false" tIns="0" lIns="0" bIns="0" rIns="0">
            <a:spAutoFit/>
          </a:bodyPr>
          <a:lstStyle/>
          <a:p>
            <a:pPr algn="r">
              <a:lnSpc>
                <a:spcPts val="5599"/>
              </a:lnSpc>
            </a:pPr>
            <a:r>
              <a:rPr lang="en-US" sz="3999">
                <a:solidFill>
                  <a:srgbClr val="2B4A9D"/>
                </a:solidFill>
                <a:latin typeface="Montserrat Classic Bold"/>
              </a:rPr>
              <a:t>PLAN</a:t>
            </a:r>
          </a:p>
        </p:txBody>
      </p:sp>
      <p:sp>
        <p:nvSpPr>
          <p:cNvPr name="TextBox 7" id="7"/>
          <p:cNvSpPr txBox="true"/>
          <p:nvPr/>
        </p:nvSpPr>
        <p:spPr>
          <a:xfrm rot="0">
            <a:off x="16796638" y="223951"/>
            <a:ext cx="3489971" cy="405765"/>
          </a:xfrm>
          <a:prstGeom prst="rect">
            <a:avLst/>
          </a:prstGeom>
        </p:spPr>
        <p:txBody>
          <a:bodyPr anchor="t" rtlCol="false" tIns="0" lIns="0" bIns="0" rIns="0">
            <a:spAutoFit/>
          </a:bodyPr>
          <a:lstStyle/>
          <a:p>
            <a:pPr>
              <a:lnSpc>
                <a:spcPts val="3359"/>
              </a:lnSpc>
            </a:pPr>
            <a:r>
              <a:rPr lang="en-US" sz="2400">
                <a:solidFill>
                  <a:srgbClr val="101010"/>
                </a:solidFill>
                <a:latin typeface="Montserrat Classic Bold"/>
              </a:rPr>
              <a:t>Group 5</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154728" y="751886"/>
            <a:ext cx="1856645" cy="68071"/>
            <a:chOff x="0" y="0"/>
            <a:chExt cx="488993" cy="17928"/>
          </a:xfrm>
        </p:grpSpPr>
        <p:sp>
          <p:nvSpPr>
            <p:cNvPr name="Freeform 3" id="3"/>
            <p:cNvSpPr/>
            <p:nvPr/>
          </p:nvSpPr>
          <p:spPr>
            <a:xfrm>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5" id="5"/>
          <p:cNvGraphicFramePr>
            <a:graphicFrameLocks noGrp="true"/>
          </p:cNvGraphicFramePr>
          <p:nvPr/>
        </p:nvGraphicFramePr>
        <p:xfrm>
          <a:off x="1138414" y="2257615"/>
          <a:ext cx="16120886" cy="4625036"/>
        </p:xfrm>
        <a:graphic>
          <a:graphicData uri="http://schemas.openxmlformats.org/drawingml/2006/table">
            <a:tbl>
              <a:tblPr/>
              <a:tblGrid>
                <a:gridCol w="5483014"/>
                <a:gridCol w="5264243"/>
                <a:gridCol w="5373629"/>
              </a:tblGrid>
              <a:tr h="1156259">
                <a:tc>
                  <a:txBody>
                    <a:bodyPr anchor="t" rtlCol="false"/>
                    <a:lstStyle/>
                    <a:p>
                      <a:pPr algn="ctr">
                        <a:lnSpc>
                          <a:spcPts val="2940"/>
                        </a:lnSpc>
                        <a:defRPr/>
                      </a:pPr>
                      <a:r>
                        <a:rPr lang="en-US" sz="2100">
                          <a:solidFill>
                            <a:srgbClr val="FFFFFF"/>
                          </a:solidFill>
                          <a:latin typeface="Montserrat Classic Bold"/>
                        </a:rPr>
                        <a:t>SI.No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2B4A9D"/>
                    </a:solidFill>
                  </a:tcPr>
                </a:tc>
                <a:tc>
                  <a:txBody>
                    <a:bodyPr anchor="t" rtlCol="false"/>
                    <a:lstStyle/>
                    <a:p>
                      <a:pPr algn="ctr">
                        <a:lnSpc>
                          <a:spcPts val="2940"/>
                        </a:lnSpc>
                        <a:defRPr/>
                      </a:pPr>
                      <a:r>
                        <a:rPr lang="en-US" sz="2100">
                          <a:solidFill>
                            <a:srgbClr val="FFFFFF"/>
                          </a:solidFill>
                          <a:latin typeface="Montserrat Classic Bold"/>
                        </a:rPr>
                        <a:t>Project Modules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2B4A9D"/>
                    </a:solidFill>
                  </a:tcPr>
                </a:tc>
                <a:tc>
                  <a:txBody>
                    <a:bodyPr anchor="t" rtlCol="false"/>
                    <a:lstStyle/>
                    <a:p>
                      <a:pPr algn="ctr">
                        <a:lnSpc>
                          <a:spcPts val="2940"/>
                        </a:lnSpc>
                        <a:defRPr/>
                      </a:pPr>
                      <a:r>
                        <a:rPr lang="en-US" sz="2100">
                          <a:solidFill>
                            <a:srgbClr val="FFFFFF"/>
                          </a:solidFill>
                          <a:latin typeface="Montserrat Classic Bold"/>
                        </a:rPr>
                        <a:t>Sub Modules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2B4A9D"/>
                    </a:solidFill>
                  </a:tcPr>
                </a:tc>
              </a:tr>
              <a:tr h="1156259">
                <a:tc>
                  <a:txBody>
                    <a:bodyPr anchor="t" rtlCol="false"/>
                    <a:lstStyle/>
                    <a:p>
                      <a:pPr algn="ctr">
                        <a:lnSpc>
                          <a:spcPts val="2940"/>
                        </a:lnSpc>
                        <a:defRPr/>
                      </a:pPr>
                      <a:r>
                        <a:rPr lang="en-US" sz="2100">
                          <a:solidFill>
                            <a:srgbClr val="000000"/>
                          </a:solidFill>
                          <a:latin typeface="Montserrat Classic"/>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Montserrat Classic"/>
                        </a:rPr>
                        <a:t>Thiết kế</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Montserrat Classic"/>
                        </a:rPr>
                        <a:t>07 ngày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56259">
                <a:tc>
                  <a:txBody>
                    <a:bodyPr anchor="t" rtlCol="false"/>
                    <a:lstStyle/>
                    <a:p>
                      <a:pPr algn="ctr">
                        <a:lnSpc>
                          <a:spcPts val="2940"/>
                        </a:lnSpc>
                        <a:defRPr/>
                      </a:pPr>
                      <a:r>
                        <a:rPr lang="en-US" sz="2100">
                          <a:solidFill>
                            <a:srgbClr val="000000"/>
                          </a:solidFill>
                          <a:latin typeface="Montserrat Classic"/>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Montserrat Classic"/>
                        </a:rPr>
                        <a:t>Phát triển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Montserrat Classic"/>
                        </a:rPr>
                        <a:t>31 ngày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56259">
                <a:tc>
                  <a:txBody>
                    <a:bodyPr anchor="t" rtlCol="false"/>
                    <a:lstStyle/>
                    <a:p>
                      <a:pPr algn="ctr">
                        <a:lnSpc>
                          <a:spcPts val="2940"/>
                        </a:lnSpc>
                        <a:defRPr/>
                      </a:pPr>
                      <a:r>
                        <a:rPr lang="en-US" sz="2100">
                          <a:solidFill>
                            <a:srgbClr val="000000"/>
                          </a:solidFill>
                          <a:latin typeface="Montserrat Classic"/>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Montserrat Classic"/>
                        </a:rPr>
                        <a:t>Thử nghiệm và triển khai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Montserrat Classic"/>
                        </a:rPr>
                        <a:t>07 ngày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1138414" y="6882651"/>
          <a:ext cx="16120886" cy="1613649"/>
        </p:xfrm>
        <a:graphic>
          <a:graphicData uri="http://schemas.openxmlformats.org/drawingml/2006/table">
            <a:tbl>
              <a:tblPr/>
              <a:tblGrid>
                <a:gridCol w="534664"/>
                <a:gridCol w="10220416"/>
                <a:gridCol w="5365806"/>
              </a:tblGrid>
              <a:tr h="1613649">
                <a:tc>
                  <a:txBody>
                    <a:bodyPr anchor="t" rtlCol="false"/>
                    <a:lstStyle/>
                    <a:p>
                      <a:pPr algn="ctr">
                        <a:lnSpc>
                          <a:spcPts val="2940"/>
                        </a:lnSpc>
                        <a:defRPr/>
                      </a:pPr>
                      <a:endParaRPr lang="en-US" sz="1100"/>
                    </a:p>
                  </a:txBody>
                  <a:tcPr marL="190500" marR="190500" marT="190500" marB="190500" anchor="ctr">
                    <a:lnL cmpd="sng" algn="ctr" cap="flat" w="38100">
                      <a:solidFill>
                        <a:srgbClr val="CDD6FF"/>
                      </a:solidFill>
                      <a:prstDash val="solid"/>
                      <a:round/>
                      <a:headEnd type="none" w="med" len="med"/>
                      <a:tailEnd type="none" w="med" len="med"/>
                    </a:lnL>
                    <a:lnR cmpd="sng" algn="ctr" cap="flat" w="38100">
                      <a:solidFill>
                        <a:srgbClr val="CDD6FF"/>
                      </a:solidFill>
                      <a:prstDash val="solid"/>
                      <a:round/>
                      <a:headEnd type="none" w="med" len="med"/>
                      <a:tailEnd type="none" w="med" len="med"/>
                    </a:lnR>
                    <a:lnT cmpd="sng" algn="ctr" cap="flat" w="38100">
                      <a:solidFill>
                        <a:srgbClr val="CDD6FF"/>
                      </a:solidFill>
                      <a:prstDash val="solid"/>
                      <a:round/>
                      <a:headEnd type="none" w="med" len="med"/>
                      <a:tailEnd type="none" w="med" len="med"/>
                    </a:lnT>
                    <a:lnB cmpd="sng" algn="ctr" cap="flat" w="38100">
                      <a:solidFill>
                        <a:srgbClr val="CDD6FF"/>
                      </a:solidFill>
                      <a:prstDash val="solid"/>
                      <a:round/>
                      <a:headEnd type="none" w="med" len="med"/>
                      <a:tailEnd type="none" w="med" len="med"/>
                    </a:lnB>
                    <a:solidFill>
                      <a:srgbClr val="CDD6FF"/>
                    </a:solidFill>
                  </a:tcPr>
                </a:tc>
                <a:tc>
                  <a:txBody>
                    <a:bodyPr anchor="t" rtlCol="false"/>
                    <a:lstStyle/>
                    <a:p>
                      <a:pPr algn="ctr">
                        <a:lnSpc>
                          <a:spcPts val="4199"/>
                        </a:lnSpc>
                        <a:defRPr/>
                      </a:pPr>
                      <a:r>
                        <a:rPr lang="en-US" sz="2999">
                          <a:solidFill>
                            <a:srgbClr val="000000"/>
                          </a:solidFill>
                          <a:latin typeface="Times Neue Roman Bold"/>
                        </a:rPr>
                        <a:t>Tổng cộng</a:t>
                      </a:r>
                      <a:endParaRPr lang="en-US" sz="1100"/>
                    </a:p>
                  </a:txBody>
                  <a:tcPr marL="190500" marR="190500" marT="190500" marB="190500" anchor="ctr">
                    <a:lnL cmpd="sng" algn="ctr" cap="flat" w="38100">
                      <a:solidFill>
                        <a:srgbClr val="CDD6FF"/>
                      </a:solidFill>
                      <a:prstDash val="solid"/>
                      <a:round/>
                      <a:headEnd type="none" w="med" len="med"/>
                      <a:tailEnd type="none" w="med" len="med"/>
                    </a:lnL>
                    <a:lnR cmpd="sng" algn="ctr" cap="flat" w="38100">
                      <a:solidFill>
                        <a:srgbClr val="2B4A9D"/>
                      </a:solidFill>
                      <a:prstDash val="solid"/>
                      <a:round/>
                      <a:headEnd type="none" w="med" len="med"/>
                      <a:tailEnd type="none" w="med" len="med"/>
                    </a:lnR>
                    <a:lnT cmpd="sng" algn="ctr" cap="flat" w="38100">
                      <a:solidFill>
                        <a:srgbClr val="CDD6FF"/>
                      </a:solidFill>
                      <a:prstDash val="solid"/>
                      <a:round/>
                      <a:headEnd type="none" w="med" len="med"/>
                      <a:tailEnd type="none" w="med" len="med"/>
                    </a:lnT>
                    <a:lnB cmpd="sng" algn="ctr" cap="flat" w="38100">
                      <a:solidFill>
                        <a:srgbClr val="CDD6FF"/>
                      </a:solidFill>
                      <a:prstDash val="solid"/>
                      <a:round/>
                      <a:headEnd type="none" w="med" len="med"/>
                      <a:tailEnd type="none" w="med" len="med"/>
                    </a:lnB>
                    <a:solidFill>
                      <a:srgbClr val="CDD6FF"/>
                    </a:solidFill>
                  </a:tcPr>
                </a:tc>
                <a:tc>
                  <a:txBody>
                    <a:bodyPr anchor="t" rtlCol="false"/>
                    <a:lstStyle/>
                    <a:p>
                      <a:pPr algn="ctr">
                        <a:lnSpc>
                          <a:spcPts val="3639"/>
                        </a:lnSpc>
                        <a:defRPr/>
                      </a:pPr>
                      <a:r>
                        <a:rPr lang="en-US" sz="2599">
                          <a:solidFill>
                            <a:srgbClr val="FFFFFF"/>
                          </a:solidFill>
                          <a:latin typeface="Times Neue Roman Bold"/>
                        </a:rPr>
                        <a:t>45 ngày</a:t>
                      </a:r>
                      <a:endParaRPr lang="en-US" sz="1100"/>
                    </a:p>
                  </a:txBody>
                  <a:tcPr marL="190500" marR="190500" marT="190500" marB="190500" anchor="ctr">
                    <a:lnL cmpd="sng" algn="ctr" cap="flat" w="38100">
                      <a:solidFill>
                        <a:srgbClr val="2B4A9D"/>
                      </a:solidFill>
                      <a:prstDash val="solid"/>
                      <a:round/>
                      <a:headEnd type="none" w="med" len="med"/>
                      <a:tailEnd type="none" w="med" len="med"/>
                    </a:lnL>
                    <a:lnR cmpd="sng" algn="ctr" cap="flat" w="38100">
                      <a:solidFill>
                        <a:srgbClr val="2B4A9D"/>
                      </a:solidFill>
                      <a:prstDash val="solid"/>
                      <a:round/>
                      <a:headEnd type="none" w="med" len="med"/>
                      <a:tailEnd type="none" w="med" len="med"/>
                    </a:lnR>
                    <a:lnT cmpd="sng" algn="ctr" cap="flat" w="38100">
                      <a:solidFill>
                        <a:srgbClr val="2B4A9D"/>
                      </a:solidFill>
                      <a:prstDash val="solid"/>
                      <a:round/>
                      <a:headEnd type="none" w="med" len="med"/>
                      <a:tailEnd type="none" w="med" len="med"/>
                    </a:lnT>
                    <a:lnB cmpd="sng" algn="ctr" cap="flat" w="38100">
                      <a:solidFill>
                        <a:srgbClr val="2B4A9D"/>
                      </a:solidFill>
                      <a:prstDash val="solid"/>
                      <a:round/>
                      <a:headEnd type="none" w="med" len="med"/>
                      <a:tailEnd type="none" w="med" len="med"/>
                    </a:lnB>
                    <a:solidFill>
                      <a:srgbClr val="2B4A9D"/>
                    </a:solidFill>
                  </a:tcPr>
                </a:tc>
              </a:tr>
            </a:tbl>
          </a:graphicData>
        </a:graphic>
      </p:graphicFrame>
      <p:sp>
        <p:nvSpPr>
          <p:cNvPr name="TextBox 7" id="7"/>
          <p:cNvSpPr txBox="true"/>
          <p:nvPr/>
        </p:nvSpPr>
        <p:spPr>
          <a:xfrm rot="0">
            <a:off x="16796638" y="223951"/>
            <a:ext cx="3489971" cy="405765"/>
          </a:xfrm>
          <a:prstGeom prst="rect">
            <a:avLst/>
          </a:prstGeom>
        </p:spPr>
        <p:txBody>
          <a:bodyPr anchor="t" rtlCol="false" tIns="0" lIns="0" bIns="0" rIns="0">
            <a:spAutoFit/>
          </a:bodyPr>
          <a:lstStyle/>
          <a:p>
            <a:pPr>
              <a:lnSpc>
                <a:spcPts val="3359"/>
              </a:lnSpc>
            </a:pPr>
            <a:r>
              <a:rPr lang="en-US" sz="2400">
                <a:solidFill>
                  <a:srgbClr val="101010"/>
                </a:solidFill>
                <a:latin typeface="Montserrat Classic Bold"/>
              </a:rPr>
              <a:t>Group 5</a:t>
            </a:r>
          </a:p>
        </p:txBody>
      </p:sp>
      <p:sp>
        <p:nvSpPr>
          <p:cNvPr name="TextBox 8" id="8"/>
          <p:cNvSpPr txBox="true"/>
          <p:nvPr/>
        </p:nvSpPr>
        <p:spPr>
          <a:xfrm rot="0">
            <a:off x="5981206" y="666161"/>
            <a:ext cx="6325589" cy="763370"/>
          </a:xfrm>
          <a:prstGeom prst="rect">
            <a:avLst/>
          </a:prstGeom>
        </p:spPr>
        <p:txBody>
          <a:bodyPr anchor="t" rtlCol="false" tIns="0" lIns="0" bIns="0" rIns="0">
            <a:spAutoFit/>
          </a:bodyPr>
          <a:lstStyle/>
          <a:p>
            <a:pPr algn="r">
              <a:lnSpc>
                <a:spcPts val="6290"/>
              </a:lnSpc>
            </a:pPr>
            <a:r>
              <a:rPr lang="en-US" sz="4493">
                <a:solidFill>
                  <a:srgbClr val="2B4A9D"/>
                </a:solidFill>
                <a:latin typeface="Montserrat Classic Bold"/>
              </a:rPr>
              <a:t>PROJECT </a:t>
            </a:r>
            <a:r>
              <a:rPr lang="en-US" sz="4493">
                <a:solidFill>
                  <a:srgbClr val="F9B314"/>
                </a:solidFill>
                <a:latin typeface="Montserrat Classic Bold"/>
              </a:rPr>
              <a:t>TIMELINE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DAFcwnwWnRA</dc:identifier>
  <dcterms:modified xsi:type="dcterms:W3CDTF">2011-08-01T06:04:30Z</dcterms:modified>
  <cp:revision>1</cp:revision>
  <dc:title>Blue and White Project Proposal - Presentation</dc:title>
</cp:coreProperties>
</file>