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3" r:id="rId4"/>
  </p:sldIdLst>
  <p:sldSz cx="6479540" cy="4859655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77" y="795393"/>
            <a:ext cx="4860465" cy="1692037"/>
          </a:xfrm>
        </p:spPr>
        <p:txBody>
          <a:bodyPr anchor="b"/>
          <a:lstStyle>
            <a:lvl1pPr algn="ctr">
              <a:defRPr sz="425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77" y="2552682"/>
            <a:ext cx="4860465" cy="1173401"/>
          </a:xfrm>
        </p:spPr>
        <p:txBody>
          <a:bodyPr/>
          <a:lstStyle>
            <a:lvl1pPr marL="0" indent="0" algn="ctr">
              <a:buNone/>
              <a:defRPr sz="1700"/>
            </a:lvl1pPr>
            <a:lvl2pPr marL="324485" indent="0" algn="ctr">
              <a:buNone/>
              <a:defRPr sz="1420"/>
            </a:lvl2pPr>
            <a:lvl3pPr marL="647700" indent="0" algn="ctr">
              <a:buNone/>
              <a:defRPr sz="1275"/>
            </a:lvl3pPr>
            <a:lvl4pPr marL="972185" indent="0" algn="ctr">
              <a:buNone/>
              <a:defRPr sz="1135"/>
            </a:lvl4pPr>
            <a:lvl5pPr marL="1296035" indent="0" algn="ctr">
              <a:buNone/>
              <a:defRPr sz="1135"/>
            </a:lvl5pPr>
            <a:lvl6pPr marL="1620520" indent="0" algn="ctr">
              <a:buNone/>
              <a:defRPr sz="1135"/>
            </a:lvl6pPr>
            <a:lvl7pPr marL="1943735" indent="0" algn="ctr">
              <a:buNone/>
              <a:defRPr sz="1135"/>
            </a:lvl7pPr>
            <a:lvl8pPr marL="2268220" indent="0" algn="ctr">
              <a:buNone/>
              <a:defRPr sz="1135"/>
            </a:lvl8pPr>
            <a:lvl9pPr marL="2592070" indent="0" algn="ctr">
              <a:buNone/>
              <a:defRPr sz="1135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45543" y="258756"/>
            <a:ext cx="5589534" cy="41187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67" y="1211652"/>
            <a:ext cx="5589534" cy="2021669"/>
          </a:xfrm>
        </p:spPr>
        <p:txBody>
          <a:bodyPr anchor="b"/>
          <a:lstStyle>
            <a:lvl1pPr>
              <a:defRPr sz="425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67" y="3252447"/>
            <a:ext cx="5589534" cy="1063148"/>
          </a:xfrm>
        </p:spPr>
        <p:txBody>
          <a:bodyPr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2448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2pPr>
            <a:lvl3pPr marL="647700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3pPr>
            <a:lvl4pPr marL="972185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4pPr>
            <a:lvl5pPr marL="1296035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5pPr>
            <a:lvl6pPr marL="1620520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6pPr>
            <a:lvl7pPr marL="1943735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7pPr>
            <a:lvl8pPr marL="2268220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8pPr>
            <a:lvl9pPr marL="2592070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43" y="1293779"/>
            <a:ext cx="2754263" cy="30836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814" y="1293779"/>
            <a:ext cx="2754263" cy="30836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87" y="258756"/>
            <a:ext cx="5589534" cy="9393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87" y="1191402"/>
            <a:ext cx="2741606" cy="583888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4485" indent="0">
              <a:buNone/>
              <a:defRPr sz="1420" b="1"/>
            </a:lvl2pPr>
            <a:lvl3pPr marL="647700" indent="0">
              <a:buNone/>
              <a:defRPr sz="1275" b="1"/>
            </a:lvl3pPr>
            <a:lvl4pPr marL="972185" indent="0">
              <a:buNone/>
              <a:defRPr sz="1135" b="1"/>
            </a:lvl4pPr>
            <a:lvl5pPr marL="1296035" indent="0">
              <a:buNone/>
              <a:defRPr sz="1135" b="1"/>
            </a:lvl5pPr>
            <a:lvl6pPr marL="1620520" indent="0">
              <a:buNone/>
              <a:defRPr sz="1135" b="1"/>
            </a:lvl6pPr>
            <a:lvl7pPr marL="1943735" indent="0">
              <a:buNone/>
              <a:defRPr sz="1135" b="1"/>
            </a:lvl7pPr>
            <a:lvl8pPr marL="2268220" indent="0">
              <a:buNone/>
              <a:defRPr sz="1135" b="1"/>
            </a:lvl8pPr>
            <a:lvl9pPr marL="2592070" indent="0">
              <a:buNone/>
              <a:defRPr sz="113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87" y="1775289"/>
            <a:ext cx="2741606" cy="2611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814" y="1191402"/>
            <a:ext cx="2755107" cy="583888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4485" indent="0">
              <a:buNone/>
              <a:defRPr sz="1420" b="1"/>
            </a:lvl2pPr>
            <a:lvl3pPr marL="647700" indent="0">
              <a:buNone/>
              <a:defRPr sz="1275" b="1"/>
            </a:lvl3pPr>
            <a:lvl4pPr marL="972185" indent="0">
              <a:buNone/>
              <a:defRPr sz="1135" b="1"/>
            </a:lvl4pPr>
            <a:lvl5pPr marL="1296035" indent="0">
              <a:buNone/>
              <a:defRPr sz="1135" b="1"/>
            </a:lvl5pPr>
            <a:lvl6pPr marL="1620520" indent="0">
              <a:buNone/>
              <a:defRPr sz="1135" b="1"/>
            </a:lvl6pPr>
            <a:lvl7pPr marL="1943735" indent="0">
              <a:buNone/>
              <a:defRPr sz="1135" b="1"/>
            </a:lvl7pPr>
            <a:lvl8pPr marL="2268220" indent="0">
              <a:buNone/>
              <a:defRPr sz="1135" b="1"/>
            </a:lvl8pPr>
            <a:lvl9pPr marL="2592070" indent="0">
              <a:buNone/>
              <a:defRPr sz="113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814" y="1775289"/>
            <a:ext cx="2755107" cy="2611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87" y="324007"/>
            <a:ext cx="2090168" cy="1134025"/>
          </a:xfrm>
        </p:spPr>
        <p:txBody>
          <a:bodyPr anchor="b"/>
          <a:lstStyle>
            <a:lvl1pPr>
              <a:defRPr sz="226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55107" y="699765"/>
            <a:ext cx="3280814" cy="3453826"/>
          </a:xfrm>
        </p:spPr>
        <p:txBody>
          <a:bodyPr/>
          <a:lstStyle>
            <a:lvl1pPr marL="0" indent="0">
              <a:buNone/>
              <a:defRPr sz="2265"/>
            </a:lvl1pPr>
            <a:lvl2pPr marL="324485" indent="0">
              <a:buNone/>
              <a:defRPr sz="1985"/>
            </a:lvl2pPr>
            <a:lvl3pPr marL="647700" indent="0">
              <a:buNone/>
              <a:defRPr sz="1700"/>
            </a:lvl3pPr>
            <a:lvl4pPr marL="972185" indent="0">
              <a:buNone/>
              <a:defRPr sz="1420"/>
            </a:lvl4pPr>
            <a:lvl5pPr marL="1296035" indent="0">
              <a:buNone/>
              <a:defRPr sz="1420"/>
            </a:lvl5pPr>
            <a:lvl6pPr marL="1620520" indent="0">
              <a:buNone/>
              <a:defRPr sz="1420"/>
            </a:lvl6pPr>
            <a:lvl7pPr marL="1943735" indent="0">
              <a:buNone/>
              <a:defRPr sz="1420"/>
            </a:lvl7pPr>
            <a:lvl8pPr marL="2268220" indent="0">
              <a:buNone/>
              <a:defRPr sz="1420"/>
            </a:lvl8pPr>
            <a:lvl9pPr marL="2592070" indent="0">
              <a:buNone/>
              <a:defRPr sz="142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87" y="1458032"/>
            <a:ext cx="2090168" cy="2701185"/>
          </a:xfrm>
        </p:spPr>
        <p:txBody>
          <a:bodyPr/>
          <a:lstStyle>
            <a:lvl1pPr marL="0" indent="0">
              <a:buNone/>
              <a:defRPr sz="1135"/>
            </a:lvl1pPr>
            <a:lvl2pPr marL="324485" indent="0">
              <a:buNone/>
              <a:defRPr sz="990"/>
            </a:lvl2pPr>
            <a:lvl3pPr marL="647700" indent="0">
              <a:buNone/>
              <a:defRPr sz="850"/>
            </a:lvl3pPr>
            <a:lvl4pPr marL="972185" indent="0">
              <a:buNone/>
              <a:defRPr sz="710"/>
            </a:lvl4pPr>
            <a:lvl5pPr marL="1296035" indent="0">
              <a:buNone/>
              <a:defRPr sz="710"/>
            </a:lvl5pPr>
            <a:lvl6pPr marL="1620520" indent="0">
              <a:buNone/>
              <a:defRPr sz="710"/>
            </a:lvl6pPr>
            <a:lvl7pPr marL="1943735" indent="0">
              <a:buNone/>
              <a:defRPr sz="710"/>
            </a:lvl7pPr>
            <a:lvl8pPr marL="2268220" indent="0">
              <a:buNone/>
              <a:defRPr sz="710"/>
            </a:lvl8pPr>
            <a:lvl9pPr marL="2592070" indent="0">
              <a:buNone/>
              <a:defRPr sz="71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693" y="258756"/>
            <a:ext cx="1397384" cy="41187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43" y="258756"/>
            <a:ext cx="4111143" cy="41187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43" y="258756"/>
            <a:ext cx="5589534" cy="939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43" y="1293779"/>
            <a:ext cx="5589534" cy="3083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43" y="4504600"/>
            <a:ext cx="1458139" cy="258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705" y="4504600"/>
            <a:ext cx="2187209" cy="258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938" y="4504600"/>
            <a:ext cx="1458139" cy="258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47700" rtl="0" eaLnBrk="1" latinLnBrk="0" hangingPunct="1">
        <a:lnSpc>
          <a:spcPct val="90000"/>
        </a:lnSpc>
        <a:spcBef>
          <a:spcPct val="0"/>
        </a:spcBef>
        <a:buNone/>
        <a:defRPr sz="31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25" indent="-161925" algn="l" defTabSz="647700" rtl="0" eaLnBrk="1" latinLnBrk="0" hangingPunct="1">
        <a:lnSpc>
          <a:spcPct val="90000"/>
        </a:lnSpc>
        <a:spcBef>
          <a:spcPct val="142000"/>
        </a:spcBef>
        <a:buFont typeface="Arial" panose="020B060402020209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485775" indent="-161925" algn="l" defTabSz="647700" rtl="0" eaLnBrk="1" latinLnBrk="0" hangingPunct="1">
        <a:lnSpc>
          <a:spcPct val="90000"/>
        </a:lnSpc>
        <a:spcBef>
          <a:spcPct val="71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0260" indent="-161925" algn="l" defTabSz="647700" rtl="0" eaLnBrk="1" latinLnBrk="0" hangingPunct="1">
        <a:lnSpc>
          <a:spcPct val="90000"/>
        </a:lnSpc>
        <a:spcBef>
          <a:spcPct val="71000"/>
        </a:spcBef>
        <a:buFont typeface="Arial" panose="020B060402020209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3pPr>
      <a:lvl4pPr marL="1134110" indent="-161925" algn="l" defTabSz="647700" rtl="0" eaLnBrk="1" latinLnBrk="0" hangingPunct="1">
        <a:lnSpc>
          <a:spcPct val="90000"/>
        </a:lnSpc>
        <a:spcBef>
          <a:spcPct val="71000"/>
        </a:spcBef>
        <a:buFont typeface="Arial" panose="020B060402020209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457960" indent="-161925" algn="l" defTabSz="647700" rtl="0" eaLnBrk="1" latinLnBrk="0" hangingPunct="1">
        <a:lnSpc>
          <a:spcPct val="90000"/>
        </a:lnSpc>
        <a:spcBef>
          <a:spcPct val="71000"/>
        </a:spcBef>
        <a:buFont typeface="Arial" panose="020B060402020209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781810" indent="-161925" algn="l" defTabSz="647700" rtl="0" eaLnBrk="1" latinLnBrk="0" hangingPunct="1">
        <a:lnSpc>
          <a:spcPct val="90000"/>
        </a:lnSpc>
        <a:spcBef>
          <a:spcPct val="71000"/>
        </a:spcBef>
        <a:buFont typeface="Arial" panose="020B060402020209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2106295" indent="-161925" algn="l" defTabSz="647700" rtl="0" eaLnBrk="1" latinLnBrk="0" hangingPunct="1">
        <a:lnSpc>
          <a:spcPct val="90000"/>
        </a:lnSpc>
        <a:spcBef>
          <a:spcPct val="71000"/>
        </a:spcBef>
        <a:buFont typeface="Arial" panose="020B060402020209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430780" indent="-161925" algn="l" defTabSz="647700" rtl="0" eaLnBrk="1" latinLnBrk="0" hangingPunct="1">
        <a:lnSpc>
          <a:spcPct val="90000"/>
        </a:lnSpc>
        <a:spcBef>
          <a:spcPct val="71000"/>
        </a:spcBef>
        <a:buFont typeface="Arial" panose="020B060402020209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753995" indent="-161925" algn="l" defTabSz="647700" rtl="0" eaLnBrk="1" latinLnBrk="0" hangingPunct="1">
        <a:lnSpc>
          <a:spcPct val="90000"/>
        </a:lnSpc>
        <a:spcBef>
          <a:spcPct val="71000"/>
        </a:spcBef>
        <a:buFont typeface="Arial" panose="020B060402020209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770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1pPr>
      <a:lvl2pPr marL="324485" algn="l" defTabSz="64770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2pPr>
      <a:lvl3pPr marL="647700" algn="l" defTabSz="64770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3pPr>
      <a:lvl4pPr marL="972185" algn="l" defTabSz="64770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296035" algn="l" defTabSz="64770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620520" algn="l" defTabSz="64770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1943735" algn="l" defTabSz="64770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268220" algn="l" defTabSz="64770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592070" algn="l" defTabSz="64770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40360" y="481965"/>
            <a:ext cx="5798820" cy="3895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latin typeface="PingFang SC" panose="020B0400000000000000" charset="-122"/>
                <a:ea typeface="PingFang SC" panose="020B0400000000000000" charset="-122"/>
              </a:rPr>
              <a:t>欢迎参加实验！</a:t>
            </a:r>
            <a:endParaRPr lang="zh-CN" altLang="en-US" sz="2025">
              <a:latin typeface="PingFang SC" panose="020B0400000000000000" charset="-122"/>
              <a:ea typeface="PingFang SC" panose="020B0400000000000000" charset="-122"/>
            </a:endParaRPr>
          </a:p>
          <a:p>
            <a:pPr algn="ctr"/>
            <a:endParaRPr lang="zh-CN" altLang="en-US" sz="2025">
              <a:latin typeface="PingFang SC" panose="020B0400000000000000" charset="-122"/>
              <a:ea typeface="PingFang SC" panose="020B0400000000000000" charset="-122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025">
                <a:latin typeface="PingFang SC" panose="020B0400000000000000" charset="-122"/>
                <a:ea typeface="PingFang SC" panose="020B0400000000000000" charset="-122"/>
              </a:rPr>
              <a:t>实验中会有绿色和橙色两台老虎机，它们均会随机给出奖金，其中一台老虎机产生的奖金会更多一些。两种老虎机会不断互换位置。</a:t>
            </a:r>
            <a:endParaRPr lang="zh-CN" altLang="en-US" sz="2025">
              <a:latin typeface="PingFang SC" panose="020B0400000000000000" charset="-122"/>
              <a:ea typeface="PingFang SC" panose="020B0400000000000000" charset="-122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endParaRPr lang="zh-CN" altLang="en-US" sz="2025">
              <a:latin typeface="PingFang SC" panose="020B0400000000000000" charset="-122"/>
              <a:ea typeface="PingFang SC" panose="020B0400000000000000" charset="-122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en-US" altLang="zh-CN" sz="2025">
                <a:latin typeface="PingFang SC" panose="020B0400000000000000" charset="-122"/>
                <a:ea typeface="PingFang SC" panose="020B0400000000000000" charset="-122"/>
                <a:sym typeface="+mn-ea"/>
              </a:rPr>
              <a:t>“F”</a:t>
            </a:r>
            <a:r>
              <a:rPr lang="zh-CN" altLang="en-US" sz="2025">
                <a:latin typeface="PingFang SC" panose="020B0400000000000000" charset="-122"/>
                <a:ea typeface="PingFang SC" panose="020B0400000000000000" charset="-122"/>
                <a:sym typeface="+mn-ea"/>
              </a:rPr>
              <a:t>键对应左老虎机，</a:t>
            </a:r>
            <a:r>
              <a:rPr lang="en-US" altLang="zh-CN" sz="2025">
                <a:latin typeface="PingFang SC" panose="020B0400000000000000" charset="-122"/>
                <a:ea typeface="PingFang SC" panose="020B0400000000000000" charset="-122"/>
                <a:sym typeface="+mn-ea"/>
              </a:rPr>
              <a:t>“J”</a:t>
            </a:r>
            <a:r>
              <a:rPr lang="zh-CN" altLang="en-US" sz="2025">
                <a:latin typeface="PingFang SC" panose="020B0400000000000000" charset="-122"/>
                <a:ea typeface="PingFang SC" panose="020B0400000000000000" charset="-122"/>
                <a:sym typeface="+mn-ea"/>
              </a:rPr>
              <a:t>键对应右老虎机。</a:t>
            </a:r>
            <a:endParaRPr lang="zh-CN" altLang="en-US" sz="2025">
              <a:latin typeface="PingFang SC" panose="020B0400000000000000" charset="-122"/>
              <a:ea typeface="PingFang SC" panose="020B0400000000000000" charset="-122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endParaRPr lang="zh-CN" altLang="en-US" sz="2025">
              <a:latin typeface="PingFang SC" panose="020B0400000000000000" charset="-122"/>
              <a:ea typeface="PingFang SC" panose="020B0400000000000000" charset="-122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025">
                <a:latin typeface="PingFang SC" panose="020B0400000000000000" charset="-122"/>
                <a:ea typeface="PingFang SC" panose="020B0400000000000000" charset="-122"/>
              </a:rPr>
              <a:t>你需要得到尽可能多的奖金。</a:t>
            </a:r>
            <a:endParaRPr lang="zh-CN" altLang="en-US" sz="2025">
              <a:latin typeface="PingFang SC" panose="020B0400000000000000" charset="-122"/>
              <a:ea typeface="PingFang SC" panose="020B0400000000000000" charset="-122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endParaRPr lang="zh-CN" altLang="en-US" sz="2025">
              <a:latin typeface="PingFang SC" panose="020B0400000000000000" charset="-122"/>
              <a:ea typeface="PingFang SC" panose="020B0400000000000000" charset="-122"/>
            </a:endParaRPr>
          </a:p>
          <a:p>
            <a:pPr algn="l"/>
            <a:endParaRPr lang="zh-CN" altLang="en-US" sz="2025">
              <a:latin typeface="PingFang SC" panose="020B0400000000000000" charset="-122"/>
              <a:ea typeface="PingFang SC" panose="020B0400000000000000" charset="-122"/>
            </a:endParaRPr>
          </a:p>
          <a:p>
            <a:pPr algn="r"/>
            <a:r>
              <a:rPr lang="zh-CN" altLang="en-US" sz="2025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【按 </a:t>
            </a:r>
            <a:r>
              <a:rPr lang="en-US" altLang="zh-CN" sz="2025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S </a:t>
            </a:r>
            <a:r>
              <a:rPr lang="zh-CN" altLang="en-US" sz="2025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键开始】</a:t>
            </a:r>
            <a:endParaRPr lang="zh-CN" altLang="en-US" sz="2025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16585" y="1262380"/>
            <a:ext cx="5247005" cy="1397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latin typeface="PingFang SC" panose="020B0400000000000000" charset="-122"/>
                <a:ea typeface="PingFang SC" panose="020B0400000000000000" charset="-122"/>
              </a:rPr>
              <a:t>实验结束</a:t>
            </a:r>
            <a:endParaRPr lang="zh-CN" altLang="en-US" sz="2025">
              <a:latin typeface="PingFang SC" panose="020B0400000000000000" charset="-122"/>
              <a:ea typeface="PingFang SC" panose="020B0400000000000000" charset="-122"/>
            </a:endParaRPr>
          </a:p>
          <a:p>
            <a:pPr algn="ctr"/>
            <a:endParaRPr lang="zh-CN" altLang="en-US" sz="2025">
              <a:latin typeface="PingFang SC" panose="020B0400000000000000" charset="-122"/>
              <a:ea typeface="PingFang SC" panose="020B0400000000000000" charset="-122"/>
            </a:endParaRPr>
          </a:p>
          <a:p>
            <a:pPr algn="ctr"/>
            <a:endParaRPr lang="zh-CN" altLang="en-US" sz="2025">
              <a:latin typeface="PingFang SC" panose="020B0400000000000000" charset="-122"/>
              <a:ea typeface="PingFang SC" panose="020B0400000000000000" charset="-122"/>
            </a:endParaRPr>
          </a:p>
          <a:p>
            <a:pPr algn="ctr"/>
            <a:r>
              <a:rPr lang="zh-CN" altLang="en-US" sz="2025">
                <a:latin typeface="PingFang SC" panose="020B0400000000000000" charset="-122"/>
                <a:ea typeface="PingFang SC" panose="020B0400000000000000" charset="-122"/>
                <a:cs typeface="Microsoft YaHei" panose="020B0503020204020204" charset="-122"/>
              </a:rPr>
              <a:t>感谢你的参与！</a:t>
            </a:r>
            <a:endParaRPr lang="zh-CN" altLang="en-US" sz="2025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WPS Presentation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PingFang SC</vt:lpstr>
      <vt:lpstr>Microsoft YaHei</vt:lpstr>
      <vt:lpstr>微软雅黑</vt:lpstr>
      <vt:lpstr>Arial Unicode MS</vt:lpstr>
      <vt:lpstr>Calibri Light</vt:lpstr>
      <vt:lpstr>Helvetica Neue</vt:lpstr>
      <vt:lpstr>Calibri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maiyunfei</dc:creator>
  <cp:lastModifiedBy>maiyunfei</cp:lastModifiedBy>
  <cp:revision>128</cp:revision>
  <dcterms:created xsi:type="dcterms:W3CDTF">2020-07-05T02:20:31Z</dcterms:created>
  <dcterms:modified xsi:type="dcterms:W3CDTF">2020-07-05T02:20:31Z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1033-2.4.0.3964</vt:lpwstr>
  </property>
</Properties>
</file>