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DC70-FB09-4F6B-9083-F6FE0BC3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FC5C3-DCDE-42A1-AC14-08D3FC7D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ACA9E4-FECD-4622-BDC9-152F4ADC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D47BA1-AFCB-4EE2-A137-45593218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C60E97-DC12-4EF6-BC6E-F863CB7A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64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0600-4784-4FB4-A46D-6F806F1E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3137A5-C69D-40DB-A134-62B018D6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1256F7-1B03-4B71-8064-126F5C08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EA4E61-0780-4588-9228-30725CD1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C94B69-4102-4BA5-BFBC-CF7F2C63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8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76A7BD-7CE3-424A-ADAC-94E931D7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9DB14F-CE2F-41C2-90C0-1E0B692A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064B45-9031-4CEC-B74C-03CE99B9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563953-42E0-4D3F-A380-1329865E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6B6BE4-28EA-435A-AC12-554D036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77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0C80-422E-49F2-9ECD-3AF1CC84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45C891-EA75-406C-B567-819FE149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F06BFD-A0C4-4B15-B874-BBE4A6B5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D956D6-9FA7-4EC8-A7CB-39753AD7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9EB90D-D3CB-4C33-A8F5-1E42D074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2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05EC3-5444-476C-B908-C5AF1152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F57A32-4A4D-4F5F-A361-3AB2E12A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A406E2-45A5-4F9C-A82B-624B5AAA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C1EB5-01A1-4C93-96BA-396E7A2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687AC4-1CFE-475A-A613-D5FE2E4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6EDF-0009-46FE-BB57-8466648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EEF7CA-A24E-49CA-A888-E1F4B10A7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50B5EF-7996-4007-8AB4-D7C0E29B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C1BABF-5988-4948-A324-0B5C385A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8D7DC4-DD15-4046-BA4A-1548C6BD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81723B-D1EE-40C3-837D-871C4B2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5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1394-7D59-4C31-85E7-8C4FCC5B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C86927-91EA-4B87-836B-B072E0B0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31FA48-8335-4B7C-866D-C6C119B3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A9A07F-779F-44FD-AA1E-F451F5036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E70E2D7-3157-4D17-86A5-CDE518BF9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601789B-2339-4225-80E6-B69215D3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22F88EC-7E1C-4ADE-BF34-027FD45F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B567544-3F8C-435B-9A5D-52985E4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72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21CD9-FD41-4588-BBC1-050942CE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37E967-F36D-4445-A67C-FA9470CD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D9877A-5F01-46D6-B409-4FF4C54F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63B4BB-6C84-4D18-808F-748D815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0F89F6-DC74-4137-8F43-FA3E726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894C36F-7031-4B1E-9F93-8B801448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86ABD1-9023-4118-92E6-9307C6A9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96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65AF-3E94-4720-BDAA-A34AEA0F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6CE70C-D03C-4FA1-966E-BC8B13FD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265CBCD-058E-4DA0-80AE-F8DFCE68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BEFBB5-9D84-4D0C-BB82-8F019F3F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351704-68D2-4254-A01D-E0AF7DC7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97918D-553E-4706-889B-AF23A305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45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BF6D-1AE7-467E-B665-9D324631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4855CC-65D2-48E6-9420-D7ED3AE2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B48FCB-0D88-4A9B-91BC-1A1166C8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4B23FA-C398-4612-8AD7-55F5AC26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C19501-D9B1-44FB-B963-84037CC3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1BF7F0-4648-4720-B720-6472F4C2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05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13B90BF-8E6C-41EC-BF63-08557ED6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510031-8C9A-4D1D-8392-813B0B54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0D881D-C531-4AA6-889C-A15A0C84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A91E-61A9-4FE6-9B64-255286889675}" type="datetimeFigureOut">
              <a:rPr lang="pt-PT" smtClean="0"/>
              <a:t>08/10/2021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E1FBDE-D0E9-46C1-B57F-6711F69F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323C6B-16F1-46D0-9E9F-722301DA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A3A0-8D76-48CA-8FA0-E92DD820F8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2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EAE301-8957-47DB-843D-74711707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3" y="1875408"/>
            <a:ext cx="3436688" cy="25775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061CC6-AFAF-4C7A-AF4C-A86B60A5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41" y="1577235"/>
            <a:ext cx="3643451" cy="24265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523155-81B8-46BB-90A6-8262A9B9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28" y="3487075"/>
            <a:ext cx="2991035" cy="29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1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9190E-86FA-41AE-9EBA-A27221369A34}"/>
              </a:ext>
            </a:extLst>
          </p:cNvPr>
          <p:cNvSpPr txBox="1"/>
          <p:nvPr/>
        </p:nvSpPr>
        <p:spPr>
          <a:xfrm>
            <a:off x="219006" y="2252287"/>
            <a:ext cx="4686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Conclusões e Observações:</a:t>
            </a:r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10" name="Marcador de Posição de Conteúdo 3">
            <a:extLst>
              <a:ext uri="{FF2B5EF4-FFF2-40B4-BE49-F238E27FC236}">
                <a16:creationId xmlns:a16="http://schemas.microsoft.com/office/drawing/2014/main" id="{1BBE79E1-F15F-456D-8331-FE64A7C9BC3E}"/>
              </a:ext>
            </a:extLst>
          </p:cNvPr>
          <p:cNvSpPr txBox="1">
            <a:spLocks/>
          </p:cNvSpPr>
          <p:nvPr/>
        </p:nvSpPr>
        <p:spPr>
          <a:xfrm>
            <a:off x="1271727" y="3304185"/>
            <a:ext cx="10515600" cy="361432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Modelo CNN é melhor que o LGBM para análise de imagens 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t-PT" dirty="0"/>
              <a:t>LGBM vê cada pixel de forma individual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t-PT" dirty="0"/>
              <a:t>CNN analisa conjunto de pixéis.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O tratamento de imagem é muito importante para que o modelo CNN funcione de forma correta, como cor da imagem, posição e rotação.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Modelo CNN é muito utilizado na análise de imagens e vídeos, e está em grande desenvolvimento.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pt-PT" dirty="0"/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574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9190E-86FA-41AE-9EBA-A27221369A34}"/>
              </a:ext>
            </a:extLst>
          </p:cNvPr>
          <p:cNvSpPr txBox="1"/>
          <p:nvPr/>
        </p:nvSpPr>
        <p:spPr>
          <a:xfrm>
            <a:off x="219006" y="2252287"/>
            <a:ext cx="3000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Agradecimentos:</a:t>
            </a:r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01B291E-BCD9-4CA6-AF41-37997D8DB634}"/>
              </a:ext>
            </a:extLst>
          </p:cNvPr>
          <p:cNvSpPr txBox="1">
            <a:spLocks/>
          </p:cNvSpPr>
          <p:nvPr/>
        </p:nvSpPr>
        <p:spPr>
          <a:xfrm>
            <a:off x="2214092" y="3170065"/>
            <a:ext cx="10515600" cy="31885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Bárbara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Raiana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Hector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Rebeca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Isabela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Renata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784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9190E-86FA-41AE-9EBA-A27221369A34}"/>
              </a:ext>
            </a:extLst>
          </p:cNvPr>
          <p:cNvSpPr txBox="1"/>
          <p:nvPr/>
        </p:nvSpPr>
        <p:spPr>
          <a:xfrm>
            <a:off x="5186206" y="3504040"/>
            <a:ext cx="15103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/>
              <a:t>FIM</a:t>
            </a:r>
          </a:p>
          <a:p>
            <a:endParaRPr lang="pt-PT" sz="3200" dirty="0"/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832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67FFD5-E422-4BE3-9393-2D28DDA21B8A}"/>
              </a:ext>
            </a:extLst>
          </p:cNvPr>
          <p:cNvSpPr txBox="1"/>
          <p:nvPr/>
        </p:nvSpPr>
        <p:spPr>
          <a:xfrm>
            <a:off x="1296139" y="2059619"/>
            <a:ext cx="1679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Porquê?:</a:t>
            </a:r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8" name="Marcador de Posição de Conteúdo 3">
            <a:extLst>
              <a:ext uri="{FF2B5EF4-FFF2-40B4-BE49-F238E27FC236}">
                <a16:creationId xmlns:a16="http://schemas.microsoft.com/office/drawing/2014/main" id="{7CD27BEE-46B5-4376-B9A7-A06603C6D937}"/>
              </a:ext>
            </a:extLst>
          </p:cNvPr>
          <p:cNvSpPr txBox="1">
            <a:spLocks/>
          </p:cNvSpPr>
          <p:nvPr/>
        </p:nvSpPr>
        <p:spPr>
          <a:xfrm>
            <a:off x="1271727" y="3304185"/>
            <a:ext cx="10515600" cy="22672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Reconhecimento Imagem;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Verificação Humana;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Leitura de palavras em formulários escritos à mão.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Área em grande desenvolvimento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22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3EF1B2-2902-42DF-9173-F2B52D3FCFB5}"/>
              </a:ext>
            </a:extLst>
          </p:cNvPr>
          <p:cNvSpPr txBox="1"/>
          <p:nvPr/>
        </p:nvSpPr>
        <p:spPr>
          <a:xfrm>
            <a:off x="1296139" y="2059619"/>
            <a:ext cx="1874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Objetivos:</a:t>
            </a:r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8" name="Marcador de Posição de Conteúdo 3">
            <a:extLst>
              <a:ext uri="{FF2B5EF4-FFF2-40B4-BE49-F238E27FC236}">
                <a16:creationId xmlns:a16="http://schemas.microsoft.com/office/drawing/2014/main" id="{8A3110A6-D007-407C-B727-9F7863715E9C}"/>
              </a:ext>
            </a:extLst>
          </p:cNvPr>
          <p:cNvSpPr txBox="1">
            <a:spLocks/>
          </p:cNvSpPr>
          <p:nvPr/>
        </p:nvSpPr>
        <p:spPr>
          <a:xfrm>
            <a:off x="1271727" y="3304185"/>
            <a:ext cx="10515600" cy="21477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Treinar aprendizagem da máquina para reconhecer letra maiúscula escrita à mão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t-PT" dirty="0"/>
              <a:t>Utilizar modelo mais adequados.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Avaliar performance dos modelos utilizados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/>
              <a:t>Testar e verificar modelos.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20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3EF1B2-2902-42DF-9173-F2B52D3FCFB5}"/>
              </a:ext>
            </a:extLst>
          </p:cNvPr>
          <p:cNvSpPr txBox="1"/>
          <p:nvPr/>
        </p:nvSpPr>
        <p:spPr>
          <a:xfrm>
            <a:off x="1271727" y="2068497"/>
            <a:ext cx="349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Recursos Utilizados:</a:t>
            </a:r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D2D8FEE7-64F3-4D41-AC37-487E4797CD65}"/>
              </a:ext>
            </a:extLst>
          </p:cNvPr>
          <p:cNvSpPr txBox="1">
            <a:spLocks/>
          </p:cNvSpPr>
          <p:nvPr/>
        </p:nvSpPr>
        <p:spPr>
          <a:xfrm>
            <a:off x="1271727" y="3304185"/>
            <a:ext cx="10515600" cy="167840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 err="1"/>
              <a:t>Dataset</a:t>
            </a:r>
            <a:r>
              <a:rPr lang="pt-PT" dirty="0"/>
              <a:t> do </a:t>
            </a:r>
            <a:r>
              <a:rPr lang="pt-PT" dirty="0" err="1"/>
              <a:t>Kaggle</a:t>
            </a:r>
            <a:r>
              <a:rPr lang="pt-PT" dirty="0"/>
              <a:t> em formato .</a:t>
            </a:r>
            <a:r>
              <a:rPr lang="pt-PT" dirty="0" err="1"/>
              <a:t>csv</a:t>
            </a:r>
            <a:endParaRPr lang="pt-PT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PT" dirty="0" err="1"/>
              <a:t>Python</a:t>
            </a:r>
            <a:endParaRPr lang="pt-PT" dirty="0"/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t-PT" sz="2400" dirty="0"/>
              <a:t>Modelo LGBM(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Light </a:t>
            </a:r>
            <a:r>
              <a:rPr lang="pt-PT" sz="2400" dirty="0" err="1">
                <a:solidFill>
                  <a:srgbClr val="202124"/>
                </a:solidFill>
                <a:latin typeface="Google Sans"/>
              </a:rPr>
              <a:t>Gradient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PT" sz="2400" dirty="0" err="1">
                <a:solidFill>
                  <a:srgbClr val="202124"/>
                </a:solidFill>
                <a:latin typeface="Google Sans"/>
              </a:rPr>
              <a:t>Boosting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pt-PT" sz="2400" dirty="0" err="1">
                <a:solidFill>
                  <a:srgbClr val="202124"/>
                </a:solidFill>
                <a:latin typeface="Google Sans"/>
              </a:rPr>
              <a:t>Machine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t-PT" sz="2400" dirty="0"/>
              <a:t>Modelo CNN (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Rede Neural </a:t>
            </a:r>
            <a:r>
              <a:rPr lang="pt-PT" sz="2400" dirty="0" err="1">
                <a:solidFill>
                  <a:srgbClr val="202124"/>
                </a:solidFill>
                <a:latin typeface="Google Sans"/>
              </a:rPr>
              <a:t>Convolucional</a:t>
            </a:r>
            <a:r>
              <a:rPr lang="pt-PT" sz="2400" dirty="0">
                <a:solidFill>
                  <a:srgbClr val="202124"/>
                </a:solidFill>
                <a:latin typeface="Google Sans"/>
              </a:rPr>
              <a:t>)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49720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4DF35-9003-4400-AE0D-AEA1146B5281}"/>
              </a:ext>
            </a:extLst>
          </p:cNvPr>
          <p:cNvSpPr txBox="1"/>
          <p:nvPr/>
        </p:nvSpPr>
        <p:spPr>
          <a:xfrm>
            <a:off x="1271727" y="2068497"/>
            <a:ext cx="33941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Análise do </a:t>
            </a:r>
            <a:r>
              <a:rPr lang="pt-PT" sz="3200" dirty="0" err="1"/>
              <a:t>Dataset</a:t>
            </a:r>
            <a:r>
              <a:rPr lang="pt-PT" sz="3200" dirty="0"/>
              <a:t>:</a:t>
            </a:r>
          </a:p>
          <a:p>
            <a:endParaRPr lang="pt-PT" sz="3200" dirty="0"/>
          </a:p>
          <a:p>
            <a:endParaRPr lang="pt-PT" sz="3200" dirty="0"/>
          </a:p>
          <a:p>
            <a:endParaRPr lang="pt-PT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B736AB-A804-4154-B740-4808EFCE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4" y="2813631"/>
            <a:ext cx="11648051" cy="1510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F1469F-7FB0-455B-9CDE-D09EE52C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502" y="4550224"/>
            <a:ext cx="2045054" cy="21316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31E8C8-10BD-44F0-BD46-80E8E146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381" y="4550224"/>
            <a:ext cx="2196943" cy="21832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04D963-17EB-4BC4-BD65-B418D0A966D7}"/>
              </a:ext>
            </a:extLst>
          </p:cNvPr>
          <p:cNvSpPr txBox="1"/>
          <p:nvPr/>
        </p:nvSpPr>
        <p:spPr>
          <a:xfrm>
            <a:off x="8327254" y="5068823"/>
            <a:ext cx="333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Visualização de Imagem é muito importante pois a previsão da imagem será feita com base no </a:t>
            </a:r>
            <a:r>
              <a:rPr lang="pt-PT" dirty="0" err="1"/>
              <a:t>Dataset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04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4DF35-9003-4400-AE0D-AEA1146B5281}"/>
              </a:ext>
            </a:extLst>
          </p:cNvPr>
          <p:cNvSpPr txBox="1"/>
          <p:nvPr/>
        </p:nvSpPr>
        <p:spPr>
          <a:xfrm>
            <a:off x="1271727" y="2068497"/>
            <a:ext cx="33941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Análise do </a:t>
            </a:r>
            <a:r>
              <a:rPr lang="pt-PT" sz="3200" dirty="0" err="1"/>
              <a:t>Dataset</a:t>
            </a:r>
            <a:r>
              <a:rPr lang="pt-PT" sz="3200" dirty="0"/>
              <a:t>:</a:t>
            </a:r>
          </a:p>
          <a:p>
            <a:endParaRPr lang="pt-PT" sz="3200" dirty="0"/>
          </a:p>
          <a:p>
            <a:endParaRPr lang="pt-PT" sz="3200" dirty="0"/>
          </a:p>
          <a:p>
            <a:endParaRPr lang="pt-PT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47768A-FCF4-4162-A5AB-8BFC8F3C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5" y="2836728"/>
            <a:ext cx="11538012" cy="37996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CF4C5C-654B-462C-AB60-7F64B405A9F0}"/>
              </a:ext>
            </a:extLst>
          </p:cNvPr>
          <p:cNvSpPr txBox="1"/>
          <p:nvPr/>
        </p:nvSpPr>
        <p:spPr>
          <a:xfrm>
            <a:off x="8797770" y="1474570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Mais Dados:</a:t>
            </a:r>
          </a:p>
          <a:p>
            <a:r>
              <a:rPr lang="pt-PT" dirty="0"/>
              <a:t>Letras: </a:t>
            </a:r>
            <a:r>
              <a:rPr lang="pt-PT" b="1" dirty="0"/>
              <a:t>O, S, U</a:t>
            </a:r>
          </a:p>
          <a:p>
            <a:r>
              <a:rPr lang="pt-PT" dirty="0"/>
              <a:t>Menos Dados:</a:t>
            </a:r>
          </a:p>
          <a:p>
            <a:r>
              <a:rPr lang="pt-PT" dirty="0"/>
              <a:t>Letras </a:t>
            </a:r>
            <a:r>
              <a:rPr lang="pt-PT" b="1" dirty="0"/>
              <a:t>F, I</a:t>
            </a:r>
          </a:p>
        </p:txBody>
      </p:sp>
    </p:spTree>
    <p:extLst>
      <p:ext uri="{BB962C8B-B14F-4D97-AF65-F5344CB8AC3E}">
        <p14:creationId xmlns:p14="http://schemas.microsoft.com/office/powerpoint/2010/main" val="22176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4DF35-9003-4400-AE0D-AEA1146B5281}"/>
              </a:ext>
            </a:extLst>
          </p:cNvPr>
          <p:cNvSpPr txBox="1"/>
          <p:nvPr/>
        </p:nvSpPr>
        <p:spPr>
          <a:xfrm>
            <a:off x="0" y="1553592"/>
            <a:ext cx="55310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Matriz Confusão Modelo LGBM</a:t>
            </a:r>
          </a:p>
          <a:p>
            <a:endParaRPr lang="pt-PT" sz="3200" dirty="0"/>
          </a:p>
          <a:p>
            <a:endParaRPr lang="pt-PT" sz="3200" dirty="0"/>
          </a:p>
          <a:p>
            <a:endParaRPr lang="pt-PT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F31AD6-9C2E-49EB-B4AC-02F51F84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" y="2112636"/>
            <a:ext cx="10017196" cy="39583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053F16-E810-4235-B89A-0B5F951F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28" y="6070939"/>
            <a:ext cx="3343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4DF35-9003-4400-AE0D-AEA1146B5281}"/>
              </a:ext>
            </a:extLst>
          </p:cNvPr>
          <p:cNvSpPr txBox="1"/>
          <p:nvPr/>
        </p:nvSpPr>
        <p:spPr>
          <a:xfrm>
            <a:off x="0" y="1553592"/>
            <a:ext cx="51573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Matriz Confusão Modelo CNN</a:t>
            </a:r>
          </a:p>
          <a:p>
            <a:endParaRPr lang="pt-PT" sz="3200" dirty="0"/>
          </a:p>
          <a:p>
            <a:endParaRPr lang="pt-PT" sz="3200" dirty="0"/>
          </a:p>
          <a:p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D2A3FE-3416-41DB-94D0-3D5466B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53" y="5925891"/>
            <a:ext cx="3409950" cy="847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7CFDF7-FDED-4560-9132-E2ABEF55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9" y="2105801"/>
            <a:ext cx="9994778" cy="38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6F55-DA9A-4674-95E3-C59057A6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381" y="691394"/>
            <a:ext cx="9144000" cy="1184014"/>
          </a:xfrm>
        </p:spPr>
        <p:txBody>
          <a:bodyPr>
            <a:normAutofit fontScale="90000"/>
          </a:bodyPr>
          <a:lstStyle/>
          <a:p>
            <a:pPr fontAlgn="base"/>
            <a:r>
              <a:rPr lang="pt-PT" b="1" i="0" dirty="0">
                <a:effectLst/>
                <a:latin typeface="zeitung"/>
              </a:rPr>
              <a:t>Reconhecimento A-Z Escrito À Mão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4DF35-9003-4400-AE0D-AEA1146B5281}"/>
              </a:ext>
            </a:extLst>
          </p:cNvPr>
          <p:cNvSpPr txBox="1"/>
          <p:nvPr/>
        </p:nvSpPr>
        <p:spPr>
          <a:xfrm>
            <a:off x="4673565" y="1944210"/>
            <a:ext cx="25356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LGBM VS CNN</a:t>
            </a:r>
          </a:p>
          <a:p>
            <a:endParaRPr lang="pt-PT" sz="3200" dirty="0"/>
          </a:p>
          <a:p>
            <a:endParaRPr lang="pt-PT" sz="3200" dirty="0"/>
          </a:p>
          <a:p>
            <a:endParaRPr lang="pt-PT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547A51-3B15-43F7-B16B-16148AB0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7" y="3152545"/>
            <a:ext cx="5130728" cy="11840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0233A8-31DC-4E24-9183-934967D2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53" y="3152545"/>
            <a:ext cx="4762664" cy="11840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626B41-F699-4E97-80EA-31F7B9467D54}"/>
              </a:ext>
            </a:extLst>
          </p:cNvPr>
          <p:cNvSpPr txBox="1"/>
          <p:nvPr/>
        </p:nvSpPr>
        <p:spPr>
          <a:xfrm>
            <a:off x="2391396" y="5413494"/>
            <a:ext cx="654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CNN é  melhor modelo do que LGBM</a:t>
            </a:r>
          </a:p>
        </p:txBody>
      </p:sp>
    </p:spTree>
    <p:extLst>
      <p:ext uri="{BB962C8B-B14F-4D97-AF65-F5344CB8AC3E}">
        <p14:creationId xmlns:p14="http://schemas.microsoft.com/office/powerpoint/2010/main" val="3420015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276</Words>
  <Application>Microsoft Office PowerPoint</Application>
  <PresentationFormat>Ecrã Panorâmico</PresentationFormat>
  <Paragraphs>57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Wingdings</vt:lpstr>
      <vt:lpstr>zeitung</vt:lpstr>
      <vt:lpstr>Tema do Office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  <vt:lpstr>Reconhecimento A-Z Escrito À Mão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A-Z Escrito À Mão</dc:title>
  <dc:creator>Carlos Coelho</dc:creator>
  <cp:lastModifiedBy>Carlos Coelho</cp:lastModifiedBy>
  <cp:revision>13</cp:revision>
  <dcterms:created xsi:type="dcterms:W3CDTF">2021-10-08T11:03:03Z</dcterms:created>
  <dcterms:modified xsi:type="dcterms:W3CDTF">2021-10-08T13:30:09Z</dcterms:modified>
</cp:coreProperties>
</file>