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Lst>
  <p:sldSz cy="6858000" cx="12192000"/>
  <p:notesSz cx="6858000" cy="9144000"/>
  <p:embeddedFontLst>
    <p:embeddedFont>
      <p:font typeface="Roboto Mono"/>
      <p:regular r:id="rId107"/>
      <p:bold r:id="rId108"/>
      <p:italic r:id="rId109"/>
      <p:boldItalic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1" roundtripDataSignature="AMtx7mj7wp7Y5LLBFcKVHMCjLjnxrE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font" Target="fonts/RobotoMono-regular.fntdata"/><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font" Target="fonts/RobotoMono-italic.fntdata"/><Relationship Id="rId108" Type="http://schemas.openxmlformats.org/officeDocument/2006/relationships/font" Target="fonts/RobotoMono-bold.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font" Target="fonts/RobotoMono-boldItalic.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111" Type="http://customschemas.google.com/relationships/presentationmetadata" Target="meta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798831720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79883172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2b60d3765_7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2b60d3765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67d3f0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867d3f04c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67d3f04c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67d3f04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89b113cd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89b113c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84ed3c4f50_2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84ed3c4f50_2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84ed3c4f50_24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84ed3c4f50_2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84ed3c4f50_24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84ed3c4f50_2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84ed3c4f50_24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84ed3c4f50_2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84ed3c4f50_2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84ed3c4f50_2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84ed3c4f50_24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84ed3c4f50_2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867d3f04c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867d3f04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867d3f04c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867d3f04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867d3f04c1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867d3f04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8f2be4fa9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18f2be4fa9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8f2be4fa9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18f2be4fa90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8f2be4fa90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8f2be4f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8f2be4fa90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8f2be4fa9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8f2be4fa90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8f2be4fa9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8f2be4fa90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8f2be4fa9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8f2be4fa90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8f2be4fa9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8f2be4fa9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8f2be4fa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8f2be4fa9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8f2be4fa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8f2be4fa9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8f2be4fa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18f2be4fa9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18f2be4fa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8f2be4fa90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8f2be4fa9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8f2be4fa9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8f2be4fa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8f2be4fa9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8f2be4fa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8f2be4fa90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8f2be4fa9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8f2be4fa9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8f2be4fa9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8f2be4fa90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8f2be4fa9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8f2be4fa9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8f2be4fa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8f2be4fa90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8f2be4f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8f2be4fa90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8f2be4f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798831720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79883172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798831720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79883172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798831720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798831720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0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4" name="Shape 74"/>
        <p:cNvGrpSpPr/>
        <p:nvPr/>
      </p:nvGrpSpPr>
      <p:grpSpPr>
        <a:xfrm>
          <a:off x="0" y="0"/>
          <a:ext cx="0" cy="0"/>
          <a:chOff x="0" y="0"/>
          <a:chExt cx="0" cy="0"/>
        </a:xfrm>
      </p:grpSpPr>
      <p:sp>
        <p:nvSpPr>
          <p:cNvPr id="75" name="Google Shape;75;p1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23" name="Shape 23"/>
        <p:cNvGrpSpPr/>
        <p:nvPr/>
      </p:nvGrpSpPr>
      <p:grpSpPr>
        <a:xfrm>
          <a:off x="0" y="0"/>
          <a:ext cx="0" cy="0"/>
          <a:chOff x="0" y="0"/>
          <a:chExt cx="0" cy="0"/>
        </a:xfrm>
      </p:grpSpPr>
      <p:sp>
        <p:nvSpPr>
          <p:cNvPr id="24" name="Google Shape;24;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10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10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10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0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8"/>
          <p:cNvSpPr/>
          <p:nvPr>
            <p:ph idx="2" type="pic"/>
          </p:nvPr>
        </p:nvSpPr>
        <p:spPr>
          <a:xfrm>
            <a:off x="5183188" y="987425"/>
            <a:ext cx="6172200" cy="4873625"/>
          </a:xfrm>
          <a:prstGeom prst="rect">
            <a:avLst/>
          </a:prstGeom>
          <a:noFill/>
          <a:ln>
            <a:noFill/>
          </a:ln>
        </p:spPr>
      </p:sp>
      <p:sp>
        <p:nvSpPr>
          <p:cNvPr id="64" name="Google Shape;64;p10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devmedia.com.br/mer-e-der-modelagem-de-bancos-de-dados/14332" TargetMode="External"/><Relationship Id="rId4" Type="http://schemas.openxmlformats.org/officeDocument/2006/relationships/hyperlink" Target="https://www.devmedia.com.br/mer-e-der-modelagem-de-bancos-de-dados/14332" TargetMode="External"/><Relationship Id="rId5" Type="http://schemas.openxmlformats.org/officeDocument/2006/relationships/hyperlink" Target="https://www.blrdata.com.br/single-post/2016/03/19/modelo-conceitual-de-dados-aprenda-a-utilizar-os-principais-mecanismos-de-abstra%C3%A7%C3%A3o" TargetMode="External"/><Relationship Id="rId6" Type="http://schemas.openxmlformats.org/officeDocument/2006/relationships/hyperlink" Target="https://sites.google.com/site/fkbancodedados1/modelologico" TargetMode="External"/><Relationship Id="rId7" Type="http://schemas.openxmlformats.org/officeDocument/2006/relationships/hyperlink" Target="https://sites.google.com/site/fkbancodedados1/modelodados/mapeamento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hyperlink" Target="http://www.bosontreinamentos.com.br/modelagem-de-dados/modelagem-de-dados-tipos-de-chav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oracle.com/br/database/what-is-database/#WhatIsDBMS" TargetMode="External"/><Relationship Id="rId4" Type="http://schemas.openxmlformats.org/officeDocument/2006/relationships/hyperlink" Target="https://www.ime.usp.br/~andrers/aulas/bd2005-1/aula12.html" TargetMode="External"/><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impacta.com.br/blog/veja-como-elaborar-um-projeto-de-banco-de-dados/" TargetMode="External"/><Relationship Id="rId4" Type="http://schemas.openxmlformats.org/officeDocument/2006/relationships/hyperlink" Target="https://www.impacta.com.br/blog/veja-como-elaborar-um-projeto-de-banco-de-dados/" TargetMode="External"/><Relationship Id="rId5" Type="http://schemas.openxmlformats.org/officeDocument/2006/relationships/hyperlink" Target="https://www.impacta.com.br/blog/veja-como-elaborar-um-projeto-de-banco-de-dado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www.bosontreinamentos.com.br/modelagem-de-dados/conceitos-de-dados-informacoes-e-bancos-de-dado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edrogalvaojunior.wordpress.com/2016/09/24/dica-do-mes-restricoes-de-integridade-para-banco-de-dad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www.bosontreinamentos.com.br/bancos-de-dados/o-que-e-um-banco-de-dados-relacional/"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www.devmedia.com.br/curso/curso-completo-de-mysql/28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hyperlink" Target="https://pt.wikibooks.org/wiki/SQL/Alterando_tabela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www.devmedia.com.br/comandos-basicos-em-sql-insert-update-delete-e-select/37170" TargetMode="External"/><Relationship Id="rId4" Type="http://schemas.openxmlformats.org/officeDocument/2006/relationships/hyperlink" Target="https://www.1keydata.com/pt/sql/sql-check.php#:~:text=A%20restri%C3%A7%C3%A3o%20CHECK%20garante%20que,garantir%20a%20qualidade%20dos%20dado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s://www.devmedia.com.br/comandos-basicos-em-sql-insert-update-delete-e-select/3717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hyperlink" Target="https://www.devmedia.com.br/comandos-basicos-em-sql-insert-update-delete-e-select/37170"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hyperlink" Target="https://www.devmedia.com.br/sql-update/41185" TargetMode="External"/><Relationship Id="rId4" Type="http://schemas.openxmlformats.org/officeDocument/2006/relationships/hyperlink" Target="https://www.devmedia.com.br/comandos-basicos-em-sql-insert-update-delete-e-select/37170"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s://www.devmedia.com.br/sql-select-guia-para-iniciantes/29530"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hyperlink" Target="https://www.devmedia.com.br/mysql-trabalhando-com-views/8724"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hyperlink" Target="https://www.devmedia.com.br/stored-procedures-e-functions-no-mysql-com-phpmyadmin/30837"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BR"/>
              <a:t>Consulta e Gerenciamento de Dados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pt-BR"/>
              <a:t>Vanessa 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Tipos de dados</a:t>
            </a:r>
            <a:endParaRPr/>
          </a:p>
        </p:txBody>
      </p:sp>
      <p:sp>
        <p:nvSpPr>
          <p:cNvPr id="144" name="Google Shape;144;p10"/>
          <p:cNvSpPr txBox="1"/>
          <p:nvPr>
            <p:ph idx="1" type="body"/>
          </p:nvPr>
        </p:nvSpPr>
        <p:spPr>
          <a:xfrm>
            <a:off x="838200" y="1531710"/>
            <a:ext cx="10515600" cy="5146676"/>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500"/>
              <a:buChar char="•"/>
            </a:pPr>
            <a:r>
              <a:rPr lang="pt-BR" sz="1500">
                <a:latin typeface="Arial"/>
                <a:ea typeface="Arial"/>
                <a:cs typeface="Arial"/>
                <a:sym typeface="Arial"/>
              </a:rPr>
              <a:t>Varchar = grupo de caracteres</a:t>
            </a:r>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Int = </a:t>
            </a:r>
            <a:r>
              <a:rPr lang="pt-BR" sz="1500">
                <a:latin typeface="Arial"/>
                <a:ea typeface="Arial"/>
                <a:cs typeface="Arial"/>
                <a:sym typeface="Arial"/>
              </a:rPr>
              <a:t>número</a:t>
            </a:r>
            <a:r>
              <a:rPr lang="pt-BR" sz="1500">
                <a:latin typeface="Arial"/>
                <a:ea typeface="Arial"/>
                <a:cs typeface="Arial"/>
                <a:sym typeface="Arial"/>
              </a:rPr>
              <a:t> inteiros</a:t>
            </a:r>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Numeric = números longos</a:t>
            </a:r>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Date</a:t>
            </a:r>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Datetime</a:t>
            </a:r>
            <a:endParaRPr sz="1500">
              <a:latin typeface="Arial"/>
              <a:ea typeface="Arial"/>
              <a:cs typeface="Arial"/>
              <a:sym typeface="Arial"/>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Currency time_stamp</a:t>
            </a:r>
            <a:endParaRPr sz="1500">
              <a:latin typeface="Arial"/>
              <a:ea typeface="Arial"/>
              <a:cs typeface="Arial"/>
              <a:sym typeface="Arial"/>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Double</a:t>
            </a:r>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Float</a:t>
            </a:r>
            <a:endParaRPr sz="1500">
              <a:latin typeface="Arial"/>
              <a:ea typeface="Arial"/>
              <a:cs typeface="Arial"/>
              <a:sym typeface="Arial"/>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Boolean</a:t>
            </a:r>
            <a:endParaRPr sz="1500">
              <a:latin typeface="Arial"/>
              <a:ea typeface="Arial"/>
              <a:cs typeface="Arial"/>
              <a:sym typeface="Arial"/>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Blob = binary long object</a:t>
            </a:r>
            <a:endParaRPr sz="1500">
              <a:latin typeface="Arial"/>
              <a:ea typeface="Arial"/>
              <a:cs typeface="Arial"/>
              <a:sym typeface="Arial"/>
            </a:endParaRPr>
          </a:p>
          <a:p>
            <a:pPr indent="-228600" lvl="0" marL="228600" rtl="0" algn="l">
              <a:lnSpc>
                <a:spcPct val="150000"/>
              </a:lnSpc>
              <a:spcBef>
                <a:spcPts val="1000"/>
              </a:spcBef>
              <a:spcAft>
                <a:spcPts val="0"/>
              </a:spcAft>
              <a:buClr>
                <a:schemeClr val="dk1"/>
              </a:buClr>
              <a:buSzPts val="1500"/>
              <a:buChar char="•"/>
            </a:pPr>
            <a:r>
              <a:rPr lang="pt-BR" sz="1500">
                <a:latin typeface="Arial"/>
                <a:ea typeface="Arial"/>
                <a:cs typeface="Arial"/>
                <a:sym typeface="Arial"/>
              </a:rPr>
              <a:t>Entre outros</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1798831720a_0_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Functions</a:t>
            </a:r>
            <a:endParaRPr/>
          </a:p>
        </p:txBody>
      </p:sp>
      <p:pic>
        <p:nvPicPr>
          <p:cNvPr id="759" name="Google Shape;759;g1798831720a_0_34"/>
          <p:cNvPicPr preferRelativeResize="0"/>
          <p:nvPr/>
        </p:nvPicPr>
        <p:blipFill rotWithShape="1">
          <a:blip r:embed="rId3">
            <a:alphaModFix/>
          </a:blip>
          <a:srcRect b="31492" l="39290" r="22256" t="40596"/>
          <a:stretch/>
        </p:blipFill>
        <p:spPr>
          <a:xfrm>
            <a:off x="1136188" y="1424675"/>
            <a:ext cx="9150826" cy="3058600"/>
          </a:xfrm>
          <a:prstGeom prst="rect">
            <a:avLst/>
          </a:prstGeom>
          <a:noFill/>
          <a:ln>
            <a:noFill/>
          </a:ln>
        </p:spPr>
      </p:pic>
      <p:sp>
        <p:nvSpPr>
          <p:cNvPr id="760" name="Google Shape;760;g1798831720a_0_34"/>
          <p:cNvSpPr txBox="1"/>
          <p:nvPr/>
        </p:nvSpPr>
        <p:spPr>
          <a:xfrm>
            <a:off x="1218100" y="4442325"/>
            <a:ext cx="8864100" cy="2182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lang="pt-BR" sz="1750">
                <a:solidFill>
                  <a:srgbClr val="253A44"/>
                </a:solidFill>
                <a:latin typeface="Times New Roman"/>
                <a:ea typeface="Times New Roman"/>
                <a:cs typeface="Times New Roman"/>
                <a:sym typeface="Times New Roman"/>
              </a:rPr>
              <a:t>Assim como na </a:t>
            </a:r>
            <a:r>
              <a:rPr b="1" lang="pt-BR" sz="1750">
                <a:solidFill>
                  <a:srgbClr val="253A44"/>
                </a:solidFill>
                <a:latin typeface="Times New Roman"/>
                <a:ea typeface="Times New Roman"/>
                <a:cs typeface="Times New Roman"/>
                <a:sym typeface="Times New Roman"/>
              </a:rPr>
              <a:t>Listagem 3,</a:t>
            </a:r>
            <a:r>
              <a:rPr lang="pt-BR" sz="1750">
                <a:solidFill>
                  <a:srgbClr val="253A44"/>
                </a:solidFill>
                <a:latin typeface="Times New Roman"/>
                <a:ea typeface="Times New Roman"/>
                <a:cs typeface="Times New Roman"/>
                <a:sym typeface="Times New Roman"/>
              </a:rPr>
              <a:t>ainda usamos o </a:t>
            </a:r>
            <a:r>
              <a:rPr lang="pt-BR" sz="1450">
                <a:solidFill>
                  <a:srgbClr val="8795A2"/>
                </a:solidFill>
                <a:highlight>
                  <a:srgbClr val="EAEFF2"/>
                </a:highlight>
                <a:latin typeface="Roboto Mono"/>
                <a:ea typeface="Roboto Mono"/>
                <a:cs typeface="Roboto Mono"/>
                <a:sym typeface="Roboto Mono"/>
              </a:rPr>
              <a:t>DELIMITER</a:t>
            </a:r>
            <a:r>
              <a:rPr lang="pt-BR" sz="1750">
                <a:solidFill>
                  <a:srgbClr val="253A44"/>
                </a:solidFill>
                <a:latin typeface="Times New Roman"/>
                <a:ea typeface="Times New Roman"/>
                <a:cs typeface="Times New Roman"/>
                <a:sym typeface="Times New Roman"/>
              </a:rPr>
              <a:t> com o mesmo objetivo, porém, agora mudamos a palavra-chave de </a:t>
            </a:r>
            <a:r>
              <a:rPr lang="pt-BR" sz="1450">
                <a:solidFill>
                  <a:srgbClr val="8795A2"/>
                </a:solidFill>
                <a:highlight>
                  <a:srgbClr val="EAEFF2"/>
                </a:highlight>
                <a:latin typeface="Roboto Mono"/>
                <a:ea typeface="Roboto Mono"/>
                <a:cs typeface="Roboto Mono"/>
                <a:sym typeface="Roboto Mono"/>
              </a:rPr>
              <a:t>PROCEDURE</a:t>
            </a:r>
            <a:r>
              <a:rPr lang="pt-BR" sz="1750">
                <a:solidFill>
                  <a:srgbClr val="253A44"/>
                </a:solidFill>
                <a:latin typeface="Times New Roman"/>
                <a:ea typeface="Times New Roman"/>
                <a:cs typeface="Times New Roman"/>
                <a:sym typeface="Times New Roman"/>
              </a:rPr>
              <a:t> para </a:t>
            </a:r>
            <a:r>
              <a:rPr lang="pt-BR" sz="1450">
                <a:solidFill>
                  <a:srgbClr val="8795A2"/>
                </a:solidFill>
                <a:highlight>
                  <a:srgbClr val="EAEFF2"/>
                </a:highlight>
                <a:latin typeface="Roboto Mono"/>
                <a:ea typeface="Roboto Mono"/>
                <a:cs typeface="Roboto Mono"/>
                <a:sym typeface="Roboto Mono"/>
              </a:rPr>
              <a:t>FUNCTION</a:t>
            </a:r>
            <a:r>
              <a:rPr lang="pt-BR" sz="1750">
                <a:solidFill>
                  <a:srgbClr val="253A44"/>
                </a:solidFill>
                <a:latin typeface="Times New Roman"/>
                <a:ea typeface="Times New Roman"/>
                <a:cs typeface="Times New Roman"/>
                <a:sym typeface="Times New Roman"/>
              </a:rPr>
              <a:t> e adicionamos </a:t>
            </a:r>
            <a:r>
              <a:rPr lang="pt-BR" sz="1450">
                <a:solidFill>
                  <a:srgbClr val="8795A2"/>
                </a:solidFill>
                <a:highlight>
                  <a:srgbClr val="EAEFF2"/>
                </a:highlight>
                <a:latin typeface="Roboto Mono"/>
                <a:ea typeface="Roboto Mono"/>
                <a:cs typeface="Roboto Mono"/>
                <a:sym typeface="Roboto Mono"/>
              </a:rPr>
              <a:t>RETURNS CHAR(100)</a:t>
            </a:r>
            <a:r>
              <a:rPr lang="pt-BR" sz="1750">
                <a:solidFill>
                  <a:srgbClr val="253A44"/>
                </a:solidFill>
                <a:latin typeface="Times New Roman"/>
                <a:ea typeface="Times New Roman"/>
                <a:cs typeface="Times New Roman"/>
                <a:sym typeface="Times New Roman"/>
              </a:rPr>
              <a:t>, ou seja, nossa função deverá retornar um </a:t>
            </a:r>
            <a:r>
              <a:rPr lang="pt-BR" sz="1450">
                <a:solidFill>
                  <a:srgbClr val="8795A2"/>
                </a:solidFill>
                <a:highlight>
                  <a:srgbClr val="EAEFF2"/>
                </a:highlight>
                <a:latin typeface="Roboto Mono"/>
                <a:ea typeface="Roboto Mono"/>
                <a:cs typeface="Roboto Mono"/>
                <a:sym typeface="Roboto Mono"/>
              </a:rPr>
              <a:t>CHAR</a:t>
            </a:r>
            <a:r>
              <a:rPr lang="pt-BR" sz="1750">
                <a:solidFill>
                  <a:srgbClr val="253A44"/>
                </a:solidFill>
                <a:latin typeface="Times New Roman"/>
                <a:ea typeface="Times New Roman"/>
                <a:cs typeface="Times New Roman"/>
                <a:sym typeface="Times New Roman"/>
              </a:rPr>
              <a:t> com tamanho máximo de 100 caracteres.</a:t>
            </a:r>
            <a:endParaRPr sz="1750">
              <a:solidFill>
                <a:srgbClr val="253A44"/>
              </a:solidFill>
              <a:latin typeface="Times New Roman"/>
              <a:ea typeface="Times New Roman"/>
              <a:cs typeface="Times New Roman"/>
              <a:sym typeface="Times New Roman"/>
            </a:endParaRPr>
          </a:p>
          <a:p>
            <a:pPr indent="0" lvl="0" marL="0" rtl="0" algn="just">
              <a:lnSpc>
                <a:spcPct val="115000"/>
              </a:lnSpc>
              <a:spcBef>
                <a:spcPts val="1400"/>
              </a:spcBef>
              <a:spcAft>
                <a:spcPts val="1400"/>
              </a:spcAft>
              <a:buNone/>
            </a:pPr>
            <a:r>
              <a:rPr lang="pt-BR" sz="1750">
                <a:solidFill>
                  <a:srgbClr val="253A44"/>
                </a:solidFill>
                <a:latin typeface="Times New Roman"/>
                <a:ea typeface="Times New Roman"/>
                <a:cs typeface="Times New Roman"/>
                <a:sym typeface="Times New Roman"/>
              </a:rPr>
              <a:t>Em geral, tanto a rotina da </a:t>
            </a:r>
            <a:r>
              <a:rPr b="1" lang="pt-BR" sz="1750">
                <a:solidFill>
                  <a:srgbClr val="253A44"/>
                </a:solidFill>
                <a:latin typeface="Times New Roman"/>
                <a:ea typeface="Times New Roman"/>
                <a:cs typeface="Times New Roman"/>
                <a:sym typeface="Times New Roman"/>
              </a:rPr>
              <a:t>Listagem 3</a:t>
            </a:r>
            <a:r>
              <a:rPr lang="pt-BR" sz="1750">
                <a:solidFill>
                  <a:srgbClr val="253A44"/>
                </a:solidFill>
                <a:latin typeface="Times New Roman"/>
                <a:ea typeface="Times New Roman"/>
                <a:cs typeface="Times New Roman"/>
                <a:sym typeface="Times New Roman"/>
              </a:rPr>
              <a:t> quanto da </a:t>
            </a:r>
            <a:r>
              <a:rPr b="1" lang="pt-BR" sz="1750">
                <a:solidFill>
                  <a:srgbClr val="253A44"/>
                </a:solidFill>
                <a:latin typeface="Times New Roman"/>
                <a:ea typeface="Times New Roman"/>
                <a:cs typeface="Times New Roman"/>
                <a:sym typeface="Times New Roman"/>
              </a:rPr>
              <a:t>Listagem 4</a:t>
            </a:r>
            <a:r>
              <a:rPr lang="pt-BR" sz="1750">
                <a:solidFill>
                  <a:srgbClr val="253A44"/>
                </a:solidFill>
                <a:latin typeface="Times New Roman"/>
                <a:ea typeface="Times New Roman"/>
                <a:cs typeface="Times New Roman"/>
                <a:sym typeface="Times New Roman"/>
              </a:rPr>
              <a:t> possuem o mesmo objetivo: mostrar no console uma frase qualquer. Porém na função temos a vantagem de poder utilizá-la dentro de um </a:t>
            </a:r>
            <a:r>
              <a:rPr lang="pt-BR" sz="1450">
                <a:solidFill>
                  <a:srgbClr val="8795A2"/>
                </a:solidFill>
                <a:highlight>
                  <a:srgbClr val="EAEFF2"/>
                </a:highlight>
                <a:latin typeface="Roboto Mono"/>
                <a:ea typeface="Roboto Mono"/>
                <a:cs typeface="Roboto Mono"/>
                <a:sym typeface="Roboto Mono"/>
              </a:rPr>
              <a:t>SELECT</a:t>
            </a:r>
            <a:r>
              <a:rPr lang="pt-BR" sz="1750">
                <a:solidFill>
                  <a:srgbClr val="253A44"/>
                </a:solidFill>
                <a:latin typeface="Times New Roman"/>
                <a:ea typeface="Times New Roman"/>
                <a:cs typeface="Times New Roman"/>
                <a:sym typeface="Times New Roman"/>
              </a:rPr>
              <a:t>, como mostrado na </a:t>
            </a:r>
            <a:r>
              <a:rPr b="1" lang="pt-BR" sz="1750">
                <a:solidFill>
                  <a:srgbClr val="253A44"/>
                </a:solidFill>
                <a:latin typeface="Times New Roman"/>
                <a:ea typeface="Times New Roman"/>
                <a:cs typeface="Times New Roman"/>
                <a:sym typeface="Times New Roman"/>
              </a:rPr>
              <a:t>Listagem 4</a:t>
            </a:r>
            <a:r>
              <a:rPr lang="pt-BR" sz="1750">
                <a:solidFill>
                  <a:srgbClr val="253A44"/>
                </a:solidFill>
                <a:latin typeface="Times New Roman"/>
                <a:ea typeface="Times New Roman"/>
                <a:cs typeface="Times New Roman"/>
                <a:sym typeface="Times New Roman"/>
              </a:rPr>
              <a:t>.</a:t>
            </a:r>
            <a:endParaRPr sz="1750">
              <a:solidFill>
                <a:srgbClr val="253A44"/>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7"/>
          <p:cNvSpPr/>
          <p:nvPr/>
        </p:nvSpPr>
        <p:spPr>
          <a:xfrm>
            <a:off x="296091" y="146770"/>
            <a:ext cx="11617234" cy="61863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200">
                <a:solidFill>
                  <a:schemeClr val="dk1"/>
                </a:solidFill>
                <a:latin typeface="Arial"/>
                <a:ea typeface="Arial"/>
                <a:cs typeface="Arial"/>
                <a:sym typeface="Arial"/>
              </a:rPr>
              <a:t>ESTUDO DE CASO - Curso de Informática INFORWAY</a:t>
            </a:r>
            <a:endParaRPr/>
          </a:p>
          <a:p>
            <a:pPr indent="449580" lvl="0" marL="0" marR="0" rtl="0" algn="just">
              <a:spcBef>
                <a:spcPts val="0"/>
              </a:spcBef>
              <a:spcAft>
                <a:spcPts val="0"/>
              </a:spcAft>
              <a:buNone/>
            </a:pPr>
            <a:r>
              <a:rPr lang="pt-BR" sz="2200">
                <a:solidFill>
                  <a:schemeClr val="dk1"/>
                </a:solidFill>
                <a:latin typeface="Arial"/>
                <a:ea typeface="Arial"/>
                <a:cs typeface="Arial"/>
                <a:sym typeface="Arial"/>
              </a:rPr>
              <a:t>O curso de informática INFORWAY é uma escola de tecnologia onde os alunos aprendem qualquer área técnica de informática e precisa de um banco de dados eficiente para atender às suas necessidades. Contratamos a empresa Aluno’s Senac para modelar o banco. Segue a rotina proposta: </a:t>
            </a:r>
            <a:endParaRPr sz="2200">
              <a:solidFill>
                <a:schemeClr val="dk1"/>
              </a:solidFill>
              <a:latin typeface="Arial"/>
              <a:ea typeface="Arial"/>
              <a:cs typeface="Arial"/>
              <a:sym typeface="Arial"/>
            </a:endParaRPr>
          </a:p>
          <a:p>
            <a:pPr indent="449580" lvl="0" marL="0" marR="0" rtl="0" algn="just">
              <a:spcBef>
                <a:spcPts val="0"/>
              </a:spcBef>
              <a:spcAft>
                <a:spcPts val="0"/>
              </a:spcAft>
              <a:buNone/>
            </a:pPr>
            <a:r>
              <a:rPr lang="pt-BR" sz="2200">
                <a:solidFill>
                  <a:schemeClr val="dk1"/>
                </a:solidFill>
                <a:latin typeface="Arial"/>
                <a:ea typeface="Arial"/>
                <a:cs typeface="Arial"/>
                <a:sym typeface="Arial"/>
              </a:rPr>
              <a:t>Um aluno (</a:t>
            </a:r>
            <a:r>
              <a:rPr b="1" lang="pt-BR" sz="2200">
                <a:solidFill>
                  <a:schemeClr val="dk1"/>
                </a:solidFill>
                <a:latin typeface="Arial"/>
                <a:ea typeface="Arial"/>
                <a:cs typeface="Arial"/>
                <a:sym typeface="Arial"/>
              </a:rPr>
              <a:t>matrícula, nome, cpf, rg, telefone, nome_pai, nome_mãe e endereço completo</a:t>
            </a:r>
            <a:r>
              <a:rPr lang="pt-BR" sz="2200">
                <a:solidFill>
                  <a:schemeClr val="dk1"/>
                </a:solidFill>
                <a:latin typeface="Arial"/>
                <a:ea typeface="Arial"/>
                <a:cs typeface="Arial"/>
                <a:sym typeface="Arial"/>
              </a:rPr>
              <a:t>) chega à escola para se matricular em um Curso (</a:t>
            </a:r>
            <a:r>
              <a:rPr b="1" lang="pt-BR" sz="2200">
                <a:solidFill>
                  <a:schemeClr val="dk1"/>
                </a:solidFill>
                <a:latin typeface="Arial"/>
                <a:ea typeface="Arial"/>
                <a:cs typeface="Arial"/>
                <a:sym typeface="Arial"/>
              </a:rPr>
              <a:t>cod_curso, nome, carga horária, data_início, data_término</a:t>
            </a:r>
            <a:r>
              <a:rPr lang="pt-BR" sz="2200">
                <a:solidFill>
                  <a:schemeClr val="dk1"/>
                </a:solidFill>
                <a:latin typeface="Arial"/>
                <a:ea typeface="Arial"/>
                <a:cs typeface="Arial"/>
                <a:sym typeface="Arial"/>
              </a:rPr>
              <a:t>). O mesmo pode se matricular em apenas um curso. O aluno pode ser aluno do curso técnico ou do ensino médio. Se for do curso técnico, o aluno terá as provas 01 e 02 como atributo extra e se for do ensino médio terá o atributo média bimestral. Este curso contém várias disciplinas (</a:t>
            </a:r>
            <a:r>
              <a:rPr b="1" lang="pt-BR" sz="2200">
                <a:solidFill>
                  <a:schemeClr val="dk1"/>
                </a:solidFill>
                <a:latin typeface="Arial"/>
                <a:ea typeface="Arial"/>
                <a:cs typeface="Arial"/>
                <a:sym typeface="Arial"/>
              </a:rPr>
              <a:t>cod_disciplina, nome, carga horária</a:t>
            </a:r>
            <a:r>
              <a:rPr lang="pt-BR" sz="2200">
                <a:solidFill>
                  <a:schemeClr val="dk1"/>
                </a:solidFill>
                <a:latin typeface="Arial"/>
                <a:ea typeface="Arial"/>
                <a:cs typeface="Arial"/>
                <a:sym typeface="Arial"/>
              </a:rPr>
              <a:t>) onde temos os professores (</a:t>
            </a:r>
            <a:r>
              <a:rPr b="1" lang="pt-BR" sz="2200">
                <a:solidFill>
                  <a:schemeClr val="dk1"/>
                </a:solidFill>
                <a:latin typeface="Arial"/>
                <a:ea typeface="Arial"/>
                <a:cs typeface="Arial"/>
                <a:sym typeface="Arial"/>
              </a:rPr>
              <a:t>cod_professor, nome, cpf, rg, telefone, habilitação técnica</a:t>
            </a:r>
            <a:r>
              <a:rPr lang="pt-BR" sz="2200">
                <a:solidFill>
                  <a:schemeClr val="dk1"/>
                </a:solidFill>
                <a:latin typeface="Arial"/>
                <a:ea typeface="Arial"/>
                <a:cs typeface="Arial"/>
                <a:sym typeface="Arial"/>
              </a:rPr>
              <a:t>) que ministram as mesmas, mas cada disciplina só é ministrada por apenas um professor. A turma (</a:t>
            </a:r>
            <a:r>
              <a:rPr b="1" lang="pt-BR" sz="2200">
                <a:solidFill>
                  <a:schemeClr val="dk1"/>
                </a:solidFill>
                <a:latin typeface="Arial"/>
                <a:ea typeface="Arial"/>
                <a:cs typeface="Arial"/>
                <a:sym typeface="Arial"/>
              </a:rPr>
              <a:t>numero_turma, sala, horário</a:t>
            </a:r>
            <a:r>
              <a:rPr lang="pt-BR" sz="2200">
                <a:solidFill>
                  <a:schemeClr val="dk1"/>
                </a:solidFill>
                <a:latin typeface="Arial"/>
                <a:ea typeface="Arial"/>
                <a:cs typeface="Arial"/>
                <a:sym typeface="Arial"/>
              </a:rPr>
              <a:t>) contém vários alunos, mas cada aluno só participa de apenas uma turma. Ao final do mês, o aluno realiza os pagamentos (</a:t>
            </a:r>
            <a:r>
              <a:rPr b="1" lang="pt-BR" sz="2200">
                <a:solidFill>
                  <a:schemeClr val="dk1"/>
                </a:solidFill>
                <a:latin typeface="Arial"/>
                <a:ea typeface="Arial"/>
                <a:cs typeface="Arial"/>
                <a:sym typeface="Arial"/>
              </a:rPr>
              <a:t>cod_pagamento, valor, forma de pagamento, data_pagamento, descrição do pagamento</a:t>
            </a:r>
            <a:r>
              <a:rPr lang="pt-BR" sz="2200">
                <a:solidFill>
                  <a:schemeClr val="dk1"/>
                </a:solidFill>
                <a:latin typeface="Arial"/>
                <a:ea typeface="Arial"/>
                <a:cs typeface="Arial"/>
                <a:sym typeface="Arial"/>
              </a:rPr>
              <a:t>) das taxas das mensalidades e seus materiais, ou seja, realiza vários pagamentos por mês. Este pagamento pode feito em dinheiro ou cartão de débito direto na secretaria da escola.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5A11"/>
        </a:solidFill>
      </p:bgPr>
    </p:bg>
    <p:spTree>
      <p:nvGrpSpPr>
        <p:cNvPr id="769" name="Shape 769"/>
        <p:cNvGrpSpPr/>
        <p:nvPr/>
      </p:nvGrpSpPr>
      <p:grpSpPr>
        <a:xfrm>
          <a:off x="0" y="0"/>
          <a:ext cx="0" cy="0"/>
          <a:chOff x="0" y="0"/>
          <a:chExt cx="0" cy="0"/>
        </a:xfrm>
      </p:grpSpPr>
      <p:sp>
        <p:nvSpPr>
          <p:cNvPr id="770" name="Google Shape;77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Projeto Final</a:t>
            </a:r>
            <a:endParaRPr/>
          </a:p>
        </p:txBody>
      </p:sp>
      <p:sp>
        <p:nvSpPr>
          <p:cNvPr id="771" name="Google Shape;771;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Chaves</a:t>
            </a:r>
            <a:endParaRPr/>
          </a:p>
        </p:txBody>
      </p:sp>
      <p:sp>
        <p:nvSpPr>
          <p:cNvPr id="150" name="Google Shape;150;p11"/>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pt-BR"/>
              <a:t>As chaves, em relação ao modelo lógico, correspondem aos atributos identificadores. Eles permitem dar uma identificação a cada ocorrência de instância em uma tabela, e garantir que elas sejam únicas.</a:t>
            </a:r>
            <a:endParaRPr/>
          </a:p>
          <a:p>
            <a:pPr indent="0" lvl="0" marL="0" rtl="0" algn="just">
              <a:lnSpc>
                <a:spcPct val="90000"/>
              </a:lnSpc>
              <a:spcBef>
                <a:spcPts val="1000"/>
              </a:spcBef>
              <a:spcAft>
                <a:spcPts val="0"/>
              </a:spcAft>
              <a:buClr>
                <a:schemeClr val="dk1"/>
              </a:buClr>
              <a:buSzPct val="100000"/>
              <a:buNone/>
            </a:pPr>
            <a:r>
              <a:rPr lang="pt-BR"/>
              <a:t>Porém, dentro do banco de dados propriamente dito, as chaves contam ainda com outras funcionalidades, sendo que, além de ter a função de identificar uma linha de uma tabela, elas ajudam a estabelecer o relacionamento entre as tabela de um banco de dados relacional.</a:t>
            </a:r>
            <a:endParaRPr/>
          </a:p>
          <a:p>
            <a:pPr indent="0" lvl="0" marL="0" rtl="0" algn="just">
              <a:lnSpc>
                <a:spcPct val="90000"/>
              </a:lnSpc>
              <a:spcBef>
                <a:spcPts val="1000"/>
              </a:spcBef>
              <a:spcAft>
                <a:spcPts val="0"/>
              </a:spcAft>
              <a:buClr>
                <a:schemeClr val="dk1"/>
              </a:buClr>
              <a:buSzPct val="100000"/>
              <a:buNone/>
            </a:pPr>
            <a:r>
              <a:rPr lang="pt-BR"/>
              <a:t>Basicamente existem três tipos de chaves em um banco de dados relacional: chave primária, chave alternativa, chave estrangeira. Em seguida veremos mais detalhes referentes aos tipos de chaves e suas respectivas características.</a:t>
            </a:r>
            <a:endParaRPr/>
          </a:p>
          <a:p>
            <a:pPr indent="-77470"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pt-BR"/>
              <a:t>Primaria – Primary Key (PK)</a:t>
            </a:r>
            <a:endParaRPr/>
          </a:p>
          <a:p>
            <a:pPr indent="-228600" lvl="0" marL="228600" rtl="0" algn="just">
              <a:lnSpc>
                <a:spcPct val="90000"/>
              </a:lnSpc>
              <a:spcBef>
                <a:spcPts val="1000"/>
              </a:spcBef>
              <a:spcAft>
                <a:spcPts val="0"/>
              </a:spcAft>
              <a:buClr>
                <a:schemeClr val="dk1"/>
              </a:buClr>
              <a:buSzPct val="100000"/>
              <a:buChar char="•"/>
            </a:pPr>
            <a:r>
              <a:rPr lang="pt-BR"/>
              <a:t>Secundária / Alternativa </a:t>
            </a:r>
            <a:endParaRPr/>
          </a:p>
          <a:p>
            <a:pPr indent="-228600" lvl="0" marL="228600" rtl="0" algn="just">
              <a:lnSpc>
                <a:spcPct val="90000"/>
              </a:lnSpc>
              <a:spcBef>
                <a:spcPts val="1000"/>
              </a:spcBef>
              <a:spcAft>
                <a:spcPts val="0"/>
              </a:spcAft>
              <a:buClr>
                <a:schemeClr val="dk1"/>
              </a:buClr>
              <a:buSzPct val="100000"/>
              <a:buChar char="•"/>
            </a:pPr>
            <a:r>
              <a:rPr lang="pt-BR"/>
              <a:t>Estrangeira – Foreign Key (FK)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 Primária</a:t>
            </a:r>
            <a:endParaRPr/>
          </a:p>
        </p:txBody>
      </p:sp>
      <p:sp>
        <p:nvSpPr>
          <p:cNvPr id="156" name="Google Shape;156;p12"/>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pt-BR"/>
              <a:t>A chave primária ou primary key (PK) é uma coluna ou conjunto de colunas que identificam unicamente um registro dentro de uma tabela, ela pode ser simples ou composta. Os campos que pertencem à chave primária são obrigatórios, não admitindo valor vazio ou NULL.</a:t>
            </a:r>
            <a:endParaRPr/>
          </a:p>
          <a:p>
            <a:pPr indent="0" lvl="0" marL="0" rtl="0" algn="just">
              <a:lnSpc>
                <a:spcPct val="90000"/>
              </a:lnSpc>
              <a:spcBef>
                <a:spcPts val="1000"/>
              </a:spcBef>
              <a:spcAft>
                <a:spcPts val="0"/>
              </a:spcAft>
              <a:buClr>
                <a:schemeClr val="dk1"/>
              </a:buClr>
              <a:buSzPct val="100000"/>
              <a:buNone/>
            </a:pPr>
            <a:r>
              <a:rPr lang="pt-BR"/>
              <a:t>Na abordagem relacional, segundo Heuser (2001), ao definir uma chave primária não se está definindo nenhum caminho de acesso, está-se definindo apenas uma restrição de integridade.</a:t>
            </a:r>
            <a:endParaRPr/>
          </a:p>
          <a:p>
            <a:pPr indent="0" lvl="0" marL="0" rtl="0" algn="just">
              <a:lnSpc>
                <a:spcPct val="90000"/>
              </a:lnSpc>
              <a:spcBef>
                <a:spcPts val="1000"/>
              </a:spcBef>
              <a:spcAft>
                <a:spcPts val="0"/>
              </a:spcAft>
              <a:buClr>
                <a:schemeClr val="dk1"/>
              </a:buClr>
              <a:buSzPct val="100000"/>
              <a:buNone/>
            </a:pPr>
            <a:r>
              <a:rPr lang="pt-BR"/>
              <a:t>A chave primária simples é formada por apenas um campo da tabela. Neste caso podemos dizer que o valor da coluna chave não se repete.</a:t>
            </a:r>
            <a:endParaRPr/>
          </a:p>
          <a:p>
            <a:pPr indent="0" lvl="0" marL="0" rtl="0" algn="just">
              <a:lnSpc>
                <a:spcPct val="90000"/>
              </a:lnSpc>
              <a:spcBef>
                <a:spcPts val="1000"/>
              </a:spcBef>
              <a:spcAft>
                <a:spcPts val="0"/>
              </a:spcAft>
              <a:buClr>
                <a:schemeClr val="dk1"/>
              </a:buClr>
              <a:buSzPct val="100000"/>
              <a:buNone/>
            </a:pPr>
            <a:r>
              <a:rPr lang="pt-BR"/>
              <a:t>A chave primária composta é formada por mais de um campo da tabela, quando temos esta situação, o valor do conjunto de colunas envolvidas na chave não se repete. Isso significa que os valores de parte das colunas podem se repetir.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 Primária</a:t>
            </a:r>
            <a:endParaRPr/>
          </a:p>
        </p:txBody>
      </p:sp>
      <p:pic>
        <p:nvPicPr>
          <p:cNvPr id="162" name="Google Shape;162;p13"/>
          <p:cNvPicPr preferRelativeResize="0"/>
          <p:nvPr/>
        </p:nvPicPr>
        <p:blipFill rotWithShape="1">
          <a:blip r:embed="rId3">
            <a:alphaModFix/>
          </a:blip>
          <a:srcRect b="32720" l="25727" r="27022" t="31415"/>
          <a:stretch/>
        </p:blipFill>
        <p:spPr>
          <a:xfrm>
            <a:off x="593272" y="2278517"/>
            <a:ext cx="4767945" cy="3746726"/>
          </a:xfrm>
          <a:prstGeom prst="rect">
            <a:avLst/>
          </a:prstGeom>
          <a:noFill/>
          <a:ln>
            <a:noFill/>
          </a:ln>
        </p:spPr>
      </p:pic>
      <p:sp>
        <p:nvSpPr>
          <p:cNvPr id="163" name="Google Shape;163;p13"/>
          <p:cNvSpPr txBox="1"/>
          <p:nvPr/>
        </p:nvSpPr>
        <p:spPr>
          <a:xfrm>
            <a:off x="1371604" y="1853976"/>
            <a:ext cx="3837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chemeClr val="dk1"/>
                </a:solidFill>
                <a:latin typeface="Calibri"/>
                <a:ea typeface="Calibri"/>
                <a:cs typeface="Calibri"/>
                <a:sym typeface="Calibri"/>
              </a:rPr>
              <a:t>Chave Primária Simples</a:t>
            </a:r>
            <a:endParaRPr sz="1800">
              <a:solidFill>
                <a:schemeClr val="dk1"/>
              </a:solidFill>
              <a:latin typeface="Calibri"/>
              <a:ea typeface="Calibri"/>
              <a:cs typeface="Calibri"/>
              <a:sym typeface="Calibri"/>
            </a:endParaRPr>
          </a:p>
        </p:txBody>
      </p:sp>
      <p:sp>
        <p:nvSpPr>
          <p:cNvPr id="164" name="Google Shape;164;p13"/>
          <p:cNvSpPr/>
          <p:nvPr/>
        </p:nvSpPr>
        <p:spPr>
          <a:xfrm>
            <a:off x="740229" y="3477984"/>
            <a:ext cx="843642" cy="29391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5" name="Google Shape;165;p13"/>
          <p:cNvPicPr preferRelativeResize="0"/>
          <p:nvPr/>
        </p:nvPicPr>
        <p:blipFill rotWithShape="1">
          <a:blip r:embed="rId4">
            <a:alphaModFix/>
          </a:blip>
          <a:srcRect b="45758" l="26766" r="26743" t="25223"/>
          <a:stretch/>
        </p:blipFill>
        <p:spPr>
          <a:xfrm>
            <a:off x="5715004" y="2278517"/>
            <a:ext cx="5045525" cy="3526443"/>
          </a:xfrm>
          <a:prstGeom prst="rect">
            <a:avLst/>
          </a:prstGeom>
          <a:noFill/>
          <a:ln>
            <a:noFill/>
          </a:ln>
        </p:spPr>
      </p:pic>
      <p:sp>
        <p:nvSpPr>
          <p:cNvPr id="166" name="Google Shape;166;p13"/>
          <p:cNvSpPr txBox="1"/>
          <p:nvPr/>
        </p:nvSpPr>
        <p:spPr>
          <a:xfrm>
            <a:off x="6504215" y="1781176"/>
            <a:ext cx="3837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Chave Primária Composta</a:t>
            </a:r>
            <a:endParaRPr sz="1800">
              <a:solidFill>
                <a:schemeClr val="dk1"/>
              </a:solidFill>
              <a:latin typeface="Calibri"/>
              <a:ea typeface="Calibri"/>
              <a:cs typeface="Calibri"/>
              <a:sym typeface="Calibri"/>
            </a:endParaRPr>
          </a:p>
        </p:txBody>
      </p:sp>
      <p:sp>
        <p:nvSpPr>
          <p:cNvPr id="167" name="Google Shape;167;p13"/>
          <p:cNvSpPr/>
          <p:nvPr/>
        </p:nvSpPr>
        <p:spPr>
          <a:xfrm>
            <a:off x="5780320" y="3641270"/>
            <a:ext cx="843642" cy="29391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13"/>
          <p:cNvSpPr/>
          <p:nvPr/>
        </p:nvSpPr>
        <p:spPr>
          <a:xfrm>
            <a:off x="6896098" y="3663038"/>
            <a:ext cx="990601" cy="272147"/>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Chaves Estrangeira</a:t>
            </a:r>
            <a:endParaRPr/>
          </a:p>
        </p:txBody>
      </p:sp>
      <p:sp>
        <p:nvSpPr>
          <p:cNvPr id="174" name="Google Shape;174;p14"/>
          <p:cNvSpPr txBox="1"/>
          <p:nvPr>
            <p:ph idx="1" type="body"/>
          </p:nvPr>
        </p:nvSpPr>
        <p:spPr>
          <a:xfrm>
            <a:off x="838200" y="1592714"/>
            <a:ext cx="10515600" cy="516731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pt-BR"/>
              <a:t>A chave estrangeira ou foreign key (FK), é uma coluna ou conjunto de colunas que se referem necessariamente a uma chave primária de outra tabela ou dela mesma no caso de recursividade, estabelecendo um relacionamento entre as tabelas. Este relacionamento garante a integridade dos dados relacionados, pois apenas serão permitidos valores que atendam ao relacionamento.</a:t>
            </a:r>
            <a:endParaRPr/>
          </a:p>
          <a:p>
            <a:pPr indent="0" lvl="0" marL="0" rtl="0" algn="just">
              <a:lnSpc>
                <a:spcPct val="90000"/>
              </a:lnSpc>
              <a:spcBef>
                <a:spcPts val="1000"/>
              </a:spcBef>
              <a:spcAft>
                <a:spcPts val="0"/>
              </a:spcAft>
              <a:buClr>
                <a:schemeClr val="dk1"/>
              </a:buClr>
              <a:buSzPct val="100000"/>
              <a:buNone/>
            </a:pPr>
            <a:r>
              <a:rPr lang="pt-BR"/>
              <a:t>A existência de uma chave estrangeira, segundo Heuser (2001), impõe restrições que devem ser garantidas ao executar operações de alterações do DB.</a:t>
            </a:r>
            <a:endParaRPr/>
          </a:p>
          <a:p>
            <a:pPr indent="0" lvl="0" marL="0" rtl="0" algn="just">
              <a:lnSpc>
                <a:spcPct val="90000"/>
              </a:lnSpc>
              <a:spcBef>
                <a:spcPts val="1000"/>
              </a:spcBef>
              <a:spcAft>
                <a:spcPts val="0"/>
              </a:spcAft>
              <a:buClr>
                <a:schemeClr val="dk1"/>
              </a:buClr>
              <a:buSzPct val="100000"/>
              <a:buNone/>
            </a:pPr>
            <a:r>
              <a:rPr lang="pt-BR"/>
              <a:t>Na inclusão de uma linha: Deve garantir que o valor da chave estrangeira apareça na coluna da chave primária referenciada.</a:t>
            </a:r>
            <a:endParaRPr/>
          </a:p>
          <a:p>
            <a:pPr indent="0" lvl="0" marL="0" rtl="0" algn="just">
              <a:lnSpc>
                <a:spcPct val="90000"/>
              </a:lnSpc>
              <a:spcBef>
                <a:spcPts val="1000"/>
              </a:spcBef>
              <a:spcAft>
                <a:spcPts val="0"/>
              </a:spcAft>
              <a:buClr>
                <a:schemeClr val="dk1"/>
              </a:buClr>
              <a:buSzPct val="100000"/>
              <a:buNone/>
            </a:pPr>
            <a:r>
              <a:rPr lang="pt-BR"/>
              <a:t>Na alteração do valor da chave estrangeira: Deve garantir que o novo valor da chave estrangeira apareça na coluna da chave primária referenciada.</a:t>
            </a:r>
            <a:endParaRPr/>
          </a:p>
          <a:p>
            <a:pPr indent="0" lvl="0" marL="0" rtl="0" algn="just">
              <a:lnSpc>
                <a:spcPct val="90000"/>
              </a:lnSpc>
              <a:spcBef>
                <a:spcPts val="1000"/>
              </a:spcBef>
              <a:spcAft>
                <a:spcPts val="0"/>
              </a:spcAft>
              <a:buClr>
                <a:schemeClr val="dk1"/>
              </a:buClr>
              <a:buSzPct val="100000"/>
              <a:buNone/>
            </a:pPr>
            <a:r>
              <a:rPr lang="pt-BR"/>
              <a:t>Na exclusão de uma linha da tabela que contém a chave primária referenciada pela chave estrangeira: Deve garantir que na coluna chave estrangeira não apareça o valor da chave primária que está sendo excluída.</a:t>
            </a:r>
            <a:endParaRPr/>
          </a:p>
          <a:p>
            <a:pPr indent="0" lvl="0" marL="0" rtl="0" algn="just">
              <a:lnSpc>
                <a:spcPct val="90000"/>
              </a:lnSpc>
              <a:spcBef>
                <a:spcPts val="1000"/>
              </a:spcBef>
              <a:spcAft>
                <a:spcPts val="0"/>
              </a:spcAft>
              <a:buClr>
                <a:schemeClr val="dk1"/>
              </a:buClr>
              <a:buSzPct val="100000"/>
              <a:buNone/>
            </a:pPr>
            <a:r>
              <a:rPr lang="pt-BR"/>
              <a:t>Na alteração do valor da chave primária referenciada pela chave estrangeira: Deve garantir que na coluna chave estrangeira não apareça o antigo valor da chave primária que está sendo alterada.</a:t>
            </a:r>
            <a:endParaRPr/>
          </a:p>
          <a:p>
            <a:pPr indent="0" lvl="0" marL="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72b60d3765_7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0" name="Google Shape;180;g172b60d3765_7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Chaves Estrangeira</a:t>
            </a:r>
            <a:endParaRPr/>
          </a:p>
        </p:txBody>
      </p:sp>
      <p:pic>
        <p:nvPicPr>
          <p:cNvPr id="186" name="Google Shape;186;p15"/>
          <p:cNvPicPr preferRelativeResize="0"/>
          <p:nvPr>
            <p:ph idx="1" type="body"/>
          </p:nvPr>
        </p:nvPicPr>
        <p:blipFill rotWithShape="1">
          <a:blip r:embed="rId3">
            <a:alphaModFix/>
          </a:blip>
          <a:srcRect b="10734" l="26312" r="27496" t="11214"/>
          <a:stretch/>
        </p:blipFill>
        <p:spPr>
          <a:xfrm>
            <a:off x="5691768" y="557417"/>
            <a:ext cx="6319200" cy="6319200"/>
          </a:xfrm>
          <a:prstGeom prst="rect">
            <a:avLst/>
          </a:prstGeom>
          <a:noFill/>
          <a:ln>
            <a:noFill/>
          </a:ln>
        </p:spPr>
      </p:pic>
      <p:sp>
        <p:nvSpPr>
          <p:cNvPr id="187" name="Google Shape;187;p15"/>
          <p:cNvSpPr/>
          <p:nvPr/>
        </p:nvSpPr>
        <p:spPr>
          <a:xfrm>
            <a:off x="5829300" y="4833256"/>
            <a:ext cx="1861457" cy="440872"/>
          </a:xfrm>
          <a:prstGeom prst="ellipse">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5"/>
          <p:cNvSpPr/>
          <p:nvPr/>
        </p:nvSpPr>
        <p:spPr>
          <a:xfrm>
            <a:off x="9671954" y="1458681"/>
            <a:ext cx="1861457" cy="440872"/>
          </a:xfrm>
          <a:prstGeom prst="ellipse">
            <a:avLst/>
          </a:prstGeom>
          <a:noFill/>
          <a:ln cap="flat" cmpd="sng" w="127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9" name="Google Shape;189;p15"/>
          <p:cNvCxnSpPr/>
          <p:nvPr/>
        </p:nvCxnSpPr>
        <p:spPr>
          <a:xfrm flipH="1" rot="10800000">
            <a:off x="7690757" y="2073270"/>
            <a:ext cx="2911925" cy="2759986"/>
          </a:xfrm>
          <a:prstGeom prst="straightConnector1">
            <a:avLst/>
          </a:prstGeom>
          <a:noFill/>
          <a:ln cap="flat" cmpd="sng" w="9525">
            <a:solidFill>
              <a:schemeClr val="accent1"/>
            </a:solidFill>
            <a:prstDash val="solid"/>
            <a:miter lim="800000"/>
            <a:headEnd len="sm" w="sm" type="none"/>
            <a:tailEnd len="med" w="med" type="triangle"/>
          </a:ln>
        </p:spPr>
      </p:cxnSp>
      <p:sp>
        <p:nvSpPr>
          <p:cNvPr id="190" name="Google Shape;190;p15"/>
          <p:cNvSpPr txBox="1"/>
          <p:nvPr/>
        </p:nvSpPr>
        <p:spPr>
          <a:xfrm>
            <a:off x="457203" y="1521267"/>
            <a:ext cx="5045400" cy="5356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800">
                <a:solidFill>
                  <a:schemeClr val="dk1"/>
                </a:solidFill>
                <a:latin typeface="Calibri"/>
                <a:ea typeface="Calibri"/>
                <a:cs typeface="Calibri"/>
                <a:sym typeface="Calibri"/>
              </a:rPr>
              <a:t>As duas tabelas anteriores representam informações distintas: a primeira traz uma relação de funcionários de uma empresa fictícia, e a outra relaciona os departamentos desta empresa.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pt-BR" sz="1800">
                <a:solidFill>
                  <a:schemeClr val="dk1"/>
                </a:solidFill>
                <a:latin typeface="Calibri"/>
                <a:ea typeface="Calibri"/>
                <a:cs typeface="Calibri"/>
                <a:sym typeface="Calibri"/>
              </a:rPr>
              <a:t>Existe um relacionamento entre as tabelas, onde dentro da tabela de funcionário é feito referência ao departamento a que o funcionário pertence, a partir do número de sua identificação. Por exemplo, a funcionária “Maria da Silva”, cujo código é 123041, possui no campo ID_DEPARTAMENTO o valor 1022, que corresponde ao departamento “Financeiro” da tabela departamento. </a:t>
            </a:r>
            <a:r>
              <a:rPr lang="pt-B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pt-BR" sz="1800">
                <a:solidFill>
                  <a:schemeClr val="dk1"/>
                </a:solidFill>
                <a:latin typeface="Calibri"/>
                <a:ea typeface="Calibri"/>
                <a:cs typeface="Calibri"/>
                <a:sym typeface="Calibri"/>
              </a:rPr>
              <a:t>Logo, este campo ID_DEPARTAMENTO na tabela funcionários é uma chave estrangeira </a:t>
            </a:r>
            <a:r>
              <a:rPr i="1" lang="pt-BR" sz="1800">
                <a:solidFill>
                  <a:schemeClr val="dk1"/>
                </a:solidFill>
                <a:latin typeface="Calibri"/>
                <a:ea typeface="Calibri"/>
                <a:cs typeface="Calibri"/>
                <a:sym typeface="Calibri"/>
              </a:rPr>
              <a:t>(foreing key)</a:t>
            </a:r>
            <a:r>
              <a:rPr lang="pt-BR" sz="1800">
                <a:solidFill>
                  <a:schemeClr val="dk1"/>
                </a:solidFill>
                <a:latin typeface="Calibri"/>
                <a:ea typeface="Calibri"/>
                <a:cs typeface="Calibri"/>
                <a:sym typeface="Calibri"/>
              </a:rPr>
              <a:t> que faz referência à chave primária da tabela DEPARTAMENTOS.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 Secundária ou Alternativa</a:t>
            </a:r>
            <a:endParaRPr/>
          </a:p>
        </p:txBody>
      </p:sp>
      <p:sp>
        <p:nvSpPr>
          <p:cNvPr id="196" name="Google Shape;196;p16"/>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pt-BR" sz="2400"/>
              <a:t>Em alguns casos mais de uma coluna ou grupo de colunas da tabela servem para identificar unicamente um registro. Neste caso, uma das chaves é criada como chave primária e a outra, como alternativa (também conhecida como Chave única “UK”).</a:t>
            </a:r>
            <a:endParaRPr/>
          </a:p>
          <a:p>
            <a:pPr indent="0" lvl="0" marL="0" rtl="0" algn="just">
              <a:lnSpc>
                <a:spcPct val="90000"/>
              </a:lnSpc>
              <a:spcBef>
                <a:spcPts val="1000"/>
              </a:spcBef>
              <a:spcAft>
                <a:spcPts val="0"/>
              </a:spcAft>
              <a:buClr>
                <a:schemeClr val="dk1"/>
              </a:buClr>
              <a:buSzPts val="2400"/>
              <a:buNone/>
            </a:pPr>
            <a:r>
              <a:rPr lang="pt-BR" sz="2400"/>
              <a:t>Em alguns casos mais de uma coluna ou grupo de colunas da tabela servem para identificar unicamente um registro. Neste caso, uma das chaves é criada como chave primária e a outra, como alternativa (também conhecida como Chave única “UK”).</a:t>
            </a:r>
            <a:endParaRPr/>
          </a:p>
          <a:p>
            <a:pPr indent="0" lvl="0" marL="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Chave Secundária ou Alternativa</a:t>
            </a:r>
            <a:endParaRPr/>
          </a:p>
        </p:txBody>
      </p:sp>
      <p:pic>
        <p:nvPicPr>
          <p:cNvPr id="202" name="Google Shape;202;p17"/>
          <p:cNvPicPr preferRelativeResize="0"/>
          <p:nvPr>
            <p:ph idx="1" type="body"/>
          </p:nvPr>
        </p:nvPicPr>
        <p:blipFill rotWithShape="1">
          <a:blip r:embed="rId3">
            <a:alphaModFix/>
          </a:blip>
          <a:srcRect b="29950" l="26807" r="27149" t="36199"/>
          <a:stretch/>
        </p:blipFill>
        <p:spPr>
          <a:xfrm>
            <a:off x="838200" y="1828800"/>
            <a:ext cx="7387362" cy="2841171"/>
          </a:xfrm>
          <a:prstGeom prst="rect">
            <a:avLst/>
          </a:prstGeom>
          <a:noFill/>
          <a:ln>
            <a:noFill/>
          </a:ln>
        </p:spPr>
      </p:pic>
      <p:sp>
        <p:nvSpPr>
          <p:cNvPr id="203" name="Google Shape;203;p17"/>
          <p:cNvSpPr txBox="1"/>
          <p:nvPr/>
        </p:nvSpPr>
        <p:spPr>
          <a:xfrm>
            <a:off x="740226" y="5061855"/>
            <a:ext cx="10515600" cy="12618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900">
                <a:solidFill>
                  <a:schemeClr val="dk1"/>
                </a:solidFill>
                <a:latin typeface="Calibri"/>
                <a:ea typeface="Calibri"/>
                <a:cs typeface="Calibri"/>
                <a:sym typeface="Calibri"/>
              </a:rPr>
              <a:t>No exemplo visto anteriormente, tanto a chave primária CD_RENAVAM quanto a alternativa PLACA servem para identificar um veículo. Neste caso foi optado por definir o campo CD_RENAVAM como sendo primária, pois esta informação existe antes mesmo de um veículo possuir placa, é importante lembrar que a chave primária não aceita valor NULL, já a chave alternativa sim.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7" name="Shape 207"/>
        <p:cNvGrpSpPr/>
        <p:nvPr/>
      </p:nvGrpSpPr>
      <p:grpSpPr>
        <a:xfrm>
          <a:off x="0" y="0"/>
          <a:ext cx="0" cy="0"/>
          <a:chOff x="0" y="0"/>
          <a:chExt cx="0" cy="0"/>
        </a:xfrm>
      </p:grpSpPr>
      <p:sp>
        <p:nvSpPr>
          <p:cNvPr id="208" name="Google Shape;208;p18"/>
          <p:cNvSpPr txBox="1"/>
          <p:nvPr>
            <p:ph type="title"/>
          </p:nvPr>
        </p:nvSpPr>
        <p:spPr>
          <a:xfrm>
            <a:off x="457199" y="365125"/>
            <a:ext cx="11618259" cy="1325563"/>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lang="pt-BR" sz="2800"/>
              <a:t>Vamos Praticar?</a:t>
            </a:r>
            <a:endParaRPr/>
          </a:p>
        </p:txBody>
      </p:sp>
      <p:sp>
        <p:nvSpPr>
          <p:cNvPr id="209" name="Google Shape;209;p18"/>
          <p:cNvSpPr txBox="1"/>
          <p:nvPr>
            <p:ph idx="1" type="body"/>
          </p:nvPr>
        </p:nvSpPr>
        <p:spPr>
          <a:xfrm>
            <a:off x="838199" y="2285999"/>
            <a:ext cx="10722429" cy="3890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pt-BR"/>
              <a:t>Atividade 1 - Pesquisar</a:t>
            </a:r>
            <a:r>
              <a:rPr lang="pt-BR"/>
              <a:t> todos os elementos que formam os Modelos Conceitual (atributos, entidades e relacionamento) e lógico (entidades, tipos de dados) do DER, inclusive cardinalidade nas relações entre entidades. </a:t>
            </a:r>
            <a:endParaRPr/>
          </a:p>
          <a:p>
            <a:pPr indent="-5080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53374"/>
              <a:buNone/>
            </a:pPr>
            <a:r>
              <a:rPr lang="pt-BR" u="sng">
                <a:solidFill>
                  <a:schemeClr val="hlink"/>
                </a:solidFill>
                <a:hlinkClick r:id="rId3"/>
              </a:rPr>
              <a:t>h</a:t>
            </a:r>
            <a:r>
              <a:rPr lang="pt-BR" sz="1825" u="sng">
                <a:solidFill>
                  <a:schemeClr val="hlink"/>
                </a:solidFill>
                <a:hlinkClick r:id="rId4"/>
              </a:rPr>
              <a:t>ttps://www.devmedia.com.br/mer-e-der-modelagem-de-bancos-de-dados/1433</a:t>
            </a:r>
            <a:endParaRPr sz="1825"/>
          </a:p>
          <a:p>
            <a:pPr indent="0" lvl="0" marL="0" rtl="0" algn="l">
              <a:lnSpc>
                <a:spcPct val="90000"/>
              </a:lnSpc>
              <a:spcBef>
                <a:spcPts val="1000"/>
              </a:spcBef>
              <a:spcAft>
                <a:spcPts val="0"/>
              </a:spcAft>
              <a:buClr>
                <a:schemeClr val="dk1"/>
              </a:buClr>
              <a:buSzPct val="153374"/>
              <a:buNone/>
            </a:pPr>
            <a:r>
              <a:rPr lang="pt-BR" sz="1825" u="sng">
                <a:solidFill>
                  <a:schemeClr val="hlink"/>
                </a:solidFill>
                <a:hlinkClick r:id="rId5"/>
              </a:rPr>
              <a:t>https://www.blrdata.com.br/single-post/2016/03/19/modelo-conceitual-de-dados-aprenda-a-utilizar-os-principais-mecanismos-de-abstra%C3%A7%C3%A3o</a:t>
            </a:r>
            <a:endParaRPr sz="1825"/>
          </a:p>
          <a:p>
            <a:pPr indent="0" lvl="0" marL="0" rtl="0" algn="l">
              <a:lnSpc>
                <a:spcPct val="90000"/>
              </a:lnSpc>
              <a:spcBef>
                <a:spcPts val="1000"/>
              </a:spcBef>
              <a:spcAft>
                <a:spcPts val="0"/>
              </a:spcAft>
              <a:buClr>
                <a:schemeClr val="dk1"/>
              </a:buClr>
              <a:buSzPct val="153374"/>
              <a:buNone/>
            </a:pPr>
            <a:r>
              <a:rPr lang="pt-BR" sz="1825" u="sng">
                <a:solidFill>
                  <a:schemeClr val="hlink"/>
                </a:solidFill>
                <a:hlinkClick r:id="rId6"/>
              </a:rPr>
              <a:t>https://sites.google.com/site/fkbancodedados1/modelologico</a:t>
            </a:r>
            <a:endParaRPr sz="1825"/>
          </a:p>
          <a:p>
            <a:pPr indent="0" lvl="0" marL="0" rtl="0" algn="l">
              <a:lnSpc>
                <a:spcPct val="90000"/>
              </a:lnSpc>
              <a:spcBef>
                <a:spcPts val="1000"/>
              </a:spcBef>
              <a:spcAft>
                <a:spcPts val="0"/>
              </a:spcAft>
              <a:buClr>
                <a:schemeClr val="dk1"/>
              </a:buClr>
              <a:buSzPct val="163802"/>
              <a:buNone/>
            </a:pPr>
            <a:r>
              <a:rPr lang="pt-BR" sz="1709" u="sng">
                <a:solidFill>
                  <a:schemeClr val="hlink"/>
                </a:solidFill>
                <a:hlinkClick r:id="rId7"/>
              </a:rPr>
              <a:t>https://sites.google.com/site/fkbancodedados1/modelodados/mapeamentoder</a:t>
            </a:r>
            <a:endParaRPr sz="1709"/>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Programa</a:t>
            </a:r>
            <a:endParaRPr/>
          </a:p>
        </p:txBody>
      </p:sp>
      <p:sp>
        <p:nvSpPr>
          <p:cNvPr id="91" name="Google Shape;91;p2"/>
          <p:cNvSpPr txBox="1"/>
          <p:nvPr>
            <p:ph idx="1" type="body"/>
          </p:nvPr>
        </p:nvSpPr>
        <p:spPr>
          <a:xfrm>
            <a:off x="838200" y="1411941"/>
            <a:ext cx="10515600" cy="511464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pt-BR"/>
              <a:t>O que é um banco de dados</a:t>
            </a:r>
            <a:endParaRPr/>
          </a:p>
          <a:p>
            <a:pPr indent="-228600" lvl="0" marL="228600" rtl="0" algn="l">
              <a:lnSpc>
                <a:spcPct val="90000"/>
              </a:lnSpc>
              <a:spcBef>
                <a:spcPts val="1000"/>
              </a:spcBef>
              <a:spcAft>
                <a:spcPts val="0"/>
              </a:spcAft>
              <a:buClr>
                <a:schemeClr val="dk1"/>
              </a:buClr>
              <a:buSzPct val="100000"/>
              <a:buChar char="•"/>
            </a:pPr>
            <a:r>
              <a:rPr lang="pt-BR"/>
              <a:t>Qual tipo de banco trabalharemos em sala</a:t>
            </a:r>
            <a:endParaRPr/>
          </a:p>
          <a:p>
            <a:pPr indent="-228600" lvl="1" marL="685800" rtl="0" algn="l">
              <a:lnSpc>
                <a:spcPct val="90000"/>
              </a:lnSpc>
              <a:spcBef>
                <a:spcPts val="500"/>
              </a:spcBef>
              <a:spcAft>
                <a:spcPts val="0"/>
              </a:spcAft>
              <a:buClr>
                <a:schemeClr val="dk1"/>
              </a:buClr>
              <a:buSzPct val="100000"/>
              <a:buChar char="•"/>
            </a:pPr>
            <a:r>
              <a:rPr lang="pt-BR"/>
              <a:t>MER</a:t>
            </a:r>
            <a:endParaRPr/>
          </a:p>
          <a:p>
            <a:pPr indent="-228600" lvl="1" marL="685800" rtl="0" algn="l">
              <a:lnSpc>
                <a:spcPct val="90000"/>
              </a:lnSpc>
              <a:spcBef>
                <a:spcPts val="500"/>
              </a:spcBef>
              <a:spcAft>
                <a:spcPts val="0"/>
              </a:spcAft>
              <a:buClr>
                <a:schemeClr val="dk1"/>
              </a:buClr>
              <a:buSzPct val="100000"/>
              <a:buChar char="•"/>
            </a:pPr>
            <a:r>
              <a:rPr lang="pt-BR"/>
              <a:t>DER</a:t>
            </a:r>
            <a:endParaRPr/>
          </a:p>
          <a:p>
            <a:pPr indent="-228600" lvl="2" marL="1143000" rtl="0" algn="l">
              <a:lnSpc>
                <a:spcPct val="90000"/>
              </a:lnSpc>
              <a:spcBef>
                <a:spcPts val="500"/>
              </a:spcBef>
              <a:spcAft>
                <a:spcPts val="0"/>
              </a:spcAft>
              <a:buClr>
                <a:schemeClr val="dk1"/>
              </a:buClr>
              <a:buSzPct val="100000"/>
              <a:buChar char="•"/>
            </a:pPr>
            <a:r>
              <a:rPr lang="pt-BR"/>
              <a:t>Modelo conceitual</a:t>
            </a:r>
            <a:endParaRPr/>
          </a:p>
          <a:p>
            <a:pPr indent="-228600" lvl="1" marL="685800" rtl="0" algn="l">
              <a:lnSpc>
                <a:spcPct val="90000"/>
              </a:lnSpc>
              <a:spcBef>
                <a:spcPts val="500"/>
              </a:spcBef>
              <a:spcAft>
                <a:spcPts val="0"/>
              </a:spcAft>
              <a:buClr>
                <a:schemeClr val="dk1"/>
              </a:buClr>
              <a:buSzPct val="100000"/>
              <a:buChar char="•"/>
            </a:pPr>
            <a:r>
              <a:rPr lang="pt-BR"/>
              <a:t>Modelo lógico</a:t>
            </a:r>
            <a:endParaRPr/>
          </a:p>
          <a:p>
            <a:pPr indent="-228600" lvl="1" marL="685800" rtl="0" algn="l">
              <a:lnSpc>
                <a:spcPct val="90000"/>
              </a:lnSpc>
              <a:spcBef>
                <a:spcPts val="500"/>
              </a:spcBef>
              <a:spcAft>
                <a:spcPts val="0"/>
              </a:spcAft>
              <a:buClr>
                <a:schemeClr val="dk1"/>
              </a:buClr>
              <a:buSzPct val="100000"/>
              <a:buChar char="•"/>
            </a:pPr>
            <a:r>
              <a:rPr lang="pt-BR"/>
              <a:t>Chaves</a:t>
            </a:r>
            <a:endParaRPr/>
          </a:p>
          <a:p>
            <a:pPr indent="-228600" lvl="1" marL="685800" rtl="0" algn="l">
              <a:lnSpc>
                <a:spcPct val="90000"/>
              </a:lnSpc>
              <a:spcBef>
                <a:spcPts val="500"/>
              </a:spcBef>
              <a:spcAft>
                <a:spcPts val="0"/>
              </a:spcAft>
              <a:buClr>
                <a:schemeClr val="dk1"/>
              </a:buClr>
              <a:buSzPct val="100000"/>
              <a:buChar char="•"/>
            </a:pPr>
            <a:r>
              <a:rPr lang="pt-BR"/>
              <a:t>Modelo físico</a:t>
            </a:r>
            <a:endParaRPr/>
          </a:p>
          <a:p>
            <a:pPr indent="-228600" lvl="1" marL="685800" rtl="0" algn="l">
              <a:lnSpc>
                <a:spcPct val="90000"/>
              </a:lnSpc>
              <a:spcBef>
                <a:spcPts val="500"/>
              </a:spcBef>
              <a:spcAft>
                <a:spcPts val="0"/>
              </a:spcAft>
              <a:buClr>
                <a:schemeClr val="dk1"/>
              </a:buClr>
              <a:buSzPct val="100000"/>
              <a:buChar char="•"/>
            </a:pPr>
            <a:r>
              <a:rPr lang="pt-BR"/>
              <a:t>Dicionário de dados</a:t>
            </a:r>
            <a:endParaRPr/>
          </a:p>
          <a:p>
            <a:pPr indent="-228600" lvl="0" marL="228600" rtl="0" algn="l">
              <a:lnSpc>
                <a:spcPct val="90000"/>
              </a:lnSpc>
              <a:spcBef>
                <a:spcPts val="1000"/>
              </a:spcBef>
              <a:spcAft>
                <a:spcPts val="0"/>
              </a:spcAft>
              <a:buClr>
                <a:schemeClr val="dk1"/>
              </a:buClr>
              <a:buSzPct val="100000"/>
              <a:buChar char="•"/>
            </a:pPr>
            <a:r>
              <a:rPr lang="pt-BR"/>
              <a:t>SQL</a:t>
            </a:r>
            <a:endParaRPr/>
          </a:p>
          <a:p>
            <a:pPr indent="-228600" lvl="1" marL="685800" rtl="0" algn="l">
              <a:lnSpc>
                <a:spcPct val="90000"/>
              </a:lnSpc>
              <a:spcBef>
                <a:spcPts val="500"/>
              </a:spcBef>
              <a:spcAft>
                <a:spcPts val="0"/>
              </a:spcAft>
              <a:buClr>
                <a:schemeClr val="dk1"/>
              </a:buClr>
              <a:buSzPct val="100000"/>
              <a:buChar char="•"/>
            </a:pPr>
            <a:r>
              <a:rPr lang="pt-BR"/>
              <a:t>Comandos Transaction – SQL de linguagem de definição de dados – DDL </a:t>
            </a:r>
            <a:endParaRPr/>
          </a:p>
          <a:p>
            <a:pPr indent="-228600" lvl="1" marL="685800" rtl="0" algn="l">
              <a:lnSpc>
                <a:spcPct val="90000"/>
              </a:lnSpc>
              <a:spcBef>
                <a:spcPts val="500"/>
              </a:spcBef>
              <a:spcAft>
                <a:spcPts val="0"/>
              </a:spcAft>
              <a:buClr>
                <a:schemeClr val="dk1"/>
              </a:buClr>
              <a:buSzPct val="100000"/>
              <a:buChar char="•"/>
            </a:pPr>
            <a:r>
              <a:rPr lang="pt-BR"/>
              <a:t>Comandos Transaction – SQL de linguagem de manipulação de dados – DML </a:t>
            </a:r>
            <a:endParaRPr/>
          </a:p>
          <a:p>
            <a:pPr indent="-228600" lvl="1" marL="685800" rtl="0" algn="l">
              <a:lnSpc>
                <a:spcPct val="90000"/>
              </a:lnSpc>
              <a:spcBef>
                <a:spcPts val="500"/>
              </a:spcBef>
              <a:spcAft>
                <a:spcPts val="0"/>
              </a:spcAft>
              <a:buClr>
                <a:schemeClr val="dk1"/>
              </a:buClr>
              <a:buSzPct val="100000"/>
              <a:buChar char="•"/>
            </a:pPr>
            <a:r>
              <a:rPr lang="pt-BR"/>
              <a:t>Comandos Transaction – SQL de linguagem de controle de dados – DCL </a:t>
            </a:r>
            <a:endParaRPr/>
          </a:p>
          <a:p>
            <a:pPr indent="-228600" lvl="1" marL="685800" rtl="0" algn="l">
              <a:lnSpc>
                <a:spcPct val="90000"/>
              </a:lnSpc>
              <a:spcBef>
                <a:spcPts val="500"/>
              </a:spcBef>
              <a:spcAft>
                <a:spcPts val="0"/>
              </a:spcAft>
              <a:buClr>
                <a:schemeClr val="dk1"/>
              </a:buClr>
              <a:buSzPct val="100000"/>
              <a:buChar char="•"/>
            </a:pPr>
            <a:r>
              <a:rPr lang="pt-BR"/>
              <a:t>Operadores de comparação, lógicos e aritméticos </a:t>
            </a:r>
            <a:endParaRPr/>
          </a:p>
          <a:p>
            <a:pPr indent="-228600" lvl="1" marL="685800" rtl="0" algn="l">
              <a:lnSpc>
                <a:spcPct val="90000"/>
              </a:lnSpc>
              <a:spcBef>
                <a:spcPts val="500"/>
              </a:spcBef>
              <a:spcAft>
                <a:spcPts val="0"/>
              </a:spcAft>
              <a:buClr>
                <a:schemeClr val="dk1"/>
              </a:buClr>
              <a:buSzPct val="100000"/>
              <a:buChar char="•"/>
            </a:pPr>
            <a:r>
              <a:rPr lang="pt-BR"/>
              <a:t>Agrupamento e Funções de agregação, datas, matemáticas e strings </a:t>
            </a:r>
            <a:endParaRPr/>
          </a:p>
          <a:p>
            <a:pPr indent="-228600" lvl="1" marL="685800" rtl="0" algn="l">
              <a:lnSpc>
                <a:spcPct val="90000"/>
              </a:lnSpc>
              <a:spcBef>
                <a:spcPts val="500"/>
              </a:spcBef>
              <a:spcAft>
                <a:spcPts val="0"/>
              </a:spcAft>
              <a:buClr>
                <a:schemeClr val="dk1"/>
              </a:buClr>
              <a:buSzPct val="100000"/>
              <a:buChar char="•"/>
            </a:pPr>
            <a:r>
              <a:rPr lang="pt-BR"/>
              <a:t>União e Junção de tabelas </a:t>
            </a:r>
            <a:endParaRPr/>
          </a:p>
          <a:p>
            <a:pPr indent="-228600" lvl="1" marL="685800" rtl="0" algn="l">
              <a:lnSpc>
                <a:spcPct val="90000"/>
              </a:lnSpc>
              <a:spcBef>
                <a:spcPts val="500"/>
              </a:spcBef>
              <a:spcAft>
                <a:spcPts val="0"/>
              </a:spcAft>
              <a:buClr>
                <a:schemeClr val="dk1"/>
              </a:buClr>
              <a:buSzPct val="100000"/>
              <a:buChar char="•"/>
            </a:pPr>
            <a:r>
              <a:rPr lang="pt-BR"/>
              <a:t>Criação de visões </a:t>
            </a:r>
            <a:endParaRPr/>
          </a:p>
          <a:p>
            <a:pPr indent="-228600" lvl="1" marL="685800" rtl="0" algn="l">
              <a:lnSpc>
                <a:spcPct val="90000"/>
              </a:lnSpc>
              <a:spcBef>
                <a:spcPts val="500"/>
              </a:spcBef>
              <a:spcAft>
                <a:spcPts val="0"/>
              </a:spcAft>
              <a:buClr>
                <a:schemeClr val="dk1"/>
              </a:buClr>
              <a:buSzPct val="100000"/>
              <a:buChar char="•"/>
            </a:pPr>
            <a:r>
              <a:rPr lang="pt-BR"/>
              <a:t>Criação de funções, procedimentos e gatilhos </a:t>
            </a:r>
            <a:endParaRPr/>
          </a:p>
          <a:p>
            <a:pPr indent="-110490"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877675" y="3552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Cardinalidade</a:t>
            </a:r>
            <a:endParaRPr/>
          </a:p>
        </p:txBody>
      </p:sp>
      <p:sp>
        <p:nvSpPr>
          <p:cNvPr id="215" name="Google Shape;21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Notação pé de galinha</a:t>
            </a:r>
            <a:endParaRPr/>
          </a:p>
        </p:txBody>
      </p:sp>
      <p:pic>
        <p:nvPicPr>
          <p:cNvPr id="216" name="Google Shape;216;p19"/>
          <p:cNvPicPr preferRelativeResize="0"/>
          <p:nvPr/>
        </p:nvPicPr>
        <p:blipFill rotWithShape="1">
          <a:blip r:embed="rId3">
            <a:alphaModFix/>
          </a:blip>
          <a:srcRect b="0" l="0" r="0" t="0"/>
          <a:stretch/>
        </p:blipFill>
        <p:spPr>
          <a:xfrm>
            <a:off x="4690318" y="872263"/>
            <a:ext cx="7005572" cy="530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0" name="Shape 220"/>
        <p:cNvGrpSpPr/>
        <p:nvPr/>
      </p:nvGrpSpPr>
      <p:grpSpPr>
        <a:xfrm>
          <a:off x="0" y="0"/>
          <a:ext cx="0" cy="0"/>
          <a:chOff x="0" y="0"/>
          <a:chExt cx="0" cy="0"/>
        </a:xfrm>
      </p:grpSpPr>
      <p:sp>
        <p:nvSpPr>
          <p:cNvPr id="221" name="Google Shape;221;p20"/>
          <p:cNvSpPr txBox="1"/>
          <p:nvPr>
            <p:ph type="title"/>
          </p:nvPr>
        </p:nvSpPr>
        <p:spPr>
          <a:xfrm>
            <a:off x="457200" y="265925"/>
            <a:ext cx="11618100" cy="657900"/>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r>
              <a:rPr lang="pt-BR" sz="2800"/>
              <a:t>Vamos Praticar?</a:t>
            </a:r>
            <a:endParaRPr/>
          </a:p>
        </p:txBody>
      </p:sp>
      <p:sp>
        <p:nvSpPr>
          <p:cNvPr id="222" name="Google Shape;222;p20"/>
          <p:cNvSpPr txBox="1"/>
          <p:nvPr>
            <p:ph idx="1" type="body"/>
          </p:nvPr>
        </p:nvSpPr>
        <p:spPr>
          <a:xfrm>
            <a:off x="335700" y="993800"/>
            <a:ext cx="11739600" cy="520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pt-BR" sz="1800"/>
              <a:t>Atividade 2 – Baseado no Estudo de caso, Desenvolver o </a:t>
            </a:r>
            <a:r>
              <a:rPr lang="pt-BR" sz="1800"/>
              <a:t>MODELO CONCEITUAL e LÓGICO </a:t>
            </a:r>
            <a:r>
              <a:rPr b="1" lang="pt-BR" sz="1800"/>
              <a:t>de um banco de dados</a:t>
            </a:r>
            <a:endParaRPr sz="1800"/>
          </a:p>
          <a:p>
            <a:pPr indent="0" lvl="0" marL="0" rtl="0" algn="l">
              <a:lnSpc>
                <a:spcPct val="90000"/>
              </a:lnSpc>
              <a:spcBef>
                <a:spcPts val="1000"/>
              </a:spcBef>
              <a:spcAft>
                <a:spcPts val="0"/>
              </a:spcAft>
              <a:buClr>
                <a:schemeClr val="dk1"/>
              </a:buClr>
              <a:buSzPts val="1800"/>
              <a:buNone/>
            </a:pPr>
            <a:r>
              <a:rPr lang="pt-BR" sz="1800">
                <a:latin typeface="Arial"/>
                <a:ea typeface="Arial"/>
                <a:cs typeface="Arial"/>
                <a:sym typeface="Arial"/>
              </a:rPr>
              <a:t>Banco de dados de uma Locadora – MER.</a:t>
            </a:r>
            <a:br>
              <a:rPr lang="pt-BR" sz="1800"/>
            </a:br>
            <a:r>
              <a:rPr lang="pt-BR" sz="1800">
                <a:latin typeface="Arial"/>
                <a:ea typeface="Arial"/>
                <a:cs typeface="Arial"/>
                <a:sym typeface="Arial"/>
              </a:rPr>
              <a:t>Considere o banco de dados de uma </a:t>
            </a:r>
            <a:r>
              <a:rPr lang="pt-BR" sz="1800">
                <a:latin typeface="Arial"/>
                <a:ea typeface="Arial"/>
                <a:cs typeface="Arial"/>
                <a:sym typeface="Arial"/>
              </a:rPr>
              <a:t>Loja de Venda</a:t>
            </a:r>
            <a:r>
              <a:rPr lang="pt-BR" sz="1800">
                <a:latin typeface="Arial"/>
                <a:ea typeface="Arial"/>
                <a:cs typeface="Arial"/>
                <a:sym typeface="Arial"/>
              </a:rPr>
              <a:t> de Filmes. De acordo com os requisitos a seguir, utilize o MER para representar o banco de dados desta Loja.</a:t>
            </a:r>
            <a:endParaRPr/>
          </a:p>
          <a:p>
            <a:pPr indent="0" lvl="0" marL="0" rtl="0" algn="l">
              <a:lnSpc>
                <a:spcPct val="90000"/>
              </a:lnSpc>
              <a:spcBef>
                <a:spcPts val="1000"/>
              </a:spcBef>
              <a:spcAft>
                <a:spcPts val="0"/>
              </a:spcAft>
              <a:buClr>
                <a:schemeClr val="dk1"/>
              </a:buClr>
              <a:buSzPts val="1800"/>
              <a:buNone/>
            </a:pPr>
            <a:br>
              <a:rPr lang="pt-BR" sz="1800"/>
            </a:br>
            <a:r>
              <a:rPr lang="pt-BR" sz="1800">
                <a:latin typeface="Arial"/>
                <a:ea typeface="Arial"/>
                <a:cs typeface="Arial"/>
                <a:sym typeface="Arial"/>
              </a:rPr>
              <a:t>1. A Loja deseja manter um cadastro de clientes.</a:t>
            </a:r>
            <a:br>
              <a:rPr lang="pt-BR" sz="1800"/>
            </a:br>
            <a:r>
              <a:rPr lang="pt-BR" sz="1800">
                <a:latin typeface="Arial"/>
                <a:ea typeface="Arial"/>
                <a:cs typeface="Arial"/>
                <a:sym typeface="Arial"/>
              </a:rPr>
              <a:t>2. Sobre cada cliente, é importante manter seu endereço, telefone, CPF e </a:t>
            </a:r>
            <a:r>
              <a:rPr b="1" lang="pt-BR" sz="1800">
                <a:latin typeface="Arial"/>
                <a:ea typeface="Arial"/>
                <a:cs typeface="Arial"/>
                <a:sym typeface="Arial"/>
              </a:rPr>
              <a:t>lista dos filmes</a:t>
            </a:r>
            <a:r>
              <a:rPr lang="pt-BR" sz="1800">
                <a:latin typeface="Arial"/>
                <a:ea typeface="Arial"/>
                <a:cs typeface="Arial"/>
                <a:sym typeface="Arial"/>
              </a:rPr>
              <a:t> que este</a:t>
            </a:r>
            <a:br>
              <a:rPr lang="pt-BR" sz="1800"/>
            </a:br>
            <a:r>
              <a:rPr lang="pt-BR" sz="1800">
                <a:latin typeface="Arial"/>
                <a:ea typeface="Arial"/>
                <a:cs typeface="Arial"/>
                <a:sym typeface="Arial"/>
              </a:rPr>
              <a:t>cliente já comprou. Para cada compra, é importante guardar a data em que esta foi realizada.</a:t>
            </a:r>
            <a:br>
              <a:rPr lang="pt-BR" sz="1800"/>
            </a:br>
            <a:r>
              <a:rPr lang="pt-BR" sz="1800">
                <a:latin typeface="Arial"/>
                <a:ea typeface="Arial"/>
                <a:cs typeface="Arial"/>
                <a:sym typeface="Arial"/>
              </a:rPr>
              <a:t>3. Um cliente pode comprar muitos filmes. Um filme pode ser vendido para mais de um cliente pois</a:t>
            </a:r>
            <a:br>
              <a:rPr lang="pt-BR" sz="1800"/>
            </a:br>
            <a:r>
              <a:rPr lang="pt-BR" sz="1800">
                <a:latin typeface="Arial"/>
                <a:ea typeface="Arial"/>
                <a:cs typeface="Arial"/>
                <a:sym typeface="Arial"/>
              </a:rPr>
              <a:t>geralmente há vários filmes em estoque.</a:t>
            </a:r>
            <a:br>
              <a:rPr lang="pt-BR" sz="1800"/>
            </a:br>
            <a:r>
              <a:rPr lang="pt-BR" sz="1800">
                <a:latin typeface="Arial"/>
                <a:ea typeface="Arial"/>
                <a:cs typeface="Arial"/>
                <a:sym typeface="Arial"/>
              </a:rPr>
              <a:t>5. A Loja compra filmes de fornecedores.</a:t>
            </a:r>
            <a:br>
              <a:rPr lang="pt-BR" sz="1800"/>
            </a:br>
            <a:r>
              <a:rPr lang="pt-BR" sz="1800">
                <a:latin typeface="Arial"/>
                <a:ea typeface="Arial"/>
                <a:cs typeface="Arial"/>
                <a:sym typeface="Arial"/>
              </a:rPr>
              <a:t>6. Sobre os fornecedores, a Loja precisa de seu código, endereço, telefone de contato, e o nome de seu</a:t>
            </a:r>
            <a:br>
              <a:rPr lang="pt-BR" sz="1800"/>
            </a:br>
            <a:r>
              <a:rPr lang="pt-BR" sz="1800">
                <a:latin typeface="Arial"/>
                <a:ea typeface="Arial"/>
                <a:cs typeface="Arial"/>
                <a:sym typeface="Arial"/>
              </a:rPr>
              <a:t>gerente.</a:t>
            </a:r>
            <a:br>
              <a:rPr lang="pt-BR" sz="1800"/>
            </a:br>
            <a:r>
              <a:rPr lang="pt-BR" sz="1800">
                <a:latin typeface="Arial"/>
                <a:ea typeface="Arial"/>
                <a:cs typeface="Arial"/>
                <a:sym typeface="Arial"/>
              </a:rPr>
              <a:t>7. Cada cliente tem um código único.</a:t>
            </a:r>
            <a:br>
              <a:rPr lang="pt-BR" sz="1800"/>
            </a:br>
            <a:r>
              <a:rPr lang="pt-BR" sz="1800">
                <a:latin typeface="Arial"/>
                <a:ea typeface="Arial"/>
                <a:cs typeface="Arial"/>
                <a:sym typeface="Arial"/>
              </a:rPr>
              <a:t>8. Quem fatura a venda é o funcionário responsável pelo departamento de Vendas que atua como vendedor.</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pt-BR" sz="1800">
                <a:latin typeface="Arial"/>
                <a:ea typeface="Arial"/>
                <a:cs typeface="Arial"/>
                <a:sym typeface="Arial"/>
              </a:rPr>
              <a:t>9. Deve-se manter um cadastro sobre cada filme na Loja. Para cada filme, é importante armazenar</a:t>
            </a:r>
            <a:br>
              <a:rPr lang="pt-BR" sz="1800"/>
            </a:br>
            <a:r>
              <a:rPr lang="pt-BR" sz="1800">
                <a:latin typeface="Arial"/>
                <a:ea typeface="Arial"/>
                <a:cs typeface="Arial"/>
                <a:sym typeface="Arial"/>
              </a:rPr>
              <a:t>o nome do diretor, categoria, fornecedor e a quantidade dos filmes em estoque.</a:t>
            </a:r>
            <a:br>
              <a:rPr lang="pt-BR" sz="1800"/>
            </a:br>
            <a:r>
              <a:rPr lang="pt-BR" sz="1800">
                <a:latin typeface="Arial"/>
                <a:ea typeface="Arial"/>
                <a:cs typeface="Arial"/>
                <a:sym typeface="Arial"/>
              </a:rPr>
              <a:t>10</a:t>
            </a:r>
            <a:r>
              <a:rPr lang="pt-BR" sz="1800">
                <a:latin typeface="Arial"/>
                <a:ea typeface="Arial"/>
                <a:cs typeface="Arial"/>
                <a:sym typeface="Arial"/>
              </a:rPr>
              <a:t>. Fornecedores diferentes não fornecem o mesmo tipo de filme.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6" name="Shape 226"/>
        <p:cNvGrpSpPr/>
        <p:nvPr/>
      </p:nvGrpSpPr>
      <p:grpSpPr>
        <a:xfrm>
          <a:off x="0" y="0"/>
          <a:ext cx="0" cy="0"/>
          <a:chOff x="0" y="0"/>
          <a:chExt cx="0" cy="0"/>
        </a:xfrm>
      </p:grpSpPr>
      <p:sp>
        <p:nvSpPr>
          <p:cNvPr id="227" name="Google Shape;227;g1867d3f04c1_0_5"/>
          <p:cNvSpPr txBox="1"/>
          <p:nvPr>
            <p:ph type="title"/>
          </p:nvPr>
        </p:nvSpPr>
        <p:spPr>
          <a:xfrm>
            <a:off x="894200" y="0"/>
            <a:ext cx="10515600" cy="951600"/>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4400"/>
              <a:buFont typeface="Arial"/>
              <a:buNone/>
            </a:pPr>
            <a:r>
              <a:rPr lang="pt-BR" sz="3600">
                <a:latin typeface="Arial"/>
                <a:ea typeface="Arial"/>
                <a:cs typeface="Arial"/>
                <a:sym typeface="Arial"/>
              </a:rPr>
              <a:t>Modelo Conceitual </a:t>
            </a:r>
            <a:r>
              <a:rPr lang="pt-BR" sz="3600">
                <a:latin typeface="Arial"/>
                <a:ea typeface="Arial"/>
                <a:cs typeface="Arial"/>
                <a:sym typeface="Arial"/>
              </a:rPr>
              <a:t>– Loja de Filmes</a:t>
            </a:r>
            <a:endParaRPr sz="3600">
              <a:latin typeface="Arial"/>
              <a:ea typeface="Arial"/>
              <a:cs typeface="Arial"/>
              <a:sym typeface="Arial"/>
            </a:endParaRPr>
          </a:p>
        </p:txBody>
      </p:sp>
      <p:pic>
        <p:nvPicPr>
          <p:cNvPr id="228" name="Google Shape;228;g1867d3f04c1_0_5"/>
          <p:cNvPicPr preferRelativeResize="0"/>
          <p:nvPr/>
        </p:nvPicPr>
        <p:blipFill rotWithShape="1">
          <a:blip r:embed="rId3">
            <a:alphaModFix/>
          </a:blip>
          <a:srcRect b="11022" l="7048" r="30018" t="13271"/>
          <a:stretch/>
        </p:blipFill>
        <p:spPr>
          <a:xfrm>
            <a:off x="811750" y="951600"/>
            <a:ext cx="10287025" cy="57104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4400"/>
              <a:buFont typeface="Arial"/>
              <a:buNone/>
            </a:pPr>
            <a:r>
              <a:rPr lang="pt-BR">
                <a:latin typeface="Arial"/>
                <a:ea typeface="Arial"/>
                <a:cs typeface="Arial"/>
                <a:sym typeface="Arial"/>
              </a:rPr>
              <a:t>Modelo Lógico - para normalizar</a:t>
            </a:r>
            <a:endParaRPr>
              <a:latin typeface="Arial"/>
              <a:ea typeface="Arial"/>
              <a:cs typeface="Arial"/>
              <a:sym typeface="Arial"/>
            </a:endParaRPr>
          </a:p>
        </p:txBody>
      </p:sp>
      <p:pic>
        <p:nvPicPr>
          <p:cNvPr id="234" name="Google Shape;234;p22"/>
          <p:cNvPicPr preferRelativeResize="0"/>
          <p:nvPr/>
        </p:nvPicPr>
        <p:blipFill rotWithShape="1">
          <a:blip r:embed="rId3">
            <a:alphaModFix/>
          </a:blip>
          <a:srcRect b="21393" l="15805" r="30648" t="30288"/>
          <a:stretch/>
        </p:blipFill>
        <p:spPr>
          <a:xfrm>
            <a:off x="1910861" y="1518015"/>
            <a:ext cx="7338645" cy="4966557"/>
          </a:xfrm>
          <a:prstGeom prst="rect">
            <a:avLst/>
          </a:prstGeom>
          <a:noFill/>
          <a:ln>
            <a:noFill/>
          </a:ln>
        </p:spPr>
      </p:pic>
      <p:cxnSp>
        <p:nvCxnSpPr>
          <p:cNvPr id="235" name="Google Shape;235;p22"/>
          <p:cNvCxnSpPr/>
          <p:nvPr/>
        </p:nvCxnSpPr>
        <p:spPr>
          <a:xfrm flipH="1" rot="10800000">
            <a:off x="1329600" y="2995025"/>
            <a:ext cx="755700" cy="1069200"/>
          </a:xfrm>
          <a:prstGeom prst="straightConnector1">
            <a:avLst/>
          </a:prstGeom>
          <a:noFill/>
          <a:ln cap="flat" cmpd="sng" w="9525">
            <a:solidFill>
              <a:srgbClr val="FF0000"/>
            </a:solidFill>
            <a:prstDash val="solid"/>
            <a:round/>
            <a:headEnd len="med" w="med" type="none"/>
            <a:tailEnd len="med" w="med" type="triangle"/>
          </a:ln>
        </p:spPr>
      </p:cxnSp>
      <p:cxnSp>
        <p:nvCxnSpPr>
          <p:cNvPr id="236" name="Google Shape;236;p22"/>
          <p:cNvCxnSpPr/>
          <p:nvPr/>
        </p:nvCxnSpPr>
        <p:spPr>
          <a:xfrm flipH="1" rot="10800000">
            <a:off x="853750" y="2603175"/>
            <a:ext cx="1147800" cy="252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pt-BR"/>
              <a:t>Propriedades ACID</a:t>
            </a:r>
            <a:br>
              <a:rPr b="1" lang="pt-BR"/>
            </a:br>
            <a:endParaRPr/>
          </a:p>
        </p:txBody>
      </p:sp>
      <p:sp>
        <p:nvSpPr>
          <p:cNvPr id="242" name="Google Shape;242;p24"/>
          <p:cNvSpPr txBox="1"/>
          <p:nvPr>
            <p:ph idx="1" type="body"/>
          </p:nvPr>
        </p:nvSpPr>
        <p:spPr>
          <a:xfrm>
            <a:off x="838200" y="1411941"/>
            <a:ext cx="10515600" cy="51146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pt-BR" sz="2200"/>
              <a:t>Quatro propriedades essenciais definem as transações do banco de dados relacional: atomicidade, consistência, isolamento e durabilidade, normalmente denominados ACID.</a:t>
            </a:r>
            <a:endParaRPr/>
          </a:p>
          <a:p>
            <a:pPr indent="-228600" lvl="0" marL="228600" rtl="0" algn="just">
              <a:lnSpc>
                <a:spcPct val="90000"/>
              </a:lnSpc>
              <a:spcBef>
                <a:spcPts val="1000"/>
              </a:spcBef>
              <a:spcAft>
                <a:spcPts val="0"/>
              </a:spcAft>
              <a:buClr>
                <a:schemeClr val="dk1"/>
              </a:buClr>
              <a:buSzPts val="2200"/>
              <a:buChar char="•"/>
            </a:pPr>
            <a:r>
              <a:rPr lang="pt-BR" sz="2200"/>
              <a:t>A </a:t>
            </a:r>
            <a:r>
              <a:rPr b="1" lang="pt-BR" sz="2200"/>
              <a:t>atomicidade</a:t>
            </a:r>
            <a:r>
              <a:rPr lang="pt-BR" sz="2200"/>
              <a:t> define todos os elementos que compõem uma transação completa do banco de dados.</a:t>
            </a:r>
            <a:endParaRPr/>
          </a:p>
          <a:p>
            <a:pPr indent="-228600" lvl="0" marL="228600" rtl="0" algn="just">
              <a:lnSpc>
                <a:spcPct val="90000"/>
              </a:lnSpc>
              <a:spcBef>
                <a:spcPts val="1000"/>
              </a:spcBef>
              <a:spcAft>
                <a:spcPts val="0"/>
              </a:spcAft>
              <a:buClr>
                <a:schemeClr val="dk1"/>
              </a:buClr>
              <a:buSzPts val="2200"/>
              <a:buChar char="•"/>
            </a:pPr>
            <a:r>
              <a:rPr lang="pt-BR" sz="2200"/>
              <a:t>A </a:t>
            </a:r>
            <a:r>
              <a:rPr b="1" lang="pt-BR" sz="2200"/>
              <a:t>consistência</a:t>
            </a:r>
            <a:r>
              <a:rPr lang="pt-BR" sz="2200"/>
              <a:t> define as regras para manter os pontos de dados em um estado correto após uma transação.</a:t>
            </a:r>
            <a:endParaRPr/>
          </a:p>
          <a:p>
            <a:pPr indent="-228600" lvl="0" marL="228600" rtl="0" algn="just">
              <a:lnSpc>
                <a:spcPct val="90000"/>
              </a:lnSpc>
              <a:spcBef>
                <a:spcPts val="1000"/>
              </a:spcBef>
              <a:spcAft>
                <a:spcPts val="0"/>
              </a:spcAft>
              <a:buClr>
                <a:schemeClr val="dk1"/>
              </a:buClr>
              <a:buSzPts val="2200"/>
              <a:buChar char="•"/>
            </a:pPr>
            <a:r>
              <a:rPr lang="pt-BR" sz="2200"/>
              <a:t>O </a:t>
            </a:r>
            <a:r>
              <a:rPr b="1" lang="pt-BR" sz="2200"/>
              <a:t>isolamento</a:t>
            </a:r>
            <a:r>
              <a:rPr lang="pt-BR" sz="2200"/>
              <a:t> mantém o efeito de uma transação invisível para outras pessoas até ser confirmada, para evitar confusão.</a:t>
            </a:r>
            <a:endParaRPr/>
          </a:p>
          <a:p>
            <a:pPr indent="-228600" lvl="0" marL="228600" rtl="0" algn="just">
              <a:lnSpc>
                <a:spcPct val="90000"/>
              </a:lnSpc>
              <a:spcBef>
                <a:spcPts val="1000"/>
              </a:spcBef>
              <a:spcAft>
                <a:spcPts val="0"/>
              </a:spcAft>
              <a:buClr>
                <a:schemeClr val="dk1"/>
              </a:buClr>
              <a:buSzPts val="2200"/>
              <a:buChar char="•"/>
            </a:pPr>
            <a:r>
              <a:rPr lang="pt-BR" sz="2200"/>
              <a:t>A </a:t>
            </a:r>
            <a:r>
              <a:rPr b="1" lang="pt-BR" sz="2200"/>
              <a:t>durabilidade</a:t>
            </a:r>
            <a:r>
              <a:rPr lang="pt-BR" sz="2200"/>
              <a:t> garante que as alterações de dados se tornem permanentes quando a transação for confirmada.</a:t>
            </a:r>
            <a:endParaRPr/>
          </a:p>
          <a:p>
            <a:pPr indent="-88900" lvl="1" marL="685800" rtl="0" algn="just">
              <a:lnSpc>
                <a:spcPct val="90000"/>
              </a:lnSpc>
              <a:spcBef>
                <a:spcPts val="500"/>
              </a:spcBef>
              <a:spcAft>
                <a:spcPts val="0"/>
              </a:spcAft>
              <a:buClr>
                <a:schemeClr val="dk1"/>
              </a:buClr>
              <a:buSzPts val="2200"/>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DEPENDÊNCIA FUNCIONAL</a:t>
            </a:r>
            <a:endParaRPr/>
          </a:p>
        </p:txBody>
      </p:sp>
      <p:sp>
        <p:nvSpPr>
          <p:cNvPr id="248" name="Google Shape;24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Seja E uma entidade, e X e Y dois atributos quaisquer de E. Dizemos que Y é funcionalmente dependente de X se e somente se cada valor de X tiver associado a ele exatamente um valor de Y.</a:t>
            </a:r>
            <a:endParaRPr/>
          </a:p>
          <a:p>
            <a:pPr indent="-228600" lvl="0" marL="228600" rtl="0" algn="l">
              <a:lnSpc>
                <a:spcPct val="90000"/>
              </a:lnSpc>
              <a:spcBef>
                <a:spcPts val="1000"/>
              </a:spcBef>
              <a:spcAft>
                <a:spcPts val="0"/>
              </a:spcAft>
              <a:buClr>
                <a:schemeClr val="dk1"/>
              </a:buClr>
              <a:buSzPts val="2800"/>
              <a:buChar char="•"/>
            </a:pPr>
            <a:r>
              <a:rPr lang="pt-BR"/>
              <a:t>As dependências por ser:</a:t>
            </a:r>
            <a:endParaRPr/>
          </a:p>
          <a:p>
            <a:pPr indent="-50800" lvl="0" marL="228600" rtl="0" algn="l">
              <a:lnSpc>
                <a:spcPct val="90000"/>
              </a:lnSpc>
              <a:spcBef>
                <a:spcPts val="1000"/>
              </a:spcBef>
              <a:spcAft>
                <a:spcPts val="0"/>
              </a:spcAft>
              <a:buClr>
                <a:schemeClr val="dk1"/>
              </a:buClr>
              <a:buSzPts val="2800"/>
              <a:buNone/>
            </a:pPr>
            <a:r>
              <a:t/>
            </a:r>
            <a:endParaRPr/>
          </a:p>
          <a:p>
            <a:pPr indent="-514350" lvl="1" marL="971550" rtl="0" algn="l">
              <a:lnSpc>
                <a:spcPct val="90000"/>
              </a:lnSpc>
              <a:spcBef>
                <a:spcPts val="500"/>
              </a:spcBef>
              <a:spcAft>
                <a:spcPts val="0"/>
              </a:spcAft>
              <a:buClr>
                <a:schemeClr val="dk1"/>
              </a:buClr>
              <a:buSzPts val="2400"/>
              <a:buFont typeface="Calibri"/>
              <a:buAutoNum type="arabicPeriod"/>
            </a:pPr>
            <a:r>
              <a:rPr lang="pt-BR"/>
              <a:t>Totais</a:t>
            </a:r>
            <a:endParaRPr/>
          </a:p>
          <a:p>
            <a:pPr indent="-514350" lvl="1" marL="971550" rtl="0" algn="l">
              <a:lnSpc>
                <a:spcPct val="90000"/>
              </a:lnSpc>
              <a:spcBef>
                <a:spcPts val="500"/>
              </a:spcBef>
              <a:spcAft>
                <a:spcPts val="0"/>
              </a:spcAft>
              <a:buClr>
                <a:schemeClr val="dk1"/>
              </a:buClr>
              <a:buSzPts val="2400"/>
              <a:buFont typeface="Calibri"/>
              <a:buAutoNum type="arabicPeriod"/>
            </a:pPr>
            <a:r>
              <a:rPr lang="pt-BR"/>
              <a:t>Parciais </a:t>
            </a:r>
            <a:endParaRPr/>
          </a:p>
          <a:p>
            <a:pPr indent="-514350" lvl="1" marL="971550" rtl="0" algn="l">
              <a:lnSpc>
                <a:spcPct val="90000"/>
              </a:lnSpc>
              <a:spcBef>
                <a:spcPts val="500"/>
              </a:spcBef>
              <a:spcAft>
                <a:spcPts val="0"/>
              </a:spcAft>
              <a:buClr>
                <a:schemeClr val="dk1"/>
              </a:buClr>
              <a:buSzPts val="2400"/>
              <a:buFont typeface="Calibri"/>
              <a:buAutoNum type="arabicPeriod"/>
            </a:pPr>
            <a:r>
              <a:rPr lang="pt-BR"/>
              <a:t>Transitivas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TIPOS DE DEPENDÊNCIAS FUNCIONAIS</a:t>
            </a:r>
            <a:endParaRPr/>
          </a:p>
        </p:txBody>
      </p:sp>
      <p:sp>
        <p:nvSpPr>
          <p:cNvPr id="254" name="Google Shape;254;p26"/>
          <p:cNvSpPr txBox="1"/>
          <p:nvPr>
            <p:ph idx="1" type="body"/>
          </p:nvPr>
        </p:nvSpPr>
        <p:spPr>
          <a:xfrm>
            <a:off x="838200" y="1825625"/>
            <a:ext cx="10515600" cy="12582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pt-BR"/>
              <a:t>Total</a:t>
            </a:r>
            <a:r>
              <a:rPr lang="pt-BR"/>
              <a:t> - Em uma relação com uma </a:t>
            </a:r>
            <a:r>
              <a:rPr lang="pt-BR" u="sng"/>
              <a:t>PK composta</a:t>
            </a:r>
            <a:r>
              <a:rPr lang="pt-BR"/>
              <a:t>, um atributo não-chave que dependa dessa PK como um todo, e não somente de parte dela, é dito como possuindo Dependência Funcional Total.</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55" name="Google Shape;255;p26"/>
          <p:cNvPicPr preferRelativeResize="0"/>
          <p:nvPr/>
        </p:nvPicPr>
        <p:blipFill rotWithShape="1">
          <a:blip r:embed="rId3">
            <a:alphaModFix/>
          </a:blip>
          <a:srcRect b="32659" l="15257" r="39889" t="28125"/>
          <a:stretch/>
        </p:blipFill>
        <p:spPr>
          <a:xfrm>
            <a:off x="968187" y="3083859"/>
            <a:ext cx="4374777" cy="2868706"/>
          </a:xfrm>
          <a:prstGeom prst="rect">
            <a:avLst/>
          </a:prstGeom>
          <a:noFill/>
          <a:ln>
            <a:noFill/>
          </a:ln>
        </p:spPr>
      </p:pic>
      <p:sp>
        <p:nvSpPr>
          <p:cNvPr id="256" name="Google Shape;256;p26"/>
          <p:cNvSpPr txBox="1"/>
          <p:nvPr/>
        </p:nvSpPr>
        <p:spPr>
          <a:xfrm>
            <a:off x="6131858" y="3567953"/>
            <a:ext cx="522194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Aqui, Quant_produto depende tanto de Num_Pedido quanto de Cod_Produto, ao mesmo tempo.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Obs.: A dependência funcional total só pode ocorrer em tabela com chave primária composta.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TIPOS DE DEPENDÊNCIAS FUNCIONAIS</a:t>
            </a:r>
            <a:endParaRPr/>
          </a:p>
        </p:txBody>
      </p:sp>
      <p:sp>
        <p:nvSpPr>
          <p:cNvPr id="262" name="Google Shape;262;p27"/>
          <p:cNvSpPr txBox="1"/>
          <p:nvPr>
            <p:ph idx="1" type="body"/>
          </p:nvPr>
        </p:nvSpPr>
        <p:spPr>
          <a:xfrm>
            <a:off x="838200" y="1484966"/>
            <a:ext cx="10515600" cy="1778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pt-BR"/>
              <a:t>Parcial</a:t>
            </a:r>
            <a:r>
              <a:rPr lang="pt-BR"/>
              <a:t> - Uma dependência funcional é parcial quando os atributos não-chave não dependem funcionalmente de toda a PK quando esta for composta.</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63" name="Google Shape;263;p27"/>
          <p:cNvPicPr preferRelativeResize="0"/>
          <p:nvPr/>
        </p:nvPicPr>
        <p:blipFill rotWithShape="1">
          <a:blip r:embed="rId3">
            <a:alphaModFix/>
          </a:blip>
          <a:srcRect b="24817" l="15442" r="40441" t="26899"/>
          <a:stretch/>
        </p:blipFill>
        <p:spPr>
          <a:xfrm>
            <a:off x="838200" y="3263153"/>
            <a:ext cx="4303058" cy="3532095"/>
          </a:xfrm>
          <a:prstGeom prst="rect">
            <a:avLst/>
          </a:prstGeom>
          <a:noFill/>
          <a:ln>
            <a:noFill/>
          </a:ln>
        </p:spPr>
      </p:pic>
      <p:sp>
        <p:nvSpPr>
          <p:cNvPr id="264" name="Google Shape;264;p27"/>
          <p:cNvSpPr txBox="1"/>
          <p:nvPr/>
        </p:nvSpPr>
        <p:spPr>
          <a:xfrm>
            <a:off x="5889811" y="3496235"/>
            <a:ext cx="47154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Campo Nome_Disciplina é dependente de Cod_Disciplina, mas não do ID_Aluno.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TIPOS DE DEPENDÊNCIAS FUNCIONAIS</a:t>
            </a:r>
            <a:endParaRPr/>
          </a:p>
        </p:txBody>
      </p:sp>
      <p:sp>
        <p:nvSpPr>
          <p:cNvPr id="270" name="Google Shape;270;p28"/>
          <p:cNvSpPr txBox="1"/>
          <p:nvPr>
            <p:ph idx="1" type="body"/>
          </p:nvPr>
        </p:nvSpPr>
        <p:spPr>
          <a:xfrm>
            <a:off x="838200" y="1305672"/>
            <a:ext cx="10515600" cy="210091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pt-BR"/>
              <a:t>Transitiva </a:t>
            </a:r>
            <a:r>
              <a:rPr lang="pt-BR"/>
              <a:t>- Este tipo de dependência ocorre quando um campo não-chave não depende diretamente da chave primária da tabela (nem mesmo parcialmente), mas depende de um outro campo não-chave na tabela.</a:t>
            </a:r>
            <a:endParaRPr/>
          </a:p>
          <a:p>
            <a:pPr indent="0" lvl="0" marL="0" rtl="0" algn="l">
              <a:lnSpc>
                <a:spcPct val="90000"/>
              </a:lnSpc>
              <a:spcBef>
                <a:spcPts val="1000"/>
              </a:spcBef>
              <a:spcAft>
                <a:spcPts val="0"/>
              </a:spcAft>
              <a:buClr>
                <a:schemeClr val="dk1"/>
              </a:buClr>
              <a:buSzPts val="2800"/>
              <a:buNone/>
            </a:pPr>
            <a:r>
              <a:t/>
            </a:r>
            <a:endParaRPr/>
          </a:p>
        </p:txBody>
      </p:sp>
      <p:pic>
        <p:nvPicPr>
          <p:cNvPr id="271" name="Google Shape;271;p28"/>
          <p:cNvPicPr preferRelativeResize="0"/>
          <p:nvPr/>
        </p:nvPicPr>
        <p:blipFill rotWithShape="1">
          <a:blip r:embed="rId3">
            <a:alphaModFix/>
          </a:blip>
          <a:srcRect b="36091" l="15256" r="39522" t="21507"/>
          <a:stretch/>
        </p:blipFill>
        <p:spPr>
          <a:xfrm>
            <a:off x="838200" y="3191435"/>
            <a:ext cx="4410635" cy="3101788"/>
          </a:xfrm>
          <a:prstGeom prst="rect">
            <a:avLst/>
          </a:prstGeom>
          <a:noFill/>
          <a:ln>
            <a:noFill/>
          </a:ln>
        </p:spPr>
      </p:pic>
      <p:sp>
        <p:nvSpPr>
          <p:cNvPr id="272" name="Google Shape;272;p28"/>
          <p:cNvSpPr txBox="1"/>
          <p:nvPr/>
        </p:nvSpPr>
        <p:spPr>
          <a:xfrm>
            <a:off x="5836023" y="3209364"/>
            <a:ext cx="493058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No exemplo, o atributo Nome_Vendedor depende funcionalmente do Cód_Vendedor, que não é </a:t>
            </a:r>
            <a:r>
              <a:rPr b="1" lang="pt-BR" sz="1800" u="sng">
                <a:solidFill>
                  <a:schemeClr val="dk1"/>
                </a:solidFill>
                <a:latin typeface="Calibri"/>
                <a:ea typeface="Calibri"/>
                <a:cs typeface="Calibri"/>
                <a:sym typeface="Calibri"/>
                <a:hlinkClick r:id="rId4">
                  <a:extLst>
                    <a:ext uri="{A12FA001-AC4F-418D-AE19-62706E023703}">
                      <ahyp:hlinkClr val="tx"/>
                    </a:ext>
                  </a:extLst>
                </a:hlinkClick>
              </a:rPr>
              <a:t>chave primária</a:t>
            </a:r>
            <a:r>
              <a:rPr lang="pt-BR" sz="1800">
                <a:solidFill>
                  <a:schemeClr val="dk1"/>
                </a:solidFill>
                <a:latin typeface="Calibri"/>
                <a:ea typeface="Calibri"/>
                <a:cs typeface="Calibri"/>
                <a:sym typeface="Calibri"/>
              </a:rPr>
              <a:t> na tabela.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Já o campo Prazo_Entrega depende da PK, Num_Pedido</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Exercícios</a:t>
            </a:r>
            <a:endParaRPr/>
          </a:p>
        </p:txBody>
      </p:sp>
      <p:sp>
        <p:nvSpPr>
          <p:cNvPr id="278" name="Google Shape;27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Identifique as dependências na representação abaixo</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pt-BR"/>
              <a:t>Cliente (</a:t>
            </a:r>
            <a:r>
              <a:rPr b="1" lang="pt-BR"/>
              <a:t>id_cliente</a:t>
            </a:r>
            <a:r>
              <a:rPr lang="pt-BR"/>
              <a:t>, nome_cliente)</a:t>
            </a:r>
            <a:endParaRPr/>
          </a:p>
          <a:p>
            <a:pPr indent="0" lvl="0" marL="0" rtl="0" algn="l">
              <a:lnSpc>
                <a:spcPct val="90000"/>
              </a:lnSpc>
              <a:spcBef>
                <a:spcPts val="1000"/>
              </a:spcBef>
              <a:spcAft>
                <a:spcPts val="0"/>
              </a:spcAft>
              <a:buClr>
                <a:schemeClr val="dk1"/>
              </a:buClr>
              <a:buSzPts val="2800"/>
              <a:buNone/>
            </a:pPr>
            <a:r>
              <a:rPr lang="pt-BR"/>
              <a:t>Produto (</a:t>
            </a:r>
            <a:r>
              <a:rPr b="1" lang="pt-BR"/>
              <a:t>id_produto</a:t>
            </a:r>
            <a:r>
              <a:rPr lang="pt-BR"/>
              <a:t>, desc_produto)</a:t>
            </a:r>
            <a:endParaRPr/>
          </a:p>
          <a:p>
            <a:pPr indent="0" lvl="0" marL="0" rtl="0" algn="l">
              <a:lnSpc>
                <a:spcPct val="90000"/>
              </a:lnSpc>
              <a:spcBef>
                <a:spcPts val="1000"/>
              </a:spcBef>
              <a:spcAft>
                <a:spcPts val="0"/>
              </a:spcAft>
              <a:buClr>
                <a:schemeClr val="dk1"/>
              </a:buClr>
              <a:buSzPts val="2800"/>
              <a:buNone/>
            </a:pPr>
            <a:r>
              <a:rPr lang="pt-BR"/>
              <a:t>Pedido (</a:t>
            </a:r>
            <a:r>
              <a:rPr b="1" lang="pt-BR"/>
              <a:t>id_pedido</a:t>
            </a:r>
            <a:r>
              <a:rPr lang="pt-BR"/>
              <a:t>,</a:t>
            </a:r>
            <a:r>
              <a:rPr b="1" lang="pt-BR"/>
              <a:t> id_produto</a:t>
            </a:r>
            <a:r>
              <a:rPr lang="pt-BR"/>
              <a:t>, desc_produto, dt_pedido, nome_cliente)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4400"/>
              <a:buFont typeface="Calibri"/>
              <a:buNone/>
            </a:pPr>
            <a:r>
              <a:rPr lang="pt-BR"/>
              <a:t>O que é um banco de dados?</a:t>
            </a:r>
            <a:endParaRPr/>
          </a:p>
        </p:txBody>
      </p:sp>
      <p:sp>
        <p:nvSpPr>
          <p:cNvPr id="97" name="Google Shape;97;p3"/>
          <p:cNvSpPr txBox="1"/>
          <p:nvPr>
            <p:ph idx="1" type="body"/>
          </p:nvPr>
        </p:nvSpPr>
        <p:spPr>
          <a:xfrm>
            <a:off x="838200" y="1411941"/>
            <a:ext cx="7472082" cy="5114645"/>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200"/>
              <a:buNone/>
            </a:pPr>
            <a:r>
              <a:rPr lang="pt-BR" sz="2200"/>
              <a:t>Um banco de dados é uma </a:t>
            </a:r>
            <a:r>
              <a:rPr b="1" lang="pt-BR" sz="2200"/>
              <a:t>coleção organizada de informações </a:t>
            </a:r>
            <a:r>
              <a:rPr lang="pt-BR" sz="2200"/>
              <a:t>- ou dados - estruturadas, normalmente armazenadas eletronicamente em um sistema de computador. Um banco de dados é geralmente controlado por um </a:t>
            </a:r>
            <a:r>
              <a:rPr lang="pt-BR" sz="2200" u="sng">
                <a:solidFill>
                  <a:srgbClr val="FF0000"/>
                </a:solidFill>
                <a:hlinkClick r:id="rId3">
                  <a:extLst>
                    <a:ext uri="{A12FA001-AC4F-418D-AE19-62706E023703}">
                      <ahyp:hlinkClr val="tx"/>
                    </a:ext>
                  </a:extLst>
                </a:hlinkClick>
              </a:rPr>
              <a:t>sistema de gerenciamento de banco de dados (DBMS)</a:t>
            </a:r>
            <a:r>
              <a:rPr lang="pt-BR" sz="2200"/>
              <a:t>. Juntos, os dados e o DBMS, juntamente com os aplicativos associados a eles, são chamados de sistema de banco de dados, geralmente abreviados para apenas banco de dados.</a:t>
            </a:r>
            <a:endParaRPr/>
          </a:p>
          <a:p>
            <a:pPr indent="0" lvl="0" marL="0" rtl="0" algn="just">
              <a:lnSpc>
                <a:spcPct val="90000"/>
              </a:lnSpc>
              <a:spcBef>
                <a:spcPts val="1000"/>
              </a:spcBef>
              <a:spcAft>
                <a:spcPts val="0"/>
              </a:spcAft>
              <a:buClr>
                <a:schemeClr val="dk1"/>
              </a:buClr>
              <a:buSzPts val="2200"/>
              <a:buNone/>
            </a:pPr>
            <a:r>
              <a:t/>
            </a:r>
            <a:endParaRPr sz="2200"/>
          </a:p>
          <a:p>
            <a:pPr indent="0" lvl="0" marL="0" rtl="0" algn="just">
              <a:lnSpc>
                <a:spcPct val="90000"/>
              </a:lnSpc>
              <a:spcBef>
                <a:spcPts val="1000"/>
              </a:spcBef>
              <a:spcAft>
                <a:spcPts val="0"/>
              </a:spcAft>
              <a:buClr>
                <a:schemeClr val="dk1"/>
              </a:buClr>
              <a:buSzPts val="2200"/>
              <a:buNone/>
            </a:pPr>
            <a:r>
              <a:rPr lang="pt-BR" sz="2200"/>
              <a:t>Os dados nos tipos mais comuns de bancos de dados em operação atualmente são modelados em linhas e colunas em uma série de tabelas para tornar o processamento e a consulta de dados eficientes. Os dados podem ser facilmente acessados, gerenciados, modificados, atualizados, controlados e organizados. A maioria dos bancos de dados usa a linguagem de consulta estruturada (SQL) para escrever e consultar dados.</a:t>
            </a:r>
            <a:endParaRPr/>
          </a:p>
          <a:p>
            <a:pPr indent="0" lvl="0" marL="0" rtl="0" algn="just">
              <a:lnSpc>
                <a:spcPct val="90000"/>
              </a:lnSpc>
              <a:spcBef>
                <a:spcPts val="1000"/>
              </a:spcBef>
              <a:spcAft>
                <a:spcPts val="0"/>
              </a:spcAft>
              <a:buClr>
                <a:schemeClr val="dk1"/>
              </a:buClr>
              <a:buSzPts val="1300"/>
              <a:buNone/>
            </a:pPr>
            <a:r>
              <a:rPr lang="pt-BR" sz="1300" u="sng">
                <a:solidFill>
                  <a:schemeClr val="hlink"/>
                </a:solidFill>
                <a:hlinkClick r:id="rId4"/>
              </a:rPr>
              <a:t>https://www.ime.usp.br/~andrers/aulas/bd2005-1/aula12.html</a:t>
            </a:r>
            <a:endParaRPr sz="1300"/>
          </a:p>
          <a:p>
            <a:pPr indent="0" lvl="0" marL="0" rtl="0" algn="just">
              <a:lnSpc>
                <a:spcPct val="90000"/>
              </a:lnSpc>
              <a:spcBef>
                <a:spcPts val="1000"/>
              </a:spcBef>
              <a:spcAft>
                <a:spcPts val="0"/>
              </a:spcAft>
              <a:buClr>
                <a:schemeClr val="dk1"/>
              </a:buClr>
              <a:buSzPts val="1300"/>
              <a:buNone/>
            </a:pPr>
            <a:r>
              <a:t/>
            </a:r>
            <a:endParaRPr sz="1300"/>
          </a:p>
          <a:p>
            <a:pPr indent="-88900" lvl="0" marL="228600" rtl="0" algn="just">
              <a:lnSpc>
                <a:spcPct val="90000"/>
              </a:lnSpc>
              <a:spcBef>
                <a:spcPts val="1000"/>
              </a:spcBef>
              <a:spcAft>
                <a:spcPts val="0"/>
              </a:spcAft>
              <a:buClr>
                <a:schemeClr val="dk1"/>
              </a:buClr>
              <a:buSzPts val="2200"/>
              <a:buNone/>
            </a:pPr>
            <a:r>
              <a:t/>
            </a:r>
            <a:endParaRPr sz="2200"/>
          </a:p>
          <a:p>
            <a:pPr indent="-88900" lvl="0" marL="228600" rtl="0" algn="just">
              <a:lnSpc>
                <a:spcPct val="90000"/>
              </a:lnSpc>
              <a:spcBef>
                <a:spcPts val="1000"/>
              </a:spcBef>
              <a:spcAft>
                <a:spcPts val="0"/>
              </a:spcAft>
              <a:buClr>
                <a:schemeClr val="dk1"/>
              </a:buClr>
              <a:buSzPts val="2200"/>
              <a:buNone/>
            </a:pPr>
            <a:r>
              <a:t/>
            </a:r>
            <a:endParaRPr sz="2200"/>
          </a:p>
          <a:p>
            <a:pPr indent="-88900" lvl="0" marL="228600" rtl="0" algn="just">
              <a:lnSpc>
                <a:spcPct val="90000"/>
              </a:lnSpc>
              <a:spcBef>
                <a:spcPts val="1000"/>
              </a:spcBef>
              <a:spcAft>
                <a:spcPts val="0"/>
              </a:spcAft>
              <a:buClr>
                <a:schemeClr val="dk1"/>
              </a:buClr>
              <a:buSzPts val="2200"/>
              <a:buNone/>
            </a:pPr>
            <a:r>
              <a:t/>
            </a:r>
            <a:endParaRPr sz="2200"/>
          </a:p>
          <a:p>
            <a:pPr indent="-88900" lvl="0" marL="228600" rtl="0" algn="just">
              <a:lnSpc>
                <a:spcPct val="90000"/>
              </a:lnSpc>
              <a:spcBef>
                <a:spcPts val="1000"/>
              </a:spcBef>
              <a:spcAft>
                <a:spcPts val="0"/>
              </a:spcAft>
              <a:buClr>
                <a:schemeClr val="dk1"/>
              </a:buClr>
              <a:buSzPts val="2200"/>
              <a:buNone/>
            </a:pPr>
            <a:r>
              <a:t/>
            </a:r>
            <a:endParaRPr sz="2200"/>
          </a:p>
          <a:p>
            <a:pPr indent="-88900" lvl="0" marL="228600" rtl="0" algn="just">
              <a:lnSpc>
                <a:spcPct val="90000"/>
              </a:lnSpc>
              <a:spcBef>
                <a:spcPts val="1000"/>
              </a:spcBef>
              <a:spcAft>
                <a:spcPts val="0"/>
              </a:spcAft>
              <a:buClr>
                <a:schemeClr val="dk1"/>
              </a:buClr>
              <a:buSzPts val="2200"/>
              <a:buNone/>
            </a:pPr>
            <a:r>
              <a:t/>
            </a:r>
            <a:endParaRPr sz="2200"/>
          </a:p>
        </p:txBody>
      </p:sp>
      <p:pic>
        <p:nvPicPr>
          <p:cNvPr descr="O que é um SGBD? - { Dicas de Programação }" id="98" name="Google Shape;98;p3"/>
          <p:cNvPicPr preferRelativeResize="0"/>
          <p:nvPr/>
        </p:nvPicPr>
        <p:blipFill rotWithShape="1">
          <a:blip r:embed="rId5">
            <a:alphaModFix/>
          </a:blip>
          <a:srcRect b="0" l="23630" r="24134" t="0"/>
          <a:stretch/>
        </p:blipFill>
        <p:spPr>
          <a:xfrm>
            <a:off x="8310282" y="968886"/>
            <a:ext cx="3455894" cy="49478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a:t>
            </a:r>
            <a:endParaRPr/>
          </a:p>
        </p:txBody>
      </p:sp>
      <p:sp>
        <p:nvSpPr>
          <p:cNvPr id="284" name="Google Shape;28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1ª Forma Normal – 1FN</a:t>
            </a:r>
            <a:endParaRPr/>
          </a:p>
          <a:p>
            <a:pPr indent="-228600" lvl="0" marL="228600" rtl="0" algn="l">
              <a:lnSpc>
                <a:spcPct val="90000"/>
              </a:lnSpc>
              <a:spcBef>
                <a:spcPts val="1000"/>
              </a:spcBef>
              <a:spcAft>
                <a:spcPts val="0"/>
              </a:spcAft>
              <a:buClr>
                <a:schemeClr val="dk1"/>
              </a:buClr>
              <a:buSzPts val="2800"/>
              <a:buChar char="•"/>
            </a:pPr>
            <a:r>
              <a:rPr lang="pt-BR"/>
              <a:t>2ª Forma Normal – 2FN</a:t>
            </a:r>
            <a:endParaRPr/>
          </a:p>
          <a:p>
            <a:pPr indent="-228600" lvl="0" marL="228600" rtl="0" algn="l">
              <a:lnSpc>
                <a:spcPct val="90000"/>
              </a:lnSpc>
              <a:spcBef>
                <a:spcPts val="1000"/>
              </a:spcBef>
              <a:spcAft>
                <a:spcPts val="0"/>
              </a:spcAft>
              <a:buClr>
                <a:schemeClr val="dk1"/>
              </a:buClr>
              <a:buSzPts val="2800"/>
              <a:buChar char="•"/>
            </a:pPr>
            <a:r>
              <a:rPr lang="pt-BR"/>
              <a:t>3ª Forma Normal – 3FN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1FN</a:t>
            </a:r>
            <a:endParaRPr/>
          </a:p>
        </p:txBody>
      </p:sp>
      <p:sp>
        <p:nvSpPr>
          <p:cNvPr id="290" name="Google Shape;290;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t>Toda relação deve ter uma chave primária e deve-se garantir que todo atributo seja atômico. </a:t>
            </a:r>
            <a:r>
              <a:rPr lang="pt-BR">
                <a:solidFill>
                  <a:srgbClr val="FF0000"/>
                </a:solidFill>
              </a:rPr>
              <a:t>Atributos compostos devem ser separados</a:t>
            </a:r>
            <a:r>
              <a:rPr lang="pt-BR"/>
              <a:t>. Por exemplo, um atributo Endereço deve ser</a:t>
            </a:r>
            <a:br>
              <a:rPr lang="pt-BR"/>
            </a:br>
            <a:r>
              <a:rPr lang="pt-BR"/>
              <a:t>subdividido em seus componentes: Logradouro, Número, Complemento, Bairro, Cidade, Estado e CEP. Além disso, atributos multivalorados devem ser discriminados separadamente ou separados em uma outra relação. Por exemplo, um </a:t>
            </a:r>
            <a:r>
              <a:rPr lang="pt-BR">
                <a:solidFill>
                  <a:srgbClr val="FF0000"/>
                </a:solidFill>
              </a:rPr>
              <a:t>atributo multivalorado Telefones poderia ser separado </a:t>
            </a:r>
            <a:r>
              <a:rPr lang="pt-BR"/>
              <a:t>em Telefone Residencial, Telefone</a:t>
            </a:r>
            <a:br>
              <a:rPr lang="pt-BR"/>
            </a:br>
            <a:r>
              <a:rPr lang="pt-BR"/>
              <a:t>Comercial e Telefone Celular ou, ainda, ser convertido em outra relação que pudesse representar um número indeterminado de telefones.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1FN - Exemplo</a:t>
            </a:r>
            <a:endParaRPr/>
          </a:p>
        </p:txBody>
      </p:sp>
      <p:pic>
        <p:nvPicPr>
          <p:cNvPr id="296" name="Google Shape;296;p32"/>
          <p:cNvPicPr preferRelativeResize="0"/>
          <p:nvPr>
            <p:ph idx="1" type="body"/>
          </p:nvPr>
        </p:nvPicPr>
        <p:blipFill rotWithShape="1">
          <a:blip r:embed="rId3">
            <a:alphaModFix/>
          </a:blip>
          <a:srcRect b="0" l="0" r="0" t="0"/>
          <a:stretch/>
        </p:blipFill>
        <p:spPr>
          <a:xfrm>
            <a:off x="357126" y="1506070"/>
            <a:ext cx="10780200" cy="5260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33"/>
          <p:cNvPicPr preferRelativeResize="0"/>
          <p:nvPr/>
        </p:nvPicPr>
        <p:blipFill rotWithShape="1">
          <a:blip r:embed="rId3">
            <a:alphaModFix/>
          </a:blip>
          <a:srcRect b="21377" l="38202" r="40625" t="65135"/>
          <a:stretch/>
        </p:blipFill>
        <p:spPr>
          <a:xfrm>
            <a:off x="143435" y="430308"/>
            <a:ext cx="5328525" cy="2545976"/>
          </a:xfrm>
          <a:prstGeom prst="rect">
            <a:avLst/>
          </a:prstGeom>
          <a:noFill/>
          <a:ln>
            <a:noFill/>
          </a:ln>
        </p:spPr>
      </p:pic>
      <p:pic>
        <p:nvPicPr>
          <p:cNvPr id="302" name="Google Shape;302;p33"/>
          <p:cNvPicPr preferRelativeResize="0"/>
          <p:nvPr/>
        </p:nvPicPr>
        <p:blipFill rotWithShape="1">
          <a:blip r:embed="rId4">
            <a:alphaModFix/>
          </a:blip>
          <a:srcRect b="21875" l="31249" r="38971" t="61244"/>
          <a:stretch/>
        </p:blipFill>
        <p:spPr>
          <a:xfrm>
            <a:off x="5053776" y="3567953"/>
            <a:ext cx="6669742" cy="2835502"/>
          </a:xfrm>
          <a:prstGeom prst="rect">
            <a:avLst/>
          </a:prstGeom>
          <a:noFill/>
          <a:ln>
            <a:noFill/>
          </a:ln>
        </p:spPr>
      </p:pic>
      <p:sp>
        <p:nvSpPr>
          <p:cNvPr id="303" name="Google Shape;303;p33"/>
          <p:cNvSpPr txBox="1"/>
          <p:nvPr/>
        </p:nvSpPr>
        <p:spPr>
          <a:xfrm rot="-2439976">
            <a:off x="14820" y="1495635"/>
            <a:ext cx="20618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DESNORMALIZADO</a:t>
            </a:r>
            <a:endParaRPr sz="1800">
              <a:solidFill>
                <a:schemeClr val="dk1"/>
              </a:solidFill>
              <a:latin typeface="Calibri"/>
              <a:ea typeface="Calibri"/>
              <a:cs typeface="Calibri"/>
              <a:sym typeface="Calibri"/>
            </a:endParaRPr>
          </a:p>
        </p:txBody>
      </p:sp>
      <p:sp>
        <p:nvSpPr>
          <p:cNvPr id="304" name="Google Shape;304;p33"/>
          <p:cNvSpPr txBox="1"/>
          <p:nvPr/>
        </p:nvSpPr>
        <p:spPr>
          <a:xfrm>
            <a:off x="8130987" y="2791618"/>
            <a:ext cx="309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NORMALIZADO NA 1ª FN</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2FN</a:t>
            </a:r>
            <a:endParaRPr/>
          </a:p>
        </p:txBody>
      </p:sp>
      <p:sp>
        <p:nvSpPr>
          <p:cNvPr id="310" name="Google Shape;31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pt-BR"/>
              <a:t>Toda relação deve </a:t>
            </a:r>
            <a:r>
              <a:rPr lang="pt-BR">
                <a:solidFill>
                  <a:srgbClr val="FF0000"/>
                </a:solidFill>
              </a:rPr>
              <a:t>estar na 1FN </a:t>
            </a:r>
            <a:r>
              <a:rPr lang="pt-BR"/>
              <a:t>e devem-se </a:t>
            </a:r>
            <a:r>
              <a:rPr lang="pt-BR">
                <a:solidFill>
                  <a:srgbClr val="FF0000"/>
                </a:solidFill>
              </a:rPr>
              <a:t>eliminar dependências funcionais parciais,</a:t>
            </a:r>
            <a:r>
              <a:rPr lang="pt-BR"/>
              <a:t> ou seja, todo atributo não chave deve ser totalmente dependente da chave primária. Como exemplo, uma relação que contenha os atributos Código da Obra, Código do Fornecedor, Nome do Fornecedor e Preço de Venda, Considerando que a chave primária é composta pelos atributos Código da Obra e Código do Fornecedor, não está na Segunda Forma Normal, uma vez que o Nome do Fornecedor depende apenas do Código do Fornecedor, e não do Código da Obra. Uma nova relação (Fornecedor) deve ser criada contendo os campos Código do Fornecedor (como chave) e Nome do Fornecedor. Na relação original, ficariam os atributos Código da Obra e o Código do Fornecedor, ambos formando a chave primária composta, e o atributo Preço de Venda. Além disso, o atributo Código do Fornecedor também seria uma chave estrangeira para a nova relação criada. </a:t>
            </a:r>
            <a:r>
              <a:rPr lang="pt-BR">
                <a:solidFill>
                  <a:srgbClr val="FF0000"/>
                </a:solidFill>
              </a:rPr>
              <a:t>Esta forma normal ajuda a diminuir redundâncias de informações criadas indevidamente</a:t>
            </a:r>
            <a:r>
              <a:rPr lang="pt-B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2FN - Exemplo</a:t>
            </a:r>
            <a:endParaRPr/>
          </a:p>
        </p:txBody>
      </p:sp>
      <p:sp>
        <p:nvSpPr>
          <p:cNvPr id="316" name="Google Shape;31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p:txBody>
      </p:sp>
      <p:pic>
        <p:nvPicPr>
          <p:cNvPr id="317" name="Google Shape;317;p35"/>
          <p:cNvPicPr preferRelativeResize="0"/>
          <p:nvPr/>
        </p:nvPicPr>
        <p:blipFill rotWithShape="1">
          <a:blip r:embed="rId3">
            <a:alphaModFix/>
          </a:blip>
          <a:srcRect b="0" l="0" r="0" t="0"/>
          <a:stretch/>
        </p:blipFill>
        <p:spPr>
          <a:xfrm>
            <a:off x="0" y="1228520"/>
            <a:ext cx="11779624" cy="554556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6"/>
          <p:cNvPicPr preferRelativeResize="0"/>
          <p:nvPr/>
        </p:nvPicPr>
        <p:blipFill rotWithShape="1">
          <a:blip r:embed="rId3">
            <a:alphaModFix/>
          </a:blip>
          <a:srcRect b="45013" l="66090" r="12766" t="41955"/>
          <a:stretch/>
        </p:blipFill>
        <p:spPr>
          <a:xfrm>
            <a:off x="1439694" y="1050036"/>
            <a:ext cx="6945549" cy="32106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3F</a:t>
            </a:r>
            <a:r>
              <a:rPr lang="pt-BR"/>
              <a:t>N </a:t>
            </a:r>
            <a:endParaRPr/>
          </a:p>
        </p:txBody>
      </p:sp>
      <p:sp>
        <p:nvSpPr>
          <p:cNvPr id="328" name="Google Shape;32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pt-BR"/>
              <a:t>Toda relação </a:t>
            </a:r>
            <a:r>
              <a:rPr lang="pt-BR">
                <a:solidFill>
                  <a:srgbClr val="FF0000"/>
                </a:solidFill>
              </a:rPr>
              <a:t>deve estar na 2FN </a:t>
            </a:r>
            <a:r>
              <a:rPr lang="pt-BR"/>
              <a:t>e </a:t>
            </a:r>
            <a:r>
              <a:rPr lang="pt-BR">
                <a:solidFill>
                  <a:srgbClr val="FF0000"/>
                </a:solidFill>
              </a:rPr>
              <a:t>devem-se eliminar dependências funcionais transitivas</a:t>
            </a:r>
            <a:r>
              <a:rPr lang="pt-BR"/>
              <a:t>, ou seja, todo atributo não chave deve ser mutuamente independente. Como exemplo, uma relação que contenha os atributos Matrícula do Funcionário (atributo chave), Nome do Funcionário, Código do Departamento e Nome do Departamento não está na Terceira Forma Normal. O Nome do Departamento é dependente do Código do Departamento, e não da Matrícula do Funcionário. Uma mudança no nome do departamento, por exemplo, levaria a modificações em todos os funcionários daquele departamento. Para eliminar este problema, cria-se uma nova relação (Departamento) contendo Código do Departamento e Nome do Departamento. Na relação original, retira-se o Nome de Departamento, mantendo-se o Código do Departamento, agora como chave estrangeira. Esta forma normal também ajuda a diminuir redundâncias e aumentar a independência das relações.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Normalização – 3FN - Exemplo</a:t>
            </a:r>
            <a:endParaRPr/>
          </a:p>
        </p:txBody>
      </p:sp>
      <p:pic>
        <p:nvPicPr>
          <p:cNvPr id="334" name="Google Shape;334;p38"/>
          <p:cNvPicPr preferRelativeResize="0"/>
          <p:nvPr>
            <p:ph idx="1" type="body"/>
          </p:nvPr>
        </p:nvPicPr>
        <p:blipFill rotWithShape="1">
          <a:blip r:embed="rId3">
            <a:alphaModFix/>
          </a:blip>
          <a:srcRect b="0" l="0" r="0" t="0"/>
          <a:stretch/>
        </p:blipFill>
        <p:spPr>
          <a:xfrm>
            <a:off x="838200" y="1578199"/>
            <a:ext cx="10726271" cy="51668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Exercício</a:t>
            </a:r>
            <a:endParaRPr/>
          </a:p>
        </p:txBody>
      </p:sp>
      <p:sp>
        <p:nvSpPr>
          <p:cNvPr id="340" name="Google Shape;34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Normalize o Banco de dados Loja de Filmes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100000"/>
              <a:buFont typeface="Arial"/>
              <a:buNone/>
            </a:pPr>
            <a:r>
              <a:rPr lang="pt-BR">
                <a:latin typeface="Arial"/>
                <a:ea typeface="Arial"/>
                <a:cs typeface="Arial"/>
                <a:sym typeface="Arial"/>
              </a:rPr>
              <a:t>O estudo do Banco de Dados se divide em:</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50000"/>
              </a:lnSpc>
              <a:spcBef>
                <a:spcPts val="0"/>
              </a:spcBef>
              <a:spcAft>
                <a:spcPts val="0"/>
              </a:spcAft>
              <a:buClr>
                <a:schemeClr val="dk1"/>
              </a:buClr>
              <a:buSzPct val="100000"/>
              <a:buChar char="•"/>
            </a:pPr>
            <a:r>
              <a:rPr lang="pt-BR">
                <a:latin typeface="Arial"/>
                <a:ea typeface="Arial"/>
                <a:cs typeface="Arial"/>
                <a:sym typeface="Arial"/>
              </a:rPr>
              <a:t>Análise de requisitos</a:t>
            </a:r>
            <a:endParaRPr/>
          </a:p>
          <a:p>
            <a:pPr indent="-228600" lvl="0" marL="228600" rtl="0" algn="l">
              <a:lnSpc>
                <a:spcPct val="150000"/>
              </a:lnSpc>
              <a:spcBef>
                <a:spcPts val="1000"/>
              </a:spcBef>
              <a:spcAft>
                <a:spcPts val="0"/>
              </a:spcAft>
              <a:buClr>
                <a:schemeClr val="dk1"/>
              </a:buClr>
              <a:buSzPct val="100000"/>
              <a:buChar char="•"/>
            </a:pPr>
            <a:r>
              <a:rPr lang="pt-BR">
                <a:latin typeface="Arial"/>
                <a:ea typeface="Arial"/>
                <a:cs typeface="Arial"/>
                <a:sym typeface="Arial"/>
              </a:rPr>
              <a:t>Modelo Conceitual – MER</a:t>
            </a:r>
            <a:endParaRPr>
              <a:latin typeface="Arial"/>
              <a:ea typeface="Arial"/>
              <a:cs typeface="Arial"/>
              <a:sym typeface="Arial"/>
            </a:endParaRPr>
          </a:p>
          <a:p>
            <a:pPr indent="-228600" lvl="0" marL="228600" rtl="0" algn="l">
              <a:lnSpc>
                <a:spcPct val="150000"/>
              </a:lnSpc>
              <a:spcBef>
                <a:spcPts val="1000"/>
              </a:spcBef>
              <a:spcAft>
                <a:spcPts val="0"/>
              </a:spcAft>
              <a:buClr>
                <a:schemeClr val="dk1"/>
              </a:buClr>
              <a:buSzPct val="100000"/>
              <a:buChar char="•"/>
            </a:pPr>
            <a:r>
              <a:rPr lang="pt-BR">
                <a:latin typeface="Arial"/>
                <a:ea typeface="Arial"/>
                <a:cs typeface="Arial"/>
                <a:sym typeface="Arial"/>
              </a:rPr>
              <a:t>Modelo Lógico – Estudo das relações e tabelas</a:t>
            </a:r>
            <a:endParaRPr/>
          </a:p>
          <a:p>
            <a:pPr indent="-228600" lvl="0" marL="228600" rtl="0" algn="l">
              <a:lnSpc>
                <a:spcPct val="150000"/>
              </a:lnSpc>
              <a:spcBef>
                <a:spcPts val="1000"/>
              </a:spcBef>
              <a:spcAft>
                <a:spcPts val="0"/>
              </a:spcAft>
              <a:buClr>
                <a:schemeClr val="dk1"/>
              </a:buClr>
              <a:buSzPct val="100000"/>
              <a:buChar char="•"/>
            </a:pPr>
            <a:r>
              <a:rPr lang="pt-BR">
                <a:latin typeface="Arial"/>
                <a:ea typeface="Arial"/>
                <a:cs typeface="Arial"/>
                <a:sym typeface="Arial"/>
              </a:rPr>
              <a:t>Modelo Físico – Concretização do banco de dados com o SQL*</a:t>
            </a:r>
            <a:endParaRPr>
              <a:latin typeface="Arial"/>
              <a:ea typeface="Arial"/>
              <a:cs typeface="Arial"/>
              <a:sym typeface="Arial"/>
            </a:endParaRPr>
          </a:p>
          <a:p>
            <a:pPr indent="0" lvl="0" marL="0" rtl="0" algn="l">
              <a:lnSpc>
                <a:spcPct val="150000"/>
              </a:lnSpc>
              <a:spcBef>
                <a:spcPts val="1000"/>
              </a:spcBef>
              <a:spcAft>
                <a:spcPts val="0"/>
              </a:spcAft>
              <a:buClr>
                <a:schemeClr val="dk1"/>
              </a:buClr>
              <a:buSzPct val="100000"/>
              <a:buNone/>
            </a:pPr>
            <a:r>
              <a:rPr lang="pt-BR">
                <a:latin typeface="Arial"/>
                <a:ea typeface="Arial"/>
                <a:cs typeface="Arial"/>
                <a:sym typeface="Arial"/>
              </a:rPr>
              <a:t>	*SQL = Structered Query Language: Linguagem Estruturada de Consulta</a:t>
            </a:r>
            <a:endParaRPr/>
          </a:p>
          <a:p>
            <a:pPr indent="0" lvl="0" marL="0" rtl="0" algn="l">
              <a:lnSpc>
                <a:spcPct val="150000"/>
              </a:lnSpc>
              <a:spcBef>
                <a:spcPts val="1000"/>
              </a:spcBef>
              <a:spcAft>
                <a:spcPts val="0"/>
              </a:spcAft>
              <a:buClr>
                <a:schemeClr val="dk1"/>
              </a:buClr>
              <a:buSzPct val="100000"/>
              <a:buNone/>
            </a:pPr>
            <a:r>
              <a:t/>
            </a:r>
            <a:endParaRPr u="sng">
              <a:solidFill>
                <a:schemeClr val="hlink"/>
              </a:solidFill>
              <a:hlinkClick r:id="rId3"/>
            </a:endParaRPr>
          </a:p>
          <a:p>
            <a:pPr indent="0" lvl="0" marL="0" rtl="0" algn="l">
              <a:lnSpc>
                <a:spcPct val="150000"/>
              </a:lnSpc>
              <a:spcBef>
                <a:spcPts val="1000"/>
              </a:spcBef>
              <a:spcAft>
                <a:spcPts val="0"/>
              </a:spcAft>
              <a:buClr>
                <a:schemeClr val="dk1"/>
              </a:buClr>
              <a:buSzPct val="100000"/>
              <a:buNone/>
            </a:pPr>
            <a:r>
              <a:t/>
            </a:r>
            <a:endParaRPr u="sng">
              <a:solidFill>
                <a:schemeClr val="hlink"/>
              </a:solidFill>
              <a:hlinkClick r:id="rId4"/>
            </a:endParaRPr>
          </a:p>
          <a:p>
            <a:pPr indent="0" lvl="0" marL="0" rtl="0" algn="l">
              <a:lnSpc>
                <a:spcPct val="150000"/>
              </a:lnSpc>
              <a:spcBef>
                <a:spcPts val="1000"/>
              </a:spcBef>
              <a:spcAft>
                <a:spcPts val="0"/>
              </a:spcAft>
              <a:buClr>
                <a:schemeClr val="dk1"/>
              </a:buClr>
              <a:buSzPct val="100000"/>
              <a:buNone/>
            </a:pPr>
            <a:r>
              <a:rPr lang="pt-BR" u="sng">
                <a:solidFill>
                  <a:schemeClr val="hlink"/>
                </a:solidFill>
                <a:hlinkClick r:id="rId5"/>
              </a:rPr>
              <a:t>https://www.impacta.com.br/blog/veja-como-elaborar-um-projeto-de-banco-de-dados/</a:t>
            </a:r>
            <a:endParaRPr/>
          </a:p>
          <a:p>
            <a:pPr indent="-104140" lvl="0" marL="228600" rtl="0" algn="l">
              <a:lnSpc>
                <a:spcPct val="15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4" name="Shape 344"/>
        <p:cNvGrpSpPr/>
        <p:nvPr/>
      </p:nvGrpSpPr>
      <p:grpSpPr>
        <a:xfrm>
          <a:off x="0" y="0"/>
          <a:ext cx="0" cy="0"/>
          <a:chOff x="0" y="0"/>
          <a:chExt cx="0" cy="0"/>
        </a:xfrm>
      </p:grpSpPr>
      <p:sp>
        <p:nvSpPr>
          <p:cNvPr id="345" name="Google Shape;345;g1867d3f04c1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6" name="Google Shape;346;g1867d3f04c1_0_12"/>
          <p:cNvPicPr preferRelativeResize="0"/>
          <p:nvPr/>
        </p:nvPicPr>
        <p:blipFill rotWithShape="1">
          <a:blip r:embed="rId3">
            <a:alphaModFix/>
          </a:blip>
          <a:srcRect b="18542" l="2619" r="26779" t="11271"/>
          <a:stretch/>
        </p:blipFill>
        <p:spPr>
          <a:xfrm>
            <a:off x="751325" y="965725"/>
            <a:ext cx="10689350" cy="5520249"/>
          </a:xfrm>
          <a:prstGeom prst="rect">
            <a:avLst/>
          </a:prstGeom>
          <a:noFill/>
          <a:ln>
            <a:noFill/>
          </a:ln>
        </p:spPr>
      </p:pic>
      <p:sp>
        <p:nvSpPr>
          <p:cNvPr id="347" name="Google Shape;347;g1867d3f04c1_0_12"/>
          <p:cNvSpPr txBox="1"/>
          <p:nvPr/>
        </p:nvSpPr>
        <p:spPr>
          <a:xfrm>
            <a:off x="2015400" y="223925"/>
            <a:ext cx="7649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2300">
                <a:latin typeface="Calibri"/>
                <a:ea typeface="Calibri"/>
                <a:cs typeface="Calibri"/>
                <a:sym typeface="Calibri"/>
              </a:rPr>
              <a:t>MODELO LÓGICO - loja de filmes - </a:t>
            </a:r>
            <a:r>
              <a:rPr b="1" lang="pt-BR" sz="2300">
                <a:solidFill>
                  <a:srgbClr val="FF0000"/>
                </a:solidFill>
                <a:latin typeface="Calibri"/>
                <a:ea typeface="Calibri"/>
                <a:cs typeface="Calibri"/>
                <a:sym typeface="Calibri"/>
              </a:rPr>
              <a:t>NORMALIZADO</a:t>
            </a:r>
            <a:endParaRPr b="1" sz="2300">
              <a:solidFill>
                <a:srgbClr val="FF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89b113cd65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53" name="Google Shape;353;g189b113cd65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4" name="Google Shape;354;g189b113cd65_0_0"/>
          <p:cNvPicPr preferRelativeResize="0"/>
          <p:nvPr/>
        </p:nvPicPr>
        <p:blipFill rotWithShape="1">
          <a:blip r:embed="rId3">
            <a:alphaModFix/>
          </a:blip>
          <a:srcRect b="31100" l="3038" r="22116" t="9421"/>
          <a:stretch/>
        </p:blipFill>
        <p:spPr>
          <a:xfrm>
            <a:off x="555225" y="271925"/>
            <a:ext cx="10798575" cy="64362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pt-BR"/>
              <a:t>Atenção ao dicionário de dados </a:t>
            </a:r>
            <a:endParaRPr/>
          </a:p>
        </p:txBody>
      </p:sp>
      <p:pic>
        <p:nvPicPr>
          <p:cNvPr id="360" name="Google Shape;360;p23"/>
          <p:cNvPicPr preferRelativeResize="0"/>
          <p:nvPr>
            <p:ph idx="1" type="body"/>
          </p:nvPr>
        </p:nvPicPr>
        <p:blipFill rotWithShape="1">
          <a:blip r:embed="rId3">
            <a:alphaModFix/>
          </a:blip>
          <a:srcRect b="0" l="0" r="0" t="0"/>
          <a:stretch/>
        </p:blipFill>
        <p:spPr>
          <a:xfrm>
            <a:off x="1575707" y="1402510"/>
            <a:ext cx="9040586" cy="52583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Dicionário de Dados</a:t>
            </a:r>
            <a:br>
              <a:rPr lang="pt-BR"/>
            </a:br>
            <a:endParaRPr/>
          </a:p>
        </p:txBody>
      </p:sp>
      <p:sp>
        <p:nvSpPr>
          <p:cNvPr id="366" name="Google Shape;366;p41"/>
          <p:cNvSpPr txBox="1"/>
          <p:nvPr>
            <p:ph idx="1" type="body"/>
          </p:nvPr>
        </p:nvSpPr>
        <p:spPr>
          <a:xfrm>
            <a:off x="838200" y="1070043"/>
            <a:ext cx="10515600" cy="5106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pt-BR"/>
              <a:t>Um dicionário de dados é uma coleção de metadados que contém definições e representações de elementos de dados. O </a:t>
            </a:r>
            <a:r>
              <a:rPr b="1" lang="pt-BR"/>
              <a:t>dicionário de dados</a:t>
            </a:r>
            <a:r>
              <a:rPr lang="pt-BR"/>
              <a:t> serve como um ponto de partida, de comum acordo, objetivo e sem ambiguidades, a partir do qual é possível se reconstruir o contexto em que a informação foi coletada, melhorando significativamente a qualidade das análises de </a:t>
            </a:r>
            <a:r>
              <a:rPr b="1" lang="pt-BR"/>
              <a:t>dados</a:t>
            </a:r>
            <a:r>
              <a:rPr lang="pt-BR"/>
              <a:t> construídas a partir dos </a:t>
            </a:r>
            <a:r>
              <a:rPr b="1" lang="pt-BR"/>
              <a:t>dados</a:t>
            </a:r>
            <a:r>
              <a:rPr lang="pt-BR"/>
              <a:t> coletados. </a:t>
            </a:r>
            <a:endParaRPr/>
          </a:p>
          <a:p>
            <a:pPr indent="0" lvl="0" marL="0" rtl="0" algn="l">
              <a:lnSpc>
                <a:spcPct val="90000"/>
              </a:lnSpc>
              <a:spcBef>
                <a:spcPts val="1000"/>
              </a:spcBef>
              <a:spcAft>
                <a:spcPts val="0"/>
              </a:spcAft>
              <a:buClr>
                <a:schemeClr val="dk1"/>
              </a:buClr>
              <a:buSzPct val="100000"/>
              <a:buNone/>
            </a:pPr>
            <a:r>
              <a:rPr lang="pt-BR"/>
              <a:t>Como criar um dicionário de dados</a:t>
            </a:r>
            <a:endParaRPr/>
          </a:p>
          <a:p>
            <a:pPr indent="0" lvl="1" marL="457200" rtl="0" algn="l">
              <a:lnSpc>
                <a:spcPct val="90000"/>
              </a:lnSpc>
              <a:spcBef>
                <a:spcPts val="500"/>
              </a:spcBef>
              <a:spcAft>
                <a:spcPts val="0"/>
              </a:spcAft>
              <a:buClr>
                <a:schemeClr val="dk1"/>
              </a:buClr>
              <a:buSzPct val="100000"/>
              <a:buNone/>
            </a:pPr>
            <a:r>
              <a:rPr b="1" lang="pt-BR"/>
              <a:t>			</a:t>
            </a:r>
            <a:endParaRPr/>
          </a:p>
          <a:p>
            <a:pPr indent="0" lvl="1" marL="457200" rtl="0" algn="l">
              <a:lnSpc>
                <a:spcPct val="90000"/>
              </a:lnSpc>
              <a:spcBef>
                <a:spcPts val="500"/>
              </a:spcBef>
              <a:spcAft>
                <a:spcPts val="0"/>
              </a:spcAft>
              <a:buClr>
                <a:schemeClr val="dk1"/>
              </a:buClr>
              <a:buSzPct val="100000"/>
              <a:buNone/>
            </a:pPr>
            <a:r>
              <a:rPr b="1" lang="pt-BR"/>
              <a:t>			Dicionário de Dados</a:t>
            </a:r>
            <a:endParaRPr/>
          </a:p>
          <a:p>
            <a:pPr indent="0" lvl="1" marL="457200" rtl="0" algn="l">
              <a:lnSpc>
                <a:spcPct val="90000"/>
              </a:lnSpc>
              <a:spcBef>
                <a:spcPts val="500"/>
              </a:spcBef>
              <a:spcAft>
                <a:spcPts val="0"/>
              </a:spcAft>
              <a:buClr>
                <a:schemeClr val="dk1"/>
              </a:buClr>
              <a:buSzPct val="100000"/>
              <a:buNone/>
            </a:pPr>
            <a:r>
              <a:rPr b="1" lang="pt-BR"/>
              <a:t>Nome do campo</a:t>
            </a:r>
            <a:r>
              <a:rPr lang="pt-BR"/>
              <a:t>.</a:t>
            </a:r>
            <a:endParaRPr/>
          </a:p>
          <a:p>
            <a:pPr indent="0" lvl="1" marL="457200" rtl="0" algn="l">
              <a:lnSpc>
                <a:spcPct val="90000"/>
              </a:lnSpc>
              <a:spcBef>
                <a:spcPts val="500"/>
              </a:spcBef>
              <a:spcAft>
                <a:spcPts val="0"/>
              </a:spcAft>
              <a:buClr>
                <a:schemeClr val="dk1"/>
              </a:buClr>
              <a:buSzPct val="100000"/>
              <a:buNone/>
            </a:pPr>
            <a:r>
              <a:rPr b="1" lang="pt-BR"/>
              <a:t>Chave. </a:t>
            </a:r>
            <a:r>
              <a:rPr lang="pt-BR"/>
              <a:t>A chave Primária (P) é uma coluna ou conjunto de colunas que identifica exclusivamente o restante dos </a:t>
            </a:r>
            <a:r>
              <a:rPr b="1" lang="pt-BR"/>
              <a:t>dados</a:t>
            </a:r>
            <a:r>
              <a:rPr lang="pt-BR"/>
              <a:t> em qualquer linha específica da tabela. ... </a:t>
            </a:r>
            <a:endParaRPr/>
          </a:p>
          <a:p>
            <a:pPr indent="0" lvl="1" marL="457200" rtl="0" algn="l">
              <a:lnSpc>
                <a:spcPct val="90000"/>
              </a:lnSpc>
              <a:spcBef>
                <a:spcPts val="500"/>
              </a:spcBef>
              <a:spcAft>
                <a:spcPts val="0"/>
              </a:spcAft>
              <a:buClr>
                <a:schemeClr val="dk1"/>
              </a:buClr>
              <a:buSzPct val="100000"/>
              <a:buNone/>
            </a:pPr>
            <a:r>
              <a:rPr b="1" lang="pt-BR"/>
              <a:t>Tipo de dado.</a:t>
            </a:r>
            <a:endParaRPr/>
          </a:p>
          <a:p>
            <a:pPr indent="0" lvl="1" marL="457200" rtl="0" algn="l">
              <a:lnSpc>
                <a:spcPct val="90000"/>
              </a:lnSpc>
              <a:spcBef>
                <a:spcPts val="500"/>
              </a:spcBef>
              <a:spcAft>
                <a:spcPts val="0"/>
              </a:spcAft>
              <a:buClr>
                <a:schemeClr val="dk1"/>
              </a:buClr>
              <a:buSzPct val="100000"/>
              <a:buNone/>
            </a:pPr>
            <a:r>
              <a:rPr b="1" lang="pt-BR"/>
              <a:t>Tamanho do campo</a:t>
            </a:r>
            <a:r>
              <a:rPr lang="pt-BR"/>
              <a:t>.</a:t>
            </a:r>
            <a:endParaRPr/>
          </a:p>
          <a:p>
            <a:pPr indent="0" lvl="1" marL="457200" rtl="0" algn="l">
              <a:lnSpc>
                <a:spcPct val="90000"/>
              </a:lnSpc>
              <a:spcBef>
                <a:spcPts val="500"/>
              </a:spcBef>
              <a:spcAft>
                <a:spcPts val="0"/>
              </a:spcAft>
              <a:buClr>
                <a:schemeClr val="dk1"/>
              </a:buClr>
              <a:buSzPct val="100000"/>
              <a:buNone/>
            </a:pPr>
            <a:r>
              <a:rPr b="1" lang="pt-BR"/>
              <a:t>Descrição</a:t>
            </a:r>
            <a:r>
              <a:rPr lang="pt-BR"/>
              <a:t> do objetivo de cada campo. </a:t>
            </a:r>
            <a:br>
              <a:rPr lang="pt-BR"/>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2"/>
          <p:cNvPicPr preferRelativeResize="0"/>
          <p:nvPr/>
        </p:nvPicPr>
        <p:blipFill rotWithShape="1">
          <a:blip r:embed="rId3">
            <a:alphaModFix/>
          </a:blip>
          <a:srcRect b="28257" l="29986" r="13165" t="37435"/>
          <a:stretch/>
        </p:blipFill>
        <p:spPr>
          <a:xfrm>
            <a:off x="616096" y="914399"/>
            <a:ext cx="11284086" cy="510753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Exercícios</a:t>
            </a:r>
            <a:endParaRPr/>
          </a:p>
        </p:txBody>
      </p:sp>
      <p:sp>
        <p:nvSpPr>
          <p:cNvPr id="377" name="Google Shape;37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Faça o dicionário de dados do banco de dados Loja de Filmes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nvSpPr>
        <p:spPr>
          <a:xfrm>
            <a:off x="3173506" y="537882"/>
            <a:ext cx="49755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pt-BR" sz="2500">
                <a:solidFill>
                  <a:srgbClr val="FF0000"/>
                </a:solidFill>
                <a:latin typeface="Calibri"/>
                <a:ea typeface="Calibri"/>
                <a:cs typeface="Calibri"/>
                <a:sym typeface="Calibri"/>
              </a:rPr>
              <a:t>Antes de partirmos para a criação do modelo físico, vamos falar de </a:t>
            </a:r>
            <a:endParaRPr b="1" sz="2500">
              <a:solidFill>
                <a:srgbClr val="FF0000"/>
              </a:solidFill>
              <a:latin typeface="Calibri"/>
              <a:ea typeface="Calibri"/>
              <a:cs typeface="Calibri"/>
              <a:sym typeface="Calibri"/>
            </a:endParaRPr>
          </a:p>
        </p:txBody>
      </p:sp>
      <p:sp>
        <p:nvSpPr>
          <p:cNvPr id="383" name="Google Shape;383;p48"/>
          <p:cNvSpPr txBox="1"/>
          <p:nvPr/>
        </p:nvSpPr>
        <p:spPr>
          <a:xfrm>
            <a:off x="3173505" y="1846729"/>
            <a:ext cx="4975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INTEGRIDADE DE DADOS</a:t>
            </a:r>
            <a:endParaRPr sz="3600">
              <a:solidFill>
                <a:schemeClr val="dk1"/>
              </a:solidFill>
              <a:latin typeface="Calibri"/>
              <a:ea typeface="Calibri"/>
              <a:cs typeface="Calibri"/>
              <a:sym typeface="Calibri"/>
            </a:endParaRPr>
          </a:p>
        </p:txBody>
      </p:sp>
      <p:sp>
        <p:nvSpPr>
          <p:cNvPr id="384" name="Google Shape;384;p48"/>
          <p:cNvSpPr txBox="1"/>
          <p:nvPr/>
        </p:nvSpPr>
        <p:spPr>
          <a:xfrm>
            <a:off x="1452283" y="2994211"/>
            <a:ext cx="884816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O que você pensaria se, ao solicitar um histórico ao SENAC, ele te respondesse: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pt-BR" sz="1800">
                <a:solidFill>
                  <a:schemeClr val="dk1"/>
                </a:solidFill>
                <a:latin typeface="Calibri"/>
                <a:ea typeface="Calibri"/>
                <a:cs typeface="Calibri"/>
                <a:sym typeface="Calibri"/>
              </a:rPr>
              <a:t>Não costumamos armazenar histórico</a:t>
            </a:r>
            <a:endParaRPr/>
          </a:p>
          <a:p>
            <a:pPr indent="-285750" lvl="0" marL="285750" marR="0" rtl="0" algn="l">
              <a:spcBef>
                <a:spcPts val="0"/>
              </a:spcBef>
              <a:spcAft>
                <a:spcPts val="0"/>
              </a:spcAft>
              <a:buClr>
                <a:schemeClr val="dk1"/>
              </a:buClr>
              <a:buSzPts val="1800"/>
              <a:buFont typeface="Arial"/>
              <a:buChar char="•"/>
            </a:pPr>
            <a:r>
              <a:rPr lang="pt-BR" sz="1800">
                <a:solidFill>
                  <a:schemeClr val="dk1"/>
                </a:solidFill>
                <a:latin typeface="Calibri"/>
                <a:ea typeface="Calibri"/>
                <a:cs typeface="Calibri"/>
                <a:sym typeface="Calibri"/>
              </a:rPr>
              <a:t>Não temos mais o seu histórico</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Ou então, ao receber o histórico, você percebesse que aquelas não eram suas notas?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nvSpPr>
        <p:spPr>
          <a:xfrm>
            <a:off x="3173504" y="1627093"/>
            <a:ext cx="4975411"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800">
                <a:solidFill>
                  <a:schemeClr val="dk1"/>
                </a:solidFill>
                <a:latin typeface="Calibri"/>
                <a:ea typeface="Calibri"/>
                <a:cs typeface="Calibri"/>
                <a:sym typeface="Calibri"/>
              </a:rPr>
              <a:t>A integridade de </a:t>
            </a:r>
            <a:r>
              <a:rPr b="1" lang="pt-BR" sz="1800" u="sng">
                <a:solidFill>
                  <a:schemeClr val="dk1"/>
                </a:solidFill>
                <a:latin typeface="Calibri"/>
                <a:ea typeface="Calibri"/>
                <a:cs typeface="Calibri"/>
                <a:sym typeface="Calibri"/>
                <a:hlinkClick r:id="rId3">
                  <a:extLst>
                    <a:ext uri="{A12FA001-AC4F-418D-AE19-62706E023703}">
                      <ahyp:hlinkClr val="tx"/>
                    </a:ext>
                  </a:extLst>
                </a:hlinkClick>
              </a:rPr>
              <a:t>dados</a:t>
            </a:r>
            <a:r>
              <a:rPr lang="pt-BR" sz="1800">
                <a:solidFill>
                  <a:schemeClr val="dk1"/>
                </a:solidFill>
                <a:latin typeface="Calibri"/>
                <a:ea typeface="Calibri"/>
                <a:cs typeface="Calibri"/>
                <a:sym typeface="Calibri"/>
              </a:rPr>
              <a:t> se refere á acurácia, completude e consistência dos dados armazenados em um sistema de banco de dados relacional (ou outro sistema). Isso garante que os dados armazenados possam ser armazenados, consultados e utilizados com confiabilidade, sendo assim dados íntegros – daí o nome </a:t>
            </a:r>
            <a:r>
              <a:rPr b="1" i="1" lang="pt-BR" sz="1800">
                <a:solidFill>
                  <a:schemeClr val="dk1"/>
                </a:solidFill>
                <a:latin typeface="Calibri"/>
                <a:ea typeface="Calibri"/>
                <a:cs typeface="Calibri"/>
                <a:sym typeface="Calibri"/>
              </a:rPr>
              <a:t>integridade de dados</a:t>
            </a:r>
            <a:r>
              <a:rPr lang="pt-BR" sz="1800">
                <a:solidFill>
                  <a:schemeClr val="dk1"/>
                </a:solidFill>
                <a:latin typeface="Calibri"/>
                <a:ea typeface="Calibri"/>
                <a:cs typeface="Calibri"/>
                <a:sym typeface="Calibri"/>
              </a:rPr>
              <a:t>. Mas...</a:t>
            </a:r>
            <a:endParaRPr sz="1800">
              <a:solidFill>
                <a:schemeClr val="dk1"/>
              </a:solidFill>
              <a:latin typeface="Calibri"/>
              <a:ea typeface="Calibri"/>
              <a:cs typeface="Calibri"/>
              <a:sym typeface="Calibri"/>
            </a:endParaRPr>
          </a:p>
        </p:txBody>
      </p:sp>
      <p:sp>
        <p:nvSpPr>
          <p:cNvPr id="390" name="Google Shape;390;p49"/>
          <p:cNvSpPr txBox="1"/>
          <p:nvPr/>
        </p:nvSpPr>
        <p:spPr>
          <a:xfrm>
            <a:off x="3173505" y="354106"/>
            <a:ext cx="4975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INTEGRIDADE DE DADOS</a:t>
            </a:r>
            <a:endParaRPr sz="3600">
              <a:solidFill>
                <a:schemeClr val="dk1"/>
              </a:solidFill>
              <a:latin typeface="Calibri"/>
              <a:ea typeface="Calibri"/>
              <a:cs typeface="Calibri"/>
              <a:sym typeface="Calibri"/>
            </a:endParaRPr>
          </a:p>
        </p:txBody>
      </p:sp>
      <p:sp>
        <p:nvSpPr>
          <p:cNvPr id="391" name="Google Shape;391;p49"/>
          <p:cNvSpPr txBox="1"/>
          <p:nvPr/>
        </p:nvSpPr>
        <p:spPr>
          <a:xfrm>
            <a:off x="874059" y="4087905"/>
            <a:ext cx="10246659"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800">
                <a:solidFill>
                  <a:schemeClr val="dk1"/>
                </a:solidFill>
                <a:latin typeface="Calibri"/>
                <a:ea typeface="Calibri"/>
                <a:cs typeface="Calibri"/>
                <a:sym typeface="Calibri"/>
              </a:rPr>
              <a:t>Para que seja possível garantir a integridade dos dados, é necessário conhecer e aplicar determinadas restrições de armazenamento, que chamamos de </a:t>
            </a:r>
            <a:r>
              <a:rPr b="1" i="1" lang="pt-BR" sz="1800">
                <a:solidFill>
                  <a:schemeClr val="dk1"/>
                </a:solidFill>
                <a:latin typeface="Calibri"/>
                <a:ea typeface="Calibri"/>
                <a:cs typeface="Calibri"/>
                <a:sym typeface="Calibri"/>
              </a:rPr>
              <a:t>Restrições de Integridade</a:t>
            </a:r>
            <a:r>
              <a:rPr lang="pt-BR" sz="1800">
                <a:solidFill>
                  <a:schemeClr val="dk1"/>
                </a:solidFill>
                <a:latin typeface="Calibri"/>
                <a:ea typeface="Calibri"/>
                <a:cs typeface="Calibri"/>
                <a:sym typeface="Calibri"/>
              </a:rPr>
              <a:t>, que dizem respeito a aspectos como tipos dos dados armazenados, relacionamentos entre colunas de chave primária e estrangeira, possibilidade de haver valores nulos ou não, e regras de negócio específicas importantes requisitadas pelo cliente, por exemplo.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nvSpPr>
        <p:spPr>
          <a:xfrm>
            <a:off x="968188" y="1627093"/>
            <a:ext cx="1024665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Os tipos de restrições de integridade que estudaremos neste artigo são os seguintes: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Integridade Referencial</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Integridade de Domínio</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Integridade de Vazio</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Integridade de Chave</a:t>
            </a:r>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Integridade Definida pelo Usuário</a:t>
            </a:r>
            <a:endParaRPr/>
          </a:p>
        </p:txBody>
      </p:sp>
      <p:sp>
        <p:nvSpPr>
          <p:cNvPr id="397" name="Google Shape;397;p50"/>
          <p:cNvSpPr txBox="1"/>
          <p:nvPr/>
        </p:nvSpPr>
        <p:spPr>
          <a:xfrm>
            <a:off x="2178424" y="421342"/>
            <a:ext cx="74765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TIPOS DE RESTRIÇÕES DE INTEGRIDADE</a:t>
            </a:r>
            <a:endParaRPr sz="36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nvSpPr>
        <p:spPr>
          <a:xfrm>
            <a:off x="968188" y="1627093"/>
            <a:ext cx="1024665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800">
                <a:solidFill>
                  <a:schemeClr val="dk1"/>
                </a:solidFill>
                <a:latin typeface="Calibri"/>
                <a:ea typeface="Calibri"/>
                <a:cs typeface="Calibri"/>
                <a:sym typeface="Calibri"/>
              </a:rPr>
              <a:t>Restrição de Chave: </a:t>
            </a:r>
            <a:r>
              <a:rPr lang="pt-BR" sz="1800">
                <a:solidFill>
                  <a:schemeClr val="dk1"/>
                </a:solidFill>
                <a:latin typeface="Calibri"/>
                <a:ea typeface="Calibri"/>
                <a:cs typeface="Calibri"/>
                <a:sym typeface="Calibri"/>
              </a:rPr>
              <a:t>Impede que uma chave primária se repita. Um campo chave primária diferencia de forma única os registros (linhas) de uma relação (tabela).</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800">
                <a:solidFill>
                  <a:schemeClr val="dk1"/>
                </a:solidFill>
                <a:latin typeface="Calibri"/>
                <a:ea typeface="Calibri"/>
                <a:cs typeface="Calibri"/>
                <a:sym typeface="Calibri"/>
              </a:rPr>
              <a:t>Restrição de Domínio: </a:t>
            </a:r>
            <a:r>
              <a:rPr lang="pt-BR" sz="1800">
                <a:solidFill>
                  <a:schemeClr val="dk1"/>
                </a:solidFill>
                <a:latin typeface="Calibri"/>
                <a:ea typeface="Calibri"/>
                <a:cs typeface="Calibri"/>
                <a:sym typeface="Calibri"/>
              </a:rPr>
              <a:t>Impede que uma chave primária receba como valor NULL (nulo).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800">
                <a:solidFill>
                  <a:schemeClr val="dk1"/>
                </a:solidFill>
                <a:latin typeface="Calibri"/>
                <a:ea typeface="Calibri"/>
                <a:cs typeface="Calibri"/>
                <a:sym typeface="Calibri"/>
              </a:rPr>
              <a:t>Integridade de vazio: </a:t>
            </a:r>
            <a:r>
              <a:rPr lang="pt-BR" sz="1800">
                <a:solidFill>
                  <a:schemeClr val="dk1"/>
                </a:solidFill>
                <a:latin typeface="Calibri"/>
                <a:ea typeface="Calibri"/>
                <a:cs typeface="Calibri"/>
                <a:sym typeface="Calibri"/>
              </a:rPr>
              <a:t>Verifica se um campo pode ou não receber valor NULL. Sub-item da integridade de domínio.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800">
                <a:solidFill>
                  <a:schemeClr val="dk1"/>
                </a:solidFill>
                <a:latin typeface="Calibri"/>
                <a:ea typeface="Calibri"/>
                <a:cs typeface="Calibri"/>
                <a:sym typeface="Calibri"/>
              </a:rPr>
              <a:t>Integridade referencial: </a:t>
            </a:r>
            <a:r>
              <a:rPr lang="pt-BR" sz="1800">
                <a:solidFill>
                  <a:schemeClr val="dk1"/>
                </a:solidFill>
                <a:latin typeface="Calibri"/>
                <a:ea typeface="Calibri"/>
                <a:cs typeface="Calibri"/>
                <a:sym typeface="Calibri"/>
              </a:rPr>
              <a:t>Uma chave estrangeira de uma relação tem que coincidir com uma chave primária da sua tabela “pai” a que a chave estrangeira se refere. Ou seja, não só deve existir o atributo (campo), como também, o valor referenciado.</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800">
                <a:solidFill>
                  <a:schemeClr val="dk1"/>
                </a:solidFill>
                <a:latin typeface="Calibri"/>
                <a:ea typeface="Calibri"/>
                <a:cs typeface="Calibri"/>
                <a:sym typeface="Calibri"/>
              </a:rPr>
              <a:t>Integridade definida pelo usuário:</a:t>
            </a:r>
            <a:r>
              <a:rPr lang="pt-BR" sz="1800">
                <a:solidFill>
                  <a:schemeClr val="dk1"/>
                </a:solidFill>
                <a:latin typeface="Calibri"/>
                <a:ea typeface="Calibri"/>
                <a:cs typeface="Calibri"/>
                <a:sym typeface="Calibri"/>
              </a:rPr>
              <a:t> Permite definir regras comerciais que não se encaixam em outras categorias de integridade.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Consultar: </a:t>
            </a:r>
            <a:r>
              <a:rPr lang="pt-BR" sz="1200" u="sng">
                <a:solidFill>
                  <a:schemeClr val="dk1"/>
                </a:solidFill>
                <a:latin typeface="Calibri"/>
                <a:ea typeface="Calibri"/>
                <a:cs typeface="Calibri"/>
                <a:sym typeface="Calibri"/>
                <a:hlinkClick r:id="rId3">
                  <a:extLst>
                    <a:ext uri="{A12FA001-AC4F-418D-AE19-62706E023703}">
                      <ahyp:hlinkClr val="tx"/>
                    </a:ext>
                  </a:extLst>
                </a:hlinkClick>
              </a:rPr>
              <a:t>https://pedrogalvaojunior.wordpress.com/2016/09/24/dica-do-mes-restricoes-de-integridade-para-banco-de-dados/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51"/>
          <p:cNvSpPr txBox="1"/>
          <p:nvPr/>
        </p:nvSpPr>
        <p:spPr>
          <a:xfrm>
            <a:off x="2178424" y="421342"/>
            <a:ext cx="74765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3600">
                <a:solidFill>
                  <a:schemeClr val="dk1"/>
                </a:solidFill>
                <a:latin typeface="Calibri"/>
                <a:ea typeface="Calibri"/>
                <a:cs typeface="Calibri"/>
                <a:sym typeface="Calibri"/>
              </a:rPr>
              <a:t>TIPOS DE RESTRIÇÕES DE INTEGRIDADE</a:t>
            </a:r>
            <a:endParaRPr sz="3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199" y="365125"/>
            <a:ext cx="11618259"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00"/>
              <a:buFont typeface="Calibri"/>
              <a:buNone/>
            </a:pPr>
            <a:r>
              <a:rPr lang="pt-BR" sz="3800"/>
              <a:t>Qual tipo de banco trabalharemos em sala? </a:t>
            </a:r>
            <a:r>
              <a:rPr b="1" lang="pt-BR" sz="3800">
                <a:solidFill>
                  <a:srgbClr val="FF0000"/>
                </a:solidFill>
              </a:rPr>
              <a:t>RELACIONAL</a:t>
            </a:r>
            <a:br>
              <a:rPr b="1" lang="pt-BR" sz="3800">
                <a:solidFill>
                  <a:srgbClr val="FF0000"/>
                </a:solidFill>
              </a:rPr>
            </a:br>
            <a:endParaRPr sz="3800"/>
          </a:p>
        </p:txBody>
      </p:sp>
      <p:sp>
        <p:nvSpPr>
          <p:cNvPr id="110" name="Google Shape;110;p5"/>
          <p:cNvSpPr txBox="1"/>
          <p:nvPr>
            <p:ph idx="1" type="body"/>
          </p:nvPr>
        </p:nvSpPr>
        <p:spPr>
          <a:xfrm>
            <a:off x="838200" y="1411950"/>
            <a:ext cx="7353300" cy="5114700"/>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pt-BR"/>
              <a:t>MER – Modelo Entidade-Relacionamento</a:t>
            </a:r>
            <a:endParaRPr/>
          </a:p>
          <a:p>
            <a:pPr indent="0" lvl="2" marL="914400" rtl="0" algn="just">
              <a:lnSpc>
                <a:spcPct val="90000"/>
              </a:lnSpc>
              <a:spcBef>
                <a:spcPts val="500"/>
              </a:spcBef>
              <a:spcAft>
                <a:spcPts val="0"/>
              </a:spcAft>
              <a:buClr>
                <a:schemeClr val="dk1"/>
              </a:buClr>
              <a:buSzPts val="2000"/>
              <a:buNone/>
            </a:pPr>
            <a:r>
              <a:rPr lang="pt-BR"/>
              <a:t>O</a:t>
            </a:r>
            <a:r>
              <a:rPr b="1" lang="pt-BR"/>
              <a:t> Modelo Entidade Relacionamento</a:t>
            </a:r>
            <a:r>
              <a:rPr lang="pt-BR"/>
              <a:t> de um</a:t>
            </a:r>
            <a:r>
              <a:rPr b="1" lang="pt-BR"/>
              <a:t> banco de dados</a:t>
            </a:r>
            <a:r>
              <a:rPr lang="pt-BR"/>
              <a:t> é um tipo de </a:t>
            </a:r>
            <a:r>
              <a:rPr b="1" lang="pt-BR" u="sng"/>
              <a:t>modelagem conceitual</a:t>
            </a:r>
            <a:r>
              <a:rPr lang="pt-BR"/>
              <a:t>, o qual procura representar, de maneira </a:t>
            </a:r>
            <a:r>
              <a:rPr b="1" lang="pt-BR"/>
              <a:t>abstrata</a:t>
            </a:r>
            <a:r>
              <a:rPr lang="pt-BR"/>
              <a:t>, os objetos de um domínio de negócios, descrevendo as suas características e relacionamentos.  </a:t>
            </a:r>
            <a:endParaRPr/>
          </a:p>
          <a:p>
            <a:pPr indent="0" lvl="2" marL="914400" rtl="0" algn="just">
              <a:lnSpc>
                <a:spcPct val="90000"/>
              </a:lnSpc>
              <a:spcBef>
                <a:spcPts val="500"/>
              </a:spcBef>
              <a:spcAft>
                <a:spcPts val="0"/>
              </a:spcAft>
              <a:buClr>
                <a:schemeClr val="dk1"/>
              </a:buClr>
              <a:buSzPts val="2000"/>
              <a:buNone/>
            </a:pPr>
            <a:r>
              <a:rPr lang="pt-BR"/>
              <a:t>Os principais elementos em uma modelagem entidade relacionamento de um banco de dados são as </a:t>
            </a:r>
            <a:r>
              <a:rPr b="1" lang="pt-BR" u="sng"/>
              <a:t>entidades</a:t>
            </a:r>
            <a:r>
              <a:rPr lang="pt-BR"/>
              <a:t>, os seus </a:t>
            </a:r>
            <a:r>
              <a:rPr b="1" lang="pt-BR" u="sng"/>
              <a:t>atributos</a:t>
            </a:r>
            <a:r>
              <a:rPr lang="pt-BR"/>
              <a:t> e os </a:t>
            </a:r>
            <a:r>
              <a:rPr b="1" lang="pt-BR" u="sng"/>
              <a:t>relacionamentos</a:t>
            </a:r>
            <a:r>
              <a:rPr lang="pt-BR"/>
              <a:t> entre elas.</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84ed3c4f50_24_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30000"/>
              </a:lnSpc>
              <a:spcBef>
                <a:spcPts val="0"/>
              </a:spcBef>
              <a:spcAft>
                <a:spcPts val="400"/>
              </a:spcAft>
              <a:buSzPts val="990"/>
              <a:buNone/>
            </a:pPr>
            <a:r>
              <a:rPr b="1" lang="pt-BR" sz="2230">
                <a:highlight>
                  <a:srgbClr val="FFFFFF"/>
                </a:highlight>
                <a:latin typeface="Arial"/>
                <a:ea typeface="Arial"/>
                <a:cs typeface="Arial"/>
                <a:sym typeface="Arial"/>
              </a:rPr>
              <a:t>Restrições de Chave Estrangeira em Bancos de Dados</a:t>
            </a:r>
            <a:endParaRPr sz="4660"/>
          </a:p>
        </p:txBody>
      </p:sp>
      <p:sp>
        <p:nvSpPr>
          <p:cNvPr id="409" name="Google Shape;409;g184ed3c4f50_24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1500"/>
              </a:spcAft>
              <a:buClr>
                <a:schemeClr val="dk1"/>
              </a:buClr>
              <a:buSzPts val="1100"/>
              <a:buFont typeface="Arial"/>
              <a:buNone/>
            </a:pPr>
            <a:r>
              <a:rPr lang="pt-BR" sz="2150">
                <a:highlight>
                  <a:srgbClr val="FFFFFF"/>
                </a:highlight>
                <a:latin typeface="Arial"/>
                <a:ea typeface="Arial"/>
                <a:cs typeface="Arial"/>
                <a:sym typeface="Arial"/>
              </a:rPr>
              <a:t>As restrições de chave estrangeira em tabelas de </a:t>
            </a:r>
            <a:r>
              <a:rPr lang="pt-BR" sz="2150">
                <a:solidFill>
                  <a:srgbClr val="E64946"/>
                </a:solidFill>
                <a:highlight>
                  <a:srgbClr val="FFFFFF"/>
                </a:highlight>
                <a:uFill>
                  <a:noFill/>
                </a:uFill>
                <a:latin typeface="Arial"/>
                <a:ea typeface="Arial"/>
                <a:cs typeface="Arial"/>
                <a:sym typeface="Arial"/>
                <a:hlinkClick r:id="rId3">
                  <a:extLst>
                    <a:ext uri="{A12FA001-AC4F-418D-AE19-62706E023703}">
                      <ahyp:hlinkClr val="tx"/>
                    </a:ext>
                  </a:extLst>
                </a:hlinkClick>
              </a:rPr>
              <a:t>bancos de dados relacionais</a:t>
            </a:r>
            <a:r>
              <a:rPr lang="pt-BR" sz="2150">
                <a:highlight>
                  <a:srgbClr val="FFFFFF"/>
                </a:highlight>
                <a:latin typeface="Arial"/>
                <a:ea typeface="Arial"/>
                <a:cs typeface="Arial"/>
                <a:sym typeface="Arial"/>
              </a:rPr>
              <a:t> são um tipo especial de restrições (constraints) definidas e empregadas para excluir ou atualizar linhas em uma tabela referenciada, quando uma operação de um desses tipos ocorre em uma tabela relacionada.</a:t>
            </a:r>
            <a:endParaRPr sz="39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84ed3c4f50_24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30000"/>
              </a:lnSpc>
              <a:spcBef>
                <a:spcPts val="0"/>
              </a:spcBef>
              <a:spcAft>
                <a:spcPts val="400"/>
              </a:spcAft>
              <a:buNone/>
            </a:pPr>
            <a:r>
              <a:rPr b="1" lang="pt-BR" sz="2400">
                <a:highlight>
                  <a:srgbClr val="FFFFFF"/>
                </a:highlight>
                <a:latin typeface="Arial"/>
                <a:ea typeface="Arial"/>
                <a:cs typeface="Arial"/>
                <a:sym typeface="Arial"/>
              </a:rPr>
              <a:t>Opções de Chave Estrangeira no MySQL (e MariaDB)</a:t>
            </a:r>
            <a:endParaRPr sz="5100"/>
          </a:p>
        </p:txBody>
      </p:sp>
      <p:sp>
        <p:nvSpPr>
          <p:cNvPr id="415" name="Google Shape;415;g184ed3c4f50_24_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pt-BR" sz="1650">
                <a:highlight>
                  <a:srgbClr val="FFFFFF"/>
                </a:highlight>
                <a:latin typeface="Arial"/>
                <a:ea typeface="Arial"/>
                <a:cs typeface="Arial"/>
                <a:sym typeface="Arial"/>
              </a:rPr>
              <a:t>Existem algumas opções aplicáveis às chaves estrangeiras que auxiliam a manter a integridade dos dados nas tabelas do banco de dados. Vamos relembrar a sintaxe SQL para criação de uma chave estrangeira em uma definição de tabela:</a:t>
            </a:r>
            <a:endParaRPr sz="1650">
              <a:highlight>
                <a:srgbClr val="FFFFFF"/>
              </a:highlight>
              <a:latin typeface="Arial"/>
              <a:ea typeface="Arial"/>
              <a:cs typeface="Arial"/>
              <a:sym typeface="Arial"/>
            </a:endParaRPr>
          </a:p>
          <a:p>
            <a:pPr indent="0" lvl="0" marL="0" rtl="0" algn="just">
              <a:spcBef>
                <a:spcPts val="1500"/>
              </a:spcBef>
              <a:spcAft>
                <a:spcPts val="0"/>
              </a:spcAft>
              <a:buNone/>
            </a:pPr>
            <a:r>
              <a:rPr b="1" lang="pt-BR" sz="1650">
                <a:solidFill>
                  <a:srgbClr val="FF0000"/>
                </a:solidFill>
                <a:highlight>
                  <a:srgbClr val="F7F7F7"/>
                </a:highlight>
                <a:latin typeface="Consolas"/>
                <a:ea typeface="Consolas"/>
                <a:cs typeface="Consolas"/>
                <a:sym typeface="Consolas"/>
              </a:rPr>
              <a:t>[CONSTRAINT nome_chave_estrangeira] FOREIGN KEY (</a:t>
            </a:r>
            <a:r>
              <a:rPr b="1" i="1" lang="pt-BR" sz="1650">
                <a:solidFill>
                  <a:srgbClr val="FF0000"/>
                </a:solidFill>
                <a:highlight>
                  <a:srgbClr val="F7F7F7"/>
                </a:highlight>
                <a:latin typeface="Consolas"/>
                <a:ea typeface="Consolas"/>
                <a:cs typeface="Consolas"/>
                <a:sym typeface="Consolas"/>
              </a:rPr>
              <a:t>nomes de colunas separados por vírgulas</a:t>
            </a:r>
            <a:r>
              <a:rPr b="1" lang="pt-BR" sz="1650">
                <a:solidFill>
                  <a:srgbClr val="FF0000"/>
                </a:solidFill>
                <a:highlight>
                  <a:srgbClr val="F7F7F7"/>
                </a:highlight>
                <a:latin typeface="Consolas"/>
                <a:ea typeface="Consolas"/>
                <a:cs typeface="Consolas"/>
                <a:sym typeface="Consolas"/>
              </a:rPr>
              <a:t>)</a:t>
            </a:r>
            <a:endParaRPr b="1" sz="1650">
              <a:solidFill>
                <a:srgbClr val="FF0000"/>
              </a:solidFill>
              <a:highlight>
                <a:srgbClr val="F7F7F7"/>
              </a:highlight>
              <a:latin typeface="Consolas"/>
              <a:ea typeface="Consolas"/>
              <a:cs typeface="Consolas"/>
              <a:sym typeface="Consolas"/>
            </a:endParaRPr>
          </a:p>
          <a:p>
            <a:pPr indent="0" lvl="0" marL="0" rtl="0" algn="just">
              <a:spcBef>
                <a:spcPts val="1000"/>
              </a:spcBef>
              <a:spcAft>
                <a:spcPts val="0"/>
              </a:spcAft>
              <a:buNone/>
            </a:pPr>
            <a:r>
              <a:rPr b="1" lang="pt-BR" sz="1650">
                <a:solidFill>
                  <a:srgbClr val="FF0000"/>
                </a:solidFill>
                <a:highlight>
                  <a:srgbClr val="F7F7F7"/>
                </a:highlight>
                <a:latin typeface="Consolas"/>
                <a:ea typeface="Consolas"/>
                <a:cs typeface="Consolas"/>
                <a:sym typeface="Consolas"/>
              </a:rPr>
              <a:t>REFERENCES </a:t>
            </a:r>
            <a:r>
              <a:rPr b="1" i="1" lang="pt-BR" sz="1650">
                <a:solidFill>
                  <a:srgbClr val="FF0000"/>
                </a:solidFill>
                <a:highlight>
                  <a:srgbClr val="F7F7F7"/>
                </a:highlight>
                <a:latin typeface="Consolas"/>
                <a:ea typeface="Consolas"/>
                <a:cs typeface="Consolas"/>
                <a:sym typeface="Consolas"/>
              </a:rPr>
              <a:t>nome_tabela_pai</a:t>
            </a:r>
            <a:r>
              <a:rPr b="1" lang="pt-BR" sz="1650">
                <a:solidFill>
                  <a:srgbClr val="FF0000"/>
                </a:solidFill>
                <a:highlight>
                  <a:srgbClr val="F7F7F7"/>
                </a:highlight>
                <a:latin typeface="Consolas"/>
                <a:ea typeface="Consolas"/>
                <a:cs typeface="Consolas"/>
                <a:sym typeface="Consolas"/>
              </a:rPr>
              <a:t> (</a:t>
            </a:r>
            <a:r>
              <a:rPr b="1" i="1" lang="pt-BR" sz="1650">
                <a:solidFill>
                  <a:srgbClr val="FF0000"/>
                </a:solidFill>
                <a:highlight>
                  <a:srgbClr val="F7F7F7"/>
                </a:highlight>
                <a:latin typeface="Consolas"/>
                <a:ea typeface="Consolas"/>
                <a:cs typeface="Consolas"/>
                <a:sym typeface="Consolas"/>
              </a:rPr>
              <a:t>nomes de colunas separados por vírgulas na tabela pai</a:t>
            </a:r>
            <a:r>
              <a:rPr b="1" lang="pt-BR" sz="1650">
                <a:solidFill>
                  <a:srgbClr val="FF0000"/>
                </a:solidFill>
                <a:highlight>
                  <a:srgbClr val="F7F7F7"/>
                </a:highlight>
                <a:latin typeface="Consolas"/>
                <a:ea typeface="Consolas"/>
                <a:cs typeface="Consolas"/>
                <a:sym typeface="Consolas"/>
              </a:rPr>
              <a:t>)</a:t>
            </a:r>
            <a:endParaRPr b="1" sz="1650">
              <a:solidFill>
                <a:srgbClr val="FF0000"/>
              </a:solidFill>
              <a:highlight>
                <a:srgbClr val="F7F7F7"/>
              </a:highlight>
              <a:latin typeface="Consolas"/>
              <a:ea typeface="Consolas"/>
              <a:cs typeface="Consolas"/>
              <a:sym typeface="Consolas"/>
            </a:endParaRPr>
          </a:p>
          <a:p>
            <a:pPr indent="0" lvl="0" marL="0" rtl="0" algn="just">
              <a:spcBef>
                <a:spcPts val="1000"/>
              </a:spcBef>
              <a:spcAft>
                <a:spcPts val="0"/>
              </a:spcAft>
              <a:buNone/>
            </a:pPr>
            <a:r>
              <a:rPr b="1" lang="pt-BR" sz="1650">
                <a:solidFill>
                  <a:srgbClr val="FF0000"/>
                </a:solidFill>
                <a:highlight>
                  <a:srgbClr val="F7F7F7"/>
                </a:highlight>
                <a:latin typeface="Consolas"/>
                <a:ea typeface="Consolas"/>
                <a:cs typeface="Consolas"/>
                <a:sym typeface="Consolas"/>
              </a:rPr>
              <a:t>[ON DELETE ação referencial]</a:t>
            </a:r>
            <a:endParaRPr b="1" sz="1650">
              <a:solidFill>
                <a:srgbClr val="FF0000"/>
              </a:solidFill>
              <a:highlight>
                <a:srgbClr val="F7F7F7"/>
              </a:highlight>
              <a:latin typeface="Consolas"/>
              <a:ea typeface="Consolas"/>
              <a:cs typeface="Consolas"/>
              <a:sym typeface="Consolas"/>
            </a:endParaRPr>
          </a:p>
          <a:p>
            <a:pPr indent="0" lvl="0" marL="0" rtl="0" algn="just">
              <a:lnSpc>
                <a:spcPct val="115000"/>
              </a:lnSpc>
              <a:spcBef>
                <a:spcPts val="0"/>
              </a:spcBef>
              <a:spcAft>
                <a:spcPts val="0"/>
              </a:spcAft>
              <a:buNone/>
            </a:pPr>
            <a:r>
              <a:rPr b="1" lang="pt-BR" sz="1650">
                <a:solidFill>
                  <a:srgbClr val="FF0000"/>
                </a:solidFill>
                <a:highlight>
                  <a:srgbClr val="F7F7F7"/>
                </a:highlight>
                <a:latin typeface="Consolas"/>
                <a:ea typeface="Consolas"/>
                <a:cs typeface="Consolas"/>
                <a:sym typeface="Consolas"/>
              </a:rPr>
              <a:t>[ON UPDATE ação referencial];</a:t>
            </a:r>
            <a:endParaRPr b="1" sz="1650">
              <a:solidFill>
                <a:srgbClr val="FF0000"/>
              </a:solidFill>
              <a:highlight>
                <a:srgbClr val="F7F7F7"/>
              </a:highlight>
              <a:latin typeface="Consolas"/>
              <a:ea typeface="Consolas"/>
              <a:cs typeface="Consolas"/>
              <a:sym typeface="Consolas"/>
            </a:endParaRPr>
          </a:p>
          <a:p>
            <a:pPr indent="0" lvl="0" marL="0" rtl="0" algn="just">
              <a:lnSpc>
                <a:spcPct val="115000"/>
              </a:lnSpc>
              <a:spcBef>
                <a:spcPts val="0"/>
              </a:spcBef>
              <a:spcAft>
                <a:spcPts val="0"/>
              </a:spcAft>
              <a:buNone/>
            </a:pPr>
            <a:r>
              <a:t/>
            </a:r>
            <a:endParaRPr b="1" sz="1650">
              <a:solidFill>
                <a:srgbClr val="FF0000"/>
              </a:solidFill>
              <a:highlight>
                <a:srgbClr val="F7F7F7"/>
              </a:highlight>
              <a:latin typeface="Consolas"/>
              <a:ea typeface="Consolas"/>
              <a:cs typeface="Consolas"/>
              <a:sym typeface="Consolas"/>
            </a:endParaRPr>
          </a:p>
          <a:p>
            <a:pPr indent="0" lvl="0" marL="0" rtl="0" algn="just">
              <a:lnSpc>
                <a:spcPct val="115000"/>
              </a:lnSpc>
              <a:spcBef>
                <a:spcPts val="0"/>
              </a:spcBef>
              <a:spcAft>
                <a:spcPts val="0"/>
              </a:spcAft>
              <a:buClr>
                <a:schemeClr val="dk1"/>
              </a:buClr>
              <a:buSzPts val="1100"/>
              <a:buFont typeface="Arial"/>
              <a:buNone/>
            </a:pPr>
            <a:r>
              <a:rPr lang="pt-BR" sz="1650">
                <a:highlight>
                  <a:srgbClr val="FFFFFF"/>
                </a:highlight>
                <a:latin typeface="Arial"/>
                <a:ea typeface="Arial"/>
                <a:cs typeface="Arial"/>
                <a:sym typeface="Arial"/>
              </a:rPr>
              <a:t>Os itens entre colchetes </a:t>
            </a:r>
            <a:r>
              <a:rPr b="1" lang="pt-BR" sz="1650">
                <a:solidFill>
                  <a:srgbClr val="FF0000"/>
                </a:solidFill>
                <a:highlight>
                  <a:srgbClr val="FFFFFF"/>
                </a:highlight>
                <a:latin typeface="Arial"/>
                <a:ea typeface="Arial"/>
                <a:cs typeface="Arial"/>
                <a:sym typeface="Arial"/>
              </a:rPr>
              <a:t>[ ]</a:t>
            </a:r>
            <a:r>
              <a:rPr lang="pt-BR" sz="1650">
                <a:solidFill>
                  <a:srgbClr val="FF0000"/>
                </a:solidFill>
                <a:highlight>
                  <a:srgbClr val="FFFFFF"/>
                </a:highlight>
                <a:latin typeface="Arial"/>
                <a:ea typeface="Arial"/>
                <a:cs typeface="Arial"/>
                <a:sym typeface="Arial"/>
              </a:rPr>
              <a:t> </a:t>
            </a:r>
            <a:r>
              <a:rPr lang="pt-BR" sz="1650">
                <a:highlight>
                  <a:srgbClr val="FFFFFF"/>
                </a:highlight>
                <a:latin typeface="Arial"/>
                <a:ea typeface="Arial"/>
                <a:cs typeface="Arial"/>
                <a:sym typeface="Arial"/>
              </a:rPr>
              <a:t>são opcionais. </a:t>
            </a:r>
            <a:r>
              <a:rPr b="1" lang="pt-BR" sz="1650">
                <a:highlight>
                  <a:srgbClr val="FFFFFF"/>
                </a:highlight>
                <a:latin typeface="Arial"/>
                <a:ea typeface="Arial"/>
                <a:cs typeface="Arial"/>
                <a:sym typeface="Arial"/>
              </a:rPr>
              <a:t>ON DELETE</a:t>
            </a:r>
            <a:r>
              <a:rPr lang="pt-BR" sz="1650">
                <a:highlight>
                  <a:srgbClr val="FFFFFF"/>
                </a:highlight>
                <a:latin typeface="Arial"/>
                <a:ea typeface="Arial"/>
                <a:cs typeface="Arial"/>
                <a:sym typeface="Arial"/>
              </a:rPr>
              <a:t> significa que a ação referencial será executada quando um registro for excluído da tabela pai, e </a:t>
            </a:r>
            <a:r>
              <a:rPr b="1" lang="pt-BR" sz="1650">
                <a:highlight>
                  <a:srgbClr val="FFFFFF"/>
                </a:highlight>
                <a:latin typeface="Arial"/>
                <a:ea typeface="Arial"/>
                <a:cs typeface="Arial"/>
                <a:sym typeface="Arial"/>
              </a:rPr>
              <a:t>ON UPDATE</a:t>
            </a:r>
            <a:r>
              <a:rPr lang="pt-BR" sz="1650">
                <a:highlight>
                  <a:srgbClr val="FFFFFF"/>
                </a:highlight>
                <a:latin typeface="Arial"/>
                <a:ea typeface="Arial"/>
                <a:cs typeface="Arial"/>
                <a:sym typeface="Arial"/>
              </a:rPr>
              <a:t> indica que a ação referencial será executada quando um registro for modificado na tabela pai.</a:t>
            </a:r>
            <a:endParaRPr b="1" sz="22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84ed3c4f50_24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1500"/>
              </a:spcAft>
              <a:buClr>
                <a:schemeClr val="dk1"/>
              </a:buClr>
              <a:buSzPts val="1100"/>
              <a:buFont typeface="Arial"/>
              <a:buNone/>
            </a:pPr>
            <a:r>
              <a:rPr b="1" lang="pt-BR" sz="1950">
                <a:highlight>
                  <a:srgbClr val="FFFFFF"/>
                </a:highlight>
                <a:latin typeface="Arial"/>
                <a:ea typeface="Arial"/>
                <a:cs typeface="Arial"/>
                <a:sym typeface="Arial"/>
              </a:rPr>
              <a:t>As principais opções para as ações referenciais são as seguintes:</a:t>
            </a:r>
            <a:endParaRPr b="1" sz="5300"/>
          </a:p>
        </p:txBody>
      </p:sp>
      <p:sp>
        <p:nvSpPr>
          <p:cNvPr id="421" name="Google Shape;421;g184ed3c4f50_24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47500" lnSpcReduction="20000"/>
          </a:bodyPr>
          <a:lstStyle/>
          <a:p>
            <a:pPr indent="0" lvl="0" marL="0" rtl="0" algn="l">
              <a:lnSpc>
                <a:spcPct val="115000"/>
              </a:lnSpc>
              <a:spcBef>
                <a:spcPts val="0"/>
              </a:spcBef>
              <a:spcAft>
                <a:spcPts val="0"/>
              </a:spcAft>
              <a:buClr>
                <a:schemeClr val="dk1"/>
              </a:buClr>
              <a:buSzPct val="104761"/>
              <a:buFont typeface="Arial"/>
              <a:buNone/>
            </a:pPr>
            <a:r>
              <a:t/>
            </a:r>
            <a:endParaRPr sz="1050">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3102">
                <a:highlight>
                  <a:srgbClr val="FFFFFF"/>
                </a:highlight>
                <a:latin typeface="Arial"/>
                <a:ea typeface="Arial"/>
                <a:cs typeface="Arial"/>
                <a:sym typeface="Arial"/>
              </a:rPr>
              <a:t>CASCADE</a:t>
            </a:r>
            <a:r>
              <a:rPr lang="pt-BR" sz="3102">
                <a:highlight>
                  <a:srgbClr val="FFFFFF"/>
                </a:highlight>
                <a:latin typeface="Arial"/>
                <a:ea typeface="Arial"/>
                <a:cs typeface="Arial"/>
                <a:sym typeface="Arial"/>
              </a:rPr>
              <a:t>: A opção CASCADE permite excluir ou atualizar os registros relacionados presentes na tabela filha automaticamente, quando um registro da tabela pai for atualizado (</a:t>
            </a:r>
            <a:r>
              <a:rPr b="1" lang="pt-BR" sz="3102">
                <a:highlight>
                  <a:srgbClr val="FFFFFF"/>
                </a:highlight>
                <a:latin typeface="Arial"/>
                <a:ea typeface="Arial"/>
                <a:cs typeface="Arial"/>
                <a:sym typeface="Arial"/>
              </a:rPr>
              <a:t>ON UPDATE</a:t>
            </a:r>
            <a:r>
              <a:rPr lang="pt-BR" sz="3102">
                <a:highlight>
                  <a:srgbClr val="FFFFFF"/>
                </a:highlight>
                <a:latin typeface="Arial"/>
                <a:ea typeface="Arial"/>
                <a:cs typeface="Arial"/>
                <a:sym typeface="Arial"/>
              </a:rPr>
              <a:t>) ou excluído (</a:t>
            </a:r>
            <a:r>
              <a:rPr b="1" lang="pt-BR" sz="3102">
                <a:highlight>
                  <a:srgbClr val="FFFFFF"/>
                </a:highlight>
                <a:latin typeface="Arial"/>
                <a:ea typeface="Arial"/>
                <a:cs typeface="Arial"/>
                <a:sym typeface="Arial"/>
              </a:rPr>
              <a:t>ON DELETE</a:t>
            </a:r>
            <a:r>
              <a:rPr lang="pt-BR" sz="3102">
                <a:highlight>
                  <a:srgbClr val="FFFFFF"/>
                </a:highlight>
                <a:latin typeface="Arial"/>
                <a:ea typeface="Arial"/>
                <a:cs typeface="Arial"/>
                <a:sym typeface="Arial"/>
              </a:rPr>
              <a:t>). É a opção mais comum aplicada.</a:t>
            </a:r>
            <a:endParaRPr sz="3102">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3102">
                <a:highlight>
                  <a:srgbClr val="FFFFFF"/>
                </a:highlight>
                <a:latin typeface="Arial"/>
                <a:ea typeface="Arial"/>
                <a:cs typeface="Arial"/>
                <a:sym typeface="Arial"/>
              </a:rPr>
              <a:t>RESTRICT</a:t>
            </a:r>
            <a:r>
              <a:rPr lang="pt-BR" sz="3102">
                <a:highlight>
                  <a:srgbClr val="FFFFFF"/>
                </a:highlight>
                <a:latin typeface="Arial"/>
                <a:ea typeface="Arial"/>
                <a:cs typeface="Arial"/>
                <a:sym typeface="Arial"/>
              </a:rPr>
              <a:t>: Impede que ocorra a exclusão ou a atualização de um registro da tabela pai, caso ainda hajam registros na tabela filha. Uma exceção de violação de chave estrangeira é retornada. A verificação de integridade referencial é realizada antes de tentar executar a instrução UPDATE ou DELETE</a:t>
            </a:r>
            <a:endParaRPr sz="3102">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3102">
                <a:highlight>
                  <a:srgbClr val="FFFFFF"/>
                </a:highlight>
                <a:latin typeface="Arial"/>
                <a:ea typeface="Arial"/>
                <a:cs typeface="Arial"/>
                <a:sym typeface="Arial"/>
              </a:rPr>
              <a:t>SET NULL</a:t>
            </a:r>
            <a:r>
              <a:rPr lang="pt-BR" sz="3102">
                <a:highlight>
                  <a:srgbClr val="FFFFFF"/>
                </a:highlight>
                <a:latin typeface="Arial"/>
                <a:ea typeface="Arial"/>
                <a:cs typeface="Arial"/>
                <a:sym typeface="Arial"/>
              </a:rPr>
              <a:t>: Esta opção é usada para definir com o valor NULL o campo na tabela filha quando um registro da tabela pai for atualizado ou excluído.</a:t>
            </a:r>
            <a:endParaRPr sz="3102">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3102">
                <a:highlight>
                  <a:srgbClr val="FFFFFF"/>
                </a:highlight>
                <a:latin typeface="Arial"/>
                <a:ea typeface="Arial"/>
                <a:cs typeface="Arial"/>
                <a:sym typeface="Arial"/>
              </a:rPr>
              <a:t>NO ACTION</a:t>
            </a:r>
            <a:r>
              <a:rPr lang="pt-BR" sz="3102">
                <a:highlight>
                  <a:srgbClr val="FFFFFF"/>
                </a:highlight>
                <a:latin typeface="Arial"/>
                <a:ea typeface="Arial"/>
                <a:cs typeface="Arial"/>
                <a:sym typeface="Arial"/>
              </a:rPr>
              <a:t>: Essa opção equivale à opção RESTRICT, porém a verificação de integridade referencial é executada após a tentativa de alterar a tabela. É a opção padrão, aplicada caso nenhuma das opções seja definida na criação da chave estrangeira.</a:t>
            </a:r>
            <a:endParaRPr sz="3102">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3102">
                <a:highlight>
                  <a:srgbClr val="FFFFFF"/>
                </a:highlight>
                <a:latin typeface="Arial"/>
                <a:ea typeface="Arial"/>
                <a:cs typeface="Arial"/>
                <a:sym typeface="Arial"/>
              </a:rPr>
              <a:t>SET DEFAULT</a:t>
            </a:r>
            <a:r>
              <a:rPr lang="pt-BR" sz="3102">
                <a:highlight>
                  <a:srgbClr val="FFFFFF"/>
                </a:highlight>
                <a:latin typeface="Arial"/>
                <a:ea typeface="Arial"/>
                <a:cs typeface="Arial"/>
                <a:sym typeface="Arial"/>
              </a:rPr>
              <a:t>: “Configura Padrão” – Define um valor padrão na coluna na tabela filha, aplicado quando um registro da tabela pai for atualizado ou excluído.</a:t>
            </a:r>
            <a:endParaRPr sz="3102">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184ed3c4f50_24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sz="3050">
                <a:highlight>
                  <a:srgbClr val="FFFFFF"/>
                </a:highlight>
                <a:latin typeface="Arial"/>
                <a:ea typeface="Arial"/>
                <a:cs typeface="Arial"/>
                <a:sym typeface="Arial"/>
              </a:rPr>
              <a:t>As ações de exclusão e atualização são as seguintes:</a:t>
            </a:r>
            <a:endParaRPr sz="6400"/>
          </a:p>
        </p:txBody>
      </p:sp>
      <p:sp>
        <p:nvSpPr>
          <p:cNvPr id="427" name="Google Shape;427;g184ed3c4f50_24_11"/>
          <p:cNvSpPr txBox="1"/>
          <p:nvPr>
            <p:ph idx="1" type="body"/>
          </p:nvPr>
        </p:nvSpPr>
        <p:spPr>
          <a:xfrm>
            <a:off x="838200" y="1825625"/>
            <a:ext cx="10515600" cy="4693800"/>
          </a:xfrm>
          <a:prstGeom prst="rect">
            <a:avLst/>
          </a:prstGeom>
        </p:spPr>
        <p:txBody>
          <a:bodyPr anchorCtr="0" anchor="t" bIns="45700" lIns="91425" spcFirstLastPara="1" rIns="91425" wrap="square" tIns="45700">
            <a:normAutofit fontScale="77500" lnSpcReduction="20000"/>
          </a:bodyPr>
          <a:lstStyle/>
          <a:p>
            <a:pPr indent="0" lvl="0" marL="0" rtl="0" algn="just">
              <a:lnSpc>
                <a:spcPct val="115000"/>
              </a:lnSpc>
              <a:spcBef>
                <a:spcPts val="0"/>
              </a:spcBef>
              <a:spcAft>
                <a:spcPts val="0"/>
              </a:spcAft>
              <a:buNone/>
            </a:pPr>
            <a:r>
              <a:rPr b="1" lang="pt-BR" sz="1907">
                <a:highlight>
                  <a:srgbClr val="FFFFFF"/>
                </a:highlight>
                <a:latin typeface="Arial"/>
                <a:ea typeface="Arial"/>
                <a:cs typeface="Arial"/>
                <a:sym typeface="Arial"/>
              </a:rPr>
              <a:t>ON DELETE CASCADE</a:t>
            </a:r>
            <a:r>
              <a:rPr lang="pt-BR" sz="1907">
                <a:highlight>
                  <a:srgbClr val="FFFFFF"/>
                </a:highlight>
                <a:latin typeface="Arial"/>
                <a:ea typeface="Arial"/>
                <a:cs typeface="Arial"/>
                <a:sym typeface="Arial"/>
              </a:rPr>
              <a:t> – Uma operação de exclusão em uma tabela referenciada se propaga (cascade = em cascata) para as chaves estrangeiras correspondentes. Ou seja, ao excluir um registro em uma tabela, um registro relacionado em outra tabela é automaticamente excluído. Por exemplo, se uma editora de uma tabela de editoras for excluída, os livros da tabela de livros relacionados com esta editora também serão excluídos automaticamente.</a:t>
            </a:r>
            <a:endParaRPr sz="1907">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907">
                <a:highlight>
                  <a:srgbClr val="FFFFFF"/>
                </a:highlight>
                <a:latin typeface="Arial"/>
                <a:ea typeface="Arial"/>
                <a:cs typeface="Arial"/>
                <a:sym typeface="Arial"/>
              </a:rPr>
              <a:t>ON DELETE SET NULL</a:t>
            </a:r>
            <a:r>
              <a:rPr lang="pt-BR" sz="1907">
                <a:highlight>
                  <a:srgbClr val="FFFFFF"/>
                </a:highlight>
                <a:latin typeface="Arial"/>
                <a:ea typeface="Arial"/>
                <a:cs typeface="Arial"/>
                <a:sym typeface="Arial"/>
              </a:rPr>
              <a:t> – Quando ocorre uma operação de exclusão em uma tabela referenciada, as chaves estrangeiras relacionadas são definidas com valor NULL. Note que os campos de chave estrangeira precisam estar definidos como NULL (aceitar nulos) para que essa operação tenha sucesso.</a:t>
            </a:r>
            <a:endParaRPr sz="1907">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907">
                <a:highlight>
                  <a:srgbClr val="FFFFFF"/>
                </a:highlight>
                <a:latin typeface="Arial"/>
                <a:ea typeface="Arial"/>
                <a:cs typeface="Arial"/>
                <a:sym typeface="Arial"/>
              </a:rPr>
              <a:t>ON DELETE SET DEFAULT</a:t>
            </a:r>
            <a:r>
              <a:rPr lang="pt-BR" sz="1907">
                <a:highlight>
                  <a:srgbClr val="FFFFFF"/>
                </a:highlight>
                <a:latin typeface="Arial"/>
                <a:ea typeface="Arial"/>
                <a:cs typeface="Arial"/>
                <a:sym typeface="Arial"/>
              </a:rPr>
              <a:t> – Ao ocorrer uma operação de exclusão em uma tabela referenciada, as chaves estrangeiras relacionadas em outras tabelas são definidas com um valor padrão (default).</a:t>
            </a:r>
            <a:endParaRPr sz="1907">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907">
                <a:highlight>
                  <a:srgbClr val="FFFFFF"/>
                </a:highlight>
                <a:latin typeface="Arial"/>
                <a:ea typeface="Arial"/>
                <a:cs typeface="Arial"/>
                <a:sym typeface="Arial"/>
              </a:rPr>
              <a:t>ON UPDATE CASCADE</a:t>
            </a:r>
            <a:r>
              <a:rPr lang="pt-BR" sz="1907">
                <a:highlight>
                  <a:srgbClr val="FFFFFF"/>
                </a:highlight>
                <a:latin typeface="Arial"/>
                <a:ea typeface="Arial"/>
                <a:cs typeface="Arial"/>
                <a:sym typeface="Arial"/>
              </a:rPr>
              <a:t> – Uma operação de atualização em uma tabela referenciada se propaga para as chaves estrangeiras correspondentes. Ou seja, ao modificar um registro em uma tabela, um registro relacionado em uma coluna de chave estrangeira em outra tabela tem seu valor automaticamente atualizado.</a:t>
            </a:r>
            <a:endParaRPr sz="1907">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907">
                <a:highlight>
                  <a:srgbClr val="FFFFFF"/>
                </a:highlight>
                <a:latin typeface="Arial"/>
                <a:ea typeface="Arial"/>
                <a:cs typeface="Arial"/>
                <a:sym typeface="Arial"/>
              </a:rPr>
              <a:t>ON UPDATE SET NULL</a:t>
            </a:r>
            <a:r>
              <a:rPr lang="pt-BR" sz="1907">
                <a:highlight>
                  <a:srgbClr val="FFFFFF"/>
                </a:highlight>
                <a:latin typeface="Arial"/>
                <a:ea typeface="Arial"/>
                <a:cs typeface="Arial"/>
                <a:sym typeface="Arial"/>
              </a:rPr>
              <a:t> – Quando uma operação de atualização em uma tabela referenciada é realizada, as chaves estrangeiras relacionadas são definidas com valor NULL. Novamente, os campos de chave estrangeira precisam estar definidos como NULL (aceitar nulos) para que a operação tenha sucesso.</a:t>
            </a:r>
            <a:endParaRPr sz="1907">
              <a:highlight>
                <a:srgbClr val="FFFFFF"/>
              </a:highlight>
              <a:latin typeface="Arial"/>
              <a:ea typeface="Arial"/>
              <a:cs typeface="Arial"/>
              <a:sym typeface="Arial"/>
            </a:endParaRPr>
          </a:p>
          <a:p>
            <a:pPr indent="0" lvl="0" marL="0" rtl="0" algn="just">
              <a:lnSpc>
                <a:spcPct val="115000"/>
              </a:lnSpc>
              <a:spcBef>
                <a:spcPts val="1500"/>
              </a:spcBef>
              <a:spcAft>
                <a:spcPts val="1500"/>
              </a:spcAft>
              <a:buNone/>
            </a:pPr>
            <a:r>
              <a:rPr b="1" lang="pt-BR" sz="1907">
                <a:highlight>
                  <a:srgbClr val="FFFFFF"/>
                </a:highlight>
                <a:latin typeface="Arial"/>
                <a:ea typeface="Arial"/>
                <a:cs typeface="Arial"/>
                <a:sym typeface="Arial"/>
              </a:rPr>
              <a:t>ON UPDATE SET DEFAULT</a:t>
            </a:r>
            <a:r>
              <a:rPr lang="pt-BR" sz="1907">
                <a:highlight>
                  <a:srgbClr val="FFFFFF"/>
                </a:highlight>
                <a:latin typeface="Arial"/>
                <a:ea typeface="Arial"/>
                <a:cs typeface="Arial"/>
                <a:sym typeface="Arial"/>
              </a:rPr>
              <a:t> – Ao ocorrer uma operação de atualização em uma tabela referenciada, as chaves estrangeiras relacionadas em outras tabelas serão definidas com um valor padrão.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184ed3c4f50_24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30000"/>
              </a:lnSpc>
              <a:spcBef>
                <a:spcPts val="0"/>
              </a:spcBef>
              <a:spcAft>
                <a:spcPts val="400"/>
              </a:spcAft>
              <a:buClr>
                <a:schemeClr val="dk1"/>
              </a:buClr>
              <a:buSzPts val="1100"/>
              <a:buFont typeface="Arial"/>
              <a:buNone/>
            </a:pPr>
            <a:r>
              <a:rPr b="1" lang="pt-BR" sz="2200">
                <a:highlight>
                  <a:srgbClr val="FFFFFF"/>
                </a:highlight>
                <a:latin typeface="Arial"/>
                <a:ea typeface="Arial"/>
                <a:cs typeface="Arial"/>
                <a:sym typeface="Arial"/>
              </a:rPr>
              <a:t>DELETE RESTRICTED e UPDATE RESTRICTED</a:t>
            </a:r>
            <a:endParaRPr sz="5300"/>
          </a:p>
        </p:txBody>
      </p:sp>
      <p:sp>
        <p:nvSpPr>
          <p:cNvPr id="433" name="Google Shape;433;g184ed3c4f50_24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30000"/>
              </a:lnSpc>
              <a:spcBef>
                <a:spcPts val="0"/>
              </a:spcBef>
              <a:spcAft>
                <a:spcPts val="0"/>
              </a:spcAft>
              <a:buClr>
                <a:schemeClr val="dk1"/>
              </a:buClr>
              <a:buSzPts val="1100"/>
              <a:buFont typeface="Arial"/>
              <a:buNone/>
            </a:pPr>
            <a:r>
              <a:t/>
            </a:r>
            <a:endParaRPr b="1" sz="1900">
              <a:highlight>
                <a:srgbClr val="FFFFFF"/>
              </a:highlight>
              <a:latin typeface="Arial"/>
              <a:ea typeface="Arial"/>
              <a:cs typeface="Arial"/>
              <a:sym typeface="Arial"/>
            </a:endParaRPr>
          </a:p>
          <a:p>
            <a:pPr indent="0" lvl="0" marL="0" rtl="0" algn="just">
              <a:lnSpc>
                <a:spcPct val="115000"/>
              </a:lnSpc>
              <a:spcBef>
                <a:spcPts val="400"/>
              </a:spcBef>
              <a:spcAft>
                <a:spcPts val="0"/>
              </a:spcAft>
              <a:buClr>
                <a:schemeClr val="dk1"/>
              </a:buClr>
              <a:buSzPts val="1100"/>
              <a:buFont typeface="Arial"/>
              <a:buNone/>
            </a:pPr>
            <a:r>
              <a:rPr lang="pt-BR" sz="1650">
                <a:highlight>
                  <a:srgbClr val="FFFFFF"/>
                </a:highlight>
                <a:latin typeface="Arial"/>
                <a:ea typeface="Arial"/>
                <a:cs typeface="Arial"/>
                <a:sym typeface="Arial"/>
              </a:rPr>
              <a:t>Alguns sistemas de bancos de dados, como o IBM DB2, possuem restrições de chave estrangeira adicionais, como explicado a seguir:</a:t>
            </a:r>
            <a:endParaRPr sz="1650">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650">
                <a:highlight>
                  <a:srgbClr val="FFFFFF"/>
                </a:highlight>
                <a:latin typeface="Arial"/>
                <a:ea typeface="Arial"/>
                <a:cs typeface="Arial"/>
                <a:sym typeface="Arial"/>
              </a:rPr>
              <a:t>DELETE RESTRICTED</a:t>
            </a:r>
            <a:r>
              <a:rPr lang="pt-BR" sz="1650">
                <a:highlight>
                  <a:srgbClr val="FFFFFF"/>
                </a:highlight>
                <a:latin typeface="Arial"/>
                <a:ea typeface="Arial"/>
                <a:cs typeface="Arial"/>
                <a:sym typeface="Arial"/>
              </a:rPr>
              <a:t> – Linhas na tabela referenciada (com a chave primária) somente podem ser excluídas se não houver valores de chave estrangeira correspondentes na tabela relacionada. Ou seja, só podemos excluir uma linha na tabela se ainda não existir nenhum registro relacionado com um valor de chave primária da tabela. Por exemplo, somente é possível excluir um autor da tabela de autores se ainda não houver nenhum livro daquele autor cadastrado na tabela de livros (onde o ID do autor é a chave estrangeira do relacionamento).</a:t>
            </a:r>
            <a:endParaRPr sz="1650">
              <a:highlight>
                <a:srgbClr val="FFFFFF"/>
              </a:highlight>
              <a:latin typeface="Arial"/>
              <a:ea typeface="Arial"/>
              <a:cs typeface="Arial"/>
              <a:sym typeface="Arial"/>
            </a:endParaRPr>
          </a:p>
          <a:p>
            <a:pPr indent="0" lvl="0" marL="0" rtl="0" algn="just">
              <a:lnSpc>
                <a:spcPct val="115000"/>
              </a:lnSpc>
              <a:spcBef>
                <a:spcPts val="1500"/>
              </a:spcBef>
              <a:spcAft>
                <a:spcPts val="0"/>
              </a:spcAft>
              <a:buNone/>
            </a:pPr>
            <a:r>
              <a:rPr b="1" lang="pt-BR" sz="1650">
                <a:highlight>
                  <a:srgbClr val="FFFFFF"/>
                </a:highlight>
                <a:latin typeface="Arial"/>
                <a:ea typeface="Arial"/>
                <a:cs typeface="Arial"/>
                <a:sym typeface="Arial"/>
              </a:rPr>
              <a:t>UPDATE RESTRICTED</a:t>
            </a:r>
            <a:r>
              <a:rPr lang="pt-BR" sz="1650">
                <a:highlight>
                  <a:srgbClr val="FFFFFF"/>
                </a:highlight>
                <a:latin typeface="Arial"/>
                <a:ea typeface="Arial"/>
                <a:cs typeface="Arial"/>
                <a:sym typeface="Arial"/>
              </a:rPr>
              <a:t> – Idem ao anterior, porém para a operação de atualização de registros na tabela.</a:t>
            </a:r>
            <a:endParaRPr sz="1650">
              <a:highlight>
                <a:srgbClr val="FFFFFF"/>
              </a:highlight>
              <a:latin typeface="Arial"/>
              <a:ea typeface="Arial"/>
              <a:cs typeface="Arial"/>
              <a:sym typeface="Arial"/>
            </a:endParaRPr>
          </a:p>
          <a:p>
            <a:pPr indent="0" lvl="0" marL="0" rtl="0" algn="l">
              <a:spcBef>
                <a:spcPts val="15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184ed3c4f50_24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EXEMPLO</a:t>
            </a:r>
            <a:endParaRPr/>
          </a:p>
        </p:txBody>
      </p:sp>
      <p:sp>
        <p:nvSpPr>
          <p:cNvPr id="439" name="Google Shape;439;g184ed3c4f50_24_38"/>
          <p:cNvSpPr txBox="1"/>
          <p:nvPr>
            <p:ph idx="1" type="body"/>
          </p:nvPr>
        </p:nvSpPr>
        <p:spPr>
          <a:xfrm>
            <a:off x="838200" y="1491950"/>
            <a:ext cx="10515600" cy="4684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CREATE TABLE Pai (</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ID_Pai SMALLINT PRIMARY KEY,</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Nome_Pai VARCHAR(50)</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Engine=InnoDB;</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CREATE TABLE Filho (</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ID_Filho SMALLINT AUTO_INCREMENT PRIMARY KEY,</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Nome_Filho VARCHAR(50),</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ID_Pai SMALLINT,</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CONSTRAINT fk_id_pai FOREIGN KEY (ID_Pai)</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REFERENCES Pai(ID_Pai)</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ON DELETE SET NULL</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rPr b="1" lang="pt-BR" sz="1750">
                <a:solidFill>
                  <a:srgbClr val="FF0000"/>
                </a:solidFill>
                <a:highlight>
                  <a:srgbClr val="F7F7F7"/>
                </a:highlight>
                <a:latin typeface="Consolas"/>
                <a:ea typeface="Consolas"/>
                <a:cs typeface="Consolas"/>
                <a:sym typeface="Consolas"/>
              </a:rPr>
              <a:t> ON UPDATE CASCADE</a:t>
            </a:r>
            <a:endParaRPr b="1" sz="1750">
              <a:solidFill>
                <a:srgbClr val="FF0000"/>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pt-BR" sz="1750">
                <a:solidFill>
                  <a:srgbClr val="FF0000"/>
                </a:solidFill>
                <a:highlight>
                  <a:srgbClr val="F7F7F7"/>
                </a:highlight>
                <a:latin typeface="Consolas"/>
                <a:ea typeface="Consolas"/>
                <a:cs typeface="Consolas"/>
                <a:sym typeface="Consolas"/>
              </a:rPr>
              <a:t>) Engine=InnoDB;</a:t>
            </a:r>
            <a:endParaRPr b="1" sz="1750">
              <a:solidFill>
                <a:srgbClr val="FF0000"/>
              </a:solidFill>
              <a:highlight>
                <a:srgbClr val="F7F7F7"/>
              </a:highlight>
              <a:latin typeface="Consolas"/>
              <a:ea typeface="Consolas"/>
              <a:cs typeface="Consolas"/>
              <a:sym typeface="Consolas"/>
            </a:endParaRPr>
          </a:p>
          <a:p>
            <a:pPr indent="0" lvl="0" marL="0" rtl="0" algn="l">
              <a:spcBef>
                <a:spcPts val="1000"/>
              </a:spcBef>
              <a:spcAft>
                <a:spcPts val="0"/>
              </a:spcAft>
              <a:buNone/>
            </a:pPr>
            <a:r>
              <a:t/>
            </a:r>
            <a:endParaRPr sz="35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3" name="Shape 443"/>
        <p:cNvGrpSpPr/>
        <p:nvPr/>
      </p:nvGrpSpPr>
      <p:grpSpPr>
        <a:xfrm>
          <a:off x="0" y="0"/>
          <a:ext cx="0" cy="0"/>
          <a:chOff x="0" y="0"/>
          <a:chExt cx="0" cy="0"/>
        </a:xfrm>
      </p:grpSpPr>
      <p:sp>
        <p:nvSpPr>
          <p:cNvPr id="444" name="Google Shape;444;p53"/>
          <p:cNvSpPr txBox="1"/>
          <p:nvPr/>
        </p:nvSpPr>
        <p:spPr>
          <a:xfrm>
            <a:off x="2245659" y="1120589"/>
            <a:ext cx="7476565" cy="57246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600">
                <a:solidFill>
                  <a:schemeClr val="dk1"/>
                </a:solidFill>
                <a:latin typeface="Calibri"/>
                <a:ea typeface="Calibri"/>
                <a:cs typeface="Calibri"/>
                <a:sym typeface="Calibri"/>
              </a:rPr>
              <a:t>ATENÇÃO!</a:t>
            </a:r>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just">
              <a:spcBef>
                <a:spcPts val="0"/>
              </a:spcBef>
              <a:spcAft>
                <a:spcPts val="0"/>
              </a:spcAft>
              <a:buNone/>
            </a:pPr>
            <a:r>
              <a:rPr lang="pt-BR" sz="1800">
                <a:solidFill>
                  <a:schemeClr val="dk1"/>
                </a:solidFill>
                <a:latin typeface="Calibri"/>
                <a:ea typeface="Calibri"/>
                <a:cs typeface="Calibri"/>
                <a:sym typeface="Calibri"/>
              </a:rPr>
              <a:t>O </a:t>
            </a:r>
            <a:r>
              <a:rPr b="1" lang="pt-BR" sz="1800" u="sng">
                <a:solidFill>
                  <a:schemeClr val="dk1"/>
                </a:solidFill>
                <a:latin typeface="Calibri"/>
                <a:ea typeface="Calibri"/>
                <a:cs typeface="Calibri"/>
                <a:sym typeface="Calibri"/>
                <a:hlinkClick r:id="rId3">
                  <a:extLst>
                    <a:ext uri="{A12FA001-AC4F-418D-AE19-62706E023703}">
                      <ahyp:hlinkClr val="tx"/>
                    </a:ext>
                  </a:extLst>
                </a:hlinkClick>
              </a:rPr>
              <a:t>MySQL</a:t>
            </a:r>
            <a:r>
              <a:rPr lang="pt-BR" sz="1800">
                <a:solidFill>
                  <a:schemeClr val="dk1"/>
                </a:solidFill>
                <a:latin typeface="Calibri"/>
                <a:ea typeface="Calibri"/>
                <a:cs typeface="Calibri"/>
                <a:sym typeface="Calibri"/>
              </a:rPr>
              <a:t>, a partir da versão 3.23.43b, passa a incorporar o recurso de criação e manutenção de tabelas do tipo InnoDB. </a:t>
            </a:r>
            <a:r>
              <a:rPr b="1" lang="pt-BR" sz="1800">
                <a:solidFill>
                  <a:schemeClr val="dk1"/>
                </a:solidFill>
                <a:latin typeface="Calibri"/>
                <a:ea typeface="Calibri"/>
                <a:cs typeface="Calibri"/>
                <a:sym typeface="Calibri"/>
              </a:rPr>
              <a:t>Tabelas do tipo InnoDB</a:t>
            </a:r>
            <a:r>
              <a:rPr lang="pt-BR" sz="1800">
                <a:solidFill>
                  <a:schemeClr val="dk1"/>
                </a:solidFill>
                <a:latin typeface="Calibri"/>
                <a:ea typeface="Calibri"/>
                <a:cs typeface="Calibri"/>
                <a:sym typeface="Calibri"/>
              </a:rPr>
              <a:t> suportam restrições por </a:t>
            </a:r>
            <a:r>
              <a:rPr b="1" lang="pt-BR" sz="1800">
                <a:solidFill>
                  <a:schemeClr val="dk1"/>
                </a:solidFill>
                <a:latin typeface="Calibri"/>
                <a:ea typeface="Calibri"/>
                <a:cs typeface="Calibri"/>
                <a:sym typeface="Calibri"/>
              </a:rPr>
              <a:t>chave estrangeira</a:t>
            </a:r>
            <a:r>
              <a:rPr lang="pt-BR" sz="1800">
                <a:solidFill>
                  <a:schemeClr val="dk1"/>
                </a:solidFill>
                <a:latin typeface="Calibri"/>
                <a:ea typeface="Calibri"/>
                <a:cs typeface="Calibri"/>
                <a:sym typeface="Calibri"/>
              </a:rPr>
              <a:t> e o uso de stored procedures. Assim, se você quer modelar/desenvolver bancos implementando o recurso de </a:t>
            </a:r>
            <a:r>
              <a:rPr b="1" lang="pt-BR" sz="1800">
                <a:solidFill>
                  <a:schemeClr val="dk1"/>
                </a:solidFill>
                <a:latin typeface="Calibri"/>
                <a:ea typeface="Calibri"/>
                <a:cs typeface="Calibri"/>
                <a:sym typeface="Calibri"/>
              </a:rPr>
              <a:t>chaves estrangeiras</a:t>
            </a:r>
            <a:r>
              <a:rPr lang="pt-BR" sz="1800">
                <a:solidFill>
                  <a:schemeClr val="dk1"/>
                </a:solidFill>
                <a:latin typeface="Calibri"/>
                <a:ea typeface="Calibri"/>
                <a:cs typeface="Calibri"/>
                <a:sym typeface="Calibri"/>
              </a:rPr>
              <a:t>, suas tabelas terão que ser do tipo InnoDB.</a:t>
            </a:r>
            <a:endParaRPr/>
          </a:p>
          <a:p>
            <a:pPr indent="0" lvl="0" marL="0" marR="0" rtl="0" algn="just">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just">
              <a:spcBef>
                <a:spcPts val="0"/>
              </a:spcBef>
              <a:spcAft>
                <a:spcPts val="0"/>
              </a:spcAft>
              <a:buNone/>
            </a:pPr>
            <a:r>
              <a:rPr lang="pt-BR" sz="2400">
                <a:solidFill>
                  <a:schemeClr val="dk1"/>
                </a:solidFill>
                <a:latin typeface="Consolas"/>
                <a:ea typeface="Consolas"/>
                <a:cs typeface="Consolas"/>
                <a:sym typeface="Consolas"/>
              </a:rPr>
              <a:t>CREATE TABLE cidades ( </a:t>
            </a:r>
            <a:endParaRPr sz="2400">
              <a:solidFill>
                <a:schemeClr val="dk1"/>
              </a:solidFill>
              <a:latin typeface="Consolas"/>
              <a:ea typeface="Consolas"/>
              <a:cs typeface="Consolas"/>
              <a:sym typeface="Consolas"/>
            </a:endParaRPr>
          </a:p>
          <a:p>
            <a:pPr indent="0" lvl="0" marL="0" marR="0" rtl="0" algn="just">
              <a:spcBef>
                <a:spcPts val="0"/>
              </a:spcBef>
              <a:spcAft>
                <a:spcPts val="0"/>
              </a:spcAft>
              <a:buNone/>
            </a:pPr>
            <a:r>
              <a:rPr lang="pt-BR" sz="2400">
                <a:solidFill>
                  <a:schemeClr val="dk1"/>
                </a:solidFill>
                <a:latin typeface="Consolas"/>
                <a:ea typeface="Consolas"/>
                <a:cs typeface="Consolas"/>
                <a:sym typeface="Consolas"/>
              </a:rPr>
              <a:t>	codcidade INT NOT NULL, </a:t>
            </a:r>
            <a:endParaRPr/>
          </a:p>
          <a:p>
            <a:pPr indent="0" lvl="0" marL="0" marR="0" rtl="0" algn="just">
              <a:spcBef>
                <a:spcPts val="0"/>
              </a:spcBef>
              <a:spcAft>
                <a:spcPts val="0"/>
              </a:spcAft>
              <a:buNone/>
            </a:pPr>
            <a:r>
              <a:rPr lang="pt-BR" sz="2400">
                <a:solidFill>
                  <a:schemeClr val="dk1"/>
                </a:solidFill>
                <a:latin typeface="Consolas"/>
                <a:ea typeface="Consolas"/>
                <a:cs typeface="Consolas"/>
                <a:sym typeface="Consolas"/>
              </a:rPr>
              <a:t>	descricao VARCHAR( 50 ) NOT NULL </a:t>
            </a:r>
            <a:endParaRPr sz="2400">
              <a:solidFill>
                <a:schemeClr val="dk1"/>
              </a:solidFill>
              <a:latin typeface="Consolas"/>
              <a:ea typeface="Consolas"/>
              <a:cs typeface="Consolas"/>
              <a:sym typeface="Consolas"/>
            </a:endParaRPr>
          </a:p>
          <a:p>
            <a:pPr indent="0" lvl="0" marL="0" marR="0" rtl="0" algn="just">
              <a:spcBef>
                <a:spcPts val="0"/>
              </a:spcBef>
              <a:spcAft>
                <a:spcPts val="0"/>
              </a:spcAft>
              <a:buNone/>
            </a:pPr>
            <a:r>
              <a:rPr lang="pt-BR" sz="2400">
                <a:solidFill>
                  <a:schemeClr val="dk1"/>
                </a:solidFill>
                <a:latin typeface="Consolas"/>
                <a:ea typeface="Consolas"/>
                <a:cs typeface="Consolas"/>
                <a:sym typeface="Consolas"/>
              </a:rPr>
              <a:t>)ENGINE = innodb;</a:t>
            </a:r>
            <a:r>
              <a:rPr lang="pt-BR" sz="2400">
                <a:solidFill>
                  <a:schemeClr val="dk1"/>
                </a:solidFill>
                <a:latin typeface="Calibri"/>
                <a:ea typeface="Calibri"/>
                <a:cs typeface="Calibri"/>
                <a:sym typeface="Calibri"/>
              </a:rPr>
              <a:t>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53"/>
          <p:cNvSpPr/>
          <p:nvPr/>
        </p:nvSpPr>
        <p:spPr>
          <a:xfrm>
            <a:off x="0" y="9975"/>
            <a:ext cx="65" cy="437249"/>
          </a:xfrm>
          <a:prstGeom prst="rect">
            <a:avLst/>
          </a:prstGeom>
          <a:solidFill>
            <a:srgbClr val="263238"/>
          </a:solidFill>
          <a:ln>
            <a:noFill/>
          </a:ln>
        </p:spPr>
        <p:txBody>
          <a:bodyPr anchorCtr="0" anchor="ctr" bIns="79350" lIns="0" spcFirstLastPara="1" rIns="0" wrap="square" tIns="7935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cxnSp>
        <p:nvCxnSpPr>
          <p:cNvPr id="446" name="Google Shape;446;p53"/>
          <p:cNvCxnSpPr/>
          <p:nvPr/>
        </p:nvCxnSpPr>
        <p:spPr>
          <a:xfrm rot="10800000">
            <a:off x="5378116" y="5606717"/>
            <a:ext cx="1203158" cy="336883"/>
          </a:xfrm>
          <a:prstGeom prst="straightConnector1">
            <a:avLst/>
          </a:prstGeom>
          <a:noFill/>
          <a:ln cap="flat" cmpd="sng" w="57150">
            <a:solidFill>
              <a:srgbClr val="FF0000"/>
            </a:solidFill>
            <a:prstDash val="solid"/>
            <a:miter lim="800000"/>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nvSpPr>
        <p:spPr>
          <a:xfrm>
            <a:off x="2245659" y="1120589"/>
            <a:ext cx="7476600" cy="230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600">
                <a:solidFill>
                  <a:schemeClr val="dk1"/>
                </a:solidFill>
                <a:latin typeface="Calibri"/>
                <a:ea typeface="Calibri"/>
                <a:cs typeface="Calibri"/>
                <a:sym typeface="Calibri"/>
              </a:rPr>
              <a:t>Pronto! </a:t>
            </a:r>
            <a:endParaRPr/>
          </a:p>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ctr">
              <a:spcBef>
                <a:spcPts val="0"/>
              </a:spcBef>
              <a:spcAft>
                <a:spcPts val="0"/>
              </a:spcAft>
              <a:buNone/>
            </a:pPr>
            <a:r>
              <a:rPr lang="pt-BR" sz="3600">
                <a:solidFill>
                  <a:schemeClr val="dk1"/>
                </a:solidFill>
                <a:latin typeface="Calibri"/>
                <a:ea typeface="Calibri"/>
                <a:cs typeface="Calibri"/>
                <a:sym typeface="Calibri"/>
              </a:rPr>
              <a:t>Agora já podemos criar nosso modelo físico </a:t>
            </a:r>
            <a:r>
              <a:rPr lang="pt-BR" sz="3600" u="sng">
                <a:solidFill>
                  <a:schemeClr val="dk1"/>
                </a:solidFill>
                <a:latin typeface="Calibri"/>
                <a:ea typeface="Calibri"/>
                <a:cs typeface="Calibri"/>
                <a:sym typeface="Calibri"/>
              </a:rPr>
              <a:t>com restrições</a:t>
            </a:r>
            <a:r>
              <a:rPr lang="pt-BR" sz="3600">
                <a:solidFill>
                  <a:schemeClr val="dk1"/>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Programa</a:t>
            </a:r>
            <a:endParaRPr/>
          </a:p>
        </p:txBody>
      </p:sp>
      <p:sp>
        <p:nvSpPr>
          <p:cNvPr id="457" name="Google Shape;457;p44"/>
          <p:cNvSpPr txBox="1"/>
          <p:nvPr>
            <p:ph idx="1" type="body"/>
          </p:nvPr>
        </p:nvSpPr>
        <p:spPr>
          <a:xfrm>
            <a:off x="838200" y="1411941"/>
            <a:ext cx="10515600" cy="51146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SQL</a:t>
            </a:r>
            <a:endParaRPr/>
          </a:p>
          <a:p>
            <a:pPr indent="-228600" lvl="1" marL="685800" rtl="0" algn="l">
              <a:lnSpc>
                <a:spcPct val="90000"/>
              </a:lnSpc>
              <a:spcBef>
                <a:spcPts val="500"/>
              </a:spcBef>
              <a:spcAft>
                <a:spcPts val="0"/>
              </a:spcAft>
              <a:buClr>
                <a:schemeClr val="dk1"/>
              </a:buClr>
              <a:buSzPts val="2400"/>
              <a:buChar char="•"/>
            </a:pPr>
            <a:r>
              <a:rPr lang="pt-BR"/>
              <a:t>Comandos Transaction – SQL de linguagem de definição de dados – DDL </a:t>
            </a:r>
            <a:endParaRPr/>
          </a:p>
          <a:p>
            <a:pPr indent="-228600" lvl="1" marL="685800" rtl="0" algn="l">
              <a:lnSpc>
                <a:spcPct val="90000"/>
              </a:lnSpc>
              <a:spcBef>
                <a:spcPts val="500"/>
              </a:spcBef>
              <a:spcAft>
                <a:spcPts val="0"/>
              </a:spcAft>
              <a:buClr>
                <a:schemeClr val="dk1"/>
              </a:buClr>
              <a:buSzPts val="2400"/>
              <a:buChar char="•"/>
            </a:pPr>
            <a:r>
              <a:rPr lang="pt-BR"/>
              <a:t>Comandos Transaction – SQL de linguagem de manipulação de dados – DML </a:t>
            </a:r>
            <a:endParaRPr/>
          </a:p>
          <a:p>
            <a:pPr indent="-228600" lvl="1" marL="685800" rtl="0" algn="l">
              <a:lnSpc>
                <a:spcPct val="90000"/>
              </a:lnSpc>
              <a:spcBef>
                <a:spcPts val="500"/>
              </a:spcBef>
              <a:spcAft>
                <a:spcPts val="0"/>
              </a:spcAft>
              <a:buClr>
                <a:schemeClr val="dk1"/>
              </a:buClr>
              <a:buSzPts val="2400"/>
              <a:buChar char="•"/>
            </a:pPr>
            <a:r>
              <a:rPr lang="pt-BR"/>
              <a:t>Comandos Transaction – SQL de linguagem de controle de dados – DCL </a:t>
            </a:r>
            <a:endParaRPr/>
          </a:p>
          <a:p>
            <a:pPr indent="-228600" lvl="1" marL="685800" rtl="0" algn="l">
              <a:lnSpc>
                <a:spcPct val="90000"/>
              </a:lnSpc>
              <a:spcBef>
                <a:spcPts val="500"/>
              </a:spcBef>
              <a:spcAft>
                <a:spcPts val="0"/>
              </a:spcAft>
              <a:buClr>
                <a:schemeClr val="dk1"/>
              </a:buClr>
              <a:buSzPts val="2400"/>
              <a:buChar char="•"/>
            </a:pPr>
            <a:r>
              <a:rPr lang="pt-BR"/>
              <a:t>Operadores de comparação, lógicos e aritméticos </a:t>
            </a:r>
            <a:endParaRPr/>
          </a:p>
          <a:p>
            <a:pPr indent="-228600" lvl="1" marL="685800" rtl="0" algn="l">
              <a:lnSpc>
                <a:spcPct val="90000"/>
              </a:lnSpc>
              <a:spcBef>
                <a:spcPts val="500"/>
              </a:spcBef>
              <a:spcAft>
                <a:spcPts val="0"/>
              </a:spcAft>
              <a:buClr>
                <a:schemeClr val="dk1"/>
              </a:buClr>
              <a:buSzPts val="2400"/>
              <a:buChar char="•"/>
            </a:pPr>
            <a:r>
              <a:rPr lang="pt-BR"/>
              <a:t>Agrupamento e Funções de agregação, datas, matemáticas e strings </a:t>
            </a:r>
            <a:endParaRPr/>
          </a:p>
          <a:p>
            <a:pPr indent="-228600" lvl="1" marL="685800" rtl="0" algn="l">
              <a:lnSpc>
                <a:spcPct val="90000"/>
              </a:lnSpc>
              <a:spcBef>
                <a:spcPts val="500"/>
              </a:spcBef>
              <a:spcAft>
                <a:spcPts val="0"/>
              </a:spcAft>
              <a:buClr>
                <a:schemeClr val="dk1"/>
              </a:buClr>
              <a:buSzPts val="2400"/>
              <a:buChar char="•"/>
            </a:pPr>
            <a:r>
              <a:rPr lang="pt-BR"/>
              <a:t>União e Junção de tabelas </a:t>
            </a:r>
            <a:endParaRPr/>
          </a:p>
          <a:p>
            <a:pPr indent="-228600" lvl="1" marL="685800" rtl="0" algn="l">
              <a:lnSpc>
                <a:spcPct val="90000"/>
              </a:lnSpc>
              <a:spcBef>
                <a:spcPts val="500"/>
              </a:spcBef>
              <a:spcAft>
                <a:spcPts val="0"/>
              </a:spcAft>
              <a:buClr>
                <a:schemeClr val="dk1"/>
              </a:buClr>
              <a:buSzPts val="2400"/>
              <a:buChar char="•"/>
            </a:pPr>
            <a:r>
              <a:rPr lang="pt-BR"/>
              <a:t>Criação de visões </a:t>
            </a:r>
            <a:endParaRPr/>
          </a:p>
          <a:p>
            <a:pPr indent="-228600" lvl="1" marL="685800" rtl="0" algn="l">
              <a:lnSpc>
                <a:spcPct val="90000"/>
              </a:lnSpc>
              <a:spcBef>
                <a:spcPts val="500"/>
              </a:spcBef>
              <a:spcAft>
                <a:spcPts val="0"/>
              </a:spcAft>
              <a:buClr>
                <a:schemeClr val="dk1"/>
              </a:buClr>
              <a:buSzPts val="2400"/>
              <a:buChar char="•"/>
            </a:pPr>
            <a:r>
              <a:rPr lang="pt-BR"/>
              <a:t>Criação de funções, procedimentos e gatilhos </a:t>
            </a:r>
            <a:endParaRPr/>
          </a:p>
          <a:p>
            <a:pPr indent="-76200" lvl="1" marL="6858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45"/>
          <p:cNvPicPr preferRelativeResize="0"/>
          <p:nvPr>
            <p:ph idx="1" type="body"/>
          </p:nvPr>
        </p:nvPicPr>
        <p:blipFill rotWithShape="1">
          <a:blip r:embed="rId3">
            <a:alphaModFix/>
          </a:blip>
          <a:srcRect b="0" l="0" r="0" t="0"/>
          <a:stretch/>
        </p:blipFill>
        <p:spPr>
          <a:xfrm>
            <a:off x="838200" y="506186"/>
            <a:ext cx="10469840" cy="5453743"/>
          </a:xfrm>
          <a:prstGeom prst="rect">
            <a:avLst/>
          </a:prstGeom>
          <a:noFill/>
          <a:ln>
            <a:noFill/>
          </a:ln>
        </p:spPr>
      </p:pic>
      <p:sp>
        <p:nvSpPr>
          <p:cNvPr id="463" name="Google Shape;463;p45"/>
          <p:cNvSpPr/>
          <p:nvPr/>
        </p:nvSpPr>
        <p:spPr>
          <a:xfrm>
            <a:off x="7413171" y="5274129"/>
            <a:ext cx="4278086" cy="104502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199" y="365125"/>
            <a:ext cx="11618259" cy="1325563"/>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lang="pt-BR" sz="2800"/>
              <a:t>DER – Diagrama Entidade-Relacionamento</a:t>
            </a:r>
            <a:endParaRPr/>
          </a:p>
        </p:txBody>
      </p:sp>
      <p:sp>
        <p:nvSpPr>
          <p:cNvPr id="116" name="Google Shape;116;p6"/>
          <p:cNvSpPr txBox="1"/>
          <p:nvPr>
            <p:ph idx="1" type="body"/>
          </p:nvPr>
        </p:nvSpPr>
        <p:spPr>
          <a:xfrm>
            <a:off x="421243" y="1570131"/>
            <a:ext cx="3881816"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pt-BR" sz="2200"/>
              <a:t>O </a:t>
            </a:r>
            <a:r>
              <a:rPr b="1" lang="pt-BR" sz="2200"/>
              <a:t>diagrama entidade relacionamento</a:t>
            </a:r>
            <a:r>
              <a:rPr lang="pt-BR" sz="2200"/>
              <a:t> é a </a:t>
            </a:r>
            <a:r>
              <a:rPr b="1" lang="pt-BR" sz="2200" u="sng"/>
              <a:t>representação gráfica</a:t>
            </a:r>
            <a:r>
              <a:rPr lang="pt-BR" sz="2200"/>
              <a:t> do modelo conceitual estudado neste artigo. Ele é similar a um fluxograma, indicando, por meio de figuras geométricas, as entidades, os seus atributos, bem como os relacionamentos existentes entre elas. Abaixo iremos apresentar os principais formatos.</a:t>
            </a:r>
            <a:endParaRPr/>
          </a:p>
        </p:txBody>
      </p:sp>
      <p:pic>
        <p:nvPicPr>
          <p:cNvPr id="117" name="Google Shape;117;p6"/>
          <p:cNvPicPr preferRelativeResize="0"/>
          <p:nvPr/>
        </p:nvPicPr>
        <p:blipFill rotWithShape="1">
          <a:blip r:embed="rId3">
            <a:alphaModFix/>
          </a:blip>
          <a:srcRect b="0" l="0" r="0" t="0"/>
          <a:stretch/>
        </p:blipFill>
        <p:spPr>
          <a:xfrm>
            <a:off x="4580645" y="1690688"/>
            <a:ext cx="6434549" cy="218374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DDL</a:t>
            </a:r>
            <a:endParaRPr/>
          </a:p>
        </p:txBody>
      </p:sp>
      <p:sp>
        <p:nvSpPr>
          <p:cNvPr id="469" name="Google Shape;469;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pt-BR"/>
              <a:t>Agora veremos alguns comandos do grupo DDL com exemplos de códigos. Nesse momento não é necessário se preocupar em entender completamente cada comando, pois em próximos conteúdos abordaremos cada um deles em mais detalhes.</a:t>
            </a:r>
            <a:endParaRPr/>
          </a:p>
          <a:p>
            <a:pPr indent="0" lvl="0" marL="0" rtl="0" algn="l">
              <a:lnSpc>
                <a:spcPct val="90000"/>
              </a:lnSpc>
              <a:spcBef>
                <a:spcPts val="1000"/>
              </a:spcBef>
              <a:spcAft>
                <a:spcPts val="0"/>
              </a:spcAft>
              <a:buClr>
                <a:schemeClr val="dk1"/>
              </a:buClr>
              <a:buSzPct val="100000"/>
              <a:buNone/>
            </a:pPr>
            <a:r>
              <a:rPr lang="pt-BR"/>
              <a:t>Os principais comandos agrupados em DDL são:</a:t>
            </a:r>
            <a:endParaRPr/>
          </a:p>
          <a:p>
            <a:pPr indent="-228600" lvl="0" marL="228600" rtl="0" algn="l">
              <a:lnSpc>
                <a:spcPct val="90000"/>
              </a:lnSpc>
              <a:spcBef>
                <a:spcPts val="1000"/>
              </a:spcBef>
              <a:spcAft>
                <a:spcPts val="0"/>
              </a:spcAft>
              <a:buClr>
                <a:schemeClr val="dk1"/>
              </a:buClr>
              <a:buSzPct val="100000"/>
              <a:buChar char="•"/>
            </a:pPr>
            <a:r>
              <a:rPr lang="pt-BR"/>
              <a:t>CREATE DATABASE</a:t>
            </a:r>
            <a:endParaRPr/>
          </a:p>
          <a:p>
            <a:pPr indent="-228600" lvl="0" marL="228600" rtl="0" algn="l">
              <a:lnSpc>
                <a:spcPct val="90000"/>
              </a:lnSpc>
              <a:spcBef>
                <a:spcPts val="1000"/>
              </a:spcBef>
              <a:spcAft>
                <a:spcPts val="0"/>
              </a:spcAft>
              <a:buClr>
                <a:schemeClr val="dk1"/>
              </a:buClr>
              <a:buSzPct val="100000"/>
              <a:buChar char="•"/>
            </a:pPr>
            <a:r>
              <a:rPr lang="pt-BR"/>
              <a:t>CREATE SCHEMA</a:t>
            </a:r>
            <a:endParaRPr/>
          </a:p>
          <a:p>
            <a:pPr indent="-228600" lvl="0" marL="228600" rtl="0" algn="l">
              <a:lnSpc>
                <a:spcPct val="90000"/>
              </a:lnSpc>
              <a:spcBef>
                <a:spcPts val="1000"/>
              </a:spcBef>
              <a:spcAft>
                <a:spcPts val="0"/>
              </a:spcAft>
              <a:buClr>
                <a:schemeClr val="dk1"/>
              </a:buClr>
              <a:buSzPct val="100000"/>
              <a:buChar char="•"/>
            </a:pPr>
            <a:r>
              <a:rPr lang="pt-BR"/>
              <a:t>DROPP DATABASE</a:t>
            </a:r>
            <a:endParaRPr/>
          </a:p>
          <a:p>
            <a:pPr indent="-228600" lvl="0" marL="228600" rtl="0" algn="l">
              <a:lnSpc>
                <a:spcPct val="90000"/>
              </a:lnSpc>
              <a:spcBef>
                <a:spcPts val="1000"/>
              </a:spcBef>
              <a:spcAft>
                <a:spcPts val="0"/>
              </a:spcAft>
              <a:buClr>
                <a:schemeClr val="dk1"/>
              </a:buClr>
              <a:buSzPct val="100000"/>
              <a:buChar char="•"/>
            </a:pPr>
            <a:r>
              <a:rPr lang="pt-BR"/>
              <a:t>USE DATABASE</a:t>
            </a:r>
            <a:endParaRPr/>
          </a:p>
          <a:p>
            <a:pPr indent="-228600" lvl="0" marL="228600" rtl="0" algn="l">
              <a:lnSpc>
                <a:spcPct val="90000"/>
              </a:lnSpc>
              <a:spcBef>
                <a:spcPts val="1000"/>
              </a:spcBef>
              <a:spcAft>
                <a:spcPts val="0"/>
              </a:spcAft>
              <a:buClr>
                <a:schemeClr val="dk1"/>
              </a:buClr>
              <a:buSzPct val="100000"/>
              <a:buChar char="•"/>
            </a:pPr>
            <a:r>
              <a:rPr lang="pt-BR"/>
              <a:t>CREATE TABLE</a:t>
            </a:r>
            <a:endParaRPr/>
          </a:p>
          <a:p>
            <a:pPr indent="-228600" lvl="0" marL="228600" rtl="0" algn="l">
              <a:lnSpc>
                <a:spcPct val="90000"/>
              </a:lnSpc>
              <a:spcBef>
                <a:spcPts val="1000"/>
              </a:spcBef>
              <a:spcAft>
                <a:spcPts val="0"/>
              </a:spcAft>
              <a:buClr>
                <a:schemeClr val="dk1"/>
              </a:buClr>
              <a:buSzPct val="100000"/>
              <a:buChar char="•"/>
            </a:pPr>
            <a:r>
              <a:rPr lang="pt-BR"/>
              <a:t>DROP TABLE</a:t>
            </a:r>
            <a:endParaRPr/>
          </a:p>
          <a:p>
            <a:pPr indent="-228600" lvl="0" marL="228600" rtl="0" algn="l">
              <a:lnSpc>
                <a:spcPct val="90000"/>
              </a:lnSpc>
              <a:spcBef>
                <a:spcPts val="1000"/>
              </a:spcBef>
              <a:spcAft>
                <a:spcPts val="0"/>
              </a:spcAft>
              <a:buClr>
                <a:schemeClr val="dk1"/>
              </a:buClr>
              <a:buSzPct val="200000"/>
              <a:buChar char="•"/>
            </a:pPr>
            <a:r>
              <a:rPr lang="pt-BR"/>
              <a:t>ALTER TABLE - </a:t>
            </a:r>
            <a:r>
              <a:rPr lang="pt-BR" sz="1400" u="sng">
                <a:solidFill>
                  <a:schemeClr val="hlink"/>
                </a:solidFill>
                <a:hlinkClick r:id="rId3"/>
              </a:rPr>
              <a:t>https://pt.wikibooks.org/wiki/SQL/Alterando_tabelas</a:t>
            </a:r>
            <a:endParaRPr sz="1400"/>
          </a:p>
          <a:p>
            <a:pPr indent="-153035" lvl="0" marL="228600" rtl="0" algn="l">
              <a:lnSpc>
                <a:spcPct val="90000"/>
              </a:lnSpc>
              <a:spcBef>
                <a:spcPts val="1000"/>
              </a:spcBef>
              <a:spcAft>
                <a:spcPts val="0"/>
              </a:spcAft>
              <a:buClr>
                <a:schemeClr val="dk1"/>
              </a:buClr>
              <a:buSzPct val="100000"/>
              <a:buNone/>
            </a:pPr>
            <a:r>
              <a:t/>
            </a:r>
            <a:endParaRPr sz="1400"/>
          </a:p>
          <a:p>
            <a:pPr indent="0" lvl="0" marL="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470" name="Google Shape;470;p4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471" name="Google Shape;471;p4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472" name="Google Shape;472;p4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1867d3f04c1_0_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Comandos DDL para criar e usar o Banco</a:t>
            </a:r>
            <a:endParaRPr/>
          </a:p>
        </p:txBody>
      </p:sp>
      <p:sp>
        <p:nvSpPr>
          <p:cNvPr id="478" name="Google Shape;478;g1867d3f04c1_0_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533400" marR="139700" rtl="0" algn="l">
              <a:lnSpc>
                <a:spcPct val="150000"/>
              </a:lnSpc>
              <a:spcBef>
                <a:spcPts val="600"/>
              </a:spcBef>
              <a:spcAft>
                <a:spcPts val="0"/>
              </a:spcAft>
              <a:buClr>
                <a:schemeClr val="dk1"/>
              </a:buClr>
              <a:buSzPts val="1100"/>
              <a:buFont typeface="Arial"/>
              <a:buNone/>
            </a:pPr>
            <a:r>
              <a:t/>
            </a:r>
            <a:endParaRPr sz="1100">
              <a:solidFill>
                <a:srgbClr val="FFFFFF"/>
              </a:solidFill>
              <a:highlight>
                <a:srgbClr val="263238"/>
              </a:highlight>
              <a:latin typeface="Consolas"/>
              <a:ea typeface="Consolas"/>
              <a:cs typeface="Consolas"/>
              <a:sym typeface="Consolas"/>
            </a:endParaRPr>
          </a:p>
          <a:p>
            <a:pPr indent="0" lvl="0" marL="0" rtl="0" algn="l">
              <a:spcBef>
                <a:spcPts val="1000"/>
              </a:spcBef>
              <a:spcAft>
                <a:spcPts val="0"/>
              </a:spcAft>
              <a:buNone/>
            </a:pPr>
            <a:r>
              <a:rPr lang="pt-BR"/>
              <a:t>CREATE DATABASE lojafilme;</a:t>
            </a:r>
            <a:endParaRPr/>
          </a:p>
          <a:p>
            <a:pPr indent="0" lvl="0" marL="0" rtl="0" algn="l">
              <a:spcBef>
                <a:spcPts val="1000"/>
              </a:spcBef>
              <a:spcAft>
                <a:spcPts val="0"/>
              </a:spcAft>
              <a:buNone/>
            </a:pPr>
            <a:r>
              <a:rPr lang="pt-BR"/>
              <a:t>USE DATABASE lojafilme;</a:t>
            </a:r>
            <a:endParaRPr/>
          </a:p>
          <a:p>
            <a:pPr indent="0" lvl="0" marL="0" rtl="0" algn="l">
              <a:spcBef>
                <a:spcPts val="100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867d3f04c1_0_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Comandos DDL para criar as tabelas simples</a:t>
            </a:r>
            <a:endParaRPr/>
          </a:p>
        </p:txBody>
      </p:sp>
      <p:sp>
        <p:nvSpPr>
          <p:cNvPr id="484" name="Google Shape;484;g1867d3f04c1_0_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533400" marR="139700" rtl="0" algn="l">
              <a:lnSpc>
                <a:spcPct val="150000"/>
              </a:lnSpc>
              <a:spcBef>
                <a:spcPts val="600"/>
              </a:spcBef>
              <a:spcAft>
                <a:spcPts val="0"/>
              </a:spcAft>
              <a:buNone/>
            </a:pPr>
            <a:r>
              <a:t/>
            </a:r>
            <a:endParaRPr sz="1100">
              <a:solidFill>
                <a:srgbClr val="FFFFFF"/>
              </a:solidFill>
              <a:highlight>
                <a:srgbClr val="263238"/>
              </a:highlight>
              <a:latin typeface="Consolas"/>
              <a:ea typeface="Consolas"/>
              <a:cs typeface="Consolas"/>
              <a:sym typeface="Consolas"/>
            </a:endParaRPr>
          </a:p>
          <a:p>
            <a:pPr indent="0" lvl="0" marL="0" rtl="0" algn="l">
              <a:spcBef>
                <a:spcPts val="1000"/>
              </a:spcBef>
              <a:spcAft>
                <a:spcPts val="0"/>
              </a:spcAft>
              <a:buNone/>
            </a:pPr>
            <a:r>
              <a:rPr lang="pt-BR"/>
              <a:t>CREATE TABLE cliente(</a:t>
            </a:r>
            <a:endParaRPr/>
          </a:p>
          <a:p>
            <a:pPr indent="0" lvl="0" marL="0" rtl="0" algn="l">
              <a:spcBef>
                <a:spcPts val="1000"/>
              </a:spcBef>
              <a:spcAft>
                <a:spcPts val="0"/>
              </a:spcAft>
              <a:buNone/>
            </a:pPr>
            <a:r>
              <a:rPr lang="pt-BR"/>
              <a:t>	idCliente int PRIMARY KEY AUTO_INCREMENT,</a:t>
            </a:r>
            <a:endParaRPr/>
          </a:p>
          <a:p>
            <a:pPr indent="0" lvl="0" marL="0" rtl="0" algn="l">
              <a:spcBef>
                <a:spcPts val="1000"/>
              </a:spcBef>
              <a:spcAft>
                <a:spcPts val="0"/>
              </a:spcAft>
              <a:buNone/>
            </a:pPr>
            <a:r>
              <a:rPr lang="pt-BR"/>
              <a:t>	nomeCliente VARCHAR(150) NOT NULL,</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lista de campos aqui…</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 ENGINE=INNODB;</a:t>
            </a:r>
            <a:endParaRPr/>
          </a:p>
          <a:p>
            <a:pPr indent="0" lvl="0" marL="0" rtl="0" algn="l">
              <a:spcBef>
                <a:spcPts val="100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867d3f04c1_0_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Comandos DDL para criar as tabelas com FK</a:t>
            </a:r>
            <a:endParaRPr/>
          </a:p>
        </p:txBody>
      </p:sp>
      <p:sp>
        <p:nvSpPr>
          <p:cNvPr id="490" name="Google Shape;490;g1867d3f04c1_0_40"/>
          <p:cNvSpPr txBox="1"/>
          <p:nvPr>
            <p:ph idx="1" type="body"/>
          </p:nvPr>
        </p:nvSpPr>
        <p:spPr>
          <a:xfrm>
            <a:off x="349900" y="1825625"/>
            <a:ext cx="11462700" cy="4351200"/>
          </a:xfrm>
          <a:prstGeom prst="rect">
            <a:avLst/>
          </a:prstGeom>
        </p:spPr>
        <p:txBody>
          <a:bodyPr anchorCtr="0" anchor="t" bIns="45700" lIns="91425" spcFirstLastPara="1" rIns="91425" wrap="square" tIns="45700">
            <a:normAutofit lnSpcReduction="10000"/>
          </a:bodyPr>
          <a:lstStyle/>
          <a:p>
            <a:pPr indent="0" lvl="0" marL="533400" marR="139700" rtl="0" algn="l">
              <a:lnSpc>
                <a:spcPct val="130000"/>
              </a:lnSpc>
              <a:spcBef>
                <a:spcPts val="600"/>
              </a:spcBef>
              <a:spcAft>
                <a:spcPts val="0"/>
              </a:spcAft>
              <a:buNone/>
            </a:pPr>
            <a:r>
              <a:t/>
            </a:r>
            <a:endParaRPr sz="1000">
              <a:solidFill>
                <a:srgbClr val="FFFFFF"/>
              </a:solidFill>
              <a:highlight>
                <a:srgbClr val="263238"/>
              </a:highlight>
              <a:latin typeface="Consolas"/>
              <a:ea typeface="Consolas"/>
              <a:cs typeface="Consolas"/>
              <a:sym typeface="Consolas"/>
            </a:endParaRPr>
          </a:p>
          <a:p>
            <a:pPr indent="0" lvl="0" marL="0" rtl="0" algn="l">
              <a:lnSpc>
                <a:spcPct val="70000"/>
              </a:lnSpc>
              <a:spcBef>
                <a:spcPts val="1000"/>
              </a:spcBef>
              <a:spcAft>
                <a:spcPts val="0"/>
              </a:spcAft>
              <a:buNone/>
            </a:pPr>
            <a:r>
              <a:rPr lang="pt-BR" sz="2700"/>
              <a:t>CREATE TABLE funcionario(</a:t>
            </a:r>
            <a:endParaRPr sz="2700"/>
          </a:p>
          <a:p>
            <a:pPr indent="0" lvl="0" marL="0" rtl="0" algn="l">
              <a:lnSpc>
                <a:spcPct val="70000"/>
              </a:lnSpc>
              <a:spcBef>
                <a:spcPts val="1000"/>
              </a:spcBef>
              <a:spcAft>
                <a:spcPts val="0"/>
              </a:spcAft>
              <a:buNone/>
            </a:pPr>
            <a:r>
              <a:rPr lang="pt-BR" sz="2700"/>
              <a:t>	idFuncionario int PRIMARY KEY AUTO_INCREMENT,</a:t>
            </a:r>
            <a:endParaRPr sz="2700"/>
          </a:p>
          <a:p>
            <a:pPr indent="0" lvl="0" marL="0" rtl="0" algn="l">
              <a:lnSpc>
                <a:spcPct val="70000"/>
              </a:lnSpc>
              <a:spcBef>
                <a:spcPts val="1000"/>
              </a:spcBef>
              <a:spcAft>
                <a:spcPts val="0"/>
              </a:spcAft>
              <a:buNone/>
            </a:pPr>
            <a:r>
              <a:rPr lang="pt-BR" sz="2700"/>
              <a:t>	nomeFuncionario VARCHAR(150) NOT NULL,</a:t>
            </a:r>
            <a:endParaRPr sz="2700"/>
          </a:p>
          <a:p>
            <a:pPr indent="0" lvl="0" marL="0" rtl="0" algn="l">
              <a:lnSpc>
                <a:spcPct val="70000"/>
              </a:lnSpc>
              <a:spcBef>
                <a:spcPts val="1000"/>
              </a:spcBef>
              <a:spcAft>
                <a:spcPts val="0"/>
              </a:spcAft>
              <a:buNone/>
            </a:pPr>
            <a:r>
              <a:t/>
            </a:r>
            <a:endParaRPr sz="2700"/>
          </a:p>
          <a:p>
            <a:pPr indent="0" lvl="0" marL="0" rtl="0" algn="l">
              <a:lnSpc>
                <a:spcPct val="70000"/>
              </a:lnSpc>
              <a:spcBef>
                <a:spcPts val="1000"/>
              </a:spcBef>
              <a:spcAft>
                <a:spcPts val="0"/>
              </a:spcAft>
              <a:buNone/>
            </a:pPr>
            <a:r>
              <a:rPr lang="pt-BR" sz="2700"/>
              <a:t>	lista de campos aqui…</a:t>
            </a:r>
            <a:endParaRPr sz="2700"/>
          </a:p>
          <a:p>
            <a:pPr indent="0" lvl="0" marL="0" rtl="0" algn="l">
              <a:lnSpc>
                <a:spcPct val="70000"/>
              </a:lnSpc>
              <a:spcBef>
                <a:spcPts val="1000"/>
              </a:spcBef>
              <a:spcAft>
                <a:spcPts val="0"/>
              </a:spcAft>
              <a:buNone/>
            </a:pPr>
            <a:r>
              <a:t/>
            </a:r>
            <a:endParaRPr sz="2700"/>
          </a:p>
          <a:p>
            <a:pPr indent="0" lvl="0" marL="0" rtl="0" algn="l">
              <a:lnSpc>
                <a:spcPct val="70000"/>
              </a:lnSpc>
              <a:spcBef>
                <a:spcPts val="1000"/>
              </a:spcBef>
              <a:spcAft>
                <a:spcPts val="0"/>
              </a:spcAft>
              <a:buNone/>
            </a:pPr>
            <a:r>
              <a:rPr lang="pt-BR" sz="2700"/>
              <a:t>	idDepartamento int NOT NULL,</a:t>
            </a:r>
            <a:endParaRPr sz="2700"/>
          </a:p>
          <a:p>
            <a:pPr indent="0" lvl="0" marL="0" rtl="0" algn="l">
              <a:lnSpc>
                <a:spcPct val="70000"/>
              </a:lnSpc>
              <a:spcBef>
                <a:spcPts val="1000"/>
              </a:spcBef>
              <a:spcAft>
                <a:spcPts val="0"/>
              </a:spcAft>
              <a:buNone/>
            </a:pPr>
            <a:r>
              <a:rPr lang="pt-BR" sz="2700"/>
              <a:t>	FOREIGN KEY idDepartamento REFERENCES departamento (idDepartamento)</a:t>
            </a:r>
            <a:endParaRPr sz="2700"/>
          </a:p>
          <a:p>
            <a:pPr indent="0" lvl="0" marL="0" rtl="0" algn="l">
              <a:lnSpc>
                <a:spcPct val="70000"/>
              </a:lnSpc>
              <a:spcBef>
                <a:spcPts val="1000"/>
              </a:spcBef>
              <a:spcAft>
                <a:spcPts val="0"/>
              </a:spcAft>
              <a:buNone/>
            </a:pPr>
            <a:r>
              <a:rPr lang="pt-BR" sz="2700"/>
              <a:t>) ENGINE=INNODB;</a:t>
            </a:r>
            <a:endParaRPr sz="2700"/>
          </a:p>
          <a:p>
            <a:pPr indent="0" lvl="0" marL="0" rtl="0" algn="l">
              <a:lnSpc>
                <a:spcPct val="70000"/>
              </a:lnSpc>
              <a:spcBef>
                <a:spcPts val="1000"/>
              </a:spcBef>
              <a:spcAft>
                <a:spcPts val="0"/>
              </a:spcAft>
              <a:buNone/>
            </a:pPr>
            <a:r>
              <a:t/>
            </a:r>
            <a:endParaRPr sz="2700"/>
          </a:p>
        </p:txBody>
      </p:sp>
      <p:sp>
        <p:nvSpPr>
          <p:cNvPr id="491" name="Google Shape;491;g1867d3f04c1_0_40"/>
          <p:cNvSpPr txBox="1"/>
          <p:nvPr/>
        </p:nvSpPr>
        <p:spPr>
          <a:xfrm>
            <a:off x="9268500" y="1497575"/>
            <a:ext cx="2180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rgbClr val="FF0000"/>
                </a:solidFill>
                <a:latin typeface="Calibri"/>
                <a:ea typeface="Calibri"/>
                <a:cs typeface="Calibri"/>
                <a:sym typeface="Calibri"/>
              </a:rPr>
              <a:t>OBSERVAÇÃO:</a:t>
            </a:r>
            <a:endParaRPr>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rgbClr val="FF0000"/>
              </a:solidFill>
              <a:latin typeface="Calibri"/>
              <a:ea typeface="Calibri"/>
              <a:cs typeface="Calibri"/>
              <a:sym typeface="Calibri"/>
            </a:endParaRPr>
          </a:p>
          <a:p>
            <a:pPr indent="0" lvl="0" marL="0" rtl="0" algn="just">
              <a:spcBef>
                <a:spcPts val="0"/>
              </a:spcBef>
              <a:spcAft>
                <a:spcPts val="0"/>
              </a:spcAft>
              <a:buNone/>
            </a:pPr>
            <a:r>
              <a:rPr lang="pt-BR">
                <a:solidFill>
                  <a:srgbClr val="FF0000"/>
                </a:solidFill>
                <a:latin typeface="Calibri"/>
                <a:ea typeface="Calibri"/>
                <a:cs typeface="Calibri"/>
                <a:sym typeface="Calibri"/>
              </a:rPr>
              <a:t>Primeiro é necessário criar a tabela DEPARTAMENTO pois a FK virá dela.</a:t>
            </a:r>
            <a:endParaRPr>
              <a:solidFill>
                <a:srgbClr val="FF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nvSpPr>
        <p:spPr>
          <a:xfrm>
            <a:off x="974558" y="288758"/>
            <a:ext cx="907181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dk1"/>
                </a:solidFill>
                <a:latin typeface="Calibri"/>
                <a:ea typeface="Calibri"/>
                <a:cs typeface="Calibri"/>
                <a:sym typeface="Calibri"/>
              </a:rPr>
              <a:t>ALTER TABLE com  ADD</a:t>
            </a:r>
            <a:endParaRPr sz="3200">
              <a:solidFill>
                <a:schemeClr val="dk1"/>
              </a:solidFill>
              <a:latin typeface="Calibri"/>
              <a:ea typeface="Calibri"/>
              <a:cs typeface="Calibri"/>
              <a:sym typeface="Calibri"/>
            </a:endParaRPr>
          </a:p>
        </p:txBody>
      </p:sp>
      <p:sp>
        <p:nvSpPr>
          <p:cNvPr id="497" name="Google Shape;497;p59"/>
          <p:cNvSpPr/>
          <p:nvPr/>
        </p:nvSpPr>
        <p:spPr>
          <a:xfrm>
            <a:off x="745957" y="754289"/>
            <a:ext cx="10840454" cy="5758499"/>
          </a:xfrm>
          <a:prstGeom prst="rect">
            <a:avLst/>
          </a:prstGeom>
          <a:solidFill>
            <a:srgbClr val="F8F9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Podemos utilizar a cláusula ADD para adicionar um novo campo em uma tabela, onde devemos definir seu tipo da mesma forma como fazemos ao criar um campo em uma nova tabela. Por exemplo, imaginemos que devemos inserir mais um campo chamado Telefone Comercial no final da tabela Cliente: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ADD</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Tel_Comercial</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rgbClr val="008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Courier New"/>
              <a:buNone/>
            </a:pP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Da mesma forma, campos com tamanhos definidos, devem ter seu tamanho especificado. Assim se desejamos inserir mais um campo do tipo VarChar, chamado por exemplo de Nome da Mãe em nossa tabela Cliente fazemos: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ADD</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Nome_Mae</a:t>
            </a:r>
            <a:r>
              <a:rPr b="0" i="0" lang="pt-BR" sz="1000" u="none" cap="none" strike="noStrike">
                <a:solidFill>
                  <a:srgbClr val="000000"/>
                </a:solidFill>
                <a:latin typeface="Courier New"/>
                <a:ea typeface="Courier New"/>
                <a:cs typeface="Courier New"/>
                <a:sym typeface="Courier New"/>
              </a:rPr>
              <a:t> </a:t>
            </a:r>
            <a:r>
              <a:rPr lang="pt-BR" sz="1200">
                <a:solidFill>
                  <a:srgbClr val="008000"/>
                </a:solidFill>
              </a:rPr>
              <a:t>VARCHAR</a:t>
            </a:r>
            <a:r>
              <a:rPr b="0" i="0" lang="pt-BR" sz="1000" u="none" cap="none" strike="noStrike">
                <a:solidFill>
                  <a:srgbClr val="000000"/>
                </a:solidFill>
                <a:latin typeface="Courier New"/>
                <a:ea typeface="Courier New"/>
                <a:cs typeface="Courier New"/>
                <a:sym typeface="Courier New"/>
              </a:rPr>
              <a:t>(</a:t>
            </a:r>
            <a:r>
              <a:rPr b="0" i="0" lang="pt-BR" sz="1000" u="none" cap="none" strike="noStrike">
                <a:solidFill>
                  <a:srgbClr val="666666"/>
                </a:solidFill>
                <a:latin typeface="Courier New"/>
                <a:ea typeface="Courier New"/>
                <a:cs typeface="Courier New"/>
                <a:sym typeface="Courier New"/>
              </a:rPr>
              <a:t>60</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Caso desejemos que um campo seja inserido antes ou depois de um determinado campo de nossa tabela, utilizamos a seguinte sintaxe: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54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Nome_Tabela</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ADD</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Nome_Campo</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Nova_Regra</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FIRST</a:t>
            </a:r>
            <a:r>
              <a:rPr b="0" i="0" lang="pt-BR" sz="1800" u="none" cap="none" strike="noStrike">
                <a:solidFill>
                  <a:srgbClr val="666666"/>
                </a:solidFill>
                <a:latin typeface="Arial"/>
                <a:ea typeface="Arial"/>
                <a:cs typeface="Arial"/>
                <a:sym typeface="Arial"/>
              </a:rPr>
              <a:t>|</a:t>
            </a:r>
            <a:r>
              <a:rPr b="1" i="0" lang="pt-BR" sz="1000" u="none" cap="none" strike="noStrike">
                <a:solidFill>
                  <a:srgbClr val="008000"/>
                </a:solidFill>
                <a:latin typeface="Courier New"/>
                <a:ea typeface="Courier New"/>
                <a:cs typeface="Courier New"/>
                <a:sym typeface="Courier New"/>
              </a:rPr>
              <a:t>AFTER</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Campo_Determinado</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Assim, se inserirmos FIRST, o novo campo será criado antes do campo escolhido da tabela. Se utilizarmos AFTER, depois. Desta forma se quisermos incluir o campo Nome_Mãe imediatamente depois do Nome do Cliente, digitamos: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ADD</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Nome_Mae</a:t>
            </a:r>
            <a:r>
              <a:rPr b="0" i="0" lang="pt-BR" sz="1000" u="none" cap="none" strike="noStrike">
                <a:solidFill>
                  <a:srgbClr val="000000"/>
                </a:solidFill>
                <a:latin typeface="Courier New"/>
                <a:ea typeface="Courier New"/>
                <a:cs typeface="Courier New"/>
                <a:sym typeface="Courier New"/>
              </a:rPr>
              <a:t> </a:t>
            </a:r>
            <a:r>
              <a:rPr lang="pt-BR" sz="1200">
                <a:solidFill>
                  <a:srgbClr val="008000"/>
                </a:solidFill>
              </a:rPr>
              <a:t>VARCHAR</a:t>
            </a:r>
            <a:r>
              <a:rPr b="0" i="0" lang="pt-BR" sz="1000" u="none" cap="none" strike="noStrike">
                <a:solidFill>
                  <a:srgbClr val="000000"/>
                </a:solidFill>
                <a:latin typeface="Courier New"/>
                <a:ea typeface="Courier New"/>
                <a:cs typeface="Courier New"/>
                <a:sym typeface="Courier New"/>
              </a:rPr>
              <a:t>(</a:t>
            </a:r>
            <a:r>
              <a:rPr b="0" i="0" lang="pt-BR" sz="1000" u="none" cap="none" strike="noStrike">
                <a:solidFill>
                  <a:srgbClr val="666666"/>
                </a:solidFill>
                <a:latin typeface="Courier New"/>
                <a:ea typeface="Courier New"/>
                <a:cs typeface="Courier New"/>
                <a:sym typeface="Courier New"/>
              </a:rPr>
              <a:t>60</a:t>
            </a:r>
            <a:r>
              <a:rPr b="0" i="0" lang="pt-BR" sz="1000" u="none" cap="none" strike="noStrike">
                <a:solidFill>
                  <a:srgbClr val="000000"/>
                </a:solidFill>
                <a:latin typeface="Courier New"/>
                <a:ea typeface="Courier New"/>
                <a:cs typeface="Courier New"/>
                <a:sym typeface="Courier New"/>
              </a:rPr>
              <a:t>)</a:t>
            </a:r>
            <a:r>
              <a:rPr b="1" i="0" lang="pt-BR" sz="1000" u="none" cap="none" strike="noStrike">
                <a:solidFill>
                  <a:srgbClr val="008000"/>
                </a:solidFill>
                <a:latin typeface="Courier New"/>
                <a:ea typeface="Courier New"/>
                <a:cs typeface="Courier New"/>
                <a:sym typeface="Courier New"/>
              </a:rPr>
              <a:t>AFTER</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Alguns gerenciadores também utilizam a cláusula ADD COLUMN ao invés de somente ADD. Podemos também utilizar ADD para adicionar por exemplo uma chave primária em uma tabela. Em nossa tabela, se quisermos que nome seja uma chave primária também, podemos fazer: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ADD</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PRIMARY</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KEY</a:t>
            </a:r>
            <a:r>
              <a:rPr b="0" i="0" lang="pt-BR" sz="1000" u="none" cap="none" strike="noStrike">
                <a:solidFill>
                  <a:srgbClr val="000000"/>
                </a:solidFill>
                <a:latin typeface="Courier New"/>
                <a:ea typeface="Courier New"/>
                <a:cs typeface="Courier New"/>
                <a:sym typeface="Courier New"/>
              </a:rPr>
              <a:t>(</a:t>
            </a:r>
            <a:r>
              <a:rPr b="0" i="0" lang="pt-BR" sz="1200" u="none" cap="none" strike="noStrike">
                <a:solidFill>
                  <a:schemeClr val="dk1"/>
                </a:solidFill>
                <a:latin typeface="Arial"/>
                <a:ea typeface="Arial"/>
                <a:cs typeface="Arial"/>
                <a:sym typeface="Arial"/>
              </a:rPr>
              <a:t>Nome</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Se desejarmos eliminar uma coluna de nossa tabela, utilizamos a seguinte sintaxe: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Nome_Tabela</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DROP</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nome_campo</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Alguns gerenciadores também utilizam a cláusula DROP COLUMN ao invés de somente DROP.</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Podemos no entanto, atendendo </a:t>
            </a:r>
            <a:r>
              <a:rPr lang="pt-BR" sz="1000">
                <a:solidFill>
                  <a:srgbClr val="202122"/>
                </a:solidFill>
              </a:rPr>
              <a:t>à</a:t>
            </a:r>
            <a:r>
              <a:rPr b="0" i="0" lang="pt-BR" sz="1000" u="none" cap="none" strike="noStrike">
                <a:solidFill>
                  <a:srgbClr val="202122"/>
                </a:solidFill>
                <a:latin typeface="Arial"/>
                <a:ea typeface="Arial"/>
                <a:cs typeface="Arial"/>
                <a:sym typeface="Arial"/>
              </a:rPr>
              <a:t>s circunstâncias, ter a pretensão de alterar/mudar o nome da tabela em que se esteja a trabalhar. Para tal usa-se o seguinte comando:</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rename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to</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novoNomeDaTabela</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Pode-se também, alterar/mudar o nome de uma das colunas já existentes na tabela em que se esteja trabalha</a:t>
            </a:r>
            <a:r>
              <a:rPr lang="pt-BR" sz="1000">
                <a:solidFill>
                  <a:srgbClr val="202122"/>
                </a:solidFill>
              </a:rPr>
              <a:t>ndo</a:t>
            </a:r>
            <a:r>
              <a:rPr b="0" i="0" lang="pt-BR" sz="1000" u="none" cap="none" strike="noStrike">
                <a:solidFill>
                  <a:srgbClr val="202122"/>
                </a:solidFill>
                <a:latin typeface="Arial"/>
                <a:ea typeface="Arial"/>
                <a:cs typeface="Arial"/>
                <a:sym typeface="Arial"/>
              </a:rPr>
              <a:t>. Assim, usam-se os seguintes códigos: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change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column</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antigoNomeDaColuna</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novoNomeDaColuna</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tipoDeDadoDestaColuna</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eAsContrains</a:t>
            </a:r>
            <a:r>
              <a:rPr b="0" i="0" lang="pt-BR" sz="1000" u="none" cap="none" strike="noStrike">
                <a:solidFill>
                  <a:srgbClr val="000000"/>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0"/>
          <p:cNvSpPr txBox="1"/>
          <p:nvPr/>
        </p:nvSpPr>
        <p:spPr>
          <a:xfrm>
            <a:off x="529389" y="433137"/>
            <a:ext cx="907181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200">
                <a:solidFill>
                  <a:schemeClr val="dk1"/>
                </a:solidFill>
                <a:latin typeface="Calibri"/>
                <a:ea typeface="Calibri"/>
                <a:cs typeface="Calibri"/>
                <a:sym typeface="Calibri"/>
              </a:rPr>
              <a:t>ALTER TABLE com  MODIFY</a:t>
            </a:r>
            <a:endParaRPr sz="3200">
              <a:solidFill>
                <a:schemeClr val="dk1"/>
              </a:solidFill>
              <a:latin typeface="Calibri"/>
              <a:ea typeface="Calibri"/>
              <a:cs typeface="Calibri"/>
              <a:sym typeface="Calibri"/>
            </a:endParaRPr>
          </a:p>
        </p:txBody>
      </p:sp>
      <p:sp>
        <p:nvSpPr>
          <p:cNvPr id="503" name="Google Shape;503;p60"/>
          <p:cNvSpPr/>
          <p:nvPr/>
        </p:nvSpPr>
        <p:spPr>
          <a:xfrm>
            <a:off x="998622" y="1562166"/>
            <a:ext cx="10659978" cy="1495794"/>
          </a:xfrm>
          <a:prstGeom prst="rect">
            <a:avLst/>
          </a:prstGeom>
          <a:solidFill>
            <a:srgbClr val="F8F9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Podemos utilizar a cláusula MODIFY para modificar as propriedades de um campo em uma tabela. Por exemplo, imaginemos que devemos modificar o tamanho de nosso campo Nome na tabela Cliente, que é de 60 para 100. Então podemos escrever: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MODIFY</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a:t>
            </a:r>
            <a:r>
              <a:rPr b="0" i="0" lang="pt-BR" sz="1000" u="none" cap="none" strike="noStrike">
                <a:solidFill>
                  <a:srgbClr val="000000"/>
                </a:solidFill>
                <a:latin typeface="Courier New"/>
                <a:ea typeface="Courier New"/>
                <a:cs typeface="Courier New"/>
                <a:sym typeface="Courier New"/>
              </a:rPr>
              <a:t>(</a:t>
            </a:r>
            <a:r>
              <a:rPr b="0" i="0" lang="pt-BR" sz="1000" u="none" cap="none" strike="noStrike">
                <a:solidFill>
                  <a:srgbClr val="666666"/>
                </a:solidFill>
                <a:latin typeface="Courier New"/>
                <a:ea typeface="Courier New"/>
                <a:cs typeface="Courier New"/>
                <a:sym typeface="Courier New"/>
              </a:rPr>
              <a:t>100</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20212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sz="1000">
              <a:solidFill>
                <a:srgbClr val="202122"/>
              </a:solidFill>
              <a:latin typeface="Arial"/>
              <a:ea typeface="Arial"/>
              <a:cs typeface="Arial"/>
              <a:sym typeface="Arial"/>
            </a:endParaRPr>
          </a:p>
          <a:p>
            <a:pPr indent="0" lvl="0" marL="0" marR="0" rtl="0" algn="l">
              <a:lnSpc>
                <a:spcPct val="100000"/>
              </a:lnSpc>
              <a:spcBef>
                <a:spcPts val="0"/>
              </a:spcBef>
              <a:spcAft>
                <a:spcPts val="0"/>
              </a:spcAft>
              <a:buClr>
                <a:srgbClr val="202122"/>
              </a:buClr>
              <a:buSzPts val="1000"/>
              <a:buFont typeface="Arial"/>
              <a:buNone/>
            </a:pPr>
            <a:r>
              <a:rPr b="0" i="0" lang="pt-BR" sz="1000" u="none" cap="none" strike="noStrike">
                <a:solidFill>
                  <a:srgbClr val="202122"/>
                </a:solidFill>
                <a:latin typeface="Arial"/>
                <a:ea typeface="Arial"/>
                <a:cs typeface="Arial"/>
                <a:sym typeface="Arial"/>
              </a:rPr>
              <a:t>Com a cláusula MODIFY, também podemos alterar o tipo de um campo. Imaginemos que por um motivo qualquer desejemos alterar o tipo do campo Nome de Char para VarChar: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60"/>
              </a:spcBef>
              <a:spcAft>
                <a:spcPts val="0"/>
              </a:spcAft>
              <a:buClr>
                <a:srgbClr val="008000"/>
              </a:buClr>
              <a:buSzPts val="1000"/>
              <a:buFont typeface="Courier New"/>
              <a:buNone/>
            </a:pPr>
            <a:r>
              <a:rPr b="1" i="0" lang="pt-BR" sz="1000" u="none" cap="none" strike="noStrike">
                <a:solidFill>
                  <a:srgbClr val="008000"/>
                </a:solidFill>
                <a:latin typeface="Courier New"/>
                <a:ea typeface="Courier New"/>
                <a:cs typeface="Courier New"/>
                <a:sym typeface="Courier New"/>
              </a:rPr>
              <a:t>ALTER</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TABLE</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Cliente</a:t>
            </a:r>
            <a:r>
              <a:rPr b="0" i="0" lang="pt-BR" sz="1000" u="none" cap="none" strike="noStrike">
                <a:solidFill>
                  <a:srgbClr val="000000"/>
                </a:solidFill>
                <a:latin typeface="Courier New"/>
                <a:ea typeface="Courier New"/>
                <a:cs typeface="Courier New"/>
                <a:sym typeface="Courier New"/>
              </a:rPr>
              <a:t> </a:t>
            </a:r>
            <a:r>
              <a:rPr b="1" i="0" lang="pt-BR" sz="1000" u="none" cap="none" strike="noStrike">
                <a:solidFill>
                  <a:srgbClr val="008000"/>
                </a:solidFill>
                <a:latin typeface="Courier New"/>
                <a:ea typeface="Courier New"/>
                <a:cs typeface="Courier New"/>
                <a:sym typeface="Courier New"/>
              </a:rPr>
              <a:t>MODIFY</a:t>
            </a:r>
            <a:r>
              <a:rPr b="0" i="0" lang="pt-BR" sz="1000" u="none" cap="none" strike="noStrike">
                <a:solidFill>
                  <a:srgbClr val="000000"/>
                </a:solidFill>
                <a:latin typeface="Courier New"/>
                <a:ea typeface="Courier New"/>
                <a:cs typeface="Courier New"/>
                <a:sym typeface="Courier New"/>
              </a:rPr>
              <a:t> </a:t>
            </a:r>
            <a:r>
              <a:rPr b="0" i="0" lang="pt-BR" sz="1200" u="none" cap="none" strike="noStrike">
                <a:solidFill>
                  <a:schemeClr val="dk1"/>
                </a:solidFill>
                <a:latin typeface="Arial"/>
                <a:ea typeface="Arial"/>
                <a:cs typeface="Arial"/>
                <a:sym typeface="Arial"/>
              </a:rPr>
              <a:t>Nome</a:t>
            </a:r>
            <a:r>
              <a:rPr b="0" i="0" lang="pt-BR" sz="1000" u="none" cap="none" strike="noStrike">
                <a:solidFill>
                  <a:srgbClr val="000000"/>
                </a:solidFill>
                <a:latin typeface="Courier New"/>
                <a:ea typeface="Courier New"/>
                <a:cs typeface="Courier New"/>
                <a:sym typeface="Courier New"/>
              </a:rPr>
              <a:t> </a:t>
            </a:r>
            <a:endParaRPr b="0" i="0" sz="1200" u="none" cap="none" strike="noStrike">
              <a:solidFill>
                <a:srgbClr val="008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Courier New"/>
              <a:buNone/>
            </a:pPr>
            <a:r>
              <a:rPr b="0" i="0" lang="pt-BR" sz="1000" u="none" cap="none" strike="noStrike">
                <a:solidFill>
                  <a:srgbClr val="000000"/>
                </a:solidFill>
                <a:latin typeface="Courier New"/>
                <a:ea typeface="Courier New"/>
                <a:cs typeface="Courier New"/>
                <a:sym typeface="Courier New"/>
              </a:rPr>
              <a:t> </a:t>
            </a:r>
            <a:r>
              <a:rPr lang="pt-BR" sz="1000">
                <a:latin typeface="Courier New"/>
                <a:ea typeface="Courier New"/>
                <a:cs typeface="Courier New"/>
                <a:sym typeface="Courier New"/>
              </a:rPr>
              <a:t>VARCHAR</a:t>
            </a:r>
            <a:r>
              <a:rPr b="0" i="0" lang="pt-BR" sz="1000" u="none" cap="none" strike="noStrike">
                <a:solidFill>
                  <a:srgbClr val="000000"/>
                </a:solidFill>
                <a:latin typeface="Courier New"/>
                <a:ea typeface="Courier New"/>
                <a:cs typeface="Courier New"/>
                <a:sym typeface="Courier New"/>
              </a:rPr>
              <a:t>(</a:t>
            </a:r>
            <a:r>
              <a:rPr b="0" i="0" lang="pt-BR" sz="1000" u="none" cap="none" strike="noStrike">
                <a:solidFill>
                  <a:srgbClr val="666666"/>
                </a:solidFill>
                <a:latin typeface="Courier New"/>
                <a:ea typeface="Courier New"/>
                <a:cs typeface="Courier New"/>
                <a:sym typeface="Courier New"/>
              </a:rPr>
              <a:t>100</a:t>
            </a:r>
            <a:r>
              <a:rPr b="0" i="0" lang="pt-BR" sz="1000" u="none" cap="none" strike="noStrike">
                <a:solidFill>
                  <a:srgbClr val="000000"/>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1"/>
          <p:cNvSpPr txBox="1"/>
          <p:nvPr/>
        </p:nvSpPr>
        <p:spPr>
          <a:xfrm>
            <a:off x="830175" y="493299"/>
            <a:ext cx="11718900" cy="888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1500">
                <a:solidFill>
                  <a:schemeClr val="dk1"/>
                </a:solidFill>
                <a:latin typeface="Calibri"/>
                <a:ea typeface="Calibri"/>
                <a:cs typeface="Calibri"/>
                <a:sym typeface="Calibri"/>
              </a:rPr>
              <a:t>Adicionar uma Constraint UNIQUE</a:t>
            </a:r>
            <a:endParaRPr b="1" sz="1500"/>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i="1" lang="pt-BR" sz="1500">
                <a:solidFill>
                  <a:schemeClr val="dk1"/>
                </a:solidFill>
                <a:latin typeface="Arial"/>
                <a:ea typeface="Arial"/>
                <a:cs typeface="Arial"/>
                <a:sym typeface="Arial"/>
              </a:rPr>
              <a:t>ALTER TABLE usuario ADD UNIQUE(login);</a:t>
            </a:r>
            <a:endParaRPr sz="1500"/>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rPr i="1" lang="pt-BR" sz="1500">
                <a:solidFill>
                  <a:schemeClr val="dk1"/>
                </a:solidFill>
                <a:latin typeface="Arial"/>
                <a:ea typeface="Arial"/>
                <a:cs typeface="Arial"/>
                <a:sym typeface="Arial"/>
              </a:rPr>
              <a:t>Ou </a:t>
            </a:r>
            <a:endParaRPr sz="1500"/>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rPr i="1" lang="pt-BR" sz="1500">
                <a:solidFill>
                  <a:schemeClr val="dk1"/>
                </a:solidFill>
                <a:latin typeface="Arial"/>
                <a:ea typeface="Arial"/>
                <a:cs typeface="Arial"/>
                <a:sym typeface="Arial"/>
              </a:rPr>
              <a:t>ALTER TABLE usuario ADD CONSTRAINT unique_login UNIQUE(login)</a:t>
            </a:r>
            <a:endParaRPr sz="1500"/>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500">
                <a:solidFill>
                  <a:schemeClr val="dk1"/>
                </a:solidFill>
                <a:latin typeface="Calibri"/>
                <a:ea typeface="Calibri"/>
                <a:cs typeface="Calibri"/>
                <a:sym typeface="Calibri"/>
              </a:rPr>
              <a:t>Adicionar uma Constraint FOREIGN KEY</a:t>
            </a:r>
            <a:endParaRPr b="1" sz="1500"/>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rPr i="1" lang="pt-BR" sz="1500">
                <a:solidFill>
                  <a:schemeClr val="dk1"/>
                </a:solidFill>
                <a:latin typeface="Arial"/>
                <a:ea typeface="Arial"/>
                <a:cs typeface="Arial"/>
                <a:sym typeface="Arial"/>
              </a:rPr>
              <a:t>ALTER TABLE clientes </a:t>
            </a:r>
            <a:endParaRPr sz="1500"/>
          </a:p>
          <a:p>
            <a:pPr indent="0" lvl="0" marL="0" marR="0" rtl="0" algn="l">
              <a:spcBef>
                <a:spcPts val="0"/>
              </a:spcBef>
              <a:spcAft>
                <a:spcPts val="0"/>
              </a:spcAft>
              <a:buNone/>
            </a:pPr>
            <a:r>
              <a:rPr i="1" lang="pt-BR" sz="1500">
                <a:solidFill>
                  <a:schemeClr val="dk1"/>
                </a:solidFill>
                <a:latin typeface="Arial"/>
                <a:ea typeface="Arial"/>
                <a:cs typeface="Arial"/>
                <a:sym typeface="Arial"/>
              </a:rPr>
              <a:t>ADD CONSTRAINT fk_cidade FOREIGN KEY ( codcidade ) REFERENCES cidade(codcidade) ;</a:t>
            </a:r>
            <a:endParaRPr i="1" sz="1500">
              <a:solidFill>
                <a:schemeClr val="dk1"/>
              </a:solidFill>
              <a:latin typeface="Arial"/>
              <a:ea typeface="Arial"/>
              <a:cs typeface="Arial"/>
              <a:sym typeface="Arial"/>
            </a:endParaRPr>
          </a:p>
          <a:p>
            <a:pPr indent="0" lvl="0" marL="0" marR="0" rtl="0" algn="l">
              <a:spcBef>
                <a:spcPts val="0"/>
              </a:spcBef>
              <a:spcAft>
                <a:spcPts val="0"/>
              </a:spcAft>
              <a:buNone/>
            </a:pPr>
            <a:r>
              <a:t/>
            </a:r>
            <a:endParaRPr b="1" i="1" sz="1500">
              <a:solidFill>
                <a:schemeClr val="dk1"/>
              </a:solidFill>
            </a:endParaRPr>
          </a:p>
          <a:p>
            <a:pPr indent="0" lvl="0" marL="0" rtl="0" algn="l">
              <a:spcBef>
                <a:spcPts val="0"/>
              </a:spcBef>
              <a:spcAft>
                <a:spcPts val="0"/>
              </a:spcAft>
              <a:buNone/>
            </a:pPr>
            <a:r>
              <a:rPr b="1" lang="pt-BR" sz="1500">
                <a:solidFill>
                  <a:schemeClr val="dk1"/>
                </a:solidFill>
                <a:latin typeface="Calibri"/>
                <a:ea typeface="Calibri"/>
                <a:cs typeface="Calibri"/>
                <a:sym typeface="Calibri"/>
              </a:rPr>
              <a:t>Apagar</a:t>
            </a:r>
            <a:r>
              <a:rPr b="1" lang="pt-BR" sz="1500">
                <a:solidFill>
                  <a:schemeClr val="dk1"/>
                </a:solidFill>
                <a:latin typeface="Calibri"/>
                <a:ea typeface="Calibri"/>
                <a:cs typeface="Calibri"/>
                <a:sym typeface="Calibri"/>
              </a:rPr>
              <a:t> uma Constraint UNIQUE</a:t>
            </a:r>
            <a:endParaRPr b="1" sz="15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5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rPr i="1" lang="pt-BR" sz="1500">
                <a:solidFill>
                  <a:schemeClr val="dk1"/>
                </a:solidFill>
              </a:rPr>
              <a:t>ALTER TABLE funcionario</a:t>
            </a:r>
            <a:endParaRPr i="1" sz="1500">
              <a:solidFill>
                <a:schemeClr val="dk1"/>
              </a:solidFill>
            </a:endParaRPr>
          </a:p>
          <a:p>
            <a:pPr indent="0" lvl="0" marL="0" marR="0" rtl="0" algn="l">
              <a:spcBef>
                <a:spcPts val="0"/>
              </a:spcBef>
              <a:spcAft>
                <a:spcPts val="0"/>
              </a:spcAft>
              <a:buSzPts val="1100"/>
              <a:buNone/>
            </a:pPr>
            <a:r>
              <a:rPr i="1" lang="pt-BR" sz="1500">
                <a:solidFill>
                  <a:schemeClr val="dk1"/>
                </a:solidFill>
              </a:rPr>
              <a:t>          DROP INDEX cargoFuncionario;</a:t>
            </a:r>
            <a:endParaRPr i="1" sz="1500">
              <a:solidFill>
                <a:schemeClr val="dk1"/>
              </a:solidFill>
            </a:endParaRPr>
          </a:p>
          <a:p>
            <a:pPr indent="0" lvl="0" marL="0" marR="0" rtl="0" algn="l">
              <a:spcBef>
                <a:spcPts val="0"/>
              </a:spcBef>
              <a:spcAft>
                <a:spcPts val="0"/>
              </a:spcAft>
              <a:buSzPts val="1100"/>
              <a:buNone/>
            </a:pPr>
            <a:r>
              <a:t/>
            </a:r>
            <a:endParaRPr i="1" sz="1500">
              <a:solidFill>
                <a:schemeClr val="dk1"/>
              </a:solidFill>
            </a:endParaRPr>
          </a:p>
          <a:p>
            <a:pPr indent="0" lvl="0" marL="0" rtl="0" algn="l">
              <a:spcBef>
                <a:spcPts val="0"/>
              </a:spcBef>
              <a:spcAft>
                <a:spcPts val="0"/>
              </a:spcAft>
              <a:buClr>
                <a:schemeClr val="dk1"/>
              </a:buClr>
              <a:buFont typeface="Arial"/>
              <a:buNone/>
            </a:pPr>
            <a:r>
              <a:rPr b="1" lang="pt-BR" sz="1500">
                <a:solidFill>
                  <a:schemeClr val="dk1"/>
                </a:solidFill>
                <a:latin typeface="Calibri"/>
                <a:ea typeface="Calibri"/>
                <a:cs typeface="Calibri"/>
                <a:sym typeface="Calibri"/>
              </a:rPr>
              <a:t>Apagar uma Constraint FOREIGN KEY</a:t>
            </a:r>
            <a:endParaRPr b="1" sz="15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i="1" sz="1500">
              <a:solidFill>
                <a:schemeClr val="dk1"/>
              </a:solidFill>
            </a:endParaRPr>
          </a:p>
          <a:p>
            <a:pPr indent="0" lvl="0" marL="0" marR="0" rtl="0" algn="l">
              <a:spcBef>
                <a:spcPts val="0"/>
              </a:spcBef>
              <a:spcAft>
                <a:spcPts val="0"/>
              </a:spcAft>
              <a:buNone/>
            </a:pPr>
            <a:r>
              <a:t/>
            </a:r>
            <a:endParaRPr i="1" sz="1500">
              <a:solidFill>
                <a:schemeClr val="dk1"/>
              </a:solidFill>
            </a:endParaRPr>
          </a:p>
          <a:p>
            <a:pPr indent="0" lvl="0" marL="0" marR="0" rtl="0" algn="l">
              <a:spcBef>
                <a:spcPts val="0"/>
              </a:spcBef>
              <a:spcAft>
                <a:spcPts val="0"/>
              </a:spcAft>
              <a:buNone/>
            </a:pPr>
            <a:r>
              <a:rPr lang="pt-BR" sz="1500">
                <a:solidFill>
                  <a:srgbClr val="333333"/>
                </a:solidFill>
                <a:highlight>
                  <a:srgbClr val="F5F5F5"/>
                </a:highlight>
                <a:latin typeface="Consolas"/>
                <a:ea typeface="Consolas"/>
                <a:cs typeface="Consolas"/>
                <a:sym typeface="Consolas"/>
              </a:rPr>
              <a:t>ALTER TABLE funcionario</a:t>
            </a:r>
            <a:endParaRPr sz="1500">
              <a:solidFill>
                <a:srgbClr val="333333"/>
              </a:solidFill>
              <a:highlight>
                <a:srgbClr val="F5F5F5"/>
              </a:highlight>
              <a:latin typeface="Consolas"/>
              <a:ea typeface="Consolas"/>
              <a:cs typeface="Consolas"/>
              <a:sym typeface="Consolas"/>
            </a:endParaRPr>
          </a:p>
          <a:p>
            <a:pPr indent="0" lvl="0" marL="88900" marR="88900" rtl="0" algn="l">
              <a:lnSpc>
                <a:spcPct val="142857"/>
              </a:lnSpc>
              <a:spcBef>
                <a:spcPts val="0"/>
              </a:spcBef>
              <a:spcAft>
                <a:spcPts val="0"/>
              </a:spcAft>
              <a:buClr>
                <a:schemeClr val="dk1"/>
              </a:buClr>
              <a:buSzPts val="1100"/>
              <a:buFont typeface="Arial"/>
              <a:buNone/>
            </a:pPr>
            <a:r>
              <a:rPr lang="pt-BR" sz="1500">
                <a:solidFill>
                  <a:srgbClr val="333333"/>
                </a:solidFill>
                <a:highlight>
                  <a:srgbClr val="F5F5F5"/>
                </a:highlight>
                <a:latin typeface="Consolas"/>
                <a:ea typeface="Consolas"/>
                <a:cs typeface="Consolas"/>
                <a:sym typeface="Consolas"/>
              </a:rPr>
              <a:t>DROP FOREIGN KEY idDepartamento</a:t>
            </a:r>
            <a:endParaRPr sz="1500">
              <a:solidFill>
                <a:srgbClr val="333333"/>
              </a:solidFill>
              <a:highlight>
                <a:srgbClr val="F5F5F5"/>
              </a:highlight>
              <a:latin typeface="Consolas"/>
              <a:ea typeface="Consolas"/>
              <a:cs typeface="Consolas"/>
              <a:sym typeface="Consolas"/>
            </a:endParaRPr>
          </a:p>
          <a:p>
            <a:pPr indent="0" lvl="0" marL="0" marR="0" rtl="0" algn="l">
              <a:spcBef>
                <a:spcPts val="800"/>
              </a:spcBef>
              <a:spcAft>
                <a:spcPts val="0"/>
              </a:spcAft>
              <a:buNone/>
            </a:pPr>
            <a:r>
              <a:t/>
            </a:r>
            <a:endParaRPr i="1" sz="1500">
              <a:solidFill>
                <a:schemeClr val="dk1"/>
              </a:solidFill>
            </a:endParaRPr>
          </a:p>
          <a:p>
            <a:pPr indent="0" lvl="0" marL="0" marR="0" rtl="0" algn="l">
              <a:spcBef>
                <a:spcPts val="0"/>
              </a:spcBef>
              <a:spcAft>
                <a:spcPts val="0"/>
              </a:spcAft>
              <a:buNone/>
            </a:pPr>
            <a:r>
              <a:t/>
            </a:r>
            <a:endParaRPr i="1" sz="1500">
              <a:solidFill>
                <a:schemeClr val="dk1"/>
              </a:solidFill>
              <a:latin typeface="Arial"/>
              <a:ea typeface="Arial"/>
              <a:cs typeface="Arial"/>
              <a:sym typeface="Arial"/>
            </a:endParaRPr>
          </a:p>
          <a:p>
            <a:pPr indent="0" lvl="0" marL="0" marR="0" rtl="0" algn="l">
              <a:spcBef>
                <a:spcPts val="0"/>
              </a:spcBef>
              <a:spcAft>
                <a:spcPts val="0"/>
              </a:spcAft>
              <a:buNone/>
            </a:pPr>
            <a:r>
              <a:rPr lang="pt-BR" sz="1500">
                <a:solidFill>
                  <a:schemeClr val="dk1"/>
                </a:solidFill>
                <a:latin typeface="Calibri"/>
                <a:ea typeface="Calibri"/>
                <a:cs typeface="Calibri"/>
                <a:sym typeface="Calibri"/>
              </a:rPr>
              <a:t> </a:t>
            </a:r>
            <a:endParaRPr sz="1500">
              <a:solidFill>
                <a:schemeClr val="dk1"/>
              </a:solidFill>
              <a:latin typeface="Arial"/>
              <a:ea typeface="Arial"/>
              <a:cs typeface="Arial"/>
              <a:sym typeface="Arial"/>
            </a:endParaRPr>
          </a:p>
          <a:p>
            <a:pPr indent="0" lvl="0" marL="0" marR="0" rtl="0" algn="l">
              <a:spcBef>
                <a:spcPts val="480"/>
              </a:spcBef>
              <a:spcAft>
                <a:spcPts val="0"/>
              </a:spcAft>
              <a:buNone/>
            </a:pPr>
            <a:r>
              <a:t/>
            </a:r>
            <a:endParaRPr i="1" sz="1600">
              <a:solidFill>
                <a:schemeClr val="dk1"/>
              </a:solidFill>
              <a:latin typeface="Arial"/>
              <a:ea typeface="Arial"/>
              <a:cs typeface="Arial"/>
              <a:sym typeface="Arial"/>
            </a:endParaRPr>
          </a:p>
          <a:p>
            <a:pPr indent="-184150" lvl="0" marL="285750" marR="0" rtl="0" algn="l">
              <a:spcBef>
                <a:spcPts val="480"/>
              </a:spcBef>
              <a:spcAft>
                <a:spcPts val="0"/>
              </a:spcAft>
              <a:buClr>
                <a:schemeClr val="dk1"/>
              </a:buClr>
              <a:buSzPts val="1600"/>
              <a:buFont typeface="Arial"/>
              <a:buNone/>
            </a:pPr>
            <a:r>
              <a:t/>
            </a:r>
            <a:endParaRPr i="1" sz="1600">
              <a:solidFill>
                <a:schemeClr val="dk1"/>
              </a:solidFill>
              <a:latin typeface="Arial"/>
              <a:ea typeface="Arial"/>
              <a:cs typeface="Arial"/>
              <a:sym typeface="Arial"/>
            </a:endParaRPr>
          </a:p>
          <a:p>
            <a:pPr indent="0" lvl="0" marL="0" marR="0" rtl="0" algn="l">
              <a:spcBef>
                <a:spcPts val="960"/>
              </a:spcBef>
              <a:spcAft>
                <a:spcPts val="0"/>
              </a:spcAft>
              <a:buNone/>
            </a:pPr>
            <a:r>
              <a:t/>
            </a:r>
            <a:endParaRPr sz="3200">
              <a:solidFill>
                <a:schemeClr val="dk1"/>
              </a:solidFill>
              <a:latin typeface="Arial"/>
              <a:ea typeface="Arial"/>
              <a:cs typeface="Arial"/>
              <a:sym typeface="Arial"/>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509" name="Google Shape;509;p61"/>
          <p:cNvSpPr/>
          <p:nvPr/>
        </p:nvSpPr>
        <p:spPr>
          <a:xfrm>
            <a:off x="0" y="43934"/>
            <a:ext cx="184731" cy="369332"/>
          </a:xfrm>
          <a:prstGeom prst="rect">
            <a:avLst/>
          </a:prstGeom>
          <a:solidFill>
            <a:srgbClr val="F8F9FA"/>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a:t>
            </a:r>
            <a:endParaRPr/>
          </a:p>
        </p:txBody>
      </p:sp>
      <p:sp>
        <p:nvSpPr>
          <p:cNvPr id="515" name="Google Shape;515;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t>O DML ou Data Manipulation Language (Linguagem de Manipulação de Dados) interage diretamente com os dados dentro das tabelas. </a:t>
            </a:r>
            <a:endParaRPr/>
          </a:p>
          <a:p>
            <a:pPr indent="0" lvl="0" marL="0" rtl="0" algn="just">
              <a:lnSpc>
                <a:spcPct val="90000"/>
              </a:lnSpc>
              <a:spcBef>
                <a:spcPts val="1000"/>
              </a:spcBef>
              <a:spcAft>
                <a:spcPts val="0"/>
              </a:spcAft>
              <a:buClr>
                <a:schemeClr val="dk1"/>
              </a:buClr>
              <a:buSzPts val="2800"/>
              <a:buNone/>
            </a:pPr>
            <a:r>
              <a:rPr lang="pt-BR"/>
              <a:t>Os principais comandos agrupados em DML são:</a:t>
            </a:r>
            <a:endParaRPr/>
          </a:p>
          <a:p>
            <a:pPr indent="-228600" lvl="0" marL="228600" rtl="0" algn="just">
              <a:lnSpc>
                <a:spcPct val="90000"/>
              </a:lnSpc>
              <a:spcBef>
                <a:spcPts val="1000"/>
              </a:spcBef>
              <a:spcAft>
                <a:spcPts val="0"/>
              </a:spcAft>
              <a:buClr>
                <a:schemeClr val="dk1"/>
              </a:buClr>
              <a:buSzPts val="2800"/>
              <a:buChar char="•"/>
            </a:pPr>
            <a:r>
              <a:rPr lang="pt-BR"/>
              <a:t>INSERT </a:t>
            </a:r>
            <a:endParaRPr/>
          </a:p>
          <a:p>
            <a:pPr indent="-228600" lvl="0" marL="228600" rtl="0" algn="just">
              <a:lnSpc>
                <a:spcPct val="90000"/>
              </a:lnSpc>
              <a:spcBef>
                <a:spcPts val="1000"/>
              </a:spcBef>
              <a:spcAft>
                <a:spcPts val="0"/>
              </a:spcAft>
              <a:buClr>
                <a:schemeClr val="dk1"/>
              </a:buClr>
              <a:buSzPts val="2800"/>
              <a:buChar char="•"/>
            </a:pPr>
            <a:r>
              <a:rPr lang="pt-BR"/>
              <a:t>UPDATE </a:t>
            </a:r>
            <a:endParaRPr/>
          </a:p>
          <a:p>
            <a:pPr indent="-228600" lvl="0" marL="228600" rtl="0" algn="just">
              <a:lnSpc>
                <a:spcPct val="90000"/>
              </a:lnSpc>
              <a:spcBef>
                <a:spcPts val="1000"/>
              </a:spcBef>
              <a:spcAft>
                <a:spcPts val="0"/>
              </a:spcAft>
              <a:buClr>
                <a:schemeClr val="dk1"/>
              </a:buClr>
              <a:buSzPts val="2800"/>
              <a:buChar char="•"/>
            </a:pPr>
            <a:r>
              <a:rPr lang="pt-BR"/>
              <a:t>DELETE</a:t>
            </a:r>
            <a:endParaRPr/>
          </a:p>
          <a:p>
            <a:pPr indent="-228600" lvl="0" marL="228600" rtl="0" algn="just">
              <a:lnSpc>
                <a:spcPct val="90000"/>
              </a:lnSpc>
              <a:spcBef>
                <a:spcPts val="1000"/>
              </a:spcBef>
              <a:spcAft>
                <a:spcPts val="0"/>
              </a:spcAft>
              <a:buClr>
                <a:schemeClr val="dk1"/>
              </a:buClr>
              <a:buSzPts val="2800"/>
              <a:buChar char="•"/>
            </a:pPr>
            <a:r>
              <a:rPr lang="pt-BR"/>
              <a:t>SELECT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16" name="Google Shape;516;p62"/>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17" name="Google Shape;517;p62"/>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18" name="Google Shape;518;p62"/>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INSERT - 3 Maneiras</a:t>
            </a:r>
            <a:endParaRPr/>
          </a:p>
        </p:txBody>
      </p:sp>
      <p:sp>
        <p:nvSpPr>
          <p:cNvPr id="524" name="Google Shape;524;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25" name="Google Shape;525;p63"/>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26" name="Google Shape;526;p63"/>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27" name="Google Shape;527;p63"/>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28" name="Google Shape;528;p63"/>
          <p:cNvSpPr txBox="1"/>
          <p:nvPr/>
        </p:nvSpPr>
        <p:spPr>
          <a:xfrm>
            <a:off x="446049" y="1825625"/>
            <a:ext cx="109077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chemeClr val="dk1"/>
                </a:solidFill>
                <a:latin typeface="Calibri"/>
                <a:ea typeface="Calibri"/>
                <a:cs typeface="Calibri"/>
                <a:sym typeface="Calibri"/>
              </a:rPr>
              <a:t>INSERT INTO nome_tabela (lista-de-campos)</a:t>
            </a:r>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VALUES (lista_dados)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--OU</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INSERT INTO nome_tabela  VALUES (lista_dados)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1200" u="sng">
                <a:solidFill>
                  <a:schemeClr val="dk1"/>
                </a:solidFill>
                <a:latin typeface="Calibri"/>
                <a:ea typeface="Calibri"/>
                <a:cs typeface="Calibri"/>
                <a:sym typeface="Calibri"/>
                <a:hlinkClick r:id="rId3">
                  <a:extLst>
                    <a:ext uri="{A12FA001-AC4F-418D-AE19-62706E023703}">
                      <ahyp:hlinkClr val="tx"/>
                    </a:ext>
                  </a:extLst>
                </a:hlinkClick>
              </a:rPr>
              <a:t>https://www.devmedia.com.br/comandos-basicos-em-sql-insert-update-delete-e-select/37170</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pt-BR" sz="1200" u="sng">
                <a:solidFill>
                  <a:schemeClr val="hlink"/>
                </a:solidFill>
                <a:latin typeface="Calibri"/>
                <a:ea typeface="Calibri"/>
                <a:cs typeface="Calibri"/>
                <a:sym typeface="Calibri"/>
                <a:hlinkClick r:id="rId4"/>
              </a:rPr>
              <a:t>https://www.1keydata.com/pt/sql/sql-check.php#:~:text=A%20restri%C3%A7%C3%A3o%20CHECK%20garante%20que,garantir%20a%20qualidade%20dos%20dados</a:t>
            </a:r>
            <a:r>
              <a:rPr lang="pt-BR"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INSERT</a:t>
            </a:r>
            <a:endParaRPr/>
          </a:p>
        </p:txBody>
      </p:sp>
      <p:sp>
        <p:nvSpPr>
          <p:cNvPr id="534" name="Google Shape;534;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35" name="Google Shape;535;p64"/>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36" name="Google Shape;536;p64"/>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37" name="Google Shape;537;p64"/>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38" name="Google Shape;538;p64"/>
          <p:cNvSpPr txBox="1"/>
          <p:nvPr/>
        </p:nvSpPr>
        <p:spPr>
          <a:xfrm>
            <a:off x="446049" y="1825625"/>
            <a:ext cx="10907751"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chemeClr val="dk1"/>
                </a:solidFill>
                <a:latin typeface="Calibri"/>
                <a:ea typeface="Calibri"/>
                <a:cs typeface="Calibri"/>
                <a:sym typeface="Calibri"/>
              </a:rPr>
              <a:t>INSERT INTO Prods VALUES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('iPhone 6', 'Apple', 3, 36000),</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('Galaxy S8', 'Samsung', 2, 46000),</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('Galaxy S8 Plus', 'Samsung', 1, 56000)</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Nesse caso, três linhas serão adicionadas à tabela.</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1200" u="sng">
                <a:solidFill>
                  <a:schemeClr val="dk1"/>
                </a:solidFill>
                <a:latin typeface="Calibri"/>
                <a:ea typeface="Calibri"/>
                <a:cs typeface="Calibri"/>
                <a:sym typeface="Calibri"/>
                <a:hlinkClick r:id="rId3">
                  <a:extLst>
                    <a:ext uri="{A12FA001-AC4F-418D-AE19-62706E023703}">
                      <ahyp:hlinkClr val="tx"/>
                    </a:ext>
                  </a:extLst>
                </a:hlinkClick>
              </a:rPr>
              <a:t>https://www.devmedia.com.br/comandos-basicos-em-sql-insert-update-delete-e-select/37170</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199" y="365125"/>
            <a:ext cx="11618259" cy="1325563"/>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lang="pt-BR" sz="2800"/>
              <a:t>Modelo Conceitual</a:t>
            </a:r>
            <a:endParaRPr/>
          </a:p>
        </p:txBody>
      </p:sp>
      <p:sp>
        <p:nvSpPr>
          <p:cNvPr id="123" name="Google Shape;123;p7"/>
          <p:cNvSpPr txBox="1"/>
          <p:nvPr>
            <p:ph idx="1" type="body"/>
          </p:nvPr>
        </p:nvSpPr>
        <p:spPr>
          <a:xfrm>
            <a:off x="421242" y="1570131"/>
            <a:ext cx="6093858" cy="450409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400"/>
              <a:buNone/>
            </a:pPr>
            <a:r>
              <a:rPr lang="pt-BR" sz="2400"/>
              <a:t>Nessa etapa as informações obtidas no passo anterior servem como entrada para geração do desenho conceitual. Costuma-se utilizar o recurso chamado </a:t>
            </a:r>
            <a:r>
              <a:rPr b="1" lang="pt-BR" sz="2400"/>
              <a:t>modelo entidade-relacionamento</a:t>
            </a:r>
            <a:r>
              <a:rPr lang="pt-BR" sz="2400"/>
              <a:t>, em que se define os agentes que farão parte das rotinas e os relacionamentos entre esses agentes.</a:t>
            </a:r>
            <a:br>
              <a:rPr lang="pt-BR" sz="2400"/>
            </a:br>
            <a:r>
              <a:rPr lang="pt-BR" sz="2400"/>
              <a:t>Por exemplo, há uma entidade chamada “cliente” e outra chamada “carro”. O relacionamento que é estabelecido entre essas duas entidades provavelmente será chamado de “compra”. Assim, no desenho conceitual, tem-se que “o cliente compra o carro”.</a:t>
            </a:r>
            <a:br>
              <a:rPr lang="pt-BR" sz="2400"/>
            </a:br>
            <a:endParaRPr sz="2200"/>
          </a:p>
        </p:txBody>
      </p:sp>
      <p:pic>
        <p:nvPicPr>
          <p:cNvPr id="124" name="Google Shape;124;p7"/>
          <p:cNvPicPr preferRelativeResize="0"/>
          <p:nvPr/>
        </p:nvPicPr>
        <p:blipFill rotWithShape="1">
          <a:blip r:embed="rId3">
            <a:alphaModFix/>
          </a:blip>
          <a:srcRect b="0" l="0" r="0" t="0"/>
          <a:stretch/>
        </p:blipFill>
        <p:spPr>
          <a:xfrm>
            <a:off x="6551057" y="1562054"/>
            <a:ext cx="4700355" cy="271603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INSERT</a:t>
            </a:r>
            <a:endParaRPr/>
          </a:p>
        </p:txBody>
      </p:sp>
      <p:sp>
        <p:nvSpPr>
          <p:cNvPr id="544" name="Google Shape;544;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45" name="Google Shape;545;p65"/>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46" name="Google Shape;546;p65"/>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47" name="Google Shape;547;p65"/>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48" name="Google Shape;548;p65"/>
          <p:cNvSpPr txBox="1"/>
          <p:nvPr/>
        </p:nvSpPr>
        <p:spPr>
          <a:xfrm>
            <a:off x="446049" y="1825625"/>
            <a:ext cx="10907751" cy="27699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2400">
                <a:solidFill>
                  <a:schemeClr val="dk1"/>
                </a:solidFill>
                <a:latin typeface="Calibri"/>
                <a:ea typeface="Calibri"/>
                <a:cs typeface="Calibri"/>
                <a:sym typeface="Calibri"/>
              </a:rPr>
              <a:t>INSERT INTO EMPREGADOS(CODIGO,NOME, SALARIO, SECAO)</a:t>
            </a:r>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      SELECT CODIGO,NOME,SALARIO, SECAO</a:t>
            </a:r>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      FROM EMPREGADOS_FILIAL</a:t>
            </a:r>
            <a:endParaRPr/>
          </a:p>
          <a:p>
            <a:pPr indent="0" lvl="0" marL="0" marR="0" rtl="0" algn="l">
              <a:spcBef>
                <a:spcPts val="0"/>
              </a:spcBef>
              <a:spcAft>
                <a:spcPts val="0"/>
              </a:spcAft>
              <a:buNone/>
            </a:pPr>
            <a:r>
              <a:rPr lang="pt-BR" sz="2400">
                <a:solidFill>
                  <a:schemeClr val="dk1"/>
                </a:solidFill>
                <a:latin typeface="Calibri"/>
                <a:ea typeface="Calibri"/>
                <a:cs typeface="Calibri"/>
                <a:sym typeface="Calibri"/>
              </a:rPr>
              <a:t>      WHERE DEPARTAMENTO = 2</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pt-BR" sz="1200" u="sng">
                <a:solidFill>
                  <a:schemeClr val="dk1"/>
                </a:solidFill>
                <a:latin typeface="Calibri"/>
                <a:ea typeface="Calibri"/>
                <a:cs typeface="Calibri"/>
                <a:sym typeface="Calibri"/>
                <a:hlinkClick r:id="rId3">
                  <a:extLst>
                    <a:ext uri="{A12FA001-AC4F-418D-AE19-62706E023703}">
                      <ahyp:hlinkClr val="tx"/>
                    </a:ext>
                  </a:extLst>
                </a:hlinkClick>
              </a:rPr>
              <a:t>https://www.devmedia.com.br/comandos-basicos-em-sql-insert-update-delete-e-select/37170</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UPDATE</a:t>
            </a:r>
            <a:endParaRPr/>
          </a:p>
        </p:txBody>
      </p:sp>
      <p:sp>
        <p:nvSpPr>
          <p:cNvPr id="554" name="Google Shape;554;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t>update aluno</a:t>
            </a:r>
            <a:endParaRPr/>
          </a:p>
          <a:p>
            <a:pPr indent="0" lvl="0" marL="0" rtl="0" algn="just">
              <a:lnSpc>
                <a:spcPct val="90000"/>
              </a:lnSpc>
              <a:spcBef>
                <a:spcPts val="1000"/>
              </a:spcBef>
              <a:spcAft>
                <a:spcPts val="0"/>
              </a:spcAft>
              <a:buClr>
                <a:schemeClr val="dk1"/>
              </a:buClr>
              <a:buSzPts val="2800"/>
              <a:buNone/>
            </a:pPr>
            <a:r>
              <a:rPr lang="pt-BR"/>
              <a:t>set tipoAluno = "tecnico"</a:t>
            </a:r>
            <a:endParaRPr/>
          </a:p>
          <a:p>
            <a:pPr indent="0" lvl="0" marL="0" rtl="0" algn="just">
              <a:lnSpc>
                <a:spcPct val="90000"/>
              </a:lnSpc>
              <a:spcBef>
                <a:spcPts val="1000"/>
              </a:spcBef>
              <a:spcAft>
                <a:spcPts val="0"/>
              </a:spcAft>
              <a:buClr>
                <a:schemeClr val="dk1"/>
              </a:buClr>
              <a:buSzPts val="2800"/>
              <a:buNone/>
            </a:pPr>
            <a:r>
              <a:rPr lang="pt-BR"/>
              <a:t>where matricula=3;</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55" name="Google Shape;555;p6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56" name="Google Shape;556;p6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57" name="Google Shape;557;p66"/>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61" name="Shape 561"/>
        <p:cNvGrpSpPr/>
        <p:nvPr/>
      </p:nvGrpSpPr>
      <p:grpSpPr>
        <a:xfrm>
          <a:off x="0" y="0"/>
          <a:ext cx="0" cy="0"/>
          <a:chOff x="0" y="0"/>
          <a:chExt cx="0" cy="0"/>
        </a:xfrm>
      </p:grpSpPr>
      <p:sp>
        <p:nvSpPr>
          <p:cNvPr id="562" name="Google Shape;562;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UPDATE</a:t>
            </a:r>
            <a:endParaRPr/>
          </a:p>
        </p:txBody>
      </p:sp>
      <p:sp>
        <p:nvSpPr>
          <p:cNvPr id="563" name="Google Shape;563;p67"/>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64" name="Google Shape;564;p67"/>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65" name="Google Shape;565;p67"/>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66" name="Google Shape;566;p67"/>
          <p:cNvSpPr txBox="1"/>
          <p:nvPr>
            <p:ph idx="1" type="body"/>
          </p:nvPr>
        </p:nvSpPr>
        <p:spPr>
          <a:xfrm>
            <a:off x="838200" y="1825625"/>
            <a:ext cx="10515600" cy="409240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800"/>
              <a:buNone/>
            </a:pPr>
            <a:r>
              <a:rPr lang="pt-BR"/>
              <a:t>UPDATE [ tabela ]</a:t>
            </a:r>
            <a:endParaRPr/>
          </a:p>
          <a:p>
            <a:pPr indent="0" lvl="0" marL="0" rtl="0" algn="l">
              <a:lnSpc>
                <a:spcPct val="90000"/>
              </a:lnSpc>
              <a:spcBef>
                <a:spcPts val="1000"/>
              </a:spcBef>
              <a:spcAft>
                <a:spcPts val="0"/>
              </a:spcAft>
              <a:buClr>
                <a:schemeClr val="dk1"/>
              </a:buClr>
              <a:buSzPts val="2800"/>
              <a:buNone/>
            </a:pPr>
            <a:r>
              <a:rPr lang="pt-BR"/>
              <a:t>SET</a:t>
            </a:r>
            <a:endParaRPr/>
          </a:p>
          <a:p>
            <a:pPr indent="0" lvl="0" marL="0" rtl="0" algn="l">
              <a:lnSpc>
                <a:spcPct val="90000"/>
              </a:lnSpc>
              <a:spcBef>
                <a:spcPts val="1000"/>
              </a:spcBef>
              <a:spcAft>
                <a:spcPts val="0"/>
              </a:spcAft>
              <a:buClr>
                <a:schemeClr val="dk1"/>
              </a:buClr>
              <a:buSzPts val="2800"/>
              <a:buNone/>
            </a:pPr>
            <a:r>
              <a:rPr lang="pt-BR"/>
              <a:t>  [ coluna_1 ] = [ novo_valor_1 ],</a:t>
            </a:r>
            <a:endParaRPr/>
          </a:p>
          <a:p>
            <a:pPr indent="0" lvl="0" marL="0" rtl="0" algn="l">
              <a:lnSpc>
                <a:spcPct val="90000"/>
              </a:lnSpc>
              <a:spcBef>
                <a:spcPts val="1000"/>
              </a:spcBef>
              <a:spcAft>
                <a:spcPts val="0"/>
              </a:spcAft>
              <a:buClr>
                <a:schemeClr val="dk1"/>
              </a:buClr>
              <a:buSzPts val="2800"/>
              <a:buNone/>
            </a:pPr>
            <a:r>
              <a:rPr lang="pt-BR"/>
              <a:t>  [ coluna_2 ] = [ novo_valor_2 ]</a:t>
            </a:r>
            <a:endParaRPr/>
          </a:p>
          <a:p>
            <a:pPr indent="0" lvl="0" marL="0" rtl="0" algn="l">
              <a:lnSpc>
                <a:spcPct val="90000"/>
              </a:lnSpc>
              <a:spcBef>
                <a:spcPts val="1000"/>
              </a:spcBef>
              <a:spcAft>
                <a:spcPts val="0"/>
              </a:spcAft>
              <a:buClr>
                <a:schemeClr val="dk1"/>
              </a:buClr>
              <a:buSzPts val="2800"/>
              <a:buNone/>
            </a:pPr>
            <a:r>
              <a:rPr lang="pt-BR"/>
              <a:t>WHERE</a:t>
            </a:r>
            <a:endParaRPr/>
          </a:p>
          <a:p>
            <a:pPr indent="0" lvl="0" marL="0" rtl="0" algn="l">
              <a:lnSpc>
                <a:spcPct val="90000"/>
              </a:lnSpc>
              <a:spcBef>
                <a:spcPts val="1000"/>
              </a:spcBef>
              <a:spcAft>
                <a:spcPts val="0"/>
              </a:spcAft>
              <a:buClr>
                <a:schemeClr val="dk1"/>
              </a:buClr>
              <a:buSzPts val="2800"/>
              <a:buNone/>
            </a:pPr>
            <a:r>
              <a:rPr lang="pt-BR"/>
              <a:t>  [ condicao-de-busca ]</a:t>
            </a:r>
            <a:endParaRPr/>
          </a:p>
          <a:p>
            <a:pPr indent="0" lvl="0" marL="0" rtl="0" algn="l">
              <a:lnSpc>
                <a:spcPct val="90000"/>
              </a:lnSpc>
              <a:spcBef>
                <a:spcPts val="1000"/>
              </a:spcBef>
              <a:spcAft>
                <a:spcPts val="0"/>
              </a:spcAft>
              <a:buClr>
                <a:schemeClr val="dk1"/>
              </a:buClr>
              <a:buSzPts val="2800"/>
              <a:buNone/>
            </a:pPr>
            <a:r>
              <a:rPr lang="pt-BR"/>
              <a:t>ORDER [ ordem ]</a:t>
            </a:r>
            <a:endParaRPr/>
          </a:p>
          <a:p>
            <a:pPr indent="0" lvl="0" marL="0" rtl="0" algn="l">
              <a:lnSpc>
                <a:spcPct val="90000"/>
              </a:lnSpc>
              <a:spcBef>
                <a:spcPts val="1000"/>
              </a:spcBef>
              <a:spcAft>
                <a:spcPts val="0"/>
              </a:spcAft>
              <a:buClr>
                <a:schemeClr val="dk1"/>
              </a:buClr>
              <a:buSzPts val="2800"/>
              <a:buNone/>
            </a:pPr>
            <a:r>
              <a:rPr lang="pt-BR"/>
              <a:t>LIMIT [ limite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UPDATE</a:t>
            </a:r>
            <a:endParaRPr/>
          </a:p>
        </p:txBody>
      </p:sp>
      <p:sp>
        <p:nvSpPr>
          <p:cNvPr id="572" name="Google Shape;572;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t>UPDATE</a:t>
            </a:r>
            <a:endParaRPr/>
          </a:p>
          <a:p>
            <a:pPr indent="0" lvl="0" marL="0" rtl="0" algn="just">
              <a:lnSpc>
                <a:spcPct val="90000"/>
              </a:lnSpc>
              <a:spcBef>
                <a:spcPts val="1000"/>
              </a:spcBef>
              <a:spcAft>
                <a:spcPts val="0"/>
              </a:spcAft>
              <a:buClr>
                <a:schemeClr val="dk1"/>
              </a:buClr>
              <a:buSzPts val="2800"/>
              <a:buNone/>
            </a:pPr>
            <a:r>
              <a:rPr lang="pt-BR"/>
              <a:t>  produtos</a:t>
            </a:r>
            <a:endParaRPr/>
          </a:p>
          <a:p>
            <a:pPr indent="0" lvl="0" marL="0" rtl="0" algn="just">
              <a:lnSpc>
                <a:spcPct val="90000"/>
              </a:lnSpc>
              <a:spcBef>
                <a:spcPts val="1000"/>
              </a:spcBef>
              <a:spcAft>
                <a:spcPts val="0"/>
              </a:spcAft>
              <a:buClr>
                <a:schemeClr val="dk1"/>
              </a:buClr>
              <a:buSzPts val="2800"/>
              <a:buNone/>
            </a:pPr>
            <a:r>
              <a:rPr lang="pt-BR"/>
              <a:t>SET</a:t>
            </a:r>
            <a:endParaRPr/>
          </a:p>
          <a:p>
            <a:pPr indent="0" lvl="0" marL="0" rtl="0" algn="just">
              <a:lnSpc>
                <a:spcPct val="90000"/>
              </a:lnSpc>
              <a:spcBef>
                <a:spcPts val="1000"/>
              </a:spcBef>
              <a:spcAft>
                <a:spcPts val="0"/>
              </a:spcAft>
              <a:buClr>
                <a:schemeClr val="dk1"/>
              </a:buClr>
              <a:buSzPts val="2800"/>
              <a:buNone/>
            </a:pPr>
            <a:r>
              <a:rPr lang="pt-BR"/>
              <a:t>  descrição = 'Resma de ofício com 500 folhas',</a:t>
            </a:r>
            <a:endParaRPr/>
          </a:p>
          <a:p>
            <a:pPr indent="0" lvl="0" marL="0" rtl="0" algn="just">
              <a:lnSpc>
                <a:spcPct val="90000"/>
              </a:lnSpc>
              <a:spcBef>
                <a:spcPts val="1000"/>
              </a:spcBef>
              <a:spcAft>
                <a:spcPts val="0"/>
              </a:spcAft>
              <a:buClr>
                <a:schemeClr val="dk1"/>
              </a:buClr>
              <a:buSzPts val="2800"/>
              <a:buNone/>
            </a:pPr>
            <a:r>
              <a:rPr lang="pt-BR"/>
              <a:t>  preco = 18.50</a:t>
            </a:r>
            <a:endParaRPr/>
          </a:p>
          <a:p>
            <a:pPr indent="0" lvl="0" marL="0" rtl="0" algn="just">
              <a:lnSpc>
                <a:spcPct val="90000"/>
              </a:lnSpc>
              <a:spcBef>
                <a:spcPts val="1000"/>
              </a:spcBef>
              <a:spcAft>
                <a:spcPts val="0"/>
              </a:spcAft>
              <a:buClr>
                <a:schemeClr val="dk1"/>
              </a:buClr>
              <a:buSzPts val="2800"/>
              <a:buNone/>
            </a:pPr>
            <a:r>
              <a:rPr lang="pt-BR"/>
              <a:t>WHERE</a:t>
            </a:r>
            <a:endParaRPr/>
          </a:p>
          <a:p>
            <a:pPr indent="0" lvl="0" marL="0" rtl="0" algn="just">
              <a:lnSpc>
                <a:spcPct val="90000"/>
              </a:lnSpc>
              <a:spcBef>
                <a:spcPts val="1000"/>
              </a:spcBef>
              <a:spcAft>
                <a:spcPts val="0"/>
              </a:spcAft>
              <a:buClr>
                <a:schemeClr val="dk1"/>
              </a:buClr>
              <a:buSzPts val="2800"/>
              <a:buNone/>
            </a:pPr>
            <a:r>
              <a:rPr lang="pt-BR"/>
              <a:t>  id = 1 OR preco = 17.50</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573" name="Google Shape;573;p68"/>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74" name="Google Shape;574;p68"/>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75" name="Google Shape;575;p68"/>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UPDATE</a:t>
            </a:r>
            <a:endParaRPr/>
          </a:p>
        </p:txBody>
      </p:sp>
      <p:sp>
        <p:nvSpPr>
          <p:cNvPr id="581" name="Google Shape;581;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dk1"/>
              </a:buClr>
              <a:buSzPts val="2800"/>
              <a:buChar char="•"/>
            </a:pPr>
            <a:r>
              <a:rPr lang="pt-BR"/>
              <a:t>UPDATE funcionario</a:t>
            </a:r>
            <a:endParaRPr/>
          </a:p>
          <a:p>
            <a:pPr indent="-228600" lvl="0" marL="228600" rtl="0" algn="just">
              <a:lnSpc>
                <a:spcPct val="90000"/>
              </a:lnSpc>
              <a:spcBef>
                <a:spcPts val="1000"/>
              </a:spcBef>
              <a:spcAft>
                <a:spcPts val="0"/>
              </a:spcAft>
              <a:buClr>
                <a:schemeClr val="dk1"/>
              </a:buClr>
              <a:buSzPts val="2800"/>
              <a:buChar char="•"/>
            </a:pPr>
            <a:r>
              <a:rPr lang="pt-BR"/>
              <a:t>SET departamento = 'Supervisão Comercial'</a:t>
            </a:r>
            <a:endParaRPr/>
          </a:p>
          <a:p>
            <a:pPr indent="-228600" lvl="0" marL="228600" rtl="0" algn="just">
              <a:lnSpc>
                <a:spcPct val="90000"/>
              </a:lnSpc>
              <a:spcBef>
                <a:spcPts val="1000"/>
              </a:spcBef>
              <a:spcAft>
                <a:spcPts val="0"/>
              </a:spcAft>
              <a:buClr>
                <a:schemeClr val="dk1"/>
              </a:buClr>
              <a:buSzPts val="2800"/>
              <a:buChar char="•"/>
            </a:pPr>
            <a:r>
              <a:rPr lang="pt-BR"/>
              <a:t>WHERE id IN (3, 6)</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t/>
            </a:r>
            <a:endParaRPr/>
          </a:p>
          <a:p>
            <a:pPr indent="0" lvl="0" marL="0" rtl="0" algn="just">
              <a:lnSpc>
                <a:spcPct val="90000"/>
              </a:lnSpc>
              <a:spcBef>
                <a:spcPts val="1000"/>
              </a:spcBef>
              <a:spcAft>
                <a:spcPts val="0"/>
              </a:spcAft>
              <a:buNone/>
            </a:pPr>
            <a:r>
              <a:rPr lang="pt-BR" sz="1200" u="sng">
                <a:solidFill>
                  <a:schemeClr val="hlink"/>
                </a:solidFill>
                <a:hlinkClick r:id="rId3"/>
              </a:rPr>
              <a:t>https://www.devmedia.com.br/sql-update/41185</a:t>
            </a:r>
            <a:endParaRPr sz="1200"/>
          </a:p>
          <a:p>
            <a:pPr indent="0" lvl="0" marL="0" rtl="0" algn="just">
              <a:lnSpc>
                <a:spcPct val="90000"/>
              </a:lnSpc>
              <a:spcBef>
                <a:spcPts val="1000"/>
              </a:spcBef>
              <a:spcAft>
                <a:spcPts val="0"/>
              </a:spcAft>
              <a:buNone/>
            </a:pPr>
            <a:r>
              <a:rPr lang="pt-BR" sz="1200" u="sng">
                <a:solidFill>
                  <a:schemeClr val="hlink"/>
                </a:solidFill>
                <a:hlinkClick r:id="rId4"/>
              </a:rPr>
              <a:t>https://www.devmedia.com.br/comandos-basicos-em-sql-insert-update-delete-e-select/37170</a:t>
            </a:r>
            <a:endParaRPr sz="1200"/>
          </a:p>
          <a:p>
            <a:pPr indent="0" lvl="0" marL="0" rtl="0" algn="just">
              <a:lnSpc>
                <a:spcPct val="90000"/>
              </a:lnSpc>
              <a:spcBef>
                <a:spcPts val="1000"/>
              </a:spcBef>
              <a:spcAft>
                <a:spcPts val="0"/>
              </a:spcAft>
              <a:buNone/>
            </a:pPr>
            <a:r>
              <a:t/>
            </a:r>
            <a:endParaRPr sz="1200"/>
          </a:p>
          <a:p>
            <a:pPr indent="0" lvl="0" marL="0" rtl="0" algn="just">
              <a:lnSpc>
                <a:spcPct val="90000"/>
              </a:lnSpc>
              <a:spcBef>
                <a:spcPts val="1000"/>
              </a:spcBef>
              <a:spcAft>
                <a:spcPts val="0"/>
              </a:spcAft>
              <a:buNone/>
            </a:pPr>
            <a:r>
              <a:t/>
            </a:r>
            <a:endParaRPr/>
          </a:p>
        </p:txBody>
      </p:sp>
      <p:sp>
        <p:nvSpPr>
          <p:cNvPr id="582" name="Google Shape;582;p69"/>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83" name="Google Shape;583;p69"/>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84" name="Google Shape;584;p69"/>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DELETE</a:t>
            </a:r>
            <a:endParaRPr/>
          </a:p>
        </p:txBody>
      </p:sp>
      <p:sp>
        <p:nvSpPr>
          <p:cNvPr id="590" name="Google Shape;590;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t>DELETE FROM</a:t>
            </a:r>
            <a:endParaRPr/>
          </a:p>
          <a:p>
            <a:pPr indent="0" lvl="0" marL="0" rtl="0" algn="just">
              <a:lnSpc>
                <a:spcPct val="90000"/>
              </a:lnSpc>
              <a:spcBef>
                <a:spcPts val="1000"/>
              </a:spcBef>
              <a:spcAft>
                <a:spcPts val="0"/>
              </a:spcAft>
              <a:buClr>
                <a:schemeClr val="dk1"/>
              </a:buClr>
              <a:buSzPts val="2800"/>
              <a:buNone/>
            </a:pPr>
            <a:r>
              <a:rPr lang="pt-BR"/>
              <a:t>        produtos</a:t>
            </a:r>
            <a:endParaRPr/>
          </a:p>
          <a:p>
            <a:pPr indent="0" lvl="0" marL="0" rtl="0" algn="just">
              <a:lnSpc>
                <a:spcPct val="90000"/>
              </a:lnSpc>
              <a:spcBef>
                <a:spcPts val="1000"/>
              </a:spcBef>
              <a:spcAft>
                <a:spcPts val="0"/>
              </a:spcAft>
              <a:buClr>
                <a:schemeClr val="dk1"/>
              </a:buClr>
              <a:buSzPts val="2800"/>
              <a:buNone/>
            </a:pPr>
            <a:r>
              <a:rPr lang="pt-BR"/>
              <a:t>        WHERE</a:t>
            </a:r>
            <a:endParaRPr/>
          </a:p>
          <a:p>
            <a:pPr indent="0" lvl="0" marL="0" rtl="0" algn="just">
              <a:lnSpc>
                <a:spcPct val="90000"/>
              </a:lnSpc>
              <a:spcBef>
                <a:spcPts val="1000"/>
              </a:spcBef>
              <a:spcAft>
                <a:spcPts val="0"/>
              </a:spcAft>
              <a:buClr>
                <a:schemeClr val="dk1"/>
              </a:buClr>
              <a:buSzPts val="2800"/>
              <a:buNone/>
            </a:pPr>
            <a:r>
              <a:rPr lang="pt-BR"/>
              <a:t>        id = 3</a:t>
            </a:r>
            <a:endParaRPr/>
          </a:p>
        </p:txBody>
      </p:sp>
      <p:sp>
        <p:nvSpPr>
          <p:cNvPr id="591" name="Google Shape;591;p70"/>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92" name="Google Shape;592;p70"/>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593" name="Google Shape;593;p70"/>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SELECT</a:t>
            </a:r>
            <a:endParaRPr/>
          </a:p>
        </p:txBody>
      </p:sp>
      <p:sp>
        <p:nvSpPr>
          <p:cNvPr id="599" name="Google Shape;599;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u="sng">
                <a:solidFill>
                  <a:schemeClr val="hlink"/>
                </a:solidFill>
                <a:hlinkClick r:id="rId3"/>
              </a:rPr>
              <a:t>https://www.devmedia.com.br/sql-select-guia-para-iniciantes/29530</a:t>
            </a:r>
            <a:endParaRPr/>
          </a:p>
          <a:p>
            <a:pPr indent="0" lvl="0" marL="0" rtl="0" algn="just">
              <a:lnSpc>
                <a:spcPct val="90000"/>
              </a:lnSpc>
              <a:spcBef>
                <a:spcPts val="1000"/>
              </a:spcBef>
              <a:spcAft>
                <a:spcPts val="0"/>
              </a:spcAft>
              <a:buClr>
                <a:schemeClr val="dk1"/>
              </a:buClr>
              <a:buSzPts val="2800"/>
              <a:buNone/>
            </a:pPr>
            <a:r>
              <a:t/>
            </a:r>
            <a:endParaRPr/>
          </a:p>
        </p:txBody>
      </p:sp>
      <p:sp>
        <p:nvSpPr>
          <p:cNvPr id="600" name="Google Shape;600;p7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01" name="Google Shape;601;p7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02" name="Google Shape;602;p71"/>
          <p:cNvSpPr/>
          <p:nvPr/>
        </p:nvSpPr>
        <p:spPr>
          <a:xfrm>
            <a:off x="5977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18f2be4fa90_0_1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Comandos DML - SELECT</a:t>
            </a:r>
            <a:endParaRPr/>
          </a:p>
        </p:txBody>
      </p:sp>
      <p:sp>
        <p:nvSpPr>
          <p:cNvPr id="608" name="Google Shape;608;g18f2be4fa90_0_10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2800"/>
              <a:buNone/>
            </a:pPr>
            <a:r>
              <a:rPr lang="pt-BR"/>
              <a:t>ATENÇÃO ao Group By e ao Having</a:t>
            </a:r>
            <a:endParaRPr/>
          </a:p>
          <a:p>
            <a:pPr indent="0" lvl="0" marL="0" rtl="0" algn="just">
              <a:lnSpc>
                <a:spcPct val="90000"/>
              </a:lnSpc>
              <a:spcBef>
                <a:spcPts val="1000"/>
              </a:spcBef>
              <a:spcAft>
                <a:spcPts val="0"/>
              </a:spcAft>
              <a:buClr>
                <a:schemeClr val="dk1"/>
              </a:buClr>
              <a:buSzPts val="2800"/>
              <a:buNone/>
            </a:pPr>
            <a:r>
              <a:t/>
            </a:r>
            <a:endParaRPr/>
          </a:p>
          <a:p>
            <a:pPr indent="0" lvl="0" marL="0" rtl="0" algn="l">
              <a:lnSpc>
                <a:spcPct val="115000"/>
              </a:lnSpc>
              <a:spcBef>
                <a:spcPts val="0"/>
              </a:spcBef>
              <a:spcAft>
                <a:spcPts val="0"/>
              </a:spcAft>
              <a:buClr>
                <a:schemeClr val="dk1"/>
              </a:buClr>
              <a:buSzPts val="1100"/>
              <a:buFont typeface="Arial"/>
              <a:buNone/>
            </a:pPr>
            <a:r>
              <a:rPr lang="pt-BR" sz="1750">
                <a:highlight>
                  <a:srgbClr val="FFFFFF"/>
                </a:highlight>
                <a:latin typeface="Arial"/>
                <a:ea typeface="Arial"/>
                <a:cs typeface="Arial"/>
                <a:sym typeface="Arial"/>
              </a:rPr>
              <a:t>Consulta retornando total de vendas das cidades com menos de 2500 produtos vendidos:</a:t>
            </a:r>
            <a:endParaRPr sz="1750">
              <a:highlight>
                <a:srgbClr val="FFFFFF"/>
              </a:highlight>
              <a:latin typeface="Arial"/>
              <a:ea typeface="Arial"/>
              <a:cs typeface="Arial"/>
              <a:sym typeface="Arial"/>
            </a:endParaRPr>
          </a:p>
          <a:p>
            <a:pPr indent="0" lvl="0" marL="0" rtl="0" algn="just">
              <a:lnSpc>
                <a:spcPct val="90000"/>
              </a:lnSpc>
              <a:spcBef>
                <a:spcPts val="1500"/>
              </a:spcBef>
              <a:spcAft>
                <a:spcPts val="0"/>
              </a:spcAft>
              <a:buClr>
                <a:schemeClr val="dk1"/>
              </a:buClr>
              <a:buSzPts val="2800"/>
              <a:buNone/>
            </a:pPr>
            <a:r>
              <a:rPr b="1" lang="pt-BR" sz="1750">
                <a:solidFill>
                  <a:srgbClr val="FF0000"/>
                </a:solidFill>
                <a:highlight>
                  <a:srgbClr val="F7F7F7"/>
                </a:highlight>
                <a:latin typeface="Consolas"/>
                <a:ea typeface="Consolas"/>
                <a:cs typeface="Consolas"/>
                <a:sym typeface="Consolas"/>
              </a:rPr>
              <a:t>SELECT Cidade, SUM(Quantidade) As Total</a:t>
            </a:r>
            <a:endParaRPr b="1" sz="1750">
              <a:solidFill>
                <a:srgbClr val="FF0000"/>
              </a:solidFill>
              <a:highlight>
                <a:srgbClr val="F7F7F7"/>
              </a:highlight>
              <a:latin typeface="Consolas"/>
              <a:ea typeface="Consolas"/>
              <a:cs typeface="Consolas"/>
              <a:sym typeface="Consolas"/>
            </a:endParaRPr>
          </a:p>
          <a:p>
            <a:pPr indent="0" lvl="0" marL="0" rtl="0" algn="just">
              <a:lnSpc>
                <a:spcPct val="90000"/>
              </a:lnSpc>
              <a:spcBef>
                <a:spcPts val="1000"/>
              </a:spcBef>
              <a:spcAft>
                <a:spcPts val="0"/>
              </a:spcAft>
              <a:buClr>
                <a:schemeClr val="dk1"/>
              </a:buClr>
              <a:buSzPts val="2800"/>
              <a:buNone/>
            </a:pPr>
            <a:r>
              <a:rPr b="1" lang="pt-BR" sz="1750">
                <a:solidFill>
                  <a:srgbClr val="FF0000"/>
                </a:solidFill>
                <a:highlight>
                  <a:srgbClr val="F7F7F7"/>
                </a:highlight>
                <a:latin typeface="Consolas"/>
                <a:ea typeface="Consolas"/>
                <a:cs typeface="Consolas"/>
                <a:sym typeface="Consolas"/>
              </a:rPr>
              <a:t>FROM Vendas</a:t>
            </a:r>
            <a:endParaRPr b="1" sz="1750">
              <a:solidFill>
                <a:srgbClr val="FF0000"/>
              </a:solidFill>
              <a:highlight>
                <a:srgbClr val="F7F7F7"/>
              </a:highlight>
              <a:latin typeface="Consolas"/>
              <a:ea typeface="Consolas"/>
              <a:cs typeface="Consolas"/>
              <a:sym typeface="Consolas"/>
            </a:endParaRPr>
          </a:p>
          <a:p>
            <a:pPr indent="0" lvl="0" marL="0" rtl="0" algn="just">
              <a:lnSpc>
                <a:spcPct val="90000"/>
              </a:lnSpc>
              <a:spcBef>
                <a:spcPts val="1000"/>
              </a:spcBef>
              <a:spcAft>
                <a:spcPts val="0"/>
              </a:spcAft>
              <a:buClr>
                <a:schemeClr val="dk1"/>
              </a:buClr>
              <a:buSzPts val="2800"/>
              <a:buNone/>
            </a:pPr>
            <a:r>
              <a:rPr b="1" lang="pt-BR" sz="1750">
                <a:solidFill>
                  <a:srgbClr val="FF0000"/>
                </a:solidFill>
                <a:highlight>
                  <a:srgbClr val="F7F7F7"/>
                </a:highlight>
                <a:latin typeface="Consolas"/>
                <a:ea typeface="Consolas"/>
                <a:cs typeface="Consolas"/>
                <a:sym typeface="Consolas"/>
              </a:rPr>
              <a:t>GROUP BY Cidade</a:t>
            </a:r>
            <a:endParaRPr b="1" sz="1750">
              <a:solidFill>
                <a:srgbClr val="FF0000"/>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pt-BR" sz="1750">
                <a:solidFill>
                  <a:srgbClr val="FF0000"/>
                </a:solidFill>
                <a:highlight>
                  <a:srgbClr val="F7F7F7"/>
                </a:highlight>
                <a:latin typeface="Consolas"/>
                <a:ea typeface="Consolas"/>
                <a:cs typeface="Consolas"/>
                <a:sym typeface="Consolas"/>
              </a:rPr>
              <a:t>HAVING SUM(Quantidade) &lt; 2500;</a:t>
            </a:r>
            <a:endParaRPr b="1" sz="1750">
              <a:solidFill>
                <a:srgbClr val="FF0000"/>
              </a:solidFill>
              <a:highlight>
                <a:srgbClr val="F7F7F7"/>
              </a:highlight>
              <a:latin typeface="Consolas"/>
              <a:ea typeface="Consolas"/>
              <a:cs typeface="Consolas"/>
              <a:sym typeface="Consolas"/>
            </a:endParaRPr>
          </a:p>
          <a:p>
            <a:pPr indent="0" lvl="0" marL="0" rtl="0" algn="just">
              <a:lnSpc>
                <a:spcPct val="90000"/>
              </a:lnSpc>
              <a:spcBef>
                <a:spcPts val="1000"/>
              </a:spcBef>
              <a:spcAft>
                <a:spcPts val="0"/>
              </a:spcAft>
              <a:buClr>
                <a:schemeClr val="dk1"/>
              </a:buClr>
              <a:buSzPts val="2800"/>
              <a:buNone/>
            </a:pPr>
            <a:r>
              <a:t/>
            </a:r>
            <a:endParaRPr/>
          </a:p>
        </p:txBody>
      </p:sp>
      <p:sp>
        <p:nvSpPr>
          <p:cNvPr id="609" name="Google Shape;609;g18f2be4fa90_0_106"/>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10" name="Google Shape;610;g18f2be4fa90_0_106"/>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11" name="Google Shape;611;g18f2be4fa90_0_106"/>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18f2be4fa90_0_1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EXERCÍCIOS</a:t>
            </a:r>
            <a:endParaRPr/>
          </a:p>
        </p:txBody>
      </p:sp>
      <p:sp>
        <p:nvSpPr>
          <p:cNvPr id="617" name="Google Shape;617;g18f2be4fa90_0_1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pt-BR"/>
              <a:t>Fazer todos os exercícios do arquivo: atividades_select.txt</a:t>
            </a:r>
            <a:endParaRPr b="1" sz="1750">
              <a:solidFill>
                <a:srgbClr val="FF0000"/>
              </a:solidFill>
              <a:highlight>
                <a:srgbClr val="F7F7F7"/>
              </a:highlight>
              <a:latin typeface="Consolas"/>
              <a:ea typeface="Consolas"/>
              <a:cs typeface="Consolas"/>
              <a:sym typeface="Consolas"/>
            </a:endParaRPr>
          </a:p>
          <a:p>
            <a:pPr indent="0" lvl="0" marL="0" rtl="0" algn="just">
              <a:lnSpc>
                <a:spcPct val="90000"/>
              </a:lnSpc>
              <a:spcBef>
                <a:spcPts val="1000"/>
              </a:spcBef>
              <a:spcAft>
                <a:spcPts val="0"/>
              </a:spcAft>
              <a:buClr>
                <a:schemeClr val="dk1"/>
              </a:buClr>
              <a:buSzPts val="2800"/>
              <a:buNone/>
            </a:pPr>
            <a:r>
              <a:t/>
            </a:r>
            <a:endParaRPr/>
          </a:p>
        </p:txBody>
      </p:sp>
      <p:sp>
        <p:nvSpPr>
          <p:cNvPr id="618" name="Google Shape;618;g18f2be4fa90_0_115"/>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19" name="Google Shape;619;g18f2be4fa90_0_115"/>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
        <p:nvSpPr>
          <p:cNvPr id="620" name="Google Shape;620;g18f2be4fa90_0_115"/>
          <p:cNvSpPr/>
          <p:nvPr/>
        </p:nvSpPr>
        <p:spPr>
          <a:xfrm>
            <a:off x="5977217" y="3244334"/>
            <a:ext cx="23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18f2be4fa90_0_8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JOIN</a:t>
            </a:r>
            <a:endParaRPr/>
          </a:p>
        </p:txBody>
      </p:sp>
      <p:sp>
        <p:nvSpPr>
          <p:cNvPr id="626" name="Google Shape;626;g18f2be4fa90_0_8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pt-BR" sz="1750">
                <a:highlight>
                  <a:srgbClr val="FFFFFF"/>
                </a:highlight>
                <a:latin typeface="Arial"/>
                <a:ea typeface="Arial"/>
                <a:cs typeface="Arial"/>
                <a:sym typeface="Arial"/>
              </a:rPr>
              <a:t>A cláusula JOIN é usada para combinar dados provenientes de duas ou mais tabelas do banco de dados, baseado em um relacionamento entre colunas destas tabelas. há duas categorias principais de joins:</a:t>
            </a:r>
            <a:endParaRPr sz="1750">
              <a:highlight>
                <a:srgbClr val="FFFFFF"/>
              </a:highlight>
              <a:latin typeface="Arial"/>
              <a:ea typeface="Arial"/>
              <a:cs typeface="Arial"/>
              <a:sym typeface="Arial"/>
            </a:endParaRPr>
          </a:p>
          <a:p>
            <a:pPr indent="-339725" lvl="1" marL="914400" rtl="0" algn="just">
              <a:lnSpc>
                <a:spcPct val="115000"/>
              </a:lnSpc>
              <a:spcBef>
                <a:spcPts val="1500"/>
              </a:spcBef>
              <a:spcAft>
                <a:spcPts val="0"/>
              </a:spcAft>
              <a:buSzPts val="1750"/>
              <a:buChar char="○"/>
            </a:pPr>
            <a:r>
              <a:rPr b="1" lang="pt-BR" sz="1750">
                <a:highlight>
                  <a:srgbClr val="FFFFFF"/>
                </a:highlight>
                <a:latin typeface="Arial"/>
                <a:ea typeface="Arial"/>
                <a:cs typeface="Arial"/>
                <a:sym typeface="Arial"/>
              </a:rPr>
              <a:t>INNER JOIN</a:t>
            </a:r>
            <a:r>
              <a:rPr lang="pt-BR" sz="1750">
                <a:highlight>
                  <a:srgbClr val="FFFFFF"/>
                </a:highlight>
                <a:latin typeface="Arial"/>
                <a:ea typeface="Arial"/>
                <a:cs typeface="Arial"/>
                <a:sym typeface="Arial"/>
              </a:rPr>
              <a:t>: Retorna linhas (registros) quando houver pelo menos uma correspondência em ambas as tabelas.</a:t>
            </a:r>
            <a:endParaRPr sz="1750">
              <a:highlight>
                <a:srgbClr val="FFFFFF"/>
              </a:highlight>
              <a:latin typeface="Arial"/>
              <a:ea typeface="Arial"/>
              <a:cs typeface="Arial"/>
              <a:sym typeface="Arial"/>
            </a:endParaRPr>
          </a:p>
          <a:p>
            <a:pPr indent="-339725" lvl="1" marL="914400" rtl="0" algn="just">
              <a:lnSpc>
                <a:spcPct val="115000"/>
              </a:lnSpc>
              <a:spcBef>
                <a:spcPts val="0"/>
              </a:spcBef>
              <a:spcAft>
                <a:spcPts val="0"/>
              </a:spcAft>
              <a:buSzPts val="1750"/>
              <a:buChar char="○"/>
            </a:pPr>
            <a:r>
              <a:rPr b="1" lang="pt-BR" sz="1750">
                <a:highlight>
                  <a:srgbClr val="FFFFFF"/>
                </a:highlight>
                <a:latin typeface="Arial"/>
                <a:ea typeface="Arial"/>
                <a:cs typeface="Arial"/>
                <a:sym typeface="Arial"/>
              </a:rPr>
              <a:t>OUTER JOIN</a:t>
            </a:r>
            <a:r>
              <a:rPr lang="pt-BR" sz="1750">
                <a:highlight>
                  <a:srgbClr val="FFFFFF"/>
                </a:highlight>
                <a:latin typeface="Arial"/>
                <a:ea typeface="Arial"/>
                <a:cs typeface="Arial"/>
                <a:sym typeface="Arial"/>
              </a:rPr>
              <a:t>: Retorna linhas (registros) mesmo quando não houver ao menos uma correspondência em uma das tabelas (ou ambas). O OUTER JOIN divide-se em  LEFT JOIN, RIGHT JOIN e FULL JOIN.</a:t>
            </a:r>
            <a:endParaRPr sz="1750">
              <a:highlight>
                <a:srgbClr val="FFFFFF"/>
              </a:highlight>
              <a:latin typeface="Arial"/>
              <a:ea typeface="Arial"/>
              <a:cs typeface="Arial"/>
              <a:sym typeface="Arial"/>
            </a:endParaRPr>
          </a:p>
          <a:p>
            <a:pPr indent="0" lvl="0" marL="0" rtl="0" algn="just">
              <a:spcBef>
                <a:spcPts val="1500"/>
              </a:spcBef>
              <a:spcAft>
                <a:spcPts val="0"/>
              </a:spcAft>
              <a:buNone/>
            </a:pPr>
            <a:r>
              <a:t/>
            </a:r>
            <a:endParaRPr sz="5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457199" y="365125"/>
            <a:ext cx="11618259" cy="1325563"/>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lang="pt-BR" sz="2800"/>
              <a:t>Modelo Conceitual</a:t>
            </a:r>
            <a:endParaRPr/>
          </a:p>
        </p:txBody>
      </p:sp>
      <p:sp>
        <p:nvSpPr>
          <p:cNvPr id="130" name="Google Shape;130;p8"/>
          <p:cNvSpPr txBox="1"/>
          <p:nvPr>
            <p:ph idx="1" type="body"/>
          </p:nvPr>
        </p:nvSpPr>
        <p:spPr>
          <a:xfrm>
            <a:off x="421242" y="1570130"/>
            <a:ext cx="6436757" cy="505926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pt-BR" sz="2400"/>
              <a:t>Nesse momento, também se estabelece </a:t>
            </a:r>
            <a:r>
              <a:rPr b="1" lang="pt-BR" sz="2400"/>
              <a:t>a cardinalidade entre as entidades</a:t>
            </a:r>
            <a:r>
              <a:rPr lang="pt-BR" sz="2400"/>
              <a:t>, ou seja, usando o exemplo citado, definem-se as regras, como:</a:t>
            </a:r>
            <a:endParaRPr/>
          </a:p>
          <a:p>
            <a:pPr indent="-228600" lvl="0" marL="228600" rtl="0" algn="just">
              <a:lnSpc>
                <a:spcPct val="90000"/>
              </a:lnSpc>
              <a:spcBef>
                <a:spcPts val="1000"/>
              </a:spcBef>
              <a:spcAft>
                <a:spcPts val="0"/>
              </a:spcAft>
              <a:buClr>
                <a:schemeClr val="dk1"/>
              </a:buClr>
              <a:buSzPct val="100000"/>
              <a:buChar char="•"/>
            </a:pPr>
            <a:r>
              <a:rPr lang="pt-BR" sz="2400"/>
              <a:t>Se um cliente compra um ou vários carros;</a:t>
            </a:r>
            <a:endParaRPr/>
          </a:p>
          <a:p>
            <a:pPr indent="-228600" lvl="0" marL="228600" rtl="0" algn="just">
              <a:lnSpc>
                <a:spcPct val="90000"/>
              </a:lnSpc>
              <a:spcBef>
                <a:spcPts val="1000"/>
              </a:spcBef>
              <a:spcAft>
                <a:spcPts val="0"/>
              </a:spcAft>
              <a:buClr>
                <a:schemeClr val="dk1"/>
              </a:buClr>
              <a:buSzPct val="100000"/>
              <a:buChar char="•"/>
            </a:pPr>
            <a:r>
              <a:rPr lang="pt-BR" sz="2400"/>
              <a:t>Se um carro pode ser comprado por um ou vários clientes.</a:t>
            </a:r>
            <a:endParaRPr/>
          </a:p>
          <a:p>
            <a:pPr indent="0" lvl="0" marL="0" rtl="0" algn="just">
              <a:lnSpc>
                <a:spcPct val="90000"/>
              </a:lnSpc>
              <a:spcBef>
                <a:spcPts val="1000"/>
              </a:spcBef>
              <a:spcAft>
                <a:spcPts val="0"/>
              </a:spcAft>
              <a:buClr>
                <a:schemeClr val="dk1"/>
              </a:buClr>
              <a:buSzPct val="100000"/>
              <a:buNone/>
            </a:pPr>
            <a:r>
              <a:rPr lang="pt-BR" sz="2400"/>
              <a:t>Nesse ponto, já se inicia a materialização das regras de negócios discutidas na primeira etapa. Se fosse uma locadora de automóveis, um carro poderia ser alugado por um ou mais clientes (claro, apenas por um de cada vez).</a:t>
            </a:r>
            <a:br>
              <a:rPr lang="pt-BR" sz="2400"/>
            </a:br>
            <a:r>
              <a:rPr lang="pt-BR" sz="2400"/>
              <a:t>Já no caso da loja, o carro só pode ser vendido uma vez para um cliente. A não ser que seja uma loja de carros usados ou seminovos: nesse caso, existe a possibilidade de o cliente voltar algum tempo depois e trocar o carro por outro mais novo. Tudo isso é definido na análise de requisitos.</a:t>
            </a:r>
            <a:endParaRPr/>
          </a:p>
          <a:p>
            <a:pPr indent="0" lvl="0" marL="0" rtl="0" algn="just">
              <a:lnSpc>
                <a:spcPct val="90000"/>
              </a:lnSpc>
              <a:spcBef>
                <a:spcPts val="1000"/>
              </a:spcBef>
              <a:spcAft>
                <a:spcPts val="0"/>
              </a:spcAft>
              <a:buClr>
                <a:schemeClr val="dk1"/>
              </a:buClr>
              <a:buSzPct val="100000"/>
              <a:buNone/>
            </a:pPr>
            <a:r>
              <a:t/>
            </a:r>
            <a:endParaRPr sz="2200"/>
          </a:p>
        </p:txBody>
      </p:sp>
      <p:pic>
        <p:nvPicPr>
          <p:cNvPr id="131" name="Google Shape;131;p8"/>
          <p:cNvPicPr preferRelativeResize="0"/>
          <p:nvPr/>
        </p:nvPicPr>
        <p:blipFill rotWithShape="1">
          <a:blip r:embed="rId3">
            <a:alphaModFix/>
          </a:blip>
          <a:srcRect b="0" l="0" r="0" t="0"/>
          <a:stretch/>
        </p:blipFill>
        <p:spPr>
          <a:xfrm>
            <a:off x="6988629" y="1690688"/>
            <a:ext cx="4425042" cy="265271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18f2be4fa90_0_9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INNER </a:t>
            </a:r>
            <a:r>
              <a:rPr lang="pt-BR"/>
              <a:t>JOIN</a:t>
            </a:r>
            <a:endParaRPr/>
          </a:p>
        </p:txBody>
      </p:sp>
      <p:sp>
        <p:nvSpPr>
          <p:cNvPr id="632" name="Google Shape;632;g18f2be4fa90_0_9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Como dito, um INNER JOIN (ou simplesmente JOIN) permite obter registros com dados provenientes de duas ou mais tabelas relacionadas do banco de dados no MySQL. A sintaxe básica de um INNER JOIN em uma consulta é:</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SELECT colunas</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FROM tabela1</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INNER JOIN tabela2</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ON tabela1.coluna=tabela2.coluna;</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lang="pt-BR" sz="1571">
                <a:highlight>
                  <a:srgbClr val="FFFFFF"/>
                </a:highlight>
                <a:latin typeface="Arial"/>
                <a:ea typeface="Arial"/>
                <a:cs typeface="Arial"/>
                <a:sym typeface="Arial"/>
              </a:rPr>
              <a:t>Onde </a:t>
            </a:r>
            <a:r>
              <a:rPr b="1" lang="pt-BR" sz="1571">
                <a:highlight>
                  <a:srgbClr val="FFFFFF"/>
                </a:highlight>
                <a:latin typeface="Arial"/>
                <a:ea typeface="Arial"/>
                <a:cs typeface="Arial"/>
                <a:sym typeface="Arial"/>
              </a:rPr>
              <a:t>tabela1.coluna</a:t>
            </a:r>
            <a:r>
              <a:rPr lang="pt-BR" sz="1571">
                <a:highlight>
                  <a:srgbClr val="FFFFFF"/>
                </a:highlight>
                <a:latin typeface="Arial"/>
                <a:ea typeface="Arial"/>
                <a:cs typeface="Arial"/>
                <a:sym typeface="Arial"/>
              </a:rPr>
              <a:t> é o nome da primeira tabela concatenado com um ponto e com o nome da coluna chave primária ou estrangeira da tabela, e </a:t>
            </a:r>
            <a:r>
              <a:rPr b="1" lang="pt-BR" sz="1571">
                <a:highlight>
                  <a:srgbClr val="FFFFFF"/>
                </a:highlight>
                <a:latin typeface="Arial"/>
                <a:ea typeface="Arial"/>
                <a:cs typeface="Arial"/>
                <a:sym typeface="Arial"/>
              </a:rPr>
              <a:t>tabela2.coluna</a:t>
            </a:r>
            <a:r>
              <a:rPr lang="pt-BR" sz="1571">
                <a:highlight>
                  <a:srgbClr val="FFFFFF"/>
                </a:highlight>
                <a:latin typeface="Arial"/>
                <a:ea typeface="Arial"/>
                <a:cs typeface="Arial"/>
                <a:sym typeface="Arial"/>
              </a:rPr>
              <a:t> é o nome da segunda tabela concatenado com um ponto e com a chave estrangeira ou primária dessa tabela que se relaciona com a chave da primeira tabela.</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1571">
              <a:highlight>
                <a:srgbClr val="FFFFFF"/>
              </a:highlight>
              <a:latin typeface="Arial"/>
              <a:ea typeface="Arial"/>
              <a:cs typeface="Arial"/>
              <a:sym typeface="Arial"/>
            </a:endParaRPr>
          </a:p>
          <a:p>
            <a:pPr indent="0" lvl="0" marL="914400" rtl="0" algn="just">
              <a:lnSpc>
                <a:spcPct val="95000"/>
              </a:lnSpc>
              <a:spcBef>
                <a:spcPts val="1500"/>
              </a:spcBef>
              <a:spcAft>
                <a:spcPts val="0"/>
              </a:spcAft>
              <a:buSzPts val="1018"/>
              <a:buNone/>
            </a:pPr>
            <a:r>
              <a:t/>
            </a:r>
            <a:endParaRPr sz="2218">
              <a:highlight>
                <a:srgbClr val="FFFFFF"/>
              </a:highlight>
              <a:latin typeface="Arial"/>
              <a:ea typeface="Arial"/>
              <a:cs typeface="Arial"/>
              <a:sym typeface="Arial"/>
            </a:endParaRPr>
          </a:p>
          <a:p>
            <a:pPr indent="0" lvl="0" marL="0" rtl="0" algn="just">
              <a:lnSpc>
                <a:spcPct val="70000"/>
              </a:lnSpc>
              <a:spcBef>
                <a:spcPts val="1500"/>
              </a:spcBef>
              <a:spcAft>
                <a:spcPts val="0"/>
              </a:spcAft>
              <a:buSzPts val="1018"/>
              <a:buNone/>
            </a:pPr>
            <a:r>
              <a:t/>
            </a:r>
            <a:endParaRPr sz="5317"/>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18f2be4fa90_0_10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INNER JOIN</a:t>
            </a:r>
            <a:endParaRPr/>
          </a:p>
        </p:txBody>
      </p:sp>
      <p:sp>
        <p:nvSpPr>
          <p:cNvPr id="638" name="Google Shape;638;g18f2be4fa90_0_10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Como dito, um INNER JOIN (ou simplesmente JOIN) permite obter registros com dados provenientes de duas ou mais tabelas relacionadas do banco de dados no MySQL. A sintaxe básica de um INNER JOIN em uma consulta é:</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SELECT colunas</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FROM tabela1</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INNER JOIN tabela2</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b="1" lang="pt-BR" sz="1571">
                <a:solidFill>
                  <a:srgbClr val="800080"/>
                </a:solidFill>
                <a:highlight>
                  <a:srgbClr val="FFFFFF"/>
                </a:highlight>
                <a:latin typeface="Arial"/>
                <a:ea typeface="Arial"/>
                <a:cs typeface="Arial"/>
                <a:sym typeface="Arial"/>
              </a:rPr>
              <a:t>ON tabela1.coluna=tabela2.coluna;</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b="1" sz="1571">
              <a:solidFill>
                <a:srgbClr val="800080"/>
              </a:solidFill>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lang="pt-BR" sz="1571">
                <a:highlight>
                  <a:srgbClr val="FFFFFF"/>
                </a:highlight>
                <a:latin typeface="Arial"/>
                <a:ea typeface="Arial"/>
                <a:cs typeface="Arial"/>
                <a:sym typeface="Arial"/>
              </a:rPr>
              <a:t>Onde </a:t>
            </a:r>
            <a:r>
              <a:rPr b="1" lang="pt-BR" sz="1571">
                <a:highlight>
                  <a:srgbClr val="FFFFFF"/>
                </a:highlight>
                <a:latin typeface="Arial"/>
                <a:ea typeface="Arial"/>
                <a:cs typeface="Arial"/>
                <a:sym typeface="Arial"/>
              </a:rPr>
              <a:t>tabela1.coluna</a:t>
            </a:r>
            <a:r>
              <a:rPr lang="pt-BR" sz="1571">
                <a:highlight>
                  <a:srgbClr val="FFFFFF"/>
                </a:highlight>
                <a:latin typeface="Arial"/>
                <a:ea typeface="Arial"/>
                <a:cs typeface="Arial"/>
                <a:sym typeface="Arial"/>
              </a:rPr>
              <a:t> é o nome da primeira tabela concatenado com um ponto e com o nome da coluna chave primária ou estrangeira da tabela, e </a:t>
            </a:r>
            <a:r>
              <a:rPr b="1" lang="pt-BR" sz="1571">
                <a:highlight>
                  <a:srgbClr val="FFFFFF"/>
                </a:highlight>
                <a:latin typeface="Arial"/>
                <a:ea typeface="Arial"/>
                <a:cs typeface="Arial"/>
                <a:sym typeface="Arial"/>
              </a:rPr>
              <a:t>tabela2.coluna</a:t>
            </a:r>
            <a:r>
              <a:rPr lang="pt-BR" sz="1571">
                <a:highlight>
                  <a:srgbClr val="FFFFFF"/>
                </a:highlight>
                <a:latin typeface="Arial"/>
                <a:ea typeface="Arial"/>
                <a:cs typeface="Arial"/>
                <a:sym typeface="Arial"/>
              </a:rPr>
              <a:t> é o nome da segunda tabela concatenado com um ponto e com a chave estrangeira ou primária dessa tabela que se relaciona com a chave da primeira tabela.</a:t>
            </a:r>
            <a:endParaRPr sz="1571">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1571">
              <a:highlight>
                <a:srgbClr val="FFFFFF"/>
              </a:highlight>
              <a:latin typeface="Arial"/>
              <a:ea typeface="Arial"/>
              <a:cs typeface="Arial"/>
              <a:sym typeface="Arial"/>
            </a:endParaRPr>
          </a:p>
          <a:p>
            <a:pPr indent="0" lvl="0" marL="914400" rtl="0" algn="just">
              <a:lnSpc>
                <a:spcPct val="95000"/>
              </a:lnSpc>
              <a:spcBef>
                <a:spcPts val="1500"/>
              </a:spcBef>
              <a:spcAft>
                <a:spcPts val="0"/>
              </a:spcAft>
              <a:buSzPts val="1018"/>
              <a:buNone/>
            </a:pPr>
            <a:r>
              <a:t/>
            </a:r>
            <a:endParaRPr sz="2218">
              <a:highlight>
                <a:srgbClr val="FFFFFF"/>
              </a:highlight>
              <a:latin typeface="Arial"/>
              <a:ea typeface="Arial"/>
              <a:cs typeface="Arial"/>
              <a:sym typeface="Arial"/>
            </a:endParaRPr>
          </a:p>
          <a:p>
            <a:pPr indent="0" lvl="0" marL="0" rtl="0" algn="just">
              <a:lnSpc>
                <a:spcPct val="70000"/>
              </a:lnSpc>
              <a:spcBef>
                <a:spcPts val="1500"/>
              </a:spcBef>
              <a:spcAft>
                <a:spcPts val="0"/>
              </a:spcAft>
              <a:buSzPts val="1018"/>
              <a:buNone/>
            </a:pPr>
            <a:r>
              <a:t/>
            </a:r>
            <a:endParaRPr sz="5317"/>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18f2be4fa90_0_1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INNER JOIN - com 3 tabelas</a:t>
            </a:r>
            <a:endParaRPr/>
          </a:p>
        </p:txBody>
      </p:sp>
      <p:sp>
        <p:nvSpPr>
          <p:cNvPr id="644" name="Google Shape;644;g18f2be4fa90_0_1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just">
              <a:lnSpc>
                <a:spcPct val="95000"/>
              </a:lnSpc>
              <a:spcBef>
                <a:spcPts val="0"/>
              </a:spcBef>
              <a:spcAft>
                <a:spcPts val="0"/>
              </a:spcAft>
              <a:buSzPts val="1018"/>
              <a:buNone/>
            </a:pPr>
            <a:r>
              <a:rPr lang="pt-BR" sz="1650">
                <a:highlight>
                  <a:srgbClr val="FFFFFF"/>
                </a:highlight>
                <a:latin typeface="Arial"/>
                <a:ea typeface="Arial"/>
                <a:cs typeface="Arial"/>
                <a:sym typeface="Arial"/>
              </a:rPr>
              <a:t>Agora vamos fazer um INNER JOIN com as três tabelas do banco de dados simultaneamente. Queremos os nomes e preços dos livros, nomes de seus autores e editoras, mas somente das editoras cujo nome se inicia com a letra O, tudo isso ordenado em ordem decrescente de preço dos livros:</a:t>
            </a:r>
            <a:endParaRPr sz="1650">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1650">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rPr lang="pt-BR" sz="1571">
                <a:highlight>
                  <a:srgbClr val="FFFFFF"/>
                </a:highlight>
                <a:latin typeface="Arial"/>
                <a:ea typeface="Arial"/>
                <a:cs typeface="Arial"/>
                <a:sym typeface="Arial"/>
              </a:rPr>
              <a:t>SELECT L.Nome_Livro AS Livro,</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A.Nome_autor AS Autor,</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E.Nome_Editora AS Editora,</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L.Preco_Livro AS 'Preço do Livro'</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FROM tbl_Livro AS L</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INNER JOIN tbl_autores AS A</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ON L.ID_autor = A.ID_autor</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INNER JOIN tbl_editoras AS E</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ON L.ID_editora = E.ID_editora</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WHERE E.Nome_Editora LIKE 'O%'</a:t>
            </a:r>
            <a:endParaRPr sz="1571">
              <a:highlight>
                <a:srgbClr val="FFFFFF"/>
              </a:highlight>
              <a:latin typeface="Arial"/>
              <a:ea typeface="Arial"/>
              <a:cs typeface="Arial"/>
              <a:sym typeface="Arial"/>
            </a:endParaRPr>
          </a:p>
          <a:p>
            <a:pPr indent="0" lvl="0" marL="0" rtl="0" algn="just">
              <a:lnSpc>
                <a:spcPct val="95000"/>
              </a:lnSpc>
              <a:spcBef>
                <a:spcPts val="0"/>
              </a:spcBef>
              <a:spcAft>
                <a:spcPts val="0"/>
              </a:spcAft>
              <a:buSzPts val="1018"/>
              <a:buNone/>
            </a:pPr>
            <a:r>
              <a:rPr lang="pt-BR" sz="1571">
                <a:highlight>
                  <a:srgbClr val="FFFFFF"/>
                </a:highlight>
                <a:latin typeface="Arial"/>
                <a:ea typeface="Arial"/>
                <a:cs typeface="Arial"/>
                <a:sym typeface="Arial"/>
              </a:rPr>
              <a:t>ORDER BY L.Preco_Livro DESC;</a:t>
            </a:r>
            <a:endParaRPr sz="1571">
              <a:highlight>
                <a:srgbClr val="FFFFFF"/>
              </a:highlight>
              <a:latin typeface="Arial"/>
              <a:ea typeface="Arial"/>
              <a:cs typeface="Arial"/>
              <a:sym typeface="Arial"/>
            </a:endParaRPr>
          </a:p>
          <a:p>
            <a:pPr indent="0" lvl="0" marL="914400" rtl="0" algn="just">
              <a:lnSpc>
                <a:spcPct val="95000"/>
              </a:lnSpc>
              <a:spcBef>
                <a:spcPts val="0"/>
              </a:spcBef>
              <a:spcAft>
                <a:spcPts val="0"/>
              </a:spcAft>
              <a:buSzPts val="1018"/>
              <a:buNone/>
            </a:pPr>
            <a:r>
              <a:t/>
            </a:r>
            <a:endParaRPr sz="2818">
              <a:highlight>
                <a:srgbClr val="FFFFFF"/>
              </a:highlight>
              <a:latin typeface="Arial"/>
              <a:ea typeface="Arial"/>
              <a:cs typeface="Arial"/>
              <a:sym typeface="Arial"/>
            </a:endParaRPr>
          </a:p>
          <a:p>
            <a:pPr indent="0" lvl="0" marL="0" rtl="0" algn="just">
              <a:lnSpc>
                <a:spcPct val="70000"/>
              </a:lnSpc>
              <a:spcBef>
                <a:spcPts val="1500"/>
              </a:spcBef>
              <a:spcAft>
                <a:spcPts val="0"/>
              </a:spcAft>
              <a:buSzPts val="1018"/>
              <a:buNone/>
            </a:pPr>
            <a:r>
              <a:t/>
            </a:r>
            <a:endParaRPr sz="5917"/>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18f2be4fa90_0_1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EXERCÍCIOS</a:t>
            </a:r>
            <a:endParaRPr/>
          </a:p>
        </p:txBody>
      </p:sp>
      <p:sp>
        <p:nvSpPr>
          <p:cNvPr id="650" name="Google Shape;650;g18f2be4fa90_0_1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5125" lvl="0" marL="457200" rtl="0" algn="just">
              <a:lnSpc>
                <a:spcPct val="95000"/>
              </a:lnSpc>
              <a:spcBef>
                <a:spcPts val="0"/>
              </a:spcBef>
              <a:spcAft>
                <a:spcPts val="0"/>
              </a:spcAft>
              <a:buSzPts val="2150"/>
              <a:buAutoNum type="arabicPeriod"/>
            </a:pPr>
            <a:r>
              <a:rPr lang="pt-BR" sz="2150">
                <a:highlight>
                  <a:srgbClr val="FFFFFF"/>
                </a:highlight>
                <a:latin typeface="Arial"/>
                <a:ea typeface="Arial"/>
                <a:cs typeface="Arial"/>
                <a:sym typeface="Arial"/>
              </a:rPr>
              <a:t>Consultar as tabelas de filme e fornecedor e retornar os dados relativos aos filmes e aos fornecedores ao mesmo tempo.</a:t>
            </a:r>
            <a:endParaRPr sz="2150">
              <a:highlight>
                <a:srgbClr val="FFFFFF"/>
              </a:highlight>
              <a:latin typeface="Arial"/>
              <a:ea typeface="Arial"/>
              <a:cs typeface="Arial"/>
              <a:sym typeface="Arial"/>
            </a:endParaRPr>
          </a:p>
          <a:p>
            <a:pPr indent="-365125" lvl="0" marL="457200" rtl="0" algn="just">
              <a:lnSpc>
                <a:spcPct val="95000"/>
              </a:lnSpc>
              <a:spcBef>
                <a:spcPts val="0"/>
              </a:spcBef>
              <a:spcAft>
                <a:spcPts val="0"/>
              </a:spcAft>
              <a:buSzPts val="2150"/>
              <a:buFont typeface="Arial"/>
              <a:buAutoNum type="arabicPeriod"/>
            </a:pPr>
            <a:r>
              <a:rPr lang="pt-BR" sz="2150">
                <a:highlight>
                  <a:srgbClr val="FFFFFF"/>
                </a:highlight>
                <a:latin typeface="Arial"/>
                <a:ea typeface="Arial"/>
                <a:cs typeface="Arial"/>
                <a:sym typeface="Arial"/>
              </a:rPr>
              <a:t>Consultar a tabela compra e retornar </a:t>
            </a:r>
            <a:r>
              <a:rPr lang="pt-BR" sz="2150">
                <a:solidFill>
                  <a:srgbClr val="253A44"/>
                </a:solidFill>
                <a:latin typeface="Arial"/>
                <a:ea typeface="Arial"/>
                <a:cs typeface="Arial"/>
                <a:sym typeface="Arial"/>
              </a:rPr>
              <a:t>o nome do cliente e o nome do filme que constam na compra de código X.</a:t>
            </a:r>
            <a:endParaRPr sz="2150">
              <a:solidFill>
                <a:srgbClr val="253A44"/>
              </a:solidFill>
              <a:latin typeface="Arial"/>
              <a:ea typeface="Arial"/>
              <a:cs typeface="Arial"/>
              <a:sym typeface="Arial"/>
            </a:endParaRPr>
          </a:p>
          <a:p>
            <a:pPr indent="-365125" lvl="0" marL="457200" rtl="0" algn="just">
              <a:lnSpc>
                <a:spcPct val="95000"/>
              </a:lnSpc>
              <a:spcBef>
                <a:spcPts val="0"/>
              </a:spcBef>
              <a:spcAft>
                <a:spcPts val="0"/>
              </a:spcAft>
              <a:buSzPts val="2150"/>
              <a:buAutoNum type="arabicPeriod"/>
            </a:pPr>
            <a:r>
              <a:rPr lang="pt-BR" sz="2150">
                <a:highlight>
                  <a:srgbClr val="FFFFFF"/>
                </a:highlight>
                <a:latin typeface="Arial"/>
                <a:ea typeface="Arial"/>
                <a:cs typeface="Arial"/>
                <a:sym typeface="Arial"/>
              </a:rPr>
              <a:t>Consultar a tabela compra e retornar </a:t>
            </a:r>
            <a:r>
              <a:rPr lang="pt-BR" sz="2150">
                <a:solidFill>
                  <a:srgbClr val="253A44"/>
                </a:solidFill>
                <a:latin typeface="Arial"/>
                <a:ea typeface="Arial"/>
                <a:cs typeface="Arial"/>
                <a:sym typeface="Arial"/>
              </a:rPr>
              <a:t>o nome do cliente ,o nome do filme e o nome do fornecedor do filme que constam na compra de código X e agrupar por nome de cliente.</a:t>
            </a:r>
            <a:endParaRPr sz="2150">
              <a:highlight>
                <a:srgbClr val="FFFFFF"/>
              </a:highlight>
              <a:latin typeface="Arial"/>
              <a:ea typeface="Arial"/>
              <a:cs typeface="Arial"/>
              <a:sym typeface="Arial"/>
            </a:endParaRPr>
          </a:p>
          <a:p>
            <a:pPr indent="0" lvl="0" marL="0" rtl="0" algn="just">
              <a:lnSpc>
                <a:spcPct val="95000"/>
              </a:lnSpc>
              <a:spcBef>
                <a:spcPts val="1500"/>
              </a:spcBef>
              <a:spcAft>
                <a:spcPts val="0"/>
              </a:spcAft>
              <a:buSzPts val="1018"/>
              <a:buNone/>
            </a:pPr>
            <a:r>
              <a:t/>
            </a:r>
            <a:endParaRPr sz="2671">
              <a:highlight>
                <a:srgbClr val="FFFFFF"/>
              </a:highlight>
              <a:latin typeface="Arial"/>
              <a:ea typeface="Arial"/>
              <a:cs typeface="Arial"/>
              <a:sym typeface="Arial"/>
            </a:endParaRPr>
          </a:p>
          <a:p>
            <a:pPr indent="0" lvl="0" marL="914400" rtl="0" algn="just">
              <a:lnSpc>
                <a:spcPct val="95000"/>
              </a:lnSpc>
              <a:spcBef>
                <a:spcPts val="1500"/>
              </a:spcBef>
              <a:spcAft>
                <a:spcPts val="0"/>
              </a:spcAft>
              <a:buSzPts val="1018"/>
              <a:buNone/>
            </a:pPr>
            <a:r>
              <a:t/>
            </a:r>
            <a:endParaRPr sz="3318">
              <a:highlight>
                <a:srgbClr val="FFFFFF"/>
              </a:highlight>
              <a:latin typeface="Arial"/>
              <a:ea typeface="Arial"/>
              <a:cs typeface="Arial"/>
              <a:sym typeface="Arial"/>
            </a:endParaRPr>
          </a:p>
          <a:p>
            <a:pPr indent="0" lvl="0" marL="0" rtl="0" algn="just">
              <a:lnSpc>
                <a:spcPct val="70000"/>
              </a:lnSpc>
              <a:spcBef>
                <a:spcPts val="1500"/>
              </a:spcBef>
              <a:spcAft>
                <a:spcPts val="0"/>
              </a:spcAft>
              <a:buSzPts val="1018"/>
              <a:buNone/>
            </a:pPr>
            <a:r>
              <a:t/>
            </a:r>
            <a:endParaRPr sz="6417"/>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8f2be4fa90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TRIGGER</a:t>
            </a:r>
            <a:endParaRPr/>
          </a:p>
        </p:txBody>
      </p:sp>
      <p:sp>
        <p:nvSpPr>
          <p:cNvPr id="656" name="Google Shape;656;g18f2be4fa90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2150">
                <a:solidFill>
                  <a:srgbClr val="093366"/>
                </a:solidFill>
                <a:highlight>
                  <a:srgbClr val="FAFBFD"/>
                </a:highlight>
                <a:latin typeface="Arial"/>
                <a:ea typeface="Arial"/>
                <a:cs typeface="Arial"/>
                <a:sym typeface="Arial"/>
              </a:rPr>
              <a:t>Um </a:t>
            </a:r>
            <a:r>
              <a:rPr b="1" lang="pt-BR" sz="2150">
                <a:solidFill>
                  <a:srgbClr val="093366"/>
                </a:solidFill>
                <a:highlight>
                  <a:srgbClr val="FAFBFD"/>
                </a:highlight>
                <a:latin typeface="Arial"/>
                <a:ea typeface="Arial"/>
                <a:cs typeface="Arial"/>
                <a:sym typeface="Arial"/>
              </a:rPr>
              <a:t>Trigger</a:t>
            </a:r>
            <a:r>
              <a:rPr lang="pt-BR" sz="2150">
                <a:solidFill>
                  <a:srgbClr val="093366"/>
                </a:solidFill>
                <a:highlight>
                  <a:srgbClr val="FAFBFD"/>
                </a:highlight>
                <a:latin typeface="Arial"/>
                <a:ea typeface="Arial"/>
                <a:cs typeface="Arial"/>
                <a:sym typeface="Arial"/>
              </a:rPr>
              <a:t> é um procedimento armazenado no banco de dados que é chamado automaticamente sempre que ocorre um evento especial no banco de dados. Por exemplo, um acionador pode ser chamado quando uma linha é inserida em uma tabela especificada ou quando determinadas colunas da tabela estão sendo atualizadas.</a:t>
            </a:r>
            <a:endParaRPr sz="275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8f2be4fa90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20000"/>
              </a:lnSpc>
              <a:spcBef>
                <a:spcPts val="1800"/>
              </a:spcBef>
              <a:spcAft>
                <a:spcPts val="400"/>
              </a:spcAft>
              <a:buClr>
                <a:schemeClr val="dk1"/>
              </a:buClr>
              <a:buSzPts val="1100"/>
              <a:buFont typeface="Arial"/>
              <a:buNone/>
            </a:pPr>
            <a:r>
              <a:rPr b="1" lang="pt-BR" sz="3000">
                <a:solidFill>
                  <a:srgbClr val="093366"/>
                </a:solidFill>
                <a:latin typeface="Arial"/>
                <a:ea typeface="Arial"/>
                <a:cs typeface="Arial"/>
                <a:sym typeface="Arial"/>
              </a:rPr>
              <a:t>Existem duas classes de Triggers no SQL</a:t>
            </a:r>
            <a:endParaRPr sz="5700"/>
          </a:p>
        </p:txBody>
      </p:sp>
      <p:sp>
        <p:nvSpPr>
          <p:cNvPr id="662" name="Google Shape;662;g18f2be4fa90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20000"/>
              </a:lnSpc>
              <a:spcBef>
                <a:spcPts val="1800"/>
              </a:spcBef>
              <a:spcAft>
                <a:spcPts val="0"/>
              </a:spcAft>
              <a:buClr>
                <a:schemeClr val="dk1"/>
              </a:buClr>
              <a:buSzPts val="1100"/>
              <a:buFont typeface="Arial"/>
              <a:buNone/>
            </a:pPr>
            <a:r>
              <a:t/>
            </a:r>
            <a:endParaRPr b="1" sz="2300">
              <a:solidFill>
                <a:srgbClr val="093366"/>
              </a:solidFill>
              <a:latin typeface="Arial"/>
              <a:ea typeface="Arial"/>
              <a:cs typeface="Arial"/>
              <a:sym typeface="Arial"/>
            </a:endParaRPr>
          </a:p>
          <a:p>
            <a:pPr indent="0" lvl="0" marL="0" rtl="0" algn="just">
              <a:lnSpc>
                <a:spcPct val="150000"/>
              </a:lnSpc>
              <a:spcBef>
                <a:spcPts val="400"/>
              </a:spcBef>
              <a:spcAft>
                <a:spcPts val="0"/>
              </a:spcAft>
              <a:buClr>
                <a:schemeClr val="dk1"/>
              </a:buClr>
              <a:buSzPts val="1100"/>
              <a:buFont typeface="Arial"/>
              <a:buNone/>
            </a:pPr>
            <a:r>
              <a:rPr b="1" lang="pt-BR" sz="1700">
                <a:solidFill>
                  <a:srgbClr val="093366"/>
                </a:solidFill>
                <a:latin typeface="Arial"/>
                <a:ea typeface="Arial"/>
                <a:cs typeface="Arial"/>
                <a:sym typeface="Arial"/>
              </a:rPr>
              <a:t>Triggers DDL (Data Definition Language)</a:t>
            </a:r>
            <a:r>
              <a:rPr lang="pt-BR" sz="1700">
                <a:solidFill>
                  <a:srgbClr val="093366"/>
                </a:solidFill>
                <a:latin typeface="Arial"/>
                <a:ea typeface="Arial"/>
                <a:cs typeface="Arial"/>
                <a:sym typeface="Arial"/>
              </a:rPr>
              <a:t>: Essa classe de Triggers é acionada em eventos que alteram a estrutura (como criar, modificar ou soltar uma tabela) ou em determinados eventos relacionados ao servidor, como alterações de segurança ou atualização de eventos estatísticos.</a:t>
            </a:r>
            <a:endParaRPr sz="1700">
              <a:solidFill>
                <a:srgbClr val="093366"/>
              </a:solidFill>
              <a:latin typeface="Arial"/>
              <a:ea typeface="Arial"/>
              <a:cs typeface="Arial"/>
              <a:sym typeface="Arial"/>
            </a:endParaRPr>
          </a:p>
          <a:p>
            <a:pPr indent="0" lvl="0" marL="0" rtl="0" algn="just">
              <a:lnSpc>
                <a:spcPct val="150000"/>
              </a:lnSpc>
              <a:spcBef>
                <a:spcPts val="1400"/>
              </a:spcBef>
              <a:spcAft>
                <a:spcPts val="0"/>
              </a:spcAft>
              <a:buClr>
                <a:schemeClr val="dk1"/>
              </a:buClr>
              <a:buSzPts val="1100"/>
              <a:buFont typeface="Arial"/>
              <a:buNone/>
            </a:pPr>
            <a:r>
              <a:rPr b="1" lang="pt-BR" sz="1700">
                <a:solidFill>
                  <a:srgbClr val="093366"/>
                </a:solidFill>
                <a:latin typeface="Arial"/>
                <a:ea typeface="Arial"/>
                <a:cs typeface="Arial"/>
                <a:sym typeface="Arial"/>
              </a:rPr>
              <a:t>Triggers DML (Data Modification Language)</a:t>
            </a:r>
            <a:r>
              <a:rPr lang="pt-BR" sz="1700">
                <a:solidFill>
                  <a:srgbClr val="093366"/>
                </a:solidFill>
                <a:latin typeface="Arial"/>
                <a:ea typeface="Arial"/>
                <a:cs typeface="Arial"/>
                <a:sym typeface="Arial"/>
              </a:rPr>
              <a:t>: Esta é a classe de Triggers mais usada. Nesse caso, o evento de disparo é uma declaração de modificação de dados; poderia ser uma instrução de inserção, atualização ou exclusão em uma tabela ou em uma exibição.</a:t>
            </a:r>
            <a:endParaRPr sz="1700">
              <a:solidFill>
                <a:srgbClr val="093366"/>
              </a:solidFill>
              <a:latin typeface="Arial"/>
              <a:ea typeface="Arial"/>
              <a:cs typeface="Arial"/>
              <a:sym typeface="Arial"/>
            </a:endParaRPr>
          </a:p>
          <a:p>
            <a:pPr indent="0" lvl="0" marL="0" rtl="0" algn="just">
              <a:spcBef>
                <a:spcPts val="1400"/>
              </a:spcBef>
              <a:spcAft>
                <a:spcPts val="0"/>
              </a:spcAft>
              <a:buNone/>
            </a:pPr>
            <a:r>
              <a:t/>
            </a:r>
            <a:endParaRPr sz="1950">
              <a:solidFill>
                <a:srgbClr val="093366"/>
              </a:solidFill>
              <a:highlight>
                <a:srgbClr val="FAFBFD"/>
              </a:highlight>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18f2be4fa90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20000"/>
              </a:lnSpc>
              <a:spcBef>
                <a:spcPts val="1800"/>
              </a:spcBef>
              <a:spcAft>
                <a:spcPts val="400"/>
              </a:spcAft>
              <a:buNone/>
            </a:pPr>
            <a:r>
              <a:rPr b="1" lang="pt-BR" sz="2900">
                <a:solidFill>
                  <a:srgbClr val="093366"/>
                </a:solidFill>
                <a:latin typeface="Arial"/>
                <a:ea typeface="Arial"/>
                <a:cs typeface="Arial"/>
                <a:sym typeface="Arial"/>
              </a:rPr>
              <a:t>Os Triggers DML têm tipos diferentes</a:t>
            </a:r>
            <a:endParaRPr sz="6900"/>
          </a:p>
        </p:txBody>
      </p:sp>
      <p:sp>
        <p:nvSpPr>
          <p:cNvPr id="668" name="Google Shape;668;g18f2be4fa90_0_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20000"/>
              </a:lnSpc>
              <a:spcBef>
                <a:spcPts val="1800"/>
              </a:spcBef>
              <a:spcAft>
                <a:spcPts val="0"/>
              </a:spcAft>
              <a:buNone/>
            </a:pPr>
            <a:r>
              <a:t/>
            </a:r>
            <a:endParaRPr b="1" sz="2900">
              <a:solidFill>
                <a:srgbClr val="093366"/>
              </a:solidFill>
              <a:latin typeface="Arial"/>
              <a:ea typeface="Arial"/>
              <a:cs typeface="Arial"/>
              <a:sym typeface="Arial"/>
            </a:endParaRPr>
          </a:p>
          <a:p>
            <a:pPr indent="0" lvl="0" marL="0" rtl="0" algn="just">
              <a:lnSpc>
                <a:spcPct val="120000"/>
              </a:lnSpc>
              <a:spcBef>
                <a:spcPts val="1800"/>
              </a:spcBef>
              <a:spcAft>
                <a:spcPts val="0"/>
              </a:spcAft>
              <a:buClr>
                <a:schemeClr val="dk1"/>
              </a:buClr>
              <a:buSzPts val="1100"/>
              <a:buFont typeface="Arial"/>
              <a:buNone/>
            </a:pPr>
            <a:r>
              <a:t/>
            </a:r>
            <a:endParaRPr b="1" sz="2300">
              <a:solidFill>
                <a:srgbClr val="093366"/>
              </a:solidFill>
              <a:latin typeface="Arial"/>
              <a:ea typeface="Arial"/>
              <a:cs typeface="Arial"/>
              <a:sym typeface="Arial"/>
            </a:endParaRPr>
          </a:p>
          <a:p>
            <a:pPr indent="0" lvl="0" marL="0" rtl="0" algn="just">
              <a:lnSpc>
                <a:spcPct val="150000"/>
              </a:lnSpc>
              <a:spcBef>
                <a:spcPts val="400"/>
              </a:spcBef>
              <a:spcAft>
                <a:spcPts val="0"/>
              </a:spcAft>
              <a:buClr>
                <a:schemeClr val="dk1"/>
              </a:buClr>
              <a:buSzPts val="1100"/>
              <a:buFont typeface="Arial"/>
              <a:buNone/>
            </a:pPr>
            <a:r>
              <a:rPr b="1" lang="pt-BR" sz="1700">
                <a:solidFill>
                  <a:srgbClr val="093366"/>
                </a:solidFill>
                <a:latin typeface="Arial"/>
                <a:ea typeface="Arial"/>
                <a:cs typeface="Arial"/>
                <a:sym typeface="Arial"/>
              </a:rPr>
              <a:t>FOR ou AFTER</a:t>
            </a:r>
            <a:r>
              <a:rPr lang="pt-BR" sz="1700">
                <a:solidFill>
                  <a:srgbClr val="093366"/>
                </a:solidFill>
                <a:latin typeface="Arial"/>
                <a:ea typeface="Arial"/>
                <a:cs typeface="Arial"/>
                <a:sym typeface="Arial"/>
              </a:rPr>
              <a:t> [INSERT, UPDATE, DELETE]: Esses tipos de Triggers são executados após o término da instrução de disparo (inserção, atualização ou exclusão).</a:t>
            </a:r>
            <a:endParaRPr sz="1700">
              <a:solidFill>
                <a:srgbClr val="093366"/>
              </a:solidFill>
              <a:latin typeface="Arial"/>
              <a:ea typeface="Arial"/>
              <a:cs typeface="Arial"/>
              <a:sym typeface="Arial"/>
            </a:endParaRPr>
          </a:p>
          <a:p>
            <a:pPr indent="0" lvl="0" marL="0" rtl="0" algn="just">
              <a:lnSpc>
                <a:spcPct val="150000"/>
              </a:lnSpc>
              <a:spcBef>
                <a:spcPts val="1400"/>
              </a:spcBef>
              <a:spcAft>
                <a:spcPts val="0"/>
              </a:spcAft>
              <a:buClr>
                <a:schemeClr val="dk1"/>
              </a:buClr>
              <a:buSzPts val="1100"/>
              <a:buFont typeface="Arial"/>
              <a:buNone/>
            </a:pPr>
            <a:r>
              <a:rPr b="1" lang="pt-BR" sz="1700">
                <a:solidFill>
                  <a:srgbClr val="093366"/>
                </a:solidFill>
                <a:latin typeface="Arial"/>
                <a:ea typeface="Arial"/>
                <a:cs typeface="Arial"/>
                <a:sym typeface="Arial"/>
              </a:rPr>
              <a:t>INSTEAD OF</a:t>
            </a:r>
            <a:r>
              <a:rPr lang="pt-BR" sz="1700">
                <a:solidFill>
                  <a:srgbClr val="093366"/>
                </a:solidFill>
                <a:latin typeface="Arial"/>
                <a:ea typeface="Arial"/>
                <a:cs typeface="Arial"/>
                <a:sym typeface="Arial"/>
              </a:rPr>
              <a:t> [INSERT, UPDATE, DELETE]: Ao contrário do tipo FOR (AFTER), os Triggers INSTEAD OF são executados em vez da instrução de disparo. Em outras palavras, esse tipo de trigger substitui a instrução de disparo. Isso é muito útil nos casos em que você precisa ter integridade referencial entre bancos de dados.</a:t>
            </a:r>
            <a:endParaRPr sz="1700">
              <a:solidFill>
                <a:srgbClr val="093366"/>
              </a:solidFill>
              <a:latin typeface="Arial"/>
              <a:ea typeface="Arial"/>
              <a:cs typeface="Arial"/>
              <a:sym typeface="Arial"/>
            </a:endParaRPr>
          </a:p>
          <a:p>
            <a:pPr indent="0" lvl="0" marL="0" rtl="0" algn="just">
              <a:spcBef>
                <a:spcPts val="1400"/>
              </a:spcBef>
              <a:spcAft>
                <a:spcPts val="0"/>
              </a:spcAft>
              <a:buNone/>
            </a:pPr>
            <a:r>
              <a:t/>
            </a:r>
            <a:endParaRPr b="1" sz="2300">
              <a:solidFill>
                <a:srgbClr val="093366"/>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18f2be4fa90_0_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20000"/>
              </a:lnSpc>
              <a:spcBef>
                <a:spcPts val="1800"/>
              </a:spcBef>
              <a:spcAft>
                <a:spcPts val="0"/>
              </a:spcAft>
              <a:buNone/>
            </a:pPr>
            <a:r>
              <a:t/>
            </a:r>
            <a:endParaRPr b="1" sz="2500">
              <a:solidFill>
                <a:srgbClr val="093366"/>
              </a:solidFill>
              <a:latin typeface="Arial"/>
              <a:ea typeface="Arial"/>
              <a:cs typeface="Arial"/>
              <a:sym typeface="Arial"/>
            </a:endParaRPr>
          </a:p>
          <a:p>
            <a:pPr indent="0" lvl="0" marL="0" rtl="0" algn="l">
              <a:lnSpc>
                <a:spcPct val="120000"/>
              </a:lnSpc>
              <a:spcBef>
                <a:spcPts val="1800"/>
              </a:spcBef>
              <a:spcAft>
                <a:spcPts val="0"/>
              </a:spcAft>
              <a:buNone/>
            </a:pPr>
            <a:r>
              <a:rPr b="1" lang="pt-BR" sz="2500">
                <a:solidFill>
                  <a:srgbClr val="093366"/>
                </a:solidFill>
                <a:latin typeface="Arial"/>
                <a:ea typeface="Arial"/>
                <a:cs typeface="Arial"/>
                <a:sym typeface="Arial"/>
              </a:rPr>
              <a:t>Como usar Trigger em SQL</a:t>
            </a:r>
            <a:endParaRPr b="1" sz="2500">
              <a:solidFill>
                <a:srgbClr val="093366"/>
              </a:solidFill>
              <a:latin typeface="Arial"/>
              <a:ea typeface="Arial"/>
              <a:cs typeface="Arial"/>
              <a:sym typeface="Arial"/>
            </a:endParaRPr>
          </a:p>
          <a:p>
            <a:pPr indent="0" lvl="0" marL="0" rtl="0" algn="l">
              <a:lnSpc>
                <a:spcPct val="120000"/>
              </a:lnSpc>
              <a:spcBef>
                <a:spcPts val="1800"/>
              </a:spcBef>
              <a:spcAft>
                <a:spcPts val="400"/>
              </a:spcAft>
              <a:buNone/>
            </a:pPr>
            <a:r>
              <a:t/>
            </a:r>
            <a:endParaRPr b="1" sz="3700">
              <a:solidFill>
                <a:srgbClr val="093366"/>
              </a:solidFill>
              <a:latin typeface="Arial"/>
              <a:ea typeface="Arial"/>
              <a:cs typeface="Arial"/>
              <a:sym typeface="Arial"/>
            </a:endParaRPr>
          </a:p>
        </p:txBody>
      </p:sp>
      <p:sp>
        <p:nvSpPr>
          <p:cNvPr id="674" name="Google Shape;674;g18f2be4fa90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47500" lnSpcReduction="20000"/>
          </a:bodyPr>
          <a:lstStyle/>
          <a:p>
            <a:pPr indent="0" lvl="0" marL="0" rtl="0" algn="l">
              <a:lnSpc>
                <a:spcPct val="150000"/>
              </a:lnSpc>
              <a:spcBef>
                <a:spcPts val="0"/>
              </a:spcBef>
              <a:spcAft>
                <a:spcPts val="0"/>
              </a:spcAft>
              <a:buClr>
                <a:schemeClr val="dk1"/>
              </a:buClr>
              <a:buSzPct val="39205"/>
              <a:buFont typeface="Arial"/>
              <a:buNone/>
            </a:pPr>
            <a:r>
              <a:rPr lang="pt-BR" sz="2805">
                <a:solidFill>
                  <a:srgbClr val="093366"/>
                </a:solidFill>
                <a:latin typeface="Arial"/>
                <a:ea typeface="Arial"/>
                <a:cs typeface="Arial"/>
                <a:sym typeface="Arial"/>
              </a:rPr>
              <a:t>A instrução </a:t>
            </a:r>
            <a:r>
              <a:rPr lang="pt-BR" sz="2855">
                <a:solidFill>
                  <a:srgbClr val="093366"/>
                </a:solidFill>
                <a:latin typeface="Arial"/>
                <a:ea typeface="Arial"/>
                <a:cs typeface="Arial"/>
                <a:sym typeface="Arial"/>
              </a:rPr>
              <a:t>CREATE TRIGGER</a:t>
            </a:r>
            <a:r>
              <a:rPr lang="pt-BR" sz="2805">
                <a:solidFill>
                  <a:srgbClr val="093366"/>
                </a:solidFill>
                <a:latin typeface="Arial"/>
                <a:ea typeface="Arial"/>
                <a:cs typeface="Arial"/>
                <a:sym typeface="Arial"/>
              </a:rPr>
              <a:t> permite criar um novo trigger que é acionado automaticamente sempre que um evento como </a:t>
            </a:r>
            <a:r>
              <a:rPr lang="pt-BR" sz="2855">
                <a:solidFill>
                  <a:srgbClr val="093366"/>
                </a:solidFill>
                <a:latin typeface="Arial"/>
                <a:ea typeface="Arial"/>
                <a:cs typeface="Arial"/>
                <a:sym typeface="Arial"/>
              </a:rPr>
              <a:t>INSERT</a:t>
            </a:r>
            <a:r>
              <a:rPr lang="pt-BR" sz="2805">
                <a:solidFill>
                  <a:srgbClr val="093366"/>
                </a:solidFill>
                <a:latin typeface="Arial"/>
                <a:ea typeface="Arial"/>
                <a:cs typeface="Arial"/>
                <a:sym typeface="Arial"/>
              </a:rPr>
              <a:t>, </a:t>
            </a:r>
            <a:r>
              <a:rPr lang="pt-BR" sz="2855">
                <a:solidFill>
                  <a:srgbClr val="093366"/>
                </a:solidFill>
                <a:latin typeface="Arial"/>
                <a:ea typeface="Arial"/>
                <a:cs typeface="Arial"/>
                <a:sym typeface="Arial"/>
              </a:rPr>
              <a:t>DELETE</a:t>
            </a:r>
            <a:r>
              <a:rPr lang="pt-BR" sz="2805">
                <a:solidFill>
                  <a:srgbClr val="093366"/>
                </a:solidFill>
                <a:latin typeface="Arial"/>
                <a:ea typeface="Arial"/>
                <a:cs typeface="Arial"/>
                <a:sym typeface="Arial"/>
              </a:rPr>
              <a:t> ou </a:t>
            </a:r>
            <a:r>
              <a:rPr lang="pt-BR" sz="2855">
                <a:solidFill>
                  <a:srgbClr val="093366"/>
                </a:solidFill>
                <a:latin typeface="Arial"/>
                <a:ea typeface="Arial"/>
                <a:cs typeface="Arial"/>
                <a:sym typeface="Arial"/>
              </a:rPr>
              <a:t>UPDATE</a:t>
            </a:r>
            <a:r>
              <a:rPr lang="pt-BR" sz="2805">
                <a:solidFill>
                  <a:srgbClr val="093366"/>
                </a:solidFill>
                <a:latin typeface="Arial"/>
                <a:ea typeface="Arial"/>
                <a:cs typeface="Arial"/>
                <a:sym typeface="Arial"/>
              </a:rPr>
              <a:t> ocorre em uma tabela.</a:t>
            </a:r>
            <a:endParaRPr sz="2805">
              <a:solidFill>
                <a:srgbClr val="093366"/>
              </a:solidFill>
              <a:latin typeface="Arial"/>
              <a:ea typeface="Arial"/>
              <a:cs typeface="Arial"/>
              <a:sym typeface="Arial"/>
            </a:endParaRPr>
          </a:p>
          <a:p>
            <a:pPr indent="0" lvl="0" marL="0" rtl="0" algn="l">
              <a:lnSpc>
                <a:spcPct val="150000"/>
              </a:lnSpc>
              <a:spcBef>
                <a:spcPts val="1400"/>
              </a:spcBef>
              <a:spcAft>
                <a:spcPts val="0"/>
              </a:spcAft>
              <a:buNone/>
            </a:pPr>
            <a:r>
              <a:rPr lang="pt-BR" sz="2805">
                <a:solidFill>
                  <a:srgbClr val="093366"/>
                </a:solidFill>
                <a:latin typeface="Arial"/>
                <a:ea typeface="Arial"/>
                <a:cs typeface="Arial"/>
                <a:sym typeface="Arial"/>
              </a:rPr>
              <a:t>A sintaxe da instrução </a:t>
            </a:r>
            <a:r>
              <a:rPr lang="pt-BR" sz="2855">
                <a:solidFill>
                  <a:srgbClr val="093366"/>
                </a:solidFill>
                <a:latin typeface="Arial"/>
                <a:ea typeface="Arial"/>
                <a:cs typeface="Arial"/>
                <a:sym typeface="Arial"/>
              </a:rPr>
              <a:t>CREATE TRIGGER</a:t>
            </a:r>
            <a:r>
              <a:rPr lang="pt-BR" sz="2805">
                <a:solidFill>
                  <a:srgbClr val="093366"/>
                </a:solidFill>
                <a:latin typeface="Arial"/>
                <a:ea typeface="Arial"/>
                <a:cs typeface="Arial"/>
                <a:sym typeface="Arial"/>
              </a:rPr>
              <a:t>:</a:t>
            </a:r>
            <a:endParaRPr sz="2805">
              <a:solidFill>
                <a:srgbClr val="093366"/>
              </a:solidFill>
              <a:latin typeface="Arial"/>
              <a:ea typeface="Arial"/>
              <a:cs typeface="Arial"/>
              <a:sym typeface="Arial"/>
            </a:endParaRPr>
          </a:p>
          <a:p>
            <a:pPr indent="0" lvl="0" marL="0" rtl="0" algn="l">
              <a:lnSpc>
                <a:spcPct val="150000"/>
              </a:lnSpc>
              <a:spcBef>
                <a:spcPts val="1400"/>
              </a:spcBef>
              <a:spcAft>
                <a:spcPts val="0"/>
              </a:spcAft>
              <a:buNone/>
            </a:pPr>
            <a:r>
              <a:t/>
            </a:r>
            <a:endParaRPr sz="1600">
              <a:solidFill>
                <a:srgbClr val="093366"/>
              </a:solidFill>
              <a:latin typeface="Arial"/>
              <a:ea typeface="Arial"/>
              <a:cs typeface="Arial"/>
              <a:sym typeface="Arial"/>
            </a:endParaRPr>
          </a:p>
          <a:p>
            <a:pPr indent="0" lvl="0" marL="0" rtl="0" algn="l">
              <a:lnSpc>
                <a:spcPct val="150000"/>
              </a:lnSpc>
              <a:spcBef>
                <a:spcPts val="1400"/>
              </a:spcBef>
              <a:spcAft>
                <a:spcPts val="0"/>
              </a:spcAft>
              <a:buNone/>
            </a:pPr>
            <a:r>
              <a:rPr lang="pt-BR" sz="2254">
                <a:solidFill>
                  <a:srgbClr val="E45649"/>
                </a:solidFill>
                <a:latin typeface="Courier New"/>
                <a:ea typeface="Courier New"/>
                <a:cs typeface="Courier New"/>
                <a:sym typeface="Courier New"/>
              </a:rPr>
              <a:t>CREATE</a:t>
            </a:r>
            <a:r>
              <a:rPr lang="pt-BR" sz="2254">
                <a:solidFill>
                  <a:srgbClr val="383A42"/>
                </a:solidFill>
                <a:highlight>
                  <a:srgbClr val="FFFFFF"/>
                </a:highlight>
                <a:latin typeface="Courier New"/>
                <a:ea typeface="Courier New"/>
                <a:cs typeface="Courier New"/>
                <a:sym typeface="Courier New"/>
              </a:rPr>
              <a:t>  </a:t>
            </a:r>
            <a:r>
              <a:rPr lang="pt-BR" sz="2254">
                <a:solidFill>
                  <a:srgbClr val="E45649"/>
                </a:solidFill>
                <a:latin typeface="Courier New"/>
                <a:ea typeface="Courier New"/>
                <a:cs typeface="Courier New"/>
                <a:sym typeface="Courier New"/>
              </a:rPr>
              <a:t>TRIGGER</a:t>
            </a:r>
            <a:r>
              <a:rPr lang="pt-BR" sz="2254">
                <a:solidFill>
                  <a:srgbClr val="383A42"/>
                </a:solidFill>
                <a:highlight>
                  <a:srgbClr val="FFFFFF"/>
                </a:highlight>
                <a:latin typeface="Courier New"/>
                <a:ea typeface="Courier New"/>
                <a:cs typeface="Courier New"/>
                <a:sym typeface="Courier New"/>
              </a:rPr>
              <a:t>  </a:t>
            </a:r>
            <a:r>
              <a:rPr lang="pt-BR" sz="2254">
                <a:solidFill>
                  <a:srgbClr val="986801"/>
                </a:solidFill>
                <a:latin typeface="Courier New"/>
                <a:ea typeface="Courier New"/>
                <a:cs typeface="Courier New"/>
                <a:sym typeface="Courier New"/>
              </a:rPr>
              <a:t>[Nome_Trigger]</a:t>
            </a:r>
            <a:r>
              <a:rPr lang="pt-BR" sz="2254">
                <a:solidFill>
                  <a:srgbClr val="383A42"/>
                </a:solidFill>
                <a:highlight>
                  <a:srgbClr val="FFFFFF"/>
                </a:highlight>
                <a:latin typeface="Courier New"/>
                <a:ea typeface="Courier New"/>
                <a:cs typeface="Courier New"/>
                <a:sym typeface="Courier New"/>
              </a:rPr>
              <a:t> </a:t>
            </a:r>
            <a:r>
              <a:rPr i="1" lang="pt-BR" sz="2254">
                <a:solidFill>
                  <a:srgbClr val="A0A1A7"/>
                </a:solidFill>
                <a:latin typeface="Courier New"/>
                <a:ea typeface="Courier New"/>
                <a:cs typeface="Courier New"/>
                <a:sym typeface="Courier New"/>
              </a:rPr>
              <a:t>// é o nome definido pelo usuário para o novo trigger</a:t>
            </a:r>
            <a:endParaRPr sz="2254">
              <a:solidFill>
                <a:srgbClr val="383A42"/>
              </a:solidFill>
              <a:highlight>
                <a:srgbClr val="FFFFFF"/>
              </a:highlight>
              <a:latin typeface="Courier New"/>
              <a:ea typeface="Courier New"/>
              <a:cs typeface="Courier New"/>
              <a:sym typeface="Courier New"/>
            </a:endParaRPr>
          </a:p>
          <a:p>
            <a:pPr indent="0" lvl="0" marL="0" rtl="0" algn="l">
              <a:lnSpc>
                <a:spcPct val="150000"/>
              </a:lnSpc>
              <a:spcBef>
                <a:spcPts val="1400"/>
              </a:spcBef>
              <a:spcAft>
                <a:spcPts val="0"/>
              </a:spcAft>
              <a:buNone/>
            </a:pPr>
            <a:r>
              <a:rPr lang="pt-BR" sz="2254">
                <a:solidFill>
                  <a:srgbClr val="E45649"/>
                </a:solidFill>
                <a:latin typeface="Courier New"/>
                <a:ea typeface="Courier New"/>
                <a:cs typeface="Courier New"/>
                <a:sym typeface="Courier New"/>
              </a:rPr>
              <a:t>ON</a:t>
            </a:r>
            <a:r>
              <a:rPr lang="pt-BR" sz="2254">
                <a:solidFill>
                  <a:srgbClr val="383A42"/>
                </a:solidFill>
                <a:highlight>
                  <a:srgbClr val="FFFFFF"/>
                </a:highlight>
                <a:latin typeface="Courier New"/>
                <a:ea typeface="Courier New"/>
                <a:cs typeface="Courier New"/>
                <a:sym typeface="Courier New"/>
              </a:rPr>
              <a:t>  </a:t>
            </a:r>
            <a:r>
              <a:rPr lang="pt-BR" sz="2254">
                <a:solidFill>
                  <a:srgbClr val="986801"/>
                </a:solidFill>
                <a:latin typeface="Courier New"/>
                <a:ea typeface="Courier New"/>
                <a:cs typeface="Courier New"/>
                <a:sym typeface="Courier New"/>
              </a:rPr>
              <a:t>[Nome_tabela]</a:t>
            </a:r>
            <a:r>
              <a:rPr lang="pt-BR" sz="2254">
                <a:solidFill>
                  <a:srgbClr val="383A42"/>
                </a:solidFill>
                <a:highlight>
                  <a:srgbClr val="FFFFFF"/>
                </a:highlight>
                <a:latin typeface="Courier New"/>
                <a:ea typeface="Courier New"/>
                <a:cs typeface="Courier New"/>
                <a:sym typeface="Courier New"/>
              </a:rPr>
              <a:t> </a:t>
            </a:r>
            <a:r>
              <a:rPr i="1" lang="pt-BR" sz="2254">
                <a:solidFill>
                  <a:srgbClr val="A0A1A7"/>
                </a:solidFill>
                <a:latin typeface="Courier New"/>
                <a:ea typeface="Courier New"/>
                <a:cs typeface="Courier New"/>
                <a:sym typeface="Courier New"/>
              </a:rPr>
              <a:t>// é a tabela à qual o trigger se aplica.</a:t>
            </a:r>
            <a:endParaRPr sz="2254">
              <a:solidFill>
                <a:srgbClr val="383A42"/>
              </a:solidFill>
              <a:highlight>
                <a:srgbClr val="FFFFFF"/>
              </a:highlight>
              <a:latin typeface="Courier New"/>
              <a:ea typeface="Courier New"/>
              <a:cs typeface="Courier New"/>
              <a:sym typeface="Courier New"/>
            </a:endParaRPr>
          </a:p>
          <a:p>
            <a:pPr indent="0" lvl="0" marL="0" rtl="0" algn="l">
              <a:lnSpc>
                <a:spcPct val="150000"/>
              </a:lnSpc>
              <a:spcBef>
                <a:spcPts val="1400"/>
              </a:spcBef>
              <a:spcAft>
                <a:spcPts val="0"/>
              </a:spcAft>
              <a:buNone/>
            </a:pPr>
            <a:r>
              <a:rPr lang="pt-BR" sz="2254">
                <a:solidFill>
                  <a:srgbClr val="E45649"/>
                </a:solidFill>
                <a:latin typeface="Courier New"/>
                <a:ea typeface="Courier New"/>
                <a:cs typeface="Courier New"/>
                <a:sym typeface="Courier New"/>
              </a:rPr>
              <a:t>AFTER</a:t>
            </a:r>
            <a:r>
              <a:rPr lang="pt-BR" sz="2254">
                <a:solidFill>
                  <a:srgbClr val="383A42"/>
                </a:solidFill>
                <a:highlight>
                  <a:srgbClr val="FFFFFF"/>
                </a:highlight>
                <a:latin typeface="Courier New"/>
                <a:ea typeface="Courier New"/>
                <a:cs typeface="Courier New"/>
                <a:sym typeface="Courier New"/>
              </a:rPr>
              <a:t> {</a:t>
            </a:r>
            <a:r>
              <a:rPr lang="pt-BR" sz="2254">
                <a:solidFill>
                  <a:srgbClr val="986801"/>
                </a:solidFill>
                <a:latin typeface="Courier New"/>
                <a:ea typeface="Courier New"/>
                <a:cs typeface="Courier New"/>
                <a:sym typeface="Courier New"/>
              </a:rPr>
              <a:t>[INSERT]</a:t>
            </a:r>
            <a:r>
              <a:rPr lang="pt-BR" sz="2254">
                <a:solidFill>
                  <a:srgbClr val="383A42"/>
                </a:solidFill>
                <a:highlight>
                  <a:srgbClr val="FFFFFF"/>
                </a:highlight>
                <a:latin typeface="Courier New"/>
                <a:ea typeface="Courier New"/>
                <a:cs typeface="Courier New"/>
                <a:sym typeface="Courier New"/>
              </a:rPr>
              <a:t>,</a:t>
            </a:r>
            <a:r>
              <a:rPr lang="pt-BR" sz="2254">
                <a:solidFill>
                  <a:srgbClr val="986801"/>
                </a:solidFill>
                <a:latin typeface="Courier New"/>
                <a:ea typeface="Courier New"/>
                <a:cs typeface="Courier New"/>
                <a:sym typeface="Courier New"/>
              </a:rPr>
              <a:t>[UPDATE]</a:t>
            </a:r>
            <a:r>
              <a:rPr lang="pt-BR" sz="2254">
                <a:solidFill>
                  <a:srgbClr val="383A42"/>
                </a:solidFill>
                <a:highlight>
                  <a:srgbClr val="FFFFFF"/>
                </a:highlight>
                <a:latin typeface="Courier New"/>
                <a:ea typeface="Courier New"/>
                <a:cs typeface="Courier New"/>
                <a:sym typeface="Courier New"/>
              </a:rPr>
              <a:t>,</a:t>
            </a:r>
            <a:r>
              <a:rPr lang="pt-BR" sz="2254">
                <a:solidFill>
                  <a:srgbClr val="986801"/>
                </a:solidFill>
                <a:latin typeface="Courier New"/>
                <a:ea typeface="Courier New"/>
                <a:cs typeface="Courier New"/>
                <a:sym typeface="Courier New"/>
              </a:rPr>
              <a:t>[DELETE]</a:t>
            </a:r>
            <a:r>
              <a:rPr lang="pt-BR" sz="2254">
                <a:solidFill>
                  <a:srgbClr val="383A42"/>
                </a:solidFill>
                <a:highlight>
                  <a:srgbClr val="FFFFFF"/>
                </a:highlight>
                <a:latin typeface="Courier New"/>
                <a:ea typeface="Courier New"/>
                <a:cs typeface="Courier New"/>
                <a:sym typeface="Courier New"/>
              </a:rPr>
              <a:t>} </a:t>
            </a:r>
            <a:endParaRPr sz="2254">
              <a:solidFill>
                <a:srgbClr val="383A42"/>
              </a:solidFill>
              <a:highlight>
                <a:srgbClr val="FFFFFF"/>
              </a:highlight>
              <a:latin typeface="Courier New"/>
              <a:ea typeface="Courier New"/>
              <a:cs typeface="Courier New"/>
              <a:sym typeface="Courier New"/>
            </a:endParaRPr>
          </a:p>
          <a:p>
            <a:pPr indent="0" lvl="0" marL="0" rtl="0" algn="l">
              <a:lnSpc>
                <a:spcPct val="150000"/>
              </a:lnSpc>
              <a:spcBef>
                <a:spcPts val="1400"/>
              </a:spcBef>
              <a:spcAft>
                <a:spcPts val="0"/>
              </a:spcAft>
              <a:buNone/>
            </a:pPr>
            <a:r>
              <a:rPr lang="pt-BR" sz="2254">
                <a:solidFill>
                  <a:srgbClr val="986801"/>
                </a:solidFill>
                <a:latin typeface="Courier New"/>
                <a:ea typeface="Courier New"/>
                <a:cs typeface="Courier New"/>
                <a:sym typeface="Courier New"/>
              </a:rPr>
              <a:t>[NOT  FOR  REPLICATION]</a:t>
            </a:r>
            <a:r>
              <a:rPr lang="pt-BR" sz="2254">
                <a:solidFill>
                  <a:srgbClr val="383A42"/>
                </a:solidFill>
                <a:highlight>
                  <a:srgbClr val="FFFFFF"/>
                </a:highlight>
                <a:latin typeface="Courier New"/>
                <a:ea typeface="Courier New"/>
                <a:cs typeface="Courier New"/>
                <a:sym typeface="Courier New"/>
              </a:rPr>
              <a:t> </a:t>
            </a:r>
            <a:r>
              <a:rPr i="1" lang="pt-BR" sz="2254">
                <a:solidFill>
                  <a:srgbClr val="A0A1A7"/>
                </a:solidFill>
                <a:latin typeface="Courier New"/>
                <a:ea typeface="Courier New"/>
                <a:cs typeface="Courier New"/>
                <a:sym typeface="Courier New"/>
              </a:rPr>
              <a:t>// A opção instrui o SQL Server a não acionar o gatilho quando a modificação de dados for feita como parte de um processo de replicação.</a:t>
            </a:r>
            <a:endParaRPr sz="2254">
              <a:solidFill>
                <a:srgbClr val="383A42"/>
              </a:solidFill>
              <a:highlight>
                <a:srgbClr val="FFFFFF"/>
              </a:highlight>
              <a:latin typeface="Courier New"/>
              <a:ea typeface="Courier New"/>
              <a:cs typeface="Courier New"/>
              <a:sym typeface="Courier New"/>
            </a:endParaRPr>
          </a:p>
          <a:p>
            <a:pPr indent="0" lvl="0" marL="0" rtl="0" algn="l">
              <a:lnSpc>
                <a:spcPct val="150000"/>
              </a:lnSpc>
              <a:spcBef>
                <a:spcPts val="1400"/>
              </a:spcBef>
              <a:spcAft>
                <a:spcPts val="0"/>
              </a:spcAft>
              <a:buNone/>
            </a:pPr>
            <a:r>
              <a:rPr lang="pt-BR" sz="2254">
                <a:solidFill>
                  <a:srgbClr val="E45649"/>
                </a:solidFill>
                <a:latin typeface="Courier New"/>
                <a:ea typeface="Courier New"/>
                <a:cs typeface="Courier New"/>
                <a:sym typeface="Courier New"/>
              </a:rPr>
              <a:t>AS</a:t>
            </a:r>
            <a:endParaRPr sz="2254">
              <a:solidFill>
                <a:srgbClr val="383A42"/>
              </a:solidFill>
              <a:highlight>
                <a:srgbClr val="FFFFFF"/>
              </a:highlight>
              <a:latin typeface="Courier New"/>
              <a:ea typeface="Courier New"/>
              <a:cs typeface="Courier New"/>
              <a:sym typeface="Courier New"/>
            </a:endParaRPr>
          </a:p>
          <a:p>
            <a:pPr indent="0" lvl="0" marL="0" rtl="0" algn="l">
              <a:lnSpc>
                <a:spcPct val="150000"/>
              </a:lnSpc>
              <a:spcBef>
                <a:spcPts val="1400"/>
              </a:spcBef>
              <a:spcAft>
                <a:spcPts val="0"/>
              </a:spcAft>
              <a:buClr>
                <a:schemeClr val="dk1"/>
              </a:buClr>
              <a:buSzPct val="48785"/>
              <a:buFont typeface="Arial"/>
              <a:buNone/>
            </a:pPr>
            <a:r>
              <a:rPr lang="pt-BR" sz="2254">
                <a:solidFill>
                  <a:srgbClr val="383A42"/>
                </a:solidFill>
                <a:highlight>
                  <a:srgbClr val="FFFFFF"/>
                </a:highlight>
                <a:latin typeface="Courier New"/>
                <a:ea typeface="Courier New"/>
                <a:cs typeface="Courier New"/>
                <a:sym typeface="Courier New"/>
              </a:rPr>
              <a:t>{</a:t>
            </a:r>
            <a:r>
              <a:rPr lang="pt-BR" sz="2254">
                <a:solidFill>
                  <a:srgbClr val="E45649"/>
                </a:solidFill>
                <a:latin typeface="Courier New"/>
                <a:ea typeface="Courier New"/>
                <a:cs typeface="Courier New"/>
                <a:sym typeface="Courier New"/>
              </a:rPr>
              <a:t>sql_statements</a:t>
            </a:r>
            <a:r>
              <a:rPr lang="pt-BR" sz="2254">
                <a:solidFill>
                  <a:srgbClr val="383A42"/>
                </a:solidFill>
                <a:highlight>
                  <a:srgbClr val="FFFFFF"/>
                </a:highlight>
                <a:latin typeface="Courier New"/>
                <a:ea typeface="Courier New"/>
                <a:cs typeface="Courier New"/>
                <a:sym typeface="Courier New"/>
              </a:rPr>
              <a:t>}</a:t>
            </a:r>
            <a:endParaRPr sz="2654">
              <a:solidFill>
                <a:srgbClr val="093366"/>
              </a:solidFill>
              <a:latin typeface="Arial"/>
              <a:ea typeface="Arial"/>
              <a:cs typeface="Arial"/>
              <a:sym typeface="Arial"/>
            </a:endParaRPr>
          </a:p>
          <a:p>
            <a:pPr indent="0" lvl="0" marL="0" rtl="0" algn="just">
              <a:spcBef>
                <a:spcPts val="1400"/>
              </a:spcBef>
              <a:spcAft>
                <a:spcPts val="0"/>
              </a:spcAft>
              <a:buNone/>
            </a:pPr>
            <a:r>
              <a:t/>
            </a:r>
            <a:endParaRPr b="1">
              <a:solidFill>
                <a:srgbClr val="093366"/>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18f2be4fa90_0_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20000"/>
              </a:lnSpc>
              <a:spcBef>
                <a:spcPts val="1800"/>
              </a:spcBef>
              <a:spcAft>
                <a:spcPts val="0"/>
              </a:spcAft>
              <a:buNone/>
            </a:pPr>
            <a:r>
              <a:t/>
            </a:r>
            <a:endParaRPr b="1" sz="3400">
              <a:solidFill>
                <a:srgbClr val="093366"/>
              </a:solidFill>
              <a:latin typeface="Arial"/>
              <a:ea typeface="Arial"/>
              <a:cs typeface="Arial"/>
              <a:sym typeface="Arial"/>
            </a:endParaRPr>
          </a:p>
          <a:p>
            <a:pPr indent="0" lvl="0" marL="0" rtl="0" algn="l">
              <a:lnSpc>
                <a:spcPct val="120000"/>
              </a:lnSpc>
              <a:spcBef>
                <a:spcPts val="1800"/>
              </a:spcBef>
              <a:spcAft>
                <a:spcPts val="0"/>
              </a:spcAft>
              <a:buNone/>
            </a:pPr>
            <a:r>
              <a:rPr b="1" lang="pt-BR" sz="2600">
                <a:solidFill>
                  <a:srgbClr val="093366"/>
                </a:solidFill>
                <a:latin typeface="Arial"/>
                <a:ea typeface="Arial"/>
                <a:cs typeface="Arial"/>
                <a:sym typeface="Arial"/>
              </a:rPr>
              <a:t>Exemplo de Triggers no MySQL</a:t>
            </a:r>
            <a:endParaRPr b="1" sz="3400">
              <a:solidFill>
                <a:srgbClr val="093366"/>
              </a:solidFill>
              <a:latin typeface="Arial"/>
              <a:ea typeface="Arial"/>
              <a:cs typeface="Arial"/>
              <a:sym typeface="Arial"/>
            </a:endParaRPr>
          </a:p>
          <a:p>
            <a:pPr indent="0" lvl="0" marL="0" rtl="0" algn="l">
              <a:lnSpc>
                <a:spcPct val="120000"/>
              </a:lnSpc>
              <a:spcBef>
                <a:spcPts val="1800"/>
              </a:spcBef>
              <a:spcAft>
                <a:spcPts val="400"/>
              </a:spcAft>
              <a:buNone/>
            </a:pPr>
            <a:r>
              <a:t/>
            </a:r>
            <a:endParaRPr b="1" sz="4600">
              <a:solidFill>
                <a:srgbClr val="093366"/>
              </a:solidFill>
              <a:latin typeface="Arial"/>
              <a:ea typeface="Arial"/>
              <a:cs typeface="Arial"/>
              <a:sym typeface="Arial"/>
            </a:endParaRPr>
          </a:p>
        </p:txBody>
      </p:sp>
      <p:sp>
        <p:nvSpPr>
          <p:cNvPr id="680" name="Google Shape;680;g18f2be4fa90_0_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20000"/>
              </a:lnSpc>
              <a:spcBef>
                <a:spcPts val="1800"/>
              </a:spcBef>
              <a:spcAft>
                <a:spcPts val="0"/>
              </a:spcAft>
              <a:buClr>
                <a:schemeClr val="dk1"/>
              </a:buClr>
              <a:buSzPts val="1100"/>
              <a:buFont typeface="Arial"/>
              <a:buNone/>
            </a:pPr>
            <a:r>
              <a:t/>
            </a:r>
            <a:endParaRPr b="1" sz="2000">
              <a:solidFill>
                <a:srgbClr val="093366"/>
              </a:solidFill>
              <a:latin typeface="Arial"/>
              <a:ea typeface="Arial"/>
              <a:cs typeface="Arial"/>
              <a:sym typeface="Arial"/>
            </a:endParaRPr>
          </a:p>
          <a:p>
            <a:pPr indent="0" lvl="0" marL="0" rtl="0" algn="l">
              <a:lnSpc>
                <a:spcPct val="150000"/>
              </a:lnSpc>
              <a:spcBef>
                <a:spcPts val="400"/>
              </a:spcBef>
              <a:spcAft>
                <a:spcPts val="0"/>
              </a:spcAft>
              <a:buClr>
                <a:schemeClr val="dk1"/>
              </a:buClr>
              <a:buSzPts val="1100"/>
              <a:buFont typeface="Arial"/>
              <a:buNone/>
            </a:pPr>
            <a:r>
              <a:rPr lang="pt-BR" sz="1400">
                <a:solidFill>
                  <a:srgbClr val="093366"/>
                </a:solidFill>
                <a:latin typeface="Arial"/>
                <a:ea typeface="Arial"/>
                <a:cs typeface="Arial"/>
                <a:sym typeface="Arial"/>
              </a:rPr>
              <a:t>O Trigger no MySQL é um objeto de banco de dados associado a uma tabela. Será ativado quando uma ação definida for executada para a tabela. O trigger pode ser executado quando você executa uma das seguintes instruções do MySQL na tabela: </a:t>
            </a:r>
            <a:r>
              <a:rPr lang="pt-BR" sz="1450">
                <a:solidFill>
                  <a:srgbClr val="093366"/>
                </a:solidFill>
                <a:latin typeface="Arial"/>
                <a:ea typeface="Arial"/>
                <a:cs typeface="Arial"/>
                <a:sym typeface="Arial"/>
              </a:rPr>
              <a:t>INSERT</a:t>
            </a:r>
            <a:r>
              <a:rPr lang="pt-BR" sz="1400">
                <a:solidFill>
                  <a:srgbClr val="093366"/>
                </a:solidFill>
                <a:latin typeface="Arial"/>
                <a:ea typeface="Arial"/>
                <a:cs typeface="Arial"/>
                <a:sym typeface="Arial"/>
              </a:rPr>
              <a:t>, </a:t>
            </a:r>
            <a:r>
              <a:rPr lang="pt-BR" sz="1450">
                <a:solidFill>
                  <a:srgbClr val="093366"/>
                </a:solidFill>
                <a:latin typeface="Arial"/>
                <a:ea typeface="Arial"/>
                <a:cs typeface="Arial"/>
                <a:sym typeface="Arial"/>
              </a:rPr>
              <a:t>UPDATE</a:t>
            </a:r>
            <a:r>
              <a:rPr lang="pt-BR" sz="1400">
                <a:solidFill>
                  <a:srgbClr val="093366"/>
                </a:solidFill>
                <a:latin typeface="Arial"/>
                <a:ea typeface="Arial"/>
                <a:cs typeface="Arial"/>
                <a:sym typeface="Arial"/>
              </a:rPr>
              <a:t> e </a:t>
            </a:r>
            <a:r>
              <a:rPr lang="pt-BR" sz="1450">
                <a:solidFill>
                  <a:srgbClr val="093366"/>
                </a:solidFill>
                <a:latin typeface="Arial"/>
                <a:ea typeface="Arial"/>
                <a:cs typeface="Arial"/>
                <a:sym typeface="Arial"/>
              </a:rPr>
              <a:t>DELETE</a:t>
            </a:r>
            <a:r>
              <a:rPr lang="pt-BR" sz="1400">
                <a:solidFill>
                  <a:srgbClr val="093366"/>
                </a:solidFill>
                <a:latin typeface="Arial"/>
                <a:ea typeface="Arial"/>
                <a:cs typeface="Arial"/>
                <a:sym typeface="Arial"/>
              </a:rPr>
              <a:t> e pode ser chamada antes ou depois do evento.</a:t>
            </a:r>
            <a:endParaRPr sz="1400">
              <a:solidFill>
                <a:srgbClr val="093366"/>
              </a:solidFill>
              <a:latin typeface="Arial"/>
              <a:ea typeface="Arial"/>
              <a:cs typeface="Arial"/>
              <a:sym typeface="Arial"/>
            </a:endParaRPr>
          </a:p>
          <a:p>
            <a:pPr indent="0" lvl="0" marL="0" rtl="0" algn="just">
              <a:spcBef>
                <a:spcPts val="1400"/>
              </a:spcBef>
              <a:spcAft>
                <a:spcPts val="0"/>
              </a:spcAft>
              <a:buNone/>
            </a:pPr>
            <a:r>
              <a:rPr lang="pt-BR" sz="1500">
                <a:solidFill>
                  <a:srgbClr val="383A42"/>
                </a:solidFill>
                <a:highlight>
                  <a:srgbClr val="FFFFFF"/>
                </a:highlight>
                <a:latin typeface="Courier New"/>
                <a:ea typeface="Courier New"/>
                <a:cs typeface="Courier New"/>
                <a:sym typeface="Courier New"/>
              </a:rPr>
              <a:t>delimiter //</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A626A4"/>
                </a:solidFill>
                <a:latin typeface="Courier New"/>
                <a:ea typeface="Courier New"/>
                <a:cs typeface="Courier New"/>
                <a:sym typeface="Courier New"/>
              </a:rPr>
              <a:t>CREATE</a:t>
            </a:r>
            <a:r>
              <a:rPr lang="pt-BR" sz="1500">
                <a:solidFill>
                  <a:srgbClr val="383A42"/>
                </a:solidFill>
                <a:highlight>
                  <a:srgbClr val="FFFFFF"/>
                </a:highlight>
                <a:latin typeface="Courier New"/>
                <a:ea typeface="Courier New"/>
                <a:cs typeface="Courier New"/>
                <a:sym typeface="Courier New"/>
              </a:rPr>
              <a:t> </a:t>
            </a:r>
            <a:r>
              <a:rPr lang="pt-BR" sz="1500">
                <a:solidFill>
                  <a:srgbClr val="A626A4"/>
                </a:solidFill>
                <a:latin typeface="Courier New"/>
                <a:ea typeface="Courier New"/>
                <a:cs typeface="Courier New"/>
                <a:sym typeface="Courier New"/>
              </a:rPr>
              <a:t>TRIGGER</a:t>
            </a:r>
            <a:r>
              <a:rPr lang="pt-BR" sz="1500">
                <a:solidFill>
                  <a:srgbClr val="383A42"/>
                </a:solidFill>
                <a:highlight>
                  <a:srgbClr val="FFFFFF"/>
                </a:highlight>
                <a:latin typeface="Courier New"/>
                <a:ea typeface="Courier New"/>
                <a:cs typeface="Courier New"/>
                <a:sym typeface="Courier New"/>
              </a:rPr>
              <a:t> nome_Trigger</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A626A4"/>
                </a:solidFill>
                <a:latin typeface="Courier New"/>
                <a:ea typeface="Courier New"/>
                <a:cs typeface="Courier New"/>
                <a:sym typeface="Courier New"/>
              </a:rPr>
              <a:t>AFTER</a:t>
            </a:r>
            <a:r>
              <a:rPr lang="pt-BR" sz="1500">
                <a:solidFill>
                  <a:srgbClr val="383A42"/>
                </a:solidFill>
                <a:highlight>
                  <a:srgbClr val="FFFFFF"/>
                </a:highlight>
                <a:latin typeface="Courier New"/>
                <a:ea typeface="Courier New"/>
                <a:cs typeface="Courier New"/>
                <a:sym typeface="Courier New"/>
              </a:rPr>
              <a:t> </a:t>
            </a:r>
            <a:r>
              <a:rPr lang="pt-BR" sz="1500">
                <a:solidFill>
                  <a:srgbClr val="A626A4"/>
                </a:solidFill>
                <a:latin typeface="Courier New"/>
                <a:ea typeface="Courier New"/>
                <a:cs typeface="Courier New"/>
                <a:sym typeface="Courier New"/>
              </a:rPr>
              <a:t>INSERT</a:t>
            </a:r>
            <a:r>
              <a:rPr lang="pt-BR" sz="1500">
                <a:solidFill>
                  <a:srgbClr val="383A42"/>
                </a:solidFill>
                <a:highlight>
                  <a:srgbClr val="FFFFFF"/>
                </a:highlight>
                <a:latin typeface="Courier New"/>
                <a:ea typeface="Courier New"/>
                <a:cs typeface="Courier New"/>
                <a:sym typeface="Courier New"/>
              </a:rPr>
              <a:t> </a:t>
            </a:r>
            <a:r>
              <a:rPr lang="pt-BR" sz="1500">
                <a:solidFill>
                  <a:srgbClr val="A626A4"/>
                </a:solidFill>
                <a:latin typeface="Courier New"/>
                <a:ea typeface="Courier New"/>
                <a:cs typeface="Courier New"/>
                <a:sym typeface="Courier New"/>
              </a:rPr>
              <a:t>ON</a:t>
            </a:r>
            <a:r>
              <a:rPr lang="pt-BR" sz="1500">
                <a:solidFill>
                  <a:srgbClr val="383A42"/>
                </a:solidFill>
                <a:highlight>
                  <a:srgbClr val="FFFFFF"/>
                </a:highlight>
                <a:latin typeface="Courier New"/>
                <a:ea typeface="Courier New"/>
                <a:cs typeface="Courier New"/>
                <a:sym typeface="Courier New"/>
              </a:rPr>
              <a:t> usuario_voto</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A626A4"/>
                </a:solidFill>
                <a:latin typeface="Courier New"/>
                <a:ea typeface="Courier New"/>
                <a:cs typeface="Courier New"/>
                <a:sym typeface="Courier New"/>
              </a:rPr>
              <a:t>FOR</a:t>
            </a:r>
            <a:r>
              <a:rPr lang="pt-BR" sz="1500">
                <a:solidFill>
                  <a:srgbClr val="383A42"/>
                </a:solidFill>
                <a:highlight>
                  <a:srgbClr val="FFFFFF"/>
                </a:highlight>
                <a:latin typeface="Courier New"/>
                <a:ea typeface="Courier New"/>
                <a:cs typeface="Courier New"/>
                <a:sym typeface="Courier New"/>
              </a:rPr>
              <a:t> </a:t>
            </a:r>
            <a:r>
              <a:rPr lang="pt-BR" sz="1500">
                <a:solidFill>
                  <a:srgbClr val="A626A4"/>
                </a:solidFill>
                <a:latin typeface="Courier New"/>
                <a:ea typeface="Courier New"/>
                <a:cs typeface="Courier New"/>
                <a:sym typeface="Courier New"/>
              </a:rPr>
              <a:t>EACH</a:t>
            </a:r>
            <a:r>
              <a:rPr lang="pt-BR" sz="1500">
                <a:solidFill>
                  <a:srgbClr val="383A42"/>
                </a:solidFill>
                <a:highlight>
                  <a:srgbClr val="FFFFFF"/>
                </a:highlight>
                <a:latin typeface="Courier New"/>
                <a:ea typeface="Courier New"/>
                <a:cs typeface="Courier New"/>
                <a:sym typeface="Courier New"/>
              </a:rPr>
              <a:t> </a:t>
            </a:r>
            <a:r>
              <a:rPr lang="pt-BR" sz="1500">
                <a:solidFill>
                  <a:srgbClr val="A626A4"/>
                </a:solidFill>
                <a:latin typeface="Courier New"/>
                <a:ea typeface="Courier New"/>
                <a:cs typeface="Courier New"/>
                <a:sym typeface="Courier New"/>
              </a:rPr>
              <a:t>ROW</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A626A4"/>
                </a:solidFill>
                <a:latin typeface="Courier New"/>
                <a:ea typeface="Courier New"/>
                <a:cs typeface="Courier New"/>
                <a:sym typeface="Courier New"/>
              </a:rPr>
              <a:t>BEGIN</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383A42"/>
                </a:solidFill>
                <a:highlight>
                  <a:srgbClr val="FFFFFF"/>
                </a:highlight>
                <a:latin typeface="Courier New"/>
                <a:ea typeface="Courier New"/>
                <a:cs typeface="Courier New"/>
                <a:sym typeface="Courier New"/>
              </a:rPr>
              <a:t>Aqui você coloca a estrutura </a:t>
            </a:r>
            <a:r>
              <a:rPr lang="pt-BR" sz="1500">
                <a:solidFill>
                  <a:srgbClr val="A626A4"/>
                </a:solidFill>
                <a:latin typeface="Courier New"/>
                <a:ea typeface="Courier New"/>
                <a:cs typeface="Courier New"/>
                <a:sym typeface="Courier New"/>
              </a:rPr>
              <a:t>do</a:t>
            </a:r>
            <a:r>
              <a:rPr lang="pt-BR" sz="1500">
                <a:solidFill>
                  <a:srgbClr val="383A42"/>
                </a:solidFill>
                <a:highlight>
                  <a:srgbClr val="FFFFFF"/>
                </a:highlight>
                <a:latin typeface="Courier New"/>
                <a:ea typeface="Courier New"/>
                <a:cs typeface="Courier New"/>
                <a:sym typeface="Courier New"/>
              </a:rPr>
              <a:t> trigger.</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A626A4"/>
                </a:solidFill>
                <a:latin typeface="Courier New"/>
                <a:ea typeface="Courier New"/>
                <a:cs typeface="Courier New"/>
                <a:sym typeface="Courier New"/>
              </a:rPr>
              <a:t>END</a:t>
            </a:r>
            <a:r>
              <a:rPr lang="pt-BR" sz="1500">
                <a:solidFill>
                  <a:srgbClr val="383A42"/>
                </a:solidFill>
                <a:highlight>
                  <a:srgbClr val="FFFFFF"/>
                </a:highlight>
                <a:latin typeface="Courier New"/>
                <a:ea typeface="Courier New"/>
                <a:cs typeface="Courier New"/>
                <a:sym typeface="Courier New"/>
              </a:rPr>
              <a:t> //</a:t>
            </a:r>
            <a:endParaRPr sz="1500">
              <a:solidFill>
                <a:srgbClr val="383A42"/>
              </a:solidFill>
              <a:highlight>
                <a:srgbClr val="FFFFFF"/>
              </a:highlight>
              <a:latin typeface="Courier New"/>
              <a:ea typeface="Courier New"/>
              <a:cs typeface="Courier New"/>
              <a:sym typeface="Courier New"/>
            </a:endParaRPr>
          </a:p>
          <a:p>
            <a:pPr indent="0" lvl="0" marL="0" rtl="0" algn="just">
              <a:spcBef>
                <a:spcPts val="1000"/>
              </a:spcBef>
              <a:spcAft>
                <a:spcPts val="0"/>
              </a:spcAft>
              <a:buNone/>
            </a:pPr>
            <a:r>
              <a:rPr lang="pt-BR" sz="1500">
                <a:solidFill>
                  <a:srgbClr val="383A42"/>
                </a:solidFill>
                <a:highlight>
                  <a:srgbClr val="FFFFFF"/>
                </a:highlight>
                <a:latin typeface="Courier New"/>
                <a:ea typeface="Courier New"/>
                <a:cs typeface="Courier New"/>
                <a:sym typeface="Courier New"/>
              </a:rPr>
              <a:t>delimiter ;</a:t>
            </a:r>
            <a:endParaRPr sz="3105">
              <a:solidFill>
                <a:srgbClr val="093366"/>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18f2be4fa90_0_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Exercício</a:t>
            </a:r>
            <a:endParaRPr/>
          </a:p>
        </p:txBody>
      </p:sp>
      <p:sp>
        <p:nvSpPr>
          <p:cNvPr id="686" name="Google Shape;686;g18f2be4fa90_0_5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Crie uma trigger que seja capaz de atualizar o estoque do produto assim que um produto for comprado, ou seja, “inserido” na tabela compra.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21242" y="263483"/>
            <a:ext cx="11618259" cy="1325563"/>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None/>
            </a:pPr>
            <a:r>
              <a:rPr lang="pt-BR" sz="2800"/>
              <a:t>Modelo Lógico</a:t>
            </a:r>
            <a:endParaRPr/>
          </a:p>
        </p:txBody>
      </p:sp>
      <p:sp>
        <p:nvSpPr>
          <p:cNvPr id="137" name="Google Shape;137;p9"/>
          <p:cNvSpPr txBox="1"/>
          <p:nvPr>
            <p:ph idx="1" type="body"/>
          </p:nvPr>
        </p:nvSpPr>
        <p:spPr>
          <a:xfrm>
            <a:off x="421242" y="1570130"/>
            <a:ext cx="4118101" cy="505926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pt-BR" sz="2400"/>
              <a:t>Nessa etapa, são definidos os aspectos físicos do projeto de banco de dados. Cada entidade tende a se tornar uma tabela, que armazenará informações. Nessa fase é hora de definir os tipos de dados e tamanho dos campos que vão armazenar as informações. Por exemplo:</a:t>
            </a:r>
            <a:endParaRPr/>
          </a:p>
          <a:p>
            <a:pPr indent="-228600" lvl="0" marL="228600" rtl="0" algn="just">
              <a:lnSpc>
                <a:spcPct val="90000"/>
              </a:lnSpc>
              <a:spcBef>
                <a:spcPts val="1000"/>
              </a:spcBef>
              <a:spcAft>
                <a:spcPts val="0"/>
              </a:spcAft>
              <a:buClr>
                <a:schemeClr val="dk1"/>
              </a:buClr>
              <a:buSzPct val="100000"/>
              <a:buChar char="•"/>
            </a:pPr>
            <a:r>
              <a:rPr lang="pt-BR" sz="2400"/>
              <a:t>RG e CPF pedem dados do tipo numérico;</a:t>
            </a:r>
            <a:endParaRPr/>
          </a:p>
          <a:p>
            <a:pPr indent="-228600" lvl="0" marL="228600" rtl="0" algn="just">
              <a:lnSpc>
                <a:spcPct val="90000"/>
              </a:lnSpc>
              <a:spcBef>
                <a:spcPts val="1000"/>
              </a:spcBef>
              <a:spcAft>
                <a:spcPts val="0"/>
              </a:spcAft>
              <a:buClr>
                <a:schemeClr val="dk1"/>
              </a:buClr>
              <a:buSzPct val="100000"/>
              <a:buChar char="•"/>
            </a:pPr>
            <a:r>
              <a:rPr lang="pt-BR" sz="2400"/>
              <a:t>Nomes, endereços e informações que contenham tanto letras como números são dados do tipo caractere.</a:t>
            </a:r>
            <a:endParaRPr/>
          </a:p>
          <a:p>
            <a:pPr indent="0" lvl="0" marL="0" rtl="0" algn="just">
              <a:lnSpc>
                <a:spcPct val="90000"/>
              </a:lnSpc>
              <a:spcBef>
                <a:spcPts val="1000"/>
              </a:spcBef>
              <a:spcAft>
                <a:spcPts val="0"/>
              </a:spcAft>
              <a:buClr>
                <a:schemeClr val="dk1"/>
              </a:buClr>
              <a:buSzPct val="100000"/>
              <a:buNone/>
            </a:pPr>
            <a:r>
              <a:rPr lang="pt-BR" sz="2400"/>
              <a:t>.</a:t>
            </a:r>
            <a:endParaRPr sz="2400"/>
          </a:p>
          <a:p>
            <a:pPr indent="0" lvl="0" marL="0" rtl="0" algn="just">
              <a:lnSpc>
                <a:spcPct val="90000"/>
              </a:lnSpc>
              <a:spcBef>
                <a:spcPts val="1000"/>
              </a:spcBef>
              <a:spcAft>
                <a:spcPts val="0"/>
              </a:spcAft>
              <a:buClr>
                <a:schemeClr val="dk1"/>
              </a:buClr>
              <a:buSzPct val="100000"/>
              <a:buNone/>
            </a:pPr>
            <a:r>
              <a:t/>
            </a:r>
            <a:endParaRPr sz="2200"/>
          </a:p>
        </p:txBody>
      </p:sp>
      <p:pic>
        <p:nvPicPr>
          <p:cNvPr id="138" name="Google Shape;138;p9"/>
          <p:cNvPicPr preferRelativeResize="0"/>
          <p:nvPr/>
        </p:nvPicPr>
        <p:blipFill rotWithShape="1">
          <a:blip r:embed="rId3">
            <a:alphaModFix/>
          </a:blip>
          <a:srcRect b="0" l="0" r="0" t="0"/>
          <a:stretch/>
        </p:blipFill>
        <p:spPr>
          <a:xfrm>
            <a:off x="4539343" y="1376774"/>
            <a:ext cx="7249885" cy="440354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8f2be4fa90_0_1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VIEWS</a:t>
            </a:r>
            <a:endParaRPr/>
          </a:p>
        </p:txBody>
      </p:sp>
      <p:sp>
        <p:nvSpPr>
          <p:cNvPr id="692" name="Google Shape;692;g18f2be4fa90_0_1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2050">
                <a:solidFill>
                  <a:srgbClr val="253A44"/>
                </a:solidFill>
                <a:latin typeface="Times New Roman"/>
                <a:ea typeface="Times New Roman"/>
                <a:cs typeface="Times New Roman"/>
                <a:sym typeface="Times New Roman"/>
              </a:rPr>
              <a:t>Uma View é um objeto que pertence a um banco de dados, definida baseada em declarações </a:t>
            </a:r>
            <a:r>
              <a:rPr lang="pt-BR" sz="1750">
                <a:solidFill>
                  <a:srgbClr val="8795A2"/>
                </a:solidFill>
                <a:highlight>
                  <a:srgbClr val="EAEFF2"/>
                </a:highlight>
                <a:latin typeface="Roboto Mono"/>
                <a:ea typeface="Roboto Mono"/>
                <a:cs typeface="Roboto Mono"/>
                <a:sym typeface="Roboto Mono"/>
              </a:rPr>
              <a:t>SELECT’s</a:t>
            </a:r>
            <a:r>
              <a:rPr lang="pt-BR" sz="2050">
                <a:solidFill>
                  <a:srgbClr val="253A44"/>
                </a:solidFill>
                <a:latin typeface="Times New Roman"/>
                <a:ea typeface="Times New Roman"/>
                <a:cs typeface="Times New Roman"/>
                <a:sym typeface="Times New Roman"/>
              </a:rPr>
              <a:t>, retornando uma determinada visualização de dados de uma ou mais tabelas. Esses objetos são chamados por vezes de “virtual tables”, formada a partir de outras tabelas que por sua vez são chamadas de “based tables” ou ainda outras Views. E alguns casos, as Views são atualizáveis e podem ser alvos de declaração </a:t>
            </a:r>
            <a:r>
              <a:rPr lang="pt-BR" sz="1750">
                <a:solidFill>
                  <a:srgbClr val="8795A2"/>
                </a:solidFill>
                <a:highlight>
                  <a:srgbClr val="EAEFF2"/>
                </a:highlight>
                <a:latin typeface="Roboto Mono"/>
                <a:ea typeface="Roboto Mono"/>
                <a:cs typeface="Roboto Mono"/>
                <a:sym typeface="Roboto Mono"/>
              </a:rPr>
              <a:t>INSERT</a:t>
            </a:r>
            <a:r>
              <a:rPr lang="pt-BR" sz="2050">
                <a:solidFill>
                  <a:srgbClr val="253A44"/>
                </a:solidFill>
                <a:latin typeface="Times New Roman"/>
                <a:ea typeface="Times New Roman"/>
                <a:cs typeface="Times New Roman"/>
                <a:sym typeface="Times New Roman"/>
              </a:rPr>
              <a:t>, </a:t>
            </a:r>
            <a:r>
              <a:rPr lang="pt-BR" sz="1750">
                <a:solidFill>
                  <a:srgbClr val="8795A2"/>
                </a:solidFill>
                <a:highlight>
                  <a:srgbClr val="EAEFF2"/>
                </a:highlight>
                <a:latin typeface="Roboto Mono"/>
                <a:ea typeface="Roboto Mono"/>
                <a:cs typeface="Roboto Mono"/>
                <a:sym typeface="Roboto Mono"/>
              </a:rPr>
              <a:t>UPDATE</a:t>
            </a:r>
            <a:r>
              <a:rPr lang="pt-BR" sz="2050">
                <a:solidFill>
                  <a:srgbClr val="253A44"/>
                </a:solidFill>
                <a:latin typeface="Times New Roman"/>
                <a:ea typeface="Times New Roman"/>
                <a:cs typeface="Times New Roman"/>
                <a:sym typeface="Times New Roman"/>
              </a:rPr>
              <a:t> e </a:t>
            </a:r>
            <a:r>
              <a:rPr lang="pt-BR" sz="1750">
                <a:solidFill>
                  <a:srgbClr val="8795A2"/>
                </a:solidFill>
                <a:highlight>
                  <a:srgbClr val="EAEFF2"/>
                </a:highlight>
                <a:latin typeface="Roboto Mono"/>
                <a:ea typeface="Roboto Mono"/>
                <a:cs typeface="Roboto Mono"/>
                <a:sym typeface="Roboto Mono"/>
              </a:rPr>
              <a:t>DELETE</a:t>
            </a:r>
            <a:r>
              <a:rPr lang="pt-BR" sz="2050">
                <a:solidFill>
                  <a:srgbClr val="253A44"/>
                </a:solidFill>
                <a:latin typeface="Times New Roman"/>
                <a:ea typeface="Times New Roman"/>
                <a:cs typeface="Times New Roman"/>
                <a:sym typeface="Times New Roman"/>
              </a:rPr>
              <a:t>, que na verdade modificam sua “based tables”.</a:t>
            </a:r>
            <a:endParaRPr sz="20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0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0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0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2050" u="sng">
                <a:solidFill>
                  <a:schemeClr val="hlink"/>
                </a:solidFill>
                <a:latin typeface="Times New Roman"/>
                <a:ea typeface="Times New Roman"/>
                <a:cs typeface="Times New Roman"/>
                <a:sym typeface="Times New Roman"/>
                <a:hlinkClick r:id="rId3"/>
              </a:rPr>
              <a:t>https://www.devmedia.com.br/mysql-trabalhando-com-views/8724</a:t>
            </a:r>
            <a:endParaRPr sz="20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2050">
              <a:solidFill>
                <a:srgbClr val="253A44"/>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18f2be4fa90_0_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VIEWS</a:t>
            </a:r>
            <a:endParaRPr/>
          </a:p>
        </p:txBody>
      </p:sp>
      <p:sp>
        <p:nvSpPr>
          <p:cNvPr id="698" name="Google Shape;698;g18f2be4fa90_0_5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Para definir Views em um banco de dados, utilize a declaração </a:t>
            </a:r>
            <a:r>
              <a:rPr lang="pt-BR" sz="1800">
                <a:solidFill>
                  <a:srgbClr val="8795A2"/>
                </a:solidFill>
                <a:highlight>
                  <a:srgbClr val="EAEFF2"/>
                </a:highlight>
                <a:latin typeface="Roboto Mono"/>
                <a:ea typeface="Roboto Mono"/>
                <a:cs typeface="Roboto Mono"/>
                <a:sym typeface="Roboto Mono"/>
              </a:rPr>
              <a:t>CREATE VIEW</a:t>
            </a:r>
            <a:r>
              <a:rPr lang="pt-BR" sz="1800">
                <a:solidFill>
                  <a:srgbClr val="253A44"/>
                </a:solidFill>
                <a:latin typeface="Times New Roman"/>
                <a:ea typeface="Times New Roman"/>
                <a:cs typeface="Times New Roman"/>
                <a:sym typeface="Times New Roman"/>
              </a:rPr>
              <a:t>.</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Para iniciarmos com a mão na massa, definiremos uma View simples para listar cidades da tabela City, do banco de dados </a:t>
            </a:r>
            <a:r>
              <a:rPr lang="pt-BR" sz="1800">
                <a:solidFill>
                  <a:srgbClr val="8795A2"/>
                </a:solidFill>
                <a:highlight>
                  <a:srgbClr val="EAEFF2"/>
                </a:highlight>
                <a:latin typeface="Roboto Mono"/>
                <a:ea typeface="Roboto Mono"/>
                <a:cs typeface="Roboto Mono"/>
                <a:sym typeface="Roboto Mono"/>
              </a:rPr>
              <a:t>World</a:t>
            </a:r>
            <a:r>
              <a:rPr lang="pt-BR" sz="1800">
                <a:solidFill>
                  <a:srgbClr val="253A44"/>
                </a:solidFill>
                <a:latin typeface="Times New Roman"/>
                <a:ea typeface="Times New Roman"/>
                <a:cs typeface="Times New Roman"/>
                <a:sym typeface="Times New Roman"/>
              </a:rPr>
              <a:t>, como vemos no </a:t>
            </a:r>
            <a:r>
              <a:rPr b="1" lang="pt-BR" sz="1800">
                <a:solidFill>
                  <a:srgbClr val="253A44"/>
                </a:solidFill>
                <a:latin typeface="Times New Roman"/>
                <a:ea typeface="Times New Roman"/>
                <a:cs typeface="Times New Roman"/>
                <a:sym typeface="Times New Roman"/>
              </a:rPr>
              <a:t>Código 2</a:t>
            </a:r>
            <a:r>
              <a:rPr lang="pt-BR" sz="1800">
                <a:solidFill>
                  <a:srgbClr val="253A44"/>
                </a:solidFill>
                <a:latin typeface="Times New Roman"/>
                <a:ea typeface="Times New Roman"/>
                <a:cs typeface="Times New Roman"/>
                <a:sym typeface="Times New Roman"/>
              </a:rPr>
              <a:t>.</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b="1" lang="pt-BR" sz="1800">
                <a:solidFill>
                  <a:srgbClr val="FF0000"/>
                </a:solidFill>
                <a:latin typeface="Times New Roman"/>
                <a:ea typeface="Times New Roman"/>
                <a:cs typeface="Times New Roman"/>
                <a:sym typeface="Times New Roman"/>
              </a:rPr>
              <a:t>CREATE VIEW vw_viewCity AS</a:t>
            </a:r>
            <a:endParaRPr b="1" sz="180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b="1" lang="pt-BR" sz="1800">
                <a:solidFill>
                  <a:srgbClr val="FF0000"/>
                </a:solidFill>
                <a:latin typeface="Times New Roman"/>
                <a:ea typeface="Times New Roman"/>
                <a:cs typeface="Times New Roman"/>
                <a:sym typeface="Times New Roman"/>
              </a:rPr>
              <a:t>SELECT ID, Name</a:t>
            </a:r>
            <a:endParaRPr b="1" sz="180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b="1" lang="pt-BR" sz="1800">
                <a:solidFill>
                  <a:srgbClr val="FF0000"/>
                </a:solidFill>
                <a:latin typeface="Times New Roman"/>
                <a:ea typeface="Times New Roman"/>
                <a:cs typeface="Times New Roman"/>
                <a:sym typeface="Times New Roman"/>
              </a:rPr>
              <a:t>FROM City;</a:t>
            </a:r>
            <a:endParaRPr b="1" sz="180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SELECT *</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FROM vw_viewCity</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LIMIT 3;</a:t>
            </a:r>
            <a:endParaRPr sz="1800">
              <a:solidFill>
                <a:srgbClr val="253A44"/>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18f2be4fa90_0_8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VIEWS</a:t>
            </a:r>
            <a:endParaRPr/>
          </a:p>
        </p:txBody>
      </p:sp>
      <p:sp>
        <p:nvSpPr>
          <p:cNvPr id="704" name="Google Shape;704;g18f2be4fa90_0_8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OBSERVAÇÃO: </a:t>
            </a:r>
            <a:r>
              <a:rPr lang="pt-BR" sz="1800" u="sng">
                <a:solidFill>
                  <a:srgbClr val="253A44"/>
                </a:solidFill>
                <a:latin typeface="Times New Roman"/>
                <a:ea typeface="Times New Roman"/>
                <a:cs typeface="Times New Roman"/>
                <a:sym typeface="Times New Roman"/>
              </a:rPr>
              <a:t>Para sobrescrever uma view</a:t>
            </a:r>
            <a:endParaRPr sz="1800" u="sng">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CREATE </a:t>
            </a:r>
            <a:r>
              <a:rPr lang="pt-BR" sz="1800">
                <a:solidFill>
                  <a:srgbClr val="FF0000"/>
                </a:solidFill>
                <a:latin typeface="Times New Roman"/>
                <a:ea typeface="Times New Roman"/>
                <a:cs typeface="Times New Roman"/>
                <a:sym typeface="Times New Roman"/>
              </a:rPr>
              <a:t>OR REPLACE </a:t>
            </a:r>
            <a:r>
              <a:rPr lang="pt-BR" sz="1800">
                <a:solidFill>
                  <a:srgbClr val="253A44"/>
                </a:solidFill>
                <a:latin typeface="Times New Roman"/>
                <a:ea typeface="Times New Roman"/>
                <a:cs typeface="Times New Roman"/>
                <a:sym typeface="Times New Roman"/>
              </a:rPr>
              <a:t>VIEW vw_viewCity AS</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SELECT Name</a:t>
            </a:r>
            <a:endParaRPr sz="180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800">
                <a:solidFill>
                  <a:srgbClr val="253A44"/>
                </a:solidFill>
                <a:latin typeface="Times New Roman"/>
                <a:ea typeface="Times New Roman"/>
                <a:cs typeface="Times New Roman"/>
                <a:sym typeface="Times New Roman"/>
              </a:rPr>
              <a:t>FROM City;</a:t>
            </a:r>
            <a:endParaRPr sz="1800">
              <a:solidFill>
                <a:srgbClr val="253A44"/>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8f2be4fa90_0_6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VIEWS</a:t>
            </a:r>
            <a:endParaRPr/>
          </a:p>
        </p:txBody>
      </p:sp>
      <p:sp>
        <p:nvSpPr>
          <p:cNvPr id="710" name="Google Shape;710;g18f2be4fa90_0_6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1850">
                <a:solidFill>
                  <a:srgbClr val="253A44"/>
                </a:solidFill>
                <a:latin typeface="Times New Roman"/>
                <a:ea typeface="Times New Roman"/>
                <a:cs typeface="Times New Roman"/>
                <a:sym typeface="Times New Roman"/>
              </a:rPr>
              <a:t>Podemos explicar que, a partir desse momento, se dermos um </a:t>
            </a:r>
            <a:r>
              <a:rPr lang="pt-BR" sz="1550">
                <a:solidFill>
                  <a:srgbClr val="8795A2"/>
                </a:solidFill>
                <a:highlight>
                  <a:srgbClr val="EAEFF2"/>
                </a:highlight>
                <a:latin typeface="Roboto Mono"/>
                <a:ea typeface="Roboto Mono"/>
                <a:cs typeface="Roboto Mono"/>
                <a:sym typeface="Roboto Mono"/>
              </a:rPr>
              <a:t>SHOW TABLES</a:t>
            </a:r>
            <a:r>
              <a:rPr lang="pt-BR" sz="1850">
                <a:solidFill>
                  <a:srgbClr val="253A44"/>
                </a:solidFill>
                <a:latin typeface="Times New Roman"/>
                <a:ea typeface="Times New Roman"/>
                <a:cs typeface="Times New Roman"/>
                <a:sym typeface="Times New Roman"/>
              </a:rPr>
              <a:t> no banco de dados </a:t>
            </a:r>
            <a:r>
              <a:rPr lang="pt-BR" sz="1550">
                <a:solidFill>
                  <a:srgbClr val="8795A2"/>
                </a:solidFill>
                <a:highlight>
                  <a:srgbClr val="EAEFF2"/>
                </a:highlight>
                <a:latin typeface="Roboto Mono"/>
                <a:ea typeface="Roboto Mono"/>
                <a:cs typeface="Roboto Mono"/>
                <a:sym typeface="Roboto Mono"/>
              </a:rPr>
              <a:t>World</a:t>
            </a:r>
            <a:r>
              <a:rPr lang="pt-BR" sz="1850">
                <a:solidFill>
                  <a:srgbClr val="253A44"/>
                </a:solidFill>
                <a:latin typeface="Times New Roman"/>
                <a:ea typeface="Times New Roman"/>
                <a:cs typeface="Times New Roman"/>
                <a:sym typeface="Times New Roman"/>
              </a:rPr>
              <a:t>, veremos que uma tabela adicional foi criada, que é a View que criamos. Para uma conceituação mais ampla, uma View é um mapeamento lógico de várias tabelas contidas em um ou mais bancos de dados que por sua vez estão em um servidor MySQL. No caso da View criada no slide anterior, temos uma tabela virtual (</a:t>
            </a:r>
            <a:r>
              <a:rPr lang="pt-BR" sz="1550">
                <a:solidFill>
                  <a:srgbClr val="8795A2"/>
                </a:solidFill>
                <a:highlight>
                  <a:srgbClr val="EAEFF2"/>
                </a:highlight>
                <a:latin typeface="Roboto Mono"/>
                <a:ea typeface="Roboto Mono"/>
                <a:cs typeface="Roboto Mono"/>
                <a:sym typeface="Roboto Mono"/>
              </a:rPr>
              <a:t>vw_viewCity</a:t>
            </a:r>
            <a:r>
              <a:rPr lang="pt-BR" sz="1850">
                <a:solidFill>
                  <a:srgbClr val="253A44"/>
                </a:solidFill>
                <a:latin typeface="Times New Roman"/>
                <a:ea typeface="Times New Roman"/>
                <a:cs typeface="Times New Roman"/>
                <a:sym typeface="Times New Roman"/>
              </a:rPr>
              <a:t>) baseada em uma tabela chamada de base (</a:t>
            </a:r>
            <a:r>
              <a:rPr b="1" lang="pt-BR" sz="1850">
                <a:solidFill>
                  <a:srgbClr val="253A44"/>
                </a:solidFill>
                <a:latin typeface="Times New Roman"/>
                <a:ea typeface="Times New Roman"/>
                <a:cs typeface="Times New Roman"/>
                <a:sym typeface="Times New Roman"/>
              </a:rPr>
              <a:t>City</a:t>
            </a:r>
            <a:r>
              <a:rPr lang="pt-BR" sz="1850">
                <a:solidFill>
                  <a:srgbClr val="253A44"/>
                </a:solidFill>
                <a:latin typeface="Times New Roman"/>
                <a:ea typeface="Times New Roman"/>
                <a:cs typeface="Times New Roman"/>
                <a:sym typeface="Times New Roman"/>
              </a:rPr>
              <a:t>).</a:t>
            </a:r>
            <a:endParaRPr sz="2300">
              <a:solidFill>
                <a:srgbClr val="253A44"/>
              </a:solidFill>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18f2be4fa90_0_7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VIEWS</a:t>
            </a:r>
            <a:endParaRPr/>
          </a:p>
        </p:txBody>
      </p:sp>
      <p:sp>
        <p:nvSpPr>
          <p:cNvPr id="716" name="Google Shape;716;g18f2be4fa90_0_70"/>
          <p:cNvSpPr txBox="1"/>
          <p:nvPr>
            <p:ph idx="1" type="body"/>
          </p:nvPr>
        </p:nvSpPr>
        <p:spPr>
          <a:xfrm>
            <a:off x="838200" y="1850700"/>
            <a:ext cx="10515600" cy="43512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None/>
            </a:pPr>
            <a:r>
              <a:rPr lang="pt-BR" sz="1950">
                <a:solidFill>
                  <a:srgbClr val="253A44"/>
                </a:solidFill>
                <a:latin typeface="Times New Roman"/>
                <a:ea typeface="Times New Roman"/>
                <a:cs typeface="Times New Roman"/>
                <a:sym typeface="Times New Roman"/>
              </a:rPr>
              <a:t>Podemos criar Views mais sofisticadas, com um comando </a:t>
            </a:r>
            <a:r>
              <a:rPr lang="pt-BR" sz="1650">
                <a:solidFill>
                  <a:srgbClr val="8795A2"/>
                </a:solidFill>
                <a:highlight>
                  <a:srgbClr val="EAEFF2"/>
                </a:highlight>
                <a:latin typeface="Roboto Mono"/>
                <a:ea typeface="Roboto Mono"/>
                <a:cs typeface="Roboto Mono"/>
                <a:sym typeface="Roboto Mono"/>
              </a:rPr>
              <a:t>SELECT</a:t>
            </a:r>
            <a:r>
              <a:rPr lang="pt-BR" sz="1950">
                <a:solidFill>
                  <a:srgbClr val="253A44"/>
                </a:solidFill>
                <a:latin typeface="Times New Roman"/>
                <a:ea typeface="Times New Roman"/>
                <a:cs typeface="Times New Roman"/>
                <a:sym typeface="Times New Roman"/>
              </a:rPr>
              <a:t> mais trabalhado, podendo utilizar das cláusulas </a:t>
            </a:r>
            <a:r>
              <a:rPr lang="pt-BR" sz="1650">
                <a:solidFill>
                  <a:srgbClr val="8795A2"/>
                </a:solidFill>
                <a:highlight>
                  <a:srgbClr val="EAEFF2"/>
                </a:highlight>
                <a:latin typeface="Roboto Mono"/>
                <a:ea typeface="Roboto Mono"/>
                <a:cs typeface="Roboto Mono"/>
                <a:sym typeface="Roboto Mono"/>
              </a:rPr>
              <a:t>WHERE</a:t>
            </a:r>
            <a:r>
              <a:rPr lang="pt-BR" sz="1950">
                <a:solidFill>
                  <a:srgbClr val="253A44"/>
                </a:solidFill>
                <a:latin typeface="Times New Roman"/>
                <a:ea typeface="Times New Roman"/>
                <a:cs typeface="Times New Roman"/>
                <a:sym typeface="Times New Roman"/>
              </a:rPr>
              <a:t>, </a:t>
            </a:r>
            <a:r>
              <a:rPr lang="pt-BR" sz="1650">
                <a:solidFill>
                  <a:srgbClr val="8795A2"/>
                </a:solidFill>
                <a:highlight>
                  <a:srgbClr val="EAEFF2"/>
                </a:highlight>
                <a:latin typeface="Roboto Mono"/>
                <a:ea typeface="Roboto Mono"/>
                <a:cs typeface="Roboto Mono"/>
                <a:sym typeface="Roboto Mono"/>
              </a:rPr>
              <a:t>GROUP BY</a:t>
            </a:r>
            <a:r>
              <a:rPr lang="pt-BR" sz="1950">
                <a:solidFill>
                  <a:srgbClr val="253A44"/>
                </a:solidFill>
                <a:latin typeface="Times New Roman"/>
                <a:ea typeface="Times New Roman"/>
                <a:cs typeface="Times New Roman"/>
                <a:sym typeface="Times New Roman"/>
              </a:rPr>
              <a:t>, </a:t>
            </a:r>
            <a:r>
              <a:rPr lang="pt-BR" sz="1650">
                <a:solidFill>
                  <a:srgbClr val="8795A2"/>
                </a:solidFill>
                <a:highlight>
                  <a:srgbClr val="EAEFF2"/>
                </a:highlight>
                <a:latin typeface="Roboto Mono"/>
                <a:ea typeface="Roboto Mono"/>
                <a:cs typeface="Roboto Mono"/>
                <a:sym typeface="Roboto Mono"/>
              </a:rPr>
              <a:t>HAVING</a:t>
            </a:r>
            <a:r>
              <a:rPr lang="pt-BR" sz="1950">
                <a:solidFill>
                  <a:srgbClr val="253A44"/>
                </a:solidFill>
                <a:latin typeface="Times New Roman"/>
                <a:ea typeface="Times New Roman"/>
                <a:cs typeface="Times New Roman"/>
                <a:sym typeface="Times New Roman"/>
              </a:rPr>
              <a:t> e </a:t>
            </a:r>
            <a:r>
              <a:rPr lang="pt-BR" sz="1650">
                <a:solidFill>
                  <a:srgbClr val="8795A2"/>
                </a:solidFill>
                <a:highlight>
                  <a:srgbClr val="EAEFF2"/>
                </a:highlight>
                <a:latin typeface="Roboto Mono"/>
                <a:ea typeface="Roboto Mono"/>
                <a:cs typeface="Roboto Mono"/>
                <a:sym typeface="Roboto Mono"/>
              </a:rPr>
              <a:t>ORDER BY</a:t>
            </a:r>
            <a:r>
              <a:rPr lang="pt-BR" sz="1950">
                <a:solidFill>
                  <a:srgbClr val="253A44"/>
                </a:solidFill>
                <a:latin typeface="Times New Roman"/>
                <a:ea typeface="Times New Roman"/>
                <a:cs typeface="Times New Roman"/>
                <a:sym typeface="Times New Roman"/>
              </a:rPr>
              <a:t>. Alguns SGBD’s comerciais não permitem a utilização de </a:t>
            </a:r>
            <a:r>
              <a:rPr lang="pt-BR" sz="1650">
                <a:solidFill>
                  <a:srgbClr val="8795A2"/>
                </a:solidFill>
                <a:highlight>
                  <a:srgbClr val="EAEFF2"/>
                </a:highlight>
                <a:latin typeface="Roboto Mono"/>
                <a:ea typeface="Roboto Mono"/>
                <a:cs typeface="Roboto Mono"/>
                <a:sym typeface="Roboto Mono"/>
              </a:rPr>
              <a:t>ORDER BY</a:t>
            </a:r>
            <a:r>
              <a:rPr lang="pt-BR" sz="1950">
                <a:solidFill>
                  <a:srgbClr val="253A44"/>
                </a:solidFill>
                <a:latin typeface="Times New Roman"/>
                <a:ea typeface="Times New Roman"/>
                <a:cs typeface="Times New Roman"/>
                <a:sym typeface="Times New Roman"/>
              </a:rPr>
              <a:t> em meio ao </a:t>
            </a:r>
            <a:r>
              <a:rPr lang="pt-BR" sz="1650">
                <a:solidFill>
                  <a:srgbClr val="8795A2"/>
                </a:solidFill>
                <a:highlight>
                  <a:srgbClr val="EAEFF2"/>
                </a:highlight>
                <a:latin typeface="Roboto Mono"/>
                <a:ea typeface="Roboto Mono"/>
                <a:cs typeface="Roboto Mono"/>
                <a:sym typeface="Roboto Mono"/>
              </a:rPr>
              <a:t>SELECT</a:t>
            </a:r>
            <a:r>
              <a:rPr lang="pt-BR" sz="1950">
                <a:solidFill>
                  <a:srgbClr val="253A44"/>
                </a:solidFill>
                <a:latin typeface="Times New Roman"/>
                <a:ea typeface="Times New Roman"/>
                <a:cs typeface="Times New Roman"/>
                <a:sym typeface="Times New Roman"/>
              </a:rPr>
              <a:t> na definição de uma View, a exemplo do SQL Server, da Microsoft. O </a:t>
            </a:r>
            <a:r>
              <a:rPr b="1" lang="pt-BR" sz="1950">
                <a:solidFill>
                  <a:srgbClr val="253A44"/>
                </a:solidFill>
                <a:latin typeface="Times New Roman"/>
                <a:ea typeface="Times New Roman"/>
                <a:cs typeface="Times New Roman"/>
                <a:sym typeface="Times New Roman"/>
              </a:rPr>
              <a:t>Código 5</a:t>
            </a:r>
            <a:r>
              <a:rPr lang="pt-BR" sz="1950">
                <a:solidFill>
                  <a:srgbClr val="253A44"/>
                </a:solidFill>
                <a:latin typeface="Times New Roman"/>
                <a:ea typeface="Times New Roman"/>
                <a:cs typeface="Times New Roman"/>
                <a:sym typeface="Times New Roman"/>
              </a:rPr>
              <a:t> mostra uma consulta mais trabalhada para a criação de uma View, envolvendo as tabelas Country e CountryLanguage do banco de dados World.</a:t>
            </a:r>
            <a:endParaRPr sz="19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9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FF0000"/>
                </a:solidFill>
                <a:latin typeface="Times New Roman"/>
                <a:ea typeface="Times New Roman"/>
                <a:cs typeface="Times New Roman"/>
                <a:sym typeface="Times New Roman"/>
              </a:rPr>
              <a:t>CREATE VIEW vw_countryLangCount AS</a:t>
            </a:r>
            <a:endParaRPr sz="195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FF0000"/>
                </a:solidFill>
                <a:latin typeface="Times New Roman"/>
                <a:ea typeface="Times New Roman"/>
                <a:cs typeface="Times New Roman"/>
                <a:sym typeface="Times New Roman"/>
              </a:rPr>
              <a:t>SELECT Name, Count(Language) AS LangCount</a:t>
            </a:r>
            <a:endParaRPr sz="195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FF0000"/>
                </a:solidFill>
                <a:latin typeface="Times New Roman"/>
                <a:ea typeface="Times New Roman"/>
                <a:cs typeface="Times New Roman"/>
                <a:sym typeface="Times New Roman"/>
              </a:rPr>
              <a:t>FROM Country, CountryLanguage</a:t>
            </a:r>
            <a:endParaRPr sz="195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FF0000"/>
                </a:solidFill>
                <a:latin typeface="Times New Roman"/>
                <a:ea typeface="Times New Roman"/>
                <a:cs typeface="Times New Roman"/>
                <a:sym typeface="Times New Roman"/>
              </a:rPr>
              <a:t>WHERE Code = CountryCode</a:t>
            </a:r>
            <a:endParaRPr sz="195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FF0000"/>
                </a:solidFill>
                <a:latin typeface="Times New Roman"/>
                <a:ea typeface="Times New Roman"/>
                <a:cs typeface="Times New Roman"/>
                <a:sym typeface="Times New Roman"/>
              </a:rPr>
              <a:t>Group by Name;</a:t>
            </a:r>
            <a:endParaRPr sz="1950">
              <a:solidFill>
                <a:srgbClr val="FF0000"/>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9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rPr lang="pt-BR" sz="1950">
                <a:solidFill>
                  <a:srgbClr val="253A44"/>
                </a:solidFill>
                <a:latin typeface="Times New Roman"/>
                <a:ea typeface="Times New Roman"/>
                <a:cs typeface="Times New Roman"/>
                <a:sym typeface="Times New Roman"/>
              </a:rPr>
              <a:t>SELECT * FROM vw_countryLagCount LIMIT 3;</a:t>
            </a:r>
            <a:endParaRPr sz="1950">
              <a:solidFill>
                <a:srgbClr val="253A44"/>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18f2be4fa90_0_7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EXERCÍCIOS</a:t>
            </a:r>
            <a:endParaRPr/>
          </a:p>
        </p:txBody>
      </p:sp>
      <p:sp>
        <p:nvSpPr>
          <p:cNvPr id="722" name="Google Shape;722;g18f2be4fa90_0_76"/>
          <p:cNvSpPr txBox="1"/>
          <p:nvPr>
            <p:ph idx="1" type="body"/>
          </p:nvPr>
        </p:nvSpPr>
        <p:spPr>
          <a:xfrm>
            <a:off x="838200" y="1850700"/>
            <a:ext cx="10515600" cy="4351200"/>
          </a:xfrm>
          <a:prstGeom prst="rect">
            <a:avLst/>
          </a:prstGeom>
        </p:spPr>
        <p:txBody>
          <a:bodyPr anchorCtr="0" anchor="t" bIns="45700" lIns="91425" spcFirstLastPara="1" rIns="91425" wrap="square" tIns="45700">
            <a:normAutofit/>
          </a:bodyPr>
          <a:lstStyle/>
          <a:p>
            <a:pPr indent="-352425" lvl="0" marL="457200" rtl="0" algn="just">
              <a:spcBef>
                <a:spcPts val="1000"/>
              </a:spcBef>
              <a:spcAft>
                <a:spcPts val="0"/>
              </a:spcAft>
              <a:buClr>
                <a:srgbClr val="253A44"/>
              </a:buClr>
              <a:buSzPts val="1950"/>
              <a:buFont typeface="Times New Roman"/>
              <a:buAutoNum type="arabicPeriod"/>
            </a:pPr>
            <a:r>
              <a:rPr lang="pt-BR" sz="1950">
                <a:solidFill>
                  <a:srgbClr val="253A44"/>
                </a:solidFill>
                <a:latin typeface="Times New Roman"/>
                <a:ea typeface="Times New Roman"/>
                <a:cs typeface="Times New Roman"/>
                <a:sym typeface="Times New Roman"/>
              </a:rPr>
              <a:t>Crie uma view na tabela cliente que liste os nomes dos clientes;</a:t>
            </a:r>
            <a:endParaRPr sz="1950">
              <a:solidFill>
                <a:srgbClr val="253A44"/>
              </a:solidFill>
              <a:latin typeface="Times New Roman"/>
              <a:ea typeface="Times New Roman"/>
              <a:cs typeface="Times New Roman"/>
              <a:sym typeface="Times New Roman"/>
            </a:endParaRPr>
          </a:p>
          <a:p>
            <a:pPr indent="-352425" lvl="0" marL="457200" rtl="0" algn="just">
              <a:spcBef>
                <a:spcPts val="0"/>
              </a:spcBef>
              <a:spcAft>
                <a:spcPts val="0"/>
              </a:spcAft>
              <a:buClr>
                <a:srgbClr val="253A44"/>
              </a:buClr>
              <a:buSzPts val="1950"/>
              <a:buFont typeface="Times New Roman"/>
              <a:buAutoNum type="arabicPeriod"/>
            </a:pPr>
            <a:r>
              <a:rPr lang="pt-BR" sz="1950">
                <a:solidFill>
                  <a:srgbClr val="253A44"/>
                </a:solidFill>
                <a:latin typeface="Times New Roman"/>
                <a:ea typeface="Times New Roman"/>
                <a:cs typeface="Times New Roman"/>
                <a:sym typeface="Times New Roman"/>
              </a:rPr>
              <a:t>Crie uma view na tabela cliente que liste os nomes dos clientes ordenados de A a Z;</a:t>
            </a:r>
            <a:endParaRPr sz="1950">
              <a:solidFill>
                <a:srgbClr val="253A44"/>
              </a:solidFill>
              <a:latin typeface="Times New Roman"/>
              <a:ea typeface="Times New Roman"/>
              <a:cs typeface="Times New Roman"/>
              <a:sym typeface="Times New Roman"/>
            </a:endParaRPr>
          </a:p>
          <a:p>
            <a:pPr indent="-352425" lvl="0" marL="457200" rtl="0" algn="just">
              <a:spcBef>
                <a:spcPts val="0"/>
              </a:spcBef>
              <a:spcAft>
                <a:spcPts val="0"/>
              </a:spcAft>
              <a:buClr>
                <a:srgbClr val="253A44"/>
              </a:buClr>
              <a:buSzPts val="1950"/>
              <a:buFont typeface="Times New Roman"/>
              <a:buAutoNum type="arabicPeriod"/>
            </a:pPr>
            <a:r>
              <a:rPr lang="pt-BR" sz="1950">
                <a:solidFill>
                  <a:srgbClr val="253A44"/>
                </a:solidFill>
                <a:latin typeface="Times New Roman"/>
                <a:ea typeface="Times New Roman"/>
                <a:cs typeface="Times New Roman"/>
                <a:sym typeface="Times New Roman"/>
              </a:rPr>
              <a:t>Crie uma view na tabela cliente que liste os bairros onde os clientes moram, porém, sem repetição de resultados;</a:t>
            </a:r>
            <a:endParaRPr sz="1950">
              <a:solidFill>
                <a:srgbClr val="253A44"/>
              </a:solidFill>
              <a:latin typeface="Times New Roman"/>
              <a:ea typeface="Times New Roman"/>
              <a:cs typeface="Times New Roman"/>
              <a:sym typeface="Times New Roman"/>
            </a:endParaRPr>
          </a:p>
          <a:p>
            <a:pPr indent="-352425" lvl="0" marL="457200" rtl="0" algn="just">
              <a:spcBef>
                <a:spcPts val="0"/>
              </a:spcBef>
              <a:spcAft>
                <a:spcPts val="0"/>
              </a:spcAft>
              <a:buClr>
                <a:srgbClr val="253A44"/>
              </a:buClr>
              <a:buSzPts val="1950"/>
              <a:buFont typeface="Times New Roman"/>
              <a:buAutoNum type="arabicPeriod"/>
            </a:pPr>
            <a:r>
              <a:rPr lang="pt-BR" sz="1950">
                <a:solidFill>
                  <a:srgbClr val="253A44"/>
                </a:solidFill>
                <a:latin typeface="Times New Roman"/>
                <a:ea typeface="Times New Roman"/>
                <a:cs typeface="Times New Roman"/>
                <a:sym typeface="Times New Roman"/>
              </a:rPr>
              <a:t>Crie uma view na tabela compra usando a estrutura do join para recuperar o nome do cliente e o nome do filme que constam na compra de código X.</a:t>
            </a:r>
            <a:endParaRPr sz="1950">
              <a:solidFill>
                <a:srgbClr val="253A44"/>
              </a:solidFill>
              <a:latin typeface="Times New Roman"/>
              <a:ea typeface="Times New Roman"/>
              <a:cs typeface="Times New Roman"/>
              <a:sym typeface="Times New Roman"/>
            </a:endParaRPr>
          </a:p>
          <a:p>
            <a:pPr indent="-352425" lvl="0" marL="457200" rtl="0" algn="just">
              <a:spcBef>
                <a:spcPts val="0"/>
              </a:spcBef>
              <a:spcAft>
                <a:spcPts val="0"/>
              </a:spcAft>
              <a:buClr>
                <a:srgbClr val="253A44"/>
              </a:buClr>
              <a:buSzPts val="1950"/>
              <a:buFont typeface="Times New Roman"/>
              <a:buAutoNum type="arabicPeriod"/>
            </a:pPr>
            <a:r>
              <a:rPr lang="pt-BR" sz="1950">
                <a:solidFill>
                  <a:srgbClr val="253A44"/>
                </a:solidFill>
                <a:latin typeface="Times New Roman"/>
                <a:ea typeface="Times New Roman"/>
                <a:cs typeface="Times New Roman"/>
                <a:sym typeface="Times New Roman"/>
              </a:rPr>
              <a:t>Desafio: Apagar um view</a:t>
            </a:r>
            <a:endParaRPr sz="1950">
              <a:solidFill>
                <a:srgbClr val="253A44"/>
              </a:solidFill>
              <a:latin typeface="Times New Roman"/>
              <a:ea typeface="Times New Roman"/>
              <a:cs typeface="Times New Roman"/>
              <a:sym typeface="Times New Roman"/>
            </a:endParaRPr>
          </a:p>
          <a:p>
            <a:pPr indent="0" lvl="0" marL="0" rtl="0" algn="just">
              <a:spcBef>
                <a:spcPts val="1000"/>
              </a:spcBef>
              <a:spcAft>
                <a:spcPts val="0"/>
              </a:spcAft>
              <a:buNone/>
            </a:pPr>
            <a:r>
              <a:t/>
            </a:r>
            <a:endParaRPr sz="1950">
              <a:solidFill>
                <a:srgbClr val="253A44"/>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18f2be4fa90_0_1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Resposta do desafio anterior</a:t>
            </a:r>
            <a:endParaRPr/>
          </a:p>
        </p:txBody>
      </p:sp>
      <p:sp>
        <p:nvSpPr>
          <p:cNvPr id="728" name="Google Shape;728;g18f2be4fa90_0_1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pt-BR"/>
              <a:t>DROP VIEW [IF EXISTS] view_name;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1798831720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Stored Procedure e Functions</a:t>
            </a:r>
            <a:endParaRPr/>
          </a:p>
        </p:txBody>
      </p:sp>
      <p:sp>
        <p:nvSpPr>
          <p:cNvPr id="734" name="Google Shape;734;g1798831720a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1850">
                <a:solidFill>
                  <a:srgbClr val="8795A2"/>
                </a:solidFill>
                <a:highlight>
                  <a:srgbClr val="EAEFF2"/>
                </a:highlight>
                <a:latin typeface="Roboto Mono"/>
                <a:ea typeface="Roboto Mono"/>
                <a:cs typeface="Roboto Mono"/>
                <a:sym typeface="Roboto Mono"/>
              </a:rPr>
              <a:t>Procedures</a:t>
            </a:r>
            <a:r>
              <a:rPr lang="pt-BR" sz="2150">
                <a:solidFill>
                  <a:srgbClr val="253A44"/>
                </a:solidFill>
                <a:latin typeface="Times New Roman"/>
                <a:ea typeface="Times New Roman"/>
                <a:cs typeface="Times New Roman"/>
                <a:sym typeface="Times New Roman"/>
              </a:rPr>
              <a:t> e </a:t>
            </a:r>
            <a:r>
              <a:rPr lang="pt-BR" sz="1850">
                <a:solidFill>
                  <a:srgbClr val="8795A2"/>
                </a:solidFill>
                <a:highlight>
                  <a:srgbClr val="EAEFF2"/>
                </a:highlight>
                <a:latin typeface="Roboto Mono"/>
                <a:ea typeface="Roboto Mono"/>
                <a:cs typeface="Roboto Mono"/>
                <a:sym typeface="Roboto Mono"/>
              </a:rPr>
              <a:t>Functions</a:t>
            </a:r>
            <a:r>
              <a:rPr lang="pt-BR" sz="2150">
                <a:solidFill>
                  <a:srgbClr val="253A44"/>
                </a:solidFill>
                <a:latin typeface="Times New Roman"/>
                <a:ea typeface="Times New Roman"/>
                <a:cs typeface="Times New Roman"/>
                <a:sym typeface="Times New Roman"/>
              </a:rPr>
              <a:t> são rotinas armazenadas no </a:t>
            </a:r>
            <a:r>
              <a:rPr b="1" lang="pt-BR" sz="2150">
                <a:solidFill>
                  <a:srgbClr val="253A44"/>
                </a:solidFill>
                <a:latin typeface="Times New Roman"/>
                <a:ea typeface="Times New Roman"/>
                <a:cs typeface="Times New Roman"/>
                <a:sym typeface="Times New Roman"/>
              </a:rPr>
              <a:t>banco de dados</a:t>
            </a:r>
            <a:r>
              <a:rPr lang="pt-BR" sz="2150">
                <a:solidFill>
                  <a:srgbClr val="253A44"/>
                </a:solidFill>
                <a:latin typeface="Times New Roman"/>
                <a:ea typeface="Times New Roman"/>
                <a:cs typeface="Times New Roman"/>
                <a:sym typeface="Times New Roman"/>
              </a:rPr>
              <a:t> que executam um conjunto definido de passos sequenciais. O conceito é análogo a criação de um método em uma linguagem de programação, onde você pode chamar este método diversas vezes sem necessidade de reescrever código.</a:t>
            </a:r>
            <a:endParaRPr sz="36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sz="1000" u="sng">
                <a:solidFill>
                  <a:schemeClr val="hlink"/>
                </a:solidFill>
                <a:hlinkClick r:id="rId3"/>
              </a:rPr>
              <a:t>https://www.devmedia.com.br/stored-procedures-e-functions-no-mysql-com-phpmyadmin/30837</a:t>
            </a:r>
            <a:endParaRPr sz="1000"/>
          </a:p>
          <a:p>
            <a:pPr indent="0" lvl="0" marL="0" rtl="0" algn="l">
              <a:spcBef>
                <a:spcPts val="1000"/>
              </a:spcBef>
              <a:spcAft>
                <a:spcPts val="0"/>
              </a:spcAft>
              <a:buNone/>
            </a:pPr>
            <a:r>
              <a:t/>
            </a:r>
            <a:endParaRPr sz="10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1798831720a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Stored Procedure </a:t>
            </a:r>
            <a:endParaRPr/>
          </a:p>
        </p:txBody>
      </p:sp>
      <p:sp>
        <p:nvSpPr>
          <p:cNvPr id="740" name="Google Shape;740;g1798831720a_0_7"/>
          <p:cNvSpPr txBox="1"/>
          <p:nvPr>
            <p:ph idx="1" type="body"/>
          </p:nvPr>
        </p:nvSpPr>
        <p:spPr>
          <a:xfrm>
            <a:off x="920075" y="1774450"/>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2150">
                <a:solidFill>
                  <a:srgbClr val="253A44"/>
                </a:solidFill>
                <a:latin typeface="Times New Roman"/>
                <a:ea typeface="Times New Roman"/>
                <a:cs typeface="Times New Roman"/>
                <a:sym typeface="Times New Roman"/>
              </a:rPr>
              <a:t> </a:t>
            </a:r>
            <a:endParaRPr sz="36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741" name="Google Shape;741;g1798831720a_0_7"/>
          <p:cNvPicPr preferRelativeResize="0"/>
          <p:nvPr/>
        </p:nvPicPr>
        <p:blipFill rotWithShape="1">
          <a:blip r:embed="rId3">
            <a:alphaModFix/>
          </a:blip>
          <a:srcRect b="52686" l="19651" r="30649" t="13284"/>
          <a:stretch/>
        </p:blipFill>
        <p:spPr>
          <a:xfrm>
            <a:off x="982650" y="1473975"/>
            <a:ext cx="10125926" cy="3899826"/>
          </a:xfrm>
          <a:prstGeom prst="rect">
            <a:avLst/>
          </a:prstGeom>
          <a:noFill/>
          <a:ln>
            <a:noFill/>
          </a:ln>
        </p:spPr>
      </p:pic>
      <p:sp>
        <p:nvSpPr>
          <p:cNvPr id="742" name="Google Shape;742;g1798831720a_0_7"/>
          <p:cNvSpPr txBox="1"/>
          <p:nvPr/>
        </p:nvSpPr>
        <p:spPr>
          <a:xfrm>
            <a:off x="1074750" y="5218800"/>
            <a:ext cx="9908400" cy="11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050">
                <a:solidFill>
                  <a:srgbClr val="253A44"/>
                </a:solidFill>
                <a:latin typeface="Times New Roman"/>
                <a:ea typeface="Times New Roman"/>
                <a:cs typeface="Times New Roman"/>
                <a:sym typeface="Times New Roman"/>
              </a:rPr>
              <a:t> A palavra-chave </a:t>
            </a:r>
            <a:r>
              <a:rPr lang="pt-BR" sz="1750">
                <a:solidFill>
                  <a:srgbClr val="8795A2"/>
                </a:solidFill>
                <a:highlight>
                  <a:srgbClr val="EAEFF2"/>
                </a:highlight>
                <a:latin typeface="Roboto Mono"/>
                <a:ea typeface="Roboto Mono"/>
                <a:cs typeface="Roboto Mono"/>
                <a:sym typeface="Roboto Mono"/>
              </a:rPr>
              <a:t>DELIMITER</a:t>
            </a:r>
            <a:r>
              <a:rPr lang="pt-BR" sz="2050">
                <a:solidFill>
                  <a:srgbClr val="253A44"/>
                </a:solidFill>
                <a:latin typeface="Times New Roman"/>
                <a:ea typeface="Times New Roman"/>
                <a:cs typeface="Times New Roman"/>
                <a:sym typeface="Times New Roman"/>
              </a:rPr>
              <a:t> define um caractere delimitador que é responsável por dizer onde começa e onde termina a nossa função. Em nosso caso definimos o </a:t>
            </a:r>
            <a:r>
              <a:rPr lang="pt-BR" sz="1750">
                <a:solidFill>
                  <a:srgbClr val="8795A2"/>
                </a:solidFill>
                <a:highlight>
                  <a:srgbClr val="EAEFF2"/>
                </a:highlight>
                <a:latin typeface="Roboto Mono"/>
                <a:ea typeface="Roboto Mono"/>
                <a:cs typeface="Roboto Mono"/>
                <a:sym typeface="Roboto Mono"/>
              </a:rPr>
              <a:t>$$</a:t>
            </a:r>
            <a:r>
              <a:rPr lang="pt-BR" sz="2050">
                <a:solidFill>
                  <a:srgbClr val="253A44"/>
                </a:solidFill>
                <a:latin typeface="Times New Roman"/>
                <a:ea typeface="Times New Roman"/>
                <a:cs typeface="Times New Roman"/>
                <a:sym typeface="Times New Roman"/>
              </a:rPr>
              <a:t> como delimitador, mas poderia ser um outro caractere de sua escolha.</a:t>
            </a:r>
            <a:endParaRPr sz="2450"/>
          </a:p>
        </p:txBody>
      </p:sp>
      <p:cxnSp>
        <p:nvCxnSpPr>
          <p:cNvPr id="743" name="Google Shape;743;g1798831720a_0_7"/>
          <p:cNvCxnSpPr/>
          <p:nvPr/>
        </p:nvCxnSpPr>
        <p:spPr>
          <a:xfrm flipH="1">
            <a:off x="3234400" y="1774450"/>
            <a:ext cx="3050400" cy="327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g1798831720a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Stored Procedure </a:t>
            </a:r>
            <a:endParaRPr/>
          </a:p>
        </p:txBody>
      </p:sp>
      <p:sp>
        <p:nvSpPr>
          <p:cNvPr id="749" name="Google Shape;749;g1798831720a_0_22"/>
          <p:cNvSpPr txBox="1"/>
          <p:nvPr>
            <p:ph idx="1" type="body"/>
          </p:nvPr>
        </p:nvSpPr>
        <p:spPr>
          <a:xfrm>
            <a:off x="920075" y="1774450"/>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pt-BR" sz="2150">
                <a:solidFill>
                  <a:srgbClr val="253A44"/>
                </a:solidFill>
                <a:latin typeface="Times New Roman"/>
                <a:ea typeface="Times New Roman"/>
                <a:cs typeface="Times New Roman"/>
                <a:sym typeface="Times New Roman"/>
              </a:rPr>
              <a:t> </a:t>
            </a:r>
            <a:endParaRPr sz="36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750" name="Google Shape;750;g1798831720a_0_22"/>
          <p:cNvPicPr preferRelativeResize="0"/>
          <p:nvPr/>
        </p:nvPicPr>
        <p:blipFill rotWithShape="1">
          <a:blip r:embed="rId3">
            <a:alphaModFix/>
          </a:blip>
          <a:srcRect b="52686" l="19651" r="30649" t="13284"/>
          <a:stretch/>
        </p:blipFill>
        <p:spPr>
          <a:xfrm>
            <a:off x="2134738" y="1576300"/>
            <a:ext cx="8086277" cy="2630599"/>
          </a:xfrm>
          <a:prstGeom prst="rect">
            <a:avLst/>
          </a:prstGeom>
          <a:noFill/>
          <a:ln>
            <a:noFill/>
          </a:ln>
        </p:spPr>
      </p:pic>
      <p:sp>
        <p:nvSpPr>
          <p:cNvPr id="751" name="Google Shape;751;g1798831720a_0_22"/>
          <p:cNvSpPr txBox="1"/>
          <p:nvPr/>
        </p:nvSpPr>
        <p:spPr>
          <a:xfrm>
            <a:off x="1074750" y="4268325"/>
            <a:ext cx="9908400" cy="290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Clr>
                <a:schemeClr val="dk1"/>
              </a:buClr>
              <a:buSzPts val="1100"/>
              <a:buFont typeface="Arial"/>
              <a:buNone/>
            </a:pPr>
            <a:r>
              <a:rPr lang="pt-BR" sz="1850">
                <a:solidFill>
                  <a:srgbClr val="253A44"/>
                </a:solidFill>
                <a:latin typeface="Times New Roman"/>
                <a:ea typeface="Times New Roman"/>
                <a:cs typeface="Times New Roman"/>
                <a:sym typeface="Times New Roman"/>
              </a:rPr>
              <a:t>Depois temos a assinatura da nossa função em </a:t>
            </a:r>
            <a:r>
              <a:rPr lang="pt-BR" sz="1550">
                <a:solidFill>
                  <a:srgbClr val="8795A2"/>
                </a:solidFill>
                <a:highlight>
                  <a:srgbClr val="EAEFF2"/>
                </a:highlight>
                <a:latin typeface="Roboto Mono"/>
                <a:ea typeface="Roboto Mono"/>
                <a:cs typeface="Roboto Mono"/>
                <a:sym typeface="Roboto Mono"/>
              </a:rPr>
              <a:t>CREATE PROCEDURE proc()</a:t>
            </a:r>
            <a:r>
              <a:rPr lang="pt-BR" sz="1850">
                <a:solidFill>
                  <a:srgbClr val="253A44"/>
                </a:solidFill>
                <a:latin typeface="Times New Roman"/>
                <a:ea typeface="Times New Roman"/>
                <a:cs typeface="Times New Roman"/>
                <a:sym typeface="Times New Roman"/>
              </a:rPr>
              <a:t> que, em nosso caso, não tem nenhum parâmetro e é bem simples. Os delimitadores do “corpo” da nossa rotina são o </a:t>
            </a:r>
            <a:r>
              <a:rPr lang="pt-BR" sz="1550">
                <a:solidFill>
                  <a:srgbClr val="8795A2"/>
                </a:solidFill>
                <a:highlight>
                  <a:srgbClr val="EAEFF2"/>
                </a:highlight>
                <a:latin typeface="Roboto Mono"/>
                <a:ea typeface="Roboto Mono"/>
                <a:cs typeface="Roboto Mono"/>
                <a:sym typeface="Roboto Mono"/>
              </a:rPr>
              <a:t>BEGIN</a:t>
            </a:r>
            <a:r>
              <a:rPr lang="pt-BR" sz="1850">
                <a:solidFill>
                  <a:srgbClr val="253A44"/>
                </a:solidFill>
                <a:latin typeface="Times New Roman"/>
                <a:ea typeface="Times New Roman"/>
                <a:cs typeface="Times New Roman"/>
                <a:sym typeface="Times New Roman"/>
              </a:rPr>
              <a:t> e o </a:t>
            </a:r>
            <a:r>
              <a:rPr lang="pt-BR" sz="1550">
                <a:solidFill>
                  <a:srgbClr val="8795A2"/>
                </a:solidFill>
                <a:highlight>
                  <a:srgbClr val="EAEFF2"/>
                </a:highlight>
                <a:latin typeface="Roboto Mono"/>
                <a:ea typeface="Roboto Mono"/>
                <a:cs typeface="Roboto Mono"/>
                <a:sym typeface="Roboto Mono"/>
              </a:rPr>
              <a:t>END</a:t>
            </a:r>
            <a:r>
              <a:rPr lang="pt-BR" sz="1850">
                <a:solidFill>
                  <a:srgbClr val="253A44"/>
                </a:solidFill>
                <a:latin typeface="Times New Roman"/>
                <a:ea typeface="Times New Roman"/>
                <a:cs typeface="Times New Roman"/>
                <a:sym typeface="Times New Roman"/>
              </a:rPr>
              <a:t> e dentro destes colocaremos o que nossa rotina deve fazer. Em nosso caso, ela apenas emite uma mensagem </a:t>
            </a:r>
            <a:r>
              <a:rPr lang="pt-BR" sz="1550">
                <a:solidFill>
                  <a:srgbClr val="8795A2"/>
                </a:solidFill>
                <a:highlight>
                  <a:srgbClr val="EAEFF2"/>
                </a:highlight>
                <a:latin typeface="Roboto Mono"/>
                <a:ea typeface="Roboto Mono"/>
                <a:cs typeface="Roboto Mono"/>
                <a:sym typeface="Roboto Mono"/>
              </a:rPr>
              <a:t>hello from proc</a:t>
            </a:r>
            <a:r>
              <a:rPr lang="pt-BR" sz="1850">
                <a:solidFill>
                  <a:srgbClr val="253A44"/>
                </a:solidFill>
                <a:latin typeface="Times New Roman"/>
                <a:ea typeface="Times New Roman"/>
                <a:cs typeface="Times New Roman"/>
                <a:sym typeface="Times New Roman"/>
              </a:rPr>
              <a:t>.</a:t>
            </a:r>
            <a:endParaRPr sz="1850">
              <a:solidFill>
                <a:srgbClr val="253A44"/>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pt-BR" sz="1850">
                <a:solidFill>
                  <a:srgbClr val="253A44"/>
                </a:solidFill>
                <a:latin typeface="Times New Roman"/>
                <a:ea typeface="Times New Roman"/>
                <a:cs typeface="Times New Roman"/>
                <a:sym typeface="Times New Roman"/>
              </a:rPr>
              <a:t>No segundo bloco temos a chamada ao procedimento com o </a:t>
            </a:r>
            <a:r>
              <a:rPr lang="pt-BR" sz="1550">
                <a:solidFill>
                  <a:srgbClr val="8795A2"/>
                </a:solidFill>
                <a:highlight>
                  <a:srgbClr val="EAEFF2"/>
                </a:highlight>
                <a:latin typeface="Roboto Mono"/>
                <a:ea typeface="Roboto Mono"/>
                <a:cs typeface="Roboto Mono"/>
                <a:sym typeface="Roboto Mono"/>
              </a:rPr>
              <a:t>CALL proc();</a:t>
            </a:r>
            <a:r>
              <a:rPr lang="pt-BR" sz="1850">
                <a:solidFill>
                  <a:srgbClr val="253A44"/>
                </a:solidFill>
                <a:latin typeface="Times New Roman"/>
                <a:ea typeface="Times New Roman"/>
                <a:cs typeface="Times New Roman"/>
                <a:sym typeface="Times New Roman"/>
              </a:rPr>
              <a:t>, fazendo assim com que o SGBD execute a função que criamos anteriormente, resultando na mensagem </a:t>
            </a:r>
            <a:r>
              <a:rPr lang="pt-BR" sz="1550">
                <a:solidFill>
                  <a:srgbClr val="8795A2"/>
                </a:solidFill>
                <a:highlight>
                  <a:srgbClr val="EAEFF2"/>
                </a:highlight>
                <a:latin typeface="Roboto Mono"/>
                <a:ea typeface="Roboto Mono"/>
                <a:cs typeface="Roboto Mono"/>
                <a:sym typeface="Roboto Mono"/>
              </a:rPr>
              <a:t>hello from proc</a:t>
            </a:r>
            <a:r>
              <a:rPr lang="pt-BR" sz="1850">
                <a:solidFill>
                  <a:srgbClr val="253A44"/>
                </a:solidFill>
                <a:latin typeface="Times New Roman"/>
                <a:ea typeface="Times New Roman"/>
                <a:cs typeface="Times New Roman"/>
                <a:sym typeface="Times New Roman"/>
              </a:rPr>
              <a:t>.</a:t>
            </a:r>
            <a:endParaRPr sz="1850">
              <a:solidFill>
                <a:srgbClr val="253A44"/>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2550">
              <a:solidFill>
                <a:srgbClr val="253A44"/>
              </a:solidFill>
              <a:latin typeface="Times New Roman"/>
              <a:ea typeface="Times New Roman"/>
              <a:cs typeface="Times New Roman"/>
              <a:sym typeface="Times New Roman"/>
            </a:endParaRPr>
          </a:p>
        </p:txBody>
      </p:sp>
      <p:cxnSp>
        <p:nvCxnSpPr>
          <p:cNvPr id="752" name="Google Shape;752;g1798831720a_0_22"/>
          <p:cNvCxnSpPr/>
          <p:nvPr/>
        </p:nvCxnSpPr>
        <p:spPr>
          <a:xfrm flipH="1">
            <a:off x="4913350" y="2077875"/>
            <a:ext cx="2446200" cy="235500"/>
          </a:xfrm>
          <a:prstGeom prst="straightConnector1">
            <a:avLst/>
          </a:prstGeom>
          <a:noFill/>
          <a:ln cap="flat" cmpd="sng" w="9525">
            <a:solidFill>
              <a:srgbClr val="FF0000"/>
            </a:solidFill>
            <a:prstDash val="solid"/>
            <a:round/>
            <a:headEnd len="med" w="med" type="none"/>
            <a:tailEnd len="med" w="med" type="triangle"/>
          </a:ln>
        </p:spPr>
      </p:cxnSp>
      <p:cxnSp>
        <p:nvCxnSpPr>
          <p:cNvPr id="753" name="Google Shape;753;g1798831720a_0_22"/>
          <p:cNvCxnSpPr/>
          <p:nvPr/>
        </p:nvCxnSpPr>
        <p:spPr>
          <a:xfrm flipH="1">
            <a:off x="4606125" y="2937675"/>
            <a:ext cx="2487300" cy="348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2019-01-23T10:11:20Z</dcterms:created>
  <dc:creator>Thamires Cristina dos Santos Conceição</dc:creator>
</cp:coreProperties>
</file>