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7" r:id="rId13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5"/>
      <p:bold r:id="rId16"/>
      <p:italic r:id="rId17"/>
      <p:boldItalic r:id="rId18"/>
    </p:embeddedFont>
    <p:embeddedFont>
      <p:font typeface="Roboto Light" panose="02000000000000000000" pitchFamily="2" charset="0"/>
      <p:regular r:id="rId19"/>
      <p:bold r:id="rId20"/>
      <p:italic r:id="rId21"/>
      <p:boldItalic r:id="rId22"/>
    </p:embeddedFont>
    <p:embeddedFont>
      <p:font typeface="Roboto Medium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5399619-1FAD-4D34-9276-F88C04B758D4}">
  <a:tblStyle styleId="{E5399619-1FAD-4D34-9276-F88C04B758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e36cede4b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3e36cede4b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e36cede4b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e36cede4b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e36cede4b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e36cede4b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4004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3e36cede4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3e36cede4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3e36cede4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3e36cede4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2122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e36cede4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e36cede4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e36cede4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3e36cede4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e36cede4b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e36cede4b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e36cede4b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e36cede4b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e36cede4b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3e36cede4b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e36cede4b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3e36cede4b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odule:PopulationFromWikidata#Census_data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ikimedia.org.au/wiki/Populating_Wikipedia:_New_tool_integrating_Australian_Census_data" TargetMode="External"/><Relationship Id="rId3" Type="http://schemas.openxmlformats.org/officeDocument/2006/relationships/hyperlink" Target="https://en.wikipedia.org/w/index.php?title=Category:Australian_place_articles_using_Wikidata_population_values" TargetMode="External"/><Relationship Id="rId7" Type="http://schemas.openxmlformats.org/officeDocument/2006/relationships/hyperlink" Target="https://en.wikipedia.org/wiki/Wikipedia:WikiProject_Australian_places/Population_data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n.wikipedia.org/wiki/Special:RecentChangesLinked?hidebots=1&amp;hidecategorization=1&amp;hideWikibase=1&amp;target=Category%3AAustralian_place_articles_using_Wikidata_population_values&amp;limit=500&amp;days=7&amp;urlversion=2" TargetMode="External"/><Relationship Id="rId5" Type="http://schemas.openxmlformats.org/officeDocument/2006/relationships/hyperlink" Target="https://en.wikipedia.org/wiki/Module:PopulationFromWikidata/doc#What_it_doesn't_do_-_next_steps" TargetMode="External"/><Relationship Id="rId4" Type="http://schemas.openxmlformats.org/officeDocument/2006/relationships/hyperlink" Target="https://en.wikipedia.org/wiki/Module_talk:PopulationFromWikidata" TargetMode="External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ser:MaiaCWilliam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en.wikipedia.org/wiki/Module_talk:PopulationFromWikidata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ikimedia.org.au/wiki/Census_Implementation_Tools_-_Request_For_Quote" TargetMode="External"/><Relationship Id="rId3" Type="http://schemas.openxmlformats.org/officeDocument/2006/relationships/hyperlink" Target="https://en.wikipedia.org/wiki/User:Samwilson" TargetMode="External"/><Relationship Id="rId7" Type="http://schemas.openxmlformats.org/officeDocument/2006/relationships/hyperlink" Target="https://wikimedia.org.au/wiki/Inaugural_Wikidata_Fellows_announce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n.wikipedia.org/wiki/User:Tenniscourtisland" TargetMode="External"/><Relationship Id="rId5" Type="http://schemas.openxmlformats.org/officeDocument/2006/relationships/hyperlink" Target="https://en.wikipedia.org/wiki/User:Canley" TargetMode="External"/><Relationship Id="rId4" Type="http://schemas.openxmlformats.org/officeDocument/2006/relationships/hyperlink" Target="https://en.wikipedia.org/wiki/User:99of9" TargetMode="External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.wiki/5Up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en.wikipedia.org/wiki/Beaconsfield,_Western_Australia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emplate:Infobox_Australian_plac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kidata.org/wiki/Q487602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odule:PopulationFromWikidata" TargetMode="External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odule:PopulationFromWikidata#Module_work_flow_diagram_(draft)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odule:PopulationFromWikidata#Step_2._Check_which_population_claims_match_the_Infobox_Australian_place_type_valu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abs.gov.au/statistics/standards/australian-statistical-geography-standard-asgs-edition-3/jul2021-jun202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2075450"/>
            <a:ext cx="9144000" cy="1422000"/>
          </a:xfrm>
          <a:prstGeom prst="rect">
            <a:avLst/>
          </a:prstGeom>
          <a:solidFill>
            <a:srgbClr val="339966">
              <a:alpha val="49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0" y="2312600"/>
            <a:ext cx="9144000" cy="9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666">
                <a:latin typeface="Roboto Medium"/>
                <a:ea typeface="Roboto Medium"/>
                <a:cs typeface="Roboto Medium"/>
                <a:sym typeface="Roboto Medium"/>
              </a:rPr>
              <a:t>Populating Wikipedia</a:t>
            </a:r>
            <a:endParaRPr sz="2666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55">
                <a:latin typeface="Roboto"/>
                <a:ea typeface="Roboto"/>
                <a:cs typeface="Roboto"/>
                <a:sym typeface="Roboto"/>
              </a:rPr>
              <a:t>Keeping population figures up-to-date in place articles</a:t>
            </a:r>
            <a:endParaRPr sz="1555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4327" y="211250"/>
            <a:ext cx="2106750" cy="1597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311700" y="3772300"/>
            <a:ext cx="8520600" cy="106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 Light"/>
                <a:ea typeface="Roboto Light"/>
                <a:cs typeface="Roboto Light"/>
                <a:sym typeface="Roboto Light"/>
              </a:rPr>
              <a:t>Maia Williams (</a:t>
            </a:r>
            <a:r>
              <a:rPr lang="en-AU" sz="1200" dirty="0" err="1">
                <a:latin typeface="Roboto Light"/>
                <a:ea typeface="Roboto Light"/>
                <a:cs typeface="Roboto Light"/>
                <a:sym typeface="Roboto Light"/>
              </a:rPr>
              <a:t>MaiaCWilliams</a:t>
            </a:r>
            <a:r>
              <a:rPr lang="en-AU" sz="1200" dirty="0">
                <a:latin typeface="Roboto Light"/>
                <a:ea typeface="Roboto Light"/>
                <a:cs typeface="Roboto Light"/>
                <a:sym typeface="Roboto Light"/>
              </a:rPr>
              <a:t>)</a:t>
            </a:r>
            <a:endParaRPr sz="1200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 Light"/>
                <a:ea typeface="Roboto Light"/>
                <a:cs typeface="Roboto Light"/>
                <a:sym typeface="Roboto Light"/>
              </a:rPr>
              <a:t>with Sam Wilson, Toby Hudson, Alex Lum and </a:t>
            </a:r>
            <a:r>
              <a:rPr lang="en-US" sz="1200" dirty="0">
                <a:latin typeface="Roboto Light"/>
                <a:ea typeface="Roboto Light"/>
                <a:cs typeface="Roboto Light"/>
                <a:sym typeface="Roboto Light"/>
              </a:rPr>
              <a:t>Caddie Brain</a:t>
            </a:r>
            <a:endParaRPr sz="1200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endParaRPr sz="1400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 Light"/>
                <a:ea typeface="Roboto Light"/>
                <a:cs typeface="Roboto Light"/>
                <a:sym typeface="Roboto Light"/>
              </a:rPr>
              <a:t>February 2022</a:t>
            </a:r>
            <a:endParaRPr sz="1200"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9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Light"/>
                <a:ea typeface="Roboto Light"/>
                <a:cs typeface="Roboto Light"/>
                <a:sym typeface="Roboto Light"/>
              </a:rPr>
              <a:t>Module use</a:t>
            </a: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57" name="Google Shape;15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7339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162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Module will give a population figure if </a:t>
            </a:r>
            <a:r>
              <a:rPr lang="en-US" sz="1620" dirty="0" err="1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Infobox</a:t>
            </a:r>
            <a:r>
              <a:rPr lang="en-US" sz="162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1620" i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pop</a:t>
            </a:r>
            <a:r>
              <a:rPr lang="en-US" sz="162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field is empty. </a:t>
            </a:r>
          </a:p>
          <a:p>
            <a:pPr marL="139700" indent="0">
              <a:buNone/>
            </a:pPr>
            <a:endParaRPr lang="en-US" sz="162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139700" indent="0">
              <a:buNone/>
            </a:pPr>
            <a:r>
              <a:rPr lang="en-US" sz="162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Process:</a:t>
            </a:r>
          </a:p>
          <a:p>
            <a:pPr marL="482600" indent="-342900">
              <a:buFont typeface="+mj-lt"/>
              <a:buAutoNum type="arabicPeriod"/>
            </a:pPr>
            <a:r>
              <a:rPr lang="en-US" sz="162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Pick a Wikipedia place article and check linked Wikidata item has a </a:t>
            </a:r>
            <a:r>
              <a:rPr lang="en-US" sz="162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3"/>
              </a:rPr>
              <a:t>valid population claim</a:t>
            </a:r>
            <a:r>
              <a:rPr lang="en-US" sz="162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.</a:t>
            </a:r>
          </a:p>
          <a:p>
            <a:pPr marL="482600" indent="-342900">
              <a:buFont typeface="+mj-lt"/>
              <a:buAutoNum type="arabicPeriod"/>
            </a:pPr>
            <a:r>
              <a:rPr lang="en-US" sz="162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Edit the </a:t>
            </a:r>
            <a:r>
              <a:rPr lang="en-US" sz="1620" dirty="0" err="1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Infobox</a:t>
            </a:r>
            <a:r>
              <a:rPr lang="en-US" sz="162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Australian place template. Remove the </a:t>
            </a:r>
            <a:r>
              <a:rPr lang="en-US" sz="1620" i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pop </a:t>
            </a:r>
            <a:r>
              <a:rPr lang="en-US" sz="162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value and replace with a comment like: </a:t>
            </a:r>
            <a:r>
              <a:rPr lang="en-US" sz="1620" i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“&lt;!--Leave blank to draw the latest automatically from Wikidata--&gt;”.</a:t>
            </a:r>
            <a:r>
              <a:rPr lang="en-US" sz="162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Remove the </a:t>
            </a:r>
            <a:r>
              <a:rPr lang="en-US" sz="1620" i="1" dirty="0" err="1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pop_year</a:t>
            </a:r>
            <a:r>
              <a:rPr lang="en-US" sz="1620" i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162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and </a:t>
            </a:r>
            <a:r>
              <a:rPr lang="en-US" sz="1620" i="1" dirty="0" err="1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pop_footnotes</a:t>
            </a:r>
            <a:r>
              <a:rPr lang="en-US" sz="1620" i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162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fields. </a:t>
            </a:r>
          </a:p>
          <a:p>
            <a:pPr marL="482600" indent="-342900">
              <a:buFont typeface="+mj-lt"/>
              <a:buAutoNum type="arabicPeriod"/>
            </a:pPr>
            <a:r>
              <a:rPr lang="en-US" sz="162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Check the output in the article </a:t>
            </a:r>
            <a:r>
              <a:rPr lang="en-US" sz="1620" dirty="0" err="1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Infobox</a:t>
            </a:r>
            <a:r>
              <a:rPr lang="en-US" sz="162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. If the output is not as expected then edit the Wikidata item.</a:t>
            </a:r>
            <a:endParaRPr sz="16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58" name="Google Shape;158;p22"/>
          <p:cNvCxnSpPr/>
          <p:nvPr/>
        </p:nvCxnSpPr>
        <p:spPr>
          <a:xfrm>
            <a:off x="675" y="900900"/>
            <a:ext cx="914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9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Light"/>
                <a:ea typeface="Roboto Light"/>
                <a:cs typeface="Roboto Light"/>
                <a:sym typeface="Roboto Light"/>
              </a:rPr>
              <a:t>Project outcomes</a:t>
            </a: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7" name="Google Shape;14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The module is in action!</a:t>
            </a:r>
            <a:endParaRPr sz="16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 u="sng" dirty="0">
                <a:solidFill>
                  <a:schemeClr val="hlink"/>
                </a:solidFill>
                <a:latin typeface="Roboto Light"/>
                <a:ea typeface="Roboto Light"/>
                <a:cs typeface="Roboto Light"/>
                <a:sym typeface="Roboto Light"/>
                <a:hlinkClick r:id="rId3"/>
              </a:rPr>
              <a:t>2744</a:t>
            </a:r>
            <a:r>
              <a:rPr lang="en" sz="16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* articles using module  </a:t>
            </a:r>
            <a:endParaRPr sz="16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 u="sng" dirty="0">
                <a:solidFill>
                  <a:schemeClr val="hlink"/>
                </a:solidFill>
                <a:latin typeface="Roboto Light"/>
                <a:ea typeface="Roboto Light"/>
                <a:cs typeface="Roboto Light"/>
                <a:sym typeface="Roboto Light"/>
                <a:hlinkClick r:id="rId4"/>
              </a:rPr>
              <a:t>many</a:t>
            </a:r>
            <a:r>
              <a:rPr lang="en" sz="16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conversations</a:t>
            </a:r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AU" sz="16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  <a:hlinkClick r:id="rId5"/>
              </a:rPr>
              <a:t>a</a:t>
            </a:r>
            <a:r>
              <a:rPr lang="en" sz="16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  <a:hlinkClick r:id="rId5"/>
              </a:rPr>
              <a:t> to-do </a:t>
            </a:r>
            <a:r>
              <a:rPr lang="en" sz="16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list</a:t>
            </a:r>
            <a:endParaRPr sz="16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 u="sng" dirty="0">
                <a:solidFill>
                  <a:schemeClr val="hlink"/>
                </a:solidFill>
                <a:latin typeface="Roboto Light"/>
                <a:ea typeface="Roboto Light"/>
                <a:cs typeface="Roboto Light"/>
                <a:sym typeface="Roboto Light"/>
                <a:hlinkClick r:id="rId6"/>
              </a:rPr>
              <a:t>a few</a:t>
            </a:r>
            <a:r>
              <a:rPr lang="en" sz="16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key editors</a:t>
            </a:r>
            <a:endParaRPr sz="16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 u="sng" dirty="0">
                <a:solidFill>
                  <a:schemeClr val="hlink"/>
                </a:solidFill>
                <a:latin typeface="Roboto Light"/>
                <a:ea typeface="Roboto Light"/>
                <a:cs typeface="Roboto Light"/>
                <a:sym typeface="Roboto Light"/>
                <a:hlinkClick r:id="rId7"/>
              </a:rPr>
              <a:t>2 </a:t>
            </a:r>
            <a:r>
              <a:rPr lang="en" sz="16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graphs</a:t>
            </a:r>
            <a:endParaRPr sz="16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 u="sng" dirty="0">
                <a:solidFill>
                  <a:schemeClr val="hlink"/>
                </a:solidFill>
                <a:latin typeface="Roboto Light"/>
                <a:ea typeface="Roboto Light"/>
                <a:cs typeface="Roboto Light"/>
                <a:sym typeface="Roboto Light"/>
                <a:hlinkClick r:id="rId8"/>
              </a:rPr>
              <a:t>1</a:t>
            </a:r>
            <a:r>
              <a:rPr lang="en" sz="16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blog post</a:t>
            </a:r>
            <a:endParaRPr sz="16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48" name="Google Shape;148;p21"/>
          <p:cNvCxnSpPr/>
          <p:nvPr/>
        </p:nvCxnSpPr>
        <p:spPr>
          <a:xfrm>
            <a:off x="675" y="900900"/>
            <a:ext cx="914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0" name="Google Shape;150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305825" y="1086550"/>
            <a:ext cx="3381100" cy="325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5305825" y="4480853"/>
            <a:ext cx="34593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000" i="1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8"/>
              </a:rPr>
              <a:t>Wikimedia Australia blog post</a:t>
            </a:r>
            <a:r>
              <a:rPr lang="en" sz="10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- summary of the project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0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* </a:t>
            </a:r>
            <a:r>
              <a:rPr lang="en-AU" sz="10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10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 at 12/2/2023</a:t>
            </a:r>
            <a:endParaRPr sz="10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9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Light"/>
                <a:ea typeface="Roboto Light"/>
                <a:cs typeface="Roboto Light"/>
                <a:sym typeface="Roboto Light"/>
              </a:rPr>
              <a:t>Thank you</a:t>
            </a: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7" name="Google Shape;14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233906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Thank you Wikimedia Australia for funding the project!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Thank you Sam, Toby, Alex and Caddie for mentoring!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Find me at </a:t>
            </a:r>
            <a:r>
              <a:rPr lang="en-US" sz="16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  <a:hlinkClick r:id="rId3"/>
              </a:rPr>
              <a:t>MaiaCWilliams</a:t>
            </a:r>
            <a:r>
              <a:rPr lang="en-US" sz="16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Chat about future work and issues on the </a:t>
            </a:r>
            <a:r>
              <a:rPr lang="en-US" sz="16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  <a:hlinkClick r:id="rId4"/>
              </a:rPr>
              <a:t>module talk page</a:t>
            </a:r>
            <a:r>
              <a:rPr lang="en-US" sz="16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.</a:t>
            </a:r>
            <a:endParaRPr sz="16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48" name="Google Shape;148;p21"/>
          <p:cNvCxnSpPr/>
          <p:nvPr/>
        </p:nvCxnSpPr>
        <p:spPr>
          <a:xfrm>
            <a:off x="675" y="900900"/>
            <a:ext cx="914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13424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9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Light"/>
                <a:ea typeface="Roboto Light"/>
                <a:cs typeface="Roboto Light"/>
                <a:sym typeface="Roboto Light"/>
              </a:rPr>
              <a:t>The project</a:t>
            </a: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Wikimedia Australia developed project and brief.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tx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I worked with </a:t>
            </a:r>
            <a:r>
              <a:rPr lang="en-US" sz="1600" dirty="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  <a:hlinkClick r:id="rId3"/>
              </a:rPr>
              <a:t>Sam</a:t>
            </a:r>
            <a:r>
              <a:rPr lang="en-US" sz="1600" dirty="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, </a:t>
            </a:r>
            <a:r>
              <a:rPr lang="en-US" sz="1600" dirty="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  <a:hlinkClick r:id="rId4"/>
              </a:rPr>
              <a:t>Toby</a:t>
            </a:r>
            <a:r>
              <a:rPr lang="en-US" sz="1600" dirty="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, </a:t>
            </a:r>
            <a:r>
              <a:rPr lang="en-US" sz="1600" dirty="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  <a:hlinkClick r:id="rId5"/>
              </a:rPr>
              <a:t>Alex</a:t>
            </a:r>
            <a:r>
              <a:rPr lang="en-US" sz="1600" dirty="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 and </a:t>
            </a:r>
            <a:r>
              <a:rPr lang="en-US" sz="1600" dirty="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  <a:hlinkClick r:id="rId6"/>
              </a:rPr>
              <a:t>Caddie</a:t>
            </a:r>
            <a:r>
              <a:rPr lang="en-US" sz="1600" dirty="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 from April – July 2022.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tx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ran concurrently with other  </a:t>
            </a:r>
            <a:r>
              <a:rPr lang="en-US" sz="1600" dirty="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  <a:hlinkClick r:id="rId7"/>
              </a:rPr>
              <a:t>Wikidata Fellowships</a:t>
            </a:r>
            <a:r>
              <a:rPr lang="en-US" sz="1600" dirty="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tx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tx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ctr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66" name="Google Shape;66;p14"/>
          <p:cNvCxnSpPr/>
          <p:nvPr/>
        </p:nvCxnSpPr>
        <p:spPr>
          <a:xfrm>
            <a:off x="675" y="900900"/>
            <a:ext cx="914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4450353" y="3998548"/>
            <a:ext cx="24783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000" i="1" u="sng" dirty="0">
                <a:solidFill>
                  <a:schemeClr val="hlink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  <a:hlinkClick r:id="rId8"/>
              </a:rPr>
              <a:t>Wikimedia Australia project </a:t>
            </a:r>
            <a:r>
              <a:rPr lang="en" sz="1000" i="1" u="sng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  <a:hlinkClick r:id="rId8"/>
              </a:rPr>
              <a:t>brief</a:t>
            </a:r>
            <a:endParaRPr sz="1000" i="1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793C6E-69CE-E70D-0EF9-FC5E2423FE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11600" y="1835416"/>
            <a:ext cx="4744994" cy="21489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9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The challenge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 dirty="0">
                <a:solidFill>
                  <a:srgbClr val="1155CC"/>
                </a:solidFill>
                <a:latin typeface="Roboto Light"/>
                <a:ea typeface="Roboto Light"/>
                <a:cs typeface="Roboto Light"/>
                <a:sym typeface="Roboto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15,000</a:t>
            </a:r>
            <a:r>
              <a:rPr lang="en" sz="16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Australian place articles…</a:t>
            </a:r>
            <a:endParaRPr sz="16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and lots of population figures to update! 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Could this be done more efficiently?</a:t>
            </a:r>
            <a:endParaRPr sz="16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ctr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4">
            <a:alphaModFix/>
          </a:blip>
          <a:srcRect l="2222" t="31041" r="2403" b="23722"/>
          <a:stretch/>
        </p:blipFill>
        <p:spPr>
          <a:xfrm>
            <a:off x="5721100" y="1400225"/>
            <a:ext cx="2218275" cy="2920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14"/>
          <p:cNvCxnSpPr/>
          <p:nvPr/>
        </p:nvCxnSpPr>
        <p:spPr>
          <a:xfrm>
            <a:off x="675" y="900900"/>
            <a:ext cx="914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" name="Google Shape;67;p14"/>
          <p:cNvCxnSpPr/>
          <p:nvPr/>
        </p:nvCxnSpPr>
        <p:spPr>
          <a:xfrm flipH="1">
            <a:off x="4705300" y="3333525"/>
            <a:ext cx="1015800" cy="625800"/>
          </a:xfrm>
          <a:prstGeom prst="straightConnector1">
            <a:avLst/>
          </a:prstGeom>
          <a:noFill/>
          <a:ln w="38100" cap="flat" cmpd="sng">
            <a:solidFill>
              <a:srgbClr val="339966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5700928" y="4341297"/>
            <a:ext cx="24783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000" i="1" u="sng" dirty="0">
                <a:solidFill>
                  <a:schemeClr val="hlink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  <a:hlinkClick r:id="rId5"/>
              </a:rPr>
              <a:t>Wikipedia article</a:t>
            </a:r>
            <a:r>
              <a:rPr lang="en" sz="1000" i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Infobox</a:t>
            </a:r>
            <a:endParaRPr sz="1000" i="1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467366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9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The old method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16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Manual entry of population value and reference information …</a:t>
            </a:r>
            <a:endParaRPr sz="16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				</a:t>
            </a:r>
            <a:r>
              <a:rPr lang="en" sz="1600" i="1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… x 15 000!</a:t>
            </a:r>
            <a:endParaRPr sz="1600" i="1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45720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625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ctr" rtl="0">
              <a:spcBef>
                <a:spcPts val="1000"/>
              </a:spcBef>
              <a:spcAft>
                <a:spcPts val="1000"/>
              </a:spcAft>
              <a:buNone/>
            </a:pPr>
            <a:endParaRPr sz="18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75" name="Google Shape;75;p15"/>
          <p:cNvCxnSpPr/>
          <p:nvPr/>
        </p:nvCxnSpPr>
        <p:spPr>
          <a:xfrm>
            <a:off x="675" y="900900"/>
            <a:ext cx="914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" name="Google Shape;76;p15"/>
          <p:cNvCxnSpPr/>
          <p:nvPr/>
        </p:nvCxnSpPr>
        <p:spPr>
          <a:xfrm flipH="1">
            <a:off x="4705300" y="3333525"/>
            <a:ext cx="1015800" cy="625800"/>
          </a:xfrm>
          <a:prstGeom prst="straightConnector1">
            <a:avLst/>
          </a:prstGeom>
          <a:noFill/>
          <a:ln w="38100" cap="flat" cmpd="sng">
            <a:solidFill>
              <a:srgbClr val="339966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313259" y="4638836"/>
            <a:ext cx="32265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000" i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Editing using the </a:t>
            </a:r>
            <a:r>
              <a:rPr lang="en" sz="1000" i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  <a:hlinkClick r:id="rId3"/>
              </a:rPr>
              <a:t>Infobox Australian place </a:t>
            </a:r>
            <a:r>
              <a:rPr lang="en" sz="1000" i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template</a:t>
            </a:r>
            <a:endParaRPr sz="1000" i="1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775" y="3043687"/>
            <a:ext cx="8542927" cy="1510288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/>
          <p:nvPr/>
        </p:nvSpPr>
        <p:spPr>
          <a:xfrm>
            <a:off x="341950" y="3431025"/>
            <a:ext cx="8353200" cy="447000"/>
          </a:xfrm>
          <a:prstGeom prst="rect">
            <a:avLst/>
          </a:prstGeom>
          <a:noFill/>
          <a:ln w="38100" cap="flat" cmpd="sng">
            <a:solidFill>
              <a:srgbClr val="339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0" name="Google Shape;80;p15"/>
          <p:cNvCxnSpPr/>
          <p:nvPr/>
        </p:nvCxnSpPr>
        <p:spPr>
          <a:xfrm rot="10800000" flipH="1">
            <a:off x="6029875" y="2138925"/>
            <a:ext cx="861300" cy="1292100"/>
          </a:xfrm>
          <a:prstGeom prst="straightConnector1">
            <a:avLst/>
          </a:prstGeom>
          <a:noFill/>
          <a:ln w="38100" cap="flat" cmpd="sng">
            <a:solidFill>
              <a:srgbClr val="339966"/>
            </a:solidFill>
            <a:prstDash val="solid"/>
            <a:round/>
            <a:headEnd type="triangle" w="med" len="med"/>
            <a:tailEnd type="none" w="med" len="med"/>
          </a:ln>
        </p:spPr>
      </p:cxnSp>
      <p:pic>
        <p:nvPicPr>
          <p:cNvPr id="81" name="Google Shape;8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8950" y="1354675"/>
            <a:ext cx="212407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48950" y="1684037"/>
            <a:ext cx="3367762" cy="41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9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But…Wikidata!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All Australian place articles are linked to Wikidata items.</a:t>
            </a:r>
            <a:endParaRPr sz="16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Most place items include relevant Australian Bureau of Statistics (ABS) IDs and population data.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24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         	        	(Thanks Toby and Alex!)       </a:t>
            </a:r>
            <a:endParaRPr sz="18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90" name="Google Shape;90;p16"/>
          <p:cNvCxnSpPr/>
          <p:nvPr/>
        </p:nvCxnSpPr>
        <p:spPr>
          <a:xfrm>
            <a:off x="675" y="900900"/>
            <a:ext cx="914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" name="Google Shape;91;p16"/>
          <p:cNvSpPr txBox="1">
            <a:spLocks noGrp="1"/>
          </p:cNvSpPr>
          <p:nvPr>
            <p:ph type="body" idx="1"/>
          </p:nvPr>
        </p:nvSpPr>
        <p:spPr>
          <a:xfrm>
            <a:off x="4698875" y="4416475"/>
            <a:ext cx="24783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000" i="1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Wikidata place item</a:t>
            </a:r>
            <a:endParaRPr sz="10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" name="Google Shape;93;p16"/>
          <p:cNvPicPr preferRelativeResize="0"/>
          <p:nvPr/>
        </p:nvPicPr>
        <p:blipFill rotWithShape="1">
          <a:blip r:embed="rId4">
            <a:alphaModFix/>
          </a:blip>
          <a:srcRect b="55118"/>
          <a:stretch/>
        </p:blipFill>
        <p:spPr>
          <a:xfrm>
            <a:off x="4698875" y="1259818"/>
            <a:ext cx="4360249" cy="76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8875" y="2224425"/>
            <a:ext cx="3898126" cy="2202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95;p16"/>
          <p:cNvCxnSpPr/>
          <p:nvPr/>
        </p:nvCxnSpPr>
        <p:spPr>
          <a:xfrm flipH="1">
            <a:off x="3683075" y="3980650"/>
            <a:ext cx="1015800" cy="625800"/>
          </a:xfrm>
          <a:prstGeom prst="straightConnector1">
            <a:avLst/>
          </a:prstGeom>
          <a:noFill/>
          <a:ln w="38100" cap="flat" cmpd="sng">
            <a:solidFill>
              <a:srgbClr val="339966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9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Light"/>
                <a:ea typeface="Roboto Light"/>
                <a:cs typeface="Roboto Light"/>
                <a:sym typeface="Roboto Light"/>
              </a:rPr>
              <a:t>Population data in Wikidata</a:t>
            </a: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1" name="Google Shape;10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Many data entry methods.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Many dates.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Many geographies.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Many sources.</a:t>
            </a:r>
          </a:p>
          <a:p>
            <a:pPr marL="285750" indent="-285750"/>
            <a:endParaRPr lang="en-US" sz="1600" dirty="0">
              <a:solidFill>
                <a:schemeClr val="tx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285750" indent="-285750"/>
            <a:endParaRPr lang="en-US" sz="1600" dirty="0">
              <a:solidFill>
                <a:schemeClr val="tx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285750" indent="-285750"/>
            <a:endParaRPr lang="en-US" sz="1600" dirty="0">
              <a:solidFill>
                <a:schemeClr val="tx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Means… </a:t>
            </a:r>
            <a:r>
              <a:rPr lang="en-AU" sz="1600" dirty="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multiple population values per place item.</a:t>
            </a:r>
          </a:p>
          <a:p>
            <a:pPr marL="0" indent="0">
              <a:buNone/>
            </a:pPr>
            <a:endParaRPr sz="16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02" name="Google Shape;102;p17"/>
          <p:cNvCxnSpPr/>
          <p:nvPr/>
        </p:nvCxnSpPr>
        <p:spPr>
          <a:xfrm>
            <a:off x="675" y="900900"/>
            <a:ext cx="914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17"/>
          <p:cNvSpPr txBox="1">
            <a:spLocks noGrp="1"/>
          </p:cNvSpPr>
          <p:nvPr>
            <p:ph type="body" idx="1"/>
          </p:nvPr>
        </p:nvSpPr>
        <p:spPr>
          <a:xfrm>
            <a:off x="6979830" y="4568875"/>
            <a:ext cx="24783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0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Many </a:t>
            </a:r>
            <a:r>
              <a:rPr lang="en" sz="1000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population claims</a:t>
            </a:r>
            <a:endParaRPr sz="1000" i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6639CB92-03E0-8B19-5A5F-8B9E53D07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059" y="1116242"/>
            <a:ext cx="2216081" cy="31440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BCFF36-8841-C283-5935-73EE5FF38B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1146"/>
          <a:stretch/>
        </p:blipFill>
        <p:spPr>
          <a:xfrm>
            <a:off x="4571325" y="2631520"/>
            <a:ext cx="2354716" cy="226008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9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New method - the Lua module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174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4"/>
              <a:buFont typeface="Roboto Light"/>
              <a:buAutoNum type="arabicPeriod"/>
            </a:pPr>
            <a:r>
              <a:rPr lang="en" sz="1624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Chooses best population value from linked Wikidata item.</a:t>
            </a:r>
            <a:endParaRPr sz="1624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174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4"/>
              <a:buFont typeface="Roboto Light"/>
              <a:buAutoNum type="arabicPeriod"/>
            </a:pPr>
            <a:r>
              <a:rPr lang="en" sz="1624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Collates value plus reference.</a:t>
            </a:r>
            <a:endParaRPr sz="1624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174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4"/>
              <a:buFont typeface="Roboto Light"/>
              <a:buAutoNum type="arabicPeriod"/>
            </a:pPr>
            <a:r>
              <a:rPr lang="en" sz="1624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Formats and gives both to Wikipedia article Infobox.</a:t>
            </a:r>
            <a:endParaRPr sz="1624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24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24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24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This happens whenever article Infobox </a:t>
            </a:r>
            <a:r>
              <a:rPr lang="en" sz="1624" i="1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pop</a:t>
            </a:r>
            <a:r>
              <a:rPr lang="en" sz="1624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field is empty.</a:t>
            </a:r>
            <a:endParaRPr sz="1624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24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     </a:t>
            </a:r>
            <a:endParaRPr sz="18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14" name="Google Shape;114;p18"/>
          <p:cNvCxnSpPr/>
          <p:nvPr/>
        </p:nvCxnSpPr>
        <p:spPr>
          <a:xfrm>
            <a:off x="675" y="900900"/>
            <a:ext cx="914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4478425" y="4340275"/>
            <a:ext cx="24783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000" i="1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PopulationFromWikidata module</a:t>
            </a:r>
            <a:endParaRPr sz="10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8412" y="2501325"/>
            <a:ext cx="4527602" cy="1858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8432" y="1152469"/>
            <a:ext cx="4480825" cy="1046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14000" y="2810450"/>
            <a:ext cx="1959125" cy="22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 rotWithShape="1">
          <a:blip r:embed="rId7">
            <a:alphaModFix/>
          </a:blip>
          <a:srcRect r="40180"/>
          <a:stretch/>
        </p:blipFill>
        <p:spPr>
          <a:xfrm>
            <a:off x="883700" y="3110600"/>
            <a:ext cx="3250949" cy="13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 rotWithShape="1">
          <a:blip r:embed="rId7">
            <a:alphaModFix/>
          </a:blip>
          <a:srcRect l="60059"/>
          <a:stretch/>
        </p:blipFill>
        <p:spPr>
          <a:xfrm>
            <a:off x="914000" y="3263000"/>
            <a:ext cx="2170724" cy="1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9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Selecting a population value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4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The priorities for selecting the best population value are:</a:t>
            </a:r>
            <a:endParaRPr sz="1624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1744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4"/>
              <a:buFont typeface="Roboto Light"/>
              <a:buAutoNum type="arabicPeriod"/>
            </a:pPr>
            <a:r>
              <a:rPr lang="en" sz="1624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Value must have sufficient reference information.</a:t>
            </a:r>
            <a:endParaRPr sz="1624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174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4"/>
              <a:buFont typeface="Roboto Light"/>
              <a:buAutoNum type="arabicPeriod"/>
            </a:pPr>
            <a:r>
              <a:rPr lang="en" sz="1624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ABS geography type matches Infobox place</a:t>
            </a:r>
            <a:r>
              <a:rPr lang="en" sz="1624" i="1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type </a:t>
            </a:r>
            <a:r>
              <a:rPr lang="en" sz="1624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(with preference levels).</a:t>
            </a:r>
            <a:endParaRPr sz="1624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174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4"/>
              <a:buFont typeface="Roboto Light"/>
              <a:buAutoNum type="arabicPeriod"/>
            </a:pPr>
            <a:r>
              <a:rPr lang="en" sz="1624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The value is the most recent of those satisfying the above criteria.</a:t>
            </a:r>
            <a:endParaRPr sz="1624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24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     </a:t>
            </a:r>
            <a:endParaRPr sz="18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28" name="Google Shape;128;p19"/>
          <p:cNvCxnSpPr/>
          <p:nvPr/>
        </p:nvCxnSpPr>
        <p:spPr>
          <a:xfrm>
            <a:off x="675" y="900900"/>
            <a:ext cx="914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4478425" y="4340275"/>
            <a:ext cx="24783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000" i="1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M</a:t>
            </a:r>
            <a:r>
              <a:rPr lang="en" sz="1000" i="1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odule workflow</a:t>
            </a:r>
            <a:endParaRPr sz="10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4000" y="1129500"/>
            <a:ext cx="4424412" cy="305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9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Geographic area mapping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38" name="Google Shape;138;p20"/>
          <p:cNvCxnSpPr/>
          <p:nvPr/>
        </p:nvCxnSpPr>
        <p:spPr>
          <a:xfrm>
            <a:off x="675" y="900900"/>
            <a:ext cx="914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20"/>
          <p:cNvSpPr txBox="1">
            <a:spLocks noGrp="1"/>
          </p:cNvSpPr>
          <p:nvPr>
            <p:ph type="body" idx="1"/>
          </p:nvPr>
        </p:nvSpPr>
        <p:spPr>
          <a:xfrm>
            <a:off x="502708" y="4417350"/>
            <a:ext cx="24783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000" i="1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Mapping Infobox </a:t>
            </a:r>
            <a:r>
              <a:rPr lang="en" sz="10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type</a:t>
            </a:r>
            <a:r>
              <a:rPr lang="en" sz="1000" i="1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 to ASGS areas</a:t>
            </a:r>
            <a:endParaRPr sz="10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41" name="Google Shape;141;p20"/>
          <p:cNvGraphicFramePr/>
          <p:nvPr>
            <p:extLst>
              <p:ext uri="{D42A27DB-BD31-4B8C-83A1-F6EECF244321}">
                <p14:modId xmlns:p14="http://schemas.microsoft.com/office/powerpoint/2010/main" val="1657122603"/>
              </p:ext>
            </p:extLst>
          </p:nvPr>
        </p:nvGraphicFramePr>
        <p:xfrm>
          <a:off x="502708" y="1258200"/>
          <a:ext cx="7938535" cy="3112049"/>
        </p:xfrm>
        <a:graphic>
          <a:graphicData uri="http://schemas.openxmlformats.org/drawingml/2006/table">
            <a:tbl>
              <a:tblPr>
                <a:noFill/>
                <a:tableStyleId>{E5399619-1FAD-4D34-9276-F88C04B758D4}</a:tableStyleId>
              </a:tblPr>
              <a:tblGrid>
                <a:gridCol w="2094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3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9918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20" b="1" dirty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  <a:sym typeface="Roboto"/>
                        </a:rPr>
                        <a:t>Infobox </a:t>
                      </a:r>
                      <a:r>
                        <a:rPr lang="en" sz="1620" b="1" i="1" dirty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  <a:sym typeface="Roboto"/>
                        </a:rPr>
                        <a:t>type</a:t>
                      </a:r>
                      <a:endParaRPr sz="1620" b="1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  <a:sym typeface="Roboto"/>
                      </a:endParaRPr>
                    </a:p>
                  </a:txBody>
                  <a:tcPr marL="63500" marR="63500" marT="63500" marB="6350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20" b="1" dirty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  <a:sym typeface="Roboto"/>
                        </a:rPr>
                        <a:t>ABS Australian Statistical Geography Standard (</a:t>
                      </a:r>
                      <a:r>
                        <a:rPr lang="en" sz="1620" b="1" dirty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  <a:sym typeface="Roboto"/>
                          <a:hlinkClick r:id="rId4"/>
                        </a:rPr>
                        <a:t>ASGS</a:t>
                      </a:r>
                      <a:r>
                        <a:rPr lang="en" sz="1620" b="1" dirty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  <a:sym typeface="Roboto"/>
                        </a:rPr>
                        <a:t>) area</a:t>
                      </a:r>
                      <a:endParaRPr sz="1620" b="1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  <a:sym typeface="Roboto"/>
                      </a:endParaRPr>
                    </a:p>
                  </a:txBody>
                  <a:tcPr marL="63500" marR="63500" marT="63500" marB="6350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7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20" dirty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  <a:sym typeface="Roboto Light"/>
                        </a:rPr>
                        <a:t>City</a:t>
                      </a:r>
                      <a:endParaRPr sz="1620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  <a:sym typeface="Roboto Light"/>
                      </a:endParaRPr>
                    </a:p>
                  </a:txBody>
                  <a:tcPr marL="63500" marR="63500" marT="63500" marB="6350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2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  <a:sym typeface="Roboto Light"/>
                        </a:rPr>
                        <a:t>Urban Centres and Localities (UCL)</a:t>
                      </a:r>
                      <a:endParaRPr sz="1620" baseline="3000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  <a:sym typeface="Roboto Light"/>
                      </a:endParaRPr>
                    </a:p>
                  </a:txBody>
                  <a:tcPr marL="63500" marR="63500" marT="63500" marB="6350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7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20" dirty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  <a:sym typeface="Roboto Light"/>
                        </a:rPr>
                        <a:t>Suburb</a:t>
                      </a:r>
                      <a:endParaRPr sz="1620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  <a:sym typeface="Roboto Light"/>
                      </a:endParaRPr>
                    </a:p>
                  </a:txBody>
                  <a:tcPr marL="63500" marR="63500" marT="63500" marB="6350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20" dirty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  <a:sym typeface="Roboto Light"/>
                        </a:rPr>
                        <a:t>Suburbs and Localities (SAL)</a:t>
                      </a:r>
                      <a:endParaRPr sz="1620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  <a:sym typeface="Roboto Light"/>
                      </a:endParaRPr>
                    </a:p>
                  </a:txBody>
                  <a:tcPr marL="63500" marR="63500" marT="63500" marB="6350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1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2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  <a:sym typeface="Roboto Light"/>
                        </a:rPr>
                        <a:t>Town</a:t>
                      </a:r>
                      <a:endParaRPr sz="162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  <a:sym typeface="Roboto Light"/>
                      </a:endParaRPr>
                    </a:p>
                  </a:txBody>
                  <a:tcPr marL="63500" marR="63500" marT="63500" marB="6350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Roboto Light"/>
                        <a:buAutoNum type="arabicPeriod"/>
                      </a:pPr>
                      <a:r>
                        <a:rPr lang="en" sz="1620" dirty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  <a:sym typeface="Roboto Light"/>
                        </a:rPr>
                        <a:t>Urban Centres and Localities (UCL) </a:t>
                      </a:r>
                      <a:endParaRPr sz="1620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  <a:sym typeface="Roboto Light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Roboto Light"/>
                        <a:buAutoNum type="arabicPeriod"/>
                      </a:pPr>
                      <a:r>
                        <a:rPr lang="en" sz="1620" dirty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  <a:sym typeface="Roboto Light"/>
                        </a:rPr>
                        <a:t>Indigenous Locations (ILOC) or </a:t>
                      </a:r>
                      <a:endParaRPr sz="1620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  <a:sym typeface="Roboto Light"/>
                      </a:endParaRPr>
                    </a:p>
                    <a:p>
                      <a:pPr marL="4572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20" dirty="0">
                          <a:solidFill>
                            <a:schemeClr val="dk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  <a:sym typeface="Roboto Light"/>
                        </a:rPr>
                        <a:t>Suburbs and Localities (</a:t>
                      </a:r>
                      <a:r>
                        <a:rPr lang="en" sz="1620" dirty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  <a:sym typeface="Roboto Light"/>
                        </a:rPr>
                        <a:t>SAL)</a:t>
                      </a:r>
                      <a:endParaRPr sz="1620" baseline="30000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  <a:sym typeface="Roboto Light"/>
                      </a:endParaRPr>
                    </a:p>
                  </a:txBody>
                  <a:tcPr marL="63500" marR="63500" marT="63500" marB="6350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7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2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  <a:sym typeface="Roboto Light"/>
                        </a:rPr>
                        <a:t>LGA</a:t>
                      </a:r>
                      <a:endParaRPr sz="162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  <a:sym typeface="Roboto Light"/>
                      </a:endParaRPr>
                    </a:p>
                  </a:txBody>
                  <a:tcPr marL="63500" marR="63500" marT="63500" marB="6350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20" dirty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  <a:sym typeface="Roboto Light"/>
                        </a:rPr>
                        <a:t>Local Government Areas (LGA)</a:t>
                      </a:r>
                      <a:endParaRPr sz="1620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  <a:sym typeface="Roboto Light"/>
                      </a:endParaRPr>
                    </a:p>
                  </a:txBody>
                  <a:tcPr marL="63500" marR="63500" marT="63500" marB="6350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7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2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  <a:sym typeface="Roboto Light"/>
                        </a:rPr>
                        <a:t>Region</a:t>
                      </a:r>
                      <a:endParaRPr sz="162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  <a:sym typeface="Roboto Light"/>
                      </a:endParaRPr>
                    </a:p>
                  </a:txBody>
                  <a:tcPr marL="63500" marR="63500" marT="63500" marB="6350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20" dirty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  <a:sym typeface="Roboto Light"/>
                        </a:rPr>
                        <a:t>Local Government Areas (LGA) (or SA2?)</a:t>
                      </a:r>
                      <a:endParaRPr sz="1620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  <a:sym typeface="Roboto Light"/>
                      </a:endParaRPr>
                    </a:p>
                  </a:txBody>
                  <a:tcPr marL="63500" marR="63500" marT="63500" marB="6350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533</Words>
  <Application>Microsoft Office PowerPoint</Application>
  <PresentationFormat>On-screen Show (16:9)</PresentationFormat>
  <Paragraphs>109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Roboto</vt:lpstr>
      <vt:lpstr>Roboto Light</vt:lpstr>
      <vt:lpstr>Roboto Medium</vt:lpstr>
      <vt:lpstr>Simple Light</vt:lpstr>
      <vt:lpstr>Populating Wikipedia Keeping population figures up-to-date in place articles </vt:lpstr>
      <vt:lpstr>The project</vt:lpstr>
      <vt:lpstr>The challenge</vt:lpstr>
      <vt:lpstr>The old method</vt:lpstr>
      <vt:lpstr>But…Wikidata!</vt:lpstr>
      <vt:lpstr>Population data in Wikidata</vt:lpstr>
      <vt:lpstr>New method - the Lua module</vt:lpstr>
      <vt:lpstr>Selecting a population value</vt:lpstr>
      <vt:lpstr>Geographic area mapping</vt:lpstr>
      <vt:lpstr>Module use</vt:lpstr>
      <vt:lpstr>Project outcomes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Populating Wikipedia Keeping population figures up-to-date in place articles </dc:title>
  <cp:lastModifiedBy>GIS Officer</cp:lastModifiedBy>
  <cp:revision>7</cp:revision>
  <dcterms:modified xsi:type="dcterms:W3CDTF">2023-02-12T08:00:50Z</dcterms:modified>
</cp:coreProperties>
</file>