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6"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igi orefice" initials="lo" lastIdx="1" clrIdx="0">
    <p:extLst>
      <p:ext uri="{19B8F6BF-5375-455C-9EA6-DF929625EA0E}">
        <p15:presenceInfo xmlns:p15="http://schemas.microsoft.com/office/powerpoint/2012/main" userId="3188406dbaea551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1/7/2021</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‹N›</a:t>
            </a:fld>
            <a:endParaRPr lang="en-US"/>
          </a:p>
        </p:txBody>
      </p:sp>
    </p:spTree>
    <p:extLst>
      <p:ext uri="{BB962C8B-B14F-4D97-AF65-F5344CB8AC3E}">
        <p14:creationId xmlns:p14="http://schemas.microsoft.com/office/powerpoint/2010/main" val="4063676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1/7/2021</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‹N›</a:t>
            </a:fld>
            <a:endParaRPr lang="en-US"/>
          </a:p>
        </p:txBody>
      </p:sp>
    </p:spTree>
    <p:extLst>
      <p:ext uri="{BB962C8B-B14F-4D97-AF65-F5344CB8AC3E}">
        <p14:creationId xmlns:p14="http://schemas.microsoft.com/office/powerpoint/2010/main" val="1700195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1/7/2021</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‹N›</a:t>
            </a:fld>
            <a:endParaRPr lang="en-US"/>
          </a:p>
        </p:txBody>
      </p:sp>
    </p:spTree>
    <p:extLst>
      <p:ext uri="{BB962C8B-B14F-4D97-AF65-F5344CB8AC3E}">
        <p14:creationId xmlns:p14="http://schemas.microsoft.com/office/powerpoint/2010/main" val="3276214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1/7/2021</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‹N›</a:t>
            </a:fld>
            <a:endParaRPr lang="en-US"/>
          </a:p>
        </p:txBody>
      </p:sp>
    </p:spTree>
    <p:extLst>
      <p:ext uri="{BB962C8B-B14F-4D97-AF65-F5344CB8AC3E}">
        <p14:creationId xmlns:p14="http://schemas.microsoft.com/office/powerpoint/2010/main" val="1474828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1/7/2021</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‹N›</a:t>
            </a:fld>
            <a:endParaRPr lang="en-US"/>
          </a:p>
        </p:txBody>
      </p:sp>
    </p:spTree>
    <p:extLst>
      <p:ext uri="{BB962C8B-B14F-4D97-AF65-F5344CB8AC3E}">
        <p14:creationId xmlns:p14="http://schemas.microsoft.com/office/powerpoint/2010/main" val="3807973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1/7/2021</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‹N›</a:t>
            </a:fld>
            <a:endParaRPr lang="en-US"/>
          </a:p>
        </p:txBody>
      </p:sp>
    </p:spTree>
    <p:extLst>
      <p:ext uri="{BB962C8B-B14F-4D97-AF65-F5344CB8AC3E}">
        <p14:creationId xmlns:p14="http://schemas.microsoft.com/office/powerpoint/2010/main" val="2634787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1/7/2021</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‹N›</a:t>
            </a:fld>
            <a:endParaRPr lang="en-US"/>
          </a:p>
        </p:txBody>
      </p:sp>
    </p:spTree>
    <p:extLst>
      <p:ext uri="{BB962C8B-B14F-4D97-AF65-F5344CB8AC3E}">
        <p14:creationId xmlns:p14="http://schemas.microsoft.com/office/powerpoint/2010/main" val="2557285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1/7/2021</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‹N›</a:t>
            </a:fld>
            <a:endParaRPr lang="en-US"/>
          </a:p>
        </p:txBody>
      </p:sp>
    </p:spTree>
    <p:extLst>
      <p:ext uri="{BB962C8B-B14F-4D97-AF65-F5344CB8AC3E}">
        <p14:creationId xmlns:p14="http://schemas.microsoft.com/office/powerpoint/2010/main" val="223345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1/7/2021</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‹N›</a:t>
            </a:fld>
            <a:endParaRPr lang="en-US"/>
          </a:p>
        </p:txBody>
      </p:sp>
    </p:spTree>
    <p:extLst>
      <p:ext uri="{BB962C8B-B14F-4D97-AF65-F5344CB8AC3E}">
        <p14:creationId xmlns:p14="http://schemas.microsoft.com/office/powerpoint/2010/main" val="651261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1/7/2021</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‹N›</a:t>
            </a:fld>
            <a:endParaRPr lang="en-US"/>
          </a:p>
        </p:txBody>
      </p:sp>
    </p:spTree>
    <p:extLst>
      <p:ext uri="{BB962C8B-B14F-4D97-AF65-F5344CB8AC3E}">
        <p14:creationId xmlns:p14="http://schemas.microsoft.com/office/powerpoint/2010/main" val="218460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1/7/2021</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‹N›</a:t>
            </a:fld>
            <a:endParaRPr lang="en-US"/>
          </a:p>
        </p:txBody>
      </p:sp>
    </p:spTree>
    <p:extLst>
      <p:ext uri="{BB962C8B-B14F-4D97-AF65-F5344CB8AC3E}">
        <p14:creationId xmlns:p14="http://schemas.microsoft.com/office/powerpoint/2010/main" val="2595867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1/7/2021</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‹N›</a:t>
            </a:fld>
            <a:endParaRPr lang="en-US"/>
          </a:p>
        </p:txBody>
      </p:sp>
    </p:spTree>
    <p:extLst>
      <p:ext uri="{BB962C8B-B14F-4D97-AF65-F5344CB8AC3E}">
        <p14:creationId xmlns:p14="http://schemas.microsoft.com/office/powerpoint/2010/main" val="1522173068"/>
      </p:ext>
    </p:extLst>
  </p:cSld>
  <p:clrMap bg1="dk1" tx1="lt1" bg2="dk2" tx2="lt2" accent1="accent1" accent2="accent2" accent3="accent3" accent4="accent4" accent5="accent5" accent6="accent6" hlink="hlink" folHlink="folHlink"/>
  <p:sldLayoutIdLst>
    <p:sldLayoutId id="2147484041" r:id="rId1"/>
    <p:sldLayoutId id="2147484042" r:id="rId2"/>
    <p:sldLayoutId id="2147484043" r:id="rId3"/>
    <p:sldLayoutId id="2147484044" r:id="rId4"/>
    <p:sldLayoutId id="2147484045" r:id="rId5"/>
    <p:sldLayoutId id="2147484039" r:id="rId6"/>
    <p:sldLayoutId id="2147484035" r:id="rId7"/>
    <p:sldLayoutId id="2147484036" r:id="rId8"/>
    <p:sldLayoutId id="2147484037" r:id="rId9"/>
    <p:sldLayoutId id="2147484038" r:id="rId10"/>
    <p:sldLayoutId id="214748404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7" name="Rectangle 96">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9" name="Immagine 8">
            <a:extLst>
              <a:ext uri="{FF2B5EF4-FFF2-40B4-BE49-F238E27FC236}">
                <a16:creationId xmlns:a16="http://schemas.microsoft.com/office/drawing/2014/main" id="{9472BC7F-583A-46D8-BF00-8739D47EDBCC}"/>
              </a:ext>
            </a:extLst>
          </p:cNvPr>
          <p:cNvPicPr>
            <a:picLocks noChangeAspect="1"/>
          </p:cNvPicPr>
          <p:nvPr/>
        </p:nvPicPr>
        <p:blipFill rotWithShape="1">
          <a:blip r:embed="rId2">
            <a:extLst>
              <a:ext uri="{28A0092B-C50C-407E-A947-70E740481C1C}">
                <a14:useLocalDpi xmlns:a14="http://schemas.microsoft.com/office/drawing/2010/main" val="0"/>
              </a:ext>
            </a:extLst>
          </a:blip>
          <a:srcRect l="5556" r="5556"/>
          <a:stretch/>
        </p:blipFill>
        <p:spPr>
          <a:xfrm>
            <a:off x="20" y="-1"/>
            <a:ext cx="12191979" cy="6858001"/>
          </a:xfrm>
          <a:custGeom>
            <a:avLst/>
            <a:gdLst/>
            <a:ahLst/>
            <a:cxnLst/>
            <a:rect l="l" t="t" r="r" b="b"/>
            <a:pathLst>
              <a:path w="12192000" h="6858000">
                <a:moveTo>
                  <a:pt x="0" y="0"/>
                </a:moveTo>
                <a:lnTo>
                  <a:pt x="12192000" y="0"/>
                </a:lnTo>
                <a:lnTo>
                  <a:pt x="12192000" y="529223"/>
                </a:lnTo>
                <a:lnTo>
                  <a:pt x="11953979" y="541759"/>
                </a:lnTo>
                <a:cubicBezTo>
                  <a:pt x="11205478" y="591203"/>
                  <a:pt x="10431054" y="699982"/>
                  <a:pt x="9651089" y="827627"/>
                </a:cubicBezTo>
                <a:cubicBezTo>
                  <a:pt x="7233991" y="1222984"/>
                  <a:pt x="6590499" y="2476708"/>
                  <a:pt x="6133345" y="3948664"/>
                </a:cubicBezTo>
                <a:cubicBezTo>
                  <a:pt x="5827390" y="4934281"/>
                  <a:pt x="5572190" y="5830059"/>
                  <a:pt x="6876220" y="6551721"/>
                </a:cubicBezTo>
                <a:cubicBezTo>
                  <a:pt x="7059065" y="6652933"/>
                  <a:pt x="7253882" y="6741181"/>
                  <a:pt x="7457481" y="6819371"/>
                </a:cubicBezTo>
                <a:lnTo>
                  <a:pt x="7563875" y="6858000"/>
                </a:lnTo>
                <a:lnTo>
                  <a:pt x="0" y="6858000"/>
                </a:lnTo>
                <a:close/>
              </a:path>
            </a:pathLst>
          </a:custGeom>
        </p:spPr>
      </p:pic>
      <p:sp>
        <p:nvSpPr>
          <p:cNvPr id="803" name="Freeform: Shape 98">
            <a:extLst>
              <a:ext uri="{FF2B5EF4-FFF2-40B4-BE49-F238E27FC236}">
                <a16:creationId xmlns:a16="http://schemas.microsoft.com/office/drawing/2014/main" id="{3B2B1500-BB55-471C-8A9E-67288297E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886451" y="529224"/>
            <a:ext cx="6305549" cy="6328777"/>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100">
            <a:extLst>
              <a:ext uri="{FF2B5EF4-FFF2-40B4-BE49-F238E27FC236}">
                <a16:creationId xmlns:a16="http://schemas.microsoft.com/office/drawing/2014/main" id="{3045E22C-A99D-41BB-AF14-EF1B1E745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61608" y="311727"/>
            <a:ext cx="6130391" cy="6546274"/>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
        <p:nvSpPr>
          <p:cNvPr id="3" name="Sottotitolo 2">
            <a:extLst>
              <a:ext uri="{FF2B5EF4-FFF2-40B4-BE49-F238E27FC236}">
                <a16:creationId xmlns:a16="http://schemas.microsoft.com/office/drawing/2014/main" id="{52D7635E-B713-46A2-B7C5-CDCA964A1B3E}"/>
              </a:ext>
            </a:extLst>
          </p:cNvPr>
          <p:cNvSpPr>
            <a:spLocks noGrp="1"/>
          </p:cNvSpPr>
          <p:nvPr>
            <p:ph type="subTitle" idx="1"/>
          </p:nvPr>
        </p:nvSpPr>
        <p:spPr>
          <a:xfrm>
            <a:off x="7620000" y="4571999"/>
            <a:ext cx="4308764" cy="1524000"/>
          </a:xfrm>
        </p:spPr>
        <p:txBody>
          <a:bodyPr anchor="b">
            <a:normAutofit/>
          </a:bodyPr>
          <a:lstStyle/>
          <a:p>
            <a:pPr algn="l"/>
            <a:r>
              <a:rPr lang="it-IT" dirty="0"/>
              <a:t>Corso OfficinaJava Begear</a:t>
            </a:r>
          </a:p>
        </p:txBody>
      </p:sp>
      <p:sp>
        <p:nvSpPr>
          <p:cNvPr id="2" name="Titolo 1">
            <a:extLst>
              <a:ext uri="{FF2B5EF4-FFF2-40B4-BE49-F238E27FC236}">
                <a16:creationId xmlns:a16="http://schemas.microsoft.com/office/drawing/2014/main" id="{C6E17BBA-3391-438F-BAC2-1A3416930DD6}"/>
              </a:ext>
            </a:extLst>
          </p:cNvPr>
          <p:cNvSpPr>
            <a:spLocks noGrp="1"/>
          </p:cNvSpPr>
          <p:nvPr>
            <p:ph type="ctrTitle"/>
          </p:nvPr>
        </p:nvSpPr>
        <p:spPr>
          <a:xfrm>
            <a:off x="7620000" y="2299787"/>
            <a:ext cx="3810000" cy="2286000"/>
          </a:xfrm>
        </p:spPr>
        <p:txBody>
          <a:bodyPr>
            <a:normAutofit/>
          </a:bodyPr>
          <a:lstStyle/>
          <a:p>
            <a:pPr algn="l"/>
            <a:r>
              <a:rPr lang="it-IT" sz="4400" dirty="0"/>
              <a:t>Progetto banca</a:t>
            </a:r>
          </a:p>
        </p:txBody>
      </p:sp>
    </p:spTree>
    <p:extLst>
      <p:ext uri="{BB962C8B-B14F-4D97-AF65-F5344CB8AC3E}">
        <p14:creationId xmlns:p14="http://schemas.microsoft.com/office/powerpoint/2010/main" val="1250137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C0D6DA8F-8E7E-42EE-8DE7-3577AB33296A}"/>
              </a:ext>
            </a:extLst>
          </p:cNvPr>
          <p:cNvSpPr txBox="1"/>
          <p:nvPr/>
        </p:nvSpPr>
        <p:spPr>
          <a:xfrm>
            <a:off x="429491" y="277091"/>
            <a:ext cx="11014364" cy="5909310"/>
          </a:xfrm>
          <a:prstGeom prst="rect">
            <a:avLst/>
          </a:prstGeom>
          <a:noFill/>
        </p:spPr>
        <p:txBody>
          <a:bodyPr wrap="square" rtlCol="0">
            <a:spAutoFit/>
          </a:bodyPr>
          <a:lstStyle/>
          <a:p>
            <a:r>
              <a:rPr lang="it-IT" b="1" dirty="0">
                <a:solidFill>
                  <a:srgbClr val="FFFF00"/>
                </a:solidFill>
              </a:rPr>
              <a:t>REQUISITI:</a:t>
            </a:r>
          </a:p>
          <a:p>
            <a:r>
              <a:rPr lang="it-IT" dirty="0"/>
              <a:t>Sviluppo di una web application in team di una banca che gestisce una collezione di conti correnti. L’applicazione consente di effettuare le seguenti operazioni:</a:t>
            </a:r>
          </a:p>
          <a:p>
            <a:pPr marL="285750" indent="-285750">
              <a:buFont typeface="Arial" panose="020B0604020202020204" pitchFamily="34" charset="0"/>
              <a:buChar char="•"/>
            </a:pPr>
            <a:r>
              <a:rPr lang="it-IT" dirty="0"/>
              <a:t> aprire un conto corrente fisico o sociale;</a:t>
            </a:r>
          </a:p>
          <a:p>
            <a:pPr marL="285750" indent="-285750">
              <a:buFont typeface="Arial" panose="020B0604020202020204" pitchFamily="34" charset="0"/>
              <a:buChar char="•"/>
            </a:pPr>
            <a:r>
              <a:rPr lang="it-IT" dirty="0"/>
              <a:t>depositare denaro per un cliente fisico o sociale;</a:t>
            </a:r>
          </a:p>
          <a:p>
            <a:pPr marL="285750" indent="-285750">
              <a:buFont typeface="Arial" panose="020B0604020202020204" pitchFamily="34" charset="0"/>
              <a:buChar char="•"/>
            </a:pPr>
            <a:r>
              <a:rPr lang="it-IT" dirty="0"/>
              <a:t>prelevare denaro per un cliente fisico (limite giornaliero 30% deposito medio) o sociale; </a:t>
            </a:r>
          </a:p>
          <a:p>
            <a:pPr marL="285750" indent="-285750">
              <a:buFont typeface="Arial" panose="020B0604020202020204" pitchFamily="34" charset="0"/>
              <a:buChar char="•"/>
            </a:pPr>
            <a:r>
              <a:rPr lang="it-IT" dirty="0"/>
              <a:t>visualizzare la lista di tutti i clienti con i relativi saldi;</a:t>
            </a:r>
          </a:p>
          <a:p>
            <a:pPr marL="285750" indent="-285750">
              <a:buFont typeface="Arial" panose="020B0604020202020204" pitchFamily="34" charset="0"/>
              <a:buChar char="•"/>
            </a:pPr>
            <a:r>
              <a:rPr lang="it-IT" dirty="0"/>
              <a:t>visualizzare la lista di tutti i clienti fisici o sociali;</a:t>
            </a:r>
          </a:p>
          <a:p>
            <a:pPr marL="285750" indent="-285750">
              <a:buFont typeface="Arial" panose="020B0604020202020204" pitchFamily="34" charset="0"/>
              <a:buChar char="•"/>
            </a:pPr>
            <a:r>
              <a:rPr lang="it-IT" dirty="0"/>
              <a:t>visualizzare la lista delle operazioni.</a:t>
            </a:r>
          </a:p>
          <a:p>
            <a:r>
              <a:rPr lang="it-IT" b="1" dirty="0">
                <a:solidFill>
                  <a:srgbClr val="FFFF00"/>
                </a:solidFill>
              </a:rPr>
              <a:t>APPLICATIVI – FRAMEWORK – LINGUAGGI:</a:t>
            </a:r>
          </a:p>
          <a:p>
            <a:pPr marL="285750" indent="-285750">
              <a:buFont typeface="Arial" panose="020B0604020202020204" pitchFamily="34" charset="0"/>
              <a:buChar char="•"/>
            </a:pPr>
            <a:r>
              <a:rPr lang="it-IT" dirty="0"/>
              <a:t>Java</a:t>
            </a:r>
          </a:p>
          <a:p>
            <a:pPr marL="285750" indent="-285750">
              <a:buFont typeface="Arial" panose="020B0604020202020204" pitchFamily="34" charset="0"/>
              <a:buChar char="•"/>
            </a:pPr>
            <a:r>
              <a:rPr lang="it-IT" dirty="0"/>
              <a:t>Spring</a:t>
            </a:r>
          </a:p>
          <a:p>
            <a:pPr marL="285750" indent="-285750">
              <a:buFont typeface="Arial" panose="020B0604020202020204" pitchFamily="34" charset="0"/>
              <a:buChar char="•"/>
            </a:pPr>
            <a:r>
              <a:rPr lang="it-IT" dirty="0"/>
              <a:t>Hibernate</a:t>
            </a:r>
          </a:p>
          <a:p>
            <a:pPr marL="285750" indent="-285750">
              <a:buFont typeface="Arial" panose="020B0604020202020204" pitchFamily="34" charset="0"/>
              <a:buChar char="•"/>
            </a:pPr>
            <a:r>
              <a:rPr lang="it-IT" dirty="0"/>
              <a:t>JPA</a:t>
            </a:r>
          </a:p>
          <a:p>
            <a:pPr marL="285750" indent="-285750">
              <a:buFont typeface="Arial" panose="020B0604020202020204" pitchFamily="34" charset="0"/>
              <a:buChar char="•"/>
            </a:pPr>
            <a:r>
              <a:rPr lang="it-IT" dirty="0"/>
              <a:t>HTML5</a:t>
            </a:r>
          </a:p>
          <a:p>
            <a:pPr marL="285750" indent="-285750">
              <a:buFont typeface="Arial" panose="020B0604020202020204" pitchFamily="34" charset="0"/>
              <a:buChar char="•"/>
            </a:pPr>
            <a:r>
              <a:rPr lang="it-IT" dirty="0"/>
              <a:t>CSS3</a:t>
            </a:r>
          </a:p>
          <a:p>
            <a:pPr marL="285750" indent="-285750">
              <a:buFont typeface="Arial" panose="020B0604020202020204" pitchFamily="34" charset="0"/>
              <a:buChar char="•"/>
            </a:pPr>
            <a:r>
              <a:rPr lang="it-IT" dirty="0"/>
              <a:t>Javascript</a:t>
            </a:r>
          </a:p>
          <a:p>
            <a:pPr marL="285750" indent="-285750">
              <a:buFont typeface="Arial" panose="020B0604020202020204" pitchFamily="34" charset="0"/>
              <a:buChar char="•"/>
            </a:pPr>
            <a:r>
              <a:rPr lang="it-IT" dirty="0"/>
              <a:t>MySQL</a:t>
            </a:r>
          </a:p>
          <a:p>
            <a:pPr marL="285750" indent="-285750">
              <a:buFont typeface="Arial" panose="020B0604020202020204" pitchFamily="34" charset="0"/>
              <a:buChar char="•"/>
            </a:pPr>
            <a:r>
              <a:rPr lang="it-IT" dirty="0"/>
              <a:t>Maven</a:t>
            </a:r>
          </a:p>
          <a:p>
            <a:pPr marL="285750" indent="-285750">
              <a:buFont typeface="Arial" panose="020B0604020202020204" pitchFamily="34" charset="0"/>
              <a:buChar char="•"/>
            </a:pPr>
            <a:r>
              <a:rPr lang="it-IT" dirty="0"/>
              <a:t>GitHub</a:t>
            </a:r>
          </a:p>
          <a:p>
            <a:pPr marL="285750" indent="-285750">
              <a:buFont typeface="Arial" panose="020B0604020202020204" pitchFamily="34" charset="0"/>
              <a:buChar char="•"/>
            </a:pPr>
            <a:r>
              <a:rPr lang="it-IT" dirty="0"/>
              <a:t>JUnit</a:t>
            </a:r>
          </a:p>
        </p:txBody>
      </p:sp>
    </p:spTree>
    <p:extLst>
      <p:ext uri="{BB962C8B-B14F-4D97-AF65-F5344CB8AC3E}">
        <p14:creationId xmlns:p14="http://schemas.microsoft.com/office/powerpoint/2010/main" val="969818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EACEC4E9-0807-478D-971B-28A8E1A329AD}"/>
              </a:ext>
            </a:extLst>
          </p:cNvPr>
          <p:cNvSpPr txBox="1"/>
          <p:nvPr/>
        </p:nvSpPr>
        <p:spPr>
          <a:xfrm>
            <a:off x="612912" y="401058"/>
            <a:ext cx="6858000" cy="369332"/>
          </a:xfrm>
          <a:prstGeom prst="rect">
            <a:avLst/>
          </a:prstGeom>
          <a:noFill/>
        </p:spPr>
        <p:txBody>
          <a:bodyPr wrap="square" rtlCol="0">
            <a:spAutoFit/>
          </a:bodyPr>
          <a:lstStyle/>
          <a:p>
            <a:r>
              <a:rPr lang="it-IT" b="1" dirty="0">
                <a:solidFill>
                  <a:srgbClr val="FFFF00"/>
                </a:solidFill>
              </a:rPr>
              <a:t>Diagramma UML</a:t>
            </a:r>
          </a:p>
        </p:txBody>
      </p:sp>
      <p:pic>
        <p:nvPicPr>
          <p:cNvPr id="6" name="Immagine 5">
            <a:extLst>
              <a:ext uri="{FF2B5EF4-FFF2-40B4-BE49-F238E27FC236}">
                <a16:creationId xmlns:a16="http://schemas.microsoft.com/office/drawing/2014/main" id="{31D5B2B4-E0F5-4A8A-A439-CAD1417F2D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912" y="1078918"/>
            <a:ext cx="7236503" cy="5008692"/>
          </a:xfrm>
          <a:prstGeom prst="round2DiagRect">
            <a:avLst>
              <a:gd name="adj1" fmla="val 11526"/>
              <a:gd name="adj2" fmla="val 0"/>
            </a:avLst>
          </a:prstGeom>
          <a:ln w="88900" cap="sq">
            <a:solidFill>
              <a:srgbClr val="FFFFFF"/>
            </a:solidFill>
            <a:miter lim="800000"/>
          </a:ln>
          <a:effectLst>
            <a:outerShdw blurRad="254000" algn="tl" rotWithShape="0">
              <a:srgbClr val="000000">
                <a:alpha val="43000"/>
              </a:srgbClr>
            </a:outerShdw>
          </a:effectLst>
        </p:spPr>
      </p:pic>
      <p:sp>
        <p:nvSpPr>
          <p:cNvPr id="2" name="CasellaDiTesto 1">
            <a:extLst>
              <a:ext uri="{FF2B5EF4-FFF2-40B4-BE49-F238E27FC236}">
                <a16:creationId xmlns:a16="http://schemas.microsoft.com/office/drawing/2014/main" id="{2DDCD076-925A-40EE-80ED-C28FC5497B2C}"/>
              </a:ext>
            </a:extLst>
          </p:cNvPr>
          <p:cNvSpPr txBox="1"/>
          <p:nvPr/>
        </p:nvSpPr>
        <p:spPr>
          <a:xfrm>
            <a:off x="8014254" y="2967335"/>
            <a:ext cx="3564834" cy="923330"/>
          </a:xfrm>
          <a:prstGeom prst="rect">
            <a:avLst/>
          </a:prstGeom>
          <a:noFill/>
        </p:spPr>
        <p:txBody>
          <a:bodyPr wrap="square" rtlCol="0">
            <a:spAutoFit/>
          </a:bodyPr>
          <a:lstStyle/>
          <a:p>
            <a:r>
              <a:rPr lang="it-IT" dirty="0"/>
              <a:t>Il modello dei dati può essere descritto come segue tramite la modellazione UML</a:t>
            </a:r>
          </a:p>
        </p:txBody>
      </p:sp>
    </p:spTree>
    <p:extLst>
      <p:ext uri="{BB962C8B-B14F-4D97-AF65-F5344CB8AC3E}">
        <p14:creationId xmlns:p14="http://schemas.microsoft.com/office/powerpoint/2010/main" val="664898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6AE9A8B8-FBED-4916-AD1A-87503CC28168}"/>
              </a:ext>
            </a:extLst>
          </p:cNvPr>
          <p:cNvSpPr txBox="1"/>
          <p:nvPr/>
        </p:nvSpPr>
        <p:spPr>
          <a:xfrm>
            <a:off x="711614" y="213763"/>
            <a:ext cx="7182678" cy="369332"/>
          </a:xfrm>
          <a:prstGeom prst="rect">
            <a:avLst/>
          </a:prstGeom>
          <a:noFill/>
        </p:spPr>
        <p:txBody>
          <a:bodyPr wrap="square" rtlCol="0">
            <a:spAutoFit/>
          </a:bodyPr>
          <a:lstStyle/>
          <a:p>
            <a:r>
              <a:rPr lang="it-IT" b="1" dirty="0">
                <a:solidFill>
                  <a:srgbClr val="FFFF00"/>
                </a:solidFill>
              </a:rPr>
              <a:t>Home page</a:t>
            </a:r>
          </a:p>
        </p:txBody>
      </p:sp>
      <p:pic>
        <p:nvPicPr>
          <p:cNvPr id="4" name="Immagine 3">
            <a:extLst>
              <a:ext uri="{FF2B5EF4-FFF2-40B4-BE49-F238E27FC236}">
                <a16:creationId xmlns:a16="http://schemas.microsoft.com/office/drawing/2014/main" id="{03497334-F0FA-4E6C-A01D-70AA74594F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614" y="875127"/>
            <a:ext cx="6925642" cy="5439534"/>
          </a:xfrm>
          <a:prstGeom prst="round2DiagRect">
            <a:avLst>
              <a:gd name="adj1" fmla="val 15449"/>
              <a:gd name="adj2" fmla="val 0"/>
            </a:avLst>
          </a:prstGeom>
          <a:ln w="88900" cap="sq">
            <a:solidFill>
              <a:srgbClr val="FFFFFF"/>
            </a:solidFill>
            <a:miter lim="800000"/>
          </a:ln>
          <a:effectLst>
            <a:outerShdw blurRad="254000" algn="tl" rotWithShape="0">
              <a:srgbClr val="000000">
                <a:alpha val="43000"/>
              </a:srgbClr>
            </a:outerShdw>
          </a:effectLst>
        </p:spPr>
      </p:pic>
      <p:sp>
        <p:nvSpPr>
          <p:cNvPr id="5" name="CasellaDiTesto 4">
            <a:extLst>
              <a:ext uri="{FF2B5EF4-FFF2-40B4-BE49-F238E27FC236}">
                <a16:creationId xmlns:a16="http://schemas.microsoft.com/office/drawing/2014/main" id="{A4A6DF1F-2535-40E9-AE70-A61EAFE68A13}"/>
              </a:ext>
            </a:extLst>
          </p:cNvPr>
          <p:cNvSpPr txBox="1"/>
          <p:nvPr/>
        </p:nvSpPr>
        <p:spPr>
          <a:xfrm>
            <a:off x="7894292" y="2967335"/>
            <a:ext cx="4138682" cy="923330"/>
          </a:xfrm>
          <a:prstGeom prst="rect">
            <a:avLst/>
          </a:prstGeom>
          <a:noFill/>
        </p:spPr>
        <p:txBody>
          <a:bodyPr wrap="square" rtlCol="0">
            <a:spAutoFit/>
          </a:bodyPr>
          <a:lstStyle/>
          <a:p>
            <a:r>
              <a:rPr lang="it-IT" dirty="0"/>
              <a:t>Nella sezione di HomePage, l’utente deve scegliere cosa fare in base alla lista di operazioni visualizzata.</a:t>
            </a:r>
          </a:p>
        </p:txBody>
      </p:sp>
    </p:spTree>
    <p:extLst>
      <p:ext uri="{BB962C8B-B14F-4D97-AF65-F5344CB8AC3E}">
        <p14:creationId xmlns:p14="http://schemas.microsoft.com/office/powerpoint/2010/main" val="3053146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21DC5DEC-5227-4200-99BC-E0133B63B636}"/>
              </a:ext>
            </a:extLst>
          </p:cNvPr>
          <p:cNvSpPr txBox="1"/>
          <p:nvPr/>
        </p:nvSpPr>
        <p:spPr>
          <a:xfrm>
            <a:off x="569844" y="263613"/>
            <a:ext cx="6122504" cy="369332"/>
          </a:xfrm>
          <a:prstGeom prst="rect">
            <a:avLst/>
          </a:prstGeom>
          <a:noFill/>
        </p:spPr>
        <p:txBody>
          <a:bodyPr wrap="square" rtlCol="0">
            <a:spAutoFit/>
          </a:bodyPr>
          <a:lstStyle/>
          <a:p>
            <a:r>
              <a:rPr lang="it-IT" b="1" dirty="0">
                <a:solidFill>
                  <a:srgbClr val="FFFF00"/>
                </a:solidFill>
              </a:rPr>
              <a:t>Creazione di un conto</a:t>
            </a:r>
          </a:p>
        </p:txBody>
      </p:sp>
      <p:pic>
        <p:nvPicPr>
          <p:cNvPr id="4" name="Immagine 3">
            <a:extLst>
              <a:ext uri="{FF2B5EF4-FFF2-40B4-BE49-F238E27FC236}">
                <a16:creationId xmlns:a16="http://schemas.microsoft.com/office/drawing/2014/main" id="{55556459-52D6-4B89-86FD-E6F1F3FB99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844" y="926221"/>
            <a:ext cx="6773220" cy="566816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5" name="CasellaDiTesto 4">
            <a:extLst>
              <a:ext uri="{FF2B5EF4-FFF2-40B4-BE49-F238E27FC236}">
                <a16:creationId xmlns:a16="http://schemas.microsoft.com/office/drawing/2014/main" id="{ADCC2356-EEEC-45CB-9D7E-9B6F0A062AFA}"/>
              </a:ext>
            </a:extLst>
          </p:cNvPr>
          <p:cNvSpPr txBox="1"/>
          <p:nvPr/>
        </p:nvSpPr>
        <p:spPr>
          <a:xfrm>
            <a:off x="7752522" y="2551837"/>
            <a:ext cx="3975652" cy="1754326"/>
          </a:xfrm>
          <a:prstGeom prst="rect">
            <a:avLst/>
          </a:prstGeom>
          <a:noFill/>
        </p:spPr>
        <p:txBody>
          <a:bodyPr wrap="square" rtlCol="0">
            <a:spAutoFit/>
          </a:bodyPr>
          <a:lstStyle/>
          <a:p>
            <a:r>
              <a:rPr lang="it-IT" dirty="0"/>
              <a:t>Classica schermata della creazione di un conto. L’utente non deve far altro che compilare i campi e cliccare sul tasto ‘salva’. Una volta cliccato su ‘salva’, il conto creato sarà memorizzato nel database.</a:t>
            </a:r>
          </a:p>
        </p:txBody>
      </p:sp>
    </p:spTree>
    <p:extLst>
      <p:ext uri="{BB962C8B-B14F-4D97-AF65-F5344CB8AC3E}">
        <p14:creationId xmlns:p14="http://schemas.microsoft.com/office/powerpoint/2010/main" val="2443005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464CCD68-35D2-42CE-B1C7-09A146EEFFDF}"/>
              </a:ext>
            </a:extLst>
          </p:cNvPr>
          <p:cNvSpPr txBox="1"/>
          <p:nvPr/>
        </p:nvSpPr>
        <p:spPr>
          <a:xfrm>
            <a:off x="530088" y="477943"/>
            <a:ext cx="1208985" cy="369332"/>
          </a:xfrm>
          <a:prstGeom prst="rect">
            <a:avLst/>
          </a:prstGeom>
          <a:noFill/>
        </p:spPr>
        <p:txBody>
          <a:bodyPr wrap="none" rtlCol="0">
            <a:spAutoFit/>
          </a:bodyPr>
          <a:lstStyle/>
          <a:p>
            <a:r>
              <a:rPr lang="it-IT" b="1" dirty="0">
                <a:solidFill>
                  <a:srgbClr val="FFFF00"/>
                </a:solidFill>
              </a:rPr>
              <a:t>Deposito</a:t>
            </a:r>
          </a:p>
        </p:txBody>
      </p:sp>
      <p:pic>
        <p:nvPicPr>
          <p:cNvPr id="4" name="Immagine 3">
            <a:extLst>
              <a:ext uri="{FF2B5EF4-FFF2-40B4-BE49-F238E27FC236}">
                <a16:creationId xmlns:a16="http://schemas.microsoft.com/office/drawing/2014/main" id="{A9735DCE-21C9-4425-A4E9-DF4C67B34A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088" y="1185548"/>
            <a:ext cx="7605176" cy="500984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5" name="CasellaDiTesto 4">
            <a:extLst>
              <a:ext uri="{FF2B5EF4-FFF2-40B4-BE49-F238E27FC236}">
                <a16:creationId xmlns:a16="http://schemas.microsoft.com/office/drawing/2014/main" id="{FCF7EFCF-9B92-4713-BD3C-6F60B736E131}"/>
              </a:ext>
            </a:extLst>
          </p:cNvPr>
          <p:cNvSpPr txBox="1"/>
          <p:nvPr/>
        </p:nvSpPr>
        <p:spPr>
          <a:xfrm>
            <a:off x="8362121" y="1204905"/>
            <a:ext cx="3458818" cy="3693319"/>
          </a:xfrm>
          <a:prstGeom prst="rect">
            <a:avLst/>
          </a:prstGeom>
          <a:noFill/>
        </p:spPr>
        <p:txBody>
          <a:bodyPr wrap="square" rtlCol="0">
            <a:spAutoFit/>
          </a:bodyPr>
          <a:lstStyle/>
          <a:p>
            <a:r>
              <a:rPr lang="it-IT" dirty="0"/>
              <a:t>Una volta creato il conto (di una persona fisica in questo caso), per effettuare il deposito non si deve far altro che inserire il codice fiscale dell’utente che ha creato il conto in precedenza. Una volta effettuata la ricerca, verranno visualizzati tutti i campi relativi alla persona. Da qui non bisogna far altro che inserire l’importo da depositare e cliccare su conferma</a:t>
            </a:r>
          </a:p>
        </p:txBody>
      </p:sp>
    </p:spTree>
    <p:extLst>
      <p:ext uri="{BB962C8B-B14F-4D97-AF65-F5344CB8AC3E}">
        <p14:creationId xmlns:p14="http://schemas.microsoft.com/office/powerpoint/2010/main" val="884320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5AE21D74-A8DD-4A4C-94C0-C52EEB7F90B1}"/>
              </a:ext>
            </a:extLst>
          </p:cNvPr>
          <p:cNvSpPr txBox="1"/>
          <p:nvPr/>
        </p:nvSpPr>
        <p:spPr>
          <a:xfrm>
            <a:off x="516834" y="410817"/>
            <a:ext cx="3260035" cy="369332"/>
          </a:xfrm>
          <a:prstGeom prst="rect">
            <a:avLst/>
          </a:prstGeom>
          <a:noFill/>
        </p:spPr>
        <p:txBody>
          <a:bodyPr wrap="square" rtlCol="0">
            <a:spAutoFit/>
          </a:bodyPr>
          <a:lstStyle/>
          <a:p>
            <a:r>
              <a:rPr lang="it-IT" b="1" dirty="0">
                <a:solidFill>
                  <a:srgbClr val="FFFF00"/>
                </a:solidFill>
              </a:rPr>
              <a:t>Prelievo</a:t>
            </a:r>
          </a:p>
        </p:txBody>
      </p:sp>
      <p:pic>
        <p:nvPicPr>
          <p:cNvPr id="4" name="Immagine 3">
            <a:extLst>
              <a:ext uri="{FF2B5EF4-FFF2-40B4-BE49-F238E27FC236}">
                <a16:creationId xmlns:a16="http://schemas.microsoft.com/office/drawing/2014/main" id="{9D16ACCC-88A2-47DD-AEB4-18A200CB67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834" y="1186587"/>
            <a:ext cx="7287989" cy="475038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5" name="CasellaDiTesto 4">
            <a:extLst>
              <a:ext uri="{FF2B5EF4-FFF2-40B4-BE49-F238E27FC236}">
                <a16:creationId xmlns:a16="http://schemas.microsoft.com/office/drawing/2014/main" id="{88D9DE32-7EAD-484C-9A8F-EA8CD145DF9E}"/>
              </a:ext>
            </a:extLst>
          </p:cNvPr>
          <p:cNvSpPr txBox="1"/>
          <p:nvPr/>
        </p:nvSpPr>
        <p:spPr>
          <a:xfrm>
            <a:off x="8110330" y="2684618"/>
            <a:ext cx="3750366" cy="1754326"/>
          </a:xfrm>
          <a:prstGeom prst="rect">
            <a:avLst/>
          </a:prstGeom>
          <a:noFill/>
        </p:spPr>
        <p:txBody>
          <a:bodyPr wrap="square" rtlCol="0">
            <a:spAutoFit/>
          </a:bodyPr>
          <a:lstStyle/>
          <a:p>
            <a:r>
              <a:rPr lang="it-IT" dirty="0"/>
              <a:t>Prima di effettuare il prelievo, bisogna andare a selezionare la persona che ha aperto il conto. Una volta effettuata la ricerca, tutti i dati verranno visualizzati con il saldo relativo della persona. </a:t>
            </a:r>
          </a:p>
        </p:txBody>
      </p:sp>
    </p:spTree>
    <p:extLst>
      <p:ext uri="{BB962C8B-B14F-4D97-AF65-F5344CB8AC3E}">
        <p14:creationId xmlns:p14="http://schemas.microsoft.com/office/powerpoint/2010/main" val="1741091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6ADED72B-A3CA-49B0-961D-BEE327FF5994}"/>
              </a:ext>
            </a:extLst>
          </p:cNvPr>
          <p:cNvSpPr txBox="1"/>
          <p:nvPr/>
        </p:nvSpPr>
        <p:spPr>
          <a:xfrm>
            <a:off x="715617" y="451438"/>
            <a:ext cx="5791200" cy="369332"/>
          </a:xfrm>
          <a:prstGeom prst="rect">
            <a:avLst/>
          </a:prstGeom>
          <a:noFill/>
        </p:spPr>
        <p:txBody>
          <a:bodyPr wrap="square" rtlCol="0">
            <a:spAutoFit/>
          </a:bodyPr>
          <a:lstStyle/>
          <a:p>
            <a:r>
              <a:rPr lang="it-IT" b="1" dirty="0">
                <a:solidFill>
                  <a:srgbClr val="FFFF00"/>
                </a:solidFill>
              </a:rPr>
              <a:t>Visualizzazione lista</a:t>
            </a:r>
          </a:p>
        </p:txBody>
      </p:sp>
      <p:pic>
        <p:nvPicPr>
          <p:cNvPr id="4" name="Immagine 3">
            <a:extLst>
              <a:ext uri="{FF2B5EF4-FFF2-40B4-BE49-F238E27FC236}">
                <a16:creationId xmlns:a16="http://schemas.microsoft.com/office/drawing/2014/main" id="{AA575F1A-89ED-49D6-B132-015397E2CB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248" y="1079532"/>
            <a:ext cx="7504135" cy="495020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5" name="CasellaDiTesto 4">
            <a:extLst>
              <a:ext uri="{FF2B5EF4-FFF2-40B4-BE49-F238E27FC236}">
                <a16:creationId xmlns:a16="http://schemas.microsoft.com/office/drawing/2014/main" id="{31B43C45-ABD9-41B5-B11F-7D12104382DE}"/>
              </a:ext>
            </a:extLst>
          </p:cNvPr>
          <p:cNvSpPr txBox="1"/>
          <p:nvPr/>
        </p:nvSpPr>
        <p:spPr>
          <a:xfrm>
            <a:off x="8507896" y="2815971"/>
            <a:ext cx="3445565" cy="1477328"/>
          </a:xfrm>
          <a:prstGeom prst="rect">
            <a:avLst/>
          </a:prstGeom>
          <a:noFill/>
        </p:spPr>
        <p:txBody>
          <a:bodyPr wrap="square" rtlCol="0">
            <a:spAutoFit/>
          </a:bodyPr>
          <a:lstStyle/>
          <a:p>
            <a:r>
              <a:rPr lang="it-IT" dirty="0"/>
              <a:t>Nella sezione Lista Persone viene visualizzata la lista contenente il numero di persone che hanno un conto aperto, con i relativi dati</a:t>
            </a:r>
          </a:p>
        </p:txBody>
      </p:sp>
    </p:spTree>
    <p:extLst>
      <p:ext uri="{BB962C8B-B14F-4D97-AF65-F5344CB8AC3E}">
        <p14:creationId xmlns:p14="http://schemas.microsoft.com/office/powerpoint/2010/main" val="616984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02CB6C37-A0EA-4F51-AFDD-BA4F96148F2B}"/>
              </a:ext>
            </a:extLst>
          </p:cNvPr>
          <p:cNvSpPr txBox="1"/>
          <p:nvPr/>
        </p:nvSpPr>
        <p:spPr>
          <a:xfrm>
            <a:off x="509528" y="358673"/>
            <a:ext cx="5950226" cy="369332"/>
          </a:xfrm>
          <a:prstGeom prst="rect">
            <a:avLst/>
          </a:prstGeom>
          <a:noFill/>
        </p:spPr>
        <p:txBody>
          <a:bodyPr wrap="square" rtlCol="0">
            <a:spAutoFit/>
          </a:bodyPr>
          <a:lstStyle/>
          <a:p>
            <a:r>
              <a:rPr lang="it-IT" b="1" dirty="0">
                <a:solidFill>
                  <a:srgbClr val="FFFF00"/>
                </a:solidFill>
              </a:rPr>
              <a:t>Lista movimenti</a:t>
            </a:r>
          </a:p>
        </p:txBody>
      </p:sp>
      <p:sp>
        <p:nvSpPr>
          <p:cNvPr id="5" name="CasellaDiTesto 4">
            <a:extLst>
              <a:ext uri="{FF2B5EF4-FFF2-40B4-BE49-F238E27FC236}">
                <a16:creationId xmlns:a16="http://schemas.microsoft.com/office/drawing/2014/main" id="{B22E87BE-E6E2-4AD9-BBB9-2ECC0BEDA635}"/>
              </a:ext>
            </a:extLst>
          </p:cNvPr>
          <p:cNvSpPr txBox="1"/>
          <p:nvPr/>
        </p:nvSpPr>
        <p:spPr>
          <a:xfrm>
            <a:off x="8362122" y="3092369"/>
            <a:ext cx="3485321" cy="1200329"/>
          </a:xfrm>
          <a:prstGeom prst="rect">
            <a:avLst/>
          </a:prstGeom>
          <a:noFill/>
        </p:spPr>
        <p:txBody>
          <a:bodyPr wrap="square" rtlCol="0">
            <a:spAutoFit/>
          </a:bodyPr>
          <a:lstStyle/>
          <a:p>
            <a:r>
              <a:rPr lang="it-IT" dirty="0"/>
              <a:t>In lista movimenti, vengono visualizzati tutti i prelievi e depositi effettuati da persone o aziende</a:t>
            </a:r>
          </a:p>
        </p:txBody>
      </p:sp>
      <p:pic>
        <p:nvPicPr>
          <p:cNvPr id="6" name="Immagine 5">
            <a:extLst>
              <a:ext uri="{FF2B5EF4-FFF2-40B4-BE49-F238E27FC236}">
                <a16:creationId xmlns:a16="http://schemas.microsoft.com/office/drawing/2014/main" id="{12505D66-0591-46EF-B3FC-0588142283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528" y="1143103"/>
            <a:ext cx="7593359" cy="501915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66938441"/>
      </p:ext>
    </p:extLst>
  </p:cSld>
  <p:clrMapOvr>
    <a:masterClrMapping/>
  </p:clrMapOvr>
</p:sld>
</file>

<file path=ppt/theme/theme1.xml><?xml version="1.0" encoding="utf-8"?>
<a:theme xmlns:a="http://schemas.openxmlformats.org/drawingml/2006/main" name="PebbleVTI">
  <a:themeElements>
    <a:clrScheme name="Blush 3">
      <a:dk1>
        <a:sysClr val="windowText" lastClr="000000"/>
      </a:dk1>
      <a:lt1>
        <a:sysClr val="window" lastClr="FFFFFF"/>
      </a:lt1>
      <a:dk2>
        <a:srgbClr val="B15E4E"/>
      </a:dk2>
      <a:lt2>
        <a:srgbClr val="FFFFFF"/>
      </a:lt2>
      <a:accent1>
        <a:srgbClr val="C5B096"/>
      </a:accent1>
      <a:accent2>
        <a:srgbClr val="ECA855"/>
      </a:accent2>
      <a:accent3>
        <a:srgbClr val="9BBFB0"/>
      </a:accent3>
      <a:accent4>
        <a:srgbClr val="A9AEA7"/>
      </a:accent4>
      <a:accent5>
        <a:srgbClr val="6A787C"/>
      </a:accent5>
      <a:accent6>
        <a:srgbClr val="3B4345"/>
      </a:accent6>
      <a:hlink>
        <a:srgbClr val="ECA855"/>
      </a:hlink>
      <a:folHlink>
        <a:srgbClr val="6A392F"/>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docProps/app.xml><?xml version="1.0" encoding="utf-8"?>
<Properties xmlns="http://schemas.openxmlformats.org/officeDocument/2006/extended-properties" xmlns:vt="http://schemas.openxmlformats.org/officeDocument/2006/docPropsVTypes">
  <TotalTime>88</TotalTime>
  <Words>340</Words>
  <Application>Microsoft Office PowerPoint</Application>
  <PresentationFormat>Widescreen</PresentationFormat>
  <Paragraphs>36</Paragraphs>
  <Slides>9</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9</vt:i4>
      </vt:variant>
    </vt:vector>
  </HeadingPairs>
  <TitlesOfParts>
    <vt:vector size="14" baseType="lpstr">
      <vt:lpstr>Arial</vt:lpstr>
      <vt:lpstr>Avenir Next LT Pro</vt:lpstr>
      <vt:lpstr>Avenir Next LT Pro Light</vt:lpstr>
      <vt:lpstr>Sitka Subheading</vt:lpstr>
      <vt:lpstr>PebbleVTI</vt:lpstr>
      <vt:lpstr>Progetto banca</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Progetto banca</dc:title>
  <dc:creator>luigi orefice</dc:creator>
  <cp:lastModifiedBy>LUCA SORVILLO</cp:lastModifiedBy>
  <cp:revision>21</cp:revision>
  <dcterms:created xsi:type="dcterms:W3CDTF">2021-01-07T15:43:45Z</dcterms:created>
  <dcterms:modified xsi:type="dcterms:W3CDTF">2021-01-07T17:24:51Z</dcterms:modified>
</cp:coreProperties>
</file>