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9" r:id="rId5"/>
    <p:sldId id="262" r:id="rId6"/>
    <p:sldId id="271" r:id="rId7"/>
    <p:sldId id="268" r:id="rId8"/>
    <p:sldId id="284" r:id="rId9"/>
    <p:sldId id="285" r:id="rId10"/>
    <p:sldId id="293" r:id="rId11"/>
    <p:sldId id="286" r:id="rId12"/>
    <p:sldId id="287" r:id="rId13"/>
    <p:sldId id="289" r:id="rId14"/>
    <p:sldId id="290" r:id="rId15"/>
    <p:sldId id="291" r:id="rId16"/>
    <p:sldId id="292" r:id="rId17"/>
    <p:sldId id="294" r:id="rId18"/>
    <p:sldId id="288" r:id="rId19"/>
    <p:sldId id="295" r:id="rId20"/>
    <p:sldId id="298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261" r:id="rId30"/>
  </p:sldIdLst>
  <p:sldSz cx="9144000" cy="5143500" type="screen16x9"/>
  <p:notesSz cx="6858000" cy="9144000"/>
  <p:embeddedFontLst>
    <p:embeddedFont>
      <p:font typeface="Berlin Sans FB" pitchFamily="34" charset="0"/>
      <p:regular r:id="rId32"/>
      <p:bold r:id="rId33"/>
    </p:embeddedFont>
    <p:embeddedFont>
      <p:font typeface="Raleway" charset="0"/>
      <p:regular r:id="rId34"/>
      <p:bold r:id="rId35"/>
      <p:italic r:id="rId36"/>
      <p:boldItalic r:id="rId37"/>
    </p:embeddedFont>
    <p:embeddedFont>
      <p:font typeface="Cutive" charset="0"/>
      <p:regular r:id="rId38"/>
    </p:embeddedFont>
    <p:embeddedFont>
      <p:font typeface="Encode Sans SemiBold" charset="0"/>
      <p:regular r:id="rId39"/>
      <p:bold r:id="rId40"/>
    </p:embeddedFont>
    <p:embeddedFont>
      <p:font typeface="Lato" charset="0"/>
      <p:regular r:id="rId41"/>
      <p:bold r:id="rId42"/>
      <p:italic r:id="rId43"/>
      <p:boldItalic r:id="rId44"/>
    </p:embeddedFont>
    <p:embeddedFont>
      <p:font typeface="Pristina" pitchFamily="66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0748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537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4925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mpptkXu8iIFe6kfDK5o7VQ" TargetMode="External"/><Relationship Id="rId5" Type="http://schemas.openxmlformats.org/officeDocument/2006/relationships/hyperlink" Target="http://localhost:8888/notebooks/Desktop/ChurnAnalysisProject/Output/MaiChurnAnalysis.ipynb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239486" y="1378450"/>
            <a:ext cx="4582885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b="0" dirty="0">
                <a:latin typeface="Berlin Sans FB" pitchFamily="34" charset="0"/>
              </a:rPr>
              <a:t>BI Project </a:t>
            </a:r>
            <a:r>
              <a:rPr lang="en-US" sz="4400" b="0" i="1" dirty="0">
                <a:latin typeface="Berlin Sans FB" pitchFamily="34" charset="0"/>
              </a:rPr>
              <a:t/>
            </a:r>
            <a:br>
              <a:rPr lang="en-US" sz="4400" b="0" i="1" dirty="0">
                <a:latin typeface="Berlin Sans FB" pitchFamily="34" charset="0"/>
              </a:rPr>
            </a:br>
            <a:r>
              <a:rPr lang="en-US" sz="4000" b="0" dirty="0" smtClean="0">
                <a:latin typeface="Berlin Sans FB" pitchFamily="34" charset="0"/>
              </a:rPr>
              <a:t>Customer </a:t>
            </a:r>
            <a:r>
              <a:rPr lang="en-US" sz="4000" b="0" dirty="0">
                <a:latin typeface="Berlin Sans FB" pitchFamily="34" charset="0"/>
              </a:rPr>
              <a:t>Churn</a:t>
            </a:r>
            <a:br>
              <a:rPr lang="en-US" sz="4000" b="0" dirty="0">
                <a:latin typeface="Berlin Sans FB" pitchFamily="34" charset="0"/>
              </a:rPr>
            </a:br>
            <a:r>
              <a:rPr lang="en-US" sz="4000" b="0" dirty="0">
                <a:latin typeface="Berlin Sans FB" pitchFamily="34" charset="0"/>
              </a:rPr>
              <a:t>Analysis </a:t>
            </a:r>
            <a:endParaRPr sz="4400" b="0" dirty="0">
              <a:latin typeface="Berlin Sans FB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38975" y="3691704"/>
            <a:ext cx="4588196" cy="109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i="1" dirty="0" err="1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Prepared</a:t>
            </a:r>
            <a:r>
              <a:rPr lang="fr-CA" i="1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	    </a:t>
            </a:r>
            <a:r>
              <a:rPr lang="fr-CA" sz="2000" dirty="0" err="1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Maickery</a:t>
            </a:r>
            <a:r>
              <a:rPr lang="fr-CA" sz="2000" dirty="0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 BOZOR</a:t>
            </a:r>
            <a:endParaRPr sz="2000" dirty="0">
              <a:latin typeface="Berlin Sans FB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981" y="1825765"/>
            <a:ext cx="7688700" cy="1295798"/>
          </a:xfrm>
        </p:spPr>
        <p:txBody>
          <a:bodyPr/>
          <a:lstStyle/>
          <a:p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As we can see the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Depedent’s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category have the highest percentage or churning</a:t>
            </a:r>
            <a:endParaRPr lang="en-US" sz="17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7"/>
          <p:cNvSpPr txBox="1">
            <a:spLocks/>
          </p:cNvSpPr>
          <p:nvPr/>
        </p:nvSpPr>
        <p:spPr>
          <a:xfrm>
            <a:off x="738161" y="20834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600"/>
            </a:pP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  <a:ea typeface="Raleway"/>
                <a:cs typeface="Raleway"/>
                <a:sym typeface="Raleway"/>
              </a:rPr>
              <a:t>B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  <a:t>. Analysis based on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services used</a:t>
            </a:r>
            <a:endParaRPr lang="en-US" sz="3600" b="1" dirty="0" smtClean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  <a:t/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</a:br>
            <a:endParaRPr kumimoji="0" lang="fr-CA" sz="32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ristina" pitchFamily="66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785249"/>
            <a:ext cx="3064784" cy="173723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PhoneService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/>
              <a:t> </a:t>
            </a:r>
            <a:r>
              <a:rPr lang="en-US" sz="1600" b="0" dirty="0" smtClean="0"/>
              <a:t>Clients who use phone services are the least likely to leave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60278" y="3226677"/>
            <a:ext cx="3352800" cy="1355834"/>
          </a:xfrm>
        </p:spPr>
        <p:txBody>
          <a:bodyPr/>
          <a:lstStyle/>
          <a:p>
            <a:pPr>
              <a:buNone/>
            </a:pPr>
            <a:r>
              <a:rPr lang="en-US" sz="16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lowest churning percentage is for customers who no have phone service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B. 2. </a:t>
            </a:r>
            <a:r>
              <a:rPr lang="en-US" sz="26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MultipleLines</a:t>
            </a:r>
            <a:endParaRPr lang="en-US" sz="2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Image 3" descr="phoneser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2" y="2547963"/>
            <a:ext cx="2118304" cy="2255263"/>
          </a:xfrm>
          <a:prstGeom prst="rect">
            <a:avLst/>
          </a:prstGeom>
        </p:spPr>
      </p:pic>
      <p:pic>
        <p:nvPicPr>
          <p:cNvPr id="5" name="Image 4" descr="multip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53" y="971410"/>
            <a:ext cx="2946185" cy="2385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B.3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6181" y="1440372"/>
            <a:ext cx="3169888" cy="104007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highest churning percentage is for customers who use fiber optic for the internet services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708633" y="769484"/>
            <a:ext cx="3626071" cy="5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B.4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OnlineSecurity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4907312" y="3579228"/>
            <a:ext cx="3169888" cy="10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stay loyal</a:t>
            </a: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inter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5" y="2432349"/>
            <a:ext cx="2239729" cy="2169463"/>
          </a:xfrm>
          <a:prstGeom prst="rect">
            <a:avLst/>
          </a:prstGeom>
        </p:spPr>
      </p:pic>
      <p:pic>
        <p:nvPicPr>
          <p:cNvPr id="7" name="Image 6" descr="on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27" y="1581012"/>
            <a:ext cx="2146248" cy="208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49" y="785250"/>
            <a:ext cx="3558771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B.5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DeviceProtection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12274" y="1786758"/>
            <a:ext cx="1933903" cy="221768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are the least likely to stay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243641" y="958670"/>
            <a:ext cx="346943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B.6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TechSuppor</a:t>
            </a:r>
            <a:r>
              <a:rPr lang="en-US" sz="2600" b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Raleway"/>
              </a:rPr>
              <a:t>t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085987" y="1466648"/>
            <a:ext cx="3732192" cy="105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Clients who don't use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TechSupport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services are the least likely to leave (churning=77.4%)</a:t>
            </a: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devicep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0" y="1538971"/>
            <a:ext cx="2366079" cy="2247775"/>
          </a:xfrm>
          <a:prstGeom prst="rect">
            <a:avLst/>
          </a:prstGeom>
        </p:spPr>
      </p:pic>
      <p:pic>
        <p:nvPicPr>
          <p:cNvPr id="7" name="Image 6" descr="techs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30" y="2487756"/>
            <a:ext cx="2271835" cy="2244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890353"/>
            <a:ext cx="3506219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StreamingTV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174" y="3962855"/>
            <a:ext cx="7809186" cy="567104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are the least likely to stay, it’s same for both services.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18429" y="906119"/>
            <a:ext cx="350621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StreamingMovies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Image 4" descr="Stream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1492469"/>
            <a:ext cx="3216166" cy="2554319"/>
          </a:xfrm>
          <a:prstGeom prst="rect">
            <a:avLst/>
          </a:prstGeom>
        </p:spPr>
      </p:pic>
      <p:pic>
        <p:nvPicPr>
          <p:cNvPr id="6" name="Image 5" descr="str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48" y="1499784"/>
            <a:ext cx="3113916" cy="246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6898" y="1867814"/>
            <a:ext cx="7688700" cy="1327329"/>
          </a:xfrm>
        </p:spPr>
        <p:txBody>
          <a:bodyPr/>
          <a:lstStyle/>
          <a:p>
            <a:pPr algn="ctr"/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In conclusion, the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OnlineSecurity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is the service who have the highest percentage of churning</a:t>
            </a:r>
            <a:endParaRPr lang="en-US" sz="17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2109510"/>
            <a:ext cx="7688700" cy="5352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C. Analysis based on billing 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informations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/>
            </a:r>
            <a:b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692" y="785250"/>
            <a:ext cx="3085805" cy="5352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C.1 Kind of contract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2610" y="1335267"/>
            <a:ext cx="3064783" cy="1660181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Customers with a monthly contract are those with the highest churn percentage(88.55%). Those with a two-year contract are the most loyal(2.57% of churning)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864772" y="822036"/>
            <a:ext cx="341586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PaymentMethod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dk2"/>
              </a:buClr>
              <a:buSzPts val="2600"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3477904" y="3719803"/>
            <a:ext cx="3043764" cy="142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who do not use the Paperless Billing policy are the least likely to stay(469 churn: 25.09% of churning).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5826968" y="1587516"/>
            <a:ext cx="30437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7228" y="1414142"/>
            <a:ext cx="2559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who use electronic check for payment method are the least likely to leave (churning=57.30%)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 descr="contr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1" y="2649584"/>
            <a:ext cx="2704697" cy="1922416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3399078" y="1531484"/>
            <a:ext cx="308580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C.2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PaperlessBilling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Image 9" descr="paperl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12" y="2032955"/>
            <a:ext cx="1856068" cy="1984627"/>
          </a:xfrm>
          <a:prstGeom prst="rect">
            <a:avLst/>
          </a:prstGeom>
        </p:spPr>
      </p:pic>
      <p:pic>
        <p:nvPicPr>
          <p:cNvPr id="11" name="Image 10" descr="Pay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99" y="2505921"/>
            <a:ext cx="3028001" cy="1855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797723"/>
            <a:ext cx="7688700" cy="924456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Althought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kind of contract 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is the category who have the highest </a:t>
            </a:r>
            <a:r>
              <a:rPr lang="en-US" sz="17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pourcentage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churning, the annual contract policy is clearly better for the company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1. Problem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  <a:cs typeface="Times New Roman" pitchFamily="18" charset="0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29065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competitors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of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our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client, a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Telecommunications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company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fr-CA" sz="2000" dirty="0" err="1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trying</a:t>
            </a:r>
            <a:r>
              <a:rPr lang="fr-CA" sz="2000" dirty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to </a:t>
            </a:r>
            <a:r>
              <a:rPr lang="fr-CA" sz="2000" dirty="0" err="1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attract</a:t>
            </a:r>
            <a:r>
              <a:rPr lang="fr-CA" sz="2000" dirty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customers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of 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later</a:t>
            </a:r>
            <a:r>
              <a:rPr lang="en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. This customer churning is the principal problem that they face. 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This problem is important to the organization, because  t</a:t>
            </a:r>
            <a:r>
              <a:rPr lang="en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his impacts investors, incomes and market share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9960" y="1829254"/>
            <a:ext cx="7688700" cy="998028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next month they will churn clients who don’t be dependent, who have monthly contract  and who use online security services.</a:t>
            </a:r>
            <a:endParaRPr lang="en-US" sz="1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9961" y="2088535"/>
            <a:ext cx="7688700" cy="5352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5. Bonus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long before the company loses all its customers and which demographics will it lose first?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8430" y="1461392"/>
            <a:ext cx="7688700" cy="3236731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 the number of clients of the company.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the percentage of clients who are not churned, and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 monthly duration.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Assuming that k remains fixed and that the company has no new customers, let 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 = 7043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K= 0.7346 (73.46%)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first month the company lost 1869 customers or 26.53%. Let's calculate U1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U1= 7043*0.7346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the event that they continue to lose customers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U2=7043*0.7346*0.7346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can say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="1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1600" b="1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="1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b="1" baseline="30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882868"/>
            <a:ext cx="7688700" cy="374168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want to know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fr-FR" sz="1600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baseline="30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fr-FR" sz="1600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ln(U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n.lnk=ln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=&gt; n= (ln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) / </a:t>
            </a:r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lnk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which time the company will have only one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customer (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=1)</a:t>
            </a:r>
            <a:endParaRPr lang="en-US" sz="1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n=(ln1-ln7043)/ln0.7346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-28.72552617| =&gt;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n=28 months 21  days  18 hours 22 minutes 43 sec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28 months the company will have only one customer, we can assume that in an additional month it will not have any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more.</a:t>
            </a:r>
          </a:p>
          <a:p>
            <a:pPr algn="ctr">
              <a:buNone/>
            </a:pPr>
            <a:endParaRPr lang="en-US" sz="1600" b="1" i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600" b="1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Demographics </a:t>
            </a:r>
            <a:r>
              <a:rPr lang="en-US" sz="1600" b="1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say they will first lose all young clients who do not have a partner and are not dependent</a:t>
            </a:r>
            <a:endParaRPr lang="en-US" sz="1600" b="1" i="1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570" y="1951860"/>
            <a:ext cx="5534716" cy="535200"/>
          </a:xfrm>
        </p:spPr>
        <p:txBody>
          <a:bodyPr/>
          <a:lstStyle/>
          <a:p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6. Discussion </a:t>
            </a: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&amp; Recommendations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A. </a:t>
            </a:r>
            <a:r>
              <a:rPr lang="en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Proposed </a:t>
            </a:r>
            <a:r>
              <a:rPr lang="en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solution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8579" y="1376855"/>
            <a:ext cx="8019393" cy="2396359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 people represent the largest part of the company's client population. Solutions should take this into account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company should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ut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 tempting plan to retain these young addicted to technology and always connected to the internet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should cancel the monthly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contracts and focus on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annuel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contract.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more direct contact with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marketing department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B. the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exploited forces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409" y="1345324"/>
            <a:ext cx="7688700" cy="228074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people is one of the force that the company can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exploite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known to be snobbish and attracted to all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internet, the company can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exploite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that in study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offerts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concurency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view to make a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better offer to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retain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customers and attract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others.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variety of services is an other force of the company. It can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meet customer needs as much as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possible. Customer feel better where he have multiple choice</a:t>
            </a:r>
          </a:p>
          <a:p>
            <a:pPr>
              <a:buNone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C. Weaknesses problem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variety of services can be a problem if the company don’t have a staff for each of them who manage them. Every staff supposed to be proposed a kind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plan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view of the proposed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solution.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company don’t have a good customer service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D.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The challenges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effective and efficient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plans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Convince my client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number of customers by at least 20% each month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j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45" y="2050503"/>
            <a:ext cx="570958" cy="282794"/>
          </a:xfrm>
          <a:prstGeom prst="rect">
            <a:avLst/>
          </a:prstGeom>
        </p:spPr>
      </p:pic>
      <p:pic>
        <p:nvPicPr>
          <p:cNvPr id="4" name="Image 3" descr="yout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569" y="2415117"/>
            <a:ext cx="634503" cy="475265"/>
          </a:xfrm>
          <a:prstGeom prst="rect">
            <a:avLst/>
          </a:prstGeom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References &amp; Appendices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4"/>
            <a:ext cx="7688700" cy="3089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Font typeface="Wingdings" pitchFamily="2" charset="2"/>
              <a:buChar char="v"/>
            </a:pP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14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Notebook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5"/>
              </a:rPr>
              <a:t>localhost:8888/notebooks/Desktop/ChurnAnalysisProject/Output/MaiChurnAnalysis.ipynb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4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learnia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://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www.youtube.com/channel/UCmpptkXu8iIFe6kfDK5o7VQ</a:t>
            </a:r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sz="14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2. Methodology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729450" y="1387365"/>
            <a:ext cx="7688700" cy="3153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used the database provided by the company to do our analysis</a:t>
            </a: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CA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performed the analyzes by grouping the relevant data in order to have a concise overview of the data </a:t>
            </a: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provided.</a:t>
            </a:r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No data is neglected, all the assumptions are as close as possible to reality and </a:t>
            </a: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explained.</a:t>
            </a:r>
            <a:endParaRPr lang="fr-CA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25820" y="1169034"/>
            <a:ext cx="511610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3. </a:t>
            </a:r>
            <a:r>
              <a:rPr lang="fr-CA" sz="3200" dirty="0" err="1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Churning</a:t>
            </a:r>
            <a:endParaRPr lang="fr-CA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  <a:cs typeface="Times New Roman" pitchFamily="18" charset="0"/>
            </a:endParaRPr>
          </a:p>
        </p:txBody>
      </p:sp>
      <p:sp>
        <p:nvSpPr>
          <p:cNvPr id="28674" name="AutoShape 2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Google Shape;125;p17"/>
          <p:cNvSpPr txBox="1">
            <a:spLocks/>
          </p:cNvSpPr>
          <p:nvPr/>
        </p:nvSpPr>
        <p:spPr>
          <a:xfrm>
            <a:off x="995665" y="1881352"/>
            <a:ext cx="3565825" cy="235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2"/>
              </a:buClr>
              <a:buSzPts val="26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Our client has had 7043 customers the past month but he only have 5174 customer now(73.46%), 1869 (26.54%) of them churning,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any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category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combined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.</a:t>
            </a:r>
            <a:endParaRPr kumimoji="0" lang="fr-CA" sz="180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28676" name="AutoShape 4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 6" descr="chur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51" y="1566039"/>
            <a:ext cx="3478923" cy="2596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2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D2FF0-E550-4EA4-B886-DD111F6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Churning impact</a:t>
            </a:r>
            <a:endParaRPr lang="fr-CA" sz="2800" u="sng" dirty="0">
              <a:solidFill>
                <a:schemeClr val="bg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05AC1C-C42A-4E82-A3A3-1CFFF866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709" y="2860630"/>
            <a:ext cx="3732736" cy="1595757"/>
          </a:xfrm>
        </p:spPr>
        <p:txBody>
          <a:bodyPr/>
          <a:lstStyle/>
          <a:p>
            <a:pPr algn="just"/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6050" indent="0" algn="just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With the Churn, the company lost 30.5% of the revenue that it makes every month.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 descr="churn impa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85" y="1515866"/>
            <a:ext cx="2476520" cy="1161713"/>
          </a:xfrm>
          <a:prstGeom prst="rect">
            <a:avLst/>
          </a:prstGeom>
        </p:spPr>
      </p:pic>
      <p:pic>
        <p:nvPicPr>
          <p:cNvPr id="8" name="Image 7" descr="churn impac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82" y="1359239"/>
            <a:ext cx="3106798" cy="3321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58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06630" y="214648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4</a:t>
            </a:r>
            <a:r>
              <a:rPr lang="fr-CA" sz="36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.- </a:t>
            </a:r>
            <a:r>
              <a:rPr lang="fr-CA" sz="3600" dirty="0" err="1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Analysis</a:t>
            </a:r>
            <a:endParaRPr lang="fr-CA" sz="36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2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38161" y="21990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A. Analysis based on the Demographics</a:t>
            </a:r>
            <a:r>
              <a:rPr lang="en-US" sz="3200" dirty="0" smtClean="0">
                <a:latin typeface="Pristina" pitchFamily="66" charset="0"/>
              </a:rPr>
              <a:t/>
            </a:r>
            <a:br>
              <a:rPr lang="en-US" sz="3200" dirty="0" smtClean="0">
                <a:latin typeface="Pristina" pitchFamily="66" charset="0"/>
              </a:rPr>
            </a:br>
            <a:endParaRPr lang="fr-CA" sz="3200" dirty="0">
              <a:latin typeface="Pristina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4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A.1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6840" y="3541986"/>
            <a:ext cx="3626071" cy="1019504"/>
          </a:xfrm>
        </p:spPr>
        <p:txBody>
          <a:bodyPr/>
          <a:lstStyle/>
          <a:p>
            <a:pPr algn="just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1869 customers who are churn, 35.79% have a partner and 64.21% do not have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partn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64" y="1427816"/>
            <a:ext cx="2055763" cy="219815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48747" y="779977"/>
            <a:ext cx="379525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A.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2 Gender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pic>
        <p:nvPicPr>
          <p:cNvPr id="6" name="Image 5" descr="gen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2" y="1707135"/>
            <a:ext cx="2058930" cy="2201539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6043449" y="1450428"/>
            <a:ext cx="276422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the 3,488 women, 939 are churned, and of the 3,555 men, 930 are. In other words 26.92% of the women are churn and 26.16% of the men too.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50.24% of churning's population is female and 49.75% is male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940" y="1026988"/>
            <a:ext cx="7688700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Dependance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686096" y="1862442"/>
            <a:ext cx="2942896" cy="2614965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        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the 1869 churns, 1393 are young and 476 are old. This represents 23.61% of young people and 41.68% of old people, respectively.</a:t>
            </a:r>
            <a:b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But the churning by group of age is 74.5% for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youngh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people and 25.5% for old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69767" y="1179388"/>
            <a:ext cx="255503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A.3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1912883" y="2055226"/>
            <a:ext cx="212309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82.56% of clients who are churn, aren't dependents , and the 17.44% 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43" y="2011935"/>
            <a:ext cx="2062010" cy="2204833"/>
          </a:xfrm>
          <a:prstGeom prst="rect">
            <a:avLst/>
          </a:prstGeom>
        </p:spPr>
      </p:pic>
      <p:pic>
        <p:nvPicPr>
          <p:cNvPr id="7" name="Image 6" descr="de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1843771"/>
            <a:ext cx="1971681" cy="2108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1031</Words>
  <Application>Microsoft Office PowerPoint</Application>
  <PresentationFormat>Affichage à l'écran (16:9)</PresentationFormat>
  <Paragraphs>100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Berlin Sans FB</vt:lpstr>
      <vt:lpstr>Raleway</vt:lpstr>
      <vt:lpstr>Cutive</vt:lpstr>
      <vt:lpstr>Encode Sans SemiBold</vt:lpstr>
      <vt:lpstr>Lato</vt:lpstr>
      <vt:lpstr>Pristina</vt:lpstr>
      <vt:lpstr>Times New Roman</vt:lpstr>
      <vt:lpstr>Wingdings</vt:lpstr>
      <vt:lpstr>Streamline</vt:lpstr>
      <vt:lpstr>BI Project  Customer Churn Analysis   </vt:lpstr>
      <vt:lpstr>1. Problem</vt:lpstr>
      <vt:lpstr>2. Methodology</vt:lpstr>
      <vt:lpstr>3. Churning</vt:lpstr>
      <vt:lpstr>Churning impact</vt:lpstr>
      <vt:lpstr>4.- Analysis</vt:lpstr>
      <vt:lpstr>A. Analysis based on the Demographics </vt:lpstr>
      <vt:lpstr>A.1 Status </vt:lpstr>
      <vt:lpstr>A. 4 Dependance </vt:lpstr>
      <vt:lpstr>As we can see the Depedent’s category have the highest percentage or churning</vt:lpstr>
      <vt:lpstr>Diapositive 11</vt:lpstr>
      <vt:lpstr>B.1 PhoneService   Clients who use phone services are the least likely to leave  </vt:lpstr>
      <vt:lpstr>B.3  InternetService </vt:lpstr>
      <vt:lpstr>B.5  DeviceProtection </vt:lpstr>
      <vt:lpstr>B. 7 StreamingTV </vt:lpstr>
      <vt:lpstr>In conclusion, the OnlineSecurity is the service who have the highest percentage of churning</vt:lpstr>
      <vt:lpstr>C. Analysis based on billing informations </vt:lpstr>
      <vt:lpstr>C.1 Kind of contract </vt:lpstr>
      <vt:lpstr>Diapositive 19</vt:lpstr>
      <vt:lpstr>Diapositive 20</vt:lpstr>
      <vt:lpstr>5. Bonus</vt:lpstr>
      <vt:lpstr>How long before the company loses all its customers and which demographics will it lose first?</vt:lpstr>
      <vt:lpstr>Diapositive 23</vt:lpstr>
      <vt:lpstr>6. Discussion &amp; Recommendations</vt:lpstr>
      <vt:lpstr>A. Proposed solution</vt:lpstr>
      <vt:lpstr>B. the exploited forces</vt:lpstr>
      <vt:lpstr>C. Weaknesses problem</vt:lpstr>
      <vt:lpstr>D. The challenges</vt:lpstr>
      <vt:lpstr>References &amp; Appendices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Project 1 Customer Churn Analysis – Part 1</dc:title>
  <dc:creator>Grégory PINCHINAT</dc:creator>
  <cp:lastModifiedBy>Admin</cp:lastModifiedBy>
  <cp:revision>90</cp:revision>
  <dcterms:modified xsi:type="dcterms:W3CDTF">2020-06-23T19:37:55Z</dcterms:modified>
</cp:coreProperties>
</file>