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69" r:id="rId5"/>
    <p:sldId id="262" r:id="rId6"/>
    <p:sldId id="271" r:id="rId7"/>
    <p:sldId id="268" r:id="rId8"/>
    <p:sldId id="284" r:id="rId9"/>
    <p:sldId id="285" r:id="rId10"/>
    <p:sldId id="293" r:id="rId11"/>
    <p:sldId id="286" r:id="rId12"/>
    <p:sldId id="287" r:id="rId13"/>
    <p:sldId id="289" r:id="rId14"/>
    <p:sldId id="290" r:id="rId15"/>
    <p:sldId id="291" r:id="rId16"/>
    <p:sldId id="292" r:id="rId17"/>
    <p:sldId id="294" r:id="rId18"/>
    <p:sldId id="288" r:id="rId19"/>
    <p:sldId id="295" r:id="rId20"/>
    <p:sldId id="298" r:id="rId21"/>
    <p:sldId id="296" r:id="rId22"/>
    <p:sldId id="297" r:id="rId23"/>
    <p:sldId id="299" r:id="rId24"/>
    <p:sldId id="300" r:id="rId25"/>
    <p:sldId id="301" r:id="rId26"/>
    <p:sldId id="302" r:id="rId27"/>
    <p:sldId id="303" r:id="rId28"/>
    <p:sldId id="304" r:id="rId29"/>
    <p:sldId id="261" r:id="rId30"/>
  </p:sldIdLst>
  <p:sldSz cx="9144000" cy="5143500" type="screen16x9"/>
  <p:notesSz cx="6858000" cy="9144000"/>
  <p:embeddedFontLst>
    <p:embeddedFont>
      <p:font typeface="Berlin Sans FB" pitchFamily="34" charset="0"/>
      <p:regular r:id="rId32"/>
      <p:bold r:id="rId33"/>
    </p:embeddedFont>
    <p:embeddedFont>
      <p:font typeface="Raleway" charset="0"/>
      <p:regular r:id="rId34"/>
      <p:bold r:id="rId35"/>
      <p:italic r:id="rId36"/>
      <p:boldItalic r:id="rId37"/>
    </p:embeddedFont>
    <p:embeddedFont>
      <p:font typeface="Cutive" charset="0"/>
      <p:regular r:id="rId38"/>
    </p:embeddedFont>
    <p:embeddedFont>
      <p:font typeface="Encode Sans SemiBold" charset="0"/>
      <p:regular r:id="rId39"/>
      <p:bold r:id="rId40"/>
    </p:embeddedFont>
    <p:embeddedFont>
      <p:font typeface="Lato" charset="0"/>
      <p:regular r:id="rId41"/>
      <p:bold r:id="rId42"/>
      <p:italic r:id="rId43"/>
      <p:boldItalic r:id="rId44"/>
    </p:embeddedFont>
    <p:embeddedFont>
      <p:font typeface="Pristina" pitchFamily="66" charset="0"/>
      <p:regular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65" autoAdjust="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dd56b83e6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dd56b83e6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dd56b83e6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dd56b83e6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12596b76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12596b76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130938c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130938ca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907487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130938c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130938ca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75379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130938c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130938ca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149253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12596b76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12596b76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" name="Google Shape;11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/>
          <p:nvPr/>
        </p:nvSpPr>
        <p:spPr>
          <a:xfrm>
            <a:off x="1650" y="4749880"/>
            <a:ext cx="9144000" cy="39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4" name="Google Shape;84;p11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6" name="Google Shape;86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000000"/>
                </a:solidFill>
              </a:defRPr>
            </a:lvl1pPr>
            <a:lvl2pPr lvl="1">
              <a:buNone/>
              <a:defRPr>
                <a:solidFill>
                  <a:srgbClr val="000000"/>
                </a:solidFill>
              </a:defRPr>
            </a:lvl2pPr>
            <a:lvl3pPr lvl="2">
              <a:buNone/>
              <a:defRPr>
                <a:solidFill>
                  <a:srgbClr val="000000"/>
                </a:solidFill>
              </a:defRPr>
            </a:lvl3pPr>
            <a:lvl4pPr lvl="3">
              <a:buNone/>
              <a:defRPr>
                <a:solidFill>
                  <a:srgbClr val="000000"/>
                </a:solidFill>
              </a:defRPr>
            </a:lvl4pPr>
            <a:lvl5pPr lvl="4">
              <a:buNone/>
              <a:defRPr>
                <a:solidFill>
                  <a:srgbClr val="000000"/>
                </a:solidFill>
              </a:defRPr>
            </a:lvl5pPr>
            <a:lvl6pPr lvl="5">
              <a:buNone/>
              <a:defRPr>
                <a:solidFill>
                  <a:srgbClr val="000000"/>
                </a:solidFill>
              </a:defRPr>
            </a:lvl6pPr>
            <a:lvl7pPr lvl="6">
              <a:buNone/>
              <a:defRPr>
                <a:solidFill>
                  <a:srgbClr val="000000"/>
                </a:solidFill>
              </a:defRPr>
            </a:lvl7pPr>
            <a:lvl8pPr lvl="7">
              <a:buNone/>
              <a:defRPr>
                <a:solidFill>
                  <a:srgbClr val="000000"/>
                </a:solidFill>
              </a:defRPr>
            </a:lvl8pPr>
            <a:lvl9pPr lvl="8">
              <a:buNone/>
              <a:defRPr>
                <a:solidFill>
                  <a:srgbClr val="0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yiti Analytics Steamline Theme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  <p:pic>
        <p:nvPicPr>
          <p:cNvPr id="93" name="Google Shape;93;p12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8" name="Google Shape;18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650" y="4749880"/>
            <a:ext cx="9144000" cy="39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000000"/>
                </a:solidFill>
              </a:defRPr>
            </a:lvl1pPr>
            <a:lvl2pPr lvl="1">
              <a:buNone/>
              <a:defRPr>
                <a:solidFill>
                  <a:srgbClr val="000000"/>
                </a:solidFill>
              </a:defRPr>
            </a:lvl2pPr>
            <a:lvl3pPr lvl="2">
              <a:buNone/>
              <a:defRPr>
                <a:solidFill>
                  <a:srgbClr val="000000"/>
                </a:solidFill>
              </a:defRPr>
            </a:lvl3pPr>
            <a:lvl4pPr lvl="3">
              <a:buNone/>
              <a:defRPr>
                <a:solidFill>
                  <a:srgbClr val="000000"/>
                </a:solidFill>
              </a:defRPr>
            </a:lvl4pPr>
            <a:lvl5pPr lvl="4">
              <a:buNone/>
              <a:defRPr>
                <a:solidFill>
                  <a:srgbClr val="000000"/>
                </a:solidFill>
              </a:defRPr>
            </a:lvl5pPr>
            <a:lvl6pPr lvl="5">
              <a:buNone/>
              <a:defRPr>
                <a:solidFill>
                  <a:srgbClr val="000000"/>
                </a:solidFill>
              </a:defRPr>
            </a:lvl6pPr>
            <a:lvl7pPr lvl="6">
              <a:buNone/>
              <a:defRPr>
                <a:solidFill>
                  <a:srgbClr val="000000"/>
                </a:solidFill>
              </a:defRPr>
            </a:lvl7pPr>
            <a:lvl8pPr lvl="7">
              <a:buNone/>
              <a:defRPr>
                <a:solidFill>
                  <a:srgbClr val="000000"/>
                </a:solidFill>
              </a:defRPr>
            </a:lvl8pPr>
            <a:lvl9pPr lvl="8">
              <a:buNone/>
              <a:defRPr>
                <a:solidFill>
                  <a:srgbClr val="0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4749850"/>
            <a:ext cx="9144000" cy="39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>
            <a:off x="830392" y="657856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729450" y="15454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  <p:pic>
        <p:nvPicPr>
          <p:cNvPr id="32" name="Google Shape;32;p4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5"/>
          <p:cNvGrpSpPr/>
          <p:nvPr/>
        </p:nvGrpSpPr>
        <p:grpSpPr>
          <a:xfrm>
            <a:off x="830392" y="719639"/>
            <a:ext cx="745763" cy="45826"/>
            <a:chOff x="4580561" y="2589004"/>
            <a:chExt cx="1064464" cy="25200"/>
          </a:xfrm>
        </p:grpSpPr>
        <p:sp>
          <p:nvSpPr>
            <p:cNvPr id="35" name="Google Shape;35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729450" y="847034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729325" y="1607259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4643604" y="1607259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0" y="4749850"/>
            <a:ext cx="9144000" cy="39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" name="Google Shape;42;p5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729450" y="12424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0" y="4749850"/>
            <a:ext cx="9144000" cy="39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  <p:pic>
        <p:nvPicPr>
          <p:cNvPr id="50" name="Google Shape;50;p6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4749850"/>
            <a:ext cx="9144000" cy="39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802942" y="655806"/>
            <a:ext cx="745763" cy="45826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702550" y="78320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693775" y="224627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  <p:pic>
        <p:nvPicPr>
          <p:cNvPr id="59" name="Google Shape;59;p7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/>
        </p:nvSpPr>
        <p:spPr>
          <a:xfrm>
            <a:off x="0" y="4749850"/>
            <a:ext cx="9144000" cy="393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62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3" name="Google Shape;63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  <p:pic>
        <p:nvPicPr>
          <p:cNvPr id="67" name="Google Shape;67;p8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4575425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1" name="Google Shape;71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  <p:pic>
        <p:nvPicPr>
          <p:cNvPr id="77" name="Google Shape;77;p9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  <p:pic>
        <p:nvPicPr>
          <p:cNvPr id="81" name="Google Shape;81;p10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aickery/Ayiti-Analytics-Projects.git" TargetMode="External"/><Relationship Id="rId3" Type="http://schemas.openxmlformats.org/officeDocument/2006/relationships/image" Target="../media/image22.png"/><Relationship Id="rId7" Type="http://schemas.openxmlformats.org/officeDocument/2006/relationships/hyperlink" Target="https://www.youtube.com/channel/UCmpptkXu8iIFe6kfDK5o7VQ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localhost:8888/notebooks/Desktop/ChurnAnalysisProject/Output/MaiChurnAnalysis.ipynb" TargetMode="Externa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>
            <a:spLocks noGrp="1"/>
          </p:cNvSpPr>
          <p:nvPr>
            <p:ph type="ctrTitle"/>
          </p:nvPr>
        </p:nvSpPr>
        <p:spPr>
          <a:xfrm>
            <a:off x="239486" y="1378450"/>
            <a:ext cx="4582885" cy="20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4400" b="0" dirty="0">
                <a:latin typeface="Berlin Sans FB" pitchFamily="34" charset="0"/>
              </a:rPr>
              <a:t>BI Project </a:t>
            </a:r>
            <a:r>
              <a:rPr lang="en-US" sz="4400" b="0" i="1" dirty="0">
                <a:latin typeface="Berlin Sans FB" pitchFamily="34" charset="0"/>
              </a:rPr>
              <a:t/>
            </a:r>
            <a:br>
              <a:rPr lang="en-US" sz="4400" b="0" i="1" dirty="0">
                <a:latin typeface="Berlin Sans FB" pitchFamily="34" charset="0"/>
              </a:rPr>
            </a:br>
            <a:r>
              <a:rPr lang="en-US" sz="4000" b="0" dirty="0" smtClean="0">
                <a:latin typeface="Berlin Sans FB" pitchFamily="34" charset="0"/>
              </a:rPr>
              <a:t>Customer </a:t>
            </a:r>
            <a:r>
              <a:rPr lang="en-US" sz="4000" b="0" dirty="0">
                <a:latin typeface="Berlin Sans FB" pitchFamily="34" charset="0"/>
              </a:rPr>
              <a:t>Churn</a:t>
            </a:r>
            <a:br>
              <a:rPr lang="en-US" sz="4000" b="0" dirty="0">
                <a:latin typeface="Berlin Sans FB" pitchFamily="34" charset="0"/>
              </a:rPr>
            </a:br>
            <a:r>
              <a:rPr lang="en-US" sz="4000" b="0" dirty="0">
                <a:latin typeface="Berlin Sans FB" pitchFamily="34" charset="0"/>
              </a:rPr>
              <a:t>Analysis </a:t>
            </a:r>
            <a:endParaRPr sz="4400" b="0" dirty="0">
              <a:latin typeface="Berlin Sans FB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utive"/>
              <a:ea typeface="Cutive"/>
              <a:cs typeface="Cutive"/>
              <a:sym typeface="Cutive"/>
            </a:endParaRPr>
          </a:p>
        </p:txBody>
      </p:sp>
      <p:sp>
        <p:nvSpPr>
          <p:cNvPr id="105" name="Google Shape;105;p14"/>
          <p:cNvSpPr txBox="1">
            <a:spLocks noGrp="1"/>
          </p:cNvSpPr>
          <p:nvPr>
            <p:ph type="subTitle" idx="1"/>
          </p:nvPr>
        </p:nvSpPr>
        <p:spPr>
          <a:xfrm>
            <a:off x="538975" y="3691704"/>
            <a:ext cx="4588196" cy="10980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i="1" dirty="0" err="1" smtClean="0">
                <a:latin typeface="Encode Sans SemiBold"/>
                <a:ea typeface="Encode Sans SemiBold"/>
                <a:cs typeface="Encode Sans SemiBold"/>
                <a:sym typeface="Encode Sans SemiBold"/>
              </a:rPr>
              <a:t>Prepared</a:t>
            </a:r>
            <a:r>
              <a:rPr lang="fr-CA" i="1" dirty="0" smtClean="0">
                <a:latin typeface="Encode Sans SemiBold"/>
                <a:ea typeface="Encode Sans SemiBold"/>
                <a:cs typeface="Encode Sans SemiBold"/>
                <a:sym typeface="Encode Sans SemiBold"/>
              </a:rPr>
              <a:t> by: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2000" dirty="0" smtClean="0">
                <a:latin typeface="Berlin Sans FB" pitchFamily="34" charset="0"/>
                <a:ea typeface="Encode Sans SemiBold"/>
                <a:cs typeface="Encode Sans SemiBold"/>
                <a:sym typeface="Encode Sans SemiBold"/>
              </a:rPr>
              <a:t>	    </a:t>
            </a:r>
            <a:r>
              <a:rPr lang="fr-CA" sz="2000" dirty="0" err="1" smtClean="0">
                <a:latin typeface="Berlin Sans FB" pitchFamily="34" charset="0"/>
                <a:ea typeface="Encode Sans SemiBold"/>
                <a:cs typeface="Encode Sans SemiBold"/>
                <a:sym typeface="Encode Sans SemiBold"/>
              </a:rPr>
              <a:t>Maickery</a:t>
            </a:r>
            <a:r>
              <a:rPr lang="fr-CA" sz="2000" dirty="0" smtClean="0">
                <a:latin typeface="Berlin Sans FB" pitchFamily="34" charset="0"/>
                <a:ea typeface="Encode Sans SemiBold"/>
                <a:cs typeface="Encode Sans SemiBold"/>
                <a:sym typeface="Encode Sans SemiBold"/>
              </a:rPr>
              <a:t> BOZOR</a:t>
            </a:r>
            <a:endParaRPr sz="2000" dirty="0">
              <a:latin typeface="Berlin Sans FB" pitchFamily="34" charset="0"/>
              <a:ea typeface="Encode Sans SemiBold"/>
              <a:cs typeface="Encode Sans SemiBold"/>
              <a:sym typeface="Encode Sans SemiBold"/>
            </a:endParaRPr>
          </a:p>
        </p:txBody>
      </p:sp>
      <p:pic>
        <p:nvPicPr>
          <p:cNvPr id="106" name="Google Shape;106;p14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4073" t="25634" r="9630" b="24482"/>
          <a:stretch/>
        </p:blipFill>
        <p:spPr>
          <a:xfrm>
            <a:off x="10788026" y="8728450"/>
            <a:ext cx="2216774" cy="10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4"/>
          <p:cNvSpPr/>
          <p:nvPr/>
        </p:nvSpPr>
        <p:spPr>
          <a:xfrm>
            <a:off x="4997825" y="0"/>
            <a:ext cx="4146300" cy="5143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8" name="Google Shape;108;p14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4073" t="25634" r="9630" b="24482"/>
          <a:stretch/>
        </p:blipFill>
        <p:spPr>
          <a:xfrm>
            <a:off x="5053338" y="1277742"/>
            <a:ext cx="4035273" cy="1866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0981" y="1825765"/>
            <a:ext cx="7688700" cy="1295798"/>
          </a:xfrm>
        </p:spPr>
        <p:txBody>
          <a:bodyPr/>
          <a:lstStyle/>
          <a:p>
            <a:r>
              <a:rPr lang="en-US" sz="1700" b="0" dirty="0" smtClean="0">
                <a:latin typeface="Times New Roman" pitchFamily="18" charset="0"/>
                <a:cs typeface="Times New Roman" pitchFamily="18" charset="0"/>
              </a:rPr>
              <a:t>As we can see the </a:t>
            </a:r>
            <a:r>
              <a:rPr lang="en-US" sz="1700" b="0" dirty="0" err="1" smtClean="0">
                <a:latin typeface="Times New Roman" pitchFamily="18" charset="0"/>
                <a:cs typeface="Times New Roman" pitchFamily="18" charset="0"/>
              </a:rPr>
              <a:t>Depedent’s</a:t>
            </a:r>
            <a:r>
              <a:rPr lang="en-US" sz="1700" b="0" dirty="0" smtClean="0">
                <a:latin typeface="Times New Roman" pitchFamily="18" charset="0"/>
                <a:cs typeface="Times New Roman" pitchFamily="18" charset="0"/>
              </a:rPr>
              <a:t> category have the highest percentage or churning</a:t>
            </a:r>
            <a:endParaRPr lang="en-US" sz="1700" b="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5;p17"/>
          <p:cNvSpPr txBox="1">
            <a:spLocks/>
          </p:cNvSpPr>
          <p:nvPr/>
        </p:nvSpPr>
        <p:spPr>
          <a:xfrm>
            <a:off x="738161" y="2083427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chemeClr val="dk2"/>
              </a:buClr>
              <a:buSzPts val="2600"/>
            </a:pPr>
            <a:r>
              <a:rPr lang="en-US" sz="3200" b="1" dirty="0" smtClean="0">
                <a:solidFill>
                  <a:schemeClr val="tx1">
                    <a:lumMod val="75000"/>
                  </a:schemeClr>
                </a:solidFill>
                <a:latin typeface="Pristina" pitchFamily="66" charset="0"/>
                <a:ea typeface="Raleway"/>
                <a:cs typeface="Raleway"/>
                <a:sym typeface="Raleway"/>
              </a:rPr>
              <a:t>B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Pristina" pitchFamily="66" charset="0"/>
                <a:ea typeface="Raleway"/>
                <a:cs typeface="Raleway"/>
                <a:sym typeface="Raleway"/>
              </a:rPr>
              <a:t>. Analysis based on </a:t>
            </a:r>
            <a:r>
              <a:rPr lang="en-US" sz="3600" dirty="0" smtClean="0">
                <a:solidFill>
                  <a:schemeClr val="tx1">
                    <a:lumMod val="75000"/>
                  </a:schemeClr>
                </a:solidFill>
                <a:latin typeface="Pristina" pitchFamily="66" charset="0"/>
              </a:rPr>
              <a:t> </a:t>
            </a:r>
            <a:r>
              <a:rPr lang="en-US" sz="3200" b="1" dirty="0" smtClean="0">
                <a:solidFill>
                  <a:schemeClr val="tx1">
                    <a:lumMod val="75000"/>
                  </a:schemeClr>
                </a:solidFill>
                <a:latin typeface="Pristina" pitchFamily="66" charset="0"/>
              </a:rPr>
              <a:t>services used</a:t>
            </a:r>
            <a:endParaRPr lang="en-US" sz="3600" b="1" dirty="0" smtClean="0">
              <a:solidFill>
                <a:schemeClr val="tx1">
                  <a:lumMod val="75000"/>
                </a:schemeClr>
              </a:solidFill>
              <a:latin typeface="Pristina" pitchFamily="66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Pristina" pitchFamily="66" charset="0"/>
                <a:ea typeface="Raleway"/>
                <a:cs typeface="Raleway"/>
                <a:sym typeface="Raleway"/>
              </a:rPr>
              <a:t/>
            </a:r>
            <a:b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Pristina" pitchFamily="66" charset="0"/>
                <a:ea typeface="Raleway"/>
                <a:cs typeface="Raleway"/>
                <a:sym typeface="Raleway"/>
              </a:rPr>
            </a:br>
            <a:endParaRPr kumimoji="0" lang="fr-CA" sz="3200" b="1" i="0" u="none" strike="noStrike" kern="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Pristina" pitchFamily="66" charset="0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9450" y="785249"/>
            <a:ext cx="3064784" cy="1737234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B.1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PhoneService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i="1" dirty="0" smtClean="0"/>
              <a:t> </a:t>
            </a:r>
            <a:r>
              <a:rPr lang="en-US" sz="1600" b="0" dirty="0" smtClean="0"/>
              <a:t>Clients who use phone services are the least likely to leave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60278" y="3226677"/>
            <a:ext cx="3352800" cy="1355834"/>
          </a:xfrm>
        </p:spPr>
        <p:txBody>
          <a:bodyPr/>
          <a:lstStyle/>
          <a:p>
            <a:pPr>
              <a:buNone/>
            </a:pPr>
            <a:r>
              <a:rPr lang="en-US" sz="1600" i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The lowest churning percentage is for customers who no have phone service</a:t>
            </a:r>
            <a:endParaRPr lang="en-US" sz="1600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B. 2. </a:t>
            </a:r>
            <a:r>
              <a:rPr lang="en-US" sz="2600" b="1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MultipleLines</a:t>
            </a:r>
            <a:endParaRPr lang="en-US" sz="2600" b="1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4" name="Image 3" descr="phoneservi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582" y="2547963"/>
            <a:ext cx="2118304" cy="2255263"/>
          </a:xfrm>
          <a:prstGeom prst="rect">
            <a:avLst/>
          </a:prstGeom>
        </p:spPr>
      </p:pic>
      <p:pic>
        <p:nvPicPr>
          <p:cNvPr id="5" name="Image 4" descr="multipli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353" y="971410"/>
            <a:ext cx="2946185" cy="23859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B.3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InternetService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6181" y="1440372"/>
            <a:ext cx="3169888" cy="1040070"/>
          </a:xfrm>
        </p:spPr>
        <p:txBody>
          <a:bodyPr/>
          <a:lstStyle/>
          <a:p>
            <a:pPr>
              <a:buNone/>
            </a:pP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The highest churning percentage is for customers who use fiber optic for the internet services</a:t>
            </a:r>
            <a:endParaRPr lang="en-US" sz="16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708633" y="769484"/>
            <a:ext cx="3626071" cy="565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2"/>
              </a:buClr>
              <a:buSzPts val="2600"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Times New Roman" pitchFamily="18" charset="0"/>
                <a:ea typeface="Raleway"/>
                <a:cs typeface="Times New Roman" pitchFamily="18" charset="0"/>
                <a:sym typeface="Raleway"/>
              </a:rPr>
              <a:t>B.4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OnlineSecurity</a:t>
            </a:r>
            <a:endParaRPr lang="en-US" sz="2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Raleway"/>
                <a:ea typeface="Raleway"/>
                <a:cs typeface="Raleway"/>
                <a:sym typeface="Raleway"/>
              </a:rPr>
            </a:br>
            <a:endParaRPr kumimoji="0" lang="en-US" sz="2600" b="1" i="0" u="none" strike="noStrike" kern="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" name="Espace réservé du texte 2"/>
          <p:cNvSpPr txBox="1">
            <a:spLocks/>
          </p:cNvSpPr>
          <p:nvPr/>
        </p:nvSpPr>
        <p:spPr>
          <a:xfrm>
            <a:off x="4907312" y="3579228"/>
            <a:ext cx="3169888" cy="1040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>
              <a:lnSpc>
                <a:spcPct val="115000"/>
              </a:lnSpc>
              <a:buClr>
                <a:schemeClr val="accent1"/>
              </a:buClr>
              <a:buSzPts val="1300"/>
            </a:pP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Clients who have no internet service stay loyal</a:t>
            </a:r>
            <a:endParaRPr kumimoji="0" lang="en-US" sz="160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itchFamily="18" charset="0"/>
              <a:ea typeface="Lato"/>
              <a:cs typeface="Times New Roman" pitchFamily="18" charset="0"/>
              <a:sym typeface="Lato"/>
            </a:endParaRPr>
          </a:p>
        </p:txBody>
      </p:sp>
      <p:pic>
        <p:nvPicPr>
          <p:cNvPr id="6" name="Image 5" descr="interne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395" y="2432349"/>
            <a:ext cx="2239729" cy="2169463"/>
          </a:xfrm>
          <a:prstGeom prst="rect">
            <a:avLst/>
          </a:prstGeom>
        </p:spPr>
      </p:pic>
      <p:pic>
        <p:nvPicPr>
          <p:cNvPr id="7" name="Image 6" descr="onli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927" y="1581012"/>
            <a:ext cx="2146248" cy="2087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9449" y="785250"/>
            <a:ext cx="3558771" cy="5352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B.5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DeviceProtection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312274" y="1786758"/>
            <a:ext cx="1933903" cy="2217683"/>
          </a:xfrm>
        </p:spPr>
        <p:txBody>
          <a:bodyPr/>
          <a:lstStyle/>
          <a:p>
            <a:pPr>
              <a:buNone/>
            </a:pP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Clients who have no internet service are the least likely to stay</a:t>
            </a:r>
            <a:endParaRPr lang="en-US" sz="16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5243641" y="958670"/>
            <a:ext cx="3469435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2"/>
              </a:buClr>
              <a:buSzPts val="2600"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Times New Roman" pitchFamily="18" charset="0"/>
                <a:ea typeface="Raleway"/>
                <a:cs typeface="Times New Roman" pitchFamily="18" charset="0"/>
                <a:sym typeface="Raleway"/>
              </a:rPr>
              <a:t>B.6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TechSuppor</a:t>
            </a:r>
            <a:r>
              <a:rPr lang="en-US" sz="2600" b="1" dirty="0" err="1" smtClean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  <a:sym typeface="Raleway"/>
              </a:rPr>
              <a:t>t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Raleway"/>
                <a:ea typeface="Raleway"/>
                <a:cs typeface="Raleway"/>
                <a:sym typeface="Raleway"/>
              </a:rPr>
            </a:br>
            <a:endParaRPr kumimoji="0" lang="en-US" sz="2600" b="1" i="0" u="none" strike="noStrike" kern="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" name="Espace réservé du texte 2"/>
          <p:cNvSpPr txBox="1">
            <a:spLocks/>
          </p:cNvSpPr>
          <p:nvPr/>
        </p:nvSpPr>
        <p:spPr>
          <a:xfrm>
            <a:off x="5085987" y="1466648"/>
            <a:ext cx="3732192" cy="1055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>
              <a:lnSpc>
                <a:spcPct val="115000"/>
              </a:lnSpc>
              <a:buClr>
                <a:schemeClr val="accent1"/>
              </a:buClr>
              <a:buSzPts val="1300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Clients who don't use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TechSupport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services are the least likely to leave (churning=77.4%)</a:t>
            </a:r>
            <a:endParaRPr kumimoji="0" lang="en-US" sz="160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itchFamily="18" charset="0"/>
              <a:ea typeface="Lato"/>
              <a:cs typeface="Times New Roman" pitchFamily="18" charset="0"/>
              <a:sym typeface="Lato"/>
            </a:endParaRPr>
          </a:p>
        </p:txBody>
      </p:sp>
      <p:pic>
        <p:nvPicPr>
          <p:cNvPr id="6" name="Image 5" descr="devicep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00" y="1538971"/>
            <a:ext cx="2366079" cy="2247775"/>
          </a:xfrm>
          <a:prstGeom prst="rect">
            <a:avLst/>
          </a:prstGeom>
        </p:spPr>
      </p:pic>
      <p:pic>
        <p:nvPicPr>
          <p:cNvPr id="7" name="Image 6" descr="techsu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130" y="2487756"/>
            <a:ext cx="2271835" cy="22445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9450" y="890353"/>
            <a:ext cx="3506219" cy="5352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B. 7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StreamingTV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3174" y="3962855"/>
            <a:ext cx="7809186" cy="567104"/>
          </a:xfrm>
        </p:spPr>
        <p:txBody>
          <a:bodyPr/>
          <a:lstStyle/>
          <a:p>
            <a:pPr>
              <a:buNone/>
            </a:pP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Clients who have no internet service are the least likely to stay, it’s same for both services.</a:t>
            </a:r>
            <a:endParaRPr lang="en-US" sz="16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18429" y="906119"/>
            <a:ext cx="3506219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2"/>
              </a:buClr>
              <a:buSzPts val="2600"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Times New Roman" pitchFamily="18" charset="0"/>
                <a:ea typeface="Raleway"/>
                <a:cs typeface="Times New Roman" pitchFamily="18" charset="0"/>
                <a:sym typeface="Raleway"/>
              </a:rPr>
              <a:t>B.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StreamingMovies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Raleway"/>
                <a:ea typeface="Raleway"/>
                <a:cs typeface="Raleway"/>
                <a:sym typeface="Raleway"/>
              </a:rPr>
            </a:br>
            <a:endParaRPr kumimoji="0" lang="en-US" sz="2600" b="1" i="0" u="none" strike="noStrike" kern="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" name="Image 4" descr="Streamt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10" y="1492469"/>
            <a:ext cx="3216166" cy="2554319"/>
          </a:xfrm>
          <a:prstGeom prst="rect">
            <a:avLst/>
          </a:prstGeom>
        </p:spPr>
      </p:pic>
      <p:pic>
        <p:nvPicPr>
          <p:cNvPr id="6" name="Image 5" descr="stre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148" y="1499784"/>
            <a:ext cx="3113916" cy="24651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6898" y="1867814"/>
            <a:ext cx="7688700" cy="1327329"/>
          </a:xfrm>
        </p:spPr>
        <p:txBody>
          <a:bodyPr/>
          <a:lstStyle/>
          <a:p>
            <a:pPr algn="ctr"/>
            <a:r>
              <a:rPr lang="en-US" sz="1700" b="0" dirty="0" smtClean="0">
                <a:latin typeface="Times New Roman" pitchFamily="18" charset="0"/>
                <a:cs typeface="Times New Roman" pitchFamily="18" charset="0"/>
              </a:rPr>
              <a:t>In conclusion, the </a:t>
            </a:r>
            <a:r>
              <a:rPr lang="en-US" sz="1700" b="0" dirty="0" err="1" smtClean="0">
                <a:latin typeface="Times New Roman" pitchFamily="18" charset="0"/>
                <a:cs typeface="Times New Roman" pitchFamily="18" charset="0"/>
              </a:rPr>
              <a:t>OnlineSecurity</a:t>
            </a:r>
            <a:r>
              <a:rPr lang="en-US" sz="1700" b="0" dirty="0" smtClean="0">
                <a:latin typeface="Times New Roman" pitchFamily="18" charset="0"/>
                <a:cs typeface="Times New Roman" pitchFamily="18" charset="0"/>
              </a:rPr>
              <a:t> is the service who have the highest percentage of churning</a:t>
            </a:r>
            <a:endParaRPr lang="en-US" sz="1700" b="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9450" y="2109510"/>
            <a:ext cx="7688700" cy="535200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Pristina" pitchFamily="66" charset="0"/>
              </a:rPr>
              <a:t>C. Analysis based on billing </a:t>
            </a:r>
            <a:r>
              <a:rPr lang="en-US" sz="2800" dirty="0" err="1" smtClean="0">
                <a:solidFill>
                  <a:schemeClr val="tx1">
                    <a:lumMod val="75000"/>
                  </a:schemeClr>
                </a:solidFill>
                <a:latin typeface="Pristina" pitchFamily="66" charset="0"/>
              </a:rPr>
              <a:t>informations</a:t>
            </a:r>
            <a:r>
              <a:rPr lang="en-US" sz="3200" dirty="0" smtClean="0">
                <a:solidFill>
                  <a:schemeClr val="tx1">
                    <a:lumMod val="75000"/>
                  </a:schemeClr>
                </a:solidFill>
                <a:latin typeface="Pristina" pitchFamily="66" charset="0"/>
              </a:rPr>
              <a:t/>
            </a:r>
            <a:br>
              <a:rPr lang="en-US" sz="3200" dirty="0" smtClean="0">
                <a:solidFill>
                  <a:schemeClr val="tx1">
                    <a:lumMod val="75000"/>
                  </a:schemeClr>
                </a:solidFill>
                <a:latin typeface="Pristina" pitchFamily="66" charset="0"/>
              </a:rPr>
            </a:b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6692" y="785250"/>
            <a:ext cx="3085805" cy="535200"/>
          </a:xfrm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C.1 Kind of contract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2610" y="1335267"/>
            <a:ext cx="3064783" cy="1660181"/>
          </a:xfrm>
        </p:spPr>
        <p:txBody>
          <a:bodyPr/>
          <a:lstStyle/>
          <a:p>
            <a:pPr>
              <a:buNone/>
            </a:pPr>
            <a:r>
              <a:rPr lang="en-US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Customers with a monthly contract are those with the highest churn percentage(88.55%). Those with a two-year contract are the most loyal(2.57% of churning)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5864772" y="822036"/>
            <a:ext cx="3415863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2"/>
              </a:buClr>
              <a:buSzPts val="2600"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Times New Roman" pitchFamily="18" charset="0"/>
                <a:ea typeface="Raleway"/>
                <a:cs typeface="Times New Roman" pitchFamily="18" charset="0"/>
                <a:sym typeface="Raleway"/>
              </a:rPr>
              <a:t>C.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3.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PaymentMethod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dk2"/>
              </a:buClr>
              <a:buSzPts val="2600"/>
            </a:pPr>
            <a:endParaRPr lang="en-US" sz="2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Raleway"/>
                <a:ea typeface="Raleway"/>
                <a:cs typeface="Raleway"/>
                <a:sym typeface="Raleway"/>
              </a:rPr>
            </a:br>
            <a:endParaRPr kumimoji="0" lang="en-US" sz="2600" b="1" i="0" u="none" strike="noStrike" kern="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" name="Espace réservé du texte 2"/>
          <p:cNvSpPr txBox="1">
            <a:spLocks/>
          </p:cNvSpPr>
          <p:nvPr/>
        </p:nvSpPr>
        <p:spPr>
          <a:xfrm>
            <a:off x="3477904" y="3719803"/>
            <a:ext cx="3043764" cy="1423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>
              <a:lnSpc>
                <a:spcPct val="115000"/>
              </a:lnSpc>
              <a:buClr>
                <a:schemeClr val="accent1"/>
              </a:buClr>
              <a:buSzPts val="1300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Customers who do not use the Paperless Billing policy are the least likely to stay(469 churn: 25.09% of churning).</a:t>
            </a:r>
            <a:endParaRPr kumimoji="0" lang="en-US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itchFamily="18" charset="0"/>
              <a:ea typeface="Lato"/>
              <a:cs typeface="Times New Roman" pitchFamily="18" charset="0"/>
              <a:sym typeface="Lato"/>
            </a:endParaRPr>
          </a:p>
        </p:txBody>
      </p:sp>
      <p:sp>
        <p:nvSpPr>
          <p:cNvPr id="6" name="Espace réservé du texte 2"/>
          <p:cNvSpPr txBox="1">
            <a:spLocks/>
          </p:cNvSpPr>
          <p:nvPr/>
        </p:nvSpPr>
        <p:spPr>
          <a:xfrm>
            <a:off x="5826968" y="1587516"/>
            <a:ext cx="3043764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11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itchFamily="18" charset="0"/>
              <a:ea typeface="Lato"/>
              <a:cs typeface="Times New Roman" pitchFamily="18" charset="0"/>
              <a:sym typeface="Lat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27228" y="1414142"/>
            <a:ext cx="25592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Clients who use electronic check for payment method are the least likely to leave (churning=57.30%)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Image 7" descr="contrac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41" y="2649584"/>
            <a:ext cx="2704697" cy="1922416"/>
          </a:xfrm>
          <a:prstGeom prst="rect">
            <a:avLst/>
          </a:prstGeom>
        </p:spPr>
      </p:pic>
      <p:sp>
        <p:nvSpPr>
          <p:cNvPr id="9" name="Titre 1"/>
          <p:cNvSpPr txBox="1">
            <a:spLocks/>
          </p:cNvSpPr>
          <p:nvPr/>
        </p:nvSpPr>
        <p:spPr>
          <a:xfrm>
            <a:off x="3399078" y="1531484"/>
            <a:ext cx="3085805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2"/>
              </a:buClr>
              <a:buSzPts val="2600"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Times New Roman" pitchFamily="18" charset="0"/>
                <a:ea typeface="Raleway"/>
                <a:cs typeface="Times New Roman" pitchFamily="18" charset="0"/>
                <a:sym typeface="Raleway"/>
              </a:rPr>
              <a:t>C.2</a:t>
            </a:r>
            <a:r>
              <a:rPr kumimoji="0" 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Times New Roman" pitchFamily="18" charset="0"/>
                <a:ea typeface="Raleway"/>
                <a:cs typeface="Times New Roman" pitchFamily="18" charset="0"/>
                <a:sym typeface="Raleway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PaperlessBilling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Raleway"/>
                <a:ea typeface="Raleway"/>
                <a:cs typeface="Raleway"/>
                <a:sym typeface="Raleway"/>
              </a:rPr>
            </a:br>
            <a:endParaRPr kumimoji="0" lang="en-US" sz="2600" b="1" i="0" u="none" strike="noStrike" kern="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" name="Image 9" descr="paperles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112" y="2032955"/>
            <a:ext cx="1856068" cy="1984627"/>
          </a:xfrm>
          <a:prstGeom prst="rect">
            <a:avLst/>
          </a:prstGeom>
        </p:spPr>
      </p:pic>
      <p:pic>
        <p:nvPicPr>
          <p:cNvPr id="11" name="Image 10" descr="Paymen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999" y="2505921"/>
            <a:ext cx="3028001" cy="18558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9450" y="1797723"/>
            <a:ext cx="7688700" cy="924456"/>
          </a:xfrm>
        </p:spPr>
        <p:txBody>
          <a:bodyPr/>
          <a:lstStyle/>
          <a:p>
            <a:pPr>
              <a:buNone/>
            </a:pPr>
            <a:r>
              <a:rPr lang="en-US" sz="17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Althought</a:t>
            </a:r>
            <a:r>
              <a:rPr lang="en-US" sz="17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that the kind of contract is the category who have the highest </a:t>
            </a:r>
            <a:r>
              <a:rPr lang="en-US" sz="17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pourcentage</a:t>
            </a:r>
            <a:r>
              <a:rPr lang="en-US" sz="17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of churning, the annual contract policy is clearly better for the company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solidFill>
                  <a:schemeClr val="accent3">
                    <a:lumMod val="75000"/>
                  </a:schemeClr>
                </a:solidFill>
                <a:latin typeface="Pristina" pitchFamily="66" charset="0"/>
                <a:cs typeface="Times New Roman" pitchFamily="18" charset="0"/>
              </a:rPr>
              <a:t>1. Problem</a:t>
            </a:r>
            <a:endParaRPr sz="3200">
              <a:solidFill>
                <a:schemeClr val="accent3">
                  <a:lumMod val="75000"/>
                </a:schemeClr>
              </a:solidFill>
              <a:latin typeface="Pristina" pitchFamily="66" charset="0"/>
              <a:cs typeface="Times New Roman" pitchFamily="18" charset="0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729450" y="1290655"/>
            <a:ext cx="6966900" cy="28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fr-CA" sz="2000" dirty="0" smtClean="0">
                <a:solidFill>
                  <a:schemeClr val="bg2"/>
                </a:solidFill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The </a:t>
            </a:r>
            <a:r>
              <a:rPr lang="fr-CA" sz="2000" dirty="0" err="1" smtClean="0">
                <a:solidFill>
                  <a:schemeClr val="bg2"/>
                </a:solidFill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competitors</a:t>
            </a:r>
            <a:r>
              <a:rPr lang="fr-CA" sz="2000" dirty="0" smtClean="0">
                <a:solidFill>
                  <a:schemeClr val="bg2"/>
                </a:solidFill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 of </a:t>
            </a:r>
            <a:r>
              <a:rPr lang="fr-CA" sz="2000" dirty="0" err="1" smtClean="0">
                <a:solidFill>
                  <a:schemeClr val="bg2"/>
                </a:solidFill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our</a:t>
            </a:r>
            <a:r>
              <a:rPr lang="fr-CA" sz="2000" dirty="0" smtClean="0">
                <a:solidFill>
                  <a:schemeClr val="bg2"/>
                </a:solidFill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 client, a </a:t>
            </a:r>
            <a:r>
              <a:rPr lang="fr-CA" sz="2000" dirty="0" err="1" smtClean="0">
                <a:solidFill>
                  <a:schemeClr val="bg2"/>
                </a:solidFill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Telecommunications</a:t>
            </a:r>
            <a:r>
              <a:rPr lang="fr-CA" sz="2000" dirty="0" smtClean="0">
                <a:solidFill>
                  <a:schemeClr val="bg2"/>
                </a:solidFill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 </a:t>
            </a:r>
            <a:r>
              <a:rPr lang="fr-CA" sz="2000" dirty="0" err="1" smtClean="0">
                <a:solidFill>
                  <a:schemeClr val="bg2"/>
                </a:solidFill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company</a:t>
            </a:r>
            <a:r>
              <a:rPr lang="fr-CA" sz="2000" dirty="0" smtClean="0">
                <a:solidFill>
                  <a:schemeClr val="bg2"/>
                </a:solidFill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, </a:t>
            </a:r>
            <a:r>
              <a:rPr lang="fr-CA" sz="2000" dirty="0" err="1">
                <a:solidFill>
                  <a:schemeClr val="bg2"/>
                </a:solidFill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trying</a:t>
            </a:r>
            <a:r>
              <a:rPr lang="fr-CA" sz="2000" dirty="0">
                <a:solidFill>
                  <a:schemeClr val="bg2"/>
                </a:solidFill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 to </a:t>
            </a:r>
            <a:r>
              <a:rPr lang="fr-CA" sz="2000" dirty="0" err="1">
                <a:solidFill>
                  <a:schemeClr val="bg2"/>
                </a:solidFill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attract</a:t>
            </a:r>
            <a:r>
              <a:rPr lang="fr-CA" sz="2000" dirty="0">
                <a:solidFill>
                  <a:schemeClr val="bg2"/>
                </a:solidFill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 the </a:t>
            </a:r>
            <a:r>
              <a:rPr lang="fr-CA" sz="2000" dirty="0" err="1" smtClean="0">
                <a:solidFill>
                  <a:schemeClr val="bg2"/>
                </a:solidFill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customers</a:t>
            </a:r>
            <a:r>
              <a:rPr lang="fr-CA" sz="2000" dirty="0" smtClean="0">
                <a:solidFill>
                  <a:schemeClr val="bg2"/>
                </a:solidFill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 of the </a:t>
            </a:r>
            <a:r>
              <a:rPr lang="fr-CA" sz="2000" dirty="0" err="1" smtClean="0">
                <a:solidFill>
                  <a:schemeClr val="bg2"/>
                </a:solidFill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later</a:t>
            </a:r>
            <a:r>
              <a:rPr lang="en" sz="2000" dirty="0" smtClean="0">
                <a:solidFill>
                  <a:schemeClr val="bg2"/>
                </a:solidFill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. This customer churning is the principal problem that they face. </a:t>
            </a:r>
            <a:r>
              <a:rPr lang="en-US" sz="2000" dirty="0" smtClean="0">
                <a:solidFill>
                  <a:schemeClr val="bg2"/>
                </a:solidFill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This problem is important to the organization, because  t</a:t>
            </a:r>
            <a:r>
              <a:rPr lang="en" sz="2000" dirty="0" smtClean="0">
                <a:solidFill>
                  <a:schemeClr val="bg2"/>
                </a:solidFill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his impacts investors, incomes and market share</a:t>
            </a:r>
            <a:r>
              <a:rPr lang="en" sz="1600" dirty="0" smtClean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6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39960" y="1829254"/>
            <a:ext cx="7688700" cy="998028"/>
          </a:xfrm>
        </p:spPr>
        <p:txBody>
          <a:bodyPr/>
          <a:lstStyle/>
          <a:p>
            <a:pPr>
              <a:buNone/>
            </a:pPr>
            <a:r>
              <a:rPr lang="en-US" sz="17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The next month they will churn clients who don’t be dependent, who have monthly contract  and who use online security services.</a:t>
            </a:r>
            <a:endParaRPr lang="en-US" sz="17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39961" y="2088535"/>
            <a:ext cx="7688700" cy="535200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chemeClr val="accent3">
                    <a:lumMod val="75000"/>
                  </a:schemeClr>
                </a:solidFill>
                <a:latin typeface="Pristina" pitchFamily="66" charset="0"/>
              </a:rPr>
              <a:t>5. Bonus</a:t>
            </a:r>
            <a:endParaRPr lang="en-US" sz="3200" dirty="0">
              <a:solidFill>
                <a:schemeClr val="accent3">
                  <a:lumMod val="75000"/>
                </a:schemeClr>
              </a:solidFill>
              <a:latin typeface="Pristin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How long before the company loses all its customers and which demographics will it lose first?</a:t>
            </a:r>
            <a:endParaRPr lang="en-US" sz="1800" dirty="0">
              <a:solidFill>
                <a:schemeClr val="tx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08430" y="1461392"/>
            <a:ext cx="7688700" cy="3236731"/>
          </a:xfrm>
        </p:spPr>
        <p:txBody>
          <a:bodyPr/>
          <a:lstStyle/>
          <a:p>
            <a:pPr>
              <a:buNone/>
            </a:pP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en-US" sz="16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be the number of clients of the company. </a:t>
            </a:r>
            <a:r>
              <a:rPr lang="en-US" sz="16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the percentage of clients who are not churned, and </a:t>
            </a:r>
            <a:r>
              <a:rPr lang="en-US" sz="16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a monthly duration.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Assuming that k remains fixed and that the company has no new customers, let :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U = 7043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K= 0.7346 (73.46%)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The first month the company lost 1869 customers or 26.53%. Let's calculate U1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U1= 7043*0.7346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In the event that they continue to lose customers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U2=7043*0.7346*0.7346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….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We can say </a:t>
            </a:r>
            <a:r>
              <a:rPr lang="en-US" sz="16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1600" b="1" baseline="-250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16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= U</a:t>
            </a:r>
            <a:r>
              <a:rPr lang="en-US" sz="1600" b="1" baseline="-250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16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sz="1600" b="1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b="1" baseline="300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US" sz="1600" b="1" baseline="30000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9450" y="882868"/>
            <a:ext cx="7688700" cy="3741683"/>
          </a:xfrm>
        </p:spPr>
        <p:txBody>
          <a:bodyPr/>
          <a:lstStyle/>
          <a:p>
            <a:pPr>
              <a:buNone/>
            </a:pP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we want to know </a:t>
            </a:r>
            <a:r>
              <a:rPr lang="en-US" sz="16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r>
              <a:rPr lang="fr-FR" sz="16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fr-FR" sz="1600" baseline="300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fr-FR" sz="1600" baseline="300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= U</a:t>
            </a:r>
            <a:r>
              <a:rPr lang="fr-FR" sz="1600" baseline="-250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n /</a:t>
            </a:r>
            <a:r>
              <a:rPr lang="fr-FR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U</a:t>
            </a:r>
            <a:r>
              <a:rPr lang="fr-FR" sz="1600" baseline="-250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 </a:t>
            </a:r>
            <a:endParaRPr lang="en-US" sz="1600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sz="16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lnk</a:t>
            </a:r>
            <a:r>
              <a:rPr lang="fr-FR" sz="1600" baseline="300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fr-FR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= ln(U</a:t>
            </a:r>
            <a:r>
              <a:rPr lang="fr-FR" sz="1600" baseline="-250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n /</a:t>
            </a:r>
            <a:r>
              <a:rPr lang="fr-FR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U</a:t>
            </a:r>
            <a:r>
              <a:rPr lang="fr-FR" sz="1600" baseline="-250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fr-FR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n.lnk=ln U</a:t>
            </a:r>
            <a:r>
              <a:rPr lang="fr-FR" sz="1600" baseline="-250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fr-FR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-ln U</a:t>
            </a:r>
            <a:r>
              <a:rPr lang="fr-FR" sz="1600" baseline="-250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fr-FR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 =&gt; n= (ln U</a:t>
            </a:r>
            <a:r>
              <a:rPr lang="fr-FR" sz="1600" baseline="-250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fr-FR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-ln U</a:t>
            </a:r>
            <a:r>
              <a:rPr lang="fr-FR" sz="1600" baseline="-250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fr-FR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) / </a:t>
            </a:r>
            <a:r>
              <a:rPr lang="fr-FR" sz="16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lnk</a:t>
            </a:r>
            <a:endParaRPr lang="en-US" sz="1600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In which time the company will have only one customer (</a:t>
            </a:r>
            <a:r>
              <a:rPr lang="fr-FR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fr-FR" sz="1600" baseline="-250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=1)</a:t>
            </a:r>
            <a:endParaRPr lang="en-US" sz="1600" b="1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n=(ln1-ln7043)/ln0.7346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n= | -28.72552617| =&gt; </a:t>
            </a:r>
            <a:r>
              <a:rPr lang="en-US" sz="16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n=28 months 21  days  18 hours 22 minutes 43 sec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In 28 months the company will have only one customer, we can assume that in an additional month it will not have any more.</a:t>
            </a:r>
          </a:p>
          <a:p>
            <a:pPr algn="ctr">
              <a:buNone/>
            </a:pPr>
            <a:endParaRPr lang="en-US" sz="1600" b="1" i="1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1600" b="1" i="1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Demographics say they will first lose all young clients who do not have a partner and are not dependent</a:t>
            </a:r>
          </a:p>
          <a:p>
            <a:pPr>
              <a:buNone/>
            </a:pPr>
            <a:endParaRPr lang="en-US" sz="1600" b="1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06570" y="1951860"/>
            <a:ext cx="5534716" cy="535200"/>
          </a:xfrm>
        </p:spPr>
        <p:txBody>
          <a:bodyPr/>
          <a:lstStyle/>
          <a:p>
            <a:r>
              <a:rPr lang="en" sz="3200" dirty="0" smtClean="0">
                <a:solidFill>
                  <a:schemeClr val="accent3">
                    <a:lumMod val="75000"/>
                  </a:schemeClr>
                </a:solidFill>
                <a:latin typeface="Pristina" pitchFamily="66" charset="0"/>
              </a:rPr>
              <a:t>6. Discussion &amp; Recommendations</a:t>
            </a:r>
            <a:endParaRPr lang="en-US" sz="3200" dirty="0">
              <a:solidFill>
                <a:schemeClr val="accent3">
                  <a:lumMod val="75000"/>
                </a:schemeClr>
              </a:solidFill>
              <a:latin typeface="Pristina" pitchFamily="66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Pristina" pitchFamily="66" charset="0"/>
              </a:rPr>
              <a:t>A. </a:t>
            </a:r>
            <a:r>
              <a:rPr lang="en" sz="2800" dirty="0" smtClean="0">
                <a:solidFill>
                  <a:schemeClr val="tx1">
                    <a:lumMod val="75000"/>
                  </a:schemeClr>
                </a:solidFill>
                <a:latin typeface="Pristina" pitchFamily="66" charset="0"/>
              </a:rPr>
              <a:t>Proposed solution</a:t>
            </a:r>
            <a:endParaRPr lang="en-US" sz="2400" dirty="0">
              <a:solidFill>
                <a:schemeClr val="tx1">
                  <a:lumMod val="75000"/>
                </a:schemeClr>
              </a:solidFill>
              <a:latin typeface="Pristina" pitchFamily="66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8579" y="1376855"/>
            <a:ext cx="8019393" cy="2396359"/>
          </a:xfrm>
        </p:spPr>
        <p:txBody>
          <a:bodyPr/>
          <a:lstStyle/>
          <a:p>
            <a:pPr>
              <a:buNone/>
            </a:pP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Young people represent the largest part of the company's client population. Solutions should take this into account. The company should :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Put a tempting plan to retain these young addicted to technology and always connected to the internet.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They should cancel the monthly contracts and focus on the </a:t>
            </a:r>
            <a:r>
              <a:rPr lang="en-US" sz="16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annuel</a:t>
            </a: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contract.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Establish more direct contact with customers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Review the marketing department</a:t>
            </a:r>
          </a:p>
          <a:p>
            <a:pPr>
              <a:buFont typeface="Wingdings" pitchFamily="2" charset="2"/>
              <a:buChar char="Ø"/>
            </a:pPr>
            <a:endParaRPr lang="en-US" sz="1600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16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Pristina" pitchFamily="66" charset="0"/>
              </a:rPr>
              <a:t>B. the exploited forces</a:t>
            </a:r>
            <a:endParaRPr lang="en-US" sz="2800" dirty="0">
              <a:solidFill>
                <a:schemeClr val="tx1">
                  <a:lumMod val="75000"/>
                </a:schemeClr>
              </a:solidFill>
              <a:latin typeface="Pristina" pitchFamily="66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7409" y="1345324"/>
            <a:ext cx="7688700" cy="2280745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Young people is one of the force that the company can </a:t>
            </a:r>
            <a:r>
              <a:rPr lang="en-US" sz="16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exploite</a:t>
            </a: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.  They are known to be snobbish and attracted to all internet, the company can </a:t>
            </a:r>
            <a:r>
              <a:rPr lang="en-US" sz="16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exploite</a:t>
            </a: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that in study the </a:t>
            </a:r>
            <a:r>
              <a:rPr lang="en-US" sz="16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offerts</a:t>
            </a: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of the </a:t>
            </a:r>
            <a:r>
              <a:rPr lang="en-US" sz="16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concurency</a:t>
            </a: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in view to make a better offer to retain customers and attract others.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The variety of services is an other force of the company. It can meet customer needs as much as possible. Customer feel better where he have multiple choice</a:t>
            </a:r>
          </a:p>
          <a:p>
            <a:pPr>
              <a:buNone/>
            </a:pPr>
            <a:endParaRPr lang="en-US" sz="16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Pristina" pitchFamily="66" charset="0"/>
              </a:rPr>
              <a:t>C. Weaknesses problem</a:t>
            </a:r>
            <a:endParaRPr lang="en-US" sz="2800" dirty="0">
              <a:solidFill>
                <a:schemeClr val="tx1">
                  <a:lumMod val="75000"/>
                </a:schemeClr>
              </a:solidFill>
              <a:latin typeface="Pristina" pitchFamily="66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The variety of services can be a problem if the company don’t have a staff for each of them who manage them. Every staff supposed to be proposed a kind of plan in view of the proposed solution.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The company don’t have a good customer service</a:t>
            </a:r>
            <a:endParaRPr lang="en-US" sz="16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Pristina" pitchFamily="66" charset="0"/>
              </a:rPr>
              <a:t>D. The challenges</a:t>
            </a:r>
            <a:endParaRPr lang="en-US" sz="2800" dirty="0">
              <a:solidFill>
                <a:schemeClr val="tx1">
                  <a:lumMod val="75000"/>
                </a:schemeClr>
              </a:solidFill>
              <a:latin typeface="Pristina" pitchFamily="66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Establish effective and efficient plans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Convince my client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Increase the number of customers by at least 20% each month</a:t>
            </a:r>
          </a:p>
          <a:p>
            <a:pPr>
              <a:buFont typeface="Wingdings" pitchFamily="2" charset="2"/>
              <a:buChar char="Ø"/>
            </a:pPr>
            <a:endParaRPr lang="en-US" sz="1600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6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githu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142" y="2961126"/>
            <a:ext cx="377879" cy="377879"/>
          </a:xfrm>
          <a:prstGeom prst="rect">
            <a:avLst/>
          </a:prstGeom>
        </p:spPr>
      </p:pic>
      <p:pic>
        <p:nvPicPr>
          <p:cNvPr id="5" name="Image 4" descr="ju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845" y="2050503"/>
            <a:ext cx="570958" cy="282794"/>
          </a:xfrm>
          <a:prstGeom prst="rect">
            <a:avLst/>
          </a:prstGeom>
        </p:spPr>
      </p:pic>
      <p:pic>
        <p:nvPicPr>
          <p:cNvPr id="4" name="Image 3" descr="youtub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3569" y="2415117"/>
            <a:ext cx="634503" cy="475265"/>
          </a:xfrm>
          <a:prstGeom prst="rect">
            <a:avLst/>
          </a:prstGeom>
        </p:spPr>
      </p:pic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sz="3200" dirty="0">
                <a:solidFill>
                  <a:schemeClr val="accent3">
                    <a:lumMod val="75000"/>
                  </a:schemeClr>
                </a:solidFill>
                <a:latin typeface="Pristina" pitchFamily="66" charset="0"/>
              </a:rPr>
              <a:t>References &amp; Appendices</a:t>
            </a:r>
            <a:endParaRPr sz="3200">
              <a:solidFill>
                <a:schemeClr val="accent3">
                  <a:lumMod val="75000"/>
                </a:schemeClr>
              </a:solidFill>
              <a:latin typeface="Pristina" pitchFamily="66" charset="0"/>
            </a:endParaRPr>
          </a:p>
        </p:txBody>
      </p:sp>
      <p:sp>
        <p:nvSpPr>
          <p:cNvPr id="138" name="Google Shape;138;p19"/>
          <p:cNvSpPr txBox="1">
            <a:spLocks noGrp="1"/>
          </p:cNvSpPr>
          <p:nvPr>
            <p:ph type="body" idx="1"/>
          </p:nvPr>
        </p:nvSpPr>
        <p:spPr>
          <a:xfrm>
            <a:off x="729450" y="1545474"/>
            <a:ext cx="7688700" cy="3089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600"/>
              </a:spcBef>
              <a:buFont typeface="Wingdings" pitchFamily="2" charset="2"/>
              <a:buChar char="v"/>
            </a:pPr>
            <a:r>
              <a:rPr lang="en-US" sz="1400" i="1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Jupyter</a:t>
            </a:r>
            <a:r>
              <a:rPr lang="en-US" sz="1400" i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Notebook</a:t>
            </a:r>
            <a:r>
              <a:rPr lang="en-US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  <a:hlinkClick r:id="rId6"/>
              </a:rPr>
              <a:t>http://localhost:8888/notebooks/Desktop/ChurnAnalysisProject/Output/MaiChurnAnalysis.ipynb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sz="140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Font typeface="Wingdings" pitchFamily="2" charset="2"/>
              <a:buChar char="v"/>
            </a:pPr>
            <a:r>
              <a:rPr lang="en-US" sz="1400" i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Machine </a:t>
            </a:r>
            <a:r>
              <a:rPr lang="en-US" sz="1400" i="1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learnia</a:t>
            </a:r>
            <a:r>
              <a:rPr lang="en-US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https://www.youtube.com/channel/UCmpptkXu8iIFe6kfDK5o7VQ</a:t>
            </a:r>
            <a:endParaRPr lang="en-US" sz="1400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Font typeface="Wingdings" pitchFamily="2" charset="2"/>
              <a:buChar char="v"/>
            </a:pPr>
            <a:r>
              <a:rPr lang="en-US" sz="1400" i="1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US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  <a:hlinkClick r:id="rId8"/>
              </a:rPr>
              <a:t>https://</a:t>
            </a:r>
            <a:r>
              <a:rPr lang="en-US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  <a:hlinkClick r:id="rId8"/>
              </a:rPr>
              <a:t>github.com/Maickery/Ayiti-Analytics-Projects.git</a:t>
            </a:r>
            <a:r>
              <a:rPr lang="en-US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sz="140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solidFill>
                  <a:schemeClr val="accent3">
                    <a:lumMod val="75000"/>
                  </a:schemeClr>
                </a:solidFill>
                <a:latin typeface="Pristina" pitchFamily="66" charset="0"/>
              </a:rPr>
              <a:t>2. Methodology</a:t>
            </a:r>
            <a:endParaRPr sz="3200">
              <a:solidFill>
                <a:schemeClr val="accent3">
                  <a:lumMod val="75000"/>
                </a:schemeClr>
              </a:solidFill>
              <a:latin typeface="Pristina" pitchFamily="66" charset="0"/>
            </a:endParaRPr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1"/>
          </p:nvPr>
        </p:nvSpPr>
        <p:spPr>
          <a:xfrm>
            <a:off x="729450" y="1387365"/>
            <a:ext cx="7688700" cy="31531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n-US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We used the database provided by the company to do our analysis.</a:t>
            </a:r>
            <a:endParaRPr lang="fr-CA" sz="18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None/>
            </a:pPr>
            <a:r>
              <a:rPr lang="en-US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We performed the analyzes by grouping the relevant data in order to have a concise overview of the data provided.</a:t>
            </a:r>
          </a:p>
          <a:p>
            <a:pPr marL="0" lvl="0" indent="0" algn="just">
              <a:buNone/>
            </a:pPr>
            <a:r>
              <a:rPr lang="en-US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No data is neglected, all the assumptions are as close as possible to reality and explained.</a:t>
            </a:r>
            <a:endParaRPr lang="fr-CA" sz="18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title"/>
          </p:nvPr>
        </p:nvSpPr>
        <p:spPr>
          <a:xfrm>
            <a:off x="325820" y="1169034"/>
            <a:ext cx="5116102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3200" dirty="0" smtClean="0">
                <a:solidFill>
                  <a:schemeClr val="accent3">
                    <a:lumMod val="75000"/>
                  </a:schemeClr>
                </a:solidFill>
                <a:latin typeface="Pristina" pitchFamily="66" charset="0"/>
                <a:cs typeface="Times New Roman" pitchFamily="18" charset="0"/>
              </a:rPr>
              <a:t>3. </a:t>
            </a:r>
            <a:r>
              <a:rPr lang="fr-CA" sz="3200" dirty="0" err="1" smtClean="0">
                <a:solidFill>
                  <a:schemeClr val="accent3">
                    <a:lumMod val="75000"/>
                  </a:schemeClr>
                </a:solidFill>
                <a:latin typeface="Pristina" pitchFamily="66" charset="0"/>
                <a:cs typeface="Times New Roman" pitchFamily="18" charset="0"/>
              </a:rPr>
              <a:t>Churning</a:t>
            </a:r>
            <a:endParaRPr lang="fr-CA" sz="3200" dirty="0">
              <a:solidFill>
                <a:schemeClr val="accent3">
                  <a:lumMod val="75000"/>
                </a:schemeClr>
              </a:solidFill>
              <a:latin typeface="Pristina" pitchFamily="66" charset="0"/>
              <a:cs typeface="Times New Roman" pitchFamily="18" charset="0"/>
            </a:endParaRPr>
          </a:p>
        </p:txBody>
      </p:sp>
      <p:sp>
        <p:nvSpPr>
          <p:cNvPr id="28674" name="AutoShape 2" descr="data:image/png;base64,iVBORw0KGgoAAAANSUhEUgAAAX0AAAEPCAYAAACukxSbAAAABHNCSVQICAgIfAhkiAAAAAlwSFlzAAALEgAACxIB0t1+/AAAADh0RVh0U29mdHdhcmUAbWF0cGxvdGxpYiB2ZXJzaW9uMy4xLjMsIGh0dHA6Ly9tYXRwbG90bGliLm9yZy+AADFEAAATaElEQVR4nO3df6zd9X3f8ecL27ERI0CMkwGX9DLqJtjt4oJLUAkRgdYYEsUQweSIFStDs7LSiP2QKKm0QvNjIt2WdFGXrM6gONGGg8oQJEWjHiFpiUSCHbsEh0Y4iROuINjYDiljZhje++N8L7uY+9O+Pif25/mQrs73+/5+vue8v+jyOl9/zvd+T6oKSVIbjhl0A5Kk/jH0Jakhhr4kNcTQl6SGGPqS1BBDX5IaMnfQDUzm5JNPruHh4UG3IUlHlM2bNz9bVYvG2/YLHfrDw8Ns2rRp0G1I0hElyY8n2ub0jiQ1xNCXpIYY+pLUkF/oOX1JmshLL73EyMgI+/btG3QrA7NgwQKGhoaYN2/etPcx9CUdkUZGRjj++OMZHh4myaDb6buqYvfu3YyMjHDGGWdMez+ndyQdkfbt28fChQubDHyAJCxcuHDG/9Ix9CUdsVoN/FEHc/yGviQdgp/+9KesXr2aM888kyVLlnDZZZexbt063ve+9w26tXE5pz8Lhm/8y0G3cFTZcct7B92CjkCz/f/hdH4Pq4orrriCNWvWsGHDBgC2bt3KV77ylUN67f379zN37uGJZ8/0JekgPfjgg8ybN48Pf/jDr9aWLVvGBRdcwPPPP8+VV17J29/+dq6++mpGv6VweHiYZ599FoBNmzZx4YUXAnDzzTezdu1aVqxYwTXXXMPtt9/OBz7wAVauXMnixYu54YYbZqVnz/Ql6SA99thjnHPOOeNu27JlC9u2bePUU0/l/PPP55vf/Cbvete7Jn2+zZs389BDD3Hsscdy++23s3XrVrZs2cL8+fN529vexkc+8hFOP/30Q+rZM31JOgzOPfdchoaGOOaYY1i2bBk7duyYcp/3v//9HHvssa+uX3zxxZxwwgksWLCAJUuW8OMfT3hLnWmbVugn2ZHku0m2JtnU1d6UZGOSJ7rHk7p6knw2yfYkjyY5e8zzrOnGP5FkzSF3L0kDtHTpUjZv3jzutvnz57+6PGfOHPbv3w/A3LlzeeWVVwBed7nlcccdN63nOBQzOdN/T1Utq6rl3fqNwANVtRh4oFsHuBRY3P2sBT4PvTcJ4CbgncC5wE2jbxSSdCS66KKLePHFF/nCF77wau2RRx7hG9/4xoT7DA8Pv/pGcddddx32Hg90KNM7q4D13fJ64PIx9S9Wz8PAiUlOAS4BNlbVnqraC2wEVh7C60vSQCXh7rvvZuPGjZx55pksXbqUm2++mVNPPXXCfW666Sauv/56LrjgAubMmdPHbnsy+onypIOSHwF7gQL+rKrWJflZVZ04ZszeqjopyVeBW6rqoa7+APD7wIXAgqr6RFf/t8D/qar/cMBrraX3LwTe+ta3njMbc1iHm5dszi4v2dR0PP7445x11lmDbmPgxvvvkGTzmFmZ15ju1TvnV9VTSd4MbEzyd5OMHe9PxGqS+msLVeuAdQDLly+f+h1JkjRt05reqaqnusedwN305uSf6aZt6B53dsNHgLHXFA0BT01SlyT1yZShn+S4JMePLgMrgMeAe4HRK3DWAPd0y/cC13RX8ZwHPFdVTwP3AyuSnNR9gLuiq0mS+mQ60ztvAe7ubuwzF/jvVfU/kzwC3JnkWuAnwFXd+PuAy4DtwAvAhwCqak+SjwOPdOM+VlV7Zu1IJDWnqpq+6dp0PpM90JShX1U/BN4xTn03cPE49QKum+C5bgNum3GXknSABQsWsHv37mZvrzx6P/0FCxbMaD9vwyDpiDQ0NMTIyAi7du0adCsDM/rNWTNh6Es6Is2bN29G3xilHu+9I0kNMfQlqSGGviQ1xNCXpIYY+pLUEENfkhpi6EtSQwx9SWqIoS9JDTH0Jakhhr4kNcTQl6SGGPqS1BBDX5IaYuhLUkMMfUlqiKEvSQ0x9CWpIYa+JDXE0Jekhhj6ktQQQ1+SGmLoS1JDDH1JaoihL0kNMfQlqSGGviQ1xNCXpIYY+pLUkGmHfpI5SbYk+Wq3fkaSbyV5IsmXk7yhq8/v1rd324fHPMdHu/r3k1wy2wcjSZrcTM70rwceH7P+KeAzVbUY2Atc29WvBfZW1S8Dn+nGkWQJsBpYCqwEPpdkzqG1L0maiWmFfpIh4L3Af+3WA1wE/EU3ZD1webe8qlun235xN34VsKGqXqyqHwHbgXNn4yAkSdMz3TP9PwFuAF7p1hcCP6uq/d36CHBat3wa8CRAt/25bvyr9XH2eVWStUk2Jdm0a9euGRyKJGkqU4Z+kvcBO6tq89jyOENrim2T7fP/C1Xrqmp5VS1ftGjRVO1JkmZg7jTGnA+8P8llwALgjfTO/E9MMrc7mx8CnurGjwCnAyNJ5gInAHvG1EeN3UeS1AdTnulX1Ueraqiqhul9EPu1qroaeBC4shu2BrinW763W6fb/rWqqq6+uru65wxgMfDtWTsSSdKUpnOmP5HfBzYk+QSwBbi1q98KfCnJdnpn+KsBqmpbkjuB7wH7geuq6uVDeH1J0gzNKPSr6uvA17vlHzLO1TdVtQ+4aoL9Pwl8cqZNSpJmh3+RK0kNMfQlqSGGviQ1xNCXpIYY+pLUEENfkhpi6EtSQwx9SWqIoS9JDTH0Jakhhr4kNcTQl6SGGPqS1BBDX5IaYuhLUkMMfUlqiKEvSQ0x9CWpIYa+JDXE0Jekhhj6ktQQQ1+SGmLoS1JDDH1JaoihL0kNMfQlqSGGviQ1xNCXpIYY+pLUEENfkhpi6EtSQ6YM/SQLknw7yd8m2Zbkj7r6GUm+leSJJF9O8oauPr9b395tHx7zXB/t6t9PcsnhOihJ0vimc6b/InBRVb0DWAasTHIe8CngM1W1GNgLXNuNvxbYW1W/DHymG0eSJcBqYCmwEvhckjmzeTCSpMlNGfrV83y3Oq/7KeAi4C+6+nrg8m55VbdOt/3iJOnqG6rqxar6EbAdOHdWjkKSNC3TmtNPMifJVmAnsBH4AfCzqtrfDRkBTuuWTwOeBOi2PwcsHFsfZ5+xr7U2yaYkm3bt2jXzI5IkTWhaoV9VL1fVMmCI3tn5WeMN6x4zwbaJ6ge+1rqqWl5VyxctWjSd9iRJ0zSjq3eq6mfA14HzgBOTzO02DQFPdcsjwOkA3fYTgD1j6+PsI0nqg+lcvbMoyYnd8rHAbwGPAw8CV3bD1gD3dMv3dut0279WVdXVV3dX95wBLAa+PVsHIkma2typh3AKsL670uYY4M6q+mqS7wEbknwC2ALc2o2/FfhSku30zvBXA1TVtiR3At8D9gPXVdXLs3s4kqTJTBn6VfUo8Ovj1H/IOFffVNU+4KoJnuuTwCdn3qYkaTb4F7mS1BBDX5IaYuhLUkMMfUlqiKEvSQ0x9CWpIYa+JDXE0Jekhhj6ktQQQ1+SGmLoS1JDDH1JaoihL0kNMfQlqSGGviQ1xNCXpIYY+pLUEENfkhpi6EtSQwx9SWqIoS9JDTH0Jakhhr4kNcTQl6SGGPqS1BBDX5IaYuhLUkMMfUlqiKEvSQ0x9CWpIYa+JDVkytBPcnqSB5M8nmRbkuu7+puSbEzyRPd4UldPks8m2Z7k0SRnj3muNd34J5KsOXyHJUkaz3TO9PcD/6aqzgLOA65LsgS4EXigqhYDD3TrAJcCi7uftcDnofcmAdwEvBM4F7hp9I1CktQfU4Z+VT1dVd/plv8eeBw4DVgFrO+GrQcu75ZXAV+snoeBE5OcAlwCbKyqPVW1F9gIrJzVo5EkTWpGc/pJhoFfB74FvKWqnobeGwPw5m7YacCTY3Yb6WoT1Q98jbVJNiXZtGvXrpm0J0mawrRDP8k/AO4C/mVV/XyyoePUapL6awtV66pqeVUtX7Ro0XTbkyRNw7RCP8k8eoH/36rqf3TlZ7ppG7rHnV19BDh9zO5DwFOT1CVJfTKdq3cC3Ao8XlWfHrPpXmD0Cpw1wD1j6td0V/GcBzzXTf/cD6xIclL3Ae6KriZJ6pO50xhzPvA7wHeTbO1qfwDcAtyZ5FrgJ8BV3bb7gMuA7cALwIcAqmpPko8Dj3TjPlZVe2blKCRJ0zJl6FfVQ4w/Hw9w8TjjC7hugue6DbhtJg1KkmbPdM70JR3Bhm/8y0G3cNTYcct7B93CIfM2DJLUEENfkhpi6EtSQwx9SWqIoS9JDTH0Jakhhr4kNcTQl6SGGPqS1BBDX5IaYuhLUkMMfUlqiKEvSQ0x9CWpIYa+JDXE0Jekhhj6ktQQQ1+SGmLoS1JDDH1JaoihL0kNMfQlqSGGviQ1xNCXpIYY+pLUEENfkhpi6EtSQwx9SWqIoS9JDTH0JakhU4Z+ktuS7Ezy2Jjam5JsTPJE93hSV0+SzybZnuTRJGeP2WdNN/6JJGsOz+FIkiYznTP924GVB9RuBB6oqsXAA906wKXA4u5nLfB56L1JADcB7wTOBW4afaOQJPXPlKFfVX8N7DmgvApY3y2vBy4fU/9i9TwMnJjkFOASYGNV7amqvcBGXv9GIkk6zA52Tv8tVfU0QPf45q5+GvDkmHEjXW2iuiSpj2b7g9yMU6tJ6q9/gmRtkk1JNu3atWtWm5Ok1h1s6D/TTdvQPe7s6iPA6WPGDQFPTVJ/napaV1XLq2r5okWLDrI9SdJ4Djb07wVGr8BZA9wzpn5NdxXPecBz3fTP/cCKJCd1H+Cu6GqSpD6aO9WAJHcAFwInJxmhdxXOLcCdSa4FfgJc1Q2/D7gM2A68AHwIoKr2JPk48Eg37mNVdeCHw5Kkw2zK0K+qD06w6eJxxhZw3QTPcxtw24y6kyTNKv8iV5IaYuhLUkMMfUlqiKEvSQ0x9CWpIYa+JDXE0Jekhhj6ktQQQ1+SGmLoS1JDDH1JaoihL0kNMfQlqSGGviQ1xNCXpIYY+pLUEENfkhpi6EtSQwx9SWqIoS9JDTH0Jakhhr4kNcTQl6SGGPqS1BBDX5IaYuhLUkMMfUlqiKEvSQ0x9CWpIYa+JDXE0JekhvQ99JOsTPL9JNuT3Njv15eklvU19JPMAf4zcCmwBPhgkiX97EGSWtbvM/1zge1V9cOq+r/ABmBVn3uQpGb1O/RPA54csz7S1SRJfTC3z6+XcWr1mgHJWmBtt/p8ku8f9q7acTLw7KCbmEo+NegONAD+bs6uX5poQ79DfwQ4fcz6EPDU2AFVtQ5Y18+mWpFkU1UtH3Qf0oH83eyffk/vPAIsTnJGkjcAq4F7+9yDJDWrr2f6VbU/ye8B9wNzgNuqals/e5CklvV7eoequg+4r9+vK8BpM/3i8nezT1JVU4+SJB0VvA2DJDXE0Jekhhj6kvouye8leWO3/GdJvp3k4kH31QJD/yiXZCjJ3Ul2JXkmyV1Jhgbdl5q3tqp+nmQFvb/K/xfAHw+4pyYY+ke/P6f3txCn0Puf6ytdTRqk0StILgX+vKo2Yx71hVfvHOWSbK2qZVPVpH5K8kV6t174FeAf0wv8v66qswfaWAP6fp2++u7ZJP8UuKNb/yCwe4D9SAAfAs6hd9fdF5KcDFw74J6a4D+njn7/DPgnwE+Bp4Eru5o0MFX1MvCP6M3lAxyLedQXTu9I6rskfwrMA95dVWcleRNwf1X9xoBbO+o5vXOUSvKHk2yuqvp435qRXu83q+rsJFsAqmpPdxNGHWaG/tHrf49TO47evOlCwNDXIL2U5Bi6q3iSLAReGWxLbXB6pwFJjgeupxf4dwL/sap2DrYrtSzJNcAVwHLgNnqfO/1RVW0YaGMNMPSPYt086b8GrgbWA/+pqvYOtiu1LMl9wO9W1Y4kS4HfoveNev+rqh4bbHdtcHrnKJXk3wMfoHfL2l+rqucH3JIEcDvwV0nWA3/s92n0n2f6R6kkrwAvAvt57fcQh94HuW8cSGNqXpLjgD8EVgJfYsxcflV9elB9tcIz/aNUVXnNs35RvUTvQoP5wPH4AW5fGfqS+ibJSuDT9O4HdXZVvTDglprj9I6kvknyN8CHncsfHENfkhrivK8kNcTQl6SGGPqS1BBDX5IaYuirOUn+YZINSX6Q5HtJ7kvyKxOMPTHJ707xfD9K8rYDan+S5IZJ9hlO4m0H1HeGvpqSJMDdwNer6syqWgL8AfCWCXY5EZg09IENwOoxr3EMvS+r+fKhdyzNLkNfrXkP8FJV/ZfRQlVtBbYkeSDJd5J8N8mqbvMtwJlJtnb3MxrPHYwJfeDdwI6q+nF3Rv833fN+J8lvHo6DkqbLv8hVa34V2DxOfR9wRVX9vPu+1oeT3AvcCPzqZF8kX1WPJnklyTuq6m/pvQGMfifxTuC3q2pfksVdfflsHpA0E4a+1BPg3yV5N717wZzGxFM+47kDWJ1kG7CK3g3FoPeVgH+aZBnwMjDuZwdSvxj6as02evPtB7oaWAScU1UvJdkBLJjB894B/BXwDeDRMV9S86+AZ4B30JtO3XeQfUuzwjl9teZrwPwk/3y0kOQ3gF8CdnaB/55uHeDv6d0JclJV9QNgN73PAO4Ys+kE4OmqegX4HWDOrByFdJAMfTWlejebugL47e6SzW3AzcB9wPIkm+id9f9dN3438M0kj03yQe6oO4C307s6aNTngDVJHqY3tTPedxdLfeMN1ySpIZ7pS1JD/CBXmqYkv0bv6/3GerGq3jmIfqSD4fSOJDXE6R1JaoihL0kNMfQlqSGGviQ1xNCXpIb8P7grJAK7l9TI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Google Shape;125;p17"/>
          <p:cNvSpPr txBox="1">
            <a:spLocks/>
          </p:cNvSpPr>
          <p:nvPr/>
        </p:nvSpPr>
        <p:spPr>
          <a:xfrm>
            <a:off x="995665" y="1881352"/>
            <a:ext cx="3565825" cy="2354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Clr>
                <a:schemeClr val="dk2"/>
              </a:buClr>
              <a:buSzPts val="2600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Our client has had 7043 customers the past month but he only have 5174 customer now(73.46%), 1869 (26.54%) of them churning, </a:t>
            </a:r>
            <a:r>
              <a:rPr lang="fr-CA" sz="1800" dirty="0" err="1" smtClean="0">
                <a:solidFill>
                  <a:schemeClr val="dk2"/>
                </a:solidFill>
                <a:latin typeface="Times New Roman" pitchFamily="18" charset="0"/>
                <a:ea typeface="Raleway"/>
                <a:cs typeface="Times New Roman" pitchFamily="18" charset="0"/>
                <a:sym typeface="Raleway"/>
              </a:rPr>
              <a:t>any</a:t>
            </a:r>
            <a:r>
              <a:rPr lang="fr-CA" sz="1800" dirty="0" smtClean="0">
                <a:solidFill>
                  <a:schemeClr val="dk2"/>
                </a:solidFill>
                <a:latin typeface="Times New Roman" pitchFamily="18" charset="0"/>
                <a:ea typeface="Raleway"/>
                <a:cs typeface="Times New Roman" pitchFamily="18" charset="0"/>
                <a:sym typeface="Raleway"/>
              </a:rPr>
              <a:t> </a:t>
            </a:r>
            <a:r>
              <a:rPr lang="fr-CA" sz="1800" dirty="0" err="1" smtClean="0">
                <a:solidFill>
                  <a:schemeClr val="dk2"/>
                </a:solidFill>
                <a:latin typeface="Times New Roman" pitchFamily="18" charset="0"/>
                <a:ea typeface="Raleway"/>
                <a:cs typeface="Times New Roman" pitchFamily="18" charset="0"/>
                <a:sym typeface="Raleway"/>
              </a:rPr>
              <a:t>category</a:t>
            </a:r>
            <a:r>
              <a:rPr lang="fr-CA" sz="1800" dirty="0" smtClean="0">
                <a:solidFill>
                  <a:schemeClr val="dk2"/>
                </a:solidFill>
                <a:latin typeface="Times New Roman" pitchFamily="18" charset="0"/>
                <a:ea typeface="Raleway"/>
                <a:cs typeface="Times New Roman" pitchFamily="18" charset="0"/>
                <a:sym typeface="Raleway"/>
              </a:rPr>
              <a:t> </a:t>
            </a:r>
            <a:r>
              <a:rPr lang="fr-CA" sz="1800" dirty="0" err="1" smtClean="0">
                <a:solidFill>
                  <a:schemeClr val="dk2"/>
                </a:solidFill>
                <a:latin typeface="Times New Roman" pitchFamily="18" charset="0"/>
                <a:ea typeface="Raleway"/>
                <a:cs typeface="Times New Roman" pitchFamily="18" charset="0"/>
                <a:sym typeface="Raleway"/>
              </a:rPr>
              <a:t>combined</a:t>
            </a:r>
            <a:r>
              <a:rPr lang="fr-CA" sz="1800" dirty="0" smtClean="0">
                <a:solidFill>
                  <a:schemeClr val="dk2"/>
                </a:solidFill>
                <a:latin typeface="Times New Roman" pitchFamily="18" charset="0"/>
                <a:ea typeface="Raleway"/>
                <a:cs typeface="Times New Roman" pitchFamily="18" charset="0"/>
                <a:sym typeface="Raleway"/>
              </a:rPr>
              <a:t>.</a:t>
            </a:r>
            <a:endParaRPr kumimoji="0" lang="fr-CA" sz="1800" i="0" u="none" strike="noStrike" kern="0" cap="none" spc="0" normalizeH="0" baseline="0" noProof="0" dirty="0" smtClean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Times New Roman" pitchFamily="18" charset="0"/>
              <a:ea typeface="Raleway"/>
              <a:cs typeface="Times New Roman" pitchFamily="18" charset="0"/>
              <a:sym typeface="Raleway"/>
            </a:endParaRPr>
          </a:p>
        </p:txBody>
      </p:sp>
      <p:sp>
        <p:nvSpPr>
          <p:cNvPr id="28676" name="AutoShape 4" descr="data:image/png;base64,iVBORw0KGgoAAAANSUhEUgAAAX0AAAEPCAYAAACukxSbAAAABHNCSVQICAgIfAhkiAAAAAlwSFlzAAALEgAACxIB0t1+/AAAADh0RVh0U29mdHdhcmUAbWF0cGxvdGxpYiB2ZXJzaW9uMy4xLjMsIGh0dHA6Ly9tYXRwbG90bGliLm9yZy+AADFEAAATaElEQVR4nO3df6zd9X3f8ecL27ERI0CMkwGX9DLqJtjt4oJLUAkRgdYYEsUQweSIFStDs7LSiP2QKKm0QvNjIt2WdFGXrM6gONGGg8oQJEWjHiFpiUSCHbsEh0Y4iROuINjYDiljZhje++N8L7uY+9O+Pif25/mQrs73+/5+vue8v+jyOl9/zvd+T6oKSVIbjhl0A5Kk/jH0Jakhhr4kNcTQl6SGGPqS1BBDX5IaMnfQDUzm5JNPruHh4UG3IUlHlM2bNz9bVYvG2/YLHfrDw8Ns2rRp0G1I0hElyY8n2ub0jiQ1xNCXpIYY+pLUkF/oOX1JmshLL73EyMgI+/btG3QrA7NgwQKGhoaYN2/etPcx9CUdkUZGRjj++OMZHh4myaDb6buqYvfu3YyMjHDGGWdMez+ndyQdkfbt28fChQubDHyAJCxcuHDG/9Ix9CUdsVoN/FEHc/yGviQdgp/+9KesXr2aM888kyVLlnDZZZexbt063ve+9w26tXE5pz8Lhm/8y0G3cFTZcct7B92CjkCz/f/hdH4Pq4orrriCNWvWsGHDBgC2bt3KV77ylUN67f379zN37uGJZ8/0JekgPfjgg8ybN48Pf/jDr9aWLVvGBRdcwPPPP8+VV17J29/+dq6++mpGv6VweHiYZ599FoBNmzZx4YUXAnDzzTezdu1aVqxYwTXXXMPtt9/OBz7wAVauXMnixYu54YYbZqVnz/Ql6SA99thjnHPOOeNu27JlC9u2bePUU0/l/PPP55vf/Cbvete7Jn2+zZs389BDD3Hsscdy++23s3XrVrZs2cL8+fN529vexkc+8hFOP/30Q+rZM31JOgzOPfdchoaGOOaYY1i2bBk7duyYcp/3v//9HHvssa+uX3zxxZxwwgksWLCAJUuW8OMfT3hLnWmbVugn2ZHku0m2JtnU1d6UZGOSJ7rHk7p6knw2yfYkjyY5e8zzrOnGP5FkzSF3L0kDtHTpUjZv3jzutvnz57+6PGfOHPbv3w/A3LlzeeWVVwBed7nlcccdN63nOBQzOdN/T1Utq6rl3fqNwANVtRh4oFsHuBRY3P2sBT4PvTcJ4CbgncC5wE2jbxSSdCS66KKLePHFF/nCF77wau2RRx7hG9/4xoT7DA8Pv/pGcddddx32Hg90KNM7q4D13fJ64PIx9S9Wz8PAiUlOAS4BNlbVnqraC2wEVh7C60vSQCXh7rvvZuPGjZx55pksXbqUm2++mVNPPXXCfW666Sauv/56LrjgAubMmdPHbnsy+onypIOSHwF7gQL+rKrWJflZVZ04ZszeqjopyVeBW6rqoa7+APD7wIXAgqr6RFf/t8D/qar/cMBrraX3LwTe+ta3njMbc1iHm5dszi4v2dR0PP7445x11lmDbmPgxvvvkGTzmFmZ15ju1TvnV9VTSd4MbEzyd5OMHe9PxGqS+msLVeuAdQDLly+f+h1JkjRt05reqaqnusedwN305uSf6aZt6B53dsNHgLHXFA0BT01SlyT1yZShn+S4JMePLgMrgMeAe4HRK3DWAPd0y/cC13RX8ZwHPFdVTwP3AyuSnNR9gLuiq0mS+mQ60ztvAe7ubuwzF/jvVfU/kzwC3JnkWuAnwFXd+PuAy4DtwAvAhwCqak+SjwOPdOM+VlV7Zu1IJDWnqpq+6dp0PpM90JShX1U/BN4xTn03cPE49QKum+C5bgNum3GXknSABQsWsHv37mZvrzx6P/0FCxbMaD9vwyDpiDQ0NMTIyAi7du0adCsDM/rNWTNh6Es6Is2bN29G3xilHu+9I0kNMfQlqSGGviQ1xNCXpIYY+pLUEENfkhpi6EtSQwx9SWqIoS9JDTH0Jakhhr4kNcTQl6SGGPqS1BBDX5IaYuhLUkMMfUlqiKEvSQ0x9CWpIYa+JDXE0Jekhhj6ktQQQ1+SGmLoS1JDDH1JaoihL0kNMfQlqSGGviQ1xNCXpIYY+pLUkGmHfpI5SbYk+Wq3fkaSbyV5IsmXk7yhq8/v1rd324fHPMdHu/r3k1wy2wcjSZrcTM70rwceH7P+KeAzVbUY2Atc29WvBfZW1S8Dn+nGkWQJsBpYCqwEPpdkzqG1L0maiWmFfpIh4L3Af+3WA1wE/EU3ZD1webe8qlun235xN34VsKGqXqyqHwHbgXNn4yAkSdMz3TP9PwFuAF7p1hcCP6uq/d36CHBat3wa8CRAt/25bvyr9XH2eVWStUk2Jdm0a9euGRyKJGkqU4Z+kvcBO6tq89jyOENrim2T7fP/C1Xrqmp5VS1ftGjRVO1JkmZg7jTGnA+8P8llwALgjfTO/E9MMrc7mx8CnurGjwCnAyNJ5gInAHvG1EeN3UeS1AdTnulX1Ueraqiqhul9EPu1qroaeBC4shu2BrinW763W6fb/rWqqq6+uru65wxgMfDtWTsSSdKUpnOmP5HfBzYk+QSwBbi1q98KfCnJdnpn+KsBqmpbkjuB7wH7geuq6uVDeH1J0gzNKPSr6uvA17vlHzLO1TdVtQ+4aoL9Pwl8cqZNSpJmh3+RK0kNMfQlqSGGviQ1xNCXpIYY+pLUEENfkhpi6EtSQwx9SWqIoS9JDTH0Jakhhr4kNcTQl6SGGPqS1BBDX5IaYuhLUkMMfUlqiKEvSQ0x9CWpIYa+JDXE0Jekhhj6ktQQQ1+SGmLoS1JDDH1JaoihL0kNMfQlqSGGviQ1xNCXpIYY+pLUEENfkhpi6EtSQ6YM/SQLknw7yd8m2Zbkj7r6GUm+leSJJF9O8oauPr9b395tHx7zXB/t6t9PcsnhOihJ0vimc6b/InBRVb0DWAasTHIe8CngM1W1GNgLXNuNvxbYW1W/DHymG0eSJcBqYCmwEvhckjmzeTCSpMlNGfrV83y3Oq/7KeAi4C+6+nrg8m55VbdOt/3iJOnqG6rqxar6EbAdOHdWjkKSNC3TmtNPMifJVmAnsBH4AfCzqtrfDRkBTuuWTwOeBOi2PwcsHFsfZ5+xr7U2yaYkm3bt2jXzI5IkTWhaoV9VL1fVMmCI3tn5WeMN6x4zwbaJ6ge+1rqqWl5VyxctWjSd9iRJ0zSjq3eq6mfA14HzgBOTzO02DQFPdcsjwOkA3fYTgD1j6+PsI0nqg+lcvbMoyYnd8rHAbwGPAw8CV3bD1gD3dMv3dut0279WVdXVV3dX95wBLAa+PVsHIkma2typh3AKsL670uYY4M6q+mqS7wEbknwC2ALc2o2/FfhSku30zvBXA1TVtiR3At8D9gPXVdXLs3s4kqTJTBn6VfUo8Ovj1H/IOFffVNU+4KoJnuuTwCdn3qYkaTb4F7mS1BBDX5IaYuhLUkMMfUlqiKEvSQ0x9CWpIYa+JDXE0Jekhhj6ktQQQ1+SGmLoS1JDDH1JaoihL0kNMfQlqSGGviQ1xNCXpIYY+pLUEENfkhpi6EtSQwx9SWqIoS9JDTH0Jakhhr4kNcTQl6SGGPqS1BBDX5IaYuhLUkMMfUlqiKEvSQ0x9CWpIYa+JDVkytBPcnqSB5M8nmRbkuu7+puSbEzyRPd4UldPks8m2Z7k0SRnj3muNd34J5KsOXyHJUkaz3TO9PcD/6aqzgLOA65LsgS4EXigqhYDD3TrAJcCi7uftcDnofcmAdwEvBM4F7hp9I1CktQfU4Z+VT1dVd/plv8eeBw4DVgFrO+GrQcu75ZXAV+snoeBE5OcAlwCbKyqPVW1F9gIrJzVo5EkTWpGc/pJhoFfB74FvKWqnobeGwPw5m7YacCTY3Yb6WoT1Q98jbVJNiXZtGvXrpm0J0mawrRDP8k/AO4C/mVV/XyyoePUapL6awtV66pqeVUtX7Ro0XTbkyRNw7RCP8k8eoH/36rqf3TlZ7ppG7rHnV19BDh9zO5DwFOT1CVJfTKdq3cC3Ao8XlWfHrPpXmD0Cpw1wD1j6td0V/GcBzzXTf/cD6xIclL3Ae6KriZJ6pO50xhzPvA7wHeTbO1qfwDcAtyZ5FrgJ8BV3bb7gMuA7cALwIcAqmpPko8Dj3TjPlZVe2blKCRJ0zJl6FfVQ4w/Hw9w8TjjC7hugue6DbhtJg1KkmbPdM70JR3Bhm/8y0G3cNTYcct7B93CIfM2DJLUEENfkhpi6EtSQwx9SWqIoS9JDTH0Jakhhr4kNcTQl6SGGPqS1BBDX5IaYuhLUkMMfUlqiKEvSQ0x9CWpIYa+JDXE0Jekhhj6ktQQQ1+SGmLoS1JDDH1JaoihL0kNMfQlqSGGviQ1xNCXpIYY+pLUEENfkhpi6EtSQwx9SWqIoS9JDTH0JakhU4Z+ktuS7Ezy2Jjam5JsTPJE93hSV0+SzybZnuTRJGeP2WdNN/6JJGsOz+FIkiYznTP924GVB9RuBB6oqsXAA906wKXA4u5nLfB56L1JADcB7wTOBW4afaOQJPXPlKFfVX8N7DmgvApY3y2vBy4fU/9i9TwMnJjkFOASYGNV7amqvcBGXv9GIkk6zA52Tv8tVfU0QPf45q5+GvDkmHEjXW2iuiSpj2b7g9yMU6tJ6q9/gmRtkk1JNu3atWtWm5Ok1h1s6D/TTdvQPe7s6iPA6WPGDQFPTVJ/napaV1XLq2r5okWLDrI9SdJ4Djb07wVGr8BZA9wzpn5NdxXPecBz3fTP/cCKJCd1H+Cu6GqSpD6aO9WAJHcAFwInJxmhdxXOLcCdSa4FfgJc1Q2/D7gM2A68AHwIoKr2JPk48Eg37mNVdeCHw5Kkw2zK0K+qD06w6eJxxhZw3QTPcxtw24y6kyTNKv8iV5IaYuhLUkMMfUlqiKEvSQ0x9CWpIYa+JDXE0Jekhhj6ktQQQ1+SGmLoS1JDDH1JaoihL0kNMfQlqSGGviQ1xNCXpIYY+pLUEENfkhpi6EtSQwx9SWqIoS9JDTH0Jakhhr4kNcTQl6SGGPqS1BBDX5IaYuhLUkMMfUlqiKEvSQ0x9CWpIYa+JDXE0JekhvQ99JOsTPL9JNuT3Njv15eklvU19JPMAf4zcCmwBPhgkiX97EGSWtbvM/1zge1V9cOq+r/ABmBVn3uQpGb1O/RPA54csz7S1SRJfTC3z6+XcWr1mgHJWmBtt/p8ku8f9q7acTLw7KCbmEo+NegONAD+bs6uX5poQ79DfwQ4fcz6EPDU2AFVtQ5Y18+mWpFkU1UtH3Qf0oH83eyffk/vPAIsTnJGkjcAq4F7+9yDJDWrr2f6VbU/ye8B9wNzgNuqals/e5CklvV7eoequg+4r9+vK8BpM/3i8nezT1JVU4+SJB0VvA2DJDXE0Jekhhj6kvouye8leWO3/GdJvp3k4kH31QJD/yiXZCjJ3Ul2JXkmyV1Jhgbdl5q3tqp+nmQFvb/K/xfAHw+4pyYY+ke/P6f3txCn0Puf6ytdTRqk0StILgX+vKo2Yx71hVfvHOWSbK2qZVPVpH5K8kV6t174FeAf0wv8v66qswfaWAP6fp2++u7ZJP8UuKNb/yCwe4D9SAAfAs6hd9fdF5KcDFw74J6a4D+njn7/DPgnwE+Bp4Eru5o0MFX1MvCP6M3lAxyLedQXTu9I6rskfwrMA95dVWcleRNwf1X9xoBbO+o5vXOUSvKHk2yuqvp435qRXu83q+rsJFsAqmpPdxNGHWaG/tHrf49TO47evOlCwNDXIL2U5Bi6q3iSLAReGWxLbXB6pwFJjgeupxf4dwL/sap2DrYrtSzJNcAVwHLgNnqfO/1RVW0YaGMNMPSPYt086b8GrgbWA/+pqvYOtiu1LMl9wO9W1Y4kS4HfoveNev+rqh4bbHdtcHrnKJXk3wMfoHfL2l+rqucH3JIEcDvwV0nWA3/s92n0n2f6R6kkrwAvAvt57fcQh94HuW8cSGNqXpLjgD8EVgJfYsxcflV9elB9tcIz/aNUVXnNs35RvUTvQoP5wPH4AW5fGfqS+ibJSuDT9O4HdXZVvTDglprj9I6kvknyN8CHncsfHENfkhrivK8kNcTQl6SGGPqS1BBDX5IaYuirOUn+YZINSX6Q5HtJ7kvyKxOMPTHJ707xfD9K8rYDan+S5IZJ9hlO4m0H1HeGvpqSJMDdwNer6syqWgL8AfCWCXY5EZg09IENwOoxr3EMvS+r+fKhdyzNLkNfrXkP8FJV/ZfRQlVtBbYkeSDJd5J8N8mqbvMtwJlJtnb3MxrPHYwJfeDdwI6q+nF3Rv833fN+J8lvHo6DkqbLv8hVa34V2DxOfR9wRVX9vPu+1oeT3AvcCPzqZF8kX1WPJnklyTuq6m/pvQGMfifxTuC3q2pfksVdfflsHpA0E4a+1BPg3yV5N717wZzGxFM+47kDWJ1kG7CK3g3FoPeVgH+aZBnwMjDuZwdSvxj6as02evPtB7oaWAScU1UvJdkBLJjB894B/BXwDeDRMV9S86+AZ4B30JtO3XeQfUuzwjl9teZrwPwk/3y0kOQ3gF8CdnaB/55uHeDv6d0JclJV9QNgN73PAO4Ys+kE4OmqegX4HWDOrByFdJAMfTWlejebugL47e6SzW3AzcB9wPIkm+id9f9dN3438M0kj03yQe6oO4C307s6aNTngDVJHqY3tTPedxdLfeMN1ySpIZ7pS1JD/CBXmqYkv0bv6/3GerGq3jmIfqSD4fSOJDXE6R1JaoihL0kNMfQlqSGGviQ1xNCXpIb8P7grJAK7l9TI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8" name="AutoShape 6" descr="data:image/png;base64,iVBORw0KGgoAAAANSUhEUgAAAX0AAAEPCAYAAACukxSbAAAABHNCSVQICAgIfAhkiAAAAAlwSFlzAAALEgAACxIB0t1+/AAAADh0RVh0U29mdHdhcmUAbWF0cGxvdGxpYiB2ZXJzaW9uMy4xLjMsIGh0dHA6Ly9tYXRwbG90bGliLm9yZy+AADFEAAATaElEQVR4nO3df6zd9X3f8ecL27ERI0CMkwGX9DLqJtjt4oJLUAkRgdYYEsUQweSIFStDs7LSiP2QKKm0QvNjIt2WdFGXrM6gONGGg8oQJEWjHiFpiUSCHbsEh0Y4iROuINjYDiljZhje++N8L7uY+9O+Pif25/mQrs73+/5+vue8v+jyOl9/zvd+T6oKSVIbjhl0A5Kk/jH0Jakhhr4kNcTQl6SGGPqS1BBDX5IaMnfQDUzm5JNPruHh4UG3IUlHlM2bNz9bVYvG2/YLHfrDw8Ns2rRp0G1I0hElyY8n2ub0jiQ1xNCXpIYY+pLUkF/oOX1JmshLL73EyMgI+/btG3QrA7NgwQKGhoaYN2/etPcx9CUdkUZGRjj++OMZHh4myaDb6buqYvfu3YyMjHDGGWdMez+ndyQdkfbt28fChQubDHyAJCxcuHDG/9Ix9CUdsVoN/FEHc/yGviQdgp/+9KesXr2aM888kyVLlnDZZZexbt063ve+9w26tXE5pz8Lhm/8y0G3cFTZcct7B92CjkCz/f/hdH4Pq4orrriCNWvWsGHDBgC2bt3KV77ylUN67f379zN37uGJZ8/0JekgPfjgg8ybN48Pf/jDr9aWLVvGBRdcwPPPP8+VV17J29/+dq6++mpGv6VweHiYZ599FoBNmzZx4YUXAnDzzTezdu1aVqxYwTXXXMPtt9/OBz7wAVauXMnixYu54YYbZqVnz/Ql6SA99thjnHPOOeNu27JlC9u2bePUU0/l/PPP55vf/Cbvete7Jn2+zZs389BDD3Hsscdy++23s3XrVrZs2cL8+fN529vexkc+8hFOP/30Q+rZM31JOgzOPfdchoaGOOaYY1i2bBk7duyYcp/3v//9HHvssa+uX3zxxZxwwgksWLCAJUuW8OMfT3hLnWmbVugn2ZHku0m2JtnU1d6UZGOSJ7rHk7p6knw2yfYkjyY5e8zzrOnGP5FkzSF3L0kDtHTpUjZv3jzutvnz57+6PGfOHPbv3w/A3LlzeeWVVwBed7nlcccdN63nOBQzOdN/T1Utq6rl3fqNwANVtRh4oFsHuBRY3P2sBT4PvTcJ4CbgncC5wE2jbxSSdCS66KKLePHFF/nCF77wau2RRx7hG9/4xoT7DA8Pv/pGcddddx32Hg90KNM7q4D13fJ64PIx9S9Wz8PAiUlOAS4BNlbVnqraC2wEVh7C60vSQCXh7rvvZuPGjZx55pksXbqUm2++mVNPPXXCfW666Sauv/56LrjgAubMmdPHbnsy+onypIOSHwF7gQL+rKrWJflZVZ04ZszeqjopyVeBW6rqoa7+APD7wIXAgqr6RFf/t8D/qar/cMBrraX3LwTe+ta3njMbc1iHm5dszi4v2dR0PP7445x11lmDbmPgxvvvkGTzmFmZ15ju1TvnV9VTSd4MbEzyd5OMHe9PxGqS+msLVeuAdQDLly+f+h1JkjRt05reqaqnusedwN305uSf6aZt6B53dsNHgLHXFA0BT01SlyT1yZShn+S4JMePLgMrgMeAe4HRK3DWAPd0y/cC13RX8ZwHPFdVTwP3AyuSnNR9gLuiq0mS+mQ60ztvAe7ubuwzF/jvVfU/kzwC3JnkWuAnwFXd+PuAy4DtwAvAhwCqak+SjwOPdOM+VlV7Zu1IJDWnqpq+6dp0PpM90JShX1U/BN4xTn03cPE49QKum+C5bgNum3GXknSABQsWsHv37mZvrzx6P/0FCxbMaD9vwyDpiDQ0NMTIyAi7du0adCsDM/rNWTNh6Es6Is2bN29G3xilHu+9I0kNMfQlqSGGviQ1xNCXpIYY+pLUEENfkhpi6EtSQwx9SWqIoS9JDTH0Jakhhr4kNcTQl6SGGPqS1BBDX5IaYuhLUkMMfUlqiKEvSQ0x9CWpIYa+JDXE0Jekhhj6ktQQQ1+SGmLoS1JDDH1JaoihL0kNMfQlqSGGviQ1xNCXpIYY+pLUkGmHfpI5SbYk+Wq3fkaSbyV5IsmXk7yhq8/v1rd324fHPMdHu/r3k1wy2wcjSZrcTM70rwceH7P+KeAzVbUY2Atc29WvBfZW1S8Dn+nGkWQJsBpYCqwEPpdkzqG1L0maiWmFfpIh4L3Af+3WA1wE/EU3ZD1webe8qlun235xN34VsKGqXqyqHwHbgXNn4yAkSdMz3TP9PwFuAF7p1hcCP6uq/d36CHBat3wa8CRAt/25bvyr9XH2eVWStUk2Jdm0a9euGRyKJGkqU4Z+kvcBO6tq89jyOENrim2T7fP/C1Xrqmp5VS1ftGjRVO1JkmZg7jTGnA+8P8llwALgjfTO/E9MMrc7mx8CnurGjwCnAyNJ5gInAHvG1EeN3UeS1AdTnulX1Ueraqiqhul9EPu1qroaeBC4shu2BrinW763W6fb/rWqqq6+uru65wxgMfDtWTsSSdKUpnOmP5HfBzYk+QSwBbi1q98KfCnJdnpn+KsBqmpbkjuB7wH7geuq6uVDeH1J0gzNKPSr6uvA17vlHzLO1TdVtQ+4aoL9Pwl8cqZNSpJmh3+RK0kNMfQlqSGGviQ1xNCXpIYY+pLUEENfkhpi6EtSQwx9SWqIoS9JDTH0Jakhhr4kNcTQl6SGGPqS1BBDX5IaYuhLUkMMfUlqiKEvSQ0x9CWpIYa+JDXE0Jekhhj6ktQQQ1+SGmLoS1JDDH1JaoihL0kNMfQlqSGGviQ1xNCXpIYY+pLUEENfkhpi6EtSQ6YM/SQLknw7yd8m2Zbkj7r6GUm+leSJJF9O8oauPr9b395tHx7zXB/t6t9PcsnhOihJ0vimc6b/InBRVb0DWAasTHIe8CngM1W1GNgLXNuNvxbYW1W/DHymG0eSJcBqYCmwEvhckjmzeTCSpMlNGfrV83y3Oq/7KeAi4C+6+nrg8m55VbdOt/3iJOnqG6rqxar6EbAdOHdWjkKSNC3TmtNPMifJVmAnsBH4AfCzqtrfDRkBTuuWTwOeBOi2PwcsHFsfZ5+xr7U2yaYkm3bt2jXzI5IkTWhaoV9VL1fVMmCI3tn5WeMN6x4zwbaJ6ge+1rqqWl5VyxctWjSd9iRJ0zSjq3eq6mfA14HzgBOTzO02DQFPdcsjwOkA3fYTgD1j6+PsI0nqg+lcvbMoyYnd8rHAbwGPAw8CV3bD1gD3dMv3dut0279WVdXVV3dX95wBLAa+PVsHIkma2typh3AKsL670uYY4M6q+mqS7wEbknwC2ALc2o2/FfhSku30zvBXA1TVtiR3At8D9gPXVdXLs3s4kqTJTBn6VfUo8Ovj1H/IOFffVNU+4KoJnuuTwCdn3qYkaTb4F7mS1BBDX5IaYuhLUkMMfUlqiKEvSQ0x9CWpIYa+JDXE0Jekhhj6ktQQQ1+SGmLoS1JDDH1JaoihL0kNMfQlqSGGviQ1xNCXpIYY+pLUEENfkhpi6EtSQwx9SWqIoS9JDTH0Jakhhr4kNcTQl6SGGPqS1BBDX5IaYuhLUkMMfUlqiKEvSQ0x9CWpIYa+JDVkytBPcnqSB5M8nmRbkuu7+puSbEzyRPd4UldPks8m2Z7k0SRnj3muNd34J5KsOXyHJUkaz3TO9PcD/6aqzgLOA65LsgS4EXigqhYDD3TrAJcCi7uftcDnofcmAdwEvBM4F7hp9I1CktQfU4Z+VT1dVd/plv8eeBw4DVgFrO+GrQcu75ZXAV+snoeBE5OcAlwCbKyqPVW1F9gIrJzVo5EkTWpGc/pJhoFfB74FvKWqnobeGwPw5m7YacCTY3Yb6WoT1Q98jbVJNiXZtGvXrpm0J0mawrRDP8k/AO4C/mVV/XyyoePUapL6awtV66pqeVUtX7Ro0XTbkyRNw7RCP8k8eoH/36rqf3TlZ7ppG7rHnV19BDh9zO5DwFOT1CVJfTKdq3cC3Ao8XlWfHrPpXmD0Cpw1wD1j6td0V/GcBzzXTf/cD6xIclL3Ae6KriZJ6pO50xhzPvA7wHeTbO1qfwDcAtyZ5FrgJ8BV3bb7gMuA7cALwIcAqmpPko8Dj3TjPlZVe2blKCRJ0zJl6FfVQ4w/Hw9w8TjjC7hugue6DbhtJg1KkmbPdM70JR3Bhm/8y0G3cNTYcct7B93CIfM2DJLUEENfkhpi6EtSQwx9SWqIoS9JDTH0Jakhhr4kNcTQl6SGGPqS1BBDX5IaYuhLUkMMfUlqiKEvSQ0x9CWpIYa+JDXE0Jekhhj6ktQQQ1+SGmLoS1JDDH1JaoihL0kNMfQlqSGGviQ1xNCXpIYY+pLUEENfkhpi6EtSQwx9SWqIoS9JDTH0JakhU4Z+ktuS7Ezy2Jjam5JsTPJE93hSV0+SzybZnuTRJGeP2WdNN/6JJGsOz+FIkiYznTP924GVB9RuBB6oqsXAA906wKXA4u5nLfB56L1JADcB7wTOBW4afaOQJPXPlKFfVX8N7DmgvApY3y2vBy4fU/9i9TwMnJjkFOASYGNV7amqvcBGXv9GIkk6zA52Tv8tVfU0QPf45q5+GvDkmHEjXW2iuiSpj2b7g9yMU6tJ6q9/gmRtkk1JNu3atWtWm5Ok1h1s6D/TTdvQPe7s6iPA6WPGDQFPTVJ/napaV1XLq2r5okWLDrI9SdJ4Djb07wVGr8BZA9wzpn5NdxXPecBz3fTP/cCKJCd1H+Cu6GqSpD6aO9WAJHcAFwInJxmhdxXOLcCdSa4FfgJc1Q2/D7gM2A68AHwIoKr2JPk48Eg37mNVdeCHw5Kkw2zK0K+qD06w6eJxxhZw3QTPcxtw24y6kyTNKv8iV5IaYuhLUkMMfUlqiKEvSQ0x9CWpIYa+JDXE0Jekhhj6ktQQQ1+SGmLoS1JDDH1JaoihL0kNMfQlqSGGviQ1xNCXpIYY+pLUEENfkhpi6EtSQwx9SWqIoS9JDTH0Jakhhr4kNcTQl6SGGPqS1BBDX5IaYuhLUkMMfUlqiKEvSQ0x9CWpIYa+JDXE0JekhvQ99JOsTPL9JNuT3Njv15eklvU19JPMAf4zcCmwBPhgkiX97EGSWtbvM/1zge1V9cOq+r/ABmBVn3uQpGb1O/RPA54csz7S1SRJfTC3z6+XcWr1mgHJWmBtt/p8ku8f9q7acTLw7KCbmEo+NegONAD+bs6uX5poQ79DfwQ4fcz6EPDU2AFVtQ5Y18+mWpFkU1UtH3Qf0oH83eyffk/vPAIsTnJGkjcAq4F7+9yDJDWrr2f6VbU/ye8B9wNzgNuqals/e5CklvV7eoequg+4r9+vK8BpM/3i8nezT1JVU4+SJB0VvA2DJDXE0Jekhhj6kvouye8leWO3/GdJvp3k4kH31QJD/yiXZCjJ3Ul2JXkmyV1Jhgbdl5q3tqp+nmQFvb/K/xfAHw+4pyYY+ke/P6f3txCn0Puf6ytdTRqk0StILgX+vKo2Yx71hVfvHOWSbK2qZVPVpH5K8kV6t174FeAf0wv8v66qswfaWAP6fp2++u7ZJP8UuKNb/yCwe4D9SAAfAs6hd9fdF5KcDFw74J6a4D+njn7/DPgnwE+Bp4Eru5o0MFX1MvCP6M3lAxyLedQXTu9I6rskfwrMA95dVWcleRNwf1X9xoBbO+o5vXOUSvKHk2yuqvp435qRXu83q+rsJFsAqmpPdxNGHWaG/tHrf49TO47evOlCwNDXIL2U5Bi6q3iSLAReGWxLbXB6pwFJjgeupxf4dwL/sap2DrYrtSzJNcAVwHLgNnqfO/1RVW0YaGMNMPSPYt086b8GrgbWA/+pqvYOtiu1LMl9wO9W1Y4kS4HfoveNev+rqh4bbHdtcHrnKJXk3wMfoHfL2l+rqucH3JIEcDvwV0nWA3/s92n0n2f6R6kkrwAvAvt57fcQh94HuW8cSGNqXpLjgD8EVgJfYsxcflV9elB9tcIz/aNUVXnNs35RvUTvQoP5wPH4AW5fGfqS+ibJSuDT9O4HdXZVvTDglprj9I6kvknyN8CHncsfHENfkhrivK8kNcTQl6SGGPqS1BBDX5IaYuirOUn+YZINSX6Q5HtJ7kvyKxOMPTHJ707xfD9K8rYDan+S5IZJ9hlO4m0H1HeGvpqSJMDdwNer6syqWgL8AfCWCXY5EZg09IENwOoxr3EMvS+r+fKhdyzNLkNfrXkP8FJV/ZfRQlVtBbYkeSDJd5J8N8mqbvMtwJlJtnb3MxrPHYwJfeDdwI6q+nF3Rv833fN+J8lvHo6DkqbLv8hVa34V2DxOfR9wRVX9vPu+1oeT3AvcCPzqZF8kX1WPJnklyTuq6m/pvQGMfifxTuC3q2pfksVdfflsHpA0E4a+1BPg3yV5N717wZzGxFM+47kDWJ1kG7CK3g3FoPeVgH+aZBnwMjDuZwdSvxj6as02evPtB7oaWAScU1UvJdkBLJjB894B/BXwDeDRMV9S86+AZ4B30JtO3XeQfUuzwjl9teZrwPwk/3y0kOQ3gF8CdnaB/55uHeDv6d0JclJV9QNgN73PAO4Ys+kE4OmqegX4HWDOrByFdJAMfTWlejebugL47e6SzW3AzcB9wPIkm+id9f9dN3438M0kj03yQe6oO4C307s6aNTngDVJHqY3tTPedxdLfeMN1ySpIZ7pS1JD/CBXmqYkv0bv6/3GerGq3jmIfqSD4fSOJDXE6R1JaoihL0kNMfQlqSGGviQ1xNCXpIb8P7grJAK7l9TI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Image 6" descr="churn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251" y="1566039"/>
            <a:ext cx="3478923" cy="259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1120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FD2FF0-E550-4EA4-B886-DD111F6C0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u="sng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Churning impact</a:t>
            </a:r>
            <a:endParaRPr lang="fr-CA" sz="2800" u="sng" dirty="0">
              <a:solidFill>
                <a:schemeClr val="bg2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D05AC1C-C42A-4E82-A3A3-1CFFF866B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709" y="2860630"/>
            <a:ext cx="3732736" cy="1595757"/>
          </a:xfrm>
        </p:spPr>
        <p:txBody>
          <a:bodyPr/>
          <a:lstStyle/>
          <a:p>
            <a:pPr algn="just"/>
            <a:endParaRPr lang="en-US" sz="16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 marL="146050" indent="0" algn="just">
              <a:buNone/>
            </a:pP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With the Churn, the company lost 30.5% of the revenue that it makes every month.</a:t>
            </a:r>
            <a:endParaRPr lang="en-US" sz="16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Image 6" descr="churn impac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385" y="1515866"/>
            <a:ext cx="2476520" cy="1161713"/>
          </a:xfrm>
          <a:prstGeom prst="rect">
            <a:avLst/>
          </a:prstGeom>
        </p:spPr>
      </p:pic>
      <p:pic>
        <p:nvPicPr>
          <p:cNvPr id="8" name="Image 7" descr="churn impact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782" y="1359239"/>
            <a:ext cx="3106798" cy="332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6583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title"/>
          </p:nvPr>
        </p:nvSpPr>
        <p:spPr>
          <a:xfrm>
            <a:off x="706630" y="2146489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3600" dirty="0">
                <a:solidFill>
                  <a:schemeClr val="accent3">
                    <a:lumMod val="75000"/>
                  </a:schemeClr>
                </a:solidFill>
                <a:latin typeface="Pristina" pitchFamily="66" charset="0"/>
              </a:rPr>
              <a:t>4</a:t>
            </a:r>
            <a:r>
              <a:rPr lang="fr-CA" sz="3600" dirty="0" smtClean="0">
                <a:solidFill>
                  <a:schemeClr val="accent3">
                    <a:lumMod val="75000"/>
                  </a:schemeClr>
                </a:solidFill>
                <a:latin typeface="Pristina" pitchFamily="66" charset="0"/>
              </a:rPr>
              <a:t>.- </a:t>
            </a:r>
            <a:r>
              <a:rPr lang="fr-CA" sz="3600" dirty="0" err="1" smtClean="0">
                <a:solidFill>
                  <a:schemeClr val="accent3">
                    <a:lumMod val="75000"/>
                  </a:schemeClr>
                </a:solidFill>
                <a:latin typeface="Pristina" pitchFamily="66" charset="0"/>
              </a:rPr>
              <a:t>Analysis</a:t>
            </a:r>
            <a:endParaRPr lang="fr-CA" sz="3600" dirty="0">
              <a:solidFill>
                <a:schemeClr val="accent3">
                  <a:lumMod val="75000"/>
                </a:schemeClr>
              </a:solidFill>
              <a:latin typeface="Pristin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129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title"/>
          </p:nvPr>
        </p:nvSpPr>
        <p:spPr>
          <a:xfrm>
            <a:off x="738161" y="2199037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3200" dirty="0" smtClean="0">
                <a:solidFill>
                  <a:schemeClr val="tx1">
                    <a:lumMod val="75000"/>
                  </a:schemeClr>
                </a:solidFill>
                <a:latin typeface="Pristina" pitchFamily="66" charset="0"/>
              </a:rPr>
              <a:t>A. Analysis based on the Demographics</a:t>
            </a:r>
            <a:r>
              <a:rPr lang="en-US" sz="3200" dirty="0" smtClean="0">
                <a:latin typeface="Pristina" pitchFamily="66" charset="0"/>
              </a:rPr>
              <a:t/>
            </a:r>
            <a:br>
              <a:rPr lang="en-US" sz="3200" dirty="0" smtClean="0">
                <a:latin typeface="Pristina" pitchFamily="66" charset="0"/>
              </a:rPr>
            </a:br>
            <a:endParaRPr lang="fr-CA" sz="3200" dirty="0">
              <a:latin typeface="Pristin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940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A.1 Status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6840" y="3541986"/>
            <a:ext cx="3626071" cy="1019504"/>
          </a:xfrm>
        </p:spPr>
        <p:txBody>
          <a:bodyPr/>
          <a:lstStyle/>
          <a:p>
            <a:pPr algn="just">
              <a:buNone/>
            </a:pP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Of 1869 customers who are churn, 35.79% have a partner and 64.21% do not have</a:t>
            </a:r>
            <a:endParaRPr lang="en-US" sz="16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Image 3" descr="partner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664" y="1427816"/>
            <a:ext cx="2055763" cy="2198153"/>
          </a:xfrm>
          <a:prstGeom prst="rect">
            <a:avLst/>
          </a:prstGeom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5348747" y="779977"/>
            <a:ext cx="3795253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2"/>
              </a:buClr>
              <a:buSzPts val="2600"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Times New Roman" pitchFamily="18" charset="0"/>
                <a:ea typeface="Raleway"/>
                <a:cs typeface="Times New Roman" pitchFamily="18" charset="0"/>
                <a:sym typeface="Raleway"/>
              </a:rPr>
              <a:t>A.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2 Gender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Times New Roman" pitchFamily="18" charset="0"/>
                <a:ea typeface="Raleway"/>
                <a:cs typeface="Times New Roman" pitchFamily="18" charset="0"/>
                <a:sym typeface="Raleway"/>
              </a:rPr>
              <a:t/>
            </a:r>
            <a:b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Times New Roman" pitchFamily="18" charset="0"/>
                <a:ea typeface="Raleway"/>
                <a:cs typeface="Times New Roman" pitchFamily="18" charset="0"/>
                <a:sym typeface="Raleway"/>
              </a:rPr>
            </a:br>
            <a:endParaRPr kumimoji="0" lang="en-US" sz="2600" b="1" i="0" u="none" strike="noStrike" kern="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Times New Roman" pitchFamily="18" charset="0"/>
              <a:ea typeface="Raleway"/>
              <a:cs typeface="Times New Roman" pitchFamily="18" charset="0"/>
              <a:sym typeface="Raleway"/>
            </a:endParaRPr>
          </a:p>
        </p:txBody>
      </p:sp>
      <p:pic>
        <p:nvPicPr>
          <p:cNvPr id="6" name="Image 5" descr="gend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552" y="1707135"/>
            <a:ext cx="2058930" cy="2201539"/>
          </a:xfrm>
          <a:prstGeom prst="rect">
            <a:avLst/>
          </a:prstGeom>
        </p:spPr>
      </p:pic>
      <p:sp>
        <p:nvSpPr>
          <p:cNvPr id="7" name="Espace réservé du texte 2"/>
          <p:cNvSpPr txBox="1">
            <a:spLocks/>
          </p:cNvSpPr>
          <p:nvPr/>
        </p:nvSpPr>
        <p:spPr>
          <a:xfrm>
            <a:off x="6043449" y="1450428"/>
            <a:ext cx="276422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>
              <a:lnSpc>
                <a:spcPct val="115000"/>
              </a:lnSpc>
              <a:buClr>
                <a:schemeClr val="accent1"/>
              </a:buClr>
              <a:buSzPts val="1300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Of the 3,488 women, 939 are churned, and of the 3,555 men, 930 are. In other words 26.92% of the women are churn and 26.16% of the men too.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So 50.24% of churning's population is female and 49.75% is male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itchFamily="18" charset="0"/>
              <a:ea typeface="Lato"/>
              <a:cs typeface="Times New Roman" pitchFamily="18" charset="0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8940" y="1026988"/>
            <a:ext cx="7688700" cy="5352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A. 4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Dependance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686096" y="1862442"/>
            <a:ext cx="2942896" cy="2614965"/>
          </a:xfrm>
        </p:spPr>
        <p:txBody>
          <a:bodyPr/>
          <a:lstStyle/>
          <a:p>
            <a:pPr algn="just">
              <a:buNone/>
            </a:pPr>
            <a:r>
              <a:rPr lang="en-US" b="1" dirty="0" smtClean="0"/>
              <a:t>         </a:t>
            </a: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Of the 1869 churns, 1393 are young and 476 are old. This represents 23.61% of young people and 41.68% of old people, respectively.</a:t>
            </a:r>
            <a:b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But the churning by group of age is 74.5% for </a:t>
            </a:r>
            <a:r>
              <a:rPr lang="en-US" sz="16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youngh</a:t>
            </a: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people and 25.5% for old</a:t>
            </a:r>
            <a:endParaRPr lang="en-US" sz="16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5369767" y="1179388"/>
            <a:ext cx="2555034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2"/>
              </a:buClr>
              <a:buSzPts val="26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A.3 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tabLst/>
              <a:defRPr/>
            </a:pPr>
            <a:endParaRPr kumimoji="0" lang="en-US" sz="2600" b="1" i="0" u="none" strike="noStrike" kern="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" name="Espace réservé du texte 2"/>
          <p:cNvSpPr txBox="1">
            <a:spLocks/>
          </p:cNvSpPr>
          <p:nvPr/>
        </p:nvSpPr>
        <p:spPr>
          <a:xfrm>
            <a:off x="1912883" y="2055226"/>
            <a:ext cx="212309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11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tabLst/>
              <a:defRPr/>
            </a:pPr>
            <a:endParaRPr kumimoji="0" lang="en-US" sz="13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457200" lvl="0" indent="-311150">
              <a:lnSpc>
                <a:spcPct val="115000"/>
              </a:lnSpc>
              <a:buClr>
                <a:schemeClr val="accent1"/>
              </a:buClr>
              <a:buSzPts val="1300"/>
            </a:pP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     82.56% of clients who are churn, aren't dependents , and the 17.44% are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itchFamily="18" charset="0"/>
              <a:ea typeface="Lato"/>
              <a:cs typeface="Times New Roman" pitchFamily="18" charset="0"/>
              <a:sym typeface="Lato"/>
            </a:endParaRPr>
          </a:p>
        </p:txBody>
      </p:sp>
      <p:pic>
        <p:nvPicPr>
          <p:cNvPr id="6" name="Image 5" descr="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343" y="2011935"/>
            <a:ext cx="2062010" cy="2204833"/>
          </a:xfrm>
          <a:prstGeom prst="rect">
            <a:avLst/>
          </a:prstGeom>
        </p:spPr>
      </p:pic>
      <p:pic>
        <p:nvPicPr>
          <p:cNvPr id="7" name="Image 6" descr="de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66" y="1843771"/>
            <a:ext cx="1971681" cy="21082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1950</TotalTime>
  <Words>1034</Words>
  <Application>Microsoft Office PowerPoint</Application>
  <PresentationFormat>Affichage à l'écran (16:9)</PresentationFormat>
  <Paragraphs>100</Paragraphs>
  <Slides>29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9" baseType="lpstr">
      <vt:lpstr>Arial</vt:lpstr>
      <vt:lpstr>Berlin Sans FB</vt:lpstr>
      <vt:lpstr>Raleway</vt:lpstr>
      <vt:lpstr>Cutive</vt:lpstr>
      <vt:lpstr>Encode Sans SemiBold</vt:lpstr>
      <vt:lpstr>Lato</vt:lpstr>
      <vt:lpstr>Pristina</vt:lpstr>
      <vt:lpstr>Times New Roman</vt:lpstr>
      <vt:lpstr>Wingdings</vt:lpstr>
      <vt:lpstr>Streamline</vt:lpstr>
      <vt:lpstr>BI Project  Customer Churn Analysis   </vt:lpstr>
      <vt:lpstr>1. Problem</vt:lpstr>
      <vt:lpstr>2. Methodology</vt:lpstr>
      <vt:lpstr>3. Churning</vt:lpstr>
      <vt:lpstr>Churning impact</vt:lpstr>
      <vt:lpstr>4.- Analysis</vt:lpstr>
      <vt:lpstr>A. Analysis based on the Demographics </vt:lpstr>
      <vt:lpstr>A.1 Status </vt:lpstr>
      <vt:lpstr>A. 4 Dependance </vt:lpstr>
      <vt:lpstr>As we can see the Depedent’s category have the highest percentage or churning</vt:lpstr>
      <vt:lpstr>Diapositive 11</vt:lpstr>
      <vt:lpstr>B.1 PhoneService   Clients who use phone services are the least likely to leave  </vt:lpstr>
      <vt:lpstr>B.3  InternetService </vt:lpstr>
      <vt:lpstr>B.5  DeviceProtection </vt:lpstr>
      <vt:lpstr>B. 7 StreamingTV </vt:lpstr>
      <vt:lpstr>In conclusion, the OnlineSecurity is the service who have the highest percentage of churning</vt:lpstr>
      <vt:lpstr>C. Analysis based on billing informations </vt:lpstr>
      <vt:lpstr>C.1 Kind of contract </vt:lpstr>
      <vt:lpstr>Diapositive 19</vt:lpstr>
      <vt:lpstr>Diapositive 20</vt:lpstr>
      <vt:lpstr>5. Bonus</vt:lpstr>
      <vt:lpstr>How long before the company loses all its customers and which demographics will it lose first?</vt:lpstr>
      <vt:lpstr>Diapositive 23</vt:lpstr>
      <vt:lpstr>6. Discussion &amp; Recommendations</vt:lpstr>
      <vt:lpstr>A. Proposed solution</vt:lpstr>
      <vt:lpstr>B. the exploited forces</vt:lpstr>
      <vt:lpstr>C. Weaknesses problem</vt:lpstr>
      <vt:lpstr>D. The challenges</vt:lpstr>
      <vt:lpstr>References &amp; Appendices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 Project 1 Customer Churn Analysis – Part 1</dc:title>
  <dc:creator>Grégory PINCHINAT</dc:creator>
  <cp:lastModifiedBy>Admin</cp:lastModifiedBy>
  <cp:revision>91</cp:revision>
  <dcterms:modified xsi:type="dcterms:W3CDTF">2020-06-23T21:34:40Z</dcterms:modified>
</cp:coreProperties>
</file>