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6"/>
  </p:notesMasterIdLst>
  <p:sldIdLst>
    <p:sldId id="256" r:id="rId2"/>
    <p:sldId id="274" r:id="rId3"/>
    <p:sldId id="257" r:id="rId4"/>
    <p:sldId id="262" r:id="rId5"/>
    <p:sldId id="265" r:id="rId6"/>
    <p:sldId id="275" r:id="rId7"/>
    <p:sldId id="282" r:id="rId8"/>
    <p:sldId id="258" r:id="rId9"/>
    <p:sldId id="259" r:id="rId10"/>
    <p:sldId id="283" r:id="rId11"/>
    <p:sldId id="260" r:id="rId12"/>
    <p:sldId id="261" r:id="rId13"/>
    <p:sldId id="266" r:id="rId14"/>
    <p:sldId id="279" r:id="rId15"/>
    <p:sldId id="267" r:id="rId16"/>
    <p:sldId id="280" r:id="rId17"/>
    <p:sldId id="276" r:id="rId18"/>
    <p:sldId id="270" r:id="rId19"/>
    <p:sldId id="271" r:id="rId20"/>
    <p:sldId id="273" r:id="rId21"/>
    <p:sldId id="281" r:id="rId22"/>
    <p:sldId id="272" r:id="rId23"/>
    <p:sldId id="278"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364" autoAdjust="0"/>
  </p:normalViewPr>
  <p:slideViewPr>
    <p:cSldViewPr snapToGrid="0">
      <p:cViewPr varScale="1">
        <p:scale>
          <a:sx n="69" d="100"/>
          <a:sy n="69" d="100"/>
        </p:scale>
        <p:origin x="78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610B46-357C-4AFB-A1BB-D3BA43627B8F}" type="doc">
      <dgm:prSet loTypeId="urn:microsoft.com/office/officeart/2005/8/layout/process5" loCatId="process" qsTypeId="urn:microsoft.com/office/officeart/2005/8/quickstyle/simple1" qsCatId="simple" csTypeId="urn:microsoft.com/office/officeart/2005/8/colors/colorful5" csCatId="colorful" phldr="1"/>
      <dgm:spPr/>
      <dgm:t>
        <a:bodyPr/>
        <a:lstStyle/>
        <a:p>
          <a:endParaRPr lang="en-US"/>
        </a:p>
      </dgm:t>
    </dgm:pt>
    <dgm:pt modelId="{9F2393A6-05F3-44A4-BBA9-AAE53FD960D2}">
      <dgm:prSet phldrT="[Text]"/>
      <dgm:spPr/>
      <dgm:t>
        <a:bodyPr/>
        <a:lstStyle/>
        <a:p>
          <a:r>
            <a:rPr lang="en-US" b="0" dirty="0" smtClean="0">
              <a:solidFill>
                <a:schemeClr val="bg1"/>
              </a:solidFill>
            </a:rPr>
            <a:t>Web scraping</a:t>
          </a:r>
          <a:endParaRPr lang="en-US" b="0" dirty="0">
            <a:solidFill>
              <a:schemeClr val="bg1"/>
            </a:solidFill>
          </a:endParaRPr>
        </a:p>
      </dgm:t>
    </dgm:pt>
    <dgm:pt modelId="{5FF4C17F-294D-43D3-8B50-7302137B2B5A}" type="parTrans" cxnId="{BF1FCAF3-BBFA-4A68-B986-3CC3E72640AA}">
      <dgm:prSet/>
      <dgm:spPr/>
      <dgm:t>
        <a:bodyPr/>
        <a:lstStyle/>
        <a:p>
          <a:endParaRPr lang="en-US"/>
        </a:p>
      </dgm:t>
    </dgm:pt>
    <dgm:pt modelId="{49135DE0-4B90-4649-B41D-1AA5C7185110}" type="sibTrans" cxnId="{BF1FCAF3-BBFA-4A68-B986-3CC3E72640AA}">
      <dgm:prSet/>
      <dgm:spPr/>
      <dgm:t>
        <a:bodyPr/>
        <a:lstStyle/>
        <a:p>
          <a:endParaRPr lang="en-US"/>
        </a:p>
      </dgm:t>
    </dgm:pt>
    <dgm:pt modelId="{2FE43CAB-BB05-41C4-8C3D-963423148C41}">
      <dgm:prSet phldrT="[Text]"/>
      <dgm:spPr/>
      <dgm:t>
        <a:bodyPr/>
        <a:lstStyle/>
        <a:p>
          <a:r>
            <a:rPr lang="en-US" dirty="0" smtClean="0"/>
            <a:t>Data cleaning</a:t>
          </a:r>
          <a:endParaRPr lang="en-US" dirty="0"/>
        </a:p>
      </dgm:t>
    </dgm:pt>
    <dgm:pt modelId="{9F701188-D1C7-4BDD-9951-8B9BFDF7AAD5}" type="parTrans" cxnId="{0C0202A8-3A2C-4A16-BE72-84F59D26D012}">
      <dgm:prSet/>
      <dgm:spPr/>
      <dgm:t>
        <a:bodyPr/>
        <a:lstStyle/>
        <a:p>
          <a:endParaRPr lang="en-US"/>
        </a:p>
      </dgm:t>
    </dgm:pt>
    <dgm:pt modelId="{EE621FC1-0CAA-4013-BACD-860FC98BDB07}" type="sibTrans" cxnId="{0C0202A8-3A2C-4A16-BE72-84F59D26D012}">
      <dgm:prSet/>
      <dgm:spPr/>
      <dgm:t>
        <a:bodyPr/>
        <a:lstStyle/>
        <a:p>
          <a:endParaRPr lang="en-US"/>
        </a:p>
      </dgm:t>
    </dgm:pt>
    <dgm:pt modelId="{9BDFA079-BFDE-41C5-8B9E-776396FF0339}">
      <dgm:prSet phldrT="[Text]"/>
      <dgm:spPr/>
      <dgm:t>
        <a:bodyPr/>
        <a:lstStyle/>
        <a:p>
          <a:r>
            <a:rPr lang="en-US" dirty="0" smtClean="0"/>
            <a:t>Data analysis</a:t>
          </a:r>
          <a:endParaRPr lang="en-US" dirty="0"/>
        </a:p>
      </dgm:t>
    </dgm:pt>
    <dgm:pt modelId="{7149A718-29F3-4A25-A6C0-EF8A4504EB17}" type="parTrans" cxnId="{722F9B07-5566-40D5-8076-D1639B712F40}">
      <dgm:prSet/>
      <dgm:spPr/>
      <dgm:t>
        <a:bodyPr/>
        <a:lstStyle/>
        <a:p>
          <a:endParaRPr lang="en-US"/>
        </a:p>
      </dgm:t>
    </dgm:pt>
    <dgm:pt modelId="{9A375669-1ED5-465C-85A5-723544B99368}" type="sibTrans" cxnId="{722F9B07-5566-40D5-8076-D1639B712F40}">
      <dgm:prSet/>
      <dgm:spPr/>
      <dgm:t>
        <a:bodyPr/>
        <a:lstStyle/>
        <a:p>
          <a:endParaRPr lang="en-US"/>
        </a:p>
      </dgm:t>
    </dgm:pt>
    <dgm:pt modelId="{FEB4DF57-129E-4A90-B403-5077EA9BB7A1}">
      <dgm:prSet/>
      <dgm:spPr/>
      <dgm:t>
        <a:bodyPr/>
        <a:lstStyle/>
        <a:p>
          <a:endParaRPr lang="en-US"/>
        </a:p>
      </dgm:t>
    </dgm:pt>
    <dgm:pt modelId="{1FD00CC8-6CD7-45CC-842D-8B9C849D6EA3}" type="parTrans" cxnId="{F937760F-ECDA-4153-8961-71BA522D33E7}">
      <dgm:prSet/>
      <dgm:spPr/>
      <dgm:t>
        <a:bodyPr/>
        <a:lstStyle/>
        <a:p>
          <a:endParaRPr lang="en-US"/>
        </a:p>
      </dgm:t>
    </dgm:pt>
    <dgm:pt modelId="{F2BFA6CF-4905-4996-91A0-7B6E3F8B7C4B}" type="sibTrans" cxnId="{F937760F-ECDA-4153-8961-71BA522D33E7}">
      <dgm:prSet/>
      <dgm:spPr/>
      <dgm:t>
        <a:bodyPr/>
        <a:lstStyle/>
        <a:p>
          <a:endParaRPr lang="en-US"/>
        </a:p>
      </dgm:t>
    </dgm:pt>
    <dgm:pt modelId="{0109E4A5-FD87-4FB6-A899-AE5185DDD477}">
      <dgm:prSet/>
      <dgm:spPr/>
      <dgm:t>
        <a:bodyPr/>
        <a:lstStyle/>
        <a:p>
          <a:endParaRPr lang="en-US"/>
        </a:p>
      </dgm:t>
    </dgm:pt>
    <dgm:pt modelId="{89C2AA79-33FF-4A8D-B92C-EC5AA41D5F31}" type="parTrans" cxnId="{8AF7A6BE-CA1B-4074-9887-A5CA93A906E6}">
      <dgm:prSet/>
      <dgm:spPr/>
      <dgm:t>
        <a:bodyPr/>
        <a:lstStyle/>
        <a:p>
          <a:endParaRPr lang="en-US"/>
        </a:p>
      </dgm:t>
    </dgm:pt>
    <dgm:pt modelId="{2E11B340-DA79-47A0-9791-9864CD40E451}" type="sibTrans" cxnId="{8AF7A6BE-CA1B-4074-9887-A5CA93A906E6}">
      <dgm:prSet/>
      <dgm:spPr/>
      <dgm:t>
        <a:bodyPr/>
        <a:lstStyle/>
        <a:p>
          <a:endParaRPr lang="en-US"/>
        </a:p>
      </dgm:t>
    </dgm:pt>
    <dgm:pt modelId="{BFB18D8B-55E6-4BCA-9F11-1F7653ECB3E9}" type="pres">
      <dgm:prSet presAssocID="{6F610B46-357C-4AFB-A1BB-D3BA43627B8F}" presName="diagram" presStyleCnt="0">
        <dgm:presLayoutVars>
          <dgm:dir/>
          <dgm:resizeHandles val="exact"/>
        </dgm:presLayoutVars>
      </dgm:prSet>
      <dgm:spPr/>
    </dgm:pt>
    <dgm:pt modelId="{FB691796-20BD-48F2-ABA3-C12695F5B4F2}" type="pres">
      <dgm:prSet presAssocID="{9F2393A6-05F3-44A4-BBA9-AAE53FD960D2}" presName="node" presStyleLbl="node1" presStyleIdx="0" presStyleCnt="5">
        <dgm:presLayoutVars>
          <dgm:bulletEnabled val="1"/>
        </dgm:presLayoutVars>
      </dgm:prSet>
      <dgm:spPr/>
      <dgm:t>
        <a:bodyPr/>
        <a:lstStyle/>
        <a:p>
          <a:endParaRPr lang="en-US"/>
        </a:p>
      </dgm:t>
    </dgm:pt>
    <dgm:pt modelId="{01E8AEC2-1FCB-42FA-ADB4-FB06810A3E85}" type="pres">
      <dgm:prSet presAssocID="{49135DE0-4B90-4649-B41D-1AA5C7185110}" presName="sibTrans" presStyleLbl="sibTrans2D1" presStyleIdx="0" presStyleCnt="4"/>
      <dgm:spPr/>
    </dgm:pt>
    <dgm:pt modelId="{C0851A6A-8441-4276-90FC-409E42779B7B}" type="pres">
      <dgm:prSet presAssocID="{49135DE0-4B90-4649-B41D-1AA5C7185110}" presName="connectorText" presStyleLbl="sibTrans2D1" presStyleIdx="0" presStyleCnt="4"/>
      <dgm:spPr/>
    </dgm:pt>
    <dgm:pt modelId="{98F59556-8F40-4CD5-A069-759D188542BE}" type="pres">
      <dgm:prSet presAssocID="{2FE43CAB-BB05-41C4-8C3D-963423148C41}" presName="node" presStyleLbl="node1" presStyleIdx="1" presStyleCnt="5">
        <dgm:presLayoutVars>
          <dgm:bulletEnabled val="1"/>
        </dgm:presLayoutVars>
      </dgm:prSet>
      <dgm:spPr/>
    </dgm:pt>
    <dgm:pt modelId="{A394B955-0C07-4645-9BDA-0F4A15BF9162}" type="pres">
      <dgm:prSet presAssocID="{EE621FC1-0CAA-4013-BACD-860FC98BDB07}" presName="sibTrans" presStyleLbl="sibTrans2D1" presStyleIdx="1" presStyleCnt="4"/>
      <dgm:spPr/>
    </dgm:pt>
    <dgm:pt modelId="{BC44C38E-94E9-44F1-99BD-79101F74FFD8}" type="pres">
      <dgm:prSet presAssocID="{EE621FC1-0CAA-4013-BACD-860FC98BDB07}" presName="connectorText" presStyleLbl="sibTrans2D1" presStyleIdx="1" presStyleCnt="4"/>
      <dgm:spPr/>
    </dgm:pt>
    <dgm:pt modelId="{BB2DCC44-8E54-4D58-97C1-1EE10635A1B3}" type="pres">
      <dgm:prSet presAssocID="{9BDFA079-BFDE-41C5-8B9E-776396FF0339}" presName="node" presStyleLbl="node1" presStyleIdx="2" presStyleCnt="5">
        <dgm:presLayoutVars>
          <dgm:bulletEnabled val="1"/>
        </dgm:presLayoutVars>
      </dgm:prSet>
      <dgm:spPr/>
      <dgm:t>
        <a:bodyPr/>
        <a:lstStyle/>
        <a:p>
          <a:endParaRPr lang="en-US"/>
        </a:p>
      </dgm:t>
    </dgm:pt>
    <dgm:pt modelId="{D730CEE4-C83C-467A-84A9-B587D2BF22B1}" type="pres">
      <dgm:prSet presAssocID="{9A375669-1ED5-465C-85A5-723544B99368}" presName="sibTrans" presStyleLbl="sibTrans2D1" presStyleIdx="2" presStyleCnt="4"/>
      <dgm:spPr/>
    </dgm:pt>
    <dgm:pt modelId="{16F08293-3F34-4348-B270-CF6AE6B9B83F}" type="pres">
      <dgm:prSet presAssocID="{9A375669-1ED5-465C-85A5-723544B99368}" presName="connectorText" presStyleLbl="sibTrans2D1" presStyleIdx="2" presStyleCnt="4"/>
      <dgm:spPr/>
    </dgm:pt>
    <dgm:pt modelId="{6761106A-30C6-4378-8E39-6346A8D7CC41}" type="pres">
      <dgm:prSet presAssocID="{FEB4DF57-129E-4A90-B403-5077EA9BB7A1}" presName="node" presStyleLbl="node1" presStyleIdx="3" presStyleCnt="5">
        <dgm:presLayoutVars>
          <dgm:bulletEnabled val="1"/>
        </dgm:presLayoutVars>
      </dgm:prSet>
      <dgm:spPr/>
    </dgm:pt>
    <dgm:pt modelId="{77BC3C76-2CFA-4EE1-9413-A95F410696DA}" type="pres">
      <dgm:prSet presAssocID="{F2BFA6CF-4905-4996-91A0-7B6E3F8B7C4B}" presName="sibTrans" presStyleLbl="sibTrans2D1" presStyleIdx="3" presStyleCnt="4"/>
      <dgm:spPr/>
    </dgm:pt>
    <dgm:pt modelId="{04672662-081E-4C37-AF73-259F2069A4EC}" type="pres">
      <dgm:prSet presAssocID="{F2BFA6CF-4905-4996-91A0-7B6E3F8B7C4B}" presName="connectorText" presStyleLbl="sibTrans2D1" presStyleIdx="3" presStyleCnt="4"/>
      <dgm:spPr/>
    </dgm:pt>
    <dgm:pt modelId="{F888EE6A-9F7C-4D53-AFF0-5A9FFBD8506A}" type="pres">
      <dgm:prSet presAssocID="{0109E4A5-FD87-4FB6-A899-AE5185DDD477}" presName="node" presStyleLbl="node1" presStyleIdx="4" presStyleCnt="5">
        <dgm:presLayoutVars>
          <dgm:bulletEnabled val="1"/>
        </dgm:presLayoutVars>
      </dgm:prSet>
      <dgm:spPr/>
    </dgm:pt>
  </dgm:ptLst>
  <dgm:cxnLst>
    <dgm:cxn modelId="{722F9B07-5566-40D5-8076-D1639B712F40}" srcId="{6F610B46-357C-4AFB-A1BB-D3BA43627B8F}" destId="{9BDFA079-BFDE-41C5-8B9E-776396FF0339}" srcOrd="2" destOrd="0" parTransId="{7149A718-29F3-4A25-A6C0-EF8A4504EB17}" sibTransId="{9A375669-1ED5-465C-85A5-723544B99368}"/>
    <dgm:cxn modelId="{BF1FCAF3-BBFA-4A68-B986-3CC3E72640AA}" srcId="{6F610B46-357C-4AFB-A1BB-D3BA43627B8F}" destId="{9F2393A6-05F3-44A4-BBA9-AAE53FD960D2}" srcOrd="0" destOrd="0" parTransId="{5FF4C17F-294D-43D3-8B50-7302137B2B5A}" sibTransId="{49135DE0-4B90-4649-B41D-1AA5C7185110}"/>
    <dgm:cxn modelId="{9F385FEC-B1E0-45EC-9A2F-91A56C04C619}" type="presOf" srcId="{9A375669-1ED5-465C-85A5-723544B99368}" destId="{D730CEE4-C83C-467A-84A9-B587D2BF22B1}" srcOrd="0" destOrd="0" presId="urn:microsoft.com/office/officeart/2005/8/layout/process5"/>
    <dgm:cxn modelId="{B0F820F8-8715-471F-A725-BD19CC51E850}" type="presOf" srcId="{6F610B46-357C-4AFB-A1BB-D3BA43627B8F}" destId="{BFB18D8B-55E6-4BCA-9F11-1F7653ECB3E9}" srcOrd="0" destOrd="0" presId="urn:microsoft.com/office/officeart/2005/8/layout/process5"/>
    <dgm:cxn modelId="{308054BC-985D-4A60-AC59-A81DDA8AE5C8}" type="presOf" srcId="{0109E4A5-FD87-4FB6-A899-AE5185DDD477}" destId="{F888EE6A-9F7C-4D53-AFF0-5A9FFBD8506A}" srcOrd="0" destOrd="0" presId="urn:microsoft.com/office/officeart/2005/8/layout/process5"/>
    <dgm:cxn modelId="{1E367D7C-DCE7-41E0-A0DC-9E0F33F57ACD}" type="presOf" srcId="{F2BFA6CF-4905-4996-91A0-7B6E3F8B7C4B}" destId="{04672662-081E-4C37-AF73-259F2069A4EC}" srcOrd="1" destOrd="0" presId="urn:microsoft.com/office/officeart/2005/8/layout/process5"/>
    <dgm:cxn modelId="{A7CABD3B-E914-4D0D-852F-63DAE7ABB7B6}" type="presOf" srcId="{9A375669-1ED5-465C-85A5-723544B99368}" destId="{16F08293-3F34-4348-B270-CF6AE6B9B83F}" srcOrd="1" destOrd="0" presId="urn:microsoft.com/office/officeart/2005/8/layout/process5"/>
    <dgm:cxn modelId="{95AE68EA-48EA-4A78-9E72-681DB6F8CAF3}" type="presOf" srcId="{EE621FC1-0CAA-4013-BACD-860FC98BDB07}" destId="{A394B955-0C07-4645-9BDA-0F4A15BF9162}" srcOrd="0" destOrd="0" presId="urn:microsoft.com/office/officeart/2005/8/layout/process5"/>
    <dgm:cxn modelId="{65C1FA15-8A3A-401E-AA4D-3DCDB051DAE7}" type="presOf" srcId="{2FE43CAB-BB05-41C4-8C3D-963423148C41}" destId="{98F59556-8F40-4CD5-A069-759D188542BE}" srcOrd="0" destOrd="0" presId="urn:microsoft.com/office/officeart/2005/8/layout/process5"/>
    <dgm:cxn modelId="{8AF7A6BE-CA1B-4074-9887-A5CA93A906E6}" srcId="{6F610B46-357C-4AFB-A1BB-D3BA43627B8F}" destId="{0109E4A5-FD87-4FB6-A899-AE5185DDD477}" srcOrd="4" destOrd="0" parTransId="{89C2AA79-33FF-4A8D-B92C-EC5AA41D5F31}" sibTransId="{2E11B340-DA79-47A0-9791-9864CD40E451}"/>
    <dgm:cxn modelId="{F937760F-ECDA-4153-8961-71BA522D33E7}" srcId="{6F610B46-357C-4AFB-A1BB-D3BA43627B8F}" destId="{FEB4DF57-129E-4A90-B403-5077EA9BB7A1}" srcOrd="3" destOrd="0" parTransId="{1FD00CC8-6CD7-45CC-842D-8B9C849D6EA3}" sibTransId="{F2BFA6CF-4905-4996-91A0-7B6E3F8B7C4B}"/>
    <dgm:cxn modelId="{0C0202A8-3A2C-4A16-BE72-84F59D26D012}" srcId="{6F610B46-357C-4AFB-A1BB-D3BA43627B8F}" destId="{2FE43CAB-BB05-41C4-8C3D-963423148C41}" srcOrd="1" destOrd="0" parTransId="{9F701188-D1C7-4BDD-9951-8B9BFDF7AAD5}" sibTransId="{EE621FC1-0CAA-4013-BACD-860FC98BDB07}"/>
    <dgm:cxn modelId="{9EB4B3B0-8B51-4EFF-A6C9-572D588E1366}" type="presOf" srcId="{49135DE0-4B90-4649-B41D-1AA5C7185110}" destId="{01E8AEC2-1FCB-42FA-ADB4-FB06810A3E85}" srcOrd="0" destOrd="0" presId="urn:microsoft.com/office/officeart/2005/8/layout/process5"/>
    <dgm:cxn modelId="{C0CBBE97-F3EB-4E9A-8D77-0F145D31947D}" type="presOf" srcId="{9F2393A6-05F3-44A4-BBA9-AAE53FD960D2}" destId="{FB691796-20BD-48F2-ABA3-C12695F5B4F2}" srcOrd="0" destOrd="0" presId="urn:microsoft.com/office/officeart/2005/8/layout/process5"/>
    <dgm:cxn modelId="{6C4E75EA-FC86-4C06-B8BF-4114BB90BE7A}" type="presOf" srcId="{EE621FC1-0CAA-4013-BACD-860FC98BDB07}" destId="{BC44C38E-94E9-44F1-99BD-79101F74FFD8}" srcOrd="1" destOrd="0" presId="urn:microsoft.com/office/officeart/2005/8/layout/process5"/>
    <dgm:cxn modelId="{DA5780F5-0E34-4115-B79E-856E6FD32921}" type="presOf" srcId="{9BDFA079-BFDE-41C5-8B9E-776396FF0339}" destId="{BB2DCC44-8E54-4D58-97C1-1EE10635A1B3}" srcOrd="0" destOrd="0" presId="urn:microsoft.com/office/officeart/2005/8/layout/process5"/>
    <dgm:cxn modelId="{1A698FB2-1FB5-4F29-B93F-B9A04D878AE6}" type="presOf" srcId="{F2BFA6CF-4905-4996-91A0-7B6E3F8B7C4B}" destId="{77BC3C76-2CFA-4EE1-9413-A95F410696DA}" srcOrd="0" destOrd="0" presId="urn:microsoft.com/office/officeart/2005/8/layout/process5"/>
    <dgm:cxn modelId="{4225A877-85C0-4214-A1F9-FD3C8EC5446F}" type="presOf" srcId="{FEB4DF57-129E-4A90-B403-5077EA9BB7A1}" destId="{6761106A-30C6-4378-8E39-6346A8D7CC41}" srcOrd="0" destOrd="0" presId="urn:microsoft.com/office/officeart/2005/8/layout/process5"/>
    <dgm:cxn modelId="{44A20D76-A801-432E-92B3-F6D5B73306BF}" type="presOf" srcId="{49135DE0-4B90-4649-B41D-1AA5C7185110}" destId="{C0851A6A-8441-4276-90FC-409E42779B7B}" srcOrd="1" destOrd="0" presId="urn:microsoft.com/office/officeart/2005/8/layout/process5"/>
    <dgm:cxn modelId="{7F0C5E71-0E3D-4EAB-975E-95650D59BF93}" type="presParOf" srcId="{BFB18D8B-55E6-4BCA-9F11-1F7653ECB3E9}" destId="{FB691796-20BD-48F2-ABA3-C12695F5B4F2}" srcOrd="0" destOrd="0" presId="urn:microsoft.com/office/officeart/2005/8/layout/process5"/>
    <dgm:cxn modelId="{7B4E0628-D57F-495A-BB1A-BDAE40A1D17D}" type="presParOf" srcId="{BFB18D8B-55E6-4BCA-9F11-1F7653ECB3E9}" destId="{01E8AEC2-1FCB-42FA-ADB4-FB06810A3E85}" srcOrd="1" destOrd="0" presId="urn:microsoft.com/office/officeart/2005/8/layout/process5"/>
    <dgm:cxn modelId="{2DB3E079-BF83-41AF-BBF1-5C7E490F0035}" type="presParOf" srcId="{01E8AEC2-1FCB-42FA-ADB4-FB06810A3E85}" destId="{C0851A6A-8441-4276-90FC-409E42779B7B}" srcOrd="0" destOrd="0" presId="urn:microsoft.com/office/officeart/2005/8/layout/process5"/>
    <dgm:cxn modelId="{CF87DD54-BD21-4AAC-A02D-DBC849BEAE75}" type="presParOf" srcId="{BFB18D8B-55E6-4BCA-9F11-1F7653ECB3E9}" destId="{98F59556-8F40-4CD5-A069-759D188542BE}" srcOrd="2" destOrd="0" presId="urn:microsoft.com/office/officeart/2005/8/layout/process5"/>
    <dgm:cxn modelId="{9B8C2BB9-F432-413F-8406-A9D5B53B02CA}" type="presParOf" srcId="{BFB18D8B-55E6-4BCA-9F11-1F7653ECB3E9}" destId="{A394B955-0C07-4645-9BDA-0F4A15BF9162}" srcOrd="3" destOrd="0" presId="urn:microsoft.com/office/officeart/2005/8/layout/process5"/>
    <dgm:cxn modelId="{803EA7D1-C276-4DAD-AEDD-CA94C1A957FD}" type="presParOf" srcId="{A394B955-0C07-4645-9BDA-0F4A15BF9162}" destId="{BC44C38E-94E9-44F1-99BD-79101F74FFD8}" srcOrd="0" destOrd="0" presId="urn:microsoft.com/office/officeart/2005/8/layout/process5"/>
    <dgm:cxn modelId="{17C8E5D0-C62D-4A8F-936D-F0EB36CB6A77}" type="presParOf" srcId="{BFB18D8B-55E6-4BCA-9F11-1F7653ECB3E9}" destId="{BB2DCC44-8E54-4D58-97C1-1EE10635A1B3}" srcOrd="4" destOrd="0" presId="urn:microsoft.com/office/officeart/2005/8/layout/process5"/>
    <dgm:cxn modelId="{8A7867BB-DE10-4791-A5D3-3569F7488050}" type="presParOf" srcId="{BFB18D8B-55E6-4BCA-9F11-1F7653ECB3E9}" destId="{D730CEE4-C83C-467A-84A9-B587D2BF22B1}" srcOrd="5" destOrd="0" presId="urn:microsoft.com/office/officeart/2005/8/layout/process5"/>
    <dgm:cxn modelId="{1DF804D5-3F91-4BA9-8316-B0E08976F595}" type="presParOf" srcId="{D730CEE4-C83C-467A-84A9-B587D2BF22B1}" destId="{16F08293-3F34-4348-B270-CF6AE6B9B83F}" srcOrd="0" destOrd="0" presId="urn:microsoft.com/office/officeart/2005/8/layout/process5"/>
    <dgm:cxn modelId="{CF9F45CB-1566-4707-B4E5-AC03B9FBA3E7}" type="presParOf" srcId="{BFB18D8B-55E6-4BCA-9F11-1F7653ECB3E9}" destId="{6761106A-30C6-4378-8E39-6346A8D7CC41}" srcOrd="6" destOrd="0" presId="urn:microsoft.com/office/officeart/2005/8/layout/process5"/>
    <dgm:cxn modelId="{E05F5369-664F-43E8-909D-3422D489641D}" type="presParOf" srcId="{BFB18D8B-55E6-4BCA-9F11-1F7653ECB3E9}" destId="{77BC3C76-2CFA-4EE1-9413-A95F410696DA}" srcOrd="7" destOrd="0" presId="urn:microsoft.com/office/officeart/2005/8/layout/process5"/>
    <dgm:cxn modelId="{95020466-EEAC-40DB-ACF0-E75537BE810C}" type="presParOf" srcId="{77BC3C76-2CFA-4EE1-9413-A95F410696DA}" destId="{04672662-081E-4C37-AF73-259F2069A4EC}" srcOrd="0" destOrd="0" presId="urn:microsoft.com/office/officeart/2005/8/layout/process5"/>
    <dgm:cxn modelId="{5A1973CC-ED57-44FA-8EA5-38DBCD35B3B1}" type="presParOf" srcId="{BFB18D8B-55E6-4BCA-9F11-1F7653ECB3E9}" destId="{F888EE6A-9F7C-4D53-AFF0-5A9FFBD8506A}"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91796-20BD-48F2-ABA3-C12695F5B4F2}">
      <dsp:nvSpPr>
        <dsp:cNvPr id="0" name=""/>
        <dsp:cNvSpPr/>
      </dsp:nvSpPr>
      <dsp:spPr>
        <a:xfrm>
          <a:off x="8937" y="302041"/>
          <a:ext cx="2671411" cy="1602846"/>
        </a:xfrm>
        <a:prstGeom prst="roundRect">
          <a:avLst>
            <a:gd name="adj" fmla="val 10000"/>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b="0" kern="1200" dirty="0" smtClean="0">
              <a:solidFill>
                <a:schemeClr val="bg1"/>
              </a:solidFill>
            </a:rPr>
            <a:t>Web scraping</a:t>
          </a:r>
          <a:endParaRPr lang="en-US" sz="4200" b="0" kern="1200" dirty="0">
            <a:solidFill>
              <a:schemeClr val="bg1"/>
            </a:solidFill>
          </a:endParaRPr>
        </a:p>
      </dsp:txBody>
      <dsp:txXfrm>
        <a:off x="55883" y="348987"/>
        <a:ext cx="2577519" cy="1508954"/>
      </dsp:txXfrm>
    </dsp:sp>
    <dsp:sp modelId="{01E8AEC2-1FCB-42FA-ADB4-FB06810A3E85}">
      <dsp:nvSpPr>
        <dsp:cNvPr id="0" name=""/>
        <dsp:cNvSpPr/>
      </dsp:nvSpPr>
      <dsp:spPr>
        <a:xfrm>
          <a:off x="2915433" y="772209"/>
          <a:ext cx="566339" cy="66250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US" sz="3300" kern="1200"/>
        </a:p>
      </dsp:txBody>
      <dsp:txXfrm>
        <a:off x="2915433" y="904711"/>
        <a:ext cx="396437" cy="397505"/>
      </dsp:txXfrm>
    </dsp:sp>
    <dsp:sp modelId="{98F59556-8F40-4CD5-A069-759D188542BE}">
      <dsp:nvSpPr>
        <dsp:cNvPr id="0" name=""/>
        <dsp:cNvSpPr/>
      </dsp:nvSpPr>
      <dsp:spPr>
        <a:xfrm>
          <a:off x="3748913" y="302041"/>
          <a:ext cx="2671411" cy="1602846"/>
        </a:xfrm>
        <a:prstGeom prst="roundRect">
          <a:avLst>
            <a:gd name="adj" fmla="val 10000"/>
          </a:avLst>
        </a:prstGeom>
        <a:solidFill>
          <a:schemeClr val="accent5">
            <a:hueOff val="-4767289"/>
            <a:satOff val="1257"/>
            <a:lumOff val="63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kern="1200" dirty="0" smtClean="0"/>
            <a:t>Data cleaning</a:t>
          </a:r>
          <a:endParaRPr lang="en-US" sz="4200" kern="1200" dirty="0"/>
        </a:p>
      </dsp:txBody>
      <dsp:txXfrm>
        <a:off x="3795859" y="348987"/>
        <a:ext cx="2577519" cy="1508954"/>
      </dsp:txXfrm>
    </dsp:sp>
    <dsp:sp modelId="{A394B955-0C07-4645-9BDA-0F4A15BF9162}">
      <dsp:nvSpPr>
        <dsp:cNvPr id="0" name=""/>
        <dsp:cNvSpPr/>
      </dsp:nvSpPr>
      <dsp:spPr>
        <a:xfrm>
          <a:off x="6655408" y="772209"/>
          <a:ext cx="566339" cy="662509"/>
        </a:xfrm>
        <a:prstGeom prst="rightArrow">
          <a:avLst>
            <a:gd name="adj1" fmla="val 60000"/>
            <a:gd name="adj2" fmla="val 50000"/>
          </a:avLst>
        </a:prstGeom>
        <a:solidFill>
          <a:schemeClr val="accent5">
            <a:hueOff val="-6356385"/>
            <a:satOff val="1676"/>
            <a:lumOff val="85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US" sz="3300" kern="1200"/>
        </a:p>
      </dsp:txBody>
      <dsp:txXfrm>
        <a:off x="6655408" y="904711"/>
        <a:ext cx="396437" cy="397505"/>
      </dsp:txXfrm>
    </dsp:sp>
    <dsp:sp modelId="{BB2DCC44-8E54-4D58-97C1-1EE10635A1B3}">
      <dsp:nvSpPr>
        <dsp:cNvPr id="0" name=""/>
        <dsp:cNvSpPr/>
      </dsp:nvSpPr>
      <dsp:spPr>
        <a:xfrm>
          <a:off x="7488889" y="302041"/>
          <a:ext cx="2671411" cy="1602846"/>
        </a:xfrm>
        <a:prstGeom prst="roundRect">
          <a:avLst>
            <a:gd name="adj" fmla="val 10000"/>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kern="1200" dirty="0" smtClean="0"/>
            <a:t>Data analysis</a:t>
          </a:r>
          <a:endParaRPr lang="en-US" sz="4200" kern="1200" dirty="0"/>
        </a:p>
      </dsp:txBody>
      <dsp:txXfrm>
        <a:off x="7535835" y="348987"/>
        <a:ext cx="2577519" cy="1508954"/>
      </dsp:txXfrm>
    </dsp:sp>
    <dsp:sp modelId="{D730CEE4-C83C-467A-84A9-B587D2BF22B1}">
      <dsp:nvSpPr>
        <dsp:cNvPr id="0" name=""/>
        <dsp:cNvSpPr/>
      </dsp:nvSpPr>
      <dsp:spPr>
        <a:xfrm rot="5400000">
          <a:off x="8541425" y="2091886"/>
          <a:ext cx="566339" cy="662509"/>
        </a:xfrm>
        <a:prstGeom prst="rightArrow">
          <a:avLst>
            <a:gd name="adj1" fmla="val 60000"/>
            <a:gd name="adj2" fmla="val 50000"/>
          </a:avLst>
        </a:prstGeom>
        <a:solidFill>
          <a:schemeClr val="accent5">
            <a:hueOff val="-12712771"/>
            <a:satOff val="3353"/>
            <a:lumOff val="16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US" sz="3300" kern="1200"/>
        </a:p>
      </dsp:txBody>
      <dsp:txXfrm rot="-5400000">
        <a:off x="8625842" y="2139971"/>
        <a:ext cx="397505" cy="396437"/>
      </dsp:txXfrm>
    </dsp:sp>
    <dsp:sp modelId="{6761106A-30C6-4378-8E39-6346A8D7CC41}">
      <dsp:nvSpPr>
        <dsp:cNvPr id="0" name=""/>
        <dsp:cNvSpPr/>
      </dsp:nvSpPr>
      <dsp:spPr>
        <a:xfrm>
          <a:off x="7488889" y="2973452"/>
          <a:ext cx="2671411" cy="1602846"/>
        </a:xfrm>
        <a:prstGeom prst="roundRect">
          <a:avLst>
            <a:gd name="adj" fmla="val 10000"/>
          </a:avLst>
        </a:prstGeom>
        <a:solidFill>
          <a:schemeClr val="accent5">
            <a:hueOff val="-14301867"/>
            <a:satOff val="3772"/>
            <a:lumOff val="19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endParaRPr lang="en-US" sz="4200" kern="1200"/>
        </a:p>
      </dsp:txBody>
      <dsp:txXfrm>
        <a:off x="7535835" y="3020398"/>
        <a:ext cx="2577519" cy="1508954"/>
      </dsp:txXfrm>
    </dsp:sp>
    <dsp:sp modelId="{77BC3C76-2CFA-4EE1-9413-A95F410696DA}">
      <dsp:nvSpPr>
        <dsp:cNvPr id="0" name=""/>
        <dsp:cNvSpPr/>
      </dsp:nvSpPr>
      <dsp:spPr>
        <a:xfrm rot="10800000">
          <a:off x="6687465" y="3443620"/>
          <a:ext cx="566339" cy="662509"/>
        </a:xfrm>
        <a:prstGeom prst="rightArrow">
          <a:avLst>
            <a:gd name="adj1" fmla="val 60000"/>
            <a:gd name="adj2" fmla="val 50000"/>
          </a:avLst>
        </a:prstGeom>
        <a:solidFill>
          <a:schemeClr val="accent5">
            <a:hueOff val="-19069156"/>
            <a:satOff val="5029"/>
            <a:lumOff val="254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rot="10800000">
        <a:off x="6857367" y="3576122"/>
        <a:ext cx="396437" cy="397505"/>
      </dsp:txXfrm>
    </dsp:sp>
    <dsp:sp modelId="{F888EE6A-9F7C-4D53-AFF0-5A9FFBD8506A}">
      <dsp:nvSpPr>
        <dsp:cNvPr id="0" name=""/>
        <dsp:cNvSpPr/>
      </dsp:nvSpPr>
      <dsp:spPr>
        <a:xfrm>
          <a:off x="3748913" y="2973452"/>
          <a:ext cx="2671411" cy="1602846"/>
        </a:xfrm>
        <a:prstGeom prst="roundRect">
          <a:avLst>
            <a:gd name="adj" fmla="val 10000"/>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endParaRPr lang="en-US" sz="4200" kern="1200"/>
        </a:p>
      </dsp:txBody>
      <dsp:txXfrm>
        <a:off x="3795859" y="3020398"/>
        <a:ext cx="2577519" cy="15089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571B2-BAB0-4C1A-A8A8-1202E07912A8}" type="datetimeFigureOut">
              <a:rPr lang="en-US" smtClean="0"/>
              <a:t>8/16/2020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9D03C-0769-45B7-B86E-A8B179105AB6}" type="slidenum">
              <a:rPr lang="en-US" smtClean="0"/>
              <a:t>‹#›</a:t>
            </a:fld>
            <a:endParaRPr lang="en-US"/>
          </a:p>
        </p:txBody>
      </p:sp>
    </p:spTree>
    <p:extLst>
      <p:ext uri="{BB962C8B-B14F-4D97-AF65-F5344CB8AC3E}">
        <p14:creationId xmlns:p14="http://schemas.microsoft.com/office/powerpoint/2010/main" val="276277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69D03C-0769-45B7-B86E-A8B179105AB6}" type="slidenum">
              <a:rPr lang="en-US" smtClean="0"/>
              <a:t>1</a:t>
            </a:fld>
            <a:endParaRPr lang="en-US"/>
          </a:p>
        </p:txBody>
      </p:sp>
    </p:spTree>
    <p:extLst>
      <p:ext uri="{BB962C8B-B14F-4D97-AF65-F5344CB8AC3E}">
        <p14:creationId xmlns:p14="http://schemas.microsoft.com/office/powerpoint/2010/main" val="2371805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69D03C-0769-45B7-B86E-A8B179105AB6}" type="slidenum">
              <a:rPr lang="en-US" smtClean="0"/>
              <a:t>24</a:t>
            </a:fld>
            <a:endParaRPr lang="en-US"/>
          </a:p>
        </p:txBody>
      </p:sp>
    </p:spTree>
    <p:extLst>
      <p:ext uri="{BB962C8B-B14F-4D97-AF65-F5344CB8AC3E}">
        <p14:creationId xmlns:p14="http://schemas.microsoft.com/office/powerpoint/2010/main" val="167127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EAF7D20-4BF2-414F-B6FF-0AD495B367B0}" type="datetimeFigureOut">
              <a:rPr lang="en-US" smtClean="0"/>
              <a:pPr/>
              <a:t>8/16/2020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09D7957-130A-48A8-A6D5-4E3399AA36E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75441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98862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379196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88566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AF7D20-4BF2-414F-B6FF-0AD495B367B0}"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891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AF7D20-4BF2-414F-B6FF-0AD495B367B0}"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170085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AF7D20-4BF2-414F-B6FF-0AD495B367B0}" type="datetimeFigureOut">
              <a:rPr lang="en-US" smtClean="0"/>
              <a:pPr/>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41900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AF7D20-4BF2-414F-B6FF-0AD495B367B0}" type="datetimeFigureOut">
              <a:rPr lang="en-US" smtClean="0"/>
              <a:pPr/>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333607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F7D20-4BF2-414F-B6FF-0AD495B367B0}" type="datetimeFigureOut">
              <a:rPr lang="en-US" smtClean="0"/>
              <a:pPr/>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6177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AF7D20-4BF2-414F-B6FF-0AD495B367B0}"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345873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AF7D20-4BF2-414F-B6FF-0AD495B367B0}"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75008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EAF7D20-4BF2-414F-B6FF-0AD495B367B0}" type="datetimeFigureOut">
              <a:rPr lang="en-US" smtClean="0"/>
              <a:pPr/>
              <a:t>8/16/2020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09D7957-130A-48A8-A6D5-4E3399AA36EB}" type="slidenum">
              <a:rPr lang="en-US" smtClean="0"/>
              <a:pPr/>
              <a:t>‹#›</a:t>
            </a:fld>
            <a:endParaRPr lang="en-US"/>
          </a:p>
        </p:txBody>
      </p:sp>
    </p:spTree>
    <p:extLst>
      <p:ext uri="{BB962C8B-B14F-4D97-AF65-F5344CB8AC3E}">
        <p14:creationId xmlns:p14="http://schemas.microsoft.com/office/powerpoint/2010/main" val="194774225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1054" y="986988"/>
            <a:ext cx="7557709" cy="1010467"/>
          </a:xfrm>
        </p:spPr>
        <p:txBody>
          <a:bodyPr>
            <a:normAutofit fontScale="90000"/>
          </a:bodyPr>
          <a:lstStyle/>
          <a:p>
            <a:pPr algn="ctr"/>
            <a:r>
              <a:rPr lang="en-US" dirty="0" smtClean="0">
                <a:effectLst>
                  <a:outerShdw blurRad="38100" dist="38100" dir="2700000" algn="tl">
                    <a:srgbClr val="000000">
                      <a:alpha val="43137"/>
                    </a:srgbClr>
                  </a:outerShdw>
                </a:effectLst>
                <a:latin typeface="Agency FB" panose="020B0503020202020204" pitchFamily="34" charset="0"/>
              </a:rPr>
              <a:t>Child of One</a:t>
            </a:r>
            <a:endParaRPr lang="en-US" dirty="0">
              <a:effectLst>
                <a:outerShdw blurRad="38100" dist="38100" dir="2700000" algn="tl">
                  <a:srgbClr val="000000">
                    <a:alpha val="43137"/>
                  </a:srgbClr>
                </a:outerShdw>
              </a:effectLst>
              <a:latin typeface="Agency FB" panose="020B0503020202020204" pitchFamily="34" charset="0"/>
            </a:endParaRPr>
          </a:p>
        </p:txBody>
      </p:sp>
      <p:sp>
        <p:nvSpPr>
          <p:cNvPr id="3" name="Subtitle 2"/>
          <p:cNvSpPr>
            <a:spLocks noGrp="1"/>
          </p:cNvSpPr>
          <p:nvPr>
            <p:ph type="subTitle" idx="1"/>
          </p:nvPr>
        </p:nvSpPr>
        <p:spPr>
          <a:xfrm>
            <a:off x="8174181" y="4304957"/>
            <a:ext cx="3872400" cy="2098742"/>
          </a:xfrm>
        </p:spPr>
        <p:txBody>
          <a:bodyPr>
            <a:normAutofit/>
          </a:bodyPr>
          <a:lstStyle/>
          <a:p>
            <a:pPr algn="r"/>
            <a:r>
              <a:rPr lang="en-US" b="1" cap="none" spc="0" dirty="0" smtClean="0">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July </a:t>
            </a:r>
            <a:r>
              <a:rPr lang="en-US" b="1" cap="none" spc="0" dirty="0">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23, </a:t>
            </a:r>
            <a:r>
              <a:rPr lang="en-US" b="1" cap="none" spc="0" dirty="0" smtClean="0">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2020</a:t>
            </a:r>
          </a:p>
          <a:p>
            <a:pPr algn="r"/>
            <a:r>
              <a:rPr lang="en-US" b="1" cap="none" spc="0" dirty="0" err="1">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Ayiti</a:t>
            </a:r>
            <a:r>
              <a:rPr lang="en-US" b="1" cap="none" spc="0" dirty="0">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Analytics final </a:t>
            </a:r>
            <a:r>
              <a:rPr lang="en-US" b="1" cap="none" spc="0" dirty="0" smtClean="0">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project</a:t>
            </a:r>
          </a:p>
          <a:p>
            <a:pPr algn="r"/>
            <a:r>
              <a:rPr lang="en-US" b="1" spc="0" dirty="0" smtClean="0">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Cohort march-august 2020</a:t>
            </a:r>
            <a:endParaRPr lang="en-US" b="1" cap="none" spc="0" dirty="0">
              <a:ln w="9525">
                <a:solidFill>
                  <a:schemeClr val="accent2">
                    <a:lumMod val="60000"/>
                    <a:lumOff val="40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p>
            <a:pPr algn="r"/>
            <a:r>
              <a:rPr lang="en-US"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t>
            </a:r>
            <a:endParaRPr lang="en-US"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p>
            <a:endParaRPr lang="en-US"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5" name="Rectangle 4"/>
          <p:cNvSpPr/>
          <p:nvPr/>
        </p:nvSpPr>
        <p:spPr>
          <a:xfrm>
            <a:off x="-13855" y="-13855"/>
            <a:ext cx="4031673" cy="626990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1" y="304800"/>
            <a:ext cx="3930171" cy="4821380"/>
          </a:xfrm>
          <a:prstGeom prst="rect">
            <a:avLst/>
          </a:prstGeom>
        </p:spPr>
      </p:pic>
      <p:sp>
        <p:nvSpPr>
          <p:cNvPr id="8" name="Title 1"/>
          <p:cNvSpPr txBox="1">
            <a:spLocks/>
          </p:cNvSpPr>
          <p:nvPr/>
        </p:nvSpPr>
        <p:spPr>
          <a:xfrm>
            <a:off x="4281054" y="2355239"/>
            <a:ext cx="7557709" cy="1207264"/>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900" dirty="0">
                <a:effectLst>
                  <a:outerShdw blurRad="38100" dist="38100" dir="2700000" algn="tl">
                    <a:srgbClr val="000000">
                      <a:alpha val="43137"/>
                    </a:srgbClr>
                  </a:outerShdw>
                </a:effectLst>
                <a:latin typeface="Agency FB" panose="020B0503020202020204" pitchFamily="34" charset="0"/>
              </a:rPr>
              <a:t>"It starts with a kiss, it ends with a baby</a:t>
            </a:r>
            <a:r>
              <a:rPr lang="en-US" sz="4900" dirty="0" smtClean="0">
                <a:effectLst>
                  <a:outerShdw blurRad="38100" dist="38100" dir="2700000" algn="tl">
                    <a:srgbClr val="000000">
                      <a:alpha val="43137"/>
                    </a:srgbClr>
                  </a:outerShdw>
                </a:effectLst>
                <a:latin typeface="Agency FB" panose="020B0503020202020204" pitchFamily="34" charset="0"/>
              </a:rPr>
              <a:t>.“</a:t>
            </a:r>
            <a:endParaRPr lang="en-US" sz="4900" dirty="0">
              <a:effectLst>
                <a:outerShdw blurRad="38100" dist="38100" dir="2700000" algn="tl">
                  <a:srgbClr val="000000">
                    <a:alpha val="43137"/>
                  </a:srgbClr>
                </a:outerShdw>
              </a:effectLst>
              <a:latin typeface="Agency FB" panose="020B0503020202020204" pitchFamily="34" charset="0"/>
            </a:endParaRPr>
          </a:p>
          <a:p>
            <a:pPr algn="ctr"/>
            <a:r>
              <a:rPr lang="en-US" sz="2400" dirty="0">
                <a:latin typeface="Agency FB" panose="020B0503020202020204" pitchFamily="34" charset="0"/>
              </a:rPr>
              <a:t>Quebec proverb</a:t>
            </a:r>
          </a:p>
        </p:txBody>
      </p:sp>
      <p:sp>
        <p:nvSpPr>
          <p:cNvPr id="9" name="Title 1"/>
          <p:cNvSpPr txBox="1">
            <a:spLocks/>
          </p:cNvSpPr>
          <p:nvPr/>
        </p:nvSpPr>
        <p:spPr>
          <a:xfrm>
            <a:off x="4017818" y="4427570"/>
            <a:ext cx="2535381" cy="105438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dirty="0" smtClean="0">
                <a:effectLst>
                  <a:outerShdw blurRad="38100" dist="38100" dir="2700000" algn="tl">
                    <a:srgbClr val="000000">
                      <a:alpha val="43137"/>
                    </a:srgbClr>
                  </a:outerShdw>
                </a:effectLst>
                <a:latin typeface="Agency FB" panose="020B0503020202020204" pitchFamily="34" charset="0"/>
              </a:rPr>
              <a:t>It’s </a:t>
            </a:r>
            <a:r>
              <a:rPr lang="en-US" sz="2000" dirty="0">
                <a:effectLst>
                  <a:outerShdw blurRad="38100" dist="38100" dir="2700000" algn="tl">
                    <a:srgbClr val="000000">
                      <a:alpha val="43137"/>
                    </a:srgbClr>
                  </a:outerShdw>
                </a:effectLst>
                <a:latin typeface="Agency FB" panose="020B0503020202020204" pitchFamily="34" charset="0"/>
              </a:rPr>
              <a:t>important to sexually educating our </a:t>
            </a:r>
            <a:r>
              <a:rPr lang="en-US" sz="2000" dirty="0" smtClean="0">
                <a:effectLst>
                  <a:outerShdw blurRad="38100" dist="38100" dir="2700000" algn="tl">
                    <a:srgbClr val="000000">
                      <a:alpha val="43137"/>
                    </a:srgbClr>
                  </a:outerShdw>
                </a:effectLst>
                <a:latin typeface="Agency FB" panose="020B0503020202020204" pitchFamily="34" charset="0"/>
              </a:rPr>
              <a:t>children</a:t>
            </a:r>
            <a:endParaRPr lang="en-US" sz="1000" dirty="0">
              <a:latin typeface="Agency FB" panose="020B0503020202020204" pitchFamily="34" charset="0"/>
            </a:endParaRPr>
          </a:p>
        </p:txBody>
      </p:sp>
      <p:cxnSp>
        <p:nvCxnSpPr>
          <p:cNvPr id="7" name="Straight Connector 6"/>
          <p:cNvCxnSpPr/>
          <p:nvPr/>
        </p:nvCxnSpPr>
        <p:spPr>
          <a:xfrm flipV="1">
            <a:off x="3927765" y="3934692"/>
            <a:ext cx="8260799" cy="138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710" y="6256047"/>
            <a:ext cx="12219710" cy="601953"/>
          </a:xfrm>
          <a:prstGeom prst="rect">
            <a:avLst/>
          </a:prstGeom>
          <a:solidFill>
            <a:schemeClr val="accent2">
              <a:lumMod val="50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pic>
        <p:nvPicPr>
          <p:cNvPr id="1026" name="Picture 2" descr="https://lh4.googleusercontent.com/4Wo_w--dESstuOhLyGi5_anej3dN8TpOFYRhrd4hW8Rhjcg7IBc82rGGYXC23jO5Z0IsU5I5RQCCT9CCz7ajbDwOsBM3SJprGAIRd4fhkeUtefASTNRpcZORRVAHTBqLAwFzw19z"/>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0779" b="24963"/>
          <a:stretch/>
        </p:blipFill>
        <p:spPr bwMode="auto">
          <a:xfrm>
            <a:off x="623254" y="5126179"/>
            <a:ext cx="2627835" cy="1129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054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9346" cy="6858000"/>
          </a:xfrm>
          <a:prstGeom prst="rect">
            <a:avLst/>
          </a:prstGeom>
        </p:spPr>
      </p:pic>
      <p:sp>
        <p:nvSpPr>
          <p:cNvPr id="7" name="Rectangle 6"/>
          <p:cNvSpPr/>
          <p:nvPr/>
        </p:nvSpPr>
        <p:spPr>
          <a:xfrm>
            <a:off x="10536099" y="1"/>
            <a:ext cx="530915" cy="6858000"/>
          </a:xfrm>
          <a:prstGeom prst="rect">
            <a:avLst/>
          </a:prstGeom>
        </p:spPr>
        <p:txBody>
          <a:bodyPr vert="wordArtVert" wrap="square">
            <a:spAutoFit/>
          </a:bodyPr>
          <a:lstStyle/>
          <a:p>
            <a:pPr algn="ctr"/>
            <a:r>
              <a:rPr lang="en-US" sz="2000" b="1" dirty="0" smtClean="0">
                <a:solidFill>
                  <a:srgbClr val="002060"/>
                </a:solidFill>
                <a:latin typeface="Arial Rounded MT Bold" panose="020F0704030504030204" pitchFamily="34" charset="0"/>
              </a:rPr>
              <a:t>Teenage pregnancy</a:t>
            </a:r>
            <a:endParaRPr lang="en-US" sz="2000" b="1" dirty="0">
              <a:latin typeface="Arial Rounded MT Bold" panose="020F0704030504030204" pitchFamily="34" charset="0"/>
            </a:endParaRPr>
          </a:p>
        </p:txBody>
      </p:sp>
    </p:spTree>
    <p:extLst>
      <p:ext uri="{BB962C8B-B14F-4D97-AF65-F5344CB8AC3E}">
        <p14:creationId xmlns:p14="http://schemas.microsoft.com/office/powerpoint/2010/main" val="143723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661" y="1865446"/>
            <a:ext cx="3835575" cy="4253346"/>
          </a:xfrm>
        </p:spPr>
        <p:txBody>
          <a:bodyPr numCol="1">
            <a:noAutofit/>
          </a:bodyPr>
          <a:lstStyle/>
          <a:p>
            <a:pPr algn="just"/>
            <a:r>
              <a:rPr lang="en-US" dirty="0" smtClean="0">
                <a:latin typeface="Bell MT" pitchFamily="18" charset="0"/>
              </a:rPr>
              <a:t>who cannot read</a:t>
            </a:r>
          </a:p>
          <a:p>
            <a:pPr algn="just"/>
            <a:r>
              <a:rPr lang="en-US" dirty="0" smtClean="0">
                <a:latin typeface="Bell MT" pitchFamily="18" charset="0"/>
              </a:rPr>
              <a:t>with completed primary education</a:t>
            </a:r>
          </a:p>
          <a:p>
            <a:pPr algn="just"/>
            <a:r>
              <a:rPr lang="en-US" dirty="0" smtClean="0">
                <a:latin typeface="Bell MT" pitchFamily="18" charset="0"/>
              </a:rPr>
              <a:t>exposed to at least one media source at least once</a:t>
            </a:r>
          </a:p>
          <a:p>
            <a:pPr marL="0" indent="0" algn="just">
              <a:buNone/>
            </a:pPr>
            <a:r>
              <a:rPr lang="en-US" dirty="0" smtClean="0">
                <a:latin typeface="Bell MT" pitchFamily="18" charset="0"/>
              </a:rPr>
              <a:t> a week</a:t>
            </a:r>
          </a:p>
          <a:p>
            <a:pPr algn="just"/>
            <a:r>
              <a:rPr lang="en-US" dirty="0" smtClean="0">
                <a:latin typeface="Bell MT" pitchFamily="18" charset="0"/>
              </a:rPr>
              <a:t>currently married</a:t>
            </a:r>
          </a:p>
          <a:p>
            <a:pPr algn="just"/>
            <a:r>
              <a:rPr lang="en-US" dirty="0" smtClean="0">
                <a:latin typeface="Bell MT" pitchFamily="18" charset="0"/>
              </a:rPr>
              <a:t>currently living together</a:t>
            </a:r>
          </a:p>
          <a:p>
            <a:pPr algn="just"/>
            <a:r>
              <a:rPr lang="en-US" dirty="0" smtClean="0">
                <a:latin typeface="Bell MT" pitchFamily="18" charset="0"/>
              </a:rPr>
              <a:t>who had sexual intercourse before age </a:t>
            </a:r>
            <a:r>
              <a:rPr lang="en-US" dirty="0" smtClean="0">
                <a:latin typeface="Bell MT" pitchFamily="18" charset="0"/>
              </a:rPr>
              <a:t>15</a:t>
            </a:r>
            <a:endParaRPr lang="en-US" dirty="0" smtClean="0">
              <a:latin typeface="Bell MT" pitchFamily="18" charset="0"/>
            </a:endParaRPr>
          </a:p>
        </p:txBody>
      </p:sp>
      <p:sp>
        <p:nvSpPr>
          <p:cNvPr id="4" name="Line Callout 2 3"/>
          <p:cNvSpPr/>
          <p:nvPr/>
        </p:nvSpPr>
        <p:spPr>
          <a:xfrm>
            <a:off x="1579420" y="460713"/>
            <a:ext cx="2396836" cy="606087"/>
          </a:xfrm>
          <a:prstGeom prst="borderCallout2">
            <a:avLst>
              <a:gd name="adj1" fmla="val 18750"/>
              <a:gd name="adj2" fmla="val -8333"/>
              <a:gd name="adj3" fmla="val 18750"/>
              <a:gd name="adj4" fmla="val -16667"/>
              <a:gd name="adj5" fmla="val 112594"/>
              <a:gd name="adj6" fmla="val -34510"/>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anose="02020503060305020303" pitchFamily="18" charset="0"/>
              </a:rPr>
              <a:t>Keys </a:t>
            </a:r>
            <a:r>
              <a:rPr lang="en-US" sz="2400" b="1" dirty="0" smtClean="0">
                <a:solidFill>
                  <a:srgbClr val="002060"/>
                </a:solidFill>
                <a:latin typeface="Bell MT" panose="02020503060305020303" pitchFamily="18" charset="0"/>
              </a:rPr>
              <a:t>variables</a:t>
            </a:r>
            <a:endParaRPr lang="en-US" sz="1400" b="1" dirty="0">
              <a:solidFill>
                <a:srgbClr val="002060"/>
              </a:solidFill>
              <a:latin typeface="Bell MT" panose="02020503060305020303" pitchFamily="18" charset="0"/>
            </a:endParaRPr>
          </a:p>
        </p:txBody>
      </p:sp>
      <p:sp>
        <p:nvSpPr>
          <p:cNvPr id="5" name="Rectangle 4"/>
          <p:cNvSpPr/>
          <p:nvPr/>
        </p:nvSpPr>
        <p:spPr>
          <a:xfrm>
            <a:off x="942109" y="6024611"/>
            <a:ext cx="10002982" cy="461665"/>
          </a:xfrm>
          <a:prstGeom prst="rect">
            <a:avLst/>
          </a:prstGeom>
        </p:spPr>
        <p:txBody>
          <a:bodyPr wrap="square">
            <a:spAutoFit/>
          </a:bodyPr>
          <a:lstStyle/>
          <a:p>
            <a:pPr algn="just"/>
            <a:r>
              <a:rPr lang="en-US" sz="2000" b="1" dirty="0">
                <a:solidFill>
                  <a:srgbClr val="002060"/>
                </a:solidFill>
                <a:latin typeface="Bell MT" pitchFamily="18" charset="0"/>
              </a:rPr>
              <a:t>That treats </a:t>
            </a:r>
            <a:r>
              <a:rPr lang="en-US" sz="2000" b="1" dirty="0" smtClean="0">
                <a:solidFill>
                  <a:srgbClr val="002060"/>
                </a:solidFill>
                <a:latin typeface="Bell MT" pitchFamily="18" charset="0"/>
              </a:rPr>
              <a:t>different </a:t>
            </a:r>
            <a:r>
              <a:rPr lang="en-US" sz="2000" b="1" dirty="0">
                <a:solidFill>
                  <a:srgbClr val="002060"/>
                </a:solidFill>
                <a:latin typeface="Bell MT" pitchFamily="18" charset="0"/>
              </a:rPr>
              <a:t>age groups: 15-19 years old, 15-24 years old, 20-24 years </a:t>
            </a:r>
            <a:r>
              <a:rPr lang="en-US" sz="2400" b="1" dirty="0" smtClean="0">
                <a:solidFill>
                  <a:srgbClr val="002060"/>
                </a:solidFill>
                <a:latin typeface="Bell MT" pitchFamily="18" charset="0"/>
              </a:rPr>
              <a:t>old…</a:t>
            </a:r>
            <a:endParaRPr lang="en-US" sz="2400" b="1" dirty="0">
              <a:solidFill>
                <a:srgbClr val="002060"/>
              </a:solidFill>
              <a:latin typeface="Bell MT" pitchFamily="18" charset="0"/>
            </a:endParaRPr>
          </a:p>
        </p:txBody>
      </p:sp>
      <p:sp>
        <p:nvSpPr>
          <p:cNvPr id="6" name="Rectangle 5"/>
          <p:cNvSpPr/>
          <p:nvPr/>
        </p:nvSpPr>
        <p:spPr>
          <a:xfrm>
            <a:off x="417770" y="1496114"/>
            <a:ext cx="4302396" cy="369332"/>
          </a:xfrm>
          <a:prstGeom prst="rect">
            <a:avLst/>
          </a:prstGeom>
        </p:spPr>
        <p:txBody>
          <a:bodyPr wrap="none">
            <a:spAutoFit/>
          </a:bodyPr>
          <a:lstStyle/>
          <a:p>
            <a:r>
              <a:rPr lang="en-US" b="1" dirty="0">
                <a:latin typeface="Bell MT" panose="02020503060305020303" pitchFamily="18" charset="0"/>
              </a:rPr>
              <a:t>Variables used are percentage of youth :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1540" y="604170"/>
            <a:ext cx="1247296" cy="1189141"/>
          </a:xfrm>
          <a:prstGeom prst="ellipse">
            <a:avLst/>
          </a:prstGeom>
          <a:ln>
            <a:noFill/>
          </a:ln>
          <a:effectLst>
            <a:softEdge rad="112500"/>
          </a:effectLst>
        </p:spPr>
      </p:pic>
      <p:sp>
        <p:nvSpPr>
          <p:cNvPr id="8" name="Content Placeholder 2"/>
          <p:cNvSpPr txBox="1">
            <a:spLocks/>
          </p:cNvSpPr>
          <p:nvPr/>
        </p:nvSpPr>
        <p:spPr>
          <a:xfrm>
            <a:off x="4655126" y="1865446"/>
            <a:ext cx="5832765" cy="4009056"/>
          </a:xfrm>
          <a:prstGeom prst="rect">
            <a:avLst/>
          </a:prstGeom>
        </p:spPr>
        <p:txBody>
          <a:bodyPr vert="horz" lIns="91440" tIns="45720" rIns="91440" bIns="45720" numCol="1"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en-US" dirty="0" smtClean="0">
                <a:latin typeface="Bell MT" pitchFamily="18" charset="0"/>
              </a:rPr>
              <a:t>who had sexual intercourse before age 18</a:t>
            </a:r>
          </a:p>
          <a:p>
            <a:pPr algn="just"/>
            <a:r>
              <a:rPr lang="en-US" dirty="0" smtClean="0">
                <a:latin typeface="Bell MT" pitchFamily="18" charset="0"/>
              </a:rPr>
              <a:t>who have begun childbearing</a:t>
            </a:r>
          </a:p>
          <a:p>
            <a:pPr algn="just"/>
            <a:r>
              <a:rPr lang="en-US" dirty="0" smtClean="0">
                <a:latin typeface="Bell MT" pitchFamily="18" charset="0"/>
              </a:rPr>
              <a:t>who have ever been pregnant</a:t>
            </a:r>
          </a:p>
          <a:p>
            <a:pPr algn="just"/>
            <a:r>
              <a:rPr lang="en-US" dirty="0" smtClean="0">
                <a:latin typeface="Bell MT" pitchFamily="18" charset="0"/>
              </a:rPr>
              <a:t>currently using a modern contraceptive method</a:t>
            </a:r>
          </a:p>
          <a:p>
            <a:pPr algn="just"/>
            <a:r>
              <a:rPr lang="en-US" dirty="0" smtClean="0">
                <a:latin typeface="Bell MT" pitchFamily="18" charset="0"/>
              </a:rPr>
              <a:t>who are sexually active and have ever used any contraceptive method</a:t>
            </a:r>
          </a:p>
          <a:p>
            <a:pPr algn="just"/>
            <a:r>
              <a:rPr lang="en-US" dirty="0" smtClean="0">
                <a:latin typeface="Bell MT" pitchFamily="18" charset="0"/>
              </a:rPr>
              <a:t>who have had sexual intercourse and who say that their first experience was against their will   </a:t>
            </a:r>
            <a:endParaRPr lang="en-US" dirty="0" smtClean="0">
              <a:latin typeface="Bell MT" pitchFamily="18" charset="0"/>
            </a:endParaRPr>
          </a:p>
        </p:txBody>
      </p:sp>
    </p:spTree>
    <p:extLst>
      <p:ext uri="{BB962C8B-B14F-4D97-AF65-F5344CB8AC3E}">
        <p14:creationId xmlns:p14="http://schemas.microsoft.com/office/powerpoint/2010/main" val="2136448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keys_data.png"/>
          <p:cNvPicPr>
            <a:picLocks noGrp="1" noChangeAspect="1"/>
          </p:cNvPicPr>
          <p:nvPr>
            <p:ph idx="1"/>
          </p:nvPr>
        </p:nvPicPr>
        <p:blipFill>
          <a:blip r:embed="rId2"/>
          <a:stretch>
            <a:fillRect/>
          </a:stretch>
        </p:blipFill>
        <p:spPr>
          <a:xfrm>
            <a:off x="3810000" y="1224281"/>
            <a:ext cx="5190555" cy="1674023"/>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905" y="3028077"/>
            <a:ext cx="10036159" cy="3724759"/>
          </a:xfrm>
          <a:prstGeom prst="rect">
            <a:avLst/>
          </a:prstGeom>
        </p:spPr>
      </p:pic>
      <p:sp>
        <p:nvSpPr>
          <p:cNvPr id="9" name="Line Callout 2 8"/>
          <p:cNvSpPr/>
          <p:nvPr/>
        </p:nvSpPr>
        <p:spPr>
          <a:xfrm>
            <a:off x="1648691" y="554183"/>
            <a:ext cx="2161309" cy="540326"/>
          </a:xfrm>
          <a:prstGeom prst="borderCallout2">
            <a:avLst>
              <a:gd name="adj1" fmla="val 18750"/>
              <a:gd name="adj2" fmla="val -8333"/>
              <a:gd name="adj3" fmla="val 18750"/>
              <a:gd name="adj4" fmla="val -16667"/>
              <a:gd name="adj5" fmla="val 122572"/>
              <a:gd name="adj6" fmla="val -37130"/>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anose="02020503060305020303" pitchFamily="18" charset="0"/>
              </a:rPr>
              <a:t>Dataset</a:t>
            </a:r>
            <a:endParaRPr lang="en-US" sz="1400" b="1" dirty="0">
              <a:solidFill>
                <a:srgbClr val="002060"/>
              </a:solidFill>
              <a:latin typeface="Bell MT" panose="02020503060305020303" pitchFamily="18" charset="0"/>
            </a:endParaRPr>
          </a:p>
        </p:txBody>
      </p:sp>
    </p:spTree>
    <p:extLst>
      <p:ext uri="{BB962C8B-B14F-4D97-AF65-F5344CB8AC3E}">
        <p14:creationId xmlns:p14="http://schemas.microsoft.com/office/powerpoint/2010/main" val="3988319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67" y="1617869"/>
            <a:ext cx="10922579" cy="2988767"/>
          </a:xfrm>
          <a:prstGeom prst="rect">
            <a:avLst/>
          </a:prstGeom>
        </p:spPr>
      </p:pic>
      <p:sp>
        <p:nvSpPr>
          <p:cNvPr id="6" name="Line Callout 2 5"/>
          <p:cNvSpPr/>
          <p:nvPr/>
        </p:nvSpPr>
        <p:spPr>
          <a:xfrm>
            <a:off x="8243455" y="654980"/>
            <a:ext cx="2161309" cy="540326"/>
          </a:xfrm>
          <a:prstGeom prst="borderCallout2">
            <a:avLst>
              <a:gd name="adj1" fmla="val 18750"/>
              <a:gd name="adj2" fmla="val -8333"/>
              <a:gd name="adj3" fmla="val 18750"/>
              <a:gd name="adj4" fmla="val -16667"/>
              <a:gd name="adj5" fmla="val 122572"/>
              <a:gd name="adj6" fmla="val -37130"/>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anose="02020503060305020303" pitchFamily="18" charset="0"/>
              </a:rPr>
              <a:t>All age group</a:t>
            </a:r>
            <a:endParaRPr lang="en-US" sz="1400" b="1" dirty="0">
              <a:solidFill>
                <a:srgbClr val="002060"/>
              </a:solidFill>
              <a:latin typeface="Bell MT" panose="02020503060305020303" pitchFamily="18" charset="0"/>
            </a:endParaRPr>
          </a:p>
        </p:txBody>
      </p:sp>
      <p:sp>
        <p:nvSpPr>
          <p:cNvPr id="7" name="Espace réservé du contenu 2"/>
          <p:cNvSpPr txBox="1">
            <a:spLocks/>
          </p:cNvSpPr>
          <p:nvPr/>
        </p:nvSpPr>
        <p:spPr>
          <a:xfrm>
            <a:off x="512618" y="5029199"/>
            <a:ext cx="10636028" cy="815925"/>
          </a:xfrm>
          <a:prstGeom prst="rect">
            <a:avLst/>
          </a:prstGeom>
        </p:spPr>
        <p:txBody>
          <a:bodyPr vert="horz" lIns="0" tIns="45720" rIns="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440" lvl="0" indent="-91440">
              <a:lnSpc>
                <a:spcPct val="90000"/>
              </a:lnSpc>
              <a:spcBef>
                <a:spcPts val="1200"/>
              </a:spcBef>
              <a:spcAft>
                <a:spcPts val="200"/>
              </a:spcAft>
              <a:buClr>
                <a:schemeClr val="accent3"/>
              </a:buClr>
              <a:buSzPct val="100000"/>
              <a:buFont typeface="Calibri" panose="020F0502020204030204" pitchFamily="34" charset="0"/>
              <a:buChar char=" "/>
            </a:pPr>
            <a:r>
              <a:rPr lang="en-US" sz="2200" b="1" dirty="0" smtClean="0">
                <a:latin typeface="Bell MT" pitchFamily="18" charset="0"/>
              </a:rPr>
              <a:t>This chart shows that it's the young people most exposed to the media who have an early pregnancy.</a:t>
            </a:r>
            <a:endParaRPr kumimoji="0" lang="en-US" sz="2200" b="1" u="none" strike="noStrike" kern="1200" cap="none" spc="0" normalizeH="0" baseline="0" noProof="0" dirty="0">
              <a:ln>
                <a:noFill/>
              </a:ln>
              <a:effectLst/>
              <a:uLnTx/>
              <a:uFillTx/>
              <a:latin typeface="Bell MT"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535" y="1401223"/>
            <a:ext cx="10805581" cy="3392450"/>
          </a:xfrm>
          <a:prstGeom prst="rect">
            <a:avLst/>
          </a:prstGeom>
        </p:spPr>
      </p:pic>
      <p:sp>
        <p:nvSpPr>
          <p:cNvPr id="5" name="Line Callout 2 4"/>
          <p:cNvSpPr/>
          <p:nvPr/>
        </p:nvSpPr>
        <p:spPr>
          <a:xfrm>
            <a:off x="8405094" y="627283"/>
            <a:ext cx="2452255" cy="540326"/>
          </a:xfrm>
          <a:prstGeom prst="borderCallout2">
            <a:avLst>
              <a:gd name="adj1" fmla="val 18750"/>
              <a:gd name="adj2" fmla="val -8333"/>
              <a:gd name="adj3" fmla="val 18750"/>
              <a:gd name="adj4" fmla="val -16667"/>
              <a:gd name="adj5" fmla="val 122572"/>
              <a:gd name="adj6" fmla="val -37130"/>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anose="02020503060305020303" pitchFamily="18" charset="0"/>
              </a:rPr>
              <a:t>20-24 years old</a:t>
            </a:r>
            <a:endParaRPr lang="en-US" sz="1400" b="1" dirty="0">
              <a:solidFill>
                <a:srgbClr val="002060"/>
              </a:solidFill>
              <a:latin typeface="Bell MT" panose="02020503060305020303" pitchFamily="18" charset="0"/>
            </a:endParaRPr>
          </a:p>
        </p:txBody>
      </p:sp>
      <p:sp>
        <p:nvSpPr>
          <p:cNvPr id="6" name="Espace réservé du contenu 2"/>
          <p:cNvSpPr>
            <a:spLocks noGrp="1"/>
          </p:cNvSpPr>
          <p:nvPr/>
        </p:nvSpPr>
        <p:spPr>
          <a:xfrm>
            <a:off x="798949" y="5108501"/>
            <a:ext cx="10058400" cy="84692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smtClean="0">
                <a:solidFill>
                  <a:schemeClr val="tx1"/>
                </a:solidFill>
              </a:rPr>
              <a:t>It’s same for group aged between 20 and 24 years old, </a:t>
            </a:r>
            <a:r>
              <a:rPr lang="en-US" b="1" dirty="0" smtClean="0">
                <a:solidFill>
                  <a:schemeClr val="tx1"/>
                </a:solidFill>
                <a:latin typeface="Bell MT" pitchFamily="18" charset="0"/>
              </a:rPr>
              <a:t>it's them most exposed to the media who have an early pregnancy.</a:t>
            </a:r>
            <a:endParaRPr lang="en-US" b="1" dirty="0">
              <a:solidFill>
                <a:schemeClr val="tx1"/>
              </a:solidFill>
            </a:endParaRPr>
          </a:p>
        </p:txBody>
      </p:sp>
    </p:spTree>
    <p:extLst>
      <p:ext uri="{BB962C8B-B14F-4D97-AF65-F5344CB8AC3E}">
        <p14:creationId xmlns:p14="http://schemas.microsoft.com/office/powerpoint/2010/main" val="410103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4" y="1533109"/>
            <a:ext cx="10990607" cy="3302128"/>
          </a:xfrm>
          <a:prstGeom prst="rect">
            <a:avLst/>
          </a:prstGeom>
        </p:spPr>
      </p:pic>
      <p:sp>
        <p:nvSpPr>
          <p:cNvPr id="7" name="Line Callout 2 6"/>
          <p:cNvSpPr/>
          <p:nvPr/>
        </p:nvSpPr>
        <p:spPr>
          <a:xfrm>
            <a:off x="8437419" y="895801"/>
            <a:ext cx="2452255" cy="540326"/>
          </a:xfrm>
          <a:prstGeom prst="borderCallout2">
            <a:avLst>
              <a:gd name="adj1" fmla="val 18750"/>
              <a:gd name="adj2" fmla="val -8333"/>
              <a:gd name="adj3" fmla="val 18750"/>
              <a:gd name="adj4" fmla="val -16667"/>
              <a:gd name="adj5" fmla="val 122572"/>
              <a:gd name="adj6" fmla="val -37130"/>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anose="02020503060305020303" pitchFamily="18" charset="0"/>
              </a:rPr>
              <a:t>15-24 years old</a:t>
            </a:r>
            <a:endParaRPr lang="en-US" sz="1400" b="1" dirty="0">
              <a:solidFill>
                <a:srgbClr val="002060"/>
              </a:solidFill>
              <a:latin typeface="Bell MT" panose="02020503060305020303" pitchFamily="18" charset="0"/>
            </a:endParaRPr>
          </a:p>
        </p:txBody>
      </p:sp>
      <p:sp>
        <p:nvSpPr>
          <p:cNvPr id="6" name="Espace réservé du contenu 2"/>
          <p:cNvSpPr txBox="1">
            <a:spLocks/>
          </p:cNvSpPr>
          <p:nvPr/>
        </p:nvSpPr>
        <p:spPr>
          <a:xfrm>
            <a:off x="429488" y="5237766"/>
            <a:ext cx="10622175" cy="815925"/>
          </a:xfrm>
          <a:prstGeom prst="rect">
            <a:avLst/>
          </a:prstGeom>
        </p:spPr>
        <p:txBody>
          <a:bodyPr vert="horz" lIns="0" tIns="45720" rIns="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440" lvl="0" indent="-91440">
              <a:lnSpc>
                <a:spcPct val="90000"/>
              </a:lnSpc>
              <a:spcBef>
                <a:spcPts val="1200"/>
              </a:spcBef>
              <a:spcAft>
                <a:spcPts val="200"/>
              </a:spcAft>
              <a:buClr>
                <a:schemeClr val="accent3"/>
              </a:buClr>
              <a:buSzPct val="100000"/>
              <a:buFont typeface="Calibri" panose="020F0502020204030204" pitchFamily="34" charset="0"/>
              <a:buChar char=" "/>
            </a:pPr>
            <a:r>
              <a:rPr lang="en-US" sz="2200" b="1" dirty="0" smtClean="0">
                <a:latin typeface="Bell MT" pitchFamily="18" charset="0"/>
              </a:rPr>
              <a:t>This chart shows that more the young people most exposed to the media more he have chance to have an early pregnancy.</a:t>
            </a:r>
            <a:endParaRPr kumimoji="0" lang="en-US" sz="2200" b="1" i="0" u="none" strike="noStrike" kern="1200" cap="none" spc="0" normalizeH="0" baseline="0" noProof="0" dirty="0">
              <a:ln>
                <a:noFill/>
              </a:ln>
              <a:effectLst/>
              <a:uLnTx/>
              <a:uFillTx/>
              <a:latin typeface="Bell MT"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246" y="1588497"/>
            <a:ext cx="10871018" cy="3412994"/>
          </a:xfrm>
          <a:prstGeom prst="rect">
            <a:avLst/>
          </a:prstGeom>
        </p:spPr>
      </p:pic>
      <p:sp>
        <p:nvSpPr>
          <p:cNvPr id="5" name="Line Callout 2 4"/>
          <p:cNvSpPr/>
          <p:nvPr/>
        </p:nvSpPr>
        <p:spPr>
          <a:xfrm>
            <a:off x="8268175" y="1048171"/>
            <a:ext cx="2452255" cy="540326"/>
          </a:xfrm>
          <a:prstGeom prst="borderCallout2">
            <a:avLst>
              <a:gd name="adj1" fmla="val 18750"/>
              <a:gd name="adj2" fmla="val -8333"/>
              <a:gd name="adj3" fmla="val 18750"/>
              <a:gd name="adj4" fmla="val -16667"/>
              <a:gd name="adj5" fmla="val 122572"/>
              <a:gd name="adj6" fmla="val -37130"/>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anose="02020503060305020303" pitchFamily="18" charset="0"/>
              </a:rPr>
              <a:t>15-19 years old</a:t>
            </a:r>
            <a:endParaRPr lang="en-US" sz="1400" b="1" dirty="0">
              <a:solidFill>
                <a:srgbClr val="002060"/>
              </a:solidFill>
              <a:latin typeface="Bell MT" panose="02020503060305020303" pitchFamily="18" charset="0"/>
            </a:endParaRPr>
          </a:p>
        </p:txBody>
      </p:sp>
      <p:sp>
        <p:nvSpPr>
          <p:cNvPr id="6" name="Espace réservé du contenu 2"/>
          <p:cNvSpPr txBox="1">
            <a:spLocks/>
          </p:cNvSpPr>
          <p:nvPr/>
        </p:nvSpPr>
        <p:spPr>
          <a:xfrm>
            <a:off x="555482" y="5402373"/>
            <a:ext cx="10058400" cy="1039991"/>
          </a:xfrm>
          <a:prstGeom prst="rect">
            <a:avLst/>
          </a:prstGeom>
        </p:spPr>
        <p:txBody>
          <a:bodyPr vert="horz" lIns="0" tIns="45720" rIns="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440" lvl="0" indent="-91440">
              <a:lnSpc>
                <a:spcPct val="90000"/>
              </a:lnSpc>
              <a:spcBef>
                <a:spcPts val="1200"/>
              </a:spcBef>
              <a:spcAft>
                <a:spcPts val="200"/>
              </a:spcAft>
              <a:buClr>
                <a:schemeClr val="accent3"/>
              </a:buClr>
              <a:buSzPct val="100000"/>
              <a:buFont typeface="Calibri" panose="020F0502020204030204" pitchFamily="34" charset="0"/>
              <a:buChar char=" "/>
            </a:pPr>
            <a:r>
              <a:rPr lang="en-US" sz="2000" b="1" dirty="0" smtClean="0"/>
              <a:t>F</a:t>
            </a:r>
            <a:r>
              <a:rPr kumimoji="0" lang="en-US" sz="2000" b="1" i="0" u="none" strike="noStrike" kern="1200" cap="none" spc="0" normalizeH="0" baseline="0" noProof="0" dirty="0" smtClean="0">
                <a:ln>
                  <a:noFill/>
                </a:ln>
                <a:effectLst/>
                <a:uLnTx/>
                <a:uFillTx/>
              </a:rPr>
              <a:t>or group aged between 15 and 19 years old, </a:t>
            </a:r>
            <a:r>
              <a:rPr kumimoji="0" lang="en-US" sz="2000" b="1" i="0" u="none" strike="noStrike" kern="1200" cap="none" spc="0" normalizeH="0" baseline="0" noProof="0" dirty="0" smtClean="0">
                <a:ln>
                  <a:noFill/>
                </a:ln>
                <a:effectLst/>
                <a:uLnTx/>
                <a:uFillTx/>
                <a:latin typeface="Bell MT" pitchFamily="18" charset="0"/>
              </a:rPr>
              <a:t>it's them most exposed to the media who have an early pregnancy,</a:t>
            </a:r>
            <a:r>
              <a:rPr kumimoji="0" lang="en-US" sz="2000" b="1" i="0" u="none" strike="noStrike" kern="1200" cap="none" spc="0" normalizeH="0" noProof="0" dirty="0" smtClean="0">
                <a:ln>
                  <a:noFill/>
                </a:ln>
                <a:effectLst/>
                <a:uLnTx/>
                <a:uFillTx/>
                <a:latin typeface="Bell MT" pitchFamily="18" charset="0"/>
              </a:rPr>
              <a:t> follow by the p</a:t>
            </a:r>
            <a:r>
              <a:rPr lang="en-US" sz="2000" b="1" dirty="0" err="1" smtClean="0"/>
              <a:t>ercentage</a:t>
            </a:r>
            <a:r>
              <a:rPr lang="en-US" sz="2000" b="1" dirty="0" smtClean="0"/>
              <a:t> of sexually active youth who have ever used any contraceptive method </a:t>
            </a:r>
            <a:endParaRPr kumimoji="0" lang="en-US" sz="20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2570812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745" y="900546"/>
            <a:ext cx="9261487" cy="5735782"/>
          </a:xfrm>
        </p:spPr>
        <p:txBody>
          <a:bodyPr/>
          <a:lstStyle/>
          <a:p>
            <a:pPr marL="0" indent="0">
              <a:buNone/>
            </a:pPr>
            <a:endParaRPr lang="en-US" dirty="0" smtClean="0"/>
          </a:p>
          <a:p>
            <a:pPr marL="0" indent="0">
              <a:buNone/>
            </a:pPr>
            <a:r>
              <a:rPr lang="en-US" dirty="0" smtClean="0"/>
              <a:t>Exposure </a:t>
            </a:r>
            <a:r>
              <a:rPr lang="en-US" dirty="0"/>
              <a:t>to the </a:t>
            </a:r>
            <a:r>
              <a:rPr lang="en-US" dirty="0" smtClean="0"/>
              <a:t>media</a:t>
            </a:r>
          </a:p>
          <a:p>
            <a:pPr marL="0" indent="0">
              <a:buNone/>
            </a:pPr>
            <a:endParaRPr lang="en-US" dirty="0" smtClean="0"/>
          </a:p>
          <a:p>
            <a:pPr marL="0" indent="0">
              <a:buNone/>
            </a:pPr>
            <a:endParaRPr lang="en-US" dirty="0" smtClean="0"/>
          </a:p>
          <a:p>
            <a:pPr marL="0" indent="0">
              <a:buNone/>
            </a:pPr>
            <a:r>
              <a:rPr lang="en-US" dirty="0" smtClean="0"/>
              <a:t>Use </a:t>
            </a:r>
            <a:r>
              <a:rPr lang="en-US" dirty="0"/>
              <a:t>of contraceptive </a:t>
            </a:r>
            <a:r>
              <a:rPr lang="en-US" dirty="0" smtClean="0"/>
              <a:t>methods</a:t>
            </a:r>
          </a:p>
          <a:p>
            <a:pPr marL="0" indent="0">
              <a:buNone/>
            </a:pPr>
            <a:endParaRPr lang="en-US" dirty="0" smtClean="0"/>
          </a:p>
          <a:p>
            <a:pPr marL="0" indent="0">
              <a:buNone/>
            </a:pPr>
            <a:r>
              <a:rPr lang="en-US" dirty="0" smtClean="0"/>
              <a:t> </a:t>
            </a:r>
          </a:p>
          <a:p>
            <a:pPr marL="0" indent="0">
              <a:buNone/>
            </a:pPr>
            <a:r>
              <a:rPr lang="en-US" dirty="0" smtClean="0"/>
              <a:t>Complete </a:t>
            </a:r>
            <a:r>
              <a:rPr lang="en-US" dirty="0"/>
              <a:t>primary school </a:t>
            </a:r>
            <a:r>
              <a:rPr lang="en-US" dirty="0" smtClean="0"/>
              <a:t>education</a:t>
            </a:r>
          </a:p>
          <a:p>
            <a:pPr marL="0" indent="0">
              <a:buNone/>
            </a:pPr>
            <a:endParaRPr lang="en-US" dirty="0" smtClean="0"/>
          </a:p>
          <a:p>
            <a:pPr marL="0" indent="0">
              <a:buNone/>
            </a:pPr>
            <a:r>
              <a:rPr lang="en-US" dirty="0" smtClean="0"/>
              <a:t> </a:t>
            </a:r>
            <a:r>
              <a:rPr lang="en-US" dirty="0" smtClean="0"/>
              <a:t/>
            </a:r>
            <a:br>
              <a:rPr lang="en-US" dirty="0" smtClean="0"/>
            </a:br>
            <a:endParaRPr lang="en-US" dirty="0" smtClean="0"/>
          </a:p>
          <a:p>
            <a:pPr marL="0" indent="0">
              <a:buNone/>
            </a:pPr>
            <a:r>
              <a:rPr lang="en-US" dirty="0" smtClean="0"/>
              <a:t>Rape </a:t>
            </a:r>
            <a:r>
              <a:rPr lang="en-US" dirty="0"/>
              <a:t>at first sexual </a:t>
            </a:r>
            <a:r>
              <a:rPr lang="en-US" dirty="0" smtClean="0"/>
              <a:t>experience</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3876830" y="2573008"/>
            <a:ext cx="2197941" cy="93014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9562" y="3844920"/>
            <a:ext cx="973248" cy="97324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2563" y="920672"/>
            <a:ext cx="2290247" cy="110608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9104" y="5376149"/>
            <a:ext cx="1280305" cy="1280305"/>
          </a:xfrm>
          <a:prstGeom prst="rect">
            <a:avLst/>
          </a:prstGeom>
        </p:spPr>
      </p:pic>
      <p:sp>
        <p:nvSpPr>
          <p:cNvPr id="9" name="Right Brace 8"/>
          <p:cNvSpPr/>
          <p:nvPr/>
        </p:nvSpPr>
        <p:spPr>
          <a:xfrm>
            <a:off x="6074771" y="920672"/>
            <a:ext cx="1129599" cy="571565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Rectangle 9"/>
          <p:cNvSpPr/>
          <p:nvPr/>
        </p:nvSpPr>
        <p:spPr>
          <a:xfrm>
            <a:off x="7463918" y="3306772"/>
            <a:ext cx="3411899" cy="1200329"/>
          </a:xfrm>
          <a:prstGeom prst="rect">
            <a:avLst/>
          </a:prstGeom>
        </p:spPr>
        <p:txBody>
          <a:bodyPr wrap="square">
            <a:spAutoFit/>
          </a:bodyPr>
          <a:lstStyle/>
          <a:p>
            <a:r>
              <a:rPr lang="en-US" sz="2400" dirty="0">
                <a:solidFill>
                  <a:srgbClr val="002060"/>
                </a:solidFill>
                <a:latin typeface="Bell MT" panose="02020503060305020303" pitchFamily="18" charset="0"/>
              </a:rPr>
              <a:t> </a:t>
            </a:r>
            <a:r>
              <a:rPr lang="en-US" sz="2400" b="1" dirty="0">
                <a:solidFill>
                  <a:srgbClr val="002060"/>
                </a:solidFill>
                <a:latin typeface="Bell MT" panose="02020503060305020303" pitchFamily="18" charset="0"/>
              </a:rPr>
              <a:t>The four key factors that predominate across all age groups.</a:t>
            </a:r>
          </a:p>
        </p:txBody>
      </p:sp>
    </p:spTree>
    <p:extLst>
      <p:ext uri="{BB962C8B-B14F-4D97-AF65-F5344CB8AC3E}">
        <p14:creationId xmlns:p14="http://schemas.microsoft.com/office/powerpoint/2010/main" val="2709323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13163" y="1845734"/>
            <a:ext cx="8866909" cy="4470660"/>
          </a:xfrm>
        </p:spPr>
        <p:txBody>
          <a:bodyPr>
            <a:noAutofit/>
          </a:bodyPr>
          <a:lstStyle/>
          <a:p>
            <a:pPr algn="just"/>
            <a:r>
              <a:rPr lang="en-US" dirty="0" smtClean="0">
                <a:latin typeface="Bell MT" pitchFamily="18" charset="0"/>
              </a:rPr>
              <a:t>only </a:t>
            </a:r>
            <a:r>
              <a:rPr lang="en-US" dirty="0" smtClean="0">
                <a:latin typeface="Bell MT" pitchFamily="18" charset="0"/>
              </a:rPr>
              <a:t>12% of sexual information is provided by family and 29% by friends;</a:t>
            </a:r>
          </a:p>
          <a:p>
            <a:pPr algn="just"/>
            <a:r>
              <a:rPr lang="en-US" dirty="0" smtClean="0">
                <a:latin typeface="Bell MT" pitchFamily="18" charset="0"/>
              </a:rPr>
              <a:t>the </a:t>
            </a:r>
            <a:r>
              <a:rPr lang="en-US" dirty="0" smtClean="0">
                <a:latin typeface="Bell MT" pitchFamily="18" charset="0"/>
              </a:rPr>
              <a:t>average age at first sexual intercourse is 13;</a:t>
            </a:r>
          </a:p>
          <a:p>
            <a:pPr algn="just"/>
            <a:r>
              <a:rPr lang="en-US" dirty="0" smtClean="0">
                <a:latin typeface="Bell MT" pitchFamily="18" charset="0"/>
              </a:rPr>
              <a:t>3% of teenage girls have already had 3 children;</a:t>
            </a:r>
          </a:p>
          <a:p>
            <a:pPr algn="just"/>
            <a:r>
              <a:rPr lang="en-US" dirty="0" smtClean="0">
                <a:latin typeface="Bell MT" pitchFamily="18" charset="0"/>
              </a:rPr>
              <a:t>the maximum number of pregnancies is 5;</a:t>
            </a:r>
          </a:p>
          <a:p>
            <a:pPr algn="just"/>
            <a:r>
              <a:rPr lang="en-US" dirty="0" smtClean="0">
                <a:latin typeface="Bell MT" pitchFamily="18" charset="0"/>
              </a:rPr>
              <a:t>only 16% of the progenitors are adolescents and 47% are over 28 years of age;</a:t>
            </a:r>
          </a:p>
          <a:p>
            <a:pPr algn="just"/>
            <a:r>
              <a:rPr lang="en-US" dirty="0" smtClean="0">
                <a:latin typeface="Bell MT" pitchFamily="18" charset="0"/>
              </a:rPr>
              <a:t>93% of adolescent girls do not use condoms or use them only sometimes;</a:t>
            </a:r>
          </a:p>
          <a:p>
            <a:pPr algn="just"/>
            <a:r>
              <a:rPr lang="en-US" dirty="0" smtClean="0">
                <a:latin typeface="Bell MT" pitchFamily="18" charset="0"/>
              </a:rPr>
              <a:t>90% do not know about family planning methods and how they work;</a:t>
            </a:r>
          </a:p>
          <a:p>
            <a:pPr algn="just"/>
            <a:r>
              <a:rPr lang="en-US" dirty="0" smtClean="0">
                <a:latin typeface="Bell MT" pitchFamily="18" charset="0"/>
              </a:rPr>
              <a:t>92% do not know their menstrual cycle and 88% do not know their fertile period</a:t>
            </a:r>
          </a:p>
          <a:p>
            <a:pPr algn="just"/>
            <a:endParaRPr lang="en-US" dirty="0">
              <a:latin typeface="Bell MT" pitchFamily="18" charset="0"/>
            </a:endParaRPr>
          </a:p>
        </p:txBody>
      </p:sp>
      <p:sp>
        <p:nvSpPr>
          <p:cNvPr id="6" name="Line Callout 2 5"/>
          <p:cNvSpPr/>
          <p:nvPr/>
        </p:nvSpPr>
        <p:spPr>
          <a:xfrm>
            <a:off x="2744313" y="858984"/>
            <a:ext cx="1966233" cy="512616"/>
          </a:xfrm>
          <a:prstGeom prst="borderCallout2">
            <a:avLst>
              <a:gd name="adj1" fmla="val 18751"/>
              <a:gd name="adj2" fmla="val -8333"/>
              <a:gd name="adj3" fmla="val 18750"/>
              <a:gd name="adj4" fmla="val -16667"/>
              <a:gd name="adj5" fmla="val 105037"/>
              <a:gd name="adj6" fmla="val -37118"/>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Agency FB" pitchFamily="34" charset="0"/>
              </a:rPr>
              <a:t>Discussions</a:t>
            </a:r>
            <a:endParaRPr lang="en-US" sz="2400" b="1" dirty="0">
              <a:solidFill>
                <a:srgbClr val="002060"/>
              </a:solidFill>
              <a:latin typeface="Bell MT" panose="020205030603050203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19055" y="1787237"/>
            <a:ext cx="7592291" cy="3810000"/>
          </a:xfrm>
        </p:spPr>
        <p:txBody>
          <a:bodyPr>
            <a:normAutofit/>
          </a:bodyPr>
          <a:lstStyle/>
          <a:p>
            <a:pPr marL="0" indent="0" algn="just">
              <a:buNone/>
            </a:pPr>
            <a:r>
              <a:rPr lang="en-US" sz="2200" dirty="0">
                <a:latin typeface="Bell MT" pitchFamily="18" charset="0"/>
              </a:rPr>
              <a:t>Sexuality education consists of information about sexuality and the transmission of a number of values and recommendations. It begins in childhood and continues to some extent throughout life</a:t>
            </a:r>
            <a:r>
              <a:rPr lang="en-US" sz="2200" dirty="0" smtClean="0">
                <a:latin typeface="Bell MT" pitchFamily="18" charset="0"/>
              </a:rPr>
              <a:t>. It’s important to do sexuality education of the children because a</a:t>
            </a:r>
            <a:r>
              <a:rPr lang="en-US" sz="2200" dirty="0" smtClean="0">
                <a:latin typeface="Bell MT" pitchFamily="18" charset="0"/>
              </a:rPr>
              <a:t> </a:t>
            </a:r>
            <a:r>
              <a:rPr lang="en-US" sz="2200" dirty="0" smtClean="0">
                <a:latin typeface="Bell MT" pitchFamily="18" charset="0"/>
              </a:rPr>
              <a:t>girl's pregnancy can radically change her life. She may be forced to drop out of school, reducing her employment prospects. She also becomes more vulnerable to poverty and exclusion. Her health can also suffer, as complications related to pregnancy and childbirth are one of the leading causes of death among adolescents</a:t>
            </a:r>
            <a:r>
              <a:rPr lang="en-US" sz="2200" dirty="0" smtClean="0">
                <a:latin typeface="Bell MT" pitchFamily="18" charset="0"/>
              </a:rPr>
              <a:t>.</a:t>
            </a:r>
            <a:endParaRPr lang="en-US" sz="2200" dirty="0" smtClean="0">
              <a:latin typeface="Bell MT"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4" y="1281545"/>
            <a:ext cx="3483826" cy="4876800"/>
          </a:xfrm>
          <a:prstGeom prst="rect">
            <a:avLst/>
          </a:prstGeom>
        </p:spPr>
      </p:pic>
      <p:sp>
        <p:nvSpPr>
          <p:cNvPr id="5" name="Line Callout 2 4"/>
          <p:cNvSpPr/>
          <p:nvPr/>
        </p:nvSpPr>
        <p:spPr>
          <a:xfrm>
            <a:off x="4074350" y="1004454"/>
            <a:ext cx="1980087" cy="581892"/>
          </a:xfrm>
          <a:prstGeom prst="borderCallout2">
            <a:avLst>
              <a:gd name="adj1" fmla="val 18750"/>
              <a:gd name="adj2" fmla="val -8333"/>
              <a:gd name="adj3" fmla="val 18750"/>
              <a:gd name="adj4" fmla="val -16667"/>
              <a:gd name="adj5" fmla="val 105037"/>
              <a:gd name="adj6" fmla="val -37118"/>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anose="02020503060305020303" pitchFamily="18" charset="0"/>
              </a:rPr>
              <a:t>Abstract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0199" y="1579418"/>
            <a:ext cx="9295291" cy="4558146"/>
          </a:xfrm>
        </p:spPr>
        <p:txBody>
          <a:bodyPr>
            <a:normAutofit lnSpcReduction="10000"/>
          </a:bodyPr>
          <a:lstStyle/>
          <a:p>
            <a:pPr marL="0" lvl="1" indent="0" algn="just">
              <a:lnSpc>
                <a:spcPct val="95000"/>
              </a:lnSpc>
              <a:spcBef>
                <a:spcPts val="1400"/>
              </a:spcBef>
              <a:spcAft>
                <a:spcPts val="200"/>
              </a:spcAft>
              <a:buSzPct val="80000"/>
              <a:buNone/>
            </a:pPr>
            <a:r>
              <a:rPr lang="en-US" sz="2200" dirty="0">
                <a:solidFill>
                  <a:schemeClr val="tx1"/>
                </a:solidFill>
                <a:latin typeface="Bell MT" pitchFamily="18" charset="0"/>
              </a:rPr>
              <a:t>In Haiti's poor </a:t>
            </a:r>
            <a:r>
              <a:rPr lang="en-US" sz="2200" dirty="0" err="1">
                <a:solidFill>
                  <a:schemeClr val="tx1"/>
                </a:solidFill>
                <a:latin typeface="Bell MT" pitchFamily="18" charset="0"/>
              </a:rPr>
              <a:t>neighbourhoods</a:t>
            </a:r>
            <a:r>
              <a:rPr lang="en-US" sz="2200" dirty="0">
                <a:solidFill>
                  <a:schemeClr val="tx1"/>
                </a:solidFill>
                <a:latin typeface="Bell MT" pitchFamily="18" charset="0"/>
              </a:rPr>
              <a:t>, many girls drop out of school because of premature or unwanted pregnancies. Some have had the support of the father of their children to raise them or of their parents, Others do not, some do not know the identity of the father because 40% of these pregnancies are due to rape and sexual abuse, so they have to raise their children alone. These young teenage girls between the ages of 12 and 19 years old make all kinds of activities and sacrifices to provide for their children, many go into the informal sector trade, some go into domestic work as housekeepers, and some go into prostitution in the hope of having enough to feed themselves and their children. </a:t>
            </a:r>
            <a:endParaRPr lang="en-US" sz="2200" dirty="0" smtClean="0">
              <a:solidFill>
                <a:schemeClr val="tx1"/>
              </a:solidFill>
              <a:latin typeface="Bell MT" pitchFamily="18" charset="0"/>
            </a:endParaRPr>
          </a:p>
          <a:p>
            <a:pPr marL="0" lvl="1" indent="0" algn="just">
              <a:lnSpc>
                <a:spcPct val="95000"/>
              </a:lnSpc>
              <a:spcBef>
                <a:spcPts val="1400"/>
              </a:spcBef>
              <a:spcAft>
                <a:spcPts val="200"/>
              </a:spcAft>
              <a:buSzPct val="80000"/>
              <a:buNone/>
            </a:pPr>
            <a:endParaRPr lang="en-US" sz="2200" dirty="0">
              <a:solidFill>
                <a:schemeClr val="tx1">
                  <a:lumMod val="75000"/>
                  <a:lumOff val="25000"/>
                </a:schemeClr>
              </a:solidFill>
              <a:latin typeface="Bell MT" pitchFamily="18" charset="0"/>
            </a:endParaRPr>
          </a:p>
          <a:p>
            <a:pPr marL="0" lvl="1" indent="0" algn="just">
              <a:lnSpc>
                <a:spcPct val="95000"/>
              </a:lnSpc>
              <a:spcBef>
                <a:spcPts val="1400"/>
              </a:spcBef>
              <a:spcAft>
                <a:spcPts val="200"/>
              </a:spcAft>
              <a:buSzPct val="80000"/>
              <a:buNone/>
            </a:pPr>
            <a:r>
              <a:rPr lang="en-US" sz="2400" b="1" dirty="0" smtClean="0">
                <a:solidFill>
                  <a:srgbClr val="002060"/>
                </a:solidFill>
                <a:latin typeface="Bell MT" pitchFamily="18" charset="0"/>
              </a:rPr>
              <a:t>Why </a:t>
            </a:r>
            <a:r>
              <a:rPr lang="en-US" sz="2400" b="1" dirty="0">
                <a:solidFill>
                  <a:srgbClr val="002060"/>
                </a:solidFill>
                <a:latin typeface="Bell MT" pitchFamily="18" charset="0"/>
              </a:rPr>
              <a:t>a teenager mom don't have the same choice of </a:t>
            </a:r>
            <a:r>
              <a:rPr lang="en-US" sz="2400" b="1" dirty="0" err="1">
                <a:solidFill>
                  <a:srgbClr val="002060"/>
                </a:solidFill>
                <a:latin typeface="Bell MT" pitchFamily="18" charset="0"/>
              </a:rPr>
              <a:t>futur</a:t>
            </a:r>
            <a:r>
              <a:rPr lang="en-US" sz="2400" b="1" dirty="0">
                <a:solidFill>
                  <a:srgbClr val="002060"/>
                </a:solidFill>
                <a:latin typeface="Bell MT" pitchFamily="18" charset="0"/>
              </a:rPr>
              <a:t> with other teenager in Haiti</a:t>
            </a:r>
            <a:r>
              <a:rPr lang="en-US" sz="2400" b="1" dirty="0" smtClean="0">
                <a:solidFill>
                  <a:srgbClr val="002060"/>
                </a:solidFill>
                <a:latin typeface="Bell MT" pitchFamily="18" charset="0"/>
              </a:rPr>
              <a:t>?</a:t>
            </a:r>
            <a:endParaRPr lang="en-US" sz="2400" b="1" dirty="0">
              <a:solidFill>
                <a:srgbClr val="002060"/>
              </a:solidFill>
              <a:latin typeface="Bell MT" pitchFamily="18" charset="0"/>
            </a:endParaRPr>
          </a:p>
        </p:txBody>
      </p:sp>
      <p:sp>
        <p:nvSpPr>
          <p:cNvPr id="4" name="Line Callout 2 3"/>
          <p:cNvSpPr/>
          <p:nvPr/>
        </p:nvSpPr>
        <p:spPr>
          <a:xfrm>
            <a:off x="1580527" y="695949"/>
            <a:ext cx="2548149" cy="523252"/>
          </a:xfrm>
          <a:prstGeom prst="borderCallout2">
            <a:avLst>
              <a:gd name="adj1" fmla="val 18750"/>
              <a:gd name="adj2" fmla="val -8333"/>
              <a:gd name="adj3" fmla="val 18750"/>
              <a:gd name="adj4" fmla="val -16667"/>
              <a:gd name="adj5" fmla="val 134325"/>
              <a:gd name="adj6" fmla="val -37967"/>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itchFamily="18" charset="0"/>
              </a:rPr>
              <a:t>Context</a:t>
            </a:r>
            <a:r>
              <a:rPr lang="en-US" sz="2400" b="1" dirty="0">
                <a:solidFill>
                  <a:srgbClr val="002060"/>
                </a:solidFill>
                <a:latin typeface="Bell MT" pitchFamily="18" charset="0"/>
              </a:rPr>
              <a:t> </a:t>
            </a:r>
            <a:endParaRPr lang="en-US" sz="1400" dirty="0"/>
          </a:p>
        </p:txBody>
      </p:sp>
    </p:spTree>
    <p:extLst>
      <p:ext uri="{BB962C8B-B14F-4D97-AF65-F5344CB8AC3E}">
        <p14:creationId xmlns:p14="http://schemas.microsoft.com/office/powerpoint/2010/main" val="4134895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Autofit/>
          </a:bodyPr>
          <a:lstStyle/>
          <a:p>
            <a:pPr algn="just"/>
            <a:r>
              <a:rPr lang="en-US" sz="2200" dirty="0" smtClean="0">
                <a:latin typeface="Bell MT" pitchFamily="18" charset="0"/>
              </a:rPr>
              <a:t>It may include the expression and discussion of feelings of love, sexual practices, sexual and reproductive health, consent and mutual respect.</a:t>
            </a:r>
          </a:p>
          <a:p>
            <a:pPr algn="just"/>
            <a:r>
              <a:rPr lang="en-US" sz="2200" dirty="0" smtClean="0">
                <a:latin typeface="Bell MT" pitchFamily="18" charset="0"/>
              </a:rPr>
              <a:t>Sexuality education should provide young people with reliable knowledge about sexuality, strengthen their ability to make responsible decisions, enable them to explore and define their own values, and provide them with a healthy model of sexual </a:t>
            </a:r>
            <a:r>
              <a:rPr lang="en-US" sz="2200" dirty="0" err="1" smtClean="0">
                <a:latin typeface="Bell MT" pitchFamily="18" charset="0"/>
              </a:rPr>
              <a:t>behaviour</a:t>
            </a:r>
            <a:r>
              <a:rPr lang="en-US" sz="2200" dirty="0" smtClean="0">
                <a:latin typeface="Bell MT" pitchFamily="18" charset="0"/>
              </a:rPr>
              <a:t>.</a:t>
            </a:r>
          </a:p>
          <a:p>
            <a:pPr algn="just"/>
            <a:r>
              <a:rPr lang="en-US" sz="2200" dirty="0" smtClean="0">
                <a:latin typeface="Bell MT" pitchFamily="18" charset="0"/>
              </a:rPr>
              <a:t>An educational reintegration </a:t>
            </a:r>
            <a:r>
              <a:rPr lang="en-US" sz="2200" dirty="0" err="1" smtClean="0">
                <a:latin typeface="Bell MT" pitchFamily="18" charset="0"/>
              </a:rPr>
              <a:t>programme</a:t>
            </a:r>
            <a:r>
              <a:rPr lang="en-US" sz="2200" dirty="0" smtClean="0">
                <a:latin typeface="Bell MT" pitchFamily="18" charset="0"/>
              </a:rPr>
              <a:t> should be set up for them, which will be parallel to a </a:t>
            </a:r>
            <a:r>
              <a:rPr lang="en-US" sz="2200" dirty="0" err="1" smtClean="0">
                <a:latin typeface="Bell MT" pitchFamily="18" charset="0"/>
              </a:rPr>
              <a:t>programme</a:t>
            </a:r>
            <a:r>
              <a:rPr lang="en-US" sz="2200" dirty="0" smtClean="0">
                <a:latin typeface="Bell MT" pitchFamily="18" charset="0"/>
              </a:rPr>
              <a:t> of odd jobs conditional on prior training which they will have received in relation to the educational level they have reached before giving birth.</a:t>
            </a:r>
          </a:p>
          <a:p>
            <a:endParaRPr 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Bell MT" pitchFamily="18" charset="0"/>
              </a:rPr>
              <a:t>The Ministry of Education and Vocational Training should integrate sex education as a specific course in the academic curriculum. Not just for secondary school, but all three levels of formal education.</a:t>
            </a:r>
          </a:p>
          <a:p>
            <a:endParaRPr lang="en-US" dirty="0"/>
          </a:p>
        </p:txBody>
      </p:sp>
      <p:sp>
        <p:nvSpPr>
          <p:cNvPr id="4" name="Line Callout 2 3"/>
          <p:cNvSpPr/>
          <p:nvPr/>
        </p:nvSpPr>
        <p:spPr>
          <a:xfrm>
            <a:off x="2744313" y="858984"/>
            <a:ext cx="1966233" cy="512616"/>
          </a:xfrm>
          <a:prstGeom prst="borderCallout2">
            <a:avLst>
              <a:gd name="adj1" fmla="val 18751"/>
              <a:gd name="adj2" fmla="val -8333"/>
              <a:gd name="adj3" fmla="val 18750"/>
              <a:gd name="adj4" fmla="val -16667"/>
              <a:gd name="adj5" fmla="val 105037"/>
              <a:gd name="adj6" fmla="val -37118"/>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Agency FB" pitchFamily="34" charset="0"/>
              </a:rPr>
              <a:t>Solutions</a:t>
            </a:r>
            <a:endParaRPr lang="en-US" sz="2400" b="1" dirty="0">
              <a:solidFill>
                <a:srgbClr val="002060"/>
              </a:solidFill>
              <a:latin typeface="Bell MT" panose="02020503060305020303" pitchFamily="18" charset="0"/>
            </a:endParaRPr>
          </a:p>
        </p:txBody>
      </p:sp>
    </p:spTree>
    <p:extLst>
      <p:ext uri="{BB962C8B-B14F-4D97-AF65-F5344CB8AC3E}">
        <p14:creationId xmlns:p14="http://schemas.microsoft.com/office/powerpoint/2010/main" val="1050373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14978" y="706582"/>
            <a:ext cx="6766560" cy="5290091"/>
          </a:xfrm>
        </p:spPr>
        <p:txBody>
          <a:bodyPr>
            <a:normAutofit fontScale="90000"/>
          </a:bodyPr>
          <a:lstStyle/>
          <a:p>
            <a:pPr algn="ctr"/>
            <a:r>
              <a:rPr lang="en-US" sz="3600" i="1" dirty="0" smtClean="0">
                <a:latin typeface="Bell MT" pitchFamily="18" charset="0"/>
              </a:rPr>
              <a:t>Haiti have a young age structure, it would not be wise  to neglect teenage mothers in this way.</a:t>
            </a:r>
            <a:br>
              <a:rPr lang="en-US" sz="3600" i="1" dirty="0" smtClean="0">
                <a:latin typeface="Bell MT" pitchFamily="18" charset="0"/>
              </a:rPr>
            </a:br>
            <a:r>
              <a:rPr lang="en-US" sz="3600" i="1" dirty="0" smtClean="0">
                <a:latin typeface="Bell MT" pitchFamily="18" charset="0"/>
              </a:rPr>
              <a:t>Adolescent pregnancy is usually less a deliberate choice than a lack of choice: it is the consequence of little or no access to education, information and health care.</a:t>
            </a:r>
            <a:br>
              <a:rPr lang="en-US" sz="3600" i="1" dirty="0" smtClean="0">
                <a:latin typeface="Bell MT" pitchFamily="18" charset="0"/>
              </a:rPr>
            </a:br>
            <a:r>
              <a:rPr lang="en-US" sz="3600" i="1" dirty="0" smtClean="0">
                <a:latin typeface="Bell MT" pitchFamily="18" charset="0"/>
              </a:rPr>
              <a:t/>
            </a:r>
            <a:br>
              <a:rPr lang="en-US" sz="3600" i="1" dirty="0" smtClean="0">
                <a:latin typeface="Bell MT" pitchFamily="18" charset="0"/>
              </a:rPr>
            </a:br>
            <a:r>
              <a:rPr lang="en-US" sz="4000" b="1" i="1" dirty="0" smtClean="0">
                <a:solidFill>
                  <a:srgbClr val="002060"/>
                </a:solidFill>
                <a:latin typeface="Bell MT" pitchFamily="18" charset="0"/>
              </a:rPr>
              <a:t>Take care of them</a:t>
            </a:r>
            <a:r>
              <a:rPr lang="en-US" sz="4000" dirty="0" smtClean="0">
                <a:solidFill>
                  <a:srgbClr val="002060"/>
                </a:solidFill>
              </a:rPr>
              <a:t/>
            </a:r>
            <a:br>
              <a:rPr lang="en-US" sz="4000" dirty="0" smtClean="0">
                <a:solidFill>
                  <a:srgbClr val="002060"/>
                </a:solidFill>
              </a:rPr>
            </a:br>
            <a:endParaRPr lang="en-US" sz="3600" i="1" dirty="0">
              <a:solidFill>
                <a:srgbClr val="002060"/>
              </a:solidFill>
              <a:latin typeface="Bell MT" pitchFamily="18" charset="0"/>
            </a:endParaRPr>
          </a:p>
        </p:txBody>
      </p:sp>
      <p:pic>
        <p:nvPicPr>
          <p:cNvPr id="4" name="Espace réservé du contenu 3" descr="grossesse2.jpg"/>
          <p:cNvPicPr>
            <a:picLocks noGrp="1" noChangeAspect="1"/>
          </p:cNvPicPr>
          <p:nvPr>
            <p:ph idx="1"/>
          </p:nvPr>
        </p:nvPicPr>
        <p:blipFill>
          <a:blip r:embed="rId2"/>
          <a:stretch>
            <a:fillRect/>
          </a:stretch>
        </p:blipFill>
        <p:spPr>
          <a:xfrm>
            <a:off x="717544" y="1435283"/>
            <a:ext cx="3663824" cy="4134243"/>
          </a:xfrm>
          <a:prstGeom prst="ellipse">
            <a:avLst/>
          </a:prstGeom>
          <a:ln>
            <a:noFill/>
          </a:ln>
          <a:effectLst>
            <a:softEdge rad="112500"/>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618" y="2008909"/>
            <a:ext cx="10224655" cy="4171228"/>
          </a:xfrm>
        </p:spPr>
        <p:txBody>
          <a:bodyPr>
            <a:normAutofit/>
          </a:bodyPr>
          <a:lstStyle/>
          <a:p>
            <a:pPr marL="0" indent="0">
              <a:buNone/>
            </a:pPr>
            <a:r>
              <a:rPr lang="en-US" sz="2000" b="1" dirty="0" smtClean="0">
                <a:solidFill>
                  <a:srgbClr val="002060"/>
                </a:solidFill>
                <a:latin typeface="Bell MT" panose="02020503060305020303" pitchFamily="18" charset="0"/>
              </a:rPr>
              <a:t>Link GitHub: </a:t>
            </a:r>
            <a:r>
              <a:rPr lang="en-US" sz="2000" dirty="0" smtClean="0">
                <a:solidFill>
                  <a:srgbClr val="002060"/>
                </a:solidFill>
                <a:latin typeface="Bell MT" panose="02020503060305020303" pitchFamily="18" charset="0"/>
              </a:rPr>
              <a:t>https</a:t>
            </a:r>
            <a:r>
              <a:rPr lang="en-US" sz="2000" dirty="0">
                <a:solidFill>
                  <a:srgbClr val="002060"/>
                </a:solidFill>
                <a:latin typeface="Bell MT" panose="02020503060305020303" pitchFamily="18" charset="0"/>
              </a:rPr>
              <a:t>://github.com/Maickery/Child_of_change/blob/master/Result/Presentation.pptx</a:t>
            </a:r>
          </a:p>
        </p:txBody>
      </p:sp>
      <p:sp>
        <p:nvSpPr>
          <p:cNvPr id="5" name="Line Callout 2 4"/>
          <p:cNvSpPr/>
          <p:nvPr/>
        </p:nvSpPr>
        <p:spPr>
          <a:xfrm>
            <a:off x="1525112" y="748148"/>
            <a:ext cx="3393251" cy="609598"/>
          </a:xfrm>
          <a:prstGeom prst="borderCallout2">
            <a:avLst>
              <a:gd name="adj1" fmla="val 18751"/>
              <a:gd name="adj2" fmla="val -8333"/>
              <a:gd name="adj3" fmla="val 18750"/>
              <a:gd name="adj4" fmla="val -16667"/>
              <a:gd name="adj5" fmla="val 102764"/>
              <a:gd name="adj6" fmla="val -24052"/>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Agency FB" pitchFamily="34" charset="0"/>
              </a:rPr>
              <a:t>References &amp; Appendices</a:t>
            </a:r>
            <a:endParaRPr lang="en-US" sz="2400" b="1" dirty="0">
              <a:solidFill>
                <a:srgbClr val="002060"/>
              </a:solidFill>
              <a:latin typeface="Bell MT" panose="02020503060305020303" pitchFamily="18" charset="0"/>
            </a:endParaRPr>
          </a:p>
        </p:txBody>
      </p:sp>
    </p:spTree>
    <p:extLst>
      <p:ext uri="{BB962C8B-B14F-4D97-AF65-F5344CB8AC3E}">
        <p14:creationId xmlns:p14="http://schemas.microsoft.com/office/powerpoint/2010/main" val="522665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99414" y="13855"/>
            <a:ext cx="4503005" cy="685800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5" name="Rectangle 4"/>
          <p:cNvSpPr/>
          <p:nvPr/>
        </p:nvSpPr>
        <p:spPr>
          <a:xfrm>
            <a:off x="0" y="0"/>
            <a:ext cx="7536873" cy="6858000"/>
          </a:xfrm>
          <a:prstGeom prst="rect">
            <a:avLst/>
          </a:prstGeom>
          <a:solidFill>
            <a:schemeClr val="tx1">
              <a:lumMod val="75000"/>
              <a:lumOff val="25000"/>
            </a:scheme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b="1" dirty="0" err="1" smtClean="0">
                <a:ln w="9525">
                  <a:noFill/>
                  <a:prstDash val="solid"/>
                </a:ln>
                <a:solidFill>
                  <a:schemeClr val="bg1"/>
                </a:solidFill>
                <a:effectLst>
                  <a:outerShdw blurRad="12700" dist="38100" dir="2700000" algn="tl" rotWithShape="0">
                    <a:schemeClr val="bg1">
                      <a:lumMod val="50000"/>
                    </a:schemeClr>
                  </a:outerShdw>
                </a:effectLst>
                <a:latin typeface="Agency FB" panose="020B0503020202020204" pitchFamily="34" charset="0"/>
              </a:rPr>
              <a:t>Maïckery</a:t>
            </a:r>
            <a:r>
              <a:rPr lang="en-US" sz="4800" b="1" dirty="0" smtClean="0">
                <a:ln w="9525">
                  <a:noFill/>
                  <a:prstDash val="solid"/>
                </a:ln>
                <a:solidFill>
                  <a:schemeClr val="bg1"/>
                </a:solidFill>
                <a:effectLst>
                  <a:outerShdw blurRad="12700" dist="38100" dir="2700000" algn="tl" rotWithShape="0">
                    <a:schemeClr val="bg1">
                      <a:lumMod val="50000"/>
                    </a:schemeClr>
                  </a:outerShdw>
                </a:effectLst>
                <a:latin typeface="Agency FB" panose="020B0503020202020204" pitchFamily="34" charset="0"/>
              </a:rPr>
              <a:t> </a:t>
            </a:r>
            <a:r>
              <a:rPr lang="en-US" sz="4800" b="1" dirty="0" err="1">
                <a:ln w="9525">
                  <a:noFill/>
                  <a:prstDash val="solid"/>
                </a:ln>
                <a:solidFill>
                  <a:schemeClr val="bg1"/>
                </a:solidFill>
                <a:effectLst>
                  <a:outerShdw blurRad="12700" dist="38100" dir="2700000" algn="tl" rotWithShape="0">
                    <a:schemeClr val="bg1">
                      <a:lumMod val="50000"/>
                    </a:schemeClr>
                  </a:outerShdw>
                </a:effectLst>
                <a:latin typeface="Agency FB" panose="020B0503020202020204" pitchFamily="34" charset="0"/>
              </a:rPr>
              <a:t>Bozor</a:t>
            </a:r>
            <a:endParaRPr lang="en-US" sz="4800" b="1" dirty="0">
              <a:ln w="9525">
                <a:noFill/>
                <a:prstDash val="solid"/>
              </a:ln>
              <a:solidFill>
                <a:schemeClr val="bg1"/>
              </a:solidFill>
              <a:effectLst>
                <a:outerShdw blurRad="12700" dist="38100" dir="2700000" algn="tl" rotWithShape="0">
                  <a:schemeClr val="bg1">
                    <a:lumMod val="50000"/>
                  </a:schemeClr>
                </a:outerShdw>
              </a:effectLst>
              <a:latin typeface="Agency FB" panose="020B0503020202020204" pitchFamily="34" charset="0"/>
            </a:endParaRPr>
          </a:p>
          <a:p>
            <a:pPr algn="ctr"/>
            <a:endParaRPr lang="en-US" sz="4800" dirty="0">
              <a:solidFill>
                <a:schemeClr val="bg1"/>
              </a:solidFill>
            </a:endParaRPr>
          </a:p>
        </p:txBody>
      </p:sp>
      <p:sp>
        <p:nvSpPr>
          <p:cNvPr id="6" name="Rectangle 5"/>
          <p:cNvSpPr/>
          <p:nvPr/>
        </p:nvSpPr>
        <p:spPr>
          <a:xfrm>
            <a:off x="0" y="6220691"/>
            <a:ext cx="12202419" cy="665019"/>
          </a:xfrm>
          <a:prstGeom prst="rect">
            <a:avLst/>
          </a:prstGeom>
          <a:solidFill>
            <a:schemeClr val="accent2">
              <a:lumMod val="50000"/>
            </a:schemeClr>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i="1" dirty="0" smtClean="0">
                <a:solidFill>
                  <a:schemeClr val="bg1"/>
                </a:solidFill>
                <a:latin typeface="Bell MT" panose="02020503060305020303" pitchFamily="18" charset="0"/>
              </a:rPr>
              <a:t>Thanks </a:t>
            </a:r>
            <a:r>
              <a:rPr lang="en-US" sz="3200" i="1" dirty="0" smtClean="0">
                <a:solidFill>
                  <a:schemeClr val="bg1"/>
                </a:solidFill>
                <a:latin typeface="Bell MT" panose="02020503060305020303" pitchFamily="18" charset="0"/>
              </a:rPr>
              <a:t>you </a:t>
            </a:r>
            <a:r>
              <a:rPr lang="en-US" sz="2800" i="1" dirty="0" smtClean="0">
                <a:solidFill>
                  <a:schemeClr val="bg1"/>
                </a:solidFill>
                <a:latin typeface="Bell MT" panose="02020503060305020303" pitchFamily="18" charset="0"/>
              </a:rPr>
              <a:t>ladies </a:t>
            </a:r>
            <a:r>
              <a:rPr lang="en-US" sz="2800" i="1" dirty="0">
                <a:solidFill>
                  <a:schemeClr val="bg1"/>
                </a:solidFill>
                <a:latin typeface="Bell MT" panose="02020503060305020303" pitchFamily="18" charset="0"/>
              </a:rPr>
              <a:t>and </a:t>
            </a:r>
            <a:r>
              <a:rPr lang="en-US" sz="2800" i="1" dirty="0" smtClean="0">
                <a:solidFill>
                  <a:schemeClr val="bg1"/>
                </a:solidFill>
                <a:latin typeface="Bell MT" panose="02020503060305020303" pitchFamily="18" charset="0"/>
              </a:rPr>
              <a:t>gentlemen for </a:t>
            </a:r>
            <a:r>
              <a:rPr lang="en-US" sz="2800" i="1" dirty="0">
                <a:solidFill>
                  <a:schemeClr val="bg1"/>
                </a:solidFill>
                <a:latin typeface="Bell MT" panose="02020503060305020303" pitchFamily="18" charset="0"/>
              </a:rPr>
              <a:t>your </a:t>
            </a:r>
            <a:r>
              <a:rPr lang="en-US" sz="2800" i="1" dirty="0" smtClean="0">
                <a:solidFill>
                  <a:schemeClr val="bg1"/>
                </a:solidFill>
                <a:latin typeface="Bell MT" panose="02020503060305020303" pitchFamily="18" charset="0"/>
              </a:rPr>
              <a:t>attention </a:t>
            </a:r>
            <a:r>
              <a:rPr lang="en-US" sz="2800" i="1" dirty="0" smtClean="0">
                <a:solidFill>
                  <a:schemeClr val="bg1"/>
                </a:solidFill>
              </a:rPr>
              <a:t>!</a:t>
            </a:r>
            <a:r>
              <a:rPr lang="en-US" sz="2800" i="1" dirty="0" smtClean="0">
                <a:solidFill>
                  <a:schemeClr val="bg1"/>
                </a:solidFill>
                <a:latin typeface="Bell MT" panose="02020503060305020303" pitchFamily="18" charset="0"/>
              </a:rPr>
              <a:t> </a:t>
            </a:r>
            <a:endParaRPr lang="en-US" sz="3200" i="1" dirty="0">
              <a:solidFill>
                <a:schemeClr val="bg1"/>
              </a:solidFill>
              <a:latin typeface="Bell MT" panose="02020503060305020303" pitchFamily="18" charset="0"/>
            </a:endParaRPr>
          </a:p>
        </p:txBody>
      </p:sp>
      <p:pic>
        <p:nvPicPr>
          <p:cNvPr id="7" name="Picture 2" descr="https://lh4.googleusercontent.com/4Wo_w--dESstuOhLyGi5_anej3dN8TpOFYRhrd4hW8Rhjcg7IBc82rGGYXC23jO5Z0IsU5I5RQCCT9CCz7ajbDwOsBM3SJprGAIRd4fhkeUtefASTNRpcZORRVAHTBqLAwFzw19z"/>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0779" b="24963"/>
          <a:stretch/>
        </p:blipFill>
        <p:spPr bwMode="auto">
          <a:xfrm>
            <a:off x="10720171" y="6220691"/>
            <a:ext cx="1471829" cy="66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08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gular Pentagon 5"/>
          <p:cNvSpPr/>
          <p:nvPr/>
        </p:nvSpPr>
        <p:spPr>
          <a:xfrm rot="19366856">
            <a:off x="4000119" y="810109"/>
            <a:ext cx="3257987" cy="3085216"/>
          </a:xfrm>
          <a:prstGeom prst="pentagon">
            <a:avLst/>
          </a:prstGeom>
          <a:solidFill>
            <a:schemeClr val="accent2">
              <a:lumMod val="7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For every 1000 girls between the ages of 15 and 19, 66 have at least one early pregnancy in Haiti</a:t>
            </a:r>
          </a:p>
        </p:txBody>
      </p:sp>
      <p:sp>
        <p:nvSpPr>
          <p:cNvPr id="7" name="Regular Pentagon 6"/>
          <p:cNvSpPr/>
          <p:nvPr/>
        </p:nvSpPr>
        <p:spPr>
          <a:xfrm>
            <a:off x="6024973" y="3325091"/>
            <a:ext cx="3202154" cy="3228108"/>
          </a:xfrm>
          <a:prstGeom prst="pentagon">
            <a:avLst/>
          </a:prstGeom>
          <a:solidFill>
            <a:schemeClr val="accent2">
              <a:lumMod val="7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lvl="1" algn="ctr"/>
            <a:r>
              <a:rPr lang="en-US" dirty="0" smtClean="0">
                <a:solidFill>
                  <a:schemeClr val="tx1"/>
                </a:solidFill>
              </a:rPr>
              <a:t>Under </a:t>
            </a:r>
            <a:r>
              <a:rPr lang="en-US" dirty="0">
                <a:solidFill>
                  <a:schemeClr val="tx1"/>
                </a:solidFill>
              </a:rPr>
              <a:t>the effect of certain variables such as </a:t>
            </a:r>
            <a:r>
              <a:rPr lang="en-US" dirty="0" smtClean="0">
                <a:solidFill>
                  <a:schemeClr val="tx1"/>
                </a:solidFill>
              </a:rPr>
              <a:t>rape early </a:t>
            </a:r>
            <a:r>
              <a:rPr lang="en-US" dirty="0">
                <a:solidFill>
                  <a:schemeClr val="tx1"/>
                </a:solidFill>
              </a:rPr>
              <a:t>union, early sexuality, and under-use of contraception</a:t>
            </a:r>
          </a:p>
        </p:txBody>
      </p:sp>
      <p:sp>
        <p:nvSpPr>
          <p:cNvPr id="8" name="Regular Pentagon 7"/>
          <p:cNvSpPr/>
          <p:nvPr/>
        </p:nvSpPr>
        <p:spPr>
          <a:xfrm rot="2131321">
            <a:off x="8057006" y="624369"/>
            <a:ext cx="3202154" cy="3228108"/>
          </a:xfrm>
          <a:prstGeom prst="pentagon">
            <a:avLst/>
          </a:prstGeom>
          <a:solidFill>
            <a:schemeClr val="accent2">
              <a:lumMod val="7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lvl="1" algn="ctr"/>
            <a:endParaRPr lang="en-US" sz="1600" dirty="0"/>
          </a:p>
        </p:txBody>
      </p:sp>
      <p:sp>
        <p:nvSpPr>
          <p:cNvPr id="10" name="Line Callout 2 9"/>
          <p:cNvSpPr/>
          <p:nvPr/>
        </p:nvSpPr>
        <p:spPr>
          <a:xfrm>
            <a:off x="1358835" y="512620"/>
            <a:ext cx="2548149" cy="734290"/>
          </a:xfrm>
          <a:prstGeom prst="borderCallout2">
            <a:avLst>
              <a:gd name="adj1" fmla="val 18750"/>
              <a:gd name="adj2" fmla="val -8333"/>
              <a:gd name="adj3" fmla="val 18750"/>
              <a:gd name="adj4" fmla="val -16667"/>
              <a:gd name="adj5" fmla="val 99067"/>
              <a:gd name="adj6" fmla="val -38511"/>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lvl="1" algn="ctr"/>
            <a:r>
              <a:rPr lang="en-US" sz="2400" b="1" dirty="0">
                <a:solidFill>
                  <a:srgbClr val="002060"/>
                </a:solidFill>
                <a:latin typeface="Bell MT" pitchFamily="18" charset="0"/>
              </a:rPr>
              <a:t>Background</a:t>
            </a:r>
          </a:p>
          <a:p>
            <a:pPr algn="ctr"/>
            <a:endParaRPr lang="en-US" sz="1400" dirty="0"/>
          </a:p>
        </p:txBody>
      </p:sp>
      <p:pic>
        <p:nvPicPr>
          <p:cNvPr id="11" name="Content Placeholder 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90550" y="2460776"/>
            <a:ext cx="2708279" cy="30990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2560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693" y="2100504"/>
            <a:ext cx="8118764" cy="2033539"/>
          </a:xfrm>
        </p:spPr>
        <p:txBody>
          <a:bodyPr>
            <a:normAutofit/>
          </a:bodyPr>
          <a:lstStyle/>
          <a:p>
            <a:pPr algn="just"/>
            <a:r>
              <a:rPr lang="en-US" sz="2200" b="1" dirty="0" smtClean="0">
                <a:latin typeface="Bell MT" pitchFamily="18" charset="0"/>
              </a:rPr>
              <a:t>- Dropping out of school </a:t>
            </a:r>
            <a:endParaRPr lang="en-US" sz="2200" b="1" dirty="0">
              <a:latin typeface="Bell MT" pitchFamily="18" charset="0"/>
            </a:endParaRPr>
          </a:p>
          <a:p>
            <a:pPr algn="just"/>
            <a:r>
              <a:rPr lang="en-US" sz="2200" b="1" dirty="0" smtClean="0">
                <a:latin typeface="Bell MT" pitchFamily="18" charset="0"/>
              </a:rPr>
              <a:t>- Marginalization</a:t>
            </a:r>
          </a:p>
          <a:p>
            <a:pPr algn="just"/>
            <a:r>
              <a:rPr lang="en-US" sz="2200" b="1" dirty="0" smtClean="0">
                <a:latin typeface="Bell MT" pitchFamily="18" charset="0"/>
              </a:rPr>
              <a:t>- Perpetuation of women's low status and poverty </a:t>
            </a:r>
          </a:p>
          <a:p>
            <a:pPr marL="0" indent="0" algn="just">
              <a:buNone/>
            </a:pPr>
            <a:endParaRPr lang="en-US" sz="2400" dirty="0" smtClean="0">
              <a:latin typeface="Bell MT" pitchFamily="18" charset="0"/>
            </a:endParaRPr>
          </a:p>
          <a:p>
            <a:pPr marL="544068" lvl="1" indent="-342900" fontAlgn="base">
              <a:buNone/>
            </a:pPr>
            <a:endParaRPr lang="en-US" sz="2800" b="1" dirty="0" smtClean="0">
              <a:latin typeface="Bell MT" pitchFamily="18" charset="0"/>
            </a:endParaRPr>
          </a:p>
          <a:p>
            <a:endParaRPr lang="en-US" dirty="0"/>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2510" y="415636"/>
            <a:ext cx="3107102" cy="2701638"/>
          </a:xfrm>
          <a:prstGeom prst="rect">
            <a:avLst/>
          </a:prstGeom>
        </p:spPr>
      </p:pic>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5585" y="3347415"/>
            <a:ext cx="3114027" cy="2909453"/>
          </a:xfrm>
          <a:prstGeom prst="rect">
            <a:avLst/>
          </a:prstGeom>
        </p:spPr>
      </p:pic>
      <p:sp>
        <p:nvSpPr>
          <p:cNvPr id="6" name="Line Callout 2 5"/>
          <p:cNvSpPr/>
          <p:nvPr/>
        </p:nvSpPr>
        <p:spPr>
          <a:xfrm>
            <a:off x="1497400" y="709803"/>
            <a:ext cx="2548149" cy="718359"/>
          </a:xfrm>
          <a:prstGeom prst="borderCallout2">
            <a:avLst>
              <a:gd name="adj1" fmla="val 18750"/>
              <a:gd name="adj2" fmla="val -8333"/>
              <a:gd name="adj3" fmla="val 18750"/>
              <a:gd name="adj4" fmla="val -16667"/>
              <a:gd name="adj5" fmla="val 97256"/>
              <a:gd name="adj6" fmla="val -33074"/>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itchFamily="18" charset="0"/>
              </a:rPr>
              <a:t>Problem </a:t>
            </a:r>
            <a:endParaRPr lang="en-US" sz="1400" dirty="0"/>
          </a:p>
        </p:txBody>
      </p:sp>
      <p:sp>
        <p:nvSpPr>
          <p:cNvPr id="2" name="Rectangle 1"/>
          <p:cNvSpPr/>
          <p:nvPr/>
        </p:nvSpPr>
        <p:spPr>
          <a:xfrm>
            <a:off x="512619" y="4461958"/>
            <a:ext cx="6802581" cy="1200329"/>
          </a:xfrm>
          <a:prstGeom prst="rect">
            <a:avLst/>
          </a:prstGeom>
        </p:spPr>
        <p:txBody>
          <a:bodyPr wrap="square">
            <a:spAutoFit/>
          </a:bodyPr>
          <a:lstStyle/>
          <a:p>
            <a:pPr algn="just"/>
            <a:r>
              <a:rPr lang="en-US" sz="2400" b="1" dirty="0">
                <a:solidFill>
                  <a:srgbClr val="002060"/>
                </a:solidFill>
                <a:latin typeface="Bell MT" pitchFamily="18" charset="0"/>
              </a:rPr>
              <a:t>This consequences of early pregnancy, is the problem that our project want to try to find a solution for</a:t>
            </a:r>
          </a:p>
        </p:txBody>
      </p:sp>
    </p:spTree>
    <p:extLst>
      <p:ext uri="{BB962C8B-B14F-4D97-AF65-F5344CB8AC3E}">
        <p14:creationId xmlns:p14="http://schemas.microsoft.com/office/powerpoint/2010/main" val="3715207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4181" t="5397" r="12523" b="23580"/>
          <a:stretch/>
        </p:blipFill>
        <p:spPr>
          <a:xfrm>
            <a:off x="9240704" y="2651169"/>
            <a:ext cx="886970" cy="859467"/>
          </a:xfrm>
          <a:prstGeom prst="rect">
            <a:avLst/>
          </a:prstGeom>
        </p:spPr>
      </p:pic>
      <p:sp>
        <p:nvSpPr>
          <p:cNvPr id="3" name="Espace réservé du contenu 2"/>
          <p:cNvSpPr>
            <a:spLocks noGrp="1"/>
          </p:cNvSpPr>
          <p:nvPr>
            <p:ph idx="1"/>
          </p:nvPr>
        </p:nvSpPr>
        <p:spPr>
          <a:xfrm>
            <a:off x="2673926" y="1828800"/>
            <a:ext cx="7183305" cy="4351337"/>
          </a:xfrm>
        </p:spPr>
        <p:txBody>
          <a:bodyPr>
            <a:normAutofit/>
          </a:bodyPr>
          <a:lstStyle/>
          <a:p>
            <a:r>
              <a:rPr lang="en-US" sz="2400" dirty="0" smtClean="0">
                <a:latin typeface="Bell MT" pitchFamily="18" charset="0"/>
              </a:rPr>
              <a:t>All young mothers</a:t>
            </a:r>
          </a:p>
          <a:p>
            <a:pPr marL="0" indent="0">
              <a:buNone/>
            </a:pPr>
            <a:endParaRPr lang="en-US" sz="2400" dirty="0" smtClean="0">
              <a:latin typeface="Bell MT" pitchFamily="18" charset="0"/>
            </a:endParaRPr>
          </a:p>
          <a:p>
            <a:r>
              <a:rPr lang="en-US" sz="2400" dirty="0" smtClean="0">
                <a:latin typeface="Bell MT" pitchFamily="18" charset="0"/>
              </a:rPr>
              <a:t>NGOs working with and for young people, women</a:t>
            </a:r>
          </a:p>
          <a:p>
            <a:pPr marL="0" indent="0">
              <a:buNone/>
            </a:pPr>
            <a:endParaRPr lang="en-US" sz="2400" dirty="0" smtClean="0">
              <a:latin typeface="Bell MT" pitchFamily="18" charset="0"/>
            </a:endParaRPr>
          </a:p>
          <a:p>
            <a:r>
              <a:rPr lang="en-US" sz="2400" dirty="0" smtClean="0">
                <a:latin typeface="Bell MT" pitchFamily="18" charset="0"/>
              </a:rPr>
              <a:t>Corporate philanthropy</a:t>
            </a:r>
            <a:endParaRPr lang="en-US" sz="2400" dirty="0">
              <a:latin typeface="Bell MT" pitchFamily="18" charset="0"/>
            </a:endParaRPr>
          </a:p>
        </p:txBody>
      </p:sp>
      <p:sp>
        <p:nvSpPr>
          <p:cNvPr id="4" name="Line Callout 2 3"/>
          <p:cNvSpPr/>
          <p:nvPr/>
        </p:nvSpPr>
        <p:spPr>
          <a:xfrm>
            <a:off x="2182644" y="643550"/>
            <a:ext cx="2229471" cy="732211"/>
          </a:xfrm>
          <a:prstGeom prst="borderCallout2">
            <a:avLst>
              <a:gd name="adj1" fmla="val 18750"/>
              <a:gd name="adj2" fmla="val -8333"/>
              <a:gd name="adj3" fmla="val 18750"/>
              <a:gd name="adj4" fmla="val -16667"/>
              <a:gd name="adj5" fmla="val 118470"/>
              <a:gd name="adj6" fmla="val -37424"/>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itchFamily="18" charset="0"/>
              </a:rPr>
              <a:t>Audiences</a:t>
            </a:r>
            <a:r>
              <a:rPr lang="en-US" sz="2400" b="1" dirty="0">
                <a:solidFill>
                  <a:srgbClr val="002060"/>
                </a:solidFill>
                <a:latin typeface="Bell MT" pitchFamily="18" charset="0"/>
              </a:rPr>
              <a:t> </a:t>
            </a:r>
            <a:endParaRPr lang="en-US" sz="1400" dirty="0">
              <a:solidFill>
                <a:srgbClr val="00206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093521" y="1620982"/>
            <a:ext cx="822369" cy="822369"/>
          </a:xfrm>
          <a:prstGeom prst="rect">
            <a:avLst/>
          </a:prstGeom>
        </p:spPr>
      </p:pic>
      <p:pic>
        <p:nvPicPr>
          <p:cNvPr id="8" name="Picture 7"/>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15890" y="3986511"/>
            <a:ext cx="516216" cy="51621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225" y="2159467"/>
            <a:ext cx="3017652" cy="1077733"/>
          </a:xfrm>
        </p:spPr>
      </p:pic>
      <p:sp>
        <p:nvSpPr>
          <p:cNvPr id="5" name="Line Callout 2 4"/>
          <p:cNvSpPr/>
          <p:nvPr/>
        </p:nvSpPr>
        <p:spPr>
          <a:xfrm>
            <a:off x="1606486" y="697023"/>
            <a:ext cx="1941391" cy="591450"/>
          </a:xfrm>
          <a:prstGeom prst="borderCallout2">
            <a:avLst>
              <a:gd name="adj1" fmla="val 18750"/>
              <a:gd name="adj2" fmla="val -8333"/>
              <a:gd name="adj3" fmla="val 18750"/>
              <a:gd name="adj4" fmla="val -16667"/>
              <a:gd name="adj5" fmla="val 112500"/>
              <a:gd name="adj6" fmla="val -44492"/>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itchFamily="18" charset="0"/>
              </a:rPr>
              <a:t>Data</a:t>
            </a:r>
            <a:endParaRPr lang="en-US" sz="1400" dirty="0">
              <a:solidFill>
                <a:srgbClr val="002060"/>
              </a:solidFill>
            </a:endParaRPr>
          </a:p>
        </p:txBody>
      </p:sp>
      <p:sp>
        <p:nvSpPr>
          <p:cNvPr id="7" name="Rectangle 6"/>
          <p:cNvSpPr/>
          <p:nvPr/>
        </p:nvSpPr>
        <p:spPr>
          <a:xfrm>
            <a:off x="3547877" y="2375167"/>
            <a:ext cx="7563468" cy="646331"/>
          </a:xfrm>
          <a:prstGeom prst="rect">
            <a:avLst/>
          </a:prstGeom>
        </p:spPr>
        <p:txBody>
          <a:bodyPr wrap="square">
            <a:spAutoFit/>
          </a:bodyPr>
          <a:lstStyle/>
          <a:p>
            <a:r>
              <a:rPr lang="en-US" b="1" dirty="0">
                <a:solidFill>
                  <a:srgbClr val="00B0F0"/>
                </a:solidFill>
              </a:rPr>
              <a:t>https://dhsprogram.com/topics/Youth-Corner/haiti-dhs-key-indicators.cfm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63" y="3868446"/>
            <a:ext cx="2466975" cy="1476375"/>
          </a:xfrm>
          <a:prstGeom prst="rect">
            <a:avLst/>
          </a:prstGeom>
        </p:spPr>
      </p:pic>
      <p:sp>
        <p:nvSpPr>
          <p:cNvPr id="9" name="Rectangle 8"/>
          <p:cNvSpPr/>
          <p:nvPr/>
        </p:nvSpPr>
        <p:spPr>
          <a:xfrm>
            <a:off x="3547877" y="4283469"/>
            <a:ext cx="6096000" cy="646331"/>
          </a:xfrm>
          <a:prstGeom prst="rect">
            <a:avLst/>
          </a:prstGeom>
        </p:spPr>
        <p:txBody>
          <a:bodyPr>
            <a:spAutoFit/>
          </a:bodyPr>
          <a:lstStyle/>
          <a:p>
            <a:r>
              <a:rPr lang="en-US" b="1" dirty="0">
                <a:solidFill>
                  <a:srgbClr val="00B0F0"/>
                </a:solidFill>
              </a:rPr>
              <a:t> https://data.humdata.org/dataset/777e8b06-337f-4295-80bc-ca1515244215</a:t>
            </a:r>
          </a:p>
        </p:txBody>
      </p:sp>
    </p:spTree>
    <p:extLst>
      <p:ext uri="{BB962C8B-B14F-4D97-AF65-F5344CB8AC3E}">
        <p14:creationId xmlns:p14="http://schemas.microsoft.com/office/powerpoint/2010/main" val="377779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Callout 2 3"/>
          <p:cNvSpPr/>
          <p:nvPr/>
        </p:nvSpPr>
        <p:spPr>
          <a:xfrm>
            <a:off x="2008267" y="1029532"/>
            <a:ext cx="2314351" cy="591450"/>
          </a:xfrm>
          <a:prstGeom prst="borderCallout2">
            <a:avLst>
              <a:gd name="adj1" fmla="val 18750"/>
              <a:gd name="adj2" fmla="val -8333"/>
              <a:gd name="adj3" fmla="val 18750"/>
              <a:gd name="adj4" fmla="val -16667"/>
              <a:gd name="adj5" fmla="val 121870"/>
              <a:gd name="adj6" fmla="val -38506"/>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itchFamily="18" charset="0"/>
              </a:rPr>
              <a:t>Methodology</a:t>
            </a:r>
            <a:endParaRPr lang="en-US" sz="1400" dirty="0">
              <a:solidFill>
                <a:srgbClr val="002060"/>
              </a:solidFill>
            </a:endParaRPr>
          </a:p>
        </p:txBody>
      </p:sp>
      <p:graphicFrame>
        <p:nvGraphicFramePr>
          <p:cNvPr id="8" name="Diagram 7"/>
          <p:cNvGraphicFramePr/>
          <p:nvPr>
            <p:extLst>
              <p:ext uri="{D42A27DB-BD31-4B8C-83A1-F6EECF244321}">
                <p14:modId xmlns:p14="http://schemas.microsoft.com/office/powerpoint/2010/main" val="1272524966"/>
              </p:ext>
            </p:extLst>
          </p:nvPr>
        </p:nvGraphicFramePr>
        <p:xfrm>
          <a:off x="540326" y="1717964"/>
          <a:ext cx="10169238" cy="4878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643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667892" y="2221454"/>
            <a:ext cx="2352399" cy="2613781"/>
          </a:xfrm>
        </p:spPr>
        <p:txBody>
          <a:bodyPr numCol="1">
            <a:noAutofit/>
          </a:bodyPr>
          <a:lstStyle/>
          <a:p>
            <a:pPr algn="just"/>
            <a:r>
              <a:rPr lang="en-US" sz="2200" dirty="0" smtClean="0">
                <a:latin typeface="Bell MT" pitchFamily="18" charset="0"/>
              </a:rPr>
              <a:t>0 : </a:t>
            </a:r>
            <a:r>
              <a:rPr lang="en-US" sz="2200" dirty="0" err="1" smtClean="0">
                <a:latin typeface="Bell MT" pitchFamily="18" charset="0"/>
              </a:rPr>
              <a:t>Artibonite</a:t>
            </a:r>
            <a:r>
              <a:rPr lang="en-US" sz="2200" dirty="0" smtClean="0">
                <a:latin typeface="Bell MT" pitchFamily="18" charset="0"/>
              </a:rPr>
              <a:t>   </a:t>
            </a:r>
          </a:p>
          <a:p>
            <a:pPr algn="just"/>
            <a:r>
              <a:rPr lang="en-US" sz="2200" dirty="0" smtClean="0">
                <a:latin typeface="Bell MT" pitchFamily="18" charset="0"/>
              </a:rPr>
              <a:t>1 : Centre   </a:t>
            </a:r>
          </a:p>
          <a:p>
            <a:pPr algn="just"/>
            <a:r>
              <a:rPr lang="en-US" sz="2200" dirty="0" smtClean="0">
                <a:latin typeface="Bell MT" pitchFamily="18" charset="0"/>
              </a:rPr>
              <a:t> 2 : </a:t>
            </a:r>
            <a:r>
              <a:rPr lang="en-US" sz="2200" dirty="0" err="1" smtClean="0">
                <a:latin typeface="Bell MT" pitchFamily="18" charset="0"/>
              </a:rPr>
              <a:t>Grande'Anse</a:t>
            </a:r>
            <a:r>
              <a:rPr lang="en-US" sz="2200" dirty="0" smtClean="0">
                <a:latin typeface="Bell MT" pitchFamily="18" charset="0"/>
              </a:rPr>
              <a:t>   </a:t>
            </a:r>
          </a:p>
          <a:p>
            <a:pPr algn="just"/>
            <a:r>
              <a:rPr lang="en-US" sz="2200" dirty="0" smtClean="0">
                <a:latin typeface="Bell MT" pitchFamily="18" charset="0"/>
              </a:rPr>
              <a:t>3 : </a:t>
            </a:r>
            <a:r>
              <a:rPr lang="en-US" sz="2200" dirty="0" err="1" smtClean="0">
                <a:latin typeface="Bell MT" pitchFamily="18" charset="0"/>
              </a:rPr>
              <a:t>Nippes</a:t>
            </a:r>
            <a:r>
              <a:rPr lang="en-US" sz="2200" dirty="0" smtClean="0">
                <a:latin typeface="Bell MT" pitchFamily="18" charset="0"/>
              </a:rPr>
              <a:t>   </a:t>
            </a:r>
          </a:p>
          <a:p>
            <a:pPr algn="just"/>
            <a:r>
              <a:rPr lang="en-US" sz="2200" dirty="0" smtClean="0">
                <a:latin typeface="Bell MT" pitchFamily="18" charset="0"/>
              </a:rPr>
              <a:t> 4 : North   </a:t>
            </a:r>
          </a:p>
        </p:txBody>
      </p:sp>
      <p:pic>
        <p:nvPicPr>
          <p:cNvPr id="7" name="Image 6" descr="Haitian demographic.png"/>
          <p:cNvPicPr>
            <a:picLocks noChangeAspect="1"/>
          </p:cNvPicPr>
          <p:nvPr/>
        </p:nvPicPr>
        <p:blipFill>
          <a:blip r:embed="rId2"/>
          <a:stretch>
            <a:fillRect/>
          </a:stretch>
        </p:blipFill>
        <p:spPr>
          <a:xfrm>
            <a:off x="5946465" y="1571056"/>
            <a:ext cx="4624553" cy="3071865"/>
          </a:xfrm>
          <a:prstGeom prst="rect">
            <a:avLst/>
          </a:prstGeom>
        </p:spPr>
      </p:pic>
      <p:sp>
        <p:nvSpPr>
          <p:cNvPr id="9" name="Espace réservé du contenu 5"/>
          <p:cNvSpPr txBox="1">
            <a:spLocks/>
          </p:cNvSpPr>
          <p:nvPr/>
        </p:nvSpPr>
        <p:spPr>
          <a:xfrm>
            <a:off x="667892" y="5293320"/>
            <a:ext cx="10013963" cy="1266982"/>
          </a:xfrm>
          <a:prstGeom prst="rect">
            <a:avLst/>
          </a:prstGeom>
        </p:spPr>
        <p:txBody>
          <a:bodyPr vert="horz" lIns="0" tIns="45720" rIns="0" bIns="45720" numCol="1" rtlCol="0">
            <a:normAutofit/>
          </a:bodyPr>
          <a:lstStyle/>
          <a:p>
            <a:pPr marL="91440" marR="0" lvl="0" indent="-91440" algn="just" defTabSz="914400" rtl="0" eaLnBrk="1" fontAlgn="auto" latinLnBrk="0" hangingPunct="1">
              <a:lnSpc>
                <a:spcPct val="90000"/>
              </a:lnSpc>
              <a:spcBef>
                <a:spcPts val="1200"/>
              </a:spcBef>
              <a:spcAft>
                <a:spcPts val="200"/>
              </a:spcAft>
              <a:buClr>
                <a:schemeClr val="accent3"/>
              </a:buClr>
              <a:buSzPct val="100000"/>
              <a:buFont typeface="Calibri" panose="020F0502020204030204" pitchFamily="34" charset="0"/>
              <a:buChar char=" "/>
              <a:tabLst/>
              <a:defRPr/>
            </a:pPr>
            <a:r>
              <a:rPr kumimoji="0" lang="en-US" sz="2400" i="0" u="none" strike="noStrike" kern="1200" cap="none" spc="0" normalizeH="0" baseline="0" noProof="0" dirty="0" smtClean="0">
                <a:ln>
                  <a:noFill/>
                </a:ln>
                <a:solidFill>
                  <a:schemeClr val="tx1">
                    <a:lumMod val="75000"/>
                    <a:lumOff val="25000"/>
                  </a:schemeClr>
                </a:solidFill>
                <a:effectLst/>
                <a:uLnTx/>
                <a:uFillTx/>
                <a:latin typeface="Bell MT" pitchFamily="18" charset="0"/>
                <a:ea typeface="+mn-ea"/>
                <a:cs typeface="+mn-cs"/>
              </a:rPr>
              <a:t> </a:t>
            </a:r>
            <a:r>
              <a:rPr kumimoji="0" lang="en-US" sz="2000" b="1" i="0" u="none" strike="noStrike" kern="1200" cap="none" spc="0" normalizeH="0" baseline="0" noProof="0" dirty="0" smtClean="0">
                <a:ln>
                  <a:noFill/>
                </a:ln>
                <a:effectLst/>
                <a:uLnTx/>
                <a:uFillTx/>
                <a:latin typeface="Bell MT" pitchFamily="18" charset="0"/>
                <a:ea typeface="+mn-ea"/>
                <a:cs typeface="+mn-cs"/>
              </a:rPr>
              <a:t>The three departments with the largest population are respectively (in descending order): West, </a:t>
            </a:r>
            <a:r>
              <a:rPr kumimoji="0" lang="en-US" sz="2000" b="1" i="0" u="none" strike="noStrike" kern="1200" cap="none" spc="0" normalizeH="0" baseline="0" noProof="0" dirty="0" err="1" smtClean="0">
                <a:ln>
                  <a:noFill/>
                </a:ln>
                <a:effectLst/>
                <a:uLnTx/>
                <a:uFillTx/>
                <a:latin typeface="Bell MT" pitchFamily="18" charset="0"/>
                <a:ea typeface="+mn-ea"/>
                <a:cs typeface="+mn-cs"/>
              </a:rPr>
              <a:t>Artibonite</a:t>
            </a:r>
            <a:r>
              <a:rPr kumimoji="0" lang="en-US" sz="2000" b="1" i="0" u="none" strike="noStrike" kern="1200" cap="none" spc="0" normalizeH="0" baseline="0" noProof="0" dirty="0" smtClean="0">
                <a:ln>
                  <a:noFill/>
                </a:ln>
                <a:effectLst/>
                <a:uLnTx/>
                <a:uFillTx/>
                <a:latin typeface="Bell MT" pitchFamily="18" charset="0"/>
                <a:ea typeface="+mn-ea"/>
                <a:cs typeface="+mn-cs"/>
              </a:rPr>
              <a:t> and North. </a:t>
            </a:r>
            <a:r>
              <a:rPr kumimoji="0" lang="en-US" sz="2000" b="1" i="0" u="none" strike="noStrike" kern="1200" cap="none" spc="0" normalizeH="0" baseline="0" noProof="0" dirty="0" smtClean="0">
                <a:ln>
                  <a:noFill/>
                </a:ln>
                <a:solidFill>
                  <a:srgbClr val="002060"/>
                </a:solidFill>
                <a:effectLst/>
                <a:uLnTx/>
                <a:uFillTx/>
                <a:latin typeface="Bell MT" pitchFamily="18" charset="0"/>
                <a:ea typeface="+mn-ea"/>
                <a:cs typeface="+mn-cs"/>
              </a:rPr>
              <a:t>So they're the three with the most young </a:t>
            </a:r>
            <a:r>
              <a:rPr kumimoji="0" lang="en-US" sz="2000" b="1" i="0" u="none" strike="noStrike" kern="1200" cap="none" spc="0" normalizeH="0" baseline="0" noProof="0" dirty="0" smtClean="0">
                <a:ln>
                  <a:noFill/>
                </a:ln>
                <a:solidFill>
                  <a:srgbClr val="002060"/>
                </a:solidFill>
                <a:effectLst/>
                <a:uLnTx/>
                <a:uFillTx/>
                <a:latin typeface="Bell MT" pitchFamily="18" charset="0"/>
                <a:ea typeface="+mn-ea"/>
                <a:cs typeface="+mn-cs"/>
              </a:rPr>
              <a:t>people</a:t>
            </a:r>
            <a:r>
              <a:rPr kumimoji="0" lang="en-US" sz="2000" b="1" i="0" u="none" strike="noStrike" kern="1200" cap="none" spc="0" normalizeH="0" noProof="0" dirty="0" smtClean="0">
                <a:ln>
                  <a:noFill/>
                </a:ln>
                <a:solidFill>
                  <a:srgbClr val="002060"/>
                </a:solidFill>
                <a:effectLst/>
                <a:uLnTx/>
                <a:uFillTx/>
                <a:latin typeface="Bell MT" pitchFamily="18" charset="0"/>
                <a:ea typeface="+mn-ea"/>
                <a:cs typeface="+mn-cs"/>
              </a:rPr>
              <a:t> aged between </a:t>
            </a:r>
            <a:r>
              <a:rPr kumimoji="0" lang="en-US" sz="2000" b="1" i="0" u="none" strike="noStrike" kern="1200" cap="none" spc="0" normalizeH="0" baseline="0" noProof="0" dirty="0" smtClean="0">
                <a:ln>
                  <a:noFill/>
                </a:ln>
                <a:solidFill>
                  <a:srgbClr val="002060"/>
                </a:solidFill>
                <a:effectLst/>
                <a:uLnTx/>
                <a:uFillTx/>
                <a:latin typeface="Bell MT" pitchFamily="18" charset="0"/>
                <a:ea typeface="+mn-ea"/>
                <a:cs typeface="+mn-cs"/>
              </a:rPr>
              <a:t>15</a:t>
            </a:r>
            <a:r>
              <a:rPr kumimoji="0" lang="en-US" sz="2000" b="1" i="0" u="none" strike="noStrike" kern="1200" cap="none" spc="0" normalizeH="0" noProof="0" dirty="0" smtClean="0">
                <a:ln>
                  <a:noFill/>
                </a:ln>
                <a:solidFill>
                  <a:srgbClr val="002060"/>
                </a:solidFill>
                <a:effectLst/>
                <a:uLnTx/>
                <a:uFillTx/>
                <a:latin typeface="Bell MT" pitchFamily="18" charset="0"/>
                <a:ea typeface="+mn-ea"/>
                <a:cs typeface="+mn-cs"/>
              </a:rPr>
              <a:t> and </a:t>
            </a:r>
            <a:r>
              <a:rPr kumimoji="0" lang="en-US" sz="2000" b="1" i="0" u="none" strike="noStrike" kern="1200" cap="none" spc="0" normalizeH="0" baseline="0" noProof="0" dirty="0" smtClean="0">
                <a:ln>
                  <a:noFill/>
                </a:ln>
                <a:solidFill>
                  <a:srgbClr val="002060"/>
                </a:solidFill>
                <a:effectLst/>
                <a:uLnTx/>
                <a:uFillTx/>
                <a:latin typeface="Bell MT" pitchFamily="18" charset="0"/>
                <a:ea typeface="+mn-ea"/>
                <a:cs typeface="+mn-cs"/>
              </a:rPr>
              <a:t>24 years</a:t>
            </a:r>
            <a:r>
              <a:rPr kumimoji="0" lang="en-US" sz="2000" b="1" i="0" u="none" strike="noStrike" kern="1200" cap="none" spc="0" normalizeH="0" noProof="0" dirty="0" smtClean="0">
                <a:ln>
                  <a:noFill/>
                </a:ln>
                <a:solidFill>
                  <a:srgbClr val="002060"/>
                </a:solidFill>
                <a:effectLst/>
                <a:uLnTx/>
                <a:uFillTx/>
                <a:latin typeface="Bell MT" pitchFamily="18" charset="0"/>
                <a:ea typeface="+mn-ea"/>
                <a:cs typeface="+mn-cs"/>
              </a:rPr>
              <a:t> old</a:t>
            </a:r>
            <a:r>
              <a:rPr kumimoji="0" lang="en-US" sz="2000" b="1" i="0" u="none" strike="noStrike" kern="1200" cap="none" spc="0" normalizeH="0" baseline="0" noProof="0" dirty="0" smtClean="0">
                <a:ln>
                  <a:noFill/>
                </a:ln>
                <a:solidFill>
                  <a:srgbClr val="002060"/>
                </a:solidFill>
                <a:effectLst/>
                <a:uLnTx/>
                <a:uFillTx/>
                <a:latin typeface="Bell MT" pitchFamily="18" charset="0"/>
                <a:ea typeface="+mn-ea"/>
                <a:cs typeface="+mn-cs"/>
              </a:rPr>
              <a:t>.(21% of population)</a:t>
            </a:r>
            <a:endParaRPr kumimoji="0" lang="en-US" sz="2000" b="1" i="0" u="none" strike="noStrike" kern="1200" cap="none" spc="0" normalizeH="0" baseline="0" noProof="0" dirty="0">
              <a:ln>
                <a:noFill/>
              </a:ln>
              <a:solidFill>
                <a:srgbClr val="002060"/>
              </a:solidFill>
              <a:effectLst/>
              <a:uLnTx/>
              <a:uFillTx/>
              <a:latin typeface="Bell MT" pitchFamily="18" charset="0"/>
              <a:ea typeface="+mn-ea"/>
              <a:cs typeface="+mn-cs"/>
            </a:endParaRPr>
          </a:p>
        </p:txBody>
      </p:sp>
      <p:sp>
        <p:nvSpPr>
          <p:cNvPr id="10" name="Line Callout 2 9"/>
          <p:cNvSpPr/>
          <p:nvPr/>
        </p:nvSpPr>
        <p:spPr>
          <a:xfrm>
            <a:off x="1400422" y="486989"/>
            <a:ext cx="3199287" cy="870756"/>
          </a:xfrm>
          <a:prstGeom prst="borderCallout2">
            <a:avLst>
              <a:gd name="adj1" fmla="val 18750"/>
              <a:gd name="adj2" fmla="val -8333"/>
              <a:gd name="adj3" fmla="val 18750"/>
              <a:gd name="adj4" fmla="val -16667"/>
              <a:gd name="adj5" fmla="val 99760"/>
              <a:gd name="adj6" fmla="val -30752"/>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anose="02020503060305020303" pitchFamily="18" charset="0"/>
              </a:rPr>
              <a:t>Haitian demographics</a:t>
            </a:r>
            <a:endParaRPr lang="en-US" sz="1400" b="1" dirty="0">
              <a:solidFill>
                <a:srgbClr val="002060"/>
              </a:solidFill>
              <a:latin typeface="Bell MT" panose="02020503060305020303" pitchFamily="18" charset="0"/>
            </a:endParaRPr>
          </a:p>
        </p:txBody>
      </p:sp>
      <p:sp>
        <p:nvSpPr>
          <p:cNvPr id="3" name="Rectangle 2"/>
          <p:cNvSpPr/>
          <p:nvPr/>
        </p:nvSpPr>
        <p:spPr>
          <a:xfrm>
            <a:off x="1113610" y="1755722"/>
            <a:ext cx="3647858" cy="430887"/>
          </a:xfrm>
          <a:prstGeom prst="rect">
            <a:avLst/>
          </a:prstGeom>
        </p:spPr>
        <p:txBody>
          <a:bodyPr wrap="none">
            <a:spAutoFit/>
          </a:bodyPr>
          <a:lstStyle/>
          <a:p>
            <a:pPr algn="just"/>
            <a:r>
              <a:rPr lang="en-US" sz="2200" b="1" dirty="0">
                <a:latin typeface="Bell MT" pitchFamily="18" charset="0"/>
              </a:rPr>
              <a:t>Haiti have 10  departments: </a:t>
            </a:r>
          </a:p>
        </p:txBody>
      </p:sp>
      <p:sp>
        <p:nvSpPr>
          <p:cNvPr id="8" name="Espace réservé du contenu 5"/>
          <p:cNvSpPr txBox="1">
            <a:spLocks/>
          </p:cNvSpPr>
          <p:nvPr/>
        </p:nvSpPr>
        <p:spPr>
          <a:xfrm>
            <a:off x="3244614" y="2221454"/>
            <a:ext cx="2477527" cy="2634776"/>
          </a:xfrm>
          <a:prstGeom prst="rect">
            <a:avLst/>
          </a:prstGeom>
        </p:spPr>
        <p:txBody>
          <a:bodyPr vert="horz" lIns="91440" tIns="45720" rIns="91440" bIns="45720" numCol="1"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en-US" sz="2200" dirty="0" smtClean="0">
                <a:latin typeface="Bell MT" pitchFamily="18" charset="0"/>
              </a:rPr>
              <a:t>5 : North-East   </a:t>
            </a:r>
          </a:p>
          <a:p>
            <a:pPr algn="just"/>
            <a:r>
              <a:rPr lang="en-US" sz="2200" dirty="0" smtClean="0">
                <a:latin typeface="Bell MT" pitchFamily="18" charset="0"/>
              </a:rPr>
              <a:t>6 : North-West   </a:t>
            </a:r>
          </a:p>
          <a:p>
            <a:pPr algn="just"/>
            <a:r>
              <a:rPr lang="en-US" sz="2200" dirty="0" smtClean="0">
                <a:latin typeface="Bell MT" pitchFamily="18" charset="0"/>
              </a:rPr>
              <a:t>7 : South   </a:t>
            </a:r>
          </a:p>
          <a:p>
            <a:pPr algn="just"/>
            <a:r>
              <a:rPr lang="en-US" sz="2200" dirty="0" smtClean="0">
                <a:latin typeface="Bell MT" pitchFamily="18" charset="0"/>
              </a:rPr>
              <a:t>8 : South-East   </a:t>
            </a:r>
          </a:p>
          <a:p>
            <a:pPr algn="just"/>
            <a:r>
              <a:rPr lang="en-US" sz="2200" dirty="0" smtClean="0">
                <a:latin typeface="Bell MT" pitchFamily="18" charset="0"/>
              </a:rPr>
              <a:t>9 : West   </a:t>
            </a:r>
          </a:p>
        </p:txBody>
      </p:sp>
    </p:spTree>
    <p:extLst>
      <p:ext uri="{BB962C8B-B14F-4D97-AF65-F5344CB8AC3E}">
        <p14:creationId xmlns:p14="http://schemas.microsoft.com/office/powerpoint/2010/main" val="2880376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newplot.png"/>
          <p:cNvPicPr>
            <a:picLocks noGrp="1" noChangeAspect="1"/>
          </p:cNvPicPr>
          <p:nvPr>
            <p:ph idx="1"/>
          </p:nvPr>
        </p:nvPicPr>
        <p:blipFill>
          <a:blip r:embed="rId2"/>
          <a:srcRect l="15034" t="9567" b="13440"/>
          <a:stretch>
            <a:fillRect/>
          </a:stretch>
        </p:blipFill>
        <p:spPr>
          <a:xfrm>
            <a:off x="0" y="0"/>
            <a:ext cx="11291455" cy="6858000"/>
          </a:xfrm>
        </p:spPr>
      </p:pic>
    </p:spTree>
    <p:extLst>
      <p:ext uri="{BB962C8B-B14F-4D97-AF65-F5344CB8AC3E}">
        <p14:creationId xmlns:p14="http://schemas.microsoft.com/office/powerpoint/2010/main" val="1975060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spDef>
      <a:spPr>
        <a:ln w="28575">
          <a:solidFill>
            <a:schemeClr val="tx1"/>
          </a:solidFill>
        </a:ln>
      </a:spPr>
      <a:bodyPr rtlCol="0" anchor="ctr"/>
      <a:lstStyle>
        <a:defPPr algn="ctr">
          <a:defRPr sz="1400" dirty="0"/>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2473</TotalTime>
  <Words>1026</Words>
  <Application>Microsoft Office PowerPoint</Application>
  <PresentationFormat>Widescreen</PresentationFormat>
  <Paragraphs>108</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Agency FB</vt:lpstr>
      <vt:lpstr>Arial</vt:lpstr>
      <vt:lpstr>Arial Rounded MT Bold</vt:lpstr>
      <vt:lpstr>Bell MT</vt:lpstr>
      <vt:lpstr>Calibri</vt:lpstr>
      <vt:lpstr>Century Schoolbook</vt:lpstr>
      <vt:lpstr>Wingdings 2</vt:lpstr>
      <vt:lpstr>View</vt:lpstr>
      <vt:lpstr>Child of 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Haiti have a young age structure, it would not be wise  to neglect teenage mothers in this way. Adolescent pregnancy is usually less a deliberate choice than a lack of choice: it is the consequence of little or no access to education, information and health care.  Take care of them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bootcamp</cp:lastModifiedBy>
  <cp:revision>116</cp:revision>
  <dcterms:created xsi:type="dcterms:W3CDTF">2020-07-30T16:34:00Z</dcterms:created>
  <dcterms:modified xsi:type="dcterms:W3CDTF">2020-08-16T22:54:06Z</dcterms:modified>
</cp:coreProperties>
</file>