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56" r:id="rId2"/>
    <p:sldId id="274" r:id="rId3"/>
    <p:sldId id="257" r:id="rId4"/>
    <p:sldId id="262" r:id="rId5"/>
    <p:sldId id="265" r:id="rId6"/>
    <p:sldId id="275" r:id="rId7"/>
    <p:sldId id="258" r:id="rId8"/>
    <p:sldId id="259" r:id="rId9"/>
    <p:sldId id="260" r:id="rId10"/>
    <p:sldId id="261" r:id="rId11"/>
    <p:sldId id="266" r:id="rId12"/>
    <p:sldId id="267" r:id="rId13"/>
    <p:sldId id="276" r:id="rId14"/>
    <p:sldId id="270" r:id="rId15"/>
    <p:sldId id="271" r:id="rId16"/>
    <p:sldId id="273" r:id="rId17"/>
    <p:sldId id="272" r:id="rId18"/>
    <p:sldId id="278"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364" autoAdjust="0"/>
  </p:normalViewPr>
  <p:slideViewPr>
    <p:cSldViewPr snapToGrid="0">
      <p:cViewPr varScale="1">
        <p:scale>
          <a:sx n="69" d="100"/>
          <a:sy n="69" d="100"/>
        </p:scale>
        <p:origin x="7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571B2-BAB0-4C1A-A8A8-1202E07912A8}" type="datetimeFigureOut">
              <a:rPr lang="en-US" smtClean="0"/>
              <a:t>8/16/2020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9D03C-0769-45B7-B86E-A8B179105AB6}" type="slidenum">
              <a:rPr lang="en-US" smtClean="0"/>
              <a:t>‹#›</a:t>
            </a:fld>
            <a:endParaRPr lang="en-US"/>
          </a:p>
        </p:txBody>
      </p:sp>
    </p:spTree>
    <p:extLst>
      <p:ext uri="{BB962C8B-B14F-4D97-AF65-F5344CB8AC3E}">
        <p14:creationId xmlns:p14="http://schemas.microsoft.com/office/powerpoint/2010/main" val="276277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69D03C-0769-45B7-B86E-A8B179105AB6}" type="slidenum">
              <a:rPr lang="en-US" smtClean="0"/>
              <a:t>1</a:t>
            </a:fld>
            <a:endParaRPr lang="en-US"/>
          </a:p>
        </p:txBody>
      </p:sp>
    </p:spTree>
    <p:extLst>
      <p:ext uri="{BB962C8B-B14F-4D97-AF65-F5344CB8AC3E}">
        <p14:creationId xmlns:p14="http://schemas.microsoft.com/office/powerpoint/2010/main" val="237180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EAF7D20-4BF2-414F-B6FF-0AD495B367B0}" type="datetimeFigureOut">
              <a:rPr lang="en-US" smtClean="0"/>
              <a:pPr/>
              <a:t>8/16/2020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09D7957-130A-48A8-A6D5-4E3399AA36E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75441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98862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79196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88566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AF7D20-4BF2-414F-B6FF-0AD495B367B0}"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89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AF7D20-4BF2-414F-B6FF-0AD495B367B0}"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170085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AF7D20-4BF2-414F-B6FF-0AD495B367B0}" type="datetimeFigureOut">
              <a:rPr lang="en-US" smtClean="0"/>
              <a:pPr/>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41900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AF7D20-4BF2-414F-B6FF-0AD495B367B0}" type="datetimeFigureOut">
              <a:rPr lang="en-US" smtClean="0"/>
              <a:pPr/>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33607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F7D20-4BF2-414F-B6FF-0AD495B367B0}" type="datetimeFigureOut">
              <a:rPr lang="en-US" smtClean="0"/>
              <a:pPr/>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6177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AF7D20-4BF2-414F-B6FF-0AD495B367B0}"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45873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AF7D20-4BF2-414F-B6FF-0AD495B367B0}"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75008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EAF7D20-4BF2-414F-B6FF-0AD495B367B0}" type="datetimeFigureOut">
              <a:rPr lang="en-US" smtClean="0"/>
              <a:pPr/>
              <a:t>8/16/2020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09D7957-130A-48A8-A6D5-4E3399AA36EB}" type="slidenum">
              <a:rPr lang="en-US" smtClean="0"/>
              <a:pPr/>
              <a:t>‹#›</a:t>
            </a:fld>
            <a:endParaRPr lang="en-US"/>
          </a:p>
        </p:txBody>
      </p:sp>
    </p:spTree>
    <p:extLst>
      <p:ext uri="{BB962C8B-B14F-4D97-AF65-F5344CB8AC3E}">
        <p14:creationId xmlns:p14="http://schemas.microsoft.com/office/powerpoint/2010/main" val="19477422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1054" y="986988"/>
            <a:ext cx="7557709" cy="1010467"/>
          </a:xfrm>
        </p:spPr>
        <p:txBody>
          <a:bodyPr>
            <a:normAutofit fontScale="90000"/>
          </a:bodyPr>
          <a:lstStyle/>
          <a:p>
            <a:pPr algn="ctr"/>
            <a:r>
              <a:rPr lang="en-US" dirty="0" smtClean="0">
                <a:effectLst>
                  <a:outerShdw blurRad="38100" dist="38100" dir="2700000" algn="tl">
                    <a:srgbClr val="000000">
                      <a:alpha val="43137"/>
                    </a:srgbClr>
                  </a:outerShdw>
                </a:effectLst>
                <a:latin typeface="Agency FB" panose="020B0503020202020204" pitchFamily="34" charset="0"/>
              </a:rPr>
              <a:t>Child of One</a:t>
            </a:r>
            <a:endParaRPr lang="en-US" dirty="0">
              <a:effectLst>
                <a:outerShdw blurRad="38100" dist="38100" dir="2700000" algn="tl">
                  <a:srgbClr val="000000">
                    <a:alpha val="43137"/>
                  </a:srgbClr>
                </a:outerShdw>
              </a:effectLst>
              <a:latin typeface="Agency FB" panose="020B0503020202020204" pitchFamily="34" charset="0"/>
            </a:endParaRPr>
          </a:p>
        </p:txBody>
      </p:sp>
      <p:sp>
        <p:nvSpPr>
          <p:cNvPr id="3" name="Subtitle 2"/>
          <p:cNvSpPr>
            <a:spLocks noGrp="1"/>
          </p:cNvSpPr>
          <p:nvPr>
            <p:ph type="subTitle" idx="1"/>
          </p:nvPr>
        </p:nvSpPr>
        <p:spPr>
          <a:xfrm>
            <a:off x="8174181" y="4304957"/>
            <a:ext cx="3872400" cy="2098742"/>
          </a:xfrm>
        </p:spPr>
        <p:txBody>
          <a:bodyPr>
            <a:normAutofit/>
          </a:bodyPr>
          <a:lstStyle/>
          <a:p>
            <a:pPr algn="r"/>
            <a:r>
              <a:rPr lang="en-US" b="1" cap="none" spc="0" dirty="0" smtClean="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July </a:t>
            </a:r>
            <a:r>
              <a:rPr lang="en-US" b="1" cap="none" spc="0" dirty="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23, </a:t>
            </a:r>
            <a:r>
              <a:rPr lang="en-US" b="1" cap="none" spc="0" dirty="0" smtClean="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2020</a:t>
            </a:r>
          </a:p>
          <a:p>
            <a:pPr algn="r"/>
            <a:r>
              <a:rPr lang="en-US" b="1" cap="none" spc="0" dirty="0" err="1">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Ayiti</a:t>
            </a:r>
            <a:r>
              <a:rPr lang="en-US" b="1" cap="none" spc="0" dirty="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Analytics final </a:t>
            </a:r>
            <a:r>
              <a:rPr lang="en-US" b="1" cap="none" spc="0" dirty="0" smtClean="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project</a:t>
            </a:r>
          </a:p>
          <a:p>
            <a:pPr algn="r"/>
            <a:r>
              <a:rPr lang="en-US" b="1" spc="0" dirty="0" smtClean="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Cohort march-august 2020</a:t>
            </a:r>
            <a:endParaRPr lang="en-US" b="1" cap="none" spc="0" dirty="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pPr algn="r"/>
            <a:r>
              <a:rPr lang="en-US"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t>
            </a:r>
            <a:endParaRPr lang="en-U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endParaRPr lang="en-US"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5" name="Rectangle 4"/>
          <p:cNvSpPr/>
          <p:nvPr/>
        </p:nvSpPr>
        <p:spPr>
          <a:xfrm>
            <a:off x="-13855" y="-13855"/>
            <a:ext cx="4031673" cy="62699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2" y="459795"/>
            <a:ext cx="3837708" cy="4707950"/>
          </a:xfrm>
          <a:prstGeom prst="rect">
            <a:avLst/>
          </a:prstGeom>
        </p:spPr>
      </p:pic>
      <p:sp>
        <p:nvSpPr>
          <p:cNvPr id="8" name="Title 1"/>
          <p:cNvSpPr txBox="1">
            <a:spLocks/>
          </p:cNvSpPr>
          <p:nvPr/>
        </p:nvSpPr>
        <p:spPr>
          <a:xfrm>
            <a:off x="4281054" y="2355239"/>
            <a:ext cx="7557709" cy="1207264"/>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900" dirty="0">
                <a:effectLst>
                  <a:outerShdw blurRad="38100" dist="38100" dir="2700000" algn="tl">
                    <a:srgbClr val="000000">
                      <a:alpha val="43137"/>
                    </a:srgbClr>
                  </a:outerShdw>
                </a:effectLst>
                <a:latin typeface="Agency FB" panose="020B0503020202020204" pitchFamily="34" charset="0"/>
              </a:rPr>
              <a:t>"It starts with a kiss, it ends with a baby</a:t>
            </a:r>
            <a:r>
              <a:rPr lang="en-US" sz="4900" dirty="0" smtClean="0">
                <a:effectLst>
                  <a:outerShdw blurRad="38100" dist="38100" dir="2700000" algn="tl">
                    <a:srgbClr val="000000">
                      <a:alpha val="43137"/>
                    </a:srgbClr>
                  </a:outerShdw>
                </a:effectLst>
                <a:latin typeface="Agency FB" panose="020B0503020202020204" pitchFamily="34" charset="0"/>
              </a:rPr>
              <a:t>.“</a:t>
            </a:r>
            <a:endParaRPr lang="en-US" sz="4900" dirty="0">
              <a:effectLst>
                <a:outerShdw blurRad="38100" dist="38100" dir="2700000" algn="tl">
                  <a:srgbClr val="000000">
                    <a:alpha val="43137"/>
                  </a:srgbClr>
                </a:outerShdw>
              </a:effectLst>
              <a:latin typeface="Agency FB" panose="020B0503020202020204" pitchFamily="34" charset="0"/>
            </a:endParaRPr>
          </a:p>
          <a:p>
            <a:pPr algn="ctr"/>
            <a:r>
              <a:rPr lang="en-US" sz="2400" dirty="0">
                <a:latin typeface="Agency FB" panose="020B0503020202020204" pitchFamily="34" charset="0"/>
              </a:rPr>
              <a:t>Quebec proverb</a:t>
            </a:r>
          </a:p>
        </p:txBody>
      </p:sp>
      <p:sp>
        <p:nvSpPr>
          <p:cNvPr id="9" name="Title 1"/>
          <p:cNvSpPr txBox="1">
            <a:spLocks/>
          </p:cNvSpPr>
          <p:nvPr/>
        </p:nvSpPr>
        <p:spPr>
          <a:xfrm>
            <a:off x="4017818" y="4427570"/>
            <a:ext cx="2535381" cy="105438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dirty="0" smtClean="0">
                <a:effectLst>
                  <a:outerShdw blurRad="38100" dist="38100" dir="2700000" algn="tl">
                    <a:srgbClr val="000000">
                      <a:alpha val="43137"/>
                    </a:srgbClr>
                  </a:outerShdw>
                </a:effectLst>
                <a:latin typeface="Agency FB" panose="020B0503020202020204" pitchFamily="34" charset="0"/>
              </a:rPr>
              <a:t>It’s </a:t>
            </a:r>
            <a:r>
              <a:rPr lang="en-US" sz="2000" dirty="0">
                <a:effectLst>
                  <a:outerShdw blurRad="38100" dist="38100" dir="2700000" algn="tl">
                    <a:srgbClr val="000000">
                      <a:alpha val="43137"/>
                    </a:srgbClr>
                  </a:outerShdw>
                </a:effectLst>
                <a:latin typeface="Agency FB" panose="020B0503020202020204" pitchFamily="34" charset="0"/>
              </a:rPr>
              <a:t>important to sexually educating our </a:t>
            </a:r>
            <a:r>
              <a:rPr lang="en-US" sz="2000" dirty="0" smtClean="0">
                <a:effectLst>
                  <a:outerShdw blurRad="38100" dist="38100" dir="2700000" algn="tl">
                    <a:srgbClr val="000000">
                      <a:alpha val="43137"/>
                    </a:srgbClr>
                  </a:outerShdw>
                </a:effectLst>
                <a:latin typeface="Agency FB" panose="020B0503020202020204" pitchFamily="34" charset="0"/>
              </a:rPr>
              <a:t>children</a:t>
            </a:r>
            <a:endParaRPr lang="en-US" sz="1000" dirty="0">
              <a:latin typeface="Agency FB" panose="020B0503020202020204" pitchFamily="34" charset="0"/>
            </a:endParaRPr>
          </a:p>
        </p:txBody>
      </p:sp>
      <p:cxnSp>
        <p:nvCxnSpPr>
          <p:cNvPr id="7" name="Straight Connector 6"/>
          <p:cNvCxnSpPr/>
          <p:nvPr/>
        </p:nvCxnSpPr>
        <p:spPr>
          <a:xfrm flipV="1">
            <a:off x="3927765" y="3934692"/>
            <a:ext cx="8260799" cy="138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710" y="6256047"/>
            <a:ext cx="12219710" cy="601953"/>
          </a:xfrm>
          <a:prstGeom prst="rect">
            <a:avLst/>
          </a:prstGeom>
          <a:solidFill>
            <a:schemeClr val="accent2">
              <a:lumMod val="5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pic>
        <p:nvPicPr>
          <p:cNvPr id="10" name="Picture 3" descr="https://lh4.googleusercontent.com/4Wo_w--dESstuOhLyGi5_anej3dN8TpOFYRhrd4hW8Rhjcg7IBc82rGGYXC23jO5Z0IsU5I5RQCCT9CCz7ajbDwOsBM3SJprGAIRd4fhkeUtefASTNRpcZORRVAHTBqLAwFzw19z"/>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122" y="5261623"/>
            <a:ext cx="2949720" cy="900546"/>
          </a:xfrm>
          <a:prstGeom prst="rect">
            <a:avLst/>
          </a:prstGeom>
          <a:noFill/>
          <a:ln>
            <a:noFill/>
          </a:ln>
        </p:spPr>
      </p:pic>
    </p:spTree>
    <p:extLst>
      <p:ext uri="{BB962C8B-B14F-4D97-AF65-F5344CB8AC3E}">
        <p14:creationId xmlns:p14="http://schemas.microsoft.com/office/powerpoint/2010/main" val="4128054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keys_data.png"/>
          <p:cNvPicPr>
            <a:picLocks noGrp="1" noChangeAspect="1"/>
          </p:cNvPicPr>
          <p:nvPr>
            <p:ph idx="1"/>
          </p:nvPr>
        </p:nvPicPr>
        <p:blipFill>
          <a:blip r:embed="rId2"/>
          <a:stretch>
            <a:fillRect/>
          </a:stretch>
        </p:blipFill>
        <p:spPr>
          <a:xfrm>
            <a:off x="3810000" y="1224281"/>
            <a:ext cx="5190555" cy="1674023"/>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05" y="3028077"/>
            <a:ext cx="10036159" cy="3724759"/>
          </a:xfrm>
          <a:prstGeom prst="rect">
            <a:avLst/>
          </a:prstGeom>
        </p:spPr>
      </p:pic>
      <p:sp>
        <p:nvSpPr>
          <p:cNvPr id="9" name="Line Callout 2 8"/>
          <p:cNvSpPr/>
          <p:nvPr/>
        </p:nvSpPr>
        <p:spPr>
          <a:xfrm>
            <a:off x="1648691" y="554183"/>
            <a:ext cx="2161309"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anose="02020503060305020303" pitchFamily="18" charset="0"/>
              </a:rPr>
              <a:t>Dataset</a:t>
            </a:r>
            <a:endParaRPr lang="en-US" sz="1400" b="1" dirty="0">
              <a:solidFill>
                <a:srgbClr val="002060"/>
              </a:solidFill>
              <a:latin typeface="Bell MT" panose="02020503060305020303" pitchFamily="18" charset="0"/>
            </a:endParaRPr>
          </a:p>
        </p:txBody>
      </p:sp>
    </p:spTree>
    <p:extLst>
      <p:ext uri="{BB962C8B-B14F-4D97-AF65-F5344CB8AC3E}">
        <p14:creationId xmlns:p14="http://schemas.microsoft.com/office/powerpoint/2010/main" val="3988319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3" y="862797"/>
            <a:ext cx="8077201" cy="2175162"/>
          </a:xfrm>
          <a:prstGeom prst="rect">
            <a:avLst/>
          </a:prstGeom>
        </p:spPr>
      </p:pic>
      <p:sp>
        <p:nvSpPr>
          <p:cNvPr id="6" name="Line Callout 2 5"/>
          <p:cNvSpPr/>
          <p:nvPr/>
        </p:nvSpPr>
        <p:spPr>
          <a:xfrm>
            <a:off x="8575964" y="450280"/>
            <a:ext cx="2161309"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All age group</a:t>
            </a:r>
            <a:endParaRPr lang="en-US" sz="1400" b="1" dirty="0">
              <a:solidFill>
                <a:srgbClr val="002060"/>
              </a:solidFill>
              <a:latin typeface="Bell MT" panose="020205030603050203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3" y="3692926"/>
            <a:ext cx="8188037" cy="2079148"/>
          </a:xfrm>
          <a:prstGeom prst="rect">
            <a:avLst/>
          </a:prstGeom>
        </p:spPr>
      </p:pic>
      <p:sp>
        <p:nvSpPr>
          <p:cNvPr id="8" name="Line Callout 2 7"/>
          <p:cNvSpPr/>
          <p:nvPr/>
        </p:nvSpPr>
        <p:spPr>
          <a:xfrm>
            <a:off x="8686800" y="3276602"/>
            <a:ext cx="2452255"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anose="02020503060305020303" pitchFamily="18" charset="0"/>
              </a:rPr>
              <a:t>20-24 years old</a:t>
            </a:r>
            <a:endParaRPr lang="en-US" sz="1400" b="1" dirty="0">
              <a:solidFill>
                <a:srgbClr val="002060"/>
              </a:solidFill>
              <a:latin typeface="Bell MT" panose="02020503060305020303"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24" y="729545"/>
            <a:ext cx="9019311" cy="2709852"/>
          </a:xfrm>
          <a:prstGeom prst="rect">
            <a:avLst/>
          </a:prstGeom>
        </p:spPr>
      </p:pic>
      <p:sp>
        <p:nvSpPr>
          <p:cNvPr id="7" name="Line Callout 2 6"/>
          <p:cNvSpPr/>
          <p:nvPr/>
        </p:nvSpPr>
        <p:spPr>
          <a:xfrm>
            <a:off x="8548255" y="455271"/>
            <a:ext cx="2452255"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anose="02020503060305020303" pitchFamily="18" charset="0"/>
              </a:rPr>
              <a:t>15-24 years old</a:t>
            </a:r>
            <a:endParaRPr lang="en-US" sz="1400" b="1" dirty="0">
              <a:solidFill>
                <a:srgbClr val="002060"/>
              </a:solidFill>
              <a:latin typeface="Bell MT" panose="020205030603050203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88" y="3758285"/>
            <a:ext cx="9476511" cy="2919606"/>
          </a:xfrm>
          <a:prstGeom prst="rect">
            <a:avLst/>
          </a:prstGeom>
        </p:spPr>
      </p:pic>
      <p:sp>
        <p:nvSpPr>
          <p:cNvPr id="10" name="Line Callout 2 9"/>
          <p:cNvSpPr/>
          <p:nvPr/>
        </p:nvSpPr>
        <p:spPr>
          <a:xfrm>
            <a:off x="8714510" y="3439397"/>
            <a:ext cx="2452255"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anose="02020503060305020303" pitchFamily="18" charset="0"/>
              </a:rPr>
              <a:t>15-19 years old</a:t>
            </a:r>
            <a:endParaRPr lang="en-US" sz="1400" b="1" dirty="0">
              <a:solidFill>
                <a:srgbClr val="002060"/>
              </a:solidFill>
              <a:latin typeface="Bell MT" panose="020205030603050203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745" y="1427018"/>
            <a:ext cx="9261487" cy="5209309"/>
          </a:xfrm>
        </p:spPr>
        <p:txBody>
          <a:bodyPr/>
          <a:lstStyle/>
          <a:p>
            <a:pPr marL="0" indent="0">
              <a:buNone/>
            </a:pPr>
            <a:endParaRPr lang="en-US" dirty="0" smtClean="0"/>
          </a:p>
          <a:p>
            <a:pPr marL="0" indent="0">
              <a:buNone/>
            </a:pPr>
            <a:r>
              <a:rPr lang="en-US" dirty="0" smtClean="0"/>
              <a:t>Exposure </a:t>
            </a:r>
            <a:r>
              <a:rPr lang="en-US" dirty="0"/>
              <a:t>to the </a:t>
            </a:r>
            <a:r>
              <a:rPr lang="en-US" dirty="0" smtClean="0"/>
              <a:t>media</a:t>
            </a:r>
          </a:p>
          <a:p>
            <a:pPr marL="0" indent="0">
              <a:buNone/>
            </a:pPr>
            <a:endParaRPr lang="en-US" dirty="0" smtClean="0"/>
          </a:p>
          <a:p>
            <a:pPr marL="0" indent="0">
              <a:buNone/>
            </a:pPr>
            <a:endParaRPr lang="en-US" dirty="0" smtClean="0"/>
          </a:p>
          <a:p>
            <a:pPr marL="0" indent="0">
              <a:buNone/>
            </a:pPr>
            <a:r>
              <a:rPr lang="en-US" dirty="0" smtClean="0"/>
              <a:t>Use </a:t>
            </a:r>
            <a:r>
              <a:rPr lang="en-US" dirty="0"/>
              <a:t>of contraceptive </a:t>
            </a:r>
            <a:r>
              <a:rPr lang="en-US" dirty="0" smtClean="0"/>
              <a:t>methods</a:t>
            </a:r>
          </a:p>
          <a:p>
            <a:pPr marL="0" indent="0">
              <a:buNone/>
            </a:pPr>
            <a:endParaRPr lang="en-US" dirty="0" smtClean="0"/>
          </a:p>
          <a:p>
            <a:pPr marL="0" indent="0">
              <a:buNone/>
            </a:pPr>
            <a:r>
              <a:rPr lang="en-US" dirty="0" smtClean="0"/>
              <a:t> </a:t>
            </a:r>
          </a:p>
          <a:p>
            <a:pPr marL="0" indent="0">
              <a:buNone/>
            </a:pPr>
            <a:r>
              <a:rPr lang="en-US" dirty="0" smtClean="0"/>
              <a:t>Complete </a:t>
            </a:r>
            <a:r>
              <a:rPr lang="en-US" dirty="0"/>
              <a:t>primary school </a:t>
            </a:r>
            <a:r>
              <a:rPr lang="en-US" dirty="0" smtClean="0"/>
              <a:t>education</a:t>
            </a:r>
          </a:p>
          <a:p>
            <a:pPr marL="0" indent="0">
              <a:buNone/>
            </a:pPr>
            <a:endParaRPr lang="en-US" dirty="0" smtClean="0"/>
          </a:p>
          <a:p>
            <a:pPr marL="0" indent="0">
              <a:buNone/>
            </a:pPr>
            <a:r>
              <a:rPr lang="en-US" dirty="0" smtClean="0"/>
              <a:t> </a:t>
            </a:r>
          </a:p>
          <a:p>
            <a:pPr marL="0" indent="0">
              <a:buNone/>
            </a:pPr>
            <a:r>
              <a:rPr lang="en-US" dirty="0" smtClean="0"/>
              <a:t>Rape </a:t>
            </a:r>
            <a:r>
              <a:rPr lang="en-US" dirty="0"/>
              <a:t>at first sexual </a:t>
            </a:r>
            <a:r>
              <a:rPr lang="en-US" dirty="0" smtClean="0"/>
              <a:t>experience</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3876830" y="2934583"/>
            <a:ext cx="2197941" cy="93014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0156" y="4480892"/>
            <a:ext cx="839253" cy="83925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2055" y="1618341"/>
            <a:ext cx="1894097" cy="91476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104" y="5680373"/>
            <a:ext cx="1061184" cy="1061184"/>
          </a:xfrm>
          <a:prstGeom prst="rect">
            <a:avLst/>
          </a:prstGeom>
        </p:spPr>
      </p:pic>
      <p:sp>
        <p:nvSpPr>
          <p:cNvPr id="8" name="Line Callout 2 7"/>
          <p:cNvSpPr/>
          <p:nvPr/>
        </p:nvSpPr>
        <p:spPr>
          <a:xfrm>
            <a:off x="1400422" y="568037"/>
            <a:ext cx="1980087" cy="581892"/>
          </a:xfrm>
          <a:prstGeom prst="borderCallout2">
            <a:avLst>
              <a:gd name="adj1" fmla="val 18750"/>
              <a:gd name="adj2" fmla="val -8333"/>
              <a:gd name="adj3" fmla="val 18750"/>
              <a:gd name="adj4" fmla="val -16667"/>
              <a:gd name="adj5" fmla="val 105037"/>
              <a:gd name="adj6" fmla="val -37118"/>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Abstract</a:t>
            </a:r>
          </a:p>
        </p:txBody>
      </p:sp>
      <p:sp>
        <p:nvSpPr>
          <p:cNvPr id="9" name="Right Brace 8"/>
          <p:cNvSpPr/>
          <p:nvPr/>
        </p:nvSpPr>
        <p:spPr>
          <a:xfrm>
            <a:off x="6074771" y="1618341"/>
            <a:ext cx="1129599" cy="501798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ectangle 9"/>
          <p:cNvSpPr/>
          <p:nvPr/>
        </p:nvSpPr>
        <p:spPr>
          <a:xfrm>
            <a:off x="7537051" y="3665669"/>
            <a:ext cx="2652862" cy="923330"/>
          </a:xfrm>
          <a:prstGeom prst="rect">
            <a:avLst/>
          </a:prstGeom>
        </p:spPr>
        <p:txBody>
          <a:bodyPr wrap="square">
            <a:spAutoFit/>
          </a:bodyPr>
          <a:lstStyle/>
          <a:p>
            <a:r>
              <a:rPr lang="en-US" dirty="0"/>
              <a:t> </a:t>
            </a:r>
            <a:r>
              <a:rPr lang="en-US" b="1" dirty="0">
                <a:latin typeface="Bell MT" panose="02020503060305020303" pitchFamily="18" charset="0"/>
              </a:rPr>
              <a:t>The four key factors that predominate across all age groups.</a:t>
            </a:r>
          </a:p>
        </p:txBody>
      </p:sp>
    </p:spTree>
    <p:extLst>
      <p:ext uri="{BB962C8B-B14F-4D97-AF65-F5344CB8AC3E}">
        <p14:creationId xmlns:p14="http://schemas.microsoft.com/office/powerpoint/2010/main" val="270932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en-US" dirty="0" smtClean="0">
                <a:solidFill>
                  <a:srgbClr val="00B050"/>
                </a:solidFill>
                <a:latin typeface="Agency FB" pitchFamily="34" charset="0"/>
              </a:rPr>
              <a:t>Abstract</a:t>
            </a:r>
            <a:endParaRPr lang="en-US" dirty="0">
              <a:solidFill>
                <a:srgbClr val="00B050"/>
              </a:solidFill>
              <a:latin typeface="Agency FB" pitchFamily="34" charset="0"/>
            </a:endParaRPr>
          </a:p>
        </p:txBody>
      </p:sp>
      <p:sp>
        <p:nvSpPr>
          <p:cNvPr id="3" name="Espace réservé du contenu 2"/>
          <p:cNvSpPr>
            <a:spLocks noGrp="1"/>
          </p:cNvSpPr>
          <p:nvPr>
            <p:ph idx="1"/>
          </p:nvPr>
        </p:nvSpPr>
        <p:spPr>
          <a:xfrm>
            <a:off x="506437" y="1845734"/>
            <a:ext cx="11057206" cy="4470660"/>
          </a:xfrm>
        </p:spPr>
        <p:txBody>
          <a:bodyPr>
            <a:noAutofit/>
          </a:bodyPr>
          <a:lstStyle/>
          <a:p>
            <a:pPr algn="just"/>
            <a:r>
              <a:rPr lang="en-US" dirty="0" smtClean="0">
                <a:latin typeface="Bell MT" pitchFamily="18" charset="0"/>
              </a:rPr>
              <a:t>Whatever the age group, media exposure is the most recorded variable because: </a:t>
            </a:r>
          </a:p>
          <a:p>
            <a:pPr algn="just"/>
            <a:r>
              <a:rPr lang="en-US" dirty="0" smtClean="0">
                <a:latin typeface="Bell MT" pitchFamily="18" charset="0"/>
              </a:rPr>
              <a:t>only 12% of sexual information is provided by family and 29% by friends;</a:t>
            </a:r>
          </a:p>
          <a:p>
            <a:pPr algn="just"/>
            <a:r>
              <a:rPr lang="en-US" b="1" dirty="0" smtClean="0">
                <a:latin typeface="Bell MT" pitchFamily="18" charset="0"/>
              </a:rPr>
              <a:t>All the variable let’s us know that</a:t>
            </a:r>
            <a:r>
              <a:rPr lang="en-US" dirty="0" smtClean="0">
                <a:latin typeface="Bell MT" pitchFamily="18" charset="0"/>
              </a:rPr>
              <a:t>: </a:t>
            </a:r>
          </a:p>
          <a:p>
            <a:pPr algn="just"/>
            <a:r>
              <a:rPr lang="en-US" dirty="0" smtClean="0">
                <a:latin typeface="Bell MT" pitchFamily="18" charset="0"/>
              </a:rPr>
              <a:t>the average age at first sexual intercourse is 13;</a:t>
            </a:r>
          </a:p>
          <a:p>
            <a:pPr algn="just"/>
            <a:r>
              <a:rPr lang="en-US" dirty="0" smtClean="0">
                <a:latin typeface="Bell MT" pitchFamily="18" charset="0"/>
              </a:rPr>
              <a:t>3% of teenage girls have already had 3 children;</a:t>
            </a:r>
          </a:p>
          <a:p>
            <a:pPr algn="just"/>
            <a:r>
              <a:rPr lang="en-US" dirty="0" smtClean="0">
                <a:latin typeface="Bell MT" pitchFamily="18" charset="0"/>
              </a:rPr>
              <a:t>the maximum number of pregnancies is 5;</a:t>
            </a:r>
          </a:p>
          <a:p>
            <a:pPr algn="just"/>
            <a:r>
              <a:rPr lang="en-US" dirty="0" smtClean="0">
                <a:latin typeface="Bell MT" pitchFamily="18" charset="0"/>
              </a:rPr>
              <a:t>only 16% of the progenitors are adolescents and 47% are over 28 years of age;</a:t>
            </a:r>
          </a:p>
          <a:p>
            <a:pPr algn="just"/>
            <a:r>
              <a:rPr lang="en-US" dirty="0" smtClean="0">
                <a:latin typeface="Bell MT" pitchFamily="18" charset="0"/>
              </a:rPr>
              <a:t>93% of adolescent girls do not use condoms or use them only sometimes;</a:t>
            </a:r>
          </a:p>
          <a:p>
            <a:pPr algn="just"/>
            <a:r>
              <a:rPr lang="en-US" dirty="0" smtClean="0">
                <a:latin typeface="Bell MT" pitchFamily="18" charset="0"/>
              </a:rPr>
              <a:t>90% do not know about family planning methods and how they work;</a:t>
            </a:r>
          </a:p>
          <a:p>
            <a:pPr algn="just"/>
            <a:r>
              <a:rPr lang="en-US" dirty="0" smtClean="0">
                <a:latin typeface="Bell MT" pitchFamily="18" charset="0"/>
              </a:rPr>
              <a:t>92% do not know their menstrual cycle and 88% do not know their fertile period</a:t>
            </a:r>
          </a:p>
          <a:p>
            <a:pPr algn="just"/>
            <a:endParaRPr lang="en-US" dirty="0">
              <a:latin typeface="Bell MT"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4234" y="1385455"/>
            <a:ext cx="10370021" cy="4733991"/>
          </a:xfrm>
        </p:spPr>
        <p:txBody>
          <a:bodyPr>
            <a:normAutofit/>
          </a:bodyPr>
          <a:lstStyle/>
          <a:p>
            <a:pPr algn="just"/>
            <a:r>
              <a:rPr lang="en-US" sz="2200" dirty="0" smtClean="0">
                <a:latin typeface="Bell MT" pitchFamily="18" charset="0"/>
              </a:rPr>
              <a:t>A girl's pregnancy can radically change her life. She may be forced to drop out of school, reducing her employment prospects. She also becomes more vulnerable to poverty and exclusion. Her health can also suffer, as complications related to pregnancy and childbirth are one of the leading causes of death among adolescents.</a:t>
            </a:r>
          </a:p>
          <a:p>
            <a:pPr algn="just"/>
            <a:r>
              <a:rPr lang="en-US" sz="2200" dirty="0" smtClean="0">
                <a:latin typeface="Bell MT" pitchFamily="18" charset="0"/>
              </a:rPr>
              <a:t>The Ministry of Education and Vocational Training should integrate sex education as a specific course in the academic curriculum. Not just for secondary school, but all three levels of formal education.</a:t>
            </a:r>
          </a:p>
          <a:p>
            <a:pPr algn="just"/>
            <a:r>
              <a:rPr lang="en-US" sz="2200" dirty="0" smtClean="0">
                <a:latin typeface="Bell MT" pitchFamily="18" charset="0"/>
              </a:rPr>
              <a:t>Sexuality education consists of information about sexuality and the transmission of a number of values and recommendations. It begins in childhood and continues to some extent throughout life.</a:t>
            </a:r>
          </a:p>
        </p:txBody>
      </p:sp>
      <p:sp>
        <p:nvSpPr>
          <p:cNvPr id="4" name="Line Callout 2 3"/>
          <p:cNvSpPr/>
          <p:nvPr/>
        </p:nvSpPr>
        <p:spPr>
          <a:xfrm>
            <a:off x="1400422" y="637311"/>
            <a:ext cx="1966233" cy="512616"/>
          </a:xfrm>
          <a:prstGeom prst="borderCallout2">
            <a:avLst>
              <a:gd name="adj1" fmla="val 18751"/>
              <a:gd name="adj2" fmla="val -8333"/>
              <a:gd name="adj3" fmla="val 18750"/>
              <a:gd name="adj4" fmla="val -16667"/>
              <a:gd name="adj5" fmla="val 105037"/>
              <a:gd name="adj6" fmla="val -37118"/>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Agency FB" pitchFamily="34" charset="0"/>
              </a:rPr>
              <a:t>Discussions</a:t>
            </a:r>
            <a:endParaRPr lang="en-US" sz="2400" b="1" dirty="0">
              <a:solidFill>
                <a:srgbClr val="002060"/>
              </a:solidFill>
              <a:latin typeface="Bell MT" panose="0202050306030502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00B050"/>
                </a:solidFill>
                <a:latin typeface="Agency FB" pitchFamily="34" charset="0"/>
              </a:rPr>
              <a:t>Abstract &amp; Discussion</a:t>
            </a:r>
            <a:endParaRPr lang="en-US" dirty="0">
              <a:solidFill>
                <a:srgbClr val="00B050"/>
              </a:solidFill>
            </a:endParaRPr>
          </a:p>
        </p:txBody>
      </p:sp>
      <p:sp>
        <p:nvSpPr>
          <p:cNvPr id="3" name="Espace réservé du contenu 2"/>
          <p:cNvSpPr>
            <a:spLocks noGrp="1"/>
          </p:cNvSpPr>
          <p:nvPr>
            <p:ph idx="1"/>
          </p:nvPr>
        </p:nvSpPr>
        <p:spPr/>
        <p:txBody>
          <a:bodyPr>
            <a:noAutofit/>
          </a:bodyPr>
          <a:lstStyle/>
          <a:p>
            <a:pPr algn="just"/>
            <a:r>
              <a:rPr lang="en-US" sz="2200" dirty="0" smtClean="0">
                <a:latin typeface="Bell MT" pitchFamily="18" charset="0"/>
              </a:rPr>
              <a:t>It may include the expression and discussion of feelings of love, sexual practices, sexual and reproductive health, consent and mutual respect.</a:t>
            </a:r>
          </a:p>
          <a:p>
            <a:pPr algn="just"/>
            <a:r>
              <a:rPr lang="en-US" sz="2200" dirty="0" smtClean="0">
                <a:latin typeface="Bell MT" pitchFamily="18" charset="0"/>
              </a:rPr>
              <a:t>Sexuality education should provide young people with reliable knowledge about sexuality, strengthen their ability to make responsible decisions, enable them to explore and define their own values, and provide them with a healthy model of sexual </a:t>
            </a:r>
            <a:r>
              <a:rPr lang="en-US" sz="2200" dirty="0" err="1" smtClean="0">
                <a:latin typeface="Bell MT" pitchFamily="18" charset="0"/>
              </a:rPr>
              <a:t>behaviour</a:t>
            </a:r>
            <a:r>
              <a:rPr lang="en-US" sz="2200" dirty="0" smtClean="0">
                <a:latin typeface="Bell MT" pitchFamily="18" charset="0"/>
              </a:rPr>
              <a:t>.</a:t>
            </a:r>
          </a:p>
          <a:p>
            <a:pPr algn="just"/>
            <a:r>
              <a:rPr lang="en-US" sz="2200" dirty="0" smtClean="0">
                <a:latin typeface="Bell MT" pitchFamily="18" charset="0"/>
              </a:rPr>
              <a:t>An educational reintegration </a:t>
            </a:r>
            <a:r>
              <a:rPr lang="en-US" sz="2200" dirty="0" err="1" smtClean="0">
                <a:latin typeface="Bell MT" pitchFamily="18" charset="0"/>
              </a:rPr>
              <a:t>programme</a:t>
            </a:r>
            <a:r>
              <a:rPr lang="en-US" sz="2200" dirty="0" smtClean="0">
                <a:latin typeface="Bell MT" pitchFamily="18" charset="0"/>
              </a:rPr>
              <a:t> should be set up for them, which will be parallel to a </a:t>
            </a:r>
            <a:r>
              <a:rPr lang="en-US" sz="2200" dirty="0" err="1" smtClean="0">
                <a:latin typeface="Bell MT" pitchFamily="18" charset="0"/>
              </a:rPr>
              <a:t>programme</a:t>
            </a:r>
            <a:r>
              <a:rPr lang="en-US" sz="2200" dirty="0" smtClean="0">
                <a:latin typeface="Bell MT" pitchFamily="18" charset="0"/>
              </a:rPr>
              <a:t> of odd jobs conditional on prior training which they will have received in relation to the educational level they have reached before giving birth.</a:t>
            </a:r>
          </a:p>
          <a:p>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14978" y="706582"/>
            <a:ext cx="6766560" cy="5290091"/>
          </a:xfrm>
        </p:spPr>
        <p:txBody>
          <a:bodyPr>
            <a:normAutofit fontScale="90000"/>
          </a:bodyPr>
          <a:lstStyle/>
          <a:p>
            <a:pPr algn="ctr"/>
            <a:r>
              <a:rPr lang="en-US" sz="3600" i="1" dirty="0" smtClean="0">
                <a:latin typeface="Bell MT" pitchFamily="18" charset="0"/>
              </a:rPr>
              <a:t>Haiti have a young age structure, it would not be wise  to neglect teenage mothers in this way.</a:t>
            </a:r>
            <a:br>
              <a:rPr lang="en-US" sz="3600" i="1" dirty="0" smtClean="0">
                <a:latin typeface="Bell MT" pitchFamily="18" charset="0"/>
              </a:rPr>
            </a:br>
            <a:r>
              <a:rPr lang="en-US" sz="3600" i="1" dirty="0" smtClean="0">
                <a:latin typeface="Bell MT" pitchFamily="18" charset="0"/>
              </a:rPr>
              <a:t>Adolescent pregnancy is usually less a deliberate choice than a lack of choice: it is the consequence of little or no access to education, information and health care.</a:t>
            </a:r>
            <a:br>
              <a:rPr lang="en-US" sz="3600" i="1" dirty="0" smtClean="0">
                <a:latin typeface="Bell MT" pitchFamily="18" charset="0"/>
              </a:rPr>
            </a:br>
            <a:r>
              <a:rPr lang="en-US" sz="3600" i="1" dirty="0" smtClean="0">
                <a:latin typeface="Bell MT" pitchFamily="18" charset="0"/>
              </a:rPr>
              <a:t/>
            </a:r>
            <a:br>
              <a:rPr lang="en-US" sz="3600" i="1" dirty="0" smtClean="0">
                <a:latin typeface="Bell MT" pitchFamily="18" charset="0"/>
              </a:rPr>
            </a:br>
            <a:r>
              <a:rPr lang="en-US" sz="4000" b="1" i="1" dirty="0" smtClean="0">
                <a:solidFill>
                  <a:srgbClr val="002060"/>
                </a:solidFill>
                <a:latin typeface="Bell MT" pitchFamily="18" charset="0"/>
              </a:rPr>
              <a:t>Take care of them</a:t>
            </a:r>
            <a:r>
              <a:rPr lang="en-US" sz="4000" dirty="0" smtClean="0">
                <a:solidFill>
                  <a:srgbClr val="002060"/>
                </a:solidFill>
              </a:rPr>
              <a:t/>
            </a:r>
            <a:br>
              <a:rPr lang="en-US" sz="4000" dirty="0" smtClean="0">
                <a:solidFill>
                  <a:srgbClr val="002060"/>
                </a:solidFill>
              </a:rPr>
            </a:br>
            <a:endParaRPr lang="en-US" sz="3600" i="1" dirty="0">
              <a:solidFill>
                <a:srgbClr val="002060"/>
              </a:solidFill>
              <a:latin typeface="Bell MT" pitchFamily="18" charset="0"/>
            </a:endParaRPr>
          </a:p>
        </p:txBody>
      </p:sp>
      <p:pic>
        <p:nvPicPr>
          <p:cNvPr id="4" name="Espace réservé du contenu 3" descr="grossesse2.jpg"/>
          <p:cNvPicPr>
            <a:picLocks noGrp="1" noChangeAspect="1"/>
          </p:cNvPicPr>
          <p:nvPr>
            <p:ph idx="1"/>
          </p:nvPr>
        </p:nvPicPr>
        <p:blipFill>
          <a:blip r:embed="rId2"/>
          <a:stretch>
            <a:fillRect/>
          </a:stretch>
        </p:blipFill>
        <p:spPr>
          <a:xfrm>
            <a:off x="717544" y="1435283"/>
            <a:ext cx="3663824" cy="4134243"/>
          </a:xfrm>
          <a:prstGeom prst="ellipse">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8" y="2008909"/>
            <a:ext cx="10224655" cy="4171228"/>
          </a:xfrm>
        </p:spPr>
        <p:txBody>
          <a:bodyPr>
            <a:normAutofit/>
          </a:bodyPr>
          <a:lstStyle/>
          <a:p>
            <a:pPr marL="0" indent="0">
              <a:buNone/>
            </a:pPr>
            <a:r>
              <a:rPr lang="en-US" sz="2000" b="1" dirty="0" smtClean="0">
                <a:solidFill>
                  <a:srgbClr val="002060"/>
                </a:solidFill>
                <a:latin typeface="Bell MT" panose="02020503060305020303" pitchFamily="18" charset="0"/>
              </a:rPr>
              <a:t>Link GitHub: </a:t>
            </a:r>
            <a:r>
              <a:rPr lang="en-US" sz="2000" dirty="0" smtClean="0">
                <a:solidFill>
                  <a:srgbClr val="002060"/>
                </a:solidFill>
                <a:latin typeface="Bell MT" panose="02020503060305020303" pitchFamily="18" charset="0"/>
              </a:rPr>
              <a:t>https</a:t>
            </a:r>
            <a:r>
              <a:rPr lang="en-US" sz="2000" dirty="0">
                <a:solidFill>
                  <a:srgbClr val="002060"/>
                </a:solidFill>
                <a:latin typeface="Bell MT" panose="02020503060305020303" pitchFamily="18" charset="0"/>
              </a:rPr>
              <a:t>://github.com/Maickery/Child_of_change/blob/master/Result/Presentation.pptx</a:t>
            </a:r>
          </a:p>
        </p:txBody>
      </p:sp>
      <p:sp>
        <p:nvSpPr>
          <p:cNvPr id="5" name="Line Callout 2 4"/>
          <p:cNvSpPr/>
          <p:nvPr/>
        </p:nvSpPr>
        <p:spPr>
          <a:xfrm>
            <a:off x="1400421" y="678876"/>
            <a:ext cx="3393251" cy="609598"/>
          </a:xfrm>
          <a:prstGeom prst="borderCallout2">
            <a:avLst>
              <a:gd name="adj1" fmla="val 18751"/>
              <a:gd name="adj2" fmla="val -8333"/>
              <a:gd name="adj3" fmla="val 18750"/>
              <a:gd name="adj4" fmla="val -16667"/>
              <a:gd name="adj5" fmla="val 102764"/>
              <a:gd name="adj6" fmla="val -24052"/>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Agency FB" pitchFamily="34" charset="0"/>
              </a:rPr>
              <a:t>References &amp; Appendices</a:t>
            </a:r>
            <a:endParaRPr lang="en-US" sz="2400" b="1" dirty="0">
              <a:solidFill>
                <a:srgbClr val="002060"/>
              </a:solidFill>
              <a:latin typeface="Bell MT" panose="02020503060305020303" pitchFamily="18" charset="0"/>
            </a:endParaRPr>
          </a:p>
        </p:txBody>
      </p:sp>
    </p:spTree>
    <p:extLst>
      <p:ext uri="{BB962C8B-B14F-4D97-AF65-F5344CB8AC3E}">
        <p14:creationId xmlns:p14="http://schemas.microsoft.com/office/powerpoint/2010/main" val="522665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8995" y="0"/>
            <a:ext cx="4503005" cy="685800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PICTURE</a:t>
            </a:r>
            <a:endParaRPr lang="en-US" b="1" dirty="0"/>
          </a:p>
        </p:txBody>
      </p:sp>
      <p:sp>
        <p:nvSpPr>
          <p:cNvPr id="5" name="Rectangle 4"/>
          <p:cNvSpPr/>
          <p:nvPr/>
        </p:nvSpPr>
        <p:spPr>
          <a:xfrm>
            <a:off x="0" y="0"/>
            <a:ext cx="7536873" cy="6858000"/>
          </a:xfrm>
          <a:prstGeom prst="rect">
            <a:avLst/>
          </a:prstGeom>
          <a:solidFill>
            <a:schemeClr val="tx1">
              <a:lumMod val="75000"/>
              <a:lumOff val="2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b="1" dirty="0" err="1">
                <a:ln w="9525">
                  <a:noFill/>
                  <a:prstDash val="solid"/>
                </a:ln>
                <a:solidFill>
                  <a:schemeClr val="bg1"/>
                </a:solidFill>
                <a:effectLst>
                  <a:outerShdw blurRad="12700" dist="38100" dir="2700000" algn="tl" rotWithShape="0">
                    <a:schemeClr val="bg1">
                      <a:lumMod val="50000"/>
                    </a:schemeClr>
                  </a:outerShdw>
                </a:effectLst>
                <a:latin typeface="Agency FB" panose="020B0503020202020204" pitchFamily="34" charset="0"/>
              </a:rPr>
              <a:t>Maickery</a:t>
            </a:r>
            <a:r>
              <a:rPr lang="en-US" sz="4800" b="1" dirty="0">
                <a:ln w="9525">
                  <a:noFill/>
                  <a:prstDash val="solid"/>
                </a:ln>
                <a:solidFill>
                  <a:schemeClr val="bg1"/>
                </a:solidFill>
                <a:effectLst>
                  <a:outerShdw blurRad="12700" dist="38100" dir="2700000" algn="tl" rotWithShape="0">
                    <a:schemeClr val="bg1">
                      <a:lumMod val="50000"/>
                    </a:schemeClr>
                  </a:outerShdw>
                </a:effectLst>
                <a:latin typeface="Agency FB" panose="020B0503020202020204" pitchFamily="34" charset="0"/>
              </a:rPr>
              <a:t> </a:t>
            </a:r>
            <a:r>
              <a:rPr lang="en-US" sz="4800" b="1" dirty="0" err="1">
                <a:ln w="9525">
                  <a:noFill/>
                  <a:prstDash val="solid"/>
                </a:ln>
                <a:solidFill>
                  <a:schemeClr val="bg1"/>
                </a:solidFill>
                <a:effectLst>
                  <a:outerShdw blurRad="12700" dist="38100" dir="2700000" algn="tl" rotWithShape="0">
                    <a:schemeClr val="bg1">
                      <a:lumMod val="50000"/>
                    </a:schemeClr>
                  </a:outerShdw>
                </a:effectLst>
                <a:latin typeface="Agency FB" panose="020B0503020202020204" pitchFamily="34" charset="0"/>
              </a:rPr>
              <a:t>Bozor</a:t>
            </a:r>
            <a:endParaRPr lang="en-US" sz="4800" b="1" dirty="0">
              <a:ln w="9525">
                <a:noFill/>
                <a:prstDash val="solid"/>
              </a:ln>
              <a:solidFill>
                <a:schemeClr val="bg1"/>
              </a:solidFill>
              <a:effectLst>
                <a:outerShdw blurRad="12700" dist="38100" dir="2700000" algn="tl" rotWithShape="0">
                  <a:schemeClr val="bg1">
                    <a:lumMod val="50000"/>
                  </a:schemeClr>
                </a:outerShdw>
              </a:effectLst>
              <a:latin typeface="Agency FB" panose="020B0503020202020204" pitchFamily="34" charset="0"/>
            </a:endParaRPr>
          </a:p>
          <a:p>
            <a:pPr algn="ctr"/>
            <a:endParaRPr lang="en-US" sz="4800" dirty="0">
              <a:solidFill>
                <a:schemeClr val="bg1"/>
              </a:solidFill>
            </a:endParaRPr>
          </a:p>
        </p:txBody>
      </p:sp>
      <p:sp>
        <p:nvSpPr>
          <p:cNvPr id="6" name="Rectangle 5"/>
          <p:cNvSpPr/>
          <p:nvPr/>
        </p:nvSpPr>
        <p:spPr>
          <a:xfrm>
            <a:off x="0" y="6206836"/>
            <a:ext cx="12202419" cy="665019"/>
          </a:xfrm>
          <a:prstGeom prst="rect">
            <a:avLst/>
          </a:prstGeom>
          <a:solidFill>
            <a:schemeClr val="accent2">
              <a:lumMod val="50000"/>
            </a:schemeClr>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t>Thanks you </a:t>
            </a:r>
            <a:endParaRPr lang="en-US" sz="1400" dirty="0"/>
          </a:p>
        </p:txBody>
      </p:sp>
    </p:spTree>
    <p:extLst>
      <p:ext uri="{BB962C8B-B14F-4D97-AF65-F5344CB8AC3E}">
        <p14:creationId xmlns:p14="http://schemas.microsoft.com/office/powerpoint/2010/main" val="350708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2599" y="1537854"/>
            <a:ext cx="9295291" cy="4558146"/>
          </a:xfrm>
        </p:spPr>
        <p:txBody>
          <a:bodyPr>
            <a:normAutofit lnSpcReduction="10000"/>
          </a:bodyPr>
          <a:lstStyle/>
          <a:p>
            <a:pPr marL="0" lvl="1" indent="0" algn="just">
              <a:lnSpc>
                <a:spcPct val="95000"/>
              </a:lnSpc>
              <a:spcBef>
                <a:spcPts val="1400"/>
              </a:spcBef>
              <a:spcAft>
                <a:spcPts val="200"/>
              </a:spcAft>
              <a:buSzPct val="80000"/>
              <a:buNone/>
            </a:pPr>
            <a:r>
              <a:rPr lang="en-US" sz="2200" dirty="0">
                <a:solidFill>
                  <a:schemeClr val="tx1">
                    <a:lumMod val="75000"/>
                    <a:lumOff val="25000"/>
                  </a:schemeClr>
                </a:solidFill>
                <a:latin typeface="Bell MT" pitchFamily="18" charset="0"/>
              </a:rPr>
              <a:t>In Haiti's poor </a:t>
            </a:r>
            <a:r>
              <a:rPr lang="en-US" sz="2200" dirty="0" err="1">
                <a:solidFill>
                  <a:schemeClr val="tx1">
                    <a:lumMod val="75000"/>
                    <a:lumOff val="25000"/>
                  </a:schemeClr>
                </a:solidFill>
                <a:latin typeface="Bell MT" pitchFamily="18" charset="0"/>
              </a:rPr>
              <a:t>neighbourhoods</a:t>
            </a:r>
            <a:r>
              <a:rPr lang="en-US" sz="2200" dirty="0">
                <a:solidFill>
                  <a:schemeClr val="tx1">
                    <a:lumMod val="75000"/>
                    <a:lumOff val="25000"/>
                  </a:schemeClr>
                </a:solidFill>
                <a:latin typeface="Bell MT" pitchFamily="18" charset="0"/>
              </a:rPr>
              <a:t>, many girls drop out of school because of premature or unwanted pregnancies. Some have had the support of the father of their children to raise them or of their parents, Others do not, some do not know the identity of the father because 40% of these pregnancies are due to rape and sexual abuse, so they have to raise their children alone. These young teenage girls between the ages of 12 and 19 years old make all kinds of activities and sacrifices to provide for their children, many go into the informal sector trade, some go into domestic work as housekeepers, and some go into prostitution in the hope of having enough to feed themselves and their children. </a:t>
            </a:r>
            <a:endParaRPr lang="en-US" sz="2200" dirty="0" smtClean="0">
              <a:solidFill>
                <a:schemeClr val="tx1">
                  <a:lumMod val="75000"/>
                  <a:lumOff val="25000"/>
                </a:schemeClr>
              </a:solidFill>
              <a:latin typeface="Bell MT" pitchFamily="18" charset="0"/>
            </a:endParaRPr>
          </a:p>
          <a:p>
            <a:pPr marL="0" lvl="1" indent="0" algn="just">
              <a:lnSpc>
                <a:spcPct val="95000"/>
              </a:lnSpc>
              <a:spcBef>
                <a:spcPts val="1400"/>
              </a:spcBef>
              <a:spcAft>
                <a:spcPts val="200"/>
              </a:spcAft>
              <a:buSzPct val="80000"/>
              <a:buNone/>
            </a:pPr>
            <a:endParaRPr lang="en-US" sz="2200" dirty="0">
              <a:solidFill>
                <a:schemeClr val="tx1">
                  <a:lumMod val="75000"/>
                  <a:lumOff val="25000"/>
                </a:schemeClr>
              </a:solidFill>
              <a:latin typeface="Bell MT" pitchFamily="18" charset="0"/>
            </a:endParaRPr>
          </a:p>
          <a:p>
            <a:pPr marL="0" lvl="1" indent="0" algn="just">
              <a:lnSpc>
                <a:spcPct val="95000"/>
              </a:lnSpc>
              <a:spcBef>
                <a:spcPts val="1400"/>
              </a:spcBef>
              <a:spcAft>
                <a:spcPts val="200"/>
              </a:spcAft>
              <a:buSzPct val="80000"/>
              <a:buNone/>
            </a:pPr>
            <a:r>
              <a:rPr lang="en-US" sz="2400" b="1" dirty="0" smtClean="0">
                <a:solidFill>
                  <a:srgbClr val="002060"/>
                </a:solidFill>
                <a:latin typeface="Bell MT" pitchFamily="18" charset="0"/>
              </a:rPr>
              <a:t>Why </a:t>
            </a:r>
            <a:r>
              <a:rPr lang="en-US" sz="2400" b="1" dirty="0">
                <a:solidFill>
                  <a:srgbClr val="002060"/>
                </a:solidFill>
                <a:latin typeface="Bell MT" pitchFamily="18" charset="0"/>
              </a:rPr>
              <a:t>a teenager mom don't have the same choice of </a:t>
            </a:r>
            <a:r>
              <a:rPr lang="en-US" sz="2400" b="1" dirty="0" err="1">
                <a:solidFill>
                  <a:srgbClr val="002060"/>
                </a:solidFill>
                <a:latin typeface="Bell MT" pitchFamily="18" charset="0"/>
              </a:rPr>
              <a:t>futur</a:t>
            </a:r>
            <a:r>
              <a:rPr lang="en-US" sz="2400" b="1" dirty="0">
                <a:solidFill>
                  <a:srgbClr val="002060"/>
                </a:solidFill>
                <a:latin typeface="Bell MT" pitchFamily="18" charset="0"/>
              </a:rPr>
              <a:t> with other teenager in Haiti</a:t>
            </a:r>
            <a:r>
              <a:rPr lang="en-US" sz="2400" b="1" dirty="0" smtClean="0">
                <a:solidFill>
                  <a:srgbClr val="002060"/>
                </a:solidFill>
                <a:latin typeface="Bell MT" pitchFamily="18" charset="0"/>
              </a:rPr>
              <a:t>?</a:t>
            </a:r>
            <a:endParaRPr lang="en-US" sz="2400" b="1" dirty="0">
              <a:solidFill>
                <a:srgbClr val="002060"/>
              </a:solidFill>
              <a:latin typeface="Bell MT" pitchFamily="18" charset="0"/>
            </a:endParaRPr>
          </a:p>
        </p:txBody>
      </p:sp>
      <p:sp>
        <p:nvSpPr>
          <p:cNvPr id="4" name="Line Callout 2 3"/>
          <p:cNvSpPr/>
          <p:nvPr/>
        </p:nvSpPr>
        <p:spPr>
          <a:xfrm>
            <a:off x="1580527" y="695949"/>
            <a:ext cx="2548149" cy="523252"/>
          </a:xfrm>
          <a:prstGeom prst="borderCallout2">
            <a:avLst>
              <a:gd name="adj1" fmla="val 18750"/>
              <a:gd name="adj2" fmla="val -8333"/>
              <a:gd name="adj3" fmla="val 18750"/>
              <a:gd name="adj4" fmla="val -16667"/>
              <a:gd name="adj5" fmla="val 134325"/>
              <a:gd name="adj6" fmla="val -37967"/>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itchFamily="18" charset="0"/>
              </a:rPr>
              <a:t>Context</a:t>
            </a:r>
            <a:r>
              <a:rPr lang="en-US" sz="2400" b="1" dirty="0">
                <a:solidFill>
                  <a:srgbClr val="002060"/>
                </a:solidFill>
                <a:latin typeface="Bell MT" pitchFamily="18" charset="0"/>
              </a:rPr>
              <a:t> </a:t>
            </a:r>
            <a:endParaRPr lang="en-US" sz="1400" dirty="0"/>
          </a:p>
        </p:txBody>
      </p:sp>
    </p:spTree>
    <p:extLst>
      <p:ext uri="{BB962C8B-B14F-4D97-AF65-F5344CB8AC3E}">
        <p14:creationId xmlns:p14="http://schemas.microsoft.com/office/powerpoint/2010/main" val="413489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gular Pentagon 5"/>
          <p:cNvSpPr/>
          <p:nvPr/>
        </p:nvSpPr>
        <p:spPr>
          <a:xfrm rot="19366856">
            <a:off x="4000119" y="810109"/>
            <a:ext cx="3257987" cy="3085216"/>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For every 1000 girls between the ages of 15 and 19, 66 have at least one early pregnancy in Haiti</a:t>
            </a:r>
          </a:p>
        </p:txBody>
      </p:sp>
      <p:sp>
        <p:nvSpPr>
          <p:cNvPr id="7" name="Regular Pentagon 6"/>
          <p:cNvSpPr/>
          <p:nvPr/>
        </p:nvSpPr>
        <p:spPr>
          <a:xfrm>
            <a:off x="6024973" y="3325091"/>
            <a:ext cx="3202154" cy="3228108"/>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a:r>
              <a:rPr lang="en-US" dirty="0" smtClean="0">
                <a:solidFill>
                  <a:schemeClr val="tx1"/>
                </a:solidFill>
              </a:rPr>
              <a:t>Under </a:t>
            </a:r>
            <a:r>
              <a:rPr lang="en-US" dirty="0">
                <a:solidFill>
                  <a:schemeClr val="tx1"/>
                </a:solidFill>
              </a:rPr>
              <a:t>the effect of certain variables such as </a:t>
            </a:r>
            <a:r>
              <a:rPr lang="en-US" dirty="0" smtClean="0">
                <a:solidFill>
                  <a:schemeClr val="tx1"/>
                </a:solidFill>
              </a:rPr>
              <a:t>rape early </a:t>
            </a:r>
            <a:r>
              <a:rPr lang="en-US" dirty="0">
                <a:solidFill>
                  <a:schemeClr val="tx1"/>
                </a:solidFill>
              </a:rPr>
              <a:t>union, early sexuality, and under-use of contraception</a:t>
            </a:r>
          </a:p>
        </p:txBody>
      </p:sp>
      <p:sp>
        <p:nvSpPr>
          <p:cNvPr id="8" name="Regular Pentagon 7"/>
          <p:cNvSpPr/>
          <p:nvPr/>
        </p:nvSpPr>
        <p:spPr>
          <a:xfrm rot="2131321">
            <a:off x="8057006" y="624369"/>
            <a:ext cx="3202154" cy="3228108"/>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a:endParaRPr lang="en-US" sz="1600" dirty="0"/>
          </a:p>
        </p:txBody>
      </p:sp>
      <p:sp>
        <p:nvSpPr>
          <p:cNvPr id="10" name="Line Callout 2 9"/>
          <p:cNvSpPr/>
          <p:nvPr/>
        </p:nvSpPr>
        <p:spPr>
          <a:xfrm>
            <a:off x="1358835" y="512620"/>
            <a:ext cx="2548149" cy="734290"/>
          </a:xfrm>
          <a:prstGeom prst="borderCallout2">
            <a:avLst>
              <a:gd name="adj1" fmla="val 18750"/>
              <a:gd name="adj2" fmla="val -8333"/>
              <a:gd name="adj3" fmla="val 18750"/>
              <a:gd name="adj4" fmla="val -16667"/>
              <a:gd name="adj5" fmla="val 99067"/>
              <a:gd name="adj6" fmla="val -38511"/>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lvl="1" algn="ctr"/>
            <a:r>
              <a:rPr lang="en-US" sz="2400" b="1" dirty="0">
                <a:solidFill>
                  <a:srgbClr val="002060"/>
                </a:solidFill>
                <a:latin typeface="Bell MT" pitchFamily="18" charset="0"/>
              </a:rPr>
              <a:t>Background</a:t>
            </a:r>
          </a:p>
          <a:p>
            <a:pPr algn="ctr"/>
            <a:endParaRPr lang="en-US" sz="1400" dirty="0"/>
          </a:p>
        </p:txBody>
      </p:sp>
      <p:pic>
        <p:nvPicPr>
          <p:cNvPr id="11" name="Content Placeholder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90550" y="2460776"/>
            <a:ext cx="2708279" cy="30990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560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93" y="2100504"/>
            <a:ext cx="8118764" cy="2033539"/>
          </a:xfrm>
        </p:spPr>
        <p:txBody>
          <a:bodyPr>
            <a:normAutofit/>
          </a:bodyPr>
          <a:lstStyle/>
          <a:p>
            <a:pPr algn="just"/>
            <a:r>
              <a:rPr lang="en-US" sz="2200" b="1" dirty="0" smtClean="0">
                <a:latin typeface="Bell MT" pitchFamily="18" charset="0"/>
              </a:rPr>
              <a:t>- Dropping out of school </a:t>
            </a:r>
            <a:endParaRPr lang="en-US" sz="2200" b="1" dirty="0">
              <a:latin typeface="Bell MT" pitchFamily="18" charset="0"/>
            </a:endParaRPr>
          </a:p>
          <a:p>
            <a:pPr algn="just"/>
            <a:r>
              <a:rPr lang="en-US" sz="2200" b="1" dirty="0" smtClean="0">
                <a:latin typeface="Bell MT" pitchFamily="18" charset="0"/>
              </a:rPr>
              <a:t>- Marginalization</a:t>
            </a:r>
          </a:p>
          <a:p>
            <a:pPr algn="just"/>
            <a:r>
              <a:rPr lang="en-US" sz="2200" b="1" dirty="0" smtClean="0">
                <a:latin typeface="Bell MT" pitchFamily="18" charset="0"/>
              </a:rPr>
              <a:t>- Perpetuation of women's low status and poverty </a:t>
            </a:r>
          </a:p>
          <a:p>
            <a:pPr marL="0" indent="0" algn="just">
              <a:buNone/>
            </a:pPr>
            <a:endParaRPr lang="en-US" sz="2400" dirty="0" smtClean="0">
              <a:latin typeface="Bell MT" pitchFamily="18" charset="0"/>
            </a:endParaRPr>
          </a:p>
          <a:p>
            <a:pPr marL="544068" lvl="1" indent="-342900" fontAlgn="base">
              <a:buNone/>
            </a:pPr>
            <a:endParaRPr lang="en-US" sz="2800" b="1" dirty="0" smtClean="0">
              <a:latin typeface="Bell MT" pitchFamily="18" charset="0"/>
            </a:endParaRPr>
          </a:p>
          <a:p>
            <a:endParaRPr lang="en-US" dirty="0"/>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5302" y="1136074"/>
            <a:ext cx="2594309" cy="1981200"/>
          </a:xfrm>
          <a:prstGeom prst="rect">
            <a:avLst/>
          </a:prstGeom>
        </p:spPr>
      </p:pic>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383" y="3117274"/>
            <a:ext cx="2435154" cy="2435154"/>
          </a:xfrm>
          <a:prstGeom prst="rect">
            <a:avLst/>
          </a:prstGeom>
        </p:spPr>
      </p:pic>
      <p:sp>
        <p:nvSpPr>
          <p:cNvPr id="6" name="Line Callout 2 5"/>
          <p:cNvSpPr/>
          <p:nvPr/>
        </p:nvSpPr>
        <p:spPr>
          <a:xfrm>
            <a:off x="1497400" y="709803"/>
            <a:ext cx="2548149" cy="718359"/>
          </a:xfrm>
          <a:prstGeom prst="borderCallout2">
            <a:avLst>
              <a:gd name="adj1" fmla="val 18750"/>
              <a:gd name="adj2" fmla="val -8333"/>
              <a:gd name="adj3" fmla="val 18750"/>
              <a:gd name="adj4" fmla="val -16667"/>
              <a:gd name="adj5" fmla="val 97256"/>
              <a:gd name="adj6" fmla="val -33074"/>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itchFamily="18" charset="0"/>
              </a:rPr>
              <a:t>Problem </a:t>
            </a:r>
            <a:endParaRPr lang="en-US" sz="1400" dirty="0"/>
          </a:p>
        </p:txBody>
      </p:sp>
      <p:sp>
        <p:nvSpPr>
          <p:cNvPr id="2" name="Rectangle 1"/>
          <p:cNvSpPr/>
          <p:nvPr/>
        </p:nvSpPr>
        <p:spPr>
          <a:xfrm>
            <a:off x="512619" y="4461958"/>
            <a:ext cx="8118763" cy="830997"/>
          </a:xfrm>
          <a:prstGeom prst="rect">
            <a:avLst/>
          </a:prstGeom>
        </p:spPr>
        <p:txBody>
          <a:bodyPr wrap="square">
            <a:spAutoFit/>
          </a:bodyPr>
          <a:lstStyle/>
          <a:p>
            <a:pPr algn="just"/>
            <a:r>
              <a:rPr lang="en-US" sz="2400" dirty="0">
                <a:solidFill>
                  <a:srgbClr val="002060"/>
                </a:solidFill>
                <a:latin typeface="Bell MT" pitchFamily="18" charset="0"/>
              </a:rPr>
              <a:t>This consequences of early pregnancy, is the problem that our project want to try to find a solution for</a:t>
            </a:r>
          </a:p>
        </p:txBody>
      </p:sp>
    </p:spTree>
    <p:extLst>
      <p:ext uri="{BB962C8B-B14F-4D97-AF65-F5344CB8AC3E}">
        <p14:creationId xmlns:p14="http://schemas.microsoft.com/office/powerpoint/2010/main" val="371520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4181" t="5397" r="12523" b="23580"/>
          <a:stretch/>
        </p:blipFill>
        <p:spPr>
          <a:xfrm>
            <a:off x="9240704" y="2651169"/>
            <a:ext cx="886970" cy="859467"/>
          </a:xfrm>
          <a:prstGeom prst="rect">
            <a:avLst/>
          </a:prstGeom>
        </p:spPr>
      </p:pic>
      <p:sp>
        <p:nvSpPr>
          <p:cNvPr id="3" name="Espace réservé du contenu 2"/>
          <p:cNvSpPr>
            <a:spLocks noGrp="1"/>
          </p:cNvSpPr>
          <p:nvPr>
            <p:ph idx="1"/>
          </p:nvPr>
        </p:nvSpPr>
        <p:spPr>
          <a:xfrm>
            <a:off x="2673926" y="1828800"/>
            <a:ext cx="7183305" cy="4351337"/>
          </a:xfrm>
        </p:spPr>
        <p:txBody>
          <a:bodyPr>
            <a:normAutofit/>
          </a:bodyPr>
          <a:lstStyle/>
          <a:p>
            <a:r>
              <a:rPr lang="en-US" sz="2400" dirty="0" smtClean="0">
                <a:latin typeface="Bell MT" pitchFamily="18" charset="0"/>
              </a:rPr>
              <a:t>All young mothers</a:t>
            </a:r>
          </a:p>
          <a:p>
            <a:pPr marL="0" indent="0">
              <a:buNone/>
            </a:pPr>
            <a:endParaRPr lang="en-US" sz="2400" dirty="0" smtClean="0">
              <a:latin typeface="Bell MT" pitchFamily="18" charset="0"/>
            </a:endParaRPr>
          </a:p>
          <a:p>
            <a:r>
              <a:rPr lang="en-US" sz="2400" dirty="0" smtClean="0">
                <a:latin typeface="Bell MT" pitchFamily="18" charset="0"/>
              </a:rPr>
              <a:t>NGOs working with and for young people, women</a:t>
            </a:r>
          </a:p>
          <a:p>
            <a:pPr marL="0" indent="0">
              <a:buNone/>
            </a:pPr>
            <a:endParaRPr lang="en-US" sz="2400" dirty="0" smtClean="0">
              <a:latin typeface="Bell MT" pitchFamily="18" charset="0"/>
            </a:endParaRPr>
          </a:p>
          <a:p>
            <a:r>
              <a:rPr lang="en-US" sz="2400" dirty="0" smtClean="0">
                <a:latin typeface="Bell MT" pitchFamily="18" charset="0"/>
              </a:rPr>
              <a:t>Corporate philanthropy</a:t>
            </a:r>
            <a:endParaRPr lang="en-US" sz="2400" dirty="0">
              <a:latin typeface="Bell MT" pitchFamily="18" charset="0"/>
            </a:endParaRPr>
          </a:p>
        </p:txBody>
      </p:sp>
      <p:sp>
        <p:nvSpPr>
          <p:cNvPr id="4" name="Line Callout 2 3"/>
          <p:cNvSpPr/>
          <p:nvPr/>
        </p:nvSpPr>
        <p:spPr>
          <a:xfrm>
            <a:off x="1559190" y="709702"/>
            <a:ext cx="2229471" cy="732211"/>
          </a:xfrm>
          <a:prstGeom prst="borderCallout2">
            <a:avLst>
              <a:gd name="adj1" fmla="val 18750"/>
              <a:gd name="adj2" fmla="val -8333"/>
              <a:gd name="adj3" fmla="val 18750"/>
              <a:gd name="adj4" fmla="val -16667"/>
              <a:gd name="adj5" fmla="val 118470"/>
              <a:gd name="adj6" fmla="val -37424"/>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itchFamily="18" charset="0"/>
              </a:rPr>
              <a:t>Audiences</a:t>
            </a:r>
            <a:r>
              <a:rPr lang="en-US" sz="2400" b="1" dirty="0">
                <a:solidFill>
                  <a:srgbClr val="002060"/>
                </a:solidFill>
                <a:latin typeface="Bell MT" pitchFamily="18" charset="0"/>
              </a:rPr>
              <a:t> </a:t>
            </a:r>
            <a:endParaRPr lang="en-US" sz="1400" dirty="0">
              <a:solidFill>
                <a:srgbClr val="00206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093521" y="1620982"/>
            <a:ext cx="822369" cy="822369"/>
          </a:xfrm>
          <a:prstGeom prst="rect">
            <a:avLst/>
          </a:prstGeom>
        </p:spPr>
      </p:pic>
      <p:pic>
        <p:nvPicPr>
          <p:cNvPr id="8" name="Picture 7"/>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15890" y="3986511"/>
            <a:ext cx="516216" cy="51621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225" y="2159467"/>
            <a:ext cx="3017652" cy="1077733"/>
          </a:xfrm>
        </p:spPr>
      </p:pic>
      <p:sp>
        <p:nvSpPr>
          <p:cNvPr id="5" name="Line Callout 2 4"/>
          <p:cNvSpPr/>
          <p:nvPr/>
        </p:nvSpPr>
        <p:spPr>
          <a:xfrm>
            <a:off x="1606486" y="697023"/>
            <a:ext cx="1941391" cy="591450"/>
          </a:xfrm>
          <a:prstGeom prst="borderCallout2">
            <a:avLst>
              <a:gd name="adj1" fmla="val 18750"/>
              <a:gd name="adj2" fmla="val -8333"/>
              <a:gd name="adj3" fmla="val 18750"/>
              <a:gd name="adj4" fmla="val -16667"/>
              <a:gd name="adj5" fmla="val 112500"/>
              <a:gd name="adj6" fmla="val -44492"/>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itchFamily="18" charset="0"/>
              </a:rPr>
              <a:t>Data</a:t>
            </a:r>
            <a:endParaRPr lang="en-US" sz="1400" dirty="0">
              <a:solidFill>
                <a:srgbClr val="002060"/>
              </a:solidFill>
            </a:endParaRPr>
          </a:p>
        </p:txBody>
      </p:sp>
      <p:sp>
        <p:nvSpPr>
          <p:cNvPr id="7" name="Rectangle 6"/>
          <p:cNvSpPr/>
          <p:nvPr/>
        </p:nvSpPr>
        <p:spPr>
          <a:xfrm>
            <a:off x="3547877" y="2375167"/>
            <a:ext cx="7563468" cy="646331"/>
          </a:xfrm>
          <a:prstGeom prst="rect">
            <a:avLst/>
          </a:prstGeom>
        </p:spPr>
        <p:txBody>
          <a:bodyPr wrap="square">
            <a:spAutoFit/>
          </a:bodyPr>
          <a:lstStyle/>
          <a:p>
            <a:r>
              <a:rPr lang="en-US" b="1" dirty="0">
                <a:solidFill>
                  <a:srgbClr val="00B0F0"/>
                </a:solidFill>
              </a:rPr>
              <a:t>https://dhsprogram.com/topics/Youth-Corner/haiti-dhs-key-indicators.cfm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63" y="3868446"/>
            <a:ext cx="2466975" cy="1476375"/>
          </a:xfrm>
          <a:prstGeom prst="rect">
            <a:avLst/>
          </a:prstGeom>
        </p:spPr>
      </p:pic>
      <p:sp>
        <p:nvSpPr>
          <p:cNvPr id="9" name="Rectangle 8"/>
          <p:cNvSpPr/>
          <p:nvPr/>
        </p:nvSpPr>
        <p:spPr>
          <a:xfrm>
            <a:off x="3547877" y="4283469"/>
            <a:ext cx="6096000" cy="646331"/>
          </a:xfrm>
          <a:prstGeom prst="rect">
            <a:avLst/>
          </a:prstGeom>
        </p:spPr>
        <p:txBody>
          <a:bodyPr>
            <a:spAutoFit/>
          </a:bodyPr>
          <a:lstStyle/>
          <a:p>
            <a:r>
              <a:rPr lang="en-US" b="1" dirty="0">
                <a:solidFill>
                  <a:srgbClr val="00B0F0"/>
                </a:solidFill>
              </a:rPr>
              <a:t> https://data.humdata.org/dataset/777e8b06-337f-4295-80bc-ca1515244215</a:t>
            </a:r>
          </a:p>
        </p:txBody>
      </p:sp>
    </p:spTree>
    <p:extLst>
      <p:ext uri="{BB962C8B-B14F-4D97-AF65-F5344CB8AC3E}">
        <p14:creationId xmlns:p14="http://schemas.microsoft.com/office/powerpoint/2010/main" val="377779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667892" y="2221454"/>
            <a:ext cx="2352399" cy="2613781"/>
          </a:xfrm>
        </p:spPr>
        <p:txBody>
          <a:bodyPr numCol="1">
            <a:noAutofit/>
          </a:bodyPr>
          <a:lstStyle/>
          <a:p>
            <a:pPr algn="just"/>
            <a:r>
              <a:rPr lang="en-US" sz="2200" dirty="0" smtClean="0">
                <a:latin typeface="Bell MT" pitchFamily="18" charset="0"/>
              </a:rPr>
              <a:t>0 : </a:t>
            </a:r>
            <a:r>
              <a:rPr lang="en-US" sz="2200" dirty="0" err="1" smtClean="0">
                <a:latin typeface="Bell MT" pitchFamily="18" charset="0"/>
              </a:rPr>
              <a:t>Artibonite</a:t>
            </a:r>
            <a:r>
              <a:rPr lang="en-US" sz="2200" dirty="0" smtClean="0">
                <a:latin typeface="Bell MT" pitchFamily="18" charset="0"/>
              </a:rPr>
              <a:t>   </a:t>
            </a:r>
          </a:p>
          <a:p>
            <a:pPr algn="just"/>
            <a:r>
              <a:rPr lang="en-US" sz="2200" dirty="0" smtClean="0">
                <a:latin typeface="Bell MT" pitchFamily="18" charset="0"/>
              </a:rPr>
              <a:t>1 : Centre   </a:t>
            </a:r>
          </a:p>
          <a:p>
            <a:pPr algn="just"/>
            <a:r>
              <a:rPr lang="en-US" sz="2200" dirty="0" smtClean="0">
                <a:latin typeface="Bell MT" pitchFamily="18" charset="0"/>
              </a:rPr>
              <a:t> 2 : </a:t>
            </a:r>
            <a:r>
              <a:rPr lang="en-US" sz="2200" dirty="0" err="1" smtClean="0">
                <a:latin typeface="Bell MT" pitchFamily="18" charset="0"/>
              </a:rPr>
              <a:t>Grande'Anse</a:t>
            </a:r>
            <a:r>
              <a:rPr lang="en-US" sz="2200" dirty="0" smtClean="0">
                <a:latin typeface="Bell MT" pitchFamily="18" charset="0"/>
              </a:rPr>
              <a:t>   </a:t>
            </a:r>
          </a:p>
          <a:p>
            <a:pPr algn="just"/>
            <a:r>
              <a:rPr lang="en-US" sz="2200" dirty="0" smtClean="0">
                <a:latin typeface="Bell MT" pitchFamily="18" charset="0"/>
              </a:rPr>
              <a:t>3 : </a:t>
            </a:r>
            <a:r>
              <a:rPr lang="en-US" sz="2200" dirty="0" err="1" smtClean="0">
                <a:latin typeface="Bell MT" pitchFamily="18" charset="0"/>
              </a:rPr>
              <a:t>Nippes</a:t>
            </a:r>
            <a:r>
              <a:rPr lang="en-US" sz="2200" dirty="0" smtClean="0">
                <a:latin typeface="Bell MT" pitchFamily="18" charset="0"/>
              </a:rPr>
              <a:t>   </a:t>
            </a:r>
          </a:p>
          <a:p>
            <a:pPr algn="just"/>
            <a:r>
              <a:rPr lang="en-US" sz="2200" dirty="0" smtClean="0">
                <a:latin typeface="Bell MT" pitchFamily="18" charset="0"/>
              </a:rPr>
              <a:t> 4 : North   </a:t>
            </a:r>
          </a:p>
        </p:txBody>
      </p:sp>
      <p:pic>
        <p:nvPicPr>
          <p:cNvPr id="7" name="Image 6" descr="Haitian demographic.png"/>
          <p:cNvPicPr>
            <a:picLocks noChangeAspect="1"/>
          </p:cNvPicPr>
          <p:nvPr/>
        </p:nvPicPr>
        <p:blipFill>
          <a:blip r:embed="rId2"/>
          <a:stretch>
            <a:fillRect/>
          </a:stretch>
        </p:blipFill>
        <p:spPr>
          <a:xfrm>
            <a:off x="5946465" y="1571056"/>
            <a:ext cx="4624553" cy="3071865"/>
          </a:xfrm>
          <a:prstGeom prst="rect">
            <a:avLst/>
          </a:prstGeom>
        </p:spPr>
      </p:pic>
      <p:sp>
        <p:nvSpPr>
          <p:cNvPr id="9" name="Espace réservé du contenu 5"/>
          <p:cNvSpPr txBox="1">
            <a:spLocks/>
          </p:cNvSpPr>
          <p:nvPr/>
        </p:nvSpPr>
        <p:spPr>
          <a:xfrm>
            <a:off x="667892" y="5293320"/>
            <a:ext cx="10013963" cy="1266982"/>
          </a:xfrm>
          <a:prstGeom prst="rect">
            <a:avLst/>
          </a:prstGeom>
        </p:spPr>
        <p:txBody>
          <a:bodyPr vert="horz" lIns="0" tIns="45720" rIns="0" bIns="45720" numCol="1" rtlCol="0">
            <a:normAutofit/>
          </a:bodyPr>
          <a:lstStyle/>
          <a:p>
            <a:pPr marL="91440" marR="0" lvl="0" indent="-91440" algn="just"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r>
              <a:rPr kumimoji="0" lang="en-US" sz="240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 </a:t>
            </a:r>
            <a:r>
              <a:rPr kumimoji="0" lang="en-US" sz="2000" i="0" u="none" strike="noStrike" kern="1200" cap="none" spc="0" normalizeH="0" baseline="0" noProof="0" dirty="0" smtClean="0">
                <a:ln>
                  <a:noFill/>
                </a:ln>
                <a:effectLst/>
                <a:uLnTx/>
                <a:uFillTx/>
                <a:latin typeface="Bell MT" pitchFamily="18" charset="0"/>
                <a:ea typeface="+mn-ea"/>
                <a:cs typeface="+mn-cs"/>
              </a:rPr>
              <a:t>The three departments with the largest population are respectively (in descending order): West, </a:t>
            </a:r>
            <a:r>
              <a:rPr kumimoji="0" lang="en-US" sz="2000" i="0" u="none" strike="noStrike" kern="1200" cap="none" spc="0" normalizeH="0" baseline="0" noProof="0" dirty="0" err="1" smtClean="0">
                <a:ln>
                  <a:noFill/>
                </a:ln>
                <a:effectLst/>
                <a:uLnTx/>
                <a:uFillTx/>
                <a:latin typeface="Bell MT" pitchFamily="18" charset="0"/>
                <a:ea typeface="+mn-ea"/>
                <a:cs typeface="+mn-cs"/>
              </a:rPr>
              <a:t>Artibonite</a:t>
            </a:r>
            <a:r>
              <a:rPr kumimoji="0" lang="en-US" sz="2000" i="0" u="none" strike="noStrike" kern="1200" cap="none" spc="0" normalizeH="0" baseline="0" noProof="0" dirty="0" smtClean="0">
                <a:ln>
                  <a:noFill/>
                </a:ln>
                <a:effectLst/>
                <a:uLnTx/>
                <a:uFillTx/>
                <a:latin typeface="Bell MT" pitchFamily="18" charset="0"/>
                <a:ea typeface="+mn-ea"/>
                <a:cs typeface="+mn-cs"/>
              </a:rPr>
              <a:t> and North. So they're the three with the most young people(15-24 years).</a:t>
            </a:r>
            <a:endParaRPr kumimoji="0" lang="en-US" sz="2000" i="0" u="none" strike="noStrike" kern="1200" cap="none" spc="0" normalizeH="0" baseline="0" noProof="0" dirty="0">
              <a:ln>
                <a:noFill/>
              </a:ln>
              <a:effectLst/>
              <a:uLnTx/>
              <a:uFillTx/>
              <a:latin typeface="Bell MT" pitchFamily="18" charset="0"/>
              <a:ea typeface="+mn-ea"/>
              <a:cs typeface="+mn-cs"/>
            </a:endParaRPr>
          </a:p>
        </p:txBody>
      </p:sp>
      <p:sp>
        <p:nvSpPr>
          <p:cNvPr id="10" name="Line Callout 2 9"/>
          <p:cNvSpPr/>
          <p:nvPr/>
        </p:nvSpPr>
        <p:spPr>
          <a:xfrm>
            <a:off x="1400422" y="486989"/>
            <a:ext cx="3199287" cy="870756"/>
          </a:xfrm>
          <a:prstGeom prst="borderCallout2">
            <a:avLst>
              <a:gd name="adj1" fmla="val 18750"/>
              <a:gd name="adj2" fmla="val -8333"/>
              <a:gd name="adj3" fmla="val 18750"/>
              <a:gd name="adj4" fmla="val -16667"/>
              <a:gd name="adj5" fmla="val 99760"/>
              <a:gd name="adj6" fmla="val -30752"/>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Haitian demographics</a:t>
            </a:r>
            <a:endParaRPr lang="en-US" sz="1400" b="1" dirty="0">
              <a:solidFill>
                <a:srgbClr val="002060"/>
              </a:solidFill>
              <a:latin typeface="Bell MT" panose="02020503060305020303" pitchFamily="18" charset="0"/>
            </a:endParaRPr>
          </a:p>
        </p:txBody>
      </p:sp>
      <p:sp>
        <p:nvSpPr>
          <p:cNvPr id="3" name="Rectangle 2"/>
          <p:cNvSpPr/>
          <p:nvPr/>
        </p:nvSpPr>
        <p:spPr>
          <a:xfrm>
            <a:off x="1113610" y="1755722"/>
            <a:ext cx="3647858" cy="430887"/>
          </a:xfrm>
          <a:prstGeom prst="rect">
            <a:avLst/>
          </a:prstGeom>
        </p:spPr>
        <p:txBody>
          <a:bodyPr wrap="none">
            <a:spAutoFit/>
          </a:bodyPr>
          <a:lstStyle/>
          <a:p>
            <a:pPr algn="just"/>
            <a:r>
              <a:rPr lang="en-US" sz="2200" b="1" dirty="0">
                <a:latin typeface="Bell MT" pitchFamily="18" charset="0"/>
              </a:rPr>
              <a:t>Haiti have 10  departments: </a:t>
            </a:r>
          </a:p>
        </p:txBody>
      </p:sp>
      <p:sp>
        <p:nvSpPr>
          <p:cNvPr id="8" name="Espace réservé du contenu 5"/>
          <p:cNvSpPr txBox="1">
            <a:spLocks/>
          </p:cNvSpPr>
          <p:nvPr/>
        </p:nvSpPr>
        <p:spPr>
          <a:xfrm>
            <a:off x="3244614" y="2221454"/>
            <a:ext cx="2477527" cy="2634776"/>
          </a:xfrm>
          <a:prstGeom prst="rect">
            <a:avLst/>
          </a:prstGeom>
        </p:spPr>
        <p:txBody>
          <a:bodyPr vert="horz" lIns="91440" tIns="45720" rIns="91440" bIns="45720" numCol="1"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sz="2200" dirty="0" smtClean="0">
                <a:latin typeface="Bell MT" pitchFamily="18" charset="0"/>
              </a:rPr>
              <a:t>5 : North-East   </a:t>
            </a:r>
          </a:p>
          <a:p>
            <a:pPr algn="just"/>
            <a:r>
              <a:rPr lang="en-US" sz="2200" dirty="0" smtClean="0">
                <a:latin typeface="Bell MT" pitchFamily="18" charset="0"/>
              </a:rPr>
              <a:t>6 : North-West   </a:t>
            </a:r>
          </a:p>
          <a:p>
            <a:pPr algn="just"/>
            <a:r>
              <a:rPr lang="en-US" sz="2200" dirty="0" smtClean="0">
                <a:latin typeface="Bell MT" pitchFamily="18" charset="0"/>
              </a:rPr>
              <a:t>7 : South   </a:t>
            </a:r>
          </a:p>
          <a:p>
            <a:pPr algn="just"/>
            <a:r>
              <a:rPr lang="en-US" sz="2200" dirty="0" smtClean="0">
                <a:latin typeface="Bell MT" pitchFamily="18" charset="0"/>
              </a:rPr>
              <a:t>8 : South-East   </a:t>
            </a:r>
          </a:p>
          <a:p>
            <a:pPr algn="just"/>
            <a:r>
              <a:rPr lang="en-US" sz="2200" dirty="0" smtClean="0">
                <a:latin typeface="Bell MT" pitchFamily="18" charset="0"/>
              </a:rPr>
              <a:t>9 : West   </a:t>
            </a:r>
            <a:endParaRPr lang="en-US" sz="2200" dirty="0" smtClean="0">
              <a:latin typeface="Bell MT" pitchFamily="18" charset="0"/>
            </a:endParaRPr>
          </a:p>
        </p:txBody>
      </p:sp>
    </p:spTree>
    <p:extLst>
      <p:ext uri="{BB962C8B-B14F-4D97-AF65-F5344CB8AC3E}">
        <p14:creationId xmlns:p14="http://schemas.microsoft.com/office/powerpoint/2010/main" val="2880376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newplot.png"/>
          <p:cNvPicPr>
            <a:picLocks noGrp="1" noChangeAspect="1"/>
          </p:cNvPicPr>
          <p:nvPr>
            <p:ph idx="1"/>
          </p:nvPr>
        </p:nvPicPr>
        <p:blipFill>
          <a:blip r:embed="rId2"/>
          <a:srcRect l="15034" t="9567" b="13440"/>
          <a:stretch>
            <a:fillRect/>
          </a:stretch>
        </p:blipFill>
        <p:spPr>
          <a:xfrm>
            <a:off x="0" y="457192"/>
            <a:ext cx="11291455" cy="6123716"/>
          </a:xfrm>
        </p:spPr>
      </p:pic>
    </p:spTree>
    <p:extLst>
      <p:ext uri="{BB962C8B-B14F-4D97-AF65-F5344CB8AC3E}">
        <p14:creationId xmlns:p14="http://schemas.microsoft.com/office/powerpoint/2010/main" val="1975060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770" y="2222625"/>
            <a:ext cx="10388777" cy="3387920"/>
          </a:xfrm>
        </p:spPr>
        <p:txBody>
          <a:bodyPr numCol="2">
            <a:noAutofit/>
          </a:bodyPr>
          <a:lstStyle/>
          <a:p>
            <a:pPr algn="just"/>
            <a:r>
              <a:rPr lang="en-US" dirty="0" smtClean="0">
                <a:latin typeface="Bell MT" pitchFamily="18" charset="0"/>
              </a:rPr>
              <a:t>who cannot read</a:t>
            </a:r>
          </a:p>
          <a:p>
            <a:pPr algn="just"/>
            <a:r>
              <a:rPr lang="en-US" dirty="0" smtClean="0">
                <a:latin typeface="Bell MT" pitchFamily="18" charset="0"/>
              </a:rPr>
              <a:t>with completed primary education</a:t>
            </a:r>
          </a:p>
          <a:p>
            <a:pPr algn="just"/>
            <a:r>
              <a:rPr lang="en-US" dirty="0" smtClean="0">
                <a:latin typeface="Bell MT" pitchFamily="18" charset="0"/>
              </a:rPr>
              <a:t>exposed to at least one media source at least once</a:t>
            </a:r>
          </a:p>
          <a:p>
            <a:pPr marL="0" indent="0" algn="just">
              <a:buNone/>
            </a:pPr>
            <a:r>
              <a:rPr lang="en-US" dirty="0" smtClean="0">
                <a:latin typeface="Bell MT" pitchFamily="18" charset="0"/>
              </a:rPr>
              <a:t> a week</a:t>
            </a:r>
          </a:p>
          <a:p>
            <a:pPr algn="just"/>
            <a:r>
              <a:rPr lang="en-US" dirty="0" smtClean="0">
                <a:latin typeface="Bell MT" pitchFamily="18" charset="0"/>
              </a:rPr>
              <a:t>currently married</a:t>
            </a:r>
          </a:p>
          <a:p>
            <a:pPr algn="just"/>
            <a:r>
              <a:rPr lang="en-US" dirty="0" smtClean="0">
                <a:latin typeface="Bell MT" pitchFamily="18" charset="0"/>
              </a:rPr>
              <a:t>currently living together</a:t>
            </a:r>
          </a:p>
          <a:p>
            <a:pPr algn="just"/>
            <a:r>
              <a:rPr lang="en-US" dirty="0" smtClean="0">
                <a:latin typeface="Bell MT" pitchFamily="18" charset="0"/>
              </a:rPr>
              <a:t>who had sexual intercourse before age 15</a:t>
            </a:r>
          </a:p>
          <a:p>
            <a:pPr algn="just"/>
            <a:r>
              <a:rPr lang="en-US" dirty="0" smtClean="0">
                <a:latin typeface="Bell MT" pitchFamily="18" charset="0"/>
              </a:rPr>
              <a:t>who had sexual intercourse before age 18</a:t>
            </a:r>
          </a:p>
          <a:p>
            <a:pPr algn="just"/>
            <a:r>
              <a:rPr lang="en-US" dirty="0" smtClean="0">
                <a:latin typeface="Bell MT" pitchFamily="18" charset="0"/>
              </a:rPr>
              <a:t>who have begun childbearing</a:t>
            </a:r>
          </a:p>
          <a:p>
            <a:pPr algn="just"/>
            <a:r>
              <a:rPr lang="en-US" dirty="0" smtClean="0">
                <a:latin typeface="Bell MT" pitchFamily="18" charset="0"/>
              </a:rPr>
              <a:t>who have ever been pregnant</a:t>
            </a:r>
          </a:p>
          <a:p>
            <a:pPr algn="just"/>
            <a:r>
              <a:rPr lang="en-US" dirty="0" smtClean="0">
                <a:latin typeface="Bell MT" pitchFamily="18" charset="0"/>
              </a:rPr>
              <a:t>currently using a modern contraceptive method</a:t>
            </a:r>
          </a:p>
          <a:p>
            <a:pPr algn="just"/>
            <a:r>
              <a:rPr lang="en-US" dirty="0" smtClean="0">
                <a:latin typeface="Bell MT" pitchFamily="18" charset="0"/>
              </a:rPr>
              <a:t>who are sexually </a:t>
            </a:r>
            <a:r>
              <a:rPr lang="en-US" dirty="0">
                <a:latin typeface="Bell MT" pitchFamily="18" charset="0"/>
              </a:rPr>
              <a:t>active </a:t>
            </a:r>
            <a:r>
              <a:rPr lang="en-US" dirty="0" smtClean="0">
                <a:latin typeface="Bell MT" pitchFamily="18" charset="0"/>
              </a:rPr>
              <a:t>and have ever used any contraceptive method</a:t>
            </a:r>
          </a:p>
          <a:p>
            <a:pPr algn="just"/>
            <a:r>
              <a:rPr lang="en-US" dirty="0" smtClean="0">
                <a:latin typeface="Bell MT" pitchFamily="18" charset="0"/>
              </a:rPr>
              <a:t>who have had sexual intercourse and who say that their first experience was against their will   </a:t>
            </a:r>
          </a:p>
        </p:txBody>
      </p:sp>
      <p:sp>
        <p:nvSpPr>
          <p:cNvPr id="4" name="Line Callout 2 3"/>
          <p:cNvSpPr/>
          <p:nvPr/>
        </p:nvSpPr>
        <p:spPr>
          <a:xfrm>
            <a:off x="1579420" y="460713"/>
            <a:ext cx="2396836" cy="606087"/>
          </a:xfrm>
          <a:prstGeom prst="borderCallout2">
            <a:avLst>
              <a:gd name="adj1" fmla="val 18750"/>
              <a:gd name="adj2" fmla="val -8333"/>
              <a:gd name="adj3" fmla="val 18750"/>
              <a:gd name="adj4" fmla="val -16667"/>
              <a:gd name="adj5" fmla="val 112594"/>
              <a:gd name="adj6" fmla="val -3451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Keys </a:t>
            </a:r>
            <a:r>
              <a:rPr lang="en-US" sz="2400" b="1" dirty="0" smtClean="0">
                <a:solidFill>
                  <a:srgbClr val="002060"/>
                </a:solidFill>
                <a:latin typeface="Bell MT" panose="02020503060305020303" pitchFamily="18" charset="0"/>
              </a:rPr>
              <a:t>variables</a:t>
            </a:r>
            <a:endParaRPr lang="en-US" sz="1400" b="1" dirty="0">
              <a:solidFill>
                <a:srgbClr val="002060"/>
              </a:solidFill>
              <a:latin typeface="Bell MT" panose="02020503060305020303" pitchFamily="18" charset="0"/>
            </a:endParaRPr>
          </a:p>
        </p:txBody>
      </p:sp>
      <p:sp>
        <p:nvSpPr>
          <p:cNvPr id="5" name="Rectangle 4"/>
          <p:cNvSpPr/>
          <p:nvPr/>
        </p:nvSpPr>
        <p:spPr>
          <a:xfrm>
            <a:off x="581890" y="5913836"/>
            <a:ext cx="10002982" cy="430887"/>
          </a:xfrm>
          <a:prstGeom prst="rect">
            <a:avLst/>
          </a:prstGeom>
        </p:spPr>
        <p:txBody>
          <a:bodyPr wrap="square">
            <a:spAutoFit/>
          </a:bodyPr>
          <a:lstStyle/>
          <a:p>
            <a:pPr algn="just"/>
            <a:r>
              <a:rPr lang="en-US" b="1" dirty="0">
                <a:latin typeface="Bell MT" pitchFamily="18" charset="0"/>
              </a:rPr>
              <a:t>That treats </a:t>
            </a:r>
            <a:r>
              <a:rPr lang="en-US" b="1" dirty="0" smtClean="0">
                <a:latin typeface="Bell MT" pitchFamily="18" charset="0"/>
              </a:rPr>
              <a:t>different </a:t>
            </a:r>
            <a:r>
              <a:rPr lang="en-US" b="1" dirty="0">
                <a:latin typeface="Bell MT" pitchFamily="18" charset="0"/>
              </a:rPr>
              <a:t>age groups: 15-19 years old, 15-24 years old, 20-24 years </a:t>
            </a:r>
            <a:r>
              <a:rPr lang="en-US" sz="2200" b="1" dirty="0" smtClean="0">
                <a:latin typeface="Bell MT" pitchFamily="18" charset="0"/>
              </a:rPr>
              <a:t>old…</a:t>
            </a:r>
            <a:endParaRPr lang="en-US" sz="2200" b="1" dirty="0">
              <a:latin typeface="Bell MT" pitchFamily="18" charset="0"/>
            </a:endParaRPr>
          </a:p>
        </p:txBody>
      </p:sp>
      <p:sp>
        <p:nvSpPr>
          <p:cNvPr id="6" name="Rectangle 5"/>
          <p:cNvSpPr/>
          <p:nvPr/>
        </p:nvSpPr>
        <p:spPr>
          <a:xfrm>
            <a:off x="417770" y="1727271"/>
            <a:ext cx="4302396" cy="369332"/>
          </a:xfrm>
          <a:prstGeom prst="rect">
            <a:avLst/>
          </a:prstGeom>
        </p:spPr>
        <p:txBody>
          <a:bodyPr wrap="none">
            <a:spAutoFit/>
          </a:bodyPr>
          <a:lstStyle/>
          <a:p>
            <a:r>
              <a:rPr lang="en-US" b="1" dirty="0">
                <a:latin typeface="Bell MT" panose="02020503060305020303" pitchFamily="18" charset="0"/>
              </a:rPr>
              <a:t>Variables used are percentage of youth :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1540" y="604170"/>
            <a:ext cx="1247296" cy="1189141"/>
          </a:xfrm>
          <a:prstGeom prst="ellipse">
            <a:avLst/>
          </a:prstGeom>
          <a:ln>
            <a:noFill/>
          </a:ln>
          <a:effectLst>
            <a:softEdge rad="112500"/>
          </a:effectLst>
        </p:spPr>
      </p:pic>
    </p:spTree>
    <p:extLst>
      <p:ext uri="{BB962C8B-B14F-4D97-AF65-F5344CB8AC3E}">
        <p14:creationId xmlns:p14="http://schemas.microsoft.com/office/powerpoint/2010/main" val="2136448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spDef>
      <a:spPr>
        <a:ln w="28575">
          <a:solidFill>
            <a:schemeClr val="tx1"/>
          </a:solidFill>
        </a:ln>
      </a:spPr>
      <a:bodyPr rtlCol="0" anchor="ctr"/>
      <a:lstStyle>
        <a:defPPr algn="ctr">
          <a:defRPr sz="1400" dirty="0"/>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2389</TotalTime>
  <Words>914</Words>
  <Application>Microsoft Office PowerPoint</Application>
  <PresentationFormat>Widescreen</PresentationFormat>
  <Paragraphs>103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Agency FB</vt:lpstr>
      <vt:lpstr>Arial</vt:lpstr>
      <vt:lpstr>Bell MT</vt:lpstr>
      <vt:lpstr>Calibri</vt:lpstr>
      <vt:lpstr>Century Schoolbook</vt:lpstr>
      <vt:lpstr>Wingdings 2</vt:lpstr>
      <vt:lpstr>View</vt:lpstr>
      <vt:lpstr>Child of 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vt:lpstr>
      <vt:lpstr>PowerPoint Presentation</vt:lpstr>
      <vt:lpstr>Abstract &amp; Discussion</vt:lpstr>
      <vt:lpstr>Haiti have a young age structure, it would not be wise  to neglect teenage mothers in this way. Adolescent pregnancy is usually less a deliberate choice than a lack of choice: it is the consequence of little or no access to education, information and health care.  Take care of them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91</cp:revision>
  <dcterms:created xsi:type="dcterms:W3CDTF">2020-07-30T16:34:00Z</dcterms:created>
  <dcterms:modified xsi:type="dcterms:W3CDTF">2020-08-16T16:22:17Z</dcterms:modified>
</cp:coreProperties>
</file>