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1"/>
  </p:notesMasterIdLst>
  <p:sldIdLst>
    <p:sldId id="256" r:id="rId2"/>
    <p:sldId id="274" r:id="rId3"/>
    <p:sldId id="257" r:id="rId4"/>
    <p:sldId id="262" r:id="rId5"/>
    <p:sldId id="265" r:id="rId6"/>
    <p:sldId id="275" r:id="rId7"/>
    <p:sldId id="258" r:id="rId8"/>
    <p:sldId id="259" r:id="rId9"/>
    <p:sldId id="260" r:id="rId10"/>
    <p:sldId id="261" r:id="rId11"/>
    <p:sldId id="266" r:id="rId12"/>
    <p:sldId id="267" r:id="rId13"/>
    <p:sldId id="268" r:id="rId14"/>
    <p:sldId id="269" r:id="rId15"/>
    <p:sldId id="276" r:id="rId16"/>
    <p:sldId id="270" r:id="rId17"/>
    <p:sldId id="271" r:id="rId18"/>
    <p:sldId id="273"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6" autoAdjust="0"/>
    <p:restoredTop sz="94364" autoAdjust="0"/>
  </p:normalViewPr>
  <p:slideViewPr>
    <p:cSldViewPr snapToGrid="0">
      <p:cViewPr varScale="1">
        <p:scale>
          <a:sx n="69" d="100"/>
          <a:sy n="69" d="100"/>
        </p:scale>
        <p:origin x="78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C\Desktop\Child_of_change\child_of_one.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C\Desktop\Child_of_change\Input\child_of_one.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PC\Desktop\Child_of_change\Input\child_of_one.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PC\Desktop\Child_of_change\Input\child_of_on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[child_of_one.xlsx]All group!PivotTable1</c:name>
    <c:fmtId val="6"/>
  </c:pivotSource>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00B050"/>
          </a:solidFill>
          <a:ln>
            <a:noFill/>
          </a:ln>
          <a:effectLst/>
          <a:sp3d/>
        </c:spPr>
        <c:marker>
          <c:symbol val="none"/>
        </c:marker>
      </c:pivotFmt>
      <c:pivotFmt>
        <c:idx val="1"/>
        <c:spPr>
          <a:solidFill>
            <a:srgbClr val="00B050"/>
          </a:solidFill>
          <a:ln>
            <a:noFill/>
          </a:ln>
          <a:effectLst/>
          <a:sp3d/>
        </c:spPr>
        <c:marker>
          <c:symbol val="none"/>
        </c:marker>
        <c:dLbl>
          <c:idx val="0"/>
          <c:delete val="1"/>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'All group'!$B$3</c:f>
              <c:strCache>
                <c:ptCount val="1"/>
                <c:pt idx="0">
                  <c:v>Total</c:v>
                </c:pt>
              </c:strCache>
            </c:strRef>
          </c:tx>
          <c:spPr>
            <a:solidFill>
              <a:srgbClr val="00B050"/>
            </a:solidFill>
            <a:ln>
              <a:noFill/>
            </a:ln>
            <a:effectLst/>
            <a:sp3d/>
          </c:spPr>
          <c:invertIfNegative val="0"/>
          <c:cat>
            <c:strRef>
              <c:f>'All group'!$A$4:$A$16</c:f>
              <c:strCache>
                <c:ptCount val="12"/>
                <c:pt idx="0">
                  <c:v>Percentage of sexually active youth who have ever used any contraceptive method</c:v>
                </c:pt>
                <c:pt idx="1">
                  <c:v>Percentage of youth currently living together</c:v>
                </c:pt>
                <c:pt idx="2">
                  <c:v>Percentage of youth currently married</c:v>
                </c:pt>
                <c:pt idx="3">
                  <c:v>Percentage of youth currently using a modern contraceptive method</c:v>
                </c:pt>
                <c:pt idx="4">
                  <c:v>Percentage of youth exposed to at least one media source (newspaper, radio, television) at least once a week</c:v>
                </c:pt>
                <c:pt idx="5">
                  <c:v>Percentage of youth who cannot read</c:v>
                </c:pt>
                <c:pt idx="6">
                  <c:v>Percentage of youth who had sexual intercourse before age 15</c:v>
                </c:pt>
                <c:pt idx="7">
                  <c:v>Percentage of youth who had sexual intercourse before age 18</c:v>
                </c:pt>
                <c:pt idx="8">
                  <c:v>Percentage of youth who have begun childbearing</c:v>
                </c:pt>
                <c:pt idx="9">
                  <c:v>Percentage of youth who have ever been pregnant</c:v>
                </c:pt>
                <c:pt idx="10">
                  <c:v>Percentage of youth who have had sexual intercourse and who say that their first experience was against their will</c:v>
                </c:pt>
                <c:pt idx="11">
                  <c:v>Percentage of youth with completed primary education</c:v>
                </c:pt>
              </c:strCache>
            </c:strRef>
          </c:cat>
          <c:val>
            <c:numRef>
              <c:f>'All group'!$B$4:$B$16</c:f>
              <c:numCache>
                <c:formatCode>General</c:formatCode>
                <c:ptCount val="12"/>
                <c:pt idx="0">
                  <c:v>9300</c:v>
                </c:pt>
                <c:pt idx="1">
                  <c:v>2404</c:v>
                </c:pt>
                <c:pt idx="2">
                  <c:v>2427</c:v>
                </c:pt>
                <c:pt idx="3">
                  <c:v>1863</c:v>
                </c:pt>
                <c:pt idx="4">
                  <c:v>11671</c:v>
                </c:pt>
                <c:pt idx="5">
                  <c:v>2610</c:v>
                </c:pt>
                <c:pt idx="6">
                  <c:v>2042</c:v>
                </c:pt>
                <c:pt idx="7">
                  <c:v>2578</c:v>
                </c:pt>
                <c:pt idx="8">
                  <c:v>659</c:v>
                </c:pt>
                <c:pt idx="9">
                  <c:v>682</c:v>
                </c:pt>
                <c:pt idx="10">
                  <c:v>2987</c:v>
                </c:pt>
                <c:pt idx="11">
                  <c:v>7639</c:v>
                </c:pt>
              </c:numCache>
            </c:numRef>
          </c:val>
          <c:extLst>
            <c:ext xmlns:c16="http://schemas.microsoft.com/office/drawing/2014/chart" uri="{C3380CC4-5D6E-409C-BE32-E72D297353CC}">
              <c16:uniqueId val="{00000000-FF5B-4539-8F5E-F5F5E61E903C}"/>
            </c:ext>
          </c:extLst>
        </c:ser>
        <c:dLbls>
          <c:showLegendKey val="0"/>
          <c:showVal val="0"/>
          <c:showCatName val="0"/>
          <c:showSerName val="0"/>
          <c:showPercent val="0"/>
          <c:showBubbleSize val="0"/>
        </c:dLbls>
        <c:gapWidth val="150"/>
        <c:shape val="box"/>
        <c:axId val="87344256"/>
        <c:axId val="87345792"/>
        <c:axId val="0"/>
      </c:bar3DChart>
      <c:catAx>
        <c:axId val="873442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345792"/>
        <c:crosses val="autoZero"/>
        <c:auto val="1"/>
        <c:lblAlgn val="ctr"/>
        <c:lblOffset val="100"/>
        <c:noMultiLvlLbl val="0"/>
      </c:catAx>
      <c:valAx>
        <c:axId val="873457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34425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[child_of_one.xlsx]20-24 years!PivotTable5</c:name>
    <c:fmtId val="2"/>
  </c:pivotSource>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00B050"/>
          </a:solidFill>
          <a:ln>
            <a:noFill/>
          </a:ln>
          <a:effectLst>
            <a:glow rad="88900">
              <a:schemeClr val="tx1">
                <a:alpha val="90000"/>
              </a:schemeClr>
            </a:glow>
          </a:effectLst>
        </c:spPr>
        <c:marker>
          <c:symbol val="none"/>
        </c:marker>
      </c:pivotFmt>
      <c:pivotFmt>
        <c:idx val="1"/>
        <c:spPr>
          <a:solidFill>
            <a:srgbClr val="00B050"/>
          </a:solidFill>
          <a:ln>
            <a:noFill/>
          </a:ln>
          <a:effectLst>
            <a:glow rad="88900">
              <a:schemeClr val="tx1">
                <a:alpha val="90000"/>
              </a:schemeClr>
            </a:glow>
          </a:effectLst>
        </c:spPr>
        <c:marker>
          <c:symbol val="none"/>
        </c:marker>
      </c:pivotFmt>
    </c:pivotFmts>
    <c:plotArea>
      <c:layout>
        <c:manualLayout>
          <c:layoutTarget val="inner"/>
          <c:xMode val="edge"/>
          <c:yMode val="edge"/>
          <c:x val="0.14191426071741056"/>
          <c:y val="0.3502271070282883"/>
          <c:w val="0.76112270341207389"/>
          <c:h val="0.29460228929717147"/>
        </c:manualLayout>
      </c:layout>
      <c:barChart>
        <c:barDir val="col"/>
        <c:grouping val="clustered"/>
        <c:varyColors val="0"/>
        <c:ser>
          <c:idx val="0"/>
          <c:order val="0"/>
          <c:tx>
            <c:strRef>
              <c:f>'20-24 years'!$B$3</c:f>
              <c:strCache>
                <c:ptCount val="1"/>
                <c:pt idx="0">
                  <c:v>Total</c:v>
                </c:pt>
              </c:strCache>
            </c:strRef>
          </c:tx>
          <c:spPr>
            <a:solidFill>
              <a:srgbClr val="00B050"/>
            </a:solidFill>
            <a:ln>
              <a:noFill/>
            </a:ln>
            <a:effectLst>
              <a:glow rad="88900">
                <a:schemeClr val="tx1">
                  <a:alpha val="90000"/>
                </a:schemeClr>
              </a:glow>
            </a:effectLst>
          </c:spPr>
          <c:invertIfNegative val="0"/>
          <c:cat>
            <c:strRef>
              <c:f>'20-24 years'!$A$4:$A$13</c:f>
              <c:strCache>
                <c:ptCount val="9"/>
                <c:pt idx="0">
                  <c:v>Percentage of sexually active youth who have ever used any contraceptive method</c:v>
                </c:pt>
                <c:pt idx="1">
                  <c:v>Percentage of youth currently living together</c:v>
                </c:pt>
                <c:pt idx="2">
                  <c:v>Percentage of youth currently married</c:v>
                </c:pt>
                <c:pt idx="3">
                  <c:v>Percentage of youth currently using a modern contraceptive method</c:v>
                </c:pt>
                <c:pt idx="4">
                  <c:v>Percentage of youth exposed to at least one media source (newspaper, radio, television) at least once a week</c:v>
                </c:pt>
                <c:pt idx="5">
                  <c:v>Percentage of youth who cannot read</c:v>
                </c:pt>
                <c:pt idx="6">
                  <c:v>Percentage of youth who had sexual intercourse before age 15</c:v>
                </c:pt>
                <c:pt idx="7">
                  <c:v>Percentage of youth who have had sexual intercourse and who say that their first experience was against their will</c:v>
                </c:pt>
                <c:pt idx="8">
                  <c:v>Percentage of youth with completed primary education</c:v>
                </c:pt>
              </c:strCache>
            </c:strRef>
          </c:cat>
          <c:val>
            <c:numRef>
              <c:f>'20-24 years'!$B$4:$B$13</c:f>
              <c:numCache>
                <c:formatCode>General</c:formatCode>
                <c:ptCount val="9"/>
                <c:pt idx="0">
                  <c:v>3321</c:v>
                </c:pt>
                <c:pt idx="1">
                  <c:v>1120</c:v>
                </c:pt>
                <c:pt idx="2">
                  <c:v>1406</c:v>
                </c:pt>
                <c:pt idx="3">
                  <c:v>917</c:v>
                </c:pt>
                <c:pt idx="4">
                  <c:v>3886</c:v>
                </c:pt>
                <c:pt idx="5">
                  <c:v>898</c:v>
                </c:pt>
                <c:pt idx="6">
                  <c:v>635</c:v>
                </c:pt>
                <c:pt idx="7">
                  <c:v>941</c:v>
                </c:pt>
                <c:pt idx="8">
                  <c:v>2822</c:v>
                </c:pt>
              </c:numCache>
            </c:numRef>
          </c:val>
          <c:extLst>
            <c:ext xmlns:c16="http://schemas.microsoft.com/office/drawing/2014/chart" uri="{C3380CC4-5D6E-409C-BE32-E72D297353CC}">
              <c16:uniqueId val="{00000000-A0DD-41F2-9452-04B4EF7BBC03}"/>
            </c:ext>
          </c:extLst>
        </c:ser>
        <c:dLbls>
          <c:showLegendKey val="0"/>
          <c:showVal val="0"/>
          <c:showCatName val="0"/>
          <c:showSerName val="0"/>
          <c:showPercent val="0"/>
          <c:showBubbleSize val="0"/>
        </c:dLbls>
        <c:gapWidth val="219"/>
        <c:overlap val="-27"/>
        <c:axId val="82182144"/>
        <c:axId val="82183680"/>
      </c:barChart>
      <c:catAx>
        <c:axId val="82182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183680"/>
        <c:crosses val="autoZero"/>
        <c:auto val="1"/>
        <c:lblAlgn val="ctr"/>
        <c:lblOffset val="100"/>
        <c:noMultiLvlLbl val="0"/>
      </c:catAx>
      <c:valAx>
        <c:axId val="821836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18214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[child_of_one.xlsx]15-24 years!PivotTable3</c:name>
    <c:fmtId val="2"/>
  </c:pivotSource>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00B050"/>
          </a:solidFill>
          <a:ln>
            <a:noFill/>
          </a:ln>
          <a:effectLst>
            <a:glow rad="76200">
              <a:schemeClr val="tx1">
                <a:alpha val="90000"/>
              </a:schemeClr>
            </a:glow>
          </a:effectLst>
        </c:spPr>
        <c:marker>
          <c:symbol val="none"/>
        </c:marker>
      </c:pivotFmt>
      <c:pivotFmt>
        <c:idx val="1"/>
        <c:spPr>
          <a:solidFill>
            <a:srgbClr val="00B050"/>
          </a:solidFill>
          <a:ln>
            <a:noFill/>
          </a:ln>
          <a:effectLst>
            <a:glow rad="76200">
              <a:schemeClr val="tx1">
                <a:alpha val="90000"/>
              </a:schemeClr>
            </a:glow>
          </a:effectLst>
        </c:spPr>
        <c:marker>
          <c:symbol val="none"/>
        </c:marker>
      </c:pivotFmt>
    </c:pivotFmts>
    <c:plotArea>
      <c:layout/>
      <c:barChart>
        <c:barDir val="col"/>
        <c:grouping val="clustered"/>
        <c:varyColors val="0"/>
        <c:ser>
          <c:idx val="0"/>
          <c:order val="0"/>
          <c:tx>
            <c:strRef>
              <c:f>'15-24 years'!$B$3</c:f>
              <c:strCache>
                <c:ptCount val="1"/>
                <c:pt idx="0">
                  <c:v>Total</c:v>
                </c:pt>
              </c:strCache>
            </c:strRef>
          </c:tx>
          <c:spPr>
            <a:solidFill>
              <a:srgbClr val="00B050"/>
            </a:solidFill>
            <a:ln>
              <a:noFill/>
            </a:ln>
            <a:effectLst>
              <a:glow rad="76200">
                <a:schemeClr val="tx1">
                  <a:alpha val="90000"/>
                </a:schemeClr>
              </a:glow>
            </a:effectLst>
          </c:spPr>
          <c:invertIfNegative val="0"/>
          <c:cat>
            <c:strRef>
              <c:f>'15-24 years'!$A$4:$A$13</c:f>
              <c:strCache>
                <c:ptCount val="9"/>
                <c:pt idx="0">
                  <c:v>Percentage of sexually active youth who have ever used any contraceptive method</c:v>
                </c:pt>
                <c:pt idx="1">
                  <c:v>Percentage of youth currently living together</c:v>
                </c:pt>
                <c:pt idx="2">
                  <c:v>Percentage of youth currently married</c:v>
                </c:pt>
                <c:pt idx="3">
                  <c:v>Percentage of youth currently using a modern contraceptive method</c:v>
                </c:pt>
                <c:pt idx="4">
                  <c:v>Percentage of youth exposed to at least one media source (newspaper, radio, television) at least once a week</c:v>
                </c:pt>
                <c:pt idx="5">
                  <c:v>Percentage of youth who cannot read</c:v>
                </c:pt>
                <c:pt idx="6">
                  <c:v>Percentage of youth who had sexual intercourse before age 15</c:v>
                </c:pt>
                <c:pt idx="7">
                  <c:v>Percentage of youth who have had sexual intercourse and who say that their first experience was against their will</c:v>
                </c:pt>
                <c:pt idx="8">
                  <c:v>Percentage of youth with completed primary education</c:v>
                </c:pt>
              </c:strCache>
            </c:strRef>
          </c:cat>
          <c:val>
            <c:numRef>
              <c:f>'15-24 years'!$B$4:$B$13</c:f>
              <c:numCache>
                <c:formatCode>General</c:formatCode>
                <c:ptCount val="9"/>
                <c:pt idx="0">
                  <c:v>3161</c:v>
                </c:pt>
                <c:pt idx="1">
                  <c:v>771</c:v>
                </c:pt>
                <c:pt idx="2">
                  <c:v>753</c:v>
                </c:pt>
                <c:pt idx="3">
                  <c:v>593</c:v>
                </c:pt>
                <c:pt idx="4">
                  <c:v>3890</c:v>
                </c:pt>
                <c:pt idx="5">
                  <c:v>870</c:v>
                </c:pt>
                <c:pt idx="6">
                  <c:v>687</c:v>
                </c:pt>
                <c:pt idx="7">
                  <c:v>983</c:v>
                </c:pt>
                <c:pt idx="8">
                  <c:v>2521</c:v>
                </c:pt>
              </c:numCache>
            </c:numRef>
          </c:val>
          <c:extLst>
            <c:ext xmlns:c16="http://schemas.microsoft.com/office/drawing/2014/chart" uri="{C3380CC4-5D6E-409C-BE32-E72D297353CC}">
              <c16:uniqueId val="{00000000-D4FE-4CB1-BA64-3271A41A6419}"/>
            </c:ext>
          </c:extLst>
        </c:ser>
        <c:dLbls>
          <c:showLegendKey val="0"/>
          <c:showVal val="0"/>
          <c:showCatName val="0"/>
          <c:showSerName val="0"/>
          <c:showPercent val="0"/>
          <c:showBubbleSize val="0"/>
        </c:dLbls>
        <c:gapWidth val="219"/>
        <c:overlap val="-27"/>
        <c:axId val="82885632"/>
        <c:axId val="86049536"/>
      </c:barChart>
      <c:catAx>
        <c:axId val="8288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049536"/>
        <c:crosses val="autoZero"/>
        <c:auto val="1"/>
        <c:lblAlgn val="ctr"/>
        <c:lblOffset val="100"/>
        <c:noMultiLvlLbl val="0"/>
      </c:catAx>
      <c:valAx>
        <c:axId val="86049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88563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[child_of_one.xlsx]15-19 years!PivotTable2</c:name>
    <c:fmtId val="2"/>
  </c:pivotSource>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00B050"/>
          </a:solidFill>
          <a:ln>
            <a:noFill/>
          </a:ln>
          <a:effectLst/>
          <a:sp3d/>
        </c:spPr>
        <c:marker>
          <c:symbol val="none"/>
        </c:marker>
      </c:pivotFmt>
      <c:pivotFmt>
        <c:idx val="1"/>
        <c:spPr>
          <a:solidFill>
            <a:srgbClr val="00B050"/>
          </a:solidFill>
          <a:ln>
            <a:noFill/>
          </a:ln>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'15-19 years'!$B$3</c:f>
              <c:strCache>
                <c:ptCount val="1"/>
                <c:pt idx="0">
                  <c:v>Total</c:v>
                </c:pt>
              </c:strCache>
            </c:strRef>
          </c:tx>
          <c:spPr>
            <a:solidFill>
              <a:srgbClr val="00B050"/>
            </a:solidFill>
            <a:ln>
              <a:noFill/>
            </a:ln>
            <a:effectLst/>
            <a:sp3d/>
          </c:spPr>
          <c:invertIfNegative val="0"/>
          <c:cat>
            <c:strRef>
              <c:f>'15-19 years'!$A$4:$A$15</c:f>
              <c:strCache>
                <c:ptCount val="11"/>
                <c:pt idx="0">
                  <c:v>Percentage of sexually active youth who have ever used any contraceptive method</c:v>
                </c:pt>
                <c:pt idx="1">
                  <c:v>Percentage of youth currently living together</c:v>
                </c:pt>
                <c:pt idx="2">
                  <c:v>Percentage of youth currently married</c:v>
                </c:pt>
                <c:pt idx="3">
                  <c:v>Percentage of youth currently using a modern contraceptive method</c:v>
                </c:pt>
                <c:pt idx="4">
                  <c:v>Percentage of youth exposed to at least one media source (newspaper, radio, television) at least once a week</c:v>
                </c:pt>
                <c:pt idx="5">
                  <c:v>Percentage of youth who cannot read</c:v>
                </c:pt>
                <c:pt idx="6">
                  <c:v>Percentage of youth who had sexual intercourse before age 15</c:v>
                </c:pt>
                <c:pt idx="7">
                  <c:v>Percentage of youth who have begun childbearing</c:v>
                </c:pt>
                <c:pt idx="8">
                  <c:v>Percentage of youth who have ever been pregnant</c:v>
                </c:pt>
                <c:pt idx="9">
                  <c:v>Percentage of youth who have had sexual intercourse and who say that their first experience was against their will</c:v>
                </c:pt>
                <c:pt idx="10">
                  <c:v>Percentage of youth with completed primary education</c:v>
                </c:pt>
              </c:strCache>
            </c:strRef>
          </c:cat>
          <c:val>
            <c:numRef>
              <c:f>'15-19 years'!$B$4:$B$15</c:f>
              <c:numCache>
                <c:formatCode>General</c:formatCode>
                <c:ptCount val="11"/>
                <c:pt idx="0">
                  <c:v>2818</c:v>
                </c:pt>
                <c:pt idx="1">
                  <c:v>513</c:v>
                </c:pt>
                <c:pt idx="2">
                  <c:v>268</c:v>
                </c:pt>
                <c:pt idx="3">
                  <c:v>353</c:v>
                </c:pt>
                <c:pt idx="4">
                  <c:v>3895</c:v>
                </c:pt>
                <c:pt idx="5">
                  <c:v>842</c:v>
                </c:pt>
                <c:pt idx="6">
                  <c:v>720</c:v>
                </c:pt>
                <c:pt idx="7">
                  <c:v>659</c:v>
                </c:pt>
                <c:pt idx="8">
                  <c:v>682</c:v>
                </c:pt>
                <c:pt idx="9">
                  <c:v>1063</c:v>
                </c:pt>
                <c:pt idx="10">
                  <c:v>2296</c:v>
                </c:pt>
              </c:numCache>
            </c:numRef>
          </c:val>
          <c:extLst>
            <c:ext xmlns:c16="http://schemas.microsoft.com/office/drawing/2014/chart" uri="{C3380CC4-5D6E-409C-BE32-E72D297353CC}">
              <c16:uniqueId val="{00000000-154F-4199-AAF8-9ECDF68355DF}"/>
            </c:ext>
          </c:extLst>
        </c:ser>
        <c:dLbls>
          <c:showLegendKey val="0"/>
          <c:showVal val="0"/>
          <c:showCatName val="0"/>
          <c:showSerName val="0"/>
          <c:showPercent val="0"/>
          <c:showBubbleSize val="0"/>
        </c:dLbls>
        <c:gapWidth val="150"/>
        <c:shape val="box"/>
        <c:axId val="86073728"/>
        <c:axId val="86079360"/>
        <c:axId val="0"/>
      </c:bar3DChart>
      <c:catAx>
        <c:axId val="8607372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079360"/>
        <c:crosses val="autoZero"/>
        <c:auto val="1"/>
        <c:lblAlgn val="ctr"/>
        <c:lblOffset val="100"/>
        <c:noMultiLvlLbl val="0"/>
      </c:catAx>
      <c:valAx>
        <c:axId val="860793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07372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571B2-BAB0-4C1A-A8A8-1202E07912A8}" type="datetimeFigureOut">
              <a:rPr lang="en-US" smtClean="0"/>
              <a:t>8/14/2020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69D03C-0769-45B7-B86E-A8B179105AB6}" type="slidenum">
              <a:rPr lang="en-US" smtClean="0"/>
              <a:t>‹#›</a:t>
            </a:fld>
            <a:endParaRPr lang="en-US"/>
          </a:p>
        </p:txBody>
      </p:sp>
    </p:spTree>
    <p:extLst>
      <p:ext uri="{BB962C8B-B14F-4D97-AF65-F5344CB8AC3E}">
        <p14:creationId xmlns:p14="http://schemas.microsoft.com/office/powerpoint/2010/main" val="2762773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69D03C-0769-45B7-B86E-A8B179105AB6}" type="slidenum">
              <a:rPr lang="en-US" smtClean="0"/>
              <a:t>1</a:t>
            </a:fld>
            <a:endParaRPr lang="en-US"/>
          </a:p>
        </p:txBody>
      </p:sp>
    </p:spTree>
    <p:extLst>
      <p:ext uri="{BB962C8B-B14F-4D97-AF65-F5344CB8AC3E}">
        <p14:creationId xmlns:p14="http://schemas.microsoft.com/office/powerpoint/2010/main" val="2371805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EAF7D20-4BF2-414F-B6FF-0AD495B367B0}" type="datetimeFigureOut">
              <a:rPr lang="en-US" smtClean="0"/>
              <a:pPr/>
              <a:t>8/14/2020</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F09D7957-130A-48A8-A6D5-4E3399AA36EB}"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9754413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AF7D20-4BF2-414F-B6FF-0AD495B367B0}" type="datetimeFigureOut">
              <a:rPr lang="en-US" smtClean="0"/>
              <a:pPr/>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9D7957-130A-48A8-A6D5-4E3399AA36EB}" type="slidenum">
              <a:rPr lang="en-US" smtClean="0"/>
              <a:pPr/>
              <a:t>‹#›</a:t>
            </a:fld>
            <a:endParaRPr lang="en-US"/>
          </a:p>
        </p:txBody>
      </p:sp>
    </p:spTree>
    <p:extLst>
      <p:ext uri="{BB962C8B-B14F-4D97-AF65-F5344CB8AC3E}">
        <p14:creationId xmlns:p14="http://schemas.microsoft.com/office/powerpoint/2010/main" val="2988624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AF7D20-4BF2-414F-B6FF-0AD495B367B0}" type="datetimeFigureOut">
              <a:rPr lang="en-US" smtClean="0"/>
              <a:pPr/>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9D7957-130A-48A8-A6D5-4E3399AA36EB}" type="slidenum">
              <a:rPr lang="en-US" smtClean="0"/>
              <a:pPr/>
              <a:t>‹#›</a:t>
            </a:fld>
            <a:endParaRPr lang="en-US"/>
          </a:p>
        </p:txBody>
      </p:sp>
    </p:spTree>
    <p:extLst>
      <p:ext uri="{BB962C8B-B14F-4D97-AF65-F5344CB8AC3E}">
        <p14:creationId xmlns:p14="http://schemas.microsoft.com/office/powerpoint/2010/main" val="3791963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AF7D20-4BF2-414F-B6FF-0AD495B367B0}" type="datetimeFigureOut">
              <a:rPr lang="en-US" smtClean="0"/>
              <a:pPr/>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9D7957-130A-48A8-A6D5-4E3399AA36EB}" type="slidenum">
              <a:rPr lang="en-US" smtClean="0"/>
              <a:pPr/>
              <a:t>‹#›</a:t>
            </a:fld>
            <a:endParaRPr lang="en-US"/>
          </a:p>
        </p:txBody>
      </p:sp>
    </p:spTree>
    <p:extLst>
      <p:ext uri="{BB962C8B-B14F-4D97-AF65-F5344CB8AC3E}">
        <p14:creationId xmlns:p14="http://schemas.microsoft.com/office/powerpoint/2010/main" val="2885663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EAF7D20-4BF2-414F-B6FF-0AD495B367B0}" type="datetimeFigureOut">
              <a:rPr lang="en-US" smtClean="0"/>
              <a:pPr/>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9D7957-130A-48A8-A6D5-4E3399AA36EB}"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38915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EAF7D20-4BF2-414F-B6FF-0AD495B367B0}" type="datetimeFigureOut">
              <a:rPr lang="en-US" smtClean="0"/>
              <a:pPr/>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9D7957-130A-48A8-A6D5-4E3399AA36EB}" type="slidenum">
              <a:rPr lang="en-US" smtClean="0"/>
              <a:pPr/>
              <a:t>‹#›</a:t>
            </a:fld>
            <a:endParaRPr lang="en-US"/>
          </a:p>
        </p:txBody>
      </p:sp>
    </p:spTree>
    <p:extLst>
      <p:ext uri="{BB962C8B-B14F-4D97-AF65-F5344CB8AC3E}">
        <p14:creationId xmlns:p14="http://schemas.microsoft.com/office/powerpoint/2010/main" val="1700852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EAF7D20-4BF2-414F-B6FF-0AD495B367B0}" type="datetimeFigureOut">
              <a:rPr lang="en-US" smtClean="0"/>
              <a:pPr/>
              <a:t>8/14/2020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9D7957-130A-48A8-A6D5-4E3399AA36EB}" type="slidenum">
              <a:rPr lang="en-US" smtClean="0"/>
              <a:pPr/>
              <a:t>‹#›</a:t>
            </a:fld>
            <a:endParaRPr lang="en-US"/>
          </a:p>
        </p:txBody>
      </p:sp>
    </p:spTree>
    <p:extLst>
      <p:ext uri="{BB962C8B-B14F-4D97-AF65-F5344CB8AC3E}">
        <p14:creationId xmlns:p14="http://schemas.microsoft.com/office/powerpoint/2010/main" val="2419004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EAF7D20-4BF2-414F-B6FF-0AD495B367B0}" type="datetimeFigureOut">
              <a:rPr lang="en-US" smtClean="0"/>
              <a:pPr/>
              <a:t>8/14/2020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9D7957-130A-48A8-A6D5-4E3399AA36EB}" type="slidenum">
              <a:rPr lang="en-US" smtClean="0"/>
              <a:pPr/>
              <a:t>‹#›</a:t>
            </a:fld>
            <a:endParaRPr lang="en-US"/>
          </a:p>
        </p:txBody>
      </p:sp>
    </p:spTree>
    <p:extLst>
      <p:ext uri="{BB962C8B-B14F-4D97-AF65-F5344CB8AC3E}">
        <p14:creationId xmlns:p14="http://schemas.microsoft.com/office/powerpoint/2010/main" val="3336074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F7D20-4BF2-414F-B6FF-0AD495B367B0}" type="datetimeFigureOut">
              <a:rPr lang="en-US" smtClean="0"/>
              <a:pPr/>
              <a:t>8/14/2020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9D7957-130A-48A8-A6D5-4E3399AA36EB}" type="slidenum">
              <a:rPr lang="en-US" smtClean="0"/>
              <a:pPr/>
              <a:t>‹#›</a:t>
            </a:fld>
            <a:endParaRPr lang="en-US"/>
          </a:p>
        </p:txBody>
      </p:sp>
    </p:spTree>
    <p:extLst>
      <p:ext uri="{BB962C8B-B14F-4D97-AF65-F5344CB8AC3E}">
        <p14:creationId xmlns:p14="http://schemas.microsoft.com/office/powerpoint/2010/main" val="261779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EAF7D20-4BF2-414F-B6FF-0AD495B367B0}" type="datetimeFigureOut">
              <a:rPr lang="en-US" smtClean="0"/>
              <a:pPr/>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9D7957-130A-48A8-A6D5-4E3399AA36EB}" type="slidenum">
              <a:rPr lang="en-US" smtClean="0"/>
              <a:pPr/>
              <a:t>‹#›</a:t>
            </a:fld>
            <a:endParaRPr lang="en-US"/>
          </a:p>
        </p:txBody>
      </p:sp>
    </p:spTree>
    <p:extLst>
      <p:ext uri="{BB962C8B-B14F-4D97-AF65-F5344CB8AC3E}">
        <p14:creationId xmlns:p14="http://schemas.microsoft.com/office/powerpoint/2010/main" val="3458730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EAF7D20-4BF2-414F-B6FF-0AD495B367B0}" type="datetimeFigureOut">
              <a:rPr lang="en-US" smtClean="0"/>
              <a:pPr/>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9D7957-130A-48A8-A6D5-4E3399AA36EB}" type="slidenum">
              <a:rPr lang="en-US" smtClean="0"/>
              <a:pPr/>
              <a:t>‹#›</a:t>
            </a:fld>
            <a:endParaRPr lang="en-US"/>
          </a:p>
        </p:txBody>
      </p:sp>
    </p:spTree>
    <p:extLst>
      <p:ext uri="{BB962C8B-B14F-4D97-AF65-F5344CB8AC3E}">
        <p14:creationId xmlns:p14="http://schemas.microsoft.com/office/powerpoint/2010/main" val="750088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EAF7D20-4BF2-414F-B6FF-0AD495B367B0}" type="datetimeFigureOut">
              <a:rPr lang="en-US" smtClean="0"/>
              <a:pPr/>
              <a:t>8/14/2020</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F09D7957-130A-48A8-A6D5-4E3399AA36EB}" type="slidenum">
              <a:rPr lang="en-US" smtClean="0"/>
              <a:pPr/>
              <a:t>‹#›</a:t>
            </a:fld>
            <a:endParaRPr lang="en-US"/>
          </a:p>
        </p:txBody>
      </p:sp>
    </p:spTree>
    <p:extLst>
      <p:ext uri="{BB962C8B-B14F-4D97-AF65-F5344CB8AC3E}">
        <p14:creationId xmlns:p14="http://schemas.microsoft.com/office/powerpoint/2010/main" val="194774225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1054" y="986988"/>
            <a:ext cx="7557709" cy="1010467"/>
          </a:xfrm>
        </p:spPr>
        <p:txBody>
          <a:bodyPr>
            <a:normAutofit fontScale="90000"/>
          </a:bodyPr>
          <a:lstStyle/>
          <a:p>
            <a:pPr algn="ctr"/>
            <a:r>
              <a:rPr lang="en-US" dirty="0" smtClean="0">
                <a:effectLst>
                  <a:outerShdw blurRad="38100" dist="38100" dir="2700000" algn="tl">
                    <a:srgbClr val="000000">
                      <a:alpha val="43137"/>
                    </a:srgbClr>
                  </a:outerShdw>
                </a:effectLst>
                <a:latin typeface="Agency FB" panose="020B0503020202020204" pitchFamily="34" charset="0"/>
              </a:rPr>
              <a:t>Child of One</a:t>
            </a:r>
            <a:endParaRPr lang="en-US" dirty="0">
              <a:effectLst>
                <a:outerShdw blurRad="38100" dist="38100" dir="2700000" algn="tl">
                  <a:srgbClr val="000000">
                    <a:alpha val="43137"/>
                  </a:srgbClr>
                </a:outerShdw>
              </a:effectLst>
              <a:latin typeface="Agency FB" panose="020B0503020202020204" pitchFamily="34" charset="0"/>
            </a:endParaRPr>
          </a:p>
        </p:txBody>
      </p:sp>
      <p:sp>
        <p:nvSpPr>
          <p:cNvPr id="3" name="Subtitle 2"/>
          <p:cNvSpPr>
            <a:spLocks noGrp="1"/>
          </p:cNvSpPr>
          <p:nvPr>
            <p:ph type="subTitle" idx="1"/>
          </p:nvPr>
        </p:nvSpPr>
        <p:spPr>
          <a:xfrm>
            <a:off x="8174181" y="4595781"/>
            <a:ext cx="3872400" cy="1807917"/>
          </a:xfrm>
        </p:spPr>
        <p:txBody>
          <a:bodyPr>
            <a:normAutofit fontScale="92500" lnSpcReduction="20000"/>
          </a:bodyPr>
          <a:lstStyle/>
          <a:p>
            <a:pPr algn="r"/>
            <a:r>
              <a:rPr lang="en-US" sz="2600" b="1" cap="none" spc="0" dirty="0" err="1" smtClean="0">
                <a:ln w="9525">
                  <a:solidFill>
                    <a:schemeClr val="tx1">
                      <a:lumMod val="65000"/>
                    </a:schemeClr>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Maickery</a:t>
            </a:r>
            <a:r>
              <a:rPr lang="en-US" sz="2600" b="1" cap="none" spc="0" dirty="0" smtClean="0">
                <a:ln w="9525">
                  <a:solidFill>
                    <a:schemeClr val="tx1">
                      <a:lumMod val="65000"/>
                    </a:schemeClr>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 </a:t>
            </a:r>
            <a:r>
              <a:rPr lang="en-US" sz="2600" b="1" cap="none" spc="0" dirty="0" err="1">
                <a:ln w="9525">
                  <a:solidFill>
                    <a:schemeClr val="tx1">
                      <a:lumMod val="65000"/>
                    </a:schemeClr>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Bozor</a:t>
            </a:r>
            <a:endParaRPr lang="en-US" sz="2600" b="1" cap="none" spc="0" dirty="0">
              <a:ln w="9525">
                <a:solidFill>
                  <a:schemeClr val="tx1">
                    <a:lumMod val="65000"/>
                  </a:schemeClr>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endParaRPr>
          </a:p>
          <a:p>
            <a:pPr algn="r"/>
            <a:r>
              <a:rPr lang="en-US" b="1" cap="none" spc="0" dirty="0">
                <a:ln w="9525">
                  <a:solidFill>
                    <a:schemeClr val="tx1">
                      <a:lumMod val="65000"/>
                    </a:schemeClr>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July 23, </a:t>
            </a:r>
            <a:r>
              <a:rPr lang="en-US" b="1" cap="none" spc="0" dirty="0" smtClean="0">
                <a:ln w="9525">
                  <a:solidFill>
                    <a:schemeClr val="tx1">
                      <a:lumMod val="65000"/>
                    </a:schemeClr>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2020</a:t>
            </a:r>
          </a:p>
          <a:p>
            <a:pPr algn="r"/>
            <a:r>
              <a:rPr lang="en-US" b="1" cap="none" spc="0" dirty="0" err="1">
                <a:ln w="9525">
                  <a:solidFill>
                    <a:schemeClr val="tx1">
                      <a:lumMod val="65000"/>
                    </a:schemeClr>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Ayiti</a:t>
            </a:r>
            <a:r>
              <a:rPr lang="en-US" b="1" cap="none" spc="0" dirty="0">
                <a:ln w="9525">
                  <a:solidFill>
                    <a:schemeClr val="tx1">
                      <a:lumMod val="65000"/>
                    </a:schemeClr>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 Analytics final project</a:t>
            </a:r>
          </a:p>
          <a:p>
            <a:pPr algn="r"/>
            <a:r>
              <a:rPr lang="en-US"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 </a:t>
            </a:r>
            <a:endParaRPr lang="en-US"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endParaRPr>
          </a:p>
          <a:p>
            <a:endParaRPr lang="en-US"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5" name="Rectangle 4"/>
          <p:cNvSpPr/>
          <p:nvPr/>
        </p:nvSpPr>
        <p:spPr>
          <a:xfrm>
            <a:off x="-13855" y="-13855"/>
            <a:ext cx="4031673" cy="626990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92" y="459795"/>
            <a:ext cx="3837708" cy="4707950"/>
          </a:xfrm>
          <a:prstGeom prst="rect">
            <a:avLst/>
          </a:prstGeom>
        </p:spPr>
      </p:pic>
      <p:sp>
        <p:nvSpPr>
          <p:cNvPr id="8" name="Title 1"/>
          <p:cNvSpPr txBox="1">
            <a:spLocks/>
          </p:cNvSpPr>
          <p:nvPr/>
        </p:nvSpPr>
        <p:spPr>
          <a:xfrm>
            <a:off x="4281054" y="2355239"/>
            <a:ext cx="7557709" cy="1207264"/>
          </a:xfrm>
          <a:prstGeom prst="rect">
            <a:avLst/>
          </a:prstGeom>
        </p:spPr>
        <p:txBody>
          <a:bodyPr vert="horz" lIns="91440" tIns="45720" rIns="91440" bIns="45720" rtlCol="0" anchor="b">
            <a:normAutofit fontScale="9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sz="4900" dirty="0">
                <a:effectLst>
                  <a:outerShdw blurRad="38100" dist="38100" dir="2700000" algn="tl">
                    <a:srgbClr val="000000">
                      <a:alpha val="43137"/>
                    </a:srgbClr>
                  </a:outerShdw>
                </a:effectLst>
                <a:latin typeface="Agency FB" panose="020B0503020202020204" pitchFamily="34" charset="0"/>
              </a:rPr>
              <a:t>"It starts with a kiss, it ends with a baby</a:t>
            </a:r>
            <a:r>
              <a:rPr lang="en-US" sz="4900" dirty="0" smtClean="0">
                <a:effectLst>
                  <a:outerShdw blurRad="38100" dist="38100" dir="2700000" algn="tl">
                    <a:srgbClr val="000000">
                      <a:alpha val="43137"/>
                    </a:srgbClr>
                  </a:outerShdw>
                </a:effectLst>
                <a:latin typeface="Agency FB" panose="020B0503020202020204" pitchFamily="34" charset="0"/>
              </a:rPr>
              <a:t>.“</a:t>
            </a:r>
            <a:endParaRPr lang="en-US" sz="4900" dirty="0">
              <a:effectLst>
                <a:outerShdw blurRad="38100" dist="38100" dir="2700000" algn="tl">
                  <a:srgbClr val="000000">
                    <a:alpha val="43137"/>
                  </a:srgbClr>
                </a:outerShdw>
              </a:effectLst>
              <a:latin typeface="Agency FB" panose="020B0503020202020204" pitchFamily="34" charset="0"/>
            </a:endParaRPr>
          </a:p>
          <a:p>
            <a:pPr algn="ctr"/>
            <a:r>
              <a:rPr lang="en-US" sz="2400" dirty="0">
                <a:latin typeface="Agency FB" panose="020B0503020202020204" pitchFamily="34" charset="0"/>
              </a:rPr>
              <a:t>Quebec proverb</a:t>
            </a:r>
          </a:p>
        </p:txBody>
      </p:sp>
      <p:sp>
        <p:nvSpPr>
          <p:cNvPr id="9" name="Title 1"/>
          <p:cNvSpPr txBox="1">
            <a:spLocks/>
          </p:cNvSpPr>
          <p:nvPr/>
        </p:nvSpPr>
        <p:spPr>
          <a:xfrm>
            <a:off x="4017818" y="4427570"/>
            <a:ext cx="2535381" cy="1054386"/>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US" sz="2000" dirty="0" smtClean="0">
                <a:effectLst>
                  <a:outerShdw blurRad="38100" dist="38100" dir="2700000" algn="tl">
                    <a:srgbClr val="000000">
                      <a:alpha val="43137"/>
                    </a:srgbClr>
                  </a:outerShdw>
                </a:effectLst>
                <a:latin typeface="Agency FB" panose="020B0503020202020204" pitchFamily="34" charset="0"/>
              </a:rPr>
              <a:t>It’s </a:t>
            </a:r>
            <a:r>
              <a:rPr lang="en-US" sz="2000" dirty="0">
                <a:effectLst>
                  <a:outerShdw blurRad="38100" dist="38100" dir="2700000" algn="tl">
                    <a:srgbClr val="000000">
                      <a:alpha val="43137"/>
                    </a:srgbClr>
                  </a:outerShdw>
                </a:effectLst>
                <a:latin typeface="Agency FB" panose="020B0503020202020204" pitchFamily="34" charset="0"/>
              </a:rPr>
              <a:t>important to sexually educating our </a:t>
            </a:r>
            <a:r>
              <a:rPr lang="en-US" sz="2000" dirty="0" smtClean="0">
                <a:effectLst>
                  <a:outerShdw blurRad="38100" dist="38100" dir="2700000" algn="tl">
                    <a:srgbClr val="000000">
                      <a:alpha val="43137"/>
                    </a:srgbClr>
                  </a:outerShdw>
                </a:effectLst>
                <a:latin typeface="Agency FB" panose="020B0503020202020204" pitchFamily="34" charset="0"/>
              </a:rPr>
              <a:t>children</a:t>
            </a:r>
            <a:endParaRPr lang="en-US" sz="1000" dirty="0">
              <a:latin typeface="Agency FB" panose="020B0503020202020204" pitchFamily="34" charset="0"/>
            </a:endParaRPr>
          </a:p>
        </p:txBody>
      </p:sp>
      <p:cxnSp>
        <p:nvCxnSpPr>
          <p:cNvPr id="7" name="Straight Connector 6"/>
          <p:cNvCxnSpPr/>
          <p:nvPr/>
        </p:nvCxnSpPr>
        <p:spPr>
          <a:xfrm flipV="1">
            <a:off x="3927765" y="3934692"/>
            <a:ext cx="8260799" cy="138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3855" y="6256047"/>
            <a:ext cx="12202419" cy="601953"/>
          </a:xfrm>
          <a:prstGeom prst="rect">
            <a:avLst/>
          </a:prstGeom>
          <a:solidFill>
            <a:schemeClr val="accent2">
              <a:lumMod val="50000"/>
            </a:schemeClr>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pic>
        <p:nvPicPr>
          <p:cNvPr id="10" name="Picture 3" descr="https://lh4.googleusercontent.com/4Wo_w--dESstuOhLyGi5_anej3dN8TpOFYRhrd4hW8Rhjcg7IBc82rGGYXC23jO5Z0IsU5I5RQCCT9CCz7ajbDwOsBM3SJprGAIRd4fhkeUtefASTNRpcZORRVAHTBqLAwFzw19z"/>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7122" y="5261623"/>
            <a:ext cx="2949720" cy="900546"/>
          </a:xfrm>
          <a:prstGeom prst="rect">
            <a:avLst/>
          </a:prstGeom>
          <a:noFill/>
          <a:ln>
            <a:noFill/>
          </a:ln>
        </p:spPr>
      </p:pic>
    </p:spTree>
    <p:extLst>
      <p:ext uri="{BB962C8B-B14F-4D97-AF65-F5344CB8AC3E}">
        <p14:creationId xmlns:p14="http://schemas.microsoft.com/office/powerpoint/2010/main" val="41280545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keys_data.png"/>
          <p:cNvPicPr>
            <a:picLocks noGrp="1" noChangeAspect="1"/>
          </p:cNvPicPr>
          <p:nvPr>
            <p:ph idx="1"/>
          </p:nvPr>
        </p:nvPicPr>
        <p:blipFill>
          <a:blip r:embed="rId2"/>
          <a:stretch>
            <a:fillRect/>
          </a:stretch>
        </p:blipFill>
        <p:spPr>
          <a:xfrm>
            <a:off x="253857" y="2185618"/>
            <a:ext cx="5401994" cy="1742215"/>
          </a:xfrm>
        </p:spPr>
      </p:pic>
      <p:pic>
        <p:nvPicPr>
          <p:cNvPr id="5" name="Image 4" descr="women data.png"/>
          <p:cNvPicPr>
            <a:picLocks noChangeAspect="1"/>
          </p:cNvPicPr>
          <p:nvPr/>
        </p:nvPicPr>
        <p:blipFill>
          <a:blip r:embed="rId3"/>
          <a:stretch>
            <a:fillRect/>
          </a:stretch>
        </p:blipFill>
        <p:spPr>
          <a:xfrm rot="5400000">
            <a:off x="6075714" y="1152444"/>
            <a:ext cx="3795491" cy="6111221"/>
          </a:xfrm>
          <a:prstGeom prst="rect">
            <a:avLst/>
          </a:prstGeom>
        </p:spPr>
      </p:pic>
      <p:sp>
        <p:nvSpPr>
          <p:cNvPr id="7" name="Rectangle 6"/>
          <p:cNvSpPr/>
          <p:nvPr/>
        </p:nvSpPr>
        <p:spPr>
          <a:xfrm>
            <a:off x="1659988" y="984746"/>
            <a:ext cx="9369082" cy="707886"/>
          </a:xfrm>
          <a:prstGeom prst="rect">
            <a:avLst/>
          </a:prstGeom>
        </p:spPr>
        <p:txBody>
          <a:bodyPr wrap="square">
            <a:spAutoFit/>
          </a:bodyPr>
          <a:lstStyle/>
          <a:p>
            <a:r>
              <a:rPr lang="en-US" sz="4000" dirty="0" smtClean="0">
                <a:latin typeface="Agency FB" pitchFamily="34" charset="0"/>
              </a:rPr>
              <a:t>The number of young people interviewed</a:t>
            </a:r>
            <a:endParaRPr lang="en-US" sz="4000" dirty="0">
              <a:latin typeface="Agency FB" pitchFamily="34" charset="0"/>
            </a:endParaRPr>
          </a:p>
        </p:txBody>
      </p:sp>
    </p:spTree>
    <p:extLst>
      <p:ext uri="{BB962C8B-B14F-4D97-AF65-F5344CB8AC3E}">
        <p14:creationId xmlns:p14="http://schemas.microsoft.com/office/powerpoint/2010/main" val="39883196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4000" dirty="0" smtClean="0">
                <a:latin typeface="Agency FB" pitchFamily="34" charset="0"/>
              </a:rPr>
              <a:t>All </a:t>
            </a:r>
            <a:r>
              <a:rPr lang="en-US" sz="4000" dirty="0" smtClean="0">
                <a:latin typeface="Agency FB" pitchFamily="34" charset="0"/>
              </a:rPr>
              <a:t>age group</a:t>
            </a:r>
            <a:endParaRPr lang="en-US" sz="4000" dirty="0">
              <a:latin typeface="Agency FB" pitchFamily="34" charset="0"/>
            </a:endParaRPr>
          </a:p>
        </p:txBody>
      </p:sp>
      <p:sp>
        <p:nvSpPr>
          <p:cNvPr id="5" name="Espace réservé du contenu 2"/>
          <p:cNvSpPr txBox="1">
            <a:spLocks/>
          </p:cNvSpPr>
          <p:nvPr/>
        </p:nvSpPr>
        <p:spPr>
          <a:xfrm>
            <a:off x="450166" y="5542671"/>
            <a:ext cx="11324492" cy="815925"/>
          </a:xfrm>
          <a:prstGeom prst="rect">
            <a:avLst/>
          </a:prstGeom>
        </p:spPr>
        <p:txBody>
          <a:bodyPr vert="horz" lIns="0" tIns="45720" rIns="0" bIns="45720" rtlCol="0">
            <a:normAutofit/>
          </a:bodyPr>
          <a:lstStyle/>
          <a:p>
            <a:pPr marL="91440" lvl="0" indent="-91440">
              <a:lnSpc>
                <a:spcPct val="90000"/>
              </a:lnSpc>
              <a:spcBef>
                <a:spcPts val="1200"/>
              </a:spcBef>
              <a:spcAft>
                <a:spcPts val="200"/>
              </a:spcAft>
              <a:buClr>
                <a:schemeClr val="accent3"/>
              </a:buClr>
              <a:buSzPct val="100000"/>
              <a:buFont typeface="Calibri" panose="020F0502020204030204" pitchFamily="34" charset="0"/>
              <a:buChar char=" "/>
            </a:pPr>
            <a:r>
              <a:rPr lang="en-US" sz="2200" dirty="0" smtClean="0">
                <a:solidFill>
                  <a:schemeClr val="tx1">
                    <a:lumMod val="75000"/>
                    <a:lumOff val="25000"/>
                  </a:schemeClr>
                </a:solidFill>
                <a:latin typeface="Bell MT" pitchFamily="18" charset="0"/>
              </a:rPr>
              <a:t>This chart shows that it's the young people most exposed to the media who have an early pregnancy.</a:t>
            </a:r>
            <a:endParaRPr kumimoji="0" lang="en-US" sz="2200" b="0" i="0" u="none" strike="noStrike" kern="1200" cap="none" spc="0" normalizeH="0" baseline="0" noProof="0" dirty="0">
              <a:ln>
                <a:noFill/>
              </a:ln>
              <a:solidFill>
                <a:schemeClr val="tx1">
                  <a:lumMod val="75000"/>
                  <a:lumOff val="25000"/>
                </a:schemeClr>
              </a:solidFill>
              <a:effectLst/>
              <a:uLnTx/>
              <a:uFillTx/>
              <a:latin typeface="Bell MT" pitchFamily="18" charset="0"/>
            </a:endParaRPr>
          </a:p>
        </p:txBody>
      </p:sp>
      <p:graphicFrame>
        <p:nvGraphicFramePr>
          <p:cNvPr id="7" name="Chart 1"/>
          <p:cNvGraphicFramePr/>
          <p:nvPr>
            <p:extLst>
              <p:ext uri="{D42A27DB-BD31-4B8C-83A1-F6EECF244321}">
                <p14:modId xmlns:p14="http://schemas.microsoft.com/office/powerpoint/2010/main" val="1513435719"/>
              </p:ext>
            </p:extLst>
          </p:nvPr>
        </p:nvGraphicFramePr>
        <p:xfrm>
          <a:off x="3471735" y="2203803"/>
          <a:ext cx="4717366" cy="3601329"/>
        </p:xfrm>
        <a:graphic>
          <a:graphicData uri="http://schemas.openxmlformats.org/drawingml/2006/chart">
            <c:chart xmlns:c="http://schemas.openxmlformats.org/drawingml/2006/chart" xmlns:r="http://schemas.openxmlformats.org/officeDocument/2006/relationships" r:id="rId2"/>
          </a:graphicData>
        </a:graphic>
      </p:graphicFrame>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20-24 years old</a:t>
            </a:r>
            <a:endParaRPr lang="en-US" dirty="0"/>
          </a:p>
        </p:txBody>
      </p:sp>
      <p:sp>
        <p:nvSpPr>
          <p:cNvPr id="3" name="Espace réservé du contenu 2"/>
          <p:cNvSpPr>
            <a:spLocks noGrp="1"/>
          </p:cNvSpPr>
          <p:nvPr>
            <p:ph idx="1"/>
          </p:nvPr>
        </p:nvSpPr>
        <p:spPr>
          <a:xfrm>
            <a:off x="1111347" y="5289453"/>
            <a:ext cx="10058400" cy="846928"/>
          </a:xfrm>
        </p:spPr>
        <p:txBody>
          <a:bodyPr/>
          <a:lstStyle/>
          <a:p>
            <a:r>
              <a:rPr lang="en-US" dirty="0" smtClean="0"/>
              <a:t>It’s same for group aged between 20 and 24 years old, </a:t>
            </a:r>
            <a:r>
              <a:rPr lang="en-US" dirty="0" smtClean="0">
                <a:latin typeface="Bell MT" pitchFamily="18" charset="0"/>
              </a:rPr>
              <a:t>it's them most exposed to the media who have an early pregnancy.</a:t>
            </a:r>
            <a:endParaRPr lang="en-US" dirty="0"/>
          </a:p>
        </p:txBody>
      </p:sp>
      <p:pic>
        <p:nvPicPr>
          <p:cNvPr id="4" name="Image 3" descr="20-24.png"/>
          <p:cNvPicPr>
            <a:picLocks noChangeAspect="1"/>
          </p:cNvPicPr>
          <p:nvPr/>
        </p:nvPicPr>
        <p:blipFill>
          <a:blip r:embed="rId2"/>
          <a:stretch>
            <a:fillRect/>
          </a:stretch>
        </p:blipFill>
        <p:spPr>
          <a:xfrm>
            <a:off x="599002" y="2162220"/>
            <a:ext cx="5506376" cy="2944352"/>
          </a:xfrm>
          <a:prstGeom prst="rect">
            <a:avLst/>
          </a:prstGeom>
        </p:spPr>
      </p:pic>
      <p:graphicFrame>
        <p:nvGraphicFramePr>
          <p:cNvPr id="5" name="Chart 1"/>
          <p:cNvGraphicFramePr/>
          <p:nvPr/>
        </p:nvGraphicFramePr>
        <p:xfrm>
          <a:off x="6344529" y="2057400"/>
          <a:ext cx="5371514" cy="307730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15-24 years old</a:t>
            </a:r>
            <a:endParaRPr lang="en-US" dirty="0"/>
          </a:p>
        </p:txBody>
      </p:sp>
      <p:pic>
        <p:nvPicPr>
          <p:cNvPr id="4" name="Espace réservé du contenu 3" descr="15-24.png"/>
          <p:cNvPicPr>
            <a:picLocks noGrp="1" noChangeAspect="1"/>
          </p:cNvPicPr>
          <p:nvPr>
            <p:ph idx="1"/>
          </p:nvPr>
        </p:nvPicPr>
        <p:blipFill>
          <a:blip r:embed="rId2"/>
          <a:stretch>
            <a:fillRect/>
          </a:stretch>
        </p:blipFill>
        <p:spPr>
          <a:xfrm>
            <a:off x="337625" y="2082019"/>
            <a:ext cx="5570807" cy="3165230"/>
          </a:xfrm>
        </p:spPr>
      </p:pic>
      <p:graphicFrame>
        <p:nvGraphicFramePr>
          <p:cNvPr id="5" name="Chart 1"/>
          <p:cNvGraphicFramePr/>
          <p:nvPr/>
        </p:nvGraphicFramePr>
        <p:xfrm>
          <a:off x="6189785" y="2025748"/>
          <a:ext cx="5190978" cy="3221501"/>
        </p:xfrm>
        <a:graphic>
          <a:graphicData uri="http://schemas.openxmlformats.org/drawingml/2006/chart">
            <c:chart xmlns:c="http://schemas.openxmlformats.org/drawingml/2006/chart" xmlns:r="http://schemas.openxmlformats.org/officeDocument/2006/relationships" r:id="rId3"/>
          </a:graphicData>
        </a:graphic>
      </p:graphicFrame>
      <p:sp>
        <p:nvSpPr>
          <p:cNvPr id="6" name="Espace réservé du contenu 2"/>
          <p:cNvSpPr txBox="1">
            <a:spLocks/>
          </p:cNvSpPr>
          <p:nvPr/>
        </p:nvSpPr>
        <p:spPr>
          <a:xfrm>
            <a:off x="450166" y="5486400"/>
            <a:ext cx="11324492" cy="815925"/>
          </a:xfrm>
          <a:prstGeom prst="rect">
            <a:avLst/>
          </a:prstGeom>
        </p:spPr>
        <p:txBody>
          <a:bodyPr vert="horz" lIns="0" tIns="45720" rIns="0" bIns="45720" rtlCol="0">
            <a:normAutofit/>
          </a:bodyPr>
          <a:lstStyle/>
          <a:p>
            <a:pPr marL="91440" lvl="0" indent="-91440">
              <a:lnSpc>
                <a:spcPct val="90000"/>
              </a:lnSpc>
              <a:spcBef>
                <a:spcPts val="1200"/>
              </a:spcBef>
              <a:spcAft>
                <a:spcPts val="200"/>
              </a:spcAft>
              <a:buClr>
                <a:schemeClr val="accent3"/>
              </a:buClr>
              <a:buSzPct val="100000"/>
              <a:buFont typeface="Calibri" panose="020F0502020204030204" pitchFamily="34" charset="0"/>
              <a:buChar char=" "/>
            </a:pPr>
            <a:r>
              <a:rPr lang="en-US" sz="2200" dirty="0" smtClean="0">
                <a:solidFill>
                  <a:schemeClr val="tx1">
                    <a:lumMod val="75000"/>
                    <a:lumOff val="25000"/>
                  </a:schemeClr>
                </a:solidFill>
                <a:latin typeface="Bell MT" pitchFamily="18" charset="0"/>
              </a:rPr>
              <a:t>This chart shows that more the young people most exposed to the media more he have chance to have an early pregnancy.</a:t>
            </a:r>
            <a:endParaRPr kumimoji="0" lang="en-US" sz="2200" b="0" i="0" u="none" strike="noStrike" kern="1200" cap="none" spc="0" normalizeH="0" baseline="0" noProof="0" dirty="0">
              <a:ln>
                <a:noFill/>
              </a:ln>
              <a:solidFill>
                <a:schemeClr val="tx1">
                  <a:lumMod val="75000"/>
                  <a:lumOff val="25000"/>
                </a:schemeClr>
              </a:solidFill>
              <a:effectLst/>
              <a:uLnTx/>
              <a:uFillTx/>
              <a:latin typeface="Bell MT"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15-19 years old</a:t>
            </a:r>
            <a:endParaRPr lang="en-US" dirty="0"/>
          </a:p>
        </p:txBody>
      </p:sp>
      <p:pic>
        <p:nvPicPr>
          <p:cNvPr id="4" name="Espace réservé du contenu 3" descr="15-19.png"/>
          <p:cNvPicPr>
            <a:picLocks noGrp="1" noChangeAspect="1"/>
          </p:cNvPicPr>
          <p:nvPr>
            <p:ph idx="1"/>
          </p:nvPr>
        </p:nvPicPr>
        <p:blipFill>
          <a:blip r:embed="rId2"/>
          <a:stretch>
            <a:fillRect/>
          </a:stretch>
        </p:blipFill>
        <p:spPr>
          <a:xfrm>
            <a:off x="534573" y="1973747"/>
            <a:ext cx="6625882" cy="2867425"/>
          </a:xfrm>
        </p:spPr>
      </p:pic>
      <p:graphicFrame>
        <p:nvGraphicFramePr>
          <p:cNvPr id="5" name="Chart 1"/>
          <p:cNvGraphicFramePr/>
          <p:nvPr/>
        </p:nvGraphicFramePr>
        <p:xfrm>
          <a:off x="7338646" y="2071468"/>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6" name="Espace réservé du contenu 2"/>
          <p:cNvSpPr txBox="1">
            <a:spLocks/>
          </p:cNvSpPr>
          <p:nvPr/>
        </p:nvSpPr>
        <p:spPr>
          <a:xfrm>
            <a:off x="1111347" y="5289453"/>
            <a:ext cx="10058400" cy="846928"/>
          </a:xfrm>
          <a:prstGeom prst="rect">
            <a:avLst/>
          </a:prstGeom>
        </p:spPr>
        <p:txBody>
          <a:bodyPr vert="horz" lIns="0" tIns="45720" rIns="0" bIns="45720" rtlCol="0">
            <a:normAutofit lnSpcReduction="10000"/>
          </a:bodyPr>
          <a:lstStyle/>
          <a:p>
            <a:pPr marL="91440" lvl="0" indent="-91440">
              <a:lnSpc>
                <a:spcPct val="90000"/>
              </a:lnSpc>
              <a:spcBef>
                <a:spcPts val="1200"/>
              </a:spcBef>
              <a:spcAft>
                <a:spcPts val="200"/>
              </a:spcAft>
              <a:buClr>
                <a:schemeClr val="accent3"/>
              </a:buClr>
              <a:buSzPct val="100000"/>
              <a:buFont typeface="Calibri" panose="020F0502020204030204" pitchFamily="34" charset="0"/>
              <a:buChar char=" "/>
            </a:pPr>
            <a:r>
              <a:rPr lang="en-US" sz="2000" dirty="0" smtClean="0">
                <a:solidFill>
                  <a:schemeClr val="tx1">
                    <a:lumMod val="75000"/>
                    <a:lumOff val="25000"/>
                  </a:schemeClr>
                </a:solidFill>
              </a:rPr>
              <a:t>F</a:t>
            </a:r>
            <a:r>
              <a: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or group aged between 15 and 19 years old, </a:t>
            </a:r>
            <a:r>
              <a:rPr kumimoji="0" lang="en-US" sz="2000" b="0" i="0" u="none" strike="noStrike" kern="1200" cap="none" spc="0" normalizeH="0" baseline="0" noProof="0" dirty="0" smtClean="0">
                <a:ln>
                  <a:noFill/>
                </a:ln>
                <a:solidFill>
                  <a:schemeClr val="tx1">
                    <a:lumMod val="75000"/>
                    <a:lumOff val="25000"/>
                  </a:schemeClr>
                </a:solidFill>
                <a:effectLst/>
                <a:uLnTx/>
                <a:uFillTx/>
                <a:latin typeface="Bell MT" pitchFamily="18" charset="0"/>
                <a:ea typeface="+mn-ea"/>
                <a:cs typeface="+mn-cs"/>
              </a:rPr>
              <a:t>it's them most exposed to the media who have an early pregnancy,</a:t>
            </a:r>
            <a:r>
              <a:rPr kumimoji="0" lang="en-US" sz="2000" b="0" i="0" u="none" strike="noStrike" kern="1200" cap="none" spc="0" normalizeH="0" noProof="0" dirty="0" smtClean="0">
                <a:ln>
                  <a:noFill/>
                </a:ln>
                <a:solidFill>
                  <a:schemeClr val="tx1">
                    <a:lumMod val="75000"/>
                    <a:lumOff val="25000"/>
                  </a:schemeClr>
                </a:solidFill>
                <a:effectLst/>
                <a:uLnTx/>
                <a:uFillTx/>
                <a:latin typeface="Bell MT" pitchFamily="18" charset="0"/>
                <a:ea typeface="+mn-ea"/>
                <a:cs typeface="+mn-cs"/>
              </a:rPr>
              <a:t> follow by the p</a:t>
            </a:r>
            <a:r>
              <a:rPr lang="en-US" sz="2000" dirty="0" err="1" smtClean="0"/>
              <a:t>ercentage</a:t>
            </a:r>
            <a:r>
              <a:rPr lang="en-US" sz="2000" dirty="0" smtClean="0"/>
              <a:t> of sexually active youth who have ever used any contraceptive method </a:t>
            </a:r>
            <a:endParaRPr kumimoji="0" lang="en-US" sz="20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745" y="1427018"/>
            <a:ext cx="9261487" cy="5209309"/>
          </a:xfrm>
        </p:spPr>
        <p:txBody>
          <a:bodyPr/>
          <a:lstStyle/>
          <a:p>
            <a:pPr marL="0" indent="0">
              <a:buNone/>
            </a:pPr>
            <a:endParaRPr lang="en-US" dirty="0" smtClean="0"/>
          </a:p>
          <a:p>
            <a:pPr marL="0" indent="0">
              <a:buNone/>
            </a:pPr>
            <a:r>
              <a:rPr lang="en-US" dirty="0" smtClean="0"/>
              <a:t>Exposure </a:t>
            </a:r>
            <a:r>
              <a:rPr lang="en-US" dirty="0"/>
              <a:t>to the </a:t>
            </a:r>
            <a:r>
              <a:rPr lang="en-US" dirty="0" smtClean="0"/>
              <a:t>media</a:t>
            </a:r>
          </a:p>
          <a:p>
            <a:pPr marL="0" indent="0">
              <a:buNone/>
            </a:pPr>
            <a:endParaRPr lang="en-US" dirty="0" smtClean="0"/>
          </a:p>
          <a:p>
            <a:pPr marL="0" indent="0">
              <a:buNone/>
            </a:pPr>
            <a:endParaRPr lang="en-US" dirty="0" smtClean="0"/>
          </a:p>
          <a:p>
            <a:pPr marL="0" indent="0">
              <a:buNone/>
            </a:pPr>
            <a:r>
              <a:rPr lang="en-US" dirty="0" smtClean="0"/>
              <a:t>Use </a:t>
            </a:r>
            <a:r>
              <a:rPr lang="en-US" dirty="0"/>
              <a:t>of contraceptive </a:t>
            </a:r>
            <a:r>
              <a:rPr lang="en-US" dirty="0" smtClean="0"/>
              <a:t>methods</a:t>
            </a:r>
          </a:p>
          <a:p>
            <a:pPr marL="0" indent="0">
              <a:buNone/>
            </a:pPr>
            <a:endParaRPr lang="en-US" dirty="0" smtClean="0"/>
          </a:p>
          <a:p>
            <a:pPr marL="0" indent="0">
              <a:buNone/>
            </a:pPr>
            <a:r>
              <a:rPr lang="en-US" dirty="0" smtClean="0"/>
              <a:t> </a:t>
            </a:r>
          </a:p>
          <a:p>
            <a:pPr marL="0" indent="0">
              <a:buNone/>
            </a:pPr>
            <a:r>
              <a:rPr lang="en-US" dirty="0" smtClean="0"/>
              <a:t>Complete </a:t>
            </a:r>
            <a:r>
              <a:rPr lang="en-US" dirty="0"/>
              <a:t>primary school </a:t>
            </a:r>
            <a:r>
              <a:rPr lang="en-US" dirty="0" smtClean="0"/>
              <a:t>education</a:t>
            </a:r>
          </a:p>
          <a:p>
            <a:pPr marL="0" indent="0">
              <a:buNone/>
            </a:pPr>
            <a:endParaRPr lang="en-US" dirty="0" smtClean="0"/>
          </a:p>
          <a:p>
            <a:pPr marL="0" indent="0">
              <a:buNone/>
            </a:pPr>
            <a:r>
              <a:rPr lang="en-US" dirty="0" smtClean="0"/>
              <a:t> </a:t>
            </a:r>
          </a:p>
          <a:p>
            <a:pPr marL="0" indent="0">
              <a:buNone/>
            </a:pPr>
            <a:r>
              <a:rPr lang="en-US" dirty="0" smtClean="0"/>
              <a:t>Rape </a:t>
            </a:r>
            <a:r>
              <a:rPr lang="en-US" dirty="0"/>
              <a:t>at first sexual </a:t>
            </a:r>
            <a:r>
              <a:rPr lang="en-US" dirty="0" smtClean="0"/>
              <a:t>experience</a:t>
            </a:r>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biLevel thresh="75000"/>
            <a:extLst>
              <a:ext uri="{28A0092B-C50C-407E-A947-70E740481C1C}">
                <a14:useLocalDpi xmlns:a14="http://schemas.microsoft.com/office/drawing/2010/main" val="0"/>
              </a:ext>
            </a:extLst>
          </a:blip>
          <a:stretch>
            <a:fillRect/>
          </a:stretch>
        </p:blipFill>
        <p:spPr>
          <a:xfrm>
            <a:off x="3876830" y="2934583"/>
            <a:ext cx="2197941" cy="93014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0156" y="4480892"/>
            <a:ext cx="839253" cy="83925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82055" y="1618341"/>
            <a:ext cx="1894097" cy="914765"/>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29104" y="5680373"/>
            <a:ext cx="1061184" cy="1061184"/>
          </a:xfrm>
          <a:prstGeom prst="rect">
            <a:avLst/>
          </a:prstGeom>
        </p:spPr>
      </p:pic>
      <p:sp>
        <p:nvSpPr>
          <p:cNvPr id="8" name="Line Callout 2 7"/>
          <p:cNvSpPr/>
          <p:nvPr/>
        </p:nvSpPr>
        <p:spPr>
          <a:xfrm>
            <a:off x="1400422" y="554182"/>
            <a:ext cx="1980087" cy="581892"/>
          </a:xfrm>
          <a:prstGeom prst="borderCallout2">
            <a:avLst>
              <a:gd name="adj1" fmla="val 18750"/>
              <a:gd name="adj2" fmla="val -8333"/>
              <a:gd name="adj3" fmla="val 18750"/>
              <a:gd name="adj4" fmla="val -16667"/>
              <a:gd name="adj5" fmla="val 105037"/>
              <a:gd name="adj6" fmla="val -37118"/>
            </a:avLst>
          </a:prstGeom>
          <a:solidFill>
            <a:schemeClr val="accent2">
              <a:lumMod val="60000"/>
              <a:lumOff val="40000"/>
            </a:schemeClr>
          </a:solidFill>
          <a:ln w="28575">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ctr"/>
            <a:r>
              <a:rPr lang="en-US" sz="2400" dirty="0">
                <a:solidFill>
                  <a:srgbClr val="002060"/>
                </a:solidFill>
                <a:latin typeface="Bell MT" panose="02020503060305020303" pitchFamily="18" charset="0"/>
              </a:rPr>
              <a:t>Abstract</a:t>
            </a:r>
          </a:p>
        </p:txBody>
      </p:sp>
      <p:sp>
        <p:nvSpPr>
          <p:cNvPr id="9" name="Right Brace 8"/>
          <p:cNvSpPr/>
          <p:nvPr/>
        </p:nvSpPr>
        <p:spPr>
          <a:xfrm>
            <a:off x="6074771" y="1618341"/>
            <a:ext cx="1129599" cy="5017986"/>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0" name="Rectangle 9"/>
          <p:cNvSpPr/>
          <p:nvPr/>
        </p:nvSpPr>
        <p:spPr>
          <a:xfrm>
            <a:off x="7537051" y="3665669"/>
            <a:ext cx="2652862" cy="923330"/>
          </a:xfrm>
          <a:prstGeom prst="rect">
            <a:avLst/>
          </a:prstGeom>
        </p:spPr>
        <p:txBody>
          <a:bodyPr wrap="square">
            <a:spAutoFit/>
          </a:bodyPr>
          <a:lstStyle/>
          <a:p>
            <a:r>
              <a:rPr lang="en-US" dirty="0"/>
              <a:t> </a:t>
            </a:r>
            <a:r>
              <a:rPr lang="en-US" b="1" dirty="0">
                <a:latin typeface="Bell MT" panose="02020503060305020303" pitchFamily="18" charset="0"/>
              </a:rPr>
              <a:t>The four key factors that predominate across all age groups.</a:t>
            </a:r>
          </a:p>
        </p:txBody>
      </p:sp>
    </p:spTree>
    <p:extLst>
      <p:ext uri="{BB962C8B-B14F-4D97-AF65-F5344CB8AC3E}">
        <p14:creationId xmlns:p14="http://schemas.microsoft.com/office/powerpoint/2010/main" val="2709323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p:txBody>
          <a:bodyPr/>
          <a:lstStyle/>
          <a:p>
            <a:r>
              <a:rPr lang="en-US" dirty="0" smtClean="0">
                <a:solidFill>
                  <a:srgbClr val="00B050"/>
                </a:solidFill>
                <a:latin typeface="Agency FB" pitchFamily="34" charset="0"/>
              </a:rPr>
              <a:t>Abstract</a:t>
            </a:r>
            <a:endParaRPr lang="en-US" dirty="0">
              <a:solidFill>
                <a:srgbClr val="00B050"/>
              </a:solidFill>
              <a:latin typeface="Agency FB" pitchFamily="34" charset="0"/>
            </a:endParaRPr>
          </a:p>
        </p:txBody>
      </p:sp>
      <p:sp>
        <p:nvSpPr>
          <p:cNvPr id="3" name="Espace réservé du contenu 2"/>
          <p:cNvSpPr>
            <a:spLocks noGrp="1"/>
          </p:cNvSpPr>
          <p:nvPr>
            <p:ph idx="1"/>
          </p:nvPr>
        </p:nvSpPr>
        <p:spPr>
          <a:xfrm>
            <a:off x="506437" y="1845734"/>
            <a:ext cx="11057206" cy="4470660"/>
          </a:xfrm>
        </p:spPr>
        <p:txBody>
          <a:bodyPr>
            <a:noAutofit/>
          </a:bodyPr>
          <a:lstStyle/>
          <a:p>
            <a:pPr algn="just"/>
            <a:r>
              <a:rPr lang="en-US" dirty="0" smtClean="0">
                <a:latin typeface="Bell MT" pitchFamily="18" charset="0"/>
              </a:rPr>
              <a:t>Whatever the age group, media exposure is the most recorded variable because: </a:t>
            </a:r>
          </a:p>
          <a:p>
            <a:pPr algn="just"/>
            <a:r>
              <a:rPr lang="en-US" dirty="0" smtClean="0">
                <a:latin typeface="Bell MT" pitchFamily="18" charset="0"/>
              </a:rPr>
              <a:t>only 12% of sexual information is provided by family and 29% by friends;</a:t>
            </a:r>
          </a:p>
          <a:p>
            <a:pPr algn="just"/>
            <a:r>
              <a:rPr lang="en-US" b="1" dirty="0" smtClean="0">
                <a:latin typeface="Bell MT" pitchFamily="18" charset="0"/>
              </a:rPr>
              <a:t>All the variable let’s us know that</a:t>
            </a:r>
            <a:r>
              <a:rPr lang="en-US" dirty="0" smtClean="0">
                <a:latin typeface="Bell MT" pitchFamily="18" charset="0"/>
              </a:rPr>
              <a:t>: </a:t>
            </a:r>
          </a:p>
          <a:p>
            <a:pPr algn="just"/>
            <a:r>
              <a:rPr lang="en-US" dirty="0" smtClean="0">
                <a:latin typeface="Bell MT" pitchFamily="18" charset="0"/>
              </a:rPr>
              <a:t>the average age at first sexual intercourse is 13;</a:t>
            </a:r>
          </a:p>
          <a:p>
            <a:pPr algn="just"/>
            <a:r>
              <a:rPr lang="en-US" dirty="0" smtClean="0">
                <a:latin typeface="Bell MT" pitchFamily="18" charset="0"/>
              </a:rPr>
              <a:t>3% of teenage girls have already had 3 children;</a:t>
            </a:r>
          </a:p>
          <a:p>
            <a:pPr algn="just"/>
            <a:r>
              <a:rPr lang="en-US" dirty="0" smtClean="0">
                <a:latin typeface="Bell MT" pitchFamily="18" charset="0"/>
              </a:rPr>
              <a:t>the maximum number of pregnancies is 5;</a:t>
            </a:r>
          </a:p>
          <a:p>
            <a:pPr algn="just"/>
            <a:r>
              <a:rPr lang="en-US" dirty="0" smtClean="0">
                <a:latin typeface="Bell MT" pitchFamily="18" charset="0"/>
              </a:rPr>
              <a:t>only 16% of the progenitors are adolescents and 47% are over 28 years of age;</a:t>
            </a:r>
          </a:p>
          <a:p>
            <a:pPr algn="just"/>
            <a:r>
              <a:rPr lang="en-US" dirty="0" smtClean="0">
                <a:latin typeface="Bell MT" pitchFamily="18" charset="0"/>
              </a:rPr>
              <a:t>93% of adolescent girls do not use condoms or use them only sometimes;</a:t>
            </a:r>
          </a:p>
          <a:p>
            <a:pPr algn="just"/>
            <a:r>
              <a:rPr lang="en-US" dirty="0" smtClean="0">
                <a:latin typeface="Bell MT" pitchFamily="18" charset="0"/>
              </a:rPr>
              <a:t>90% do not know about family planning methods and how they work;</a:t>
            </a:r>
          </a:p>
          <a:p>
            <a:pPr algn="just"/>
            <a:r>
              <a:rPr lang="en-US" dirty="0" smtClean="0">
                <a:latin typeface="Bell MT" pitchFamily="18" charset="0"/>
              </a:rPr>
              <a:t>92% do not know their menstrual cycle and 88% do not know their fertile period</a:t>
            </a:r>
          </a:p>
          <a:p>
            <a:pPr algn="just"/>
            <a:endParaRPr lang="en-US" dirty="0">
              <a:latin typeface="Bell MT"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rgbClr val="00B050"/>
                </a:solidFill>
                <a:latin typeface="Agency FB" pitchFamily="34" charset="0"/>
              </a:rPr>
              <a:t>Abstract &amp; Discussion</a:t>
            </a:r>
            <a:endParaRPr lang="en-US" dirty="0">
              <a:solidFill>
                <a:srgbClr val="00B050"/>
              </a:solidFill>
              <a:latin typeface="Agency FB" pitchFamily="34" charset="0"/>
            </a:endParaRPr>
          </a:p>
        </p:txBody>
      </p:sp>
      <p:sp>
        <p:nvSpPr>
          <p:cNvPr id="3" name="Espace réservé du contenu 2"/>
          <p:cNvSpPr>
            <a:spLocks noGrp="1"/>
          </p:cNvSpPr>
          <p:nvPr>
            <p:ph idx="1"/>
          </p:nvPr>
        </p:nvSpPr>
        <p:spPr>
          <a:xfrm>
            <a:off x="464234" y="1845734"/>
            <a:ext cx="11324492" cy="4273712"/>
          </a:xfrm>
        </p:spPr>
        <p:txBody>
          <a:bodyPr>
            <a:normAutofit/>
          </a:bodyPr>
          <a:lstStyle/>
          <a:p>
            <a:pPr algn="just"/>
            <a:r>
              <a:rPr lang="en-US" sz="2200" dirty="0" smtClean="0">
                <a:latin typeface="Bell MT" pitchFamily="18" charset="0"/>
              </a:rPr>
              <a:t>A girl's pregnancy can radically change her life. She may be forced to drop out of school, reducing her employment prospects. She also becomes more vulnerable to poverty and exclusion. Her health can also suffer, as complications related to pregnancy and childbirth are one of the leading causes of death among adolescents.</a:t>
            </a:r>
          </a:p>
          <a:p>
            <a:pPr algn="just"/>
            <a:r>
              <a:rPr lang="en-US" sz="2200" dirty="0" smtClean="0">
                <a:latin typeface="Bell MT" pitchFamily="18" charset="0"/>
              </a:rPr>
              <a:t>The Ministry of Education and Vocational Training should integrate sex education as a specific course in the academic curriculum. Not just for secondary school, but all three levels of formal education.</a:t>
            </a:r>
          </a:p>
          <a:p>
            <a:pPr algn="just"/>
            <a:r>
              <a:rPr lang="en-US" sz="2200" dirty="0" smtClean="0">
                <a:latin typeface="Bell MT" pitchFamily="18" charset="0"/>
              </a:rPr>
              <a:t>Sexuality education consists of information about sexuality and the transmission of a number of values and </a:t>
            </a:r>
            <a:r>
              <a:rPr lang="en-US" sz="2200" dirty="0" err="1" smtClean="0">
                <a:latin typeface="Bell MT" pitchFamily="18" charset="0"/>
              </a:rPr>
              <a:t>recommendations.It</a:t>
            </a:r>
            <a:r>
              <a:rPr lang="en-US" sz="2200" dirty="0" smtClean="0">
                <a:latin typeface="Bell MT" pitchFamily="18" charset="0"/>
              </a:rPr>
              <a:t> begins in childhood and continues to some extent throughout life.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rgbClr val="00B050"/>
                </a:solidFill>
                <a:latin typeface="Agency FB" pitchFamily="34" charset="0"/>
              </a:rPr>
              <a:t>Abstract &amp; Discussion</a:t>
            </a:r>
            <a:endParaRPr lang="en-US" dirty="0">
              <a:solidFill>
                <a:srgbClr val="00B050"/>
              </a:solidFill>
            </a:endParaRPr>
          </a:p>
        </p:txBody>
      </p:sp>
      <p:sp>
        <p:nvSpPr>
          <p:cNvPr id="3" name="Espace réservé du contenu 2"/>
          <p:cNvSpPr>
            <a:spLocks noGrp="1"/>
          </p:cNvSpPr>
          <p:nvPr>
            <p:ph idx="1"/>
          </p:nvPr>
        </p:nvSpPr>
        <p:spPr/>
        <p:txBody>
          <a:bodyPr>
            <a:noAutofit/>
          </a:bodyPr>
          <a:lstStyle/>
          <a:p>
            <a:pPr algn="just"/>
            <a:r>
              <a:rPr lang="en-US" sz="2200" dirty="0" smtClean="0">
                <a:latin typeface="Bell MT" pitchFamily="18" charset="0"/>
              </a:rPr>
              <a:t>It may include the expression and discussion of feelings of love, sexual practices, sexual and reproductive health, consent and mutual respect.</a:t>
            </a:r>
          </a:p>
          <a:p>
            <a:pPr algn="just"/>
            <a:r>
              <a:rPr lang="en-US" sz="2200" dirty="0" smtClean="0">
                <a:latin typeface="Bell MT" pitchFamily="18" charset="0"/>
              </a:rPr>
              <a:t>Sexuality education should provide young people with reliable knowledge about sexuality, strengthen their ability to make responsible decisions, enable them to explore and define their own values, and provide them with a healthy model of sexual </a:t>
            </a:r>
            <a:r>
              <a:rPr lang="en-US" sz="2200" dirty="0" err="1" smtClean="0">
                <a:latin typeface="Bell MT" pitchFamily="18" charset="0"/>
              </a:rPr>
              <a:t>behaviour</a:t>
            </a:r>
            <a:r>
              <a:rPr lang="en-US" sz="2200" dirty="0" smtClean="0">
                <a:latin typeface="Bell MT" pitchFamily="18" charset="0"/>
              </a:rPr>
              <a:t>.</a:t>
            </a:r>
          </a:p>
          <a:p>
            <a:pPr algn="just"/>
            <a:r>
              <a:rPr lang="en-US" sz="2200" dirty="0" smtClean="0">
                <a:latin typeface="Bell MT" pitchFamily="18" charset="0"/>
              </a:rPr>
              <a:t>An educational reintegration </a:t>
            </a:r>
            <a:r>
              <a:rPr lang="en-US" sz="2200" dirty="0" err="1" smtClean="0">
                <a:latin typeface="Bell MT" pitchFamily="18" charset="0"/>
              </a:rPr>
              <a:t>programme</a:t>
            </a:r>
            <a:r>
              <a:rPr lang="en-US" sz="2200" dirty="0" smtClean="0">
                <a:latin typeface="Bell MT" pitchFamily="18" charset="0"/>
              </a:rPr>
              <a:t> should be set up for them, which will be parallel to a </a:t>
            </a:r>
            <a:r>
              <a:rPr lang="en-US" sz="2200" dirty="0" err="1" smtClean="0">
                <a:latin typeface="Bell MT" pitchFamily="18" charset="0"/>
              </a:rPr>
              <a:t>programme</a:t>
            </a:r>
            <a:r>
              <a:rPr lang="en-US" sz="2200" dirty="0" smtClean="0">
                <a:latin typeface="Bell MT" pitchFamily="18" charset="0"/>
              </a:rPr>
              <a:t> of odd jobs conditional on prior training which they will have received in relation to the educational level they have reached before giving birth.</a:t>
            </a:r>
          </a:p>
          <a:p>
            <a:endParaRPr lang="en-US" sz="2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14978" y="706582"/>
            <a:ext cx="6766560" cy="5290091"/>
          </a:xfrm>
        </p:spPr>
        <p:txBody>
          <a:bodyPr>
            <a:normAutofit fontScale="90000"/>
          </a:bodyPr>
          <a:lstStyle/>
          <a:p>
            <a:pPr algn="ctr"/>
            <a:r>
              <a:rPr lang="en-US" sz="3600" i="1" dirty="0" smtClean="0">
                <a:latin typeface="Bell MT" pitchFamily="18" charset="0"/>
              </a:rPr>
              <a:t>Haiti have a young age structure, it would not be wise  to neglect teenage mothers in this way.</a:t>
            </a:r>
            <a:br>
              <a:rPr lang="en-US" sz="3600" i="1" dirty="0" smtClean="0">
                <a:latin typeface="Bell MT" pitchFamily="18" charset="0"/>
              </a:rPr>
            </a:br>
            <a:r>
              <a:rPr lang="en-US" sz="3600" i="1" dirty="0" smtClean="0">
                <a:latin typeface="Bell MT" pitchFamily="18" charset="0"/>
              </a:rPr>
              <a:t>Adolescent pregnancy is usually less a deliberate choice than a lack of choice: it is the consequence of little or no access to education, information and health care.</a:t>
            </a:r>
            <a:br>
              <a:rPr lang="en-US" sz="3600" i="1" dirty="0" smtClean="0">
                <a:latin typeface="Bell MT" pitchFamily="18" charset="0"/>
              </a:rPr>
            </a:br>
            <a:r>
              <a:rPr lang="en-US" sz="3600" i="1" dirty="0" smtClean="0">
                <a:latin typeface="Bell MT" pitchFamily="18" charset="0"/>
              </a:rPr>
              <a:t/>
            </a:r>
            <a:br>
              <a:rPr lang="en-US" sz="3600" i="1" dirty="0" smtClean="0">
                <a:latin typeface="Bell MT" pitchFamily="18" charset="0"/>
              </a:rPr>
            </a:br>
            <a:r>
              <a:rPr lang="en-US" sz="4000" b="1" i="1" dirty="0" smtClean="0">
                <a:solidFill>
                  <a:srgbClr val="002060"/>
                </a:solidFill>
                <a:latin typeface="Bell MT" pitchFamily="18" charset="0"/>
              </a:rPr>
              <a:t>Take care of them</a:t>
            </a:r>
            <a:r>
              <a:rPr lang="en-US" sz="4000" dirty="0" smtClean="0">
                <a:solidFill>
                  <a:srgbClr val="002060"/>
                </a:solidFill>
              </a:rPr>
              <a:t/>
            </a:r>
            <a:br>
              <a:rPr lang="en-US" sz="4000" dirty="0" smtClean="0">
                <a:solidFill>
                  <a:srgbClr val="002060"/>
                </a:solidFill>
              </a:rPr>
            </a:br>
            <a:endParaRPr lang="en-US" sz="3600" i="1" dirty="0">
              <a:solidFill>
                <a:srgbClr val="002060"/>
              </a:solidFill>
              <a:latin typeface="Bell MT" pitchFamily="18" charset="0"/>
            </a:endParaRPr>
          </a:p>
        </p:txBody>
      </p:sp>
      <p:pic>
        <p:nvPicPr>
          <p:cNvPr id="4" name="Espace réservé du contenu 3" descr="grossesse2.jpg"/>
          <p:cNvPicPr>
            <a:picLocks noGrp="1" noChangeAspect="1"/>
          </p:cNvPicPr>
          <p:nvPr>
            <p:ph idx="1"/>
          </p:nvPr>
        </p:nvPicPr>
        <p:blipFill>
          <a:blip r:embed="rId2"/>
          <a:stretch>
            <a:fillRect/>
          </a:stretch>
        </p:blipFill>
        <p:spPr>
          <a:xfrm>
            <a:off x="717544" y="1435283"/>
            <a:ext cx="3663824" cy="4134243"/>
          </a:xfrm>
          <a:prstGeom prst="ellipse">
            <a:avLst/>
          </a:prstGeom>
          <a:ln>
            <a:noFill/>
          </a:ln>
          <a:effectLst>
            <a:softEdge rad="11250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1872" y="1219200"/>
            <a:ext cx="8595360" cy="4960938"/>
          </a:xfrm>
        </p:spPr>
        <p:txBody>
          <a:bodyPr/>
          <a:lstStyle/>
          <a:p>
            <a:pPr marL="0" lvl="1" indent="0" algn="just">
              <a:lnSpc>
                <a:spcPct val="95000"/>
              </a:lnSpc>
              <a:spcBef>
                <a:spcPts val="1400"/>
              </a:spcBef>
              <a:spcAft>
                <a:spcPts val="200"/>
              </a:spcAft>
              <a:buSzPct val="80000"/>
              <a:buNone/>
            </a:pPr>
            <a:r>
              <a:rPr lang="en-US" sz="2200" dirty="0">
                <a:solidFill>
                  <a:schemeClr val="tx1">
                    <a:lumMod val="75000"/>
                    <a:lumOff val="25000"/>
                  </a:schemeClr>
                </a:solidFill>
                <a:latin typeface="Bell MT" pitchFamily="18" charset="0"/>
              </a:rPr>
              <a:t>In Haiti's poor </a:t>
            </a:r>
            <a:r>
              <a:rPr lang="en-US" sz="2200" dirty="0" err="1">
                <a:solidFill>
                  <a:schemeClr val="tx1">
                    <a:lumMod val="75000"/>
                    <a:lumOff val="25000"/>
                  </a:schemeClr>
                </a:solidFill>
                <a:latin typeface="Bell MT" pitchFamily="18" charset="0"/>
              </a:rPr>
              <a:t>neighbourhoods</a:t>
            </a:r>
            <a:r>
              <a:rPr lang="en-US" sz="2200" dirty="0">
                <a:solidFill>
                  <a:schemeClr val="tx1">
                    <a:lumMod val="75000"/>
                    <a:lumOff val="25000"/>
                  </a:schemeClr>
                </a:solidFill>
                <a:latin typeface="Bell MT" pitchFamily="18" charset="0"/>
              </a:rPr>
              <a:t>, many girls drop out of school because of premature or unwanted pregnancies. Some have had the support of the father of their children to raise them or of their parents, Others do not, some do not know the identity of the father because 40% of these pregnancies are due to rape and sexual abuse, so they have to raise their children alone. These young teenage girls between the ages of 12 and 19 years old make all kinds of activities and sacrifices to provide for their children, many go into the informal sector trade, some go into domestic work as housekeepers, and some go into prostitution in the hope of having enough to feed themselves and their children. </a:t>
            </a:r>
            <a:endParaRPr lang="en-US" sz="2200" dirty="0" smtClean="0">
              <a:solidFill>
                <a:schemeClr val="tx1">
                  <a:lumMod val="75000"/>
                  <a:lumOff val="25000"/>
                </a:schemeClr>
              </a:solidFill>
              <a:latin typeface="Bell MT" pitchFamily="18" charset="0"/>
            </a:endParaRPr>
          </a:p>
          <a:p>
            <a:pPr marL="0" lvl="1" indent="0" algn="just">
              <a:lnSpc>
                <a:spcPct val="95000"/>
              </a:lnSpc>
              <a:spcBef>
                <a:spcPts val="1400"/>
              </a:spcBef>
              <a:spcAft>
                <a:spcPts val="200"/>
              </a:spcAft>
              <a:buSzPct val="80000"/>
              <a:buNone/>
            </a:pPr>
            <a:endParaRPr lang="en-US" sz="2200" dirty="0">
              <a:solidFill>
                <a:schemeClr val="tx1">
                  <a:lumMod val="75000"/>
                  <a:lumOff val="25000"/>
                </a:schemeClr>
              </a:solidFill>
              <a:latin typeface="Bell MT" pitchFamily="18" charset="0"/>
            </a:endParaRPr>
          </a:p>
          <a:p>
            <a:pPr marL="0" lvl="1" indent="0" algn="just">
              <a:lnSpc>
                <a:spcPct val="95000"/>
              </a:lnSpc>
              <a:spcBef>
                <a:spcPts val="1400"/>
              </a:spcBef>
              <a:spcAft>
                <a:spcPts val="200"/>
              </a:spcAft>
              <a:buSzPct val="80000"/>
              <a:buNone/>
            </a:pPr>
            <a:r>
              <a:rPr lang="en-US" sz="2400" b="1" dirty="0" smtClean="0">
                <a:solidFill>
                  <a:srgbClr val="002060"/>
                </a:solidFill>
                <a:latin typeface="Bell MT" pitchFamily="18" charset="0"/>
              </a:rPr>
              <a:t>Why </a:t>
            </a:r>
            <a:r>
              <a:rPr lang="en-US" sz="2400" b="1" dirty="0">
                <a:solidFill>
                  <a:srgbClr val="002060"/>
                </a:solidFill>
                <a:latin typeface="Bell MT" pitchFamily="18" charset="0"/>
              </a:rPr>
              <a:t>a teenager mom don't have the same choice of </a:t>
            </a:r>
            <a:r>
              <a:rPr lang="en-US" sz="2400" b="1" dirty="0" err="1">
                <a:solidFill>
                  <a:srgbClr val="002060"/>
                </a:solidFill>
                <a:latin typeface="Bell MT" pitchFamily="18" charset="0"/>
              </a:rPr>
              <a:t>futur</a:t>
            </a:r>
            <a:r>
              <a:rPr lang="en-US" sz="2400" b="1" dirty="0">
                <a:solidFill>
                  <a:srgbClr val="002060"/>
                </a:solidFill>
                <a:latin typeface="Bell MT" pitchFamily="18" charset="0"/>
              </a:rPr>
              <a:t> with other teenager in Haiti</a:t>
            </a:r>
            <a:r>
              <a:rPr lang="en-US" sz="2400" b="1" dirty="0" smtClean="0">
                <a:solidFill>
                  <a:srgbClr val="002060"/>
                </a:solidFill>
                <a:latin typeface="Bell MT" pitchFamily="18" charset="0"/>
              </a:rPr>
              <a:t>?</a:t>
            </a:r>
            <a:endParaRPr lang="en-US" sz="2400" b="1" dirty="0">
              <a:solidFill>
                <a:srgbClr val="002060"/>
              </a:solidFill>
              <a:latin typeface="Bell MT" pitchFamily="18" charset="0"/>
            </a:endParaRPr>
          </a:p>
        </p:txBody>
      </p:sp>
    </p:spTree>
    <p:extLst>
      <p:ext uri="{BB962C8B-B14F-4D97-AF65-F5344CB8AC3E}">
        <p14:creationId xmlns:p14="http://schemas.microsoft.com/office/powerpoint/2010/main" val="4134895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gular Pentagon 5"/>
          <p:cNvSpPr/>
          <p:nvPr/>
        </p:nvSpPr>
        <p:spPr>
          <a:xfrm rot="19366856">
            <a:off x="4000119" y="810109"/>
            <a:ext cx="3257987" cy="3085216"/>
          </a:xfrm>
          <a:prstGeom prst="pentagon">
            <a:avLst/>
          </a:prstGeom>
          <a:solidFill>
            <a:schemeClr val="accent2">
              <a:lumMod val="75000"/>
            </a:schemeClr>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For every 1000 girls between the ages of 15 and 19, 66 have at least one early pregnancy in Haiti</a:t>
            </a:r>
          </a:p>
        </p:txBody>
      </p:sp>
      <p:sp>
        <p:nvSpPr>
          <p:cNvPr id="7" name="Regular Pentagon 6"/>
          <p:cNvSpPr/>
          <p:nvPr/>
        </p:nvSpPr>
        <p:spPr>
          <a:xfrm>
            <a:off x="6024973" y="3325091"/>
            <a:ext cx="3202154" cy="3228108"/>
          </a:xfrm>
          <a:prstGeom prst="pentagon">
            <a:avLst/>
          </a:prstGeom>
          <a:solidFill>
            <a:schemeClr val="accent2">
              <a:lumMod val="75000"/>
            </a:schemeClr>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lvl="1" algn="ctr"/>
            <a:r>
              <a:rPr lang="en-US" dirty="0" smtClean="0">
                <a:solidFill>
                  <a:schemeClr val="tx1"/>
                </a:solidFill>
              </a:rPr>
              <a:t>Under </a:t>
            </a:r>
            <a:r>
              <a:rPr lang="en-US" dirty="0">
                <a:solidFill>
                  <a:schemeClr val="tx1"/>
                </a:solidFill>
              </a:rPr>
              <a:t>the effect of certain variables such as Rape and sexual abuse</a:t>
            </a:r>
          </a:p>
          <a:p>
            <a:pPr algn="ctr"/>
            <a:r>
              <a:rPr lang="en-US" dirty="0" smtClean="0">
                <a:solidFill>
                  <a:schemeClr val="tx1"/>
                </a:solidFill>
              </a:rPr>
              <a:t>early </a:t>
            </a:r>
            <a:r>
              <a:rPr lang="en-US" dirty="0">
                <a:solidFill>
                  <a:schemeClr val="tx1"/>
                </a:solidFill>
              </a:rPr>
              <a:t>union, early sexuality, and under-use of contraception</a:t>
            </a:r>
          </a:p>
        </p:txBody>
      </p:sp>
      <p:sp>
        <p:nvSpPr>
          <p:cNvPr id="8" name="Regular Pentagon 7"/>
          <p:cNvSpPr/>
          <p:nvPr/>
        </p:nvSpPr>
        <p:spPr>
          <a:xfrm rot="2131321">
            <a:off x="8057006" y="624369"/>
            <a:ext cx="3202154" cy="3228108"/>
          </a:xfrm>
          <a:prstGeom prst="pentagon">
            <a:avLst/>
          </a:prstGeom>
          <a:solidFill>
            <a:schemeClr val="accent2">
              <a:lumMod val="75000"/>
            </a:schemeClr>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lvl="1" algn="ctr"/>
            <a:endParaRPr lang="en-US" sz="1600" dirty="0"/>
          </a:p>
        </p:txBody>
      </p:sp>
      <p:sp>
        <p:nvSpPr>
          <p:cNvPr id="10" name="Line Callout 2 9"/>
          <p:cNvSpPr/>
          <p:nvPr/>
        </p:nvSpPr>
        <p:spPr>
          <a:xfrm>
            <a:off x="1358835" y="512619"/>
            <a:ext cx="2548149" cy="928253"/>
          </a:xfrm>
          <a:prstGeom prst="borderCallout2">
            <a:avLst>
              <a:gd name="adj1" fmla="val 18750"/>
              <a:gd name="adj2" fmla="val -8333"/>
              <a:gd name="adj3" fmla="val 18750"/>
              <a:gd name="adj4" fmla="val -16667"/>
              <a:gd name="adj5" fmla="val 118470"/>
              <a:gd name="adj6" fmla="val -45036"/>
            </a:avLst>
          </a:prstGeom>
          <a:solidFill>
            <a:schemeClr val="accent2">
              <a:lumMod val="60000"/>
              <a:lumOff val="40000"/>
            </a:schemeClr>
          </a:solidFill>
          <a:ln w="28575">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lvl="1" algn="ctr"/>
            <a:r>
              <a:rPr lang="en-US" sz="2400" b="1" dirty="0">
                <a:solidFill>
                  <a:srgbClr val="002060"/>
                </a:solidFill>
                <a:latin typeface="Bell MT" pitchFamily="18" charset="0"/>
              </a:rPr>
              <a:t>Background</a:t>
            </a:r>
          </a:p>
          <a:p>
            <a:pPr algn="ctr"/>
            <a:endParaRPr lang="en-US" sz="1400" dirty="0"/>
          </a:p>
        </p:txBody>
      </p:sp>
      <p:pic>
        <p:nvPicPr>
          <p:cNvPr id="11" name="Content Placeholder 3"/>
          <p:cNvPicPr>
            <a:picLocks noChangeAspect="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492121" y="1814517"/>
            <a:ext cx="3523673" cy="40321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25600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2618" y="1845734"/>
            <a:ext cx="8880765" cy="4347248"/>
          </a:xfrm>
        </p:spPr>
        <p:txBody>
          <a:bodyPr>
            <a:normAutofit fontScale="92500" lnSpcReduction="20000"/>
          </a:bodyPr>
          <a:lstStyle/>
          <a:p>
            <a:pPr algn="just"/>
            <a:r>
              <a:rPr lang="en-US" sz="2400" dirty="0" smtClean="0">
                <a:latin typeface="Bell MT" pitchFamily="18" charset="0"/>
              </a:rPr>
              <a:t>- Dropping out of school - According to a study we conducted, 58 per cent of girls never or rarely return to school after having a child. This figure increases when girls are also married.</a:t>
            </a:r>
          </a:p>
          <a:p>
            <a:pPr algn="just"/>
            <a:r>
              <a:rPr lang="en-US" sz="2400" dirty="0" smtClean="0">
                <a:latin typeface="Bell MT" pitchFamily="18" charset="0"/>
              </a:rPr>
              <a:t>- Marginalization - In many societies, family </a:t>
            </a:r>
            <a:r>
              <a:rPr lang="en-US" sz="2400" dirty="0" err="1" smtClean="0">
                <a:latin typeface="Bell MT" pitchFamily="18" charset="0"/>
              </a:rPr>
              <a:t>honour</a:t>
            </a:r>
            <a:r>
              <a:rPr lang="en-US" sz="2400" dirty="0" smtClean="0">
                <a:latin typeface="Bell MT" pitchFamily="18" charset="0"/>
              </a:rPr>
              <a:t> is based on girls' virginity. Girls who are pregnant out of wedlock are therefore discriminated against and marginalized. They may be rejected by their families and thus become vulnerable to violence and abuse, domestic slavery and sexual exploitation.</a:t>
            </a:r>
          </a:p>
          <a:p>
            <a:pPr algn="just"/>
            <a:r>
              <a:rPr lang="en-US" sz="2400" dirty="0" smtClean="0">
                <a:latin typeface="Bell MT" pitchFamily="18" charset="0"/>
              </a:rPr>
              <a:t>- Perpetuation of women's low status and poverty - Early marriages and pregnancies keep girls in their inferior status to men and do not enable them to escape poverty. This is an unjust situation and a huge lost potential for the development of communities and countries.</a:t>
            </a:r>
          </a:p>
          <a:p>
            <a:pPr marL="544068" lvl="1" indent="-342900" algn="ctr" fontAlgn="base">
              <a:buNone/>
            </a:pPr>
            <a:r>
              <a:rPr lang="en-US" sz="2400" b="1" dirty="0" smtClean="0">
                <a:latin typeface="Bell MT" pitchFamily="18" charset="0"/>
              </a:rPr>
              <a:t>This consequences of early pregnancy, is the problem that our project want to try to find a solution for</a:t>
            </a:r>
          </a:p>
          <a:p>
            <a:pPr marL="544068" lvl="1" indent="-342900" fontAlgn="base">
              <a:buNone/>
            </a:pPr>
            <a:endParaRPr lang="en-US" sz="2800" b="1" dirty="0" smtClean="0">
              <a:latin typeface="Bell MT" pitchFamily="18" charset="0"/>
            </a:endParaRPr>
          </a:p>
          <a:p>
            <a:endParaRPr lang="en-US" dirty="0"/>
          </a:p>
        </p:txBody>
      </p:sp>
      <p:pic>
        <p:nvPicPr>
          <p:cNvPr id="4"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7239" y="1973320"/>
            <a:ext cx="2259930" cy="1725845"/>
          </a:xfrm>
          <a:prstGeom prst="rect">
            <a:avLst/>
          </a:prstGeom>
        </p:spPr>
      </p:pic>
      <p:pic>
        <p:nvPicPr>
          <p:cNvPr id="5"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912" y="3975152"/>
            <a:ext cx="2008908" cy="2008908"/>
          </a:xfrm>
          <a:prstGeom prst="rect">
            <a:avLst/>
          </a:prstGeom>
        </p:spPr>
      </p:pic>
      <p:sp>
        <p:nvSpPr>
          <p:cNvPr id="6" name="Line Callout 2 5"/>
          <p:cNvSpPr/>
          <p:nvPr/>
        </p:nvSpPr>
        <p:spPr>
          <a:xfrm>
            <a:off x="1303437" y="417714"/>
            <a:ext cx="2548149" cy="928253"/>
          </a:xfrm>
          <a:prstGeom prst="borderCallout2">
            <a:avLst>
              <a:gd name="adj1" fmla="val 18750"/>
              <a:gd name="adj2" fmla="val -8333"/>
              <a:gd name="adj3" fmla="val 18750"/>
              <a:gd name="adj4" fmla="val -16667"/>
              <a:gd name="adj5" fmla="val 118470"/>
              <a:gd name="adj6" fmla="val -42861"/>
            </a:avLst>
          </a:prstGeom>
          <a:solidFill>
            <a:schemeClr val="accent2">
              <a:lumMod val="60000"/>
              <a:lumOff val="40000"/>
            </a:schemeClr>
          </a:solidFill>
          <a:ln w="28575">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ctr"/>
            <a:r>
              <a:rPr lang="en-US" sz="2400" b="1" dirty="0">
                <a:solidFill>
                  <a:srgbClr val="002060"/>
                </a:solidFill>
                <a:latin typeface="Bell MT" pitchFamily="18" charset="0"/>
              </a:rPr>
              <a:t>Problem </a:t>
            </a:r>
            <a:endParaRPr lang="en-US" sz="1400" dirty="0"/>
          </a:p>
        </p:txBody>
      </p:sp>
    </p:spTree>
    <p:extLst>
      <p:ext uri="{BB962C8B-B14F-4D97-AF65-F5344CB8AC3E}">
        <p14:creationId xmlns:p14="http://schemas.microsoft.com/office/powerpoint/2010/main" val="37152070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14181" t="5397" r="12523" b="23580"/>
          <a:stretch/>
        </p:blipFill>
        <p:spPr>
          <a:xfrm>
            <a:off x="9240704" y="2651169"/>
            <a:ext cx="886970" cy="859467"/>
          </a:xfrm>
          <a:prstGeom prst="rect">
            <a:avLst/>
          </a:prstGeom>
        </p:spPr>
      </p:pic>
      <p:sp>
        <p:nvSpPr>
          <p:cNvPr id="3" name="Espace réservé du contenu 2"/>
          <p:cNvSpPr>
            <a:spLocks noGrp="1"/>
          </p:cNvSpPr>
          <p:nvPr>
            <p:ph idx="1"/>
          </p:nvPr>
        </p:nvSpPr>
        <p:spPr>
          <a:xfrm>
            <a:off x="2673926" y="1828800"/>
            <a:ext cx="7183305" cy="4351337"/>
          </a:xfrm>
        </p:spPr>
        <p:txBody>
          <a:bodyPr>
            <a:normAutofit/>
          </a:bodyPr>
          <a:lstStyle/>
          <a:p>
            <a:r>
              <a:rPr lang="en-US" sz="2400" dirty="0" smtClean="0">
                <a:latin typeface="Bell MT" pitchFamily="18" charset="0"/>
              </a:rPr>
              <a:t>All young </a:t>
            </a:r>
            <a:r>
              <a:rPr lang="en-US" sz="2400" dirty="0" smtClean="0">
                <a:latin typeface="Bell MT" pitchFamily="18" charset="0"/>
              </a:rPr>
              <a:t>mothers</a:t>
            </a:r>
          </a:p>
          <a:p>
            <a:pPr marL="0" indent="0">
              <a:buNone/>
            </a:pPr>
            <a:endParaRPr lang="en-US" sz="2400" dirty="0" smtClean="0">
              <a:latin typeface="Bell MT" pitchFamily="18" charset="0"/>
            </a:endParaRPr>
          </a:p>
          <a:p>
            <a:r>
              <a:rPr lang="en-US" sz="2400" dirty="0" smtClean="0">
                <a:latin typeface="Bell MT" pitchFamily="18" charset="0"/>
              </a:rPr>
              <a:t>NGOs </a:t>
            </a:r>
            <a:r>
              <a:rPr lang="en-US" sz="2400" dirty="0" smtClean="0">
                <a:latin typeface="Bell MT" pitchFamily="18" charset="0"/>
              </a:rPr>
              <a:t>working with and for young people, women</a:t>
            </a:r>
          </a:p>
          <a:p>
            <a:pPr marL="0" indent="0">
              <a:buNone/>
            </a:pPr>
            <a:endParaRPr lang="en-US" sz="2400" dirty="0" smtClean="0">
              <a:latin typeface="Bell MT" pitchFamily="18" charset="0"/>
            </a:endParaRPr>
          </a:p>
          <a:p>
            <a:r>
              <a:rPr lang="en-US" sz="2400" dirty="0" smtClean="0">
                <a:latin typeface="Bell MT" pitchFamily="18" charset="0"/>
              </a:rPr>
              <a:t>Corporate </a:t>
            </a:r>
            <a:r>
              <a:rPr lang="en-US" sz="2400" dirty="0" smtClean="0">
                <a:latin typeface="Bell MT" pitchFamily="18" charset="0"/>
              </a:rPr>
              <a:t>philanthropy</a:t>
            </a:r>
            <a:endParaRPr lang="en-US" sz="2400" dirty="0">
              <a:latin typeface="Bell MT" pitchFamily="18" charset="0"/>
            </a:endParaRPr>
          </a:p>
        </p:txBody>
      </p:sp>
      <p:sp>
        <p:nvSpPr>
          <p:cNvPr id="4" name="Line Callout 2 3"/>
          <p:cNvSpPr/>
          <p:nvPr/>
        </p:nvSpPr>
        <p:spPr>
          <a:xfrm>
            <a:off x="1331147" y="486989"/>
            <a:ext cx="2548149" cy="928253"/>
          </a:xfrm>
          <a:prstGeom prst="borderCallout2">
            <a:avLst>
              <a:gd name="adj1" fmla="val 18750"/>
              <a:gd name="adj2" fmla="val -8333"/>
              <a:gd name="adj3" fmla="val 18750"/>
              <a:gd name="adj4" fmla="val -16667"/>
              <a:gd name="adj5" fmla="val 118470"/>
              <a:gd name="adj6" fmla="val -37424"/>
            </a:avLst>
          </a:prstGeom>
          <a:solidFill>
            <a:schemeClr val="accent2">
              <a:lumMod val="60000"/>
              <a:lumOff val="40000"/>
            </a:schemeClr>
          </a:solidFill>
          <a:ln w="28575">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ctr"/>
            <a:r>
              <a:rPr lang="en-US" sz="2400" b="1" dirty="0">
                <a:solidFill>
                  <a:srgbClr val="002060"/>
                </a:solidFill>
                <a:latin typeface="Bell MT" pitchFamily="18" charset="0"/>
              </a:rPr>
              <a:t>Audience </a:t>
            </a:r>
            <a:endParaRPr lang="en-US" sz="1400" dirty="0">
              <a:solidFill>
                <a:srgbClr val="00206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093521" y="1620982"/>
            <a:ext cx="822369" cy="822369"/>
          </a:xfrm>
          <a:prstGeom prst="rect">
            <a:avLst/>
          </a:prstGeom>
        </p:spPr>
      </p:pic>
      <p:pic>
        <p:nvPicPr>
          <p:cNvPr id="8" name="Picture 7"/>
          <p:cNvPicPr>
            <a:picLocks noChangeAspect="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915890" y="3986511"/>
            <a:ext cx="516216" cy="51621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0225" y="2159467"/>
            <a:ext cx="3017652" cy="1077733"/>
          </a:xfrm>
        </p:spPr>
      </p:pic>
      <p:sp>
        <p:nvSpPr>
          <p:cNvPr id="5" name="Line Callout 2 4"/>
          <p:cNvSpPr/>
          <p:nvPr/>
        </p:nvSpPr>
        <p:spPr>
          <a:xfrm>
            <a:off x="1606486" y="697022"/>
            <a:ext cx="1941391" cy="626207"/>
          </a:xfrm>
          <a:prstGeom prst="borderCallout2">
            <a:avLst>
              <a:gd name="adj1" fmla="val 18750"/>
              <a:gd name="adj2" fmla="val -8333"/>
              <a:gd name="adj3" fmla="val 18750"/>
              <a:gd name="adj4" fmla="val -16667"/>
              <a:gd name="adj5" fmla="val 112500"/>
              <a:gd name="adj6" fmla="val -44492"/>
            </a:avLst>
          </a:prstGeom>
          <a:solidFill>
            <a:schemeClr val="accent2">
              <a:lumMod val="60000"/>
              <a:lumOff val="40000"/>
            </a:schemeClr>
          </a:solidFill>
          <a:ln w="28575">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ctr"/>
            <a:r>
              <a:rPr lang="en-US" sz="2400" b="1" dirty="0" smtClean="0">
                <a:solidFill>
                  <a:srgbClr val="002060"/>
                </a:solidFill>
                <a:latin typeface="Bell MT" pitchFamily="18" charset="0"/>
              </a:rPr>
              <a:t>Data</a:t>
            </a:r>
            <a:endParaRPr lang="en-US" sz="1400" dirty="0">
              <a:solidFill>
                <a:srgbClr val="002060"/>
              </a:solidFill>
            </a:endParaRPr>
          </a:p>
        </p:txBody>
      </p:sp>
      <p:sp>
        <p:nvSpPr>
          <p:cNvPr id="7" name="Rectangle 6"/>
          <p:cNvSpPr/>
          <p:nvPr/>
        </p:nvSpPr>
        <p:spPr>
          <a:xfrm>
            <a:off x="3547877" y="2375167"/>
            <a:ext cx="7563468" cy="646331"/>
          </a:xfrm>
          <a:prstGeom prst="rect">
            <a:avLst/>
          </a:prstGeom>
        </p:spPr>
        <p:txBody>
          <a:bodyPr wrap="square">
            <a:spAutoFit/>
          </a:bodyPr>
          <a:lstStyle/>
          <a:p>
            <a:r>
              <a:rPr lang="en-US" b="1" dirty="0">
                <a:solidFill>
                  <a:srgbClr val="00B0F0"/>
                </a:solidFill>
              </a:rPr>
              <a:t>https://dhsprogram.com/topics/Youth-Corner/haiti-dhs-key-indicators.cfm</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563" y="3868446"/>
            <a:ext cx="2466975" cy="1476375"/>
          </a:xfrm>
          <a:prstGeom prst="rect">
            <a:avLst/>
          </a:prstGeom>
        </p:spPr>
      </p:pic>
      <p:sp>
        <p:nvSpPr>
          <p:cNvPr id="9" name="Rectangle 8"/>
          <p:cNvSpPr/>
          <p:nvPr/>
        </p:nvSpPr>
        <p:spPr>
          <a:xfrm>
            <a:off x="3547877" y="4283469"/>
            <a:ext cx="6096000" cy="646331"/>
          </a:xfrm>
          <a:prstGeom prst="rect">
            <a:avLst/>
          </a:prstGeom>
        </p:spPr>
        <p:txBody>
          <a:bodyPr>
            <a:spAutoFit/>
          </a:bodyPr>
          <a:lstStyle/>
          <a:p>
            <a:r>
              <a:rPr lang="en-US" b="1" dirty="0">
                <a:solidFill>
                  <a:srgbClr val="00B0F0"/>
                </a:solidFill>
              </a:rPr>
              <a:t> https://data.humdata.org/dataset/777e8b06-337f-4295-80bc-ca1515244215</a:t>
            </a:r>
          </a:p>
        </p:txBody>
      </p:sp>
    </p:spTree>
    <p:extLst>
      <p:ext uri="{BB962C8B-B14F-4D97-AF65-F5344CB8AC3E}">
        <p14:creationId xmlns:p14="http://schemas.microsoft.com/office/powerpoint/2010/main" val="3777798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a:xfrm>
            <a:off x="667892" y="2221455"/>
            <a:ext cx="5278573" cy="2421466"/>
          </a:xfrm>
        </p:spPr>
        <p:txBody>
          <a:bodyPr numCol="2">
            <a:noAutofit/>
          </a:bodyPr>
          <a:lstStyle/>
          <a:p>
            <a:pPr algn="just"/>
            <a:r>
              <a:rPr lang="en-US" sz="2200" dirty="0" smtClean="0">
                <a:latin typeface="Bell MT" pitchFamily="18" charset="0"/>
              </a:rPr>
              <a:t>0 </a:t>
            </a:r>
            <a:r>
              <a:rPr lang="en-US" sz="2200" dirty="0" smtClean="0">
                <a:latin typeface="Bell MT" pitchFamily="18" charset="0"/>
              </a:rPr>
              <a:t>: </a:t>
            </a:r>
            <a:r>
              <a:rPr lang="en-US" sz="2200" dirty="0" err="1" smtClean="0">
                <a:latin typeface="Bell MT" pitchFamily="18" charset="0"/>
              </a:rPr>
              <a:t>Artibonite</a:t>
            </a:r>
            <a:r>
              <a:rPr lang="en-US" sz="2200" dirty="0" smtClean="0">
                <a:latin typeface="Bell MT" pitchFamily="18" charset="0"/>
              </a:rPr>
              <a:t>   </a:t>
            </a:r>
          </a:p>
          <a:p>
            <a:pPr algn="just"/>
            <a:r>
              <a:rPr lang="en-US" sz="2200" dirty="0" smtClean="0">
                <a:latin typeface="Bell MT" pitchFamily="18" charset="0"/>
              </a:rPr>
              <a:t>1 : Centre   </a:t>
            </a:r>
          </a:p>
          <a:p>
            <a:pPr algn="just"/>
            <a:r>
              <a:rPr lang="en-US" sz="2200" dirty="0" smtClean="0">
                <a:latin typeface="Bell MT" pitchFamily="18" charset="0"/>
              </a:rPr>
              <a:t> 2 : </a:t>
            </a:r>
            <a:r>
              <a:rPr lang="en-US" sz="2200" dirty="0" err="1" smtClean="0">
                <a:latin typeface="Bell MT" pitchFamily="18" charset="0"/>
              </a:rPr>
              <a:t>Grande'Anse</a:t>
            </a:r>
            <a:r>
              <a:rPr lang="en-US" sz="2200" dirty="0" smtClean="0">
                <a:latin typeface="Bell MT" pitchFamily="18" charset="0"/>
              </a:rPr>
              <a:t>   </a:t>
            </a:r>
          </a:p>
          <a:p>
            <a:pPr algn="just"/>
            <a:r>
              <a:rPr lang="en-US" sz="2200" dirty="0" smtClean="0">
                <a:latin typeface="Bell MT" pitchFamily="18" charset="0"/>
              </a:rPr>
              <a:t>3 : </a:t>
            </a:r>
            <a:r>
              <a:rPr lang="en-US" sz="2200" dirty="0" err="1" smtClean="0">
                <a:latin typeface="Bell MT" pitchFamily="18" charset="0"/>
              </a:rPr>
              <a:t>Nippes</a:t>
            </a:r>
            <a:r>
              <a:rPr lang="en-US" sz="2200" dirty="0" smtClean="0">
                <a:latin typeface="Bell MT" pitchFamily="18" charset="0"/>
              </a:rPr>
              <a:t>   </a:t>
            </a:r>
          </a:p>
          <a:p>
            <a:pPr algn="just"/>
            <a:r>
              <a:rPr lang="en-US" sz="2200" dirty="0" smtClean="0">
                <a:latin typeface="Bell MT" pitchFamily="18" charset="0"/>
              </a:rPr>
              <a:t> 4 : North   </a:t>
            </a:r>
          </a:p>
          <a:p>
            <a:pPr algn="just"/>
            <a:r>
              <a:rPr lang="en-US" sz="2200" dirty="0" smtClean="0">
                <a:latin typeface="Bell MT" pitchFamily="18" charset="0"/>
              </a:rPr>
              <a:t>5 : North-East   </a:t>
            </a:r>
          </a:p>
          <a:p>
            <a:pPr algn="just"/>
            <a:r>
              <a:rPr lang="en-US" sz="2200" dirty="0" smtClean="0">
                <a:latin typeface="Bell MT" pitchFamily="18" charset="0"/>
              </a:rPr>
              <a:t>6 : North-West   </a:t>
            </a:r>
          </a:p>
          <a:p>
            <a:pPr algn="just"/>
            <a:r>
              <a:rPr lang="en-US" sz="2200" dirty="0" smtClean="0">
                <a:latin typeface="Bell MT" pitchFamily="18" charset="0"/>
              </a:rPr>
              <a:t>7 : South   </a:t>
            </a:r>
          </a:p>
          <a:p>
            <a:pPr algn="just"/>
            <a:r>
              <a:rPr lang="en-US" sz="2200" dirty="0" smtClean="0">
                <a:latin typeface="Bell MT" pitchFamily="18" charset="0"/>
              </a:rPr>
              <a:t>8 : South-East   </a:t>
            </a:r>
          </a:p>
          <a:p>
            <a:pPr algn="just"/>
            <a:r>
              <a:rPr lang="en-US" sz="2200" dirty="0" smtClean="0">
                <a:latin typeface="Bell MT" pitchFamily="18" charset="0"/>
              </a:rPr>
              <a:t>9 : West   </a:t>
            </a:r>
          </a:p>
        </p:txBody>
      </p:sp>
      <p:pic>
        <p:nvPicPr>
          <p:cNvPr id="7" name="Image 6" descr="Haitian demographic.png"/>
          <p:cNvPicPr>
            <a:picLocks noChangeAspect="1"/>
          </p:cNvPicPr>
          <p:nvPr/>
        </p:nvPicPr>
        <p:blipFill>
          <a:blip r:embed="rId2"/>
          <a:stretch>
            <a:fillRect/>
          </a:stretch>
        </p:blipFill>
        <p:spPr>
          <a:xfrm>
            <a:off x="5946465" y="1571056"/>
            <a:ext cx="4624553" cy="3071865"/>
          </a:xfrm>
          <a:prstGeom prst="rect">
            <a:avLst/>
          </a:prstGeom>
        </p:spPr>
      </p:pic>
      <p:sp>
        <p:nvSpPr>
          <p:cNvPr id="9" name="Espace réservé du contenu 5"/>
          <p:cNvSpPr txBox="1">
            <a:spLocks/>
          </p:cNvSpPr>
          <p:nvPr/>
        </p:nvSpPr>
        <p:spPr>
          <a:xfrm>
            <a:off x="221672" y="5108654"/>
            <a:ext cx="10349346" cy="1451648"/>
          </a:xfrm>
          <a:prstGeom prst="rect">
            <a:avLst/>
          </a:prstGeom>
        </p:spPr>
        <p:txBody>
          <a:bodyPr vert="horz" lIns="0" tIns="45720" rIns="0" bIns="45720" numCol="1" rtlCol="0">
            <a:normAutofit/>
          </a:bodyPr>
          <a:lstStyle/>
          <a:p>
            <a:pPr marL="91440" marR="0" lvl="0" indent="-91440" algn="just" defTabSz="914400" rtl="0" eaLnBrk="1" fontAlgn="auto" latinLnBrk="0" hangingPunct="1">
              <a:lnSpc>
                <a:spcPct val="90000"/>
              </a:lnSpc>
              <a:spcBef>
                <a:spcPts val="1200"/>
              </a:spcBef>
              <a:spcAft>
                <a:spcPts val="200"/>
              </a:spcAft>
              <a:buClr>
                <a:schemeClr val="accent3"/>
              </a:buClr>
              <a:buSzPct val="100000"/>
              <a:buFont typeface="Calibri" panose="020F0502020204030204" pitchFamily="34" charset="0"/>
              <a:buChar char=" "/>
              <a:tabLst/>
              <a:defRPr/>
            </a:pPr>
            <a:r>
              <a:rPr kumimoji="0" lang="en-US" sz="2400" i="0" u="none" strike="noStrike" kern="1200" cap="none" spc="0" normalizeH="0" baseline="0" noProof="0" dirty="0" smtClean="0">
                <a:ln>
                  <a:noFill/>
                </a:ln>
                <a:solidFill>
                  <a:schemeClr val="tx1">
                    <a:lumMod val="75000"/>
                    <a:lumOff val="25000"/>
                  </a:schemeClr>
                </a:solidFill>
                <a:effectLst/>
                <a:uLnTx/>
                <a:uFillTx/>
                <a:latin typeface="Bell MT" pitchFamily="18" charset="0"/>
                <a:ea typeface="+mn-ea"/>
                <a:cs typeface="+mn-cs"/>
              </a:rPr>
              <a:t> </a:t>
            </a:r>
            <a:r>
              <a:rPr kumimoji="0" lang="en-US" sz="2400" i="0" u="none" strike="noStrike" kern="1200" cap="none" spc="0" normalizeH="0" baseline="0" noProof="0" dirty="0" smtClean="0">
                <a:ln>
                  <a:noFill/>
                </a:ln>
                <a:effectLst/>
                <a:uLnTx/>
                <a:uFillTx/>
                <a:latin typeface="Bell MT" pitchFamily="18" charset="0"/>
                <a:ea typeface="+mn-ea"/>
                <a:cs typeface="+mn-cs"/>
              </a:rPr>
              <a:t>The three departments with the largest population are respectively (in descending order): West, </a:t>
            </a:r>
            <a:r>
              <a:rPr kumimoji="0" lang="en-US" sz="2400" i="0" u="none" strike="noStrike" kern="1200" cap="none" spc="0" normalizeH="0" baseline="0" noProof="0" dirty="0" err="1" smtClean="0">
                <a:ln>
                  <a:noFill/>
                </a:ln>
                <a:effectLst/>
                <a:uLnTx/>
                <a:uFillTx/>
                <a:latin typeface="Bell MT" pitchFamily="18" charset="0"/>
                <a:ea typeface="+mn-ea"/>
                <a:cs typeface="+mn-cs"/>
              </a:rPr>
              <a:t>Artibonite</a:t>
            </a:r>
            <a:r>
              <a:rPr kumimoji="0" lang="en-US" sz="2400" i="0" u="none" strike="noStrike" kern="1200" cap="none" spc="0" normalizeH="0" baseline="0" noProof="0" dirty="0" smtClean="0">
                <a:ln>
                  <a:noFill/>
                </a:ln>
                <a:effectLst/>
                <a:uLnTx/>
                <a:uFillTx/>
                <a:latin typeface="Bell MT" pitchFamily="18" charset="0"/>
                <a:ea typeface="+mn-ea"/>
                <a:cs typeface="+mn-cs"/>
              </a:rPr>
              <a:t> and North. So they're the three with the most young people(15-24 years).</a:t>
            </a:r>
            <a:endParaRPr kumimoji="0" lang="en-US" sz="2400" i="0" u="none" strike="noStrike" kern="1200" cap="none" spc="0" normalizeH="0" baseline="0" noProof="0" dirty="0">
              <a:ln>
                <a:noFill/>
              </a:ln>
              <a:effectLst/>
              <a:uLnTx/>
              <a:uFillTx/>
              <a:latin typeface="Bell MT" pitchFamily="18" charset="0"/>
              <a:ea typeface="+mn-ea"/>
              <a:cs typeface="+mn-cs"/>
            </a:endParaRPr>
          </a:p>
        </p:txBody>
      </p:sp>
      <p:sp>
        <p:nvSpPr>
          <p:cNvPr id="10" name="Line Callout 2 9"/>
          <p:cNvSpPr/>
          <p:nvPr/>
        </p:nvSpPr>
        <p:spPr>
          <a:xfrm>
            <a:off x="1400422" y="486989"/>
            <a:ext cx="3046889" cy="928253"/>
          </a:xfrm>
          <a:prstGeom prst="borderCallout2">
            <a:avLst>
              <a:gd name="adj1" fmla="val 18750"/>
              <a:gd name="adj2" fmla="val -8333"/>
              <a:gd name="adj3" fmla="val 18750"/>
              <a:gd name="adj4" fmla="val -16667"/>
              <a:gd name="adj5" fmla="val 105037"/>
              <a:gd name="adj6" fmla="val -37118"/>
            </a:avLst>
          </a:prstGeom>
          <a:solidFill>
            <a:schemeClr val="accent2">
              <a:lumMod val="60000"/>
              <a:lumOff val="40000"/>
            </a:schemeClr>
          </a:solidFill>
          <a:ln w="28575">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ctr"/>
            <a:r>
              <a:rPr lang="en-US" sz="2400" dirty="0">
                <a:solidFill>
                  <a:srgbClr val="002060"/>
                </a:solidFill>
                <a:latin typeface="Bell MT" panose="02020503060305020303" pitchFamily="18" charset="0"/>
              </a:rPr>
              <a:t>Haitian demographics</a:t>
            </a:r>
            <a:endParaRPr lang="en-US" sz="1400" dirty="0">
              <a:solidFill>
                <a:srgbClr val="002060"/>
              </a:solidFill>
              <a:latin typeface="Bell MT" panose="02020503060305020303" pitchFamily="18" charset="0"/>
            </a:endParaRPr>
          </a:p>
        </p:txBody>
      </p:sp>
      <p:sp>
        <p:nvSpPr>
          <p:cNvPr id="3" name="Rectangle 2"/>
          <p:cNvSpPr/>
          <p:nvPr/>
        </p:nvSpPr>
        <p:spPr>
          <a:xfrm>
            <a:off x="1113610" y="1755722"/>
            <a:ext cx="3647858" cy="430887"/>
          </a:xfrm>
          <a:prstGeom prst="rect">
            <a:avLst/>
          </a:prstGeom>
        </p:spPr>
        <p:txBody>
          <a:bodyPr wrap="none">
            <a:spAutoFit/>
          </a:bodyPr>
          <a:lstStyle/>
          <a:p>
            <a:pPr algn="just"/>
            <a:r>
              <a:rPr lang="en-US" sz="2200" b="1" dirty="0">
                <a:latin typeface="Bell MT" pitchFamily="18" charset="0"/>
              </a:rPr>
              <a:t>Haiti have 10  departments: </a:t>
            </a:r>
          </a:p>
        </p:txBody>
      </p:sp>
    </p:spTree>
    <p:extLst>
      <p:ext uri="{BB962C8B-B14F-4D97-AF65-F5344CB8AC3E}">
        <p14:creationId xmlns:p14="http://schemas.microsoft.com/office/powerpoint/2010/main" val="28803760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newplot.png"/>
          <p:cNvPicPr>
            <a:picLocks noGrp="1" noChangeAspect="1"/>
          </p:cNvPicPr>
          <p:nvPr>
            <p:ph idx="1"/>
          </p:nvPr>
        </p:nvPicPr>
        <p:blipFill>
          <a:blip r:embed="rId2"/>
          <a:srcRect l="15034" t="9567" b="13440"/>
          <a:stretch>
            <a:fillRect/>
          </a:stretch>
        </p:blipFill>
        <p:spPr>
          <a:xfrm>
            <a:off x="41565" y="457192"/>
            <a:ext cx="11160383" cy="6123716"/>
          </a:xfrm>
        </p:spPr>
      </p:pic>
    </p:spTree>
    <p:extLst>
      <p:ext uri="{BB962C8B-B14F-4D97-AF65-F5344CB8AC3E}">
        <p14:creationId xmlns:p14="http://schemas.microsoft.com/office/powerpoint/2010/main" val="19750607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7770" y="2222624"/>
            <a:ext cx="10388777" cy="3605589"/>
          </a:xfrm>
        </p:spPr>
        <p:txBody>
          <a:bodyPr numCol="2">
            <a:noAutofit/>
          </a:bodyPr>
          <a:lstStyle/>
          <a:p>
            <a:pPr algn="just"/>
            <a:r>
              <a:rPr lang="en-US" dirty="0" smtClean="0">
                <a:latin typeface="Bell MT" pitchFamily="18" charset="0"/>
              </a:rPr>
              <a:t>who </a:t>
            </a:r>
            <a:r>
              <a:rPr lang="en-US" dirty="0" smtClean="0">
                <a:latin typeface="Bell MT" pitchFamily="18" charset="0"/>
              </a:rPr>
              <a:t>cannot </a:t>
            </a:r>
            <a:r>
              <a:rPr lang="en-US" dirty="0" smtClean="0">
                <a:latin typeface="Bell MT" pitchFamily="18" charset="0"/>
              </a:rPr>
              <a:t>read</a:t>
            </a:r>
          </a:p>
          <a:p>
            <a:pPr algn="just"/>
            <a:r>
              <a:rPr lang="en-US" dirty="0" smtClean="0">
                <a:latin typeface="Bell MT" pitchFamily="18" charset="0"/>
              </a:rPr>
              <a:t>with </a:t>
            </a:r>
            <a:r>
              <a:rPr lang="en-US" dirty="0" smtClean="0">
                <a:latin typeface="Bell MT" pitchFamily="18" charset="0"/>
              </a:rPr>
              <a:t>completed primary </a:t>
            </a:r>
            <a:r>
              <a:rPr lang="en-US" dirty="0" smtClean="0">
                <a:latin typeface="Bell MT" pitchFamily="18" charset="0"/>
              </a:rPr>
              <a:t>education</a:t>
            </a:r>
          </a:p>
          <a:p>
            <a:pPr algn="just"/>
            <a:r>
              <a:rPr lang="en-US" dirty="0" smtClean="0">
                <a:latin typeface="Bell MT" pitchFamily="18" charset="0"/>
              </a:rPr>
              <a:t>exposed </a:t>
            </a:r>
            <a:r>
              <a:rPr lang="en-US" dirty="0" smtClean="0">
                <a:latin typeface="Bell MT" pitchFamily="18" charset="0"/>
              </a:rPr>
              <a:t>to at least one media source </a:t>
            </a:r>
            <a:r>
              <a:rPr lang="en-US" dirty="0" smtClean="0">
                <a:latin typeface="Bell MT" pitchFamily="18" charset="0"/>
              </a:rPr>
              <a:t>at </a:t>
            </a:r>
            <a:r>
              <a:rPr lang="en-US" dirty="0" smtClean="0">
                <a:latin typeface="Bell MT" pitchFamily="18" charset="0"/>
              </a:rPr>
              <a:t>least once a </a:t>
            </a:r>
            <a:r>
              <a:rPr lang="en-US" dirty="0" smtClean="0">
                <a:latin typeface="Bell MT" pitchFamily="18" charset="0"/>
              </a:rPr>
              <a:t>week</a:t>
            </a:r>
          </a:p>
          <a:p>
            <a:pPr algn="just"/>
            <a:r>
              <a:rPr lang="en-US" dirty="0" smtClean="0">
                <a:latin typeface="Bell MT" pitchFamily="18" charset="0"/>
              </a:rPr>
              <a:t>currently married</a:t>
            </a:r>
          </a:p>
          <a:p>
            <a:pPr algn="just"/>
            <a:r>
              <a:rPr lang="en-US" dirty="0" smtClean="0">
                <a:latin typeface="Bell MT" pitchFamily="18" charset="0"/>
              </a:rPr>
              <a:t>currently </a:t>
            </a:r>
            <a:r>
              <a:rPr lang="en-US" dirty="0" smtClean="0">
                <a:latin typeface="Bell MT" pitchFamily="18" charset="0"/>
              </a:rPr>
              <a:t>living </a:t>
            </a:r>
            <a:r>
              <a:rPr lang="en-US" dirty="0" smtClean="0">
                <a:latin typeface="Bell MT" pitchFamily="18" charset="0"/>
              </a:rPr>
              <a:t>together</a:t>
            </a:r>
          </a:p>
          <a:p>
            <a:pPr algn="just"/>
            <a:r>
              <a:rPr lang="en-US" dirty="0" smtClean="0">
                <a:latin typeface="Bell MT" pitchFamily="18" charset="0"/>
              </a:rPr>
              <a:t>who </a:t>
            </a:r>
            <a:r>
              <a:rPr lang="en-US" dirty="0" smtClean="0">
                <a:latin typeface="Bell MT" pitchFamily="18" charset="0"/>
              </a:rPr>
              <a:t>had sexual intercourse before age </a:t>
            </a:r>
            <a:r>
              <a:rPr lang="en-US" dirty="0" smtClean="0">
                <a:latin typeface="Bell MT" pitchFamily="18" charset="0"/>
              </a:rPr>
              <a:t>15</a:t>
            </a:r>
          </a:p>
          <a:p>
            <a:pPr algn="just"/>
            <a:r>
              <a:rPr lang="en-US" dirty="0" smtClean="0">
                <a:latin typeface="Bell MT" pitchFamily="18" charset="0"/>
              </a:rPr>
              <a:t>who </a:t>
            </a:r>
            <a:r>
              <a:rPr lang="en-US" dirty="0" smtClean="0">
                <a:latin typeface="Bell MT" pitchFamily="18" charset="0"/>
              </a:rPr>
              <a:t>had sexual intercourse before age </a:t>
            </a:r>
            <a:r>
              <a:rPr lang="en-US" dirty="0" smtClean="0">
                <a:latin typeface="Bell MT" pitchFamily="18" charset="0"/>
              </a:rPr>
              <a:t>18</a:t>
            </a:r>
          </a:p>
          <a:p>
            <a:pPr algn="just"/>
            <a:r>
              <a:rPr lang="en-US" dirty="0" smtClean="0">
                <a:latin typeface="Bell MT" pitchFamily="18" charset="0"/>
              </a:rPr>
              <a:t>who </a:t>
            </a:r>
            <a:r>
              <a:rPr lang="en-US" dirty="0" smtClean="0">
                <a:latin typeface="Bell MT" pitchFamily="18" charset="0"/>
              </a:rPr>
              <a:t>have begun </a:t>
            </a:r>
            <a:r>
              <a:rPr lang="en-US" dirty="0" smtClean="0">
                <a:latin typeface="Bell MT" pitchFamily="18" charset="0"/>
              </a:rPr>
              <a:t>childbearing</a:t>
            </a:r>
          </a:p>
          <a:p>
            <a:pPr algn="just"/>
            <a:r>
              <a:rPr lang="en-US" dirty="0" smtClean="0">
                <a:latin typeface="Bell MT" pitchFamily="18" charset="0"/>
              </a:rPr>
              <a:t>who </a:t>
            </a:r>
            <a:r>
              <a:rPr lang="en-US" dirty="0" smtClean="0">
                <a:latin typeface="Bell MT" pitchFamily="18" charset="0"/>
              </a:rPr>
              <a:t>have ever been </a:t>
            </a:r>
            <a:r>
              <a:rPr lang="en-US" dirty="0" smtClean="0">
                <a:latin typeface="Bell MT" pitchFamily="18" charset="0"/>
              </a:rPr>
              <a:t>pregnant</a:t>
            </a:r>
          </a:p>
          <a:p>
            <a:pPr algn="just"/>
            <a:r>
              <a:rPr lang="en-US" dirty="0" smtClean="0">
                <a:latin typeface="Bell MT" pitchFamily="18" charset="0"/>
              </a:rPr>
              <a:t>currently </a:t>
            </a:r>
            <a:r>
              <a:rPr lang="en-US" dirty="0" smtClean="0">
                <a:latin typeface="Bell MT" pitchFamily="18" charset="0"/>
              </a:rPr>
              <a:t>using a modern contraceptive </a:t>
            </a:r>
            <a:r>
              <a:rPr lang="en-US" dirty="0" smtClean="0">
                <a:latin typeface="Bell MT" pitchFamily="18" charset="0"/>
              </a:rPr>
              <a:t>method</a:t>
            </a:r>
          </a:p>
          <a:p>
            <a:pPr algn="just"/>
            <a:r>
              <a:rPr lang="en-US" dirty="0" smtClean="0">
                <a:latin typeface="Bell MT" pitchFamily="18" charset="0"/>
              </a:rPr>
              <a:t>who are </a:t>
            </a:r>
            <a:r>
              <a:rPr lang="en-US" dirty="0" smtClean="0">
                <a:latin typeface="Bell MT" pitchFamily="18" charset="0"/>
              </a:rPr>
              <a:t>sexually </a:t>
            </a:r>
            <a:r>
              <a:rPr lang="en-US" dirty="0">
                <a:latin typeface="Bell MT" pitchFamily="18" charset="0"/>
              </a:rPr>
              <a:t>active </a:t>
            </a:r>
            <a:r>
              <a:rPr lang="en-US" dirty="0" smtClean="0">
                <a:latin typeface="Bell MT" pitchFamily="18" charset="0"/>
              </a:rPr>
              <a:t>and have </a:t>
            </a:r>
            <a:r>
              <a:rPr lang="en-US" dirty="0" smtClean="0">
                <a:latin typeface="Bell MT" pitchFamily="18" charset="0"/>
              </a:rPr>
              <a:t>ever used any contraceptive </a:t>
            </a:r>
            <a:r>
              <a:rPr lang="en-US" dirty="0" smtClean="0">
                <a:latin typeface="Bell MT" pitchFamily="18" charset="0"/>
              </a:rPr>
              <a:t>method</a:t>
            </a:r>
          </a:p>
          <a:p>
            <a:pPr algn="just"/>
            <a:r>
              <a:rPr lang="en-US" dirty="0" smtClean="0">
                <a:latin typeface="Bell MT" pitchFamily="18" charset="0"/>
              </a:rPr>
              <a:t>who </a:t>
            </a:r>
            <a:r>
              <a:rPr lang="en-US" dirty="0" smtClean="0">
                <a:latin typeface="Bell MT" pitchFamily="18" charset="0"/>
              </a:rPr>
              <a:t>have had sexual intercourse and who say that their first experience was against their will   </a:t>
            </a:r>
          </a:p>
        </p:txBody>
      </p:sp>
      <p:sp>
        <p:nvSpPr>
          <p:cNvPr id="4" name="Line Callout 2 3"/>
          <p:cNvSpPr/>
          <p:nvPr/>
        </p:nvSpPr>
        <p:spPr>
          <a:xfrm>
            <a:off x="1579419" y="460713"/>
            <a:ext cx="4849089" cy="746065"/>
          </a:xfrm>
          <a:prstGeom prst="borderCallout2">
            <a:avLst>
              <a:gd name="adj1" fmla="val 18750"/>
              <a:gd name="adj2" fmla="val -8333"/>
              <a:gd name="adj3" fmla="val 18750"/>
              <a:gd name="adj4" fmla="val -16667"/>
              <a:gd name="adj5" fmla="val 108022"/>
              <a:gd name="adj6" fmla="val -24105"/>
            </a:avLst>
          </a:prstGeom>
          <a:solidFill>
            <a:schemeClr val="accent2">
              <a:lumMod val="60000"/>
              <a:lumOff val="40000"/>
            </a:schemeClr>
          </a:solidFill>
          <a:ln w="28575">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ctr"/>
            <a:r>
              <a:rPr lang="en-US" sz="2400" dirty="0">
                <a:solidFill>
                  <a:srgbClr val="002060"/>
                </a:solidFill>
                <a:latin typeface="Bell MT" panose="02020503060305020303" pitchFamily="18" charset="0"/>
              </a:rPr>
              <a:t>Keys </a:t>
            </a:r>
            <a:r>
              <a:rPr lang="en-US" sz="2400" dirty="0" smtClean="0">
                <a:solidFill>
                  <a:srgbClr val="002060"/>
                </a:solidFill>
                <a:latin typeface="Bell MT" panose="02020503060305020303" pitchFamily="18" charset="0"/>
              </a:rPr>
              <a:t>indicator </a:t>
            </a:r>
            <a:r>
              <a:rPr lang="en-US" sz="2400" dirty="0">
                <a:solidFill>
                  <a:srgbClr val="002060"/>
                </a:solidFill>
                <a:latin typeface="Bell MT" panose="02020503060305020303" pitchFamily="18" charset="0"/>
              </a:rPr>
              <a:t>of young aged 15-24</a:t>
            </a:r>
            <a:endParaRPr lang="en-US" sz="1400" dirty="0">
              <a:solidFill>
                <a:srgbClr val="002060"/>
              </a:solidFill>
              <a:latin typeface="Bell MT" panose="02020503060305020303" pitchFamily="18" charset="0"/>
            </a:endParaRPr>
          </a:p>
        </p:txBody>
      </p:sp>
      <p:sp>
        <p:nvSpPr>
          <p:cNvPr id="5" name="Rectangle 4"/>
          <p:cNvSpPr/>
          <p:nvPr/>
        </p:nvSpPr>
        <p:spPr>
          <a:xfrm>
            <a:off x="581890" y="5913836"/>
            <a:ext cx="10002982" cy="430887"/>
          </a:xfrm>
          <a:prstGeom prst="rect">
            <a:avLst/>
          </a:prstGeom>
        </p:spPr>
        <p:txBody>
          <a:bodyPr wrap="square">
            <a:spAutoFit/>
          </a:bodyPr>
          <a:lstStyle/>
          <a:p>
            <a:pPr algn="just"/>
            <a:r>
              <a:rPr lang="en-US" b="1" dirty="0">
                <a:latin typeface="Bell MT" pitchFamily="18" charset="0"/>
              </a:rPr>
              <a:t>That treats four age groups: 15-19 years old, 15-24 years old, 20-24 years </a:t>
            </a:r>
            <a:r>
              <a:rPr lang="en-US" sz="2200" b="1" dirty="0">
                <a:latin typeface="Bell MT" pitchFamily="18" charset="0"/>
              </a:rPr>
              <a:t>old,18-24 years old</a:t>
            </a:r>
            <a:endParaRPr lang="en-US" sz="2200" b="1" dirty="0">
              <a:latin typeface="Bell MT" pitchFamily="18" charset="0"/>
            </a:endParaRPr>
          </a:p>
        </p:txBody>
      </p:sp>
      <p:sp>
        <p:nvSpPr>
          <p:cNvPr id="6" name="Rectangle 5"/>
          <p:cNvSpPr/>
          <p:nvPr/>
        </p:nvSpPr>
        <p:spPr>
          <a:xfrm>
            <a:off x="417770" y="1727271"/>
            <a:ext cx="4302396" cy="369332"/>
          </a:xfrm>
          <a:prstGeom prst="rect">
            <a:avLst/>
          </a:prstGeom>
        </p:spPr>
        <p:txBody>
          <a:bodyPr wrap="none">
            <a:spAutoFit/>
          </a:bodyPr>
          <a:lstStyle/>
          <a:p>
            <a:r>
              <a:rPr lang="en-US" b="1" dirty="0">
                <a:latin typeface="Bell MT" panose="02020503060305020303" pitchFamily="18" charset="0"/>
              </a:rPr>
              <a:t>Variables used are percentage of youth : </a:t>
            </a:r>
            <a:endParaRPr lang="en-US" b="1" dirty="0">
              <a:latin typeface="Bell MT" panose="02020503060305020303"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65430" y="804603"/>
            <a:ext cx="1178025" cy="1123100"/>
          </a:xfrm>
          <a:prstGeom prst="ellipse">
            <a:avLst/>
          </a:prstGeom>
          <a:ln>
            <a:noFill/>
          </a:ln>
          <a:effectLst>
            <a:softEdge rad="112500"/>
          </a:effectLst>
        </p:spPr>
      </p:pic>
    </p:spTree>
    <p:extLst>
      <p:ext uri="{BB962C8B-B14F-4D97-AF65-F5344CB8AC3E}">
        <p14:creationId xmlns:p14="http://schemas.microsoft.com/office/powerpoint/2010/main" val="2136448961"/>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spDef>
      <a:spPr>
        <a:ln w="28575">
          <a:solidFill>
            <a:schemeClr val="tx1"/>
          </a:solidFill>
        </a:ln>
      </a:spPr>
      <a:bodyPr rtlCol="0" anchor="ctr"/>
      <a:lstStyle>
        <a:defPPr algn="ctr">
          <a:defRPr sz="1400" dirty="0"/>
        </a:defPPr>
      </a:lstStyle>
      <a:style>
        <a:lnRef idx="2">
          <a:schemeClr val="accent6"/>
        </a:lnRef>
        <a:fillRef idx="1">
          <a:schemeClr val="lt1"/>
        </a:fillRef>
        <a:effectRef idx="0">
          <a:schemeClr val="accent6"/>
        </a:effectRef>
        <a:fontRef idx="minor">
          <a:schemeClr val="dk1"/>
        </a:fontRef>
      </a:style>
    </a:spDef>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2259</TotalTime>
  <Words>1142</Words>
  <Application>Microsoft Office PowerPoint</Application>
  <PresentationFormat>Widescreen</PresentationFormat>
  <Paragraphs>104</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Agency FB</vt:lpstr>
      <vt:lpstr>Arial</vt:lpstr>
      <vt:lpstr>Bell MT</vt:lpstr>
      <vt:lpstr>Calibri</vt:lpstr>
      <vt:lpstr>Century Schoolbook</vt:lpstr>
      <vt:lpstr>Wingdings 2</vt:lpstr>
      <vt:lpstr>View</vt:lpstr>
      <vt:lpstr>Child of One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All age group</vt:lpstr>
      <vt:lpstr>20-24 years old</vt:lpstr>
      <vt:lpstr>15-24 years old</vt:lpstr>
      <vt:lpstr>15-19 years old</vt:lpstr>
      <vt:lpstr>PowerPoint Presentation</vt:lpstr>
      <vt:lpstr>Abstract</vt:lpstr>
      <vt:lpstr>Abstract &amp; Discussion</vt:lpstr>
      <vt:lpstr>Abstract &amp; Discussion</vt:lpstr>
      <vt:lpstr>Haiti have a young age structure, it would not be wise  to neglect teenage mothers in this way. Adolescent pregnancy is usually less a deliberate choice than a lack of choice: it is the consequence of little or no access to education, information and health care.  Take care of them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bootcamp</dc:creator>
  <cp:lastModifiedBy>bootcamp</cp:lastModifiedBy>
  <cp:revision>70</cp:revision>
  <dcterms:created xsi:type="dcterms:W3CDTF">2020-07-30T16:34:00Z</dcterms:created>
  <dcterms:modified xsi:type="dcterms:W3CDTF">2020-08-14T23:18:38Z</dcterms:modified>
</cp:coreProperties>
</file>