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4" r:id="rId4"/>
    <p:sldId id="262" r:id="rId5"/>
    <p:sldId id="265" r:id="rId6"/>
    <p:sldId id="258" r:id="rId7"/>
    <p:sldId id="259" r:id="rId8"/>
    <p:sldId id="260" r:id="rId9"/>
    <p:sldId id="261" r:id="rId10"/>
    <p:sldId id="266" r:id="rId11"/>
    <p:sldId id="267" r:id="rId12"/>
    <p:sldId id="268" r:id="rId13"/>
    <p:sldId id="269"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364" autoAdjust="0"/>
  </p:normalViewPr>
  <p:slideViewPr>
    <p:cSldViewPr snapToGrid="0">
      <p:cViewPr>
        <p:scale>
          <a:sx n="68" d="100"/>
          <a:sy n="68" d="100"/>
        </p:scale>
        <p:origin x="-81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esktop\Child_of_change\child_of_o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[child_of_one.xlsx]All group!PivotTable1</c:name>
    <c:fmtId val="6"/>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rgbClr val="00B050"/>
          </a:solidFill>
          <a:ln>
            <a:noFill/>
          </a:ln>
          <a:effectLst/>
          <a:sp3d/>
        </c:spPr>
        <c:marker>
          <c:symbol val="none"/>
        </c:marker>
      </c:pivotFmt>
      <c:pivotFmt>
        <c:idx val="1"/>
        <c:spPr>
          <a:solidFill>
            <a:srgbClr val="00B050"/>
          </a:solidFill>
          <a:ln>
            <a:noFill/>
          </a:ln>
          <a:effectLst/>
          <a:sp3d/>
        </c:spPr>
        <c:marker>
          <c:symbol val="none"/>
        </c:marker>
        <c:dLbl>
          <c:idx val="0"/>
          <c:delete val="1"/>
        </c:dLbl>
      </c:pivotFmt>
    </c:pivotFmts>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bar"/>
        <c:grouping val="clustered"/>
        <c:ser>
          <c:idx val="0"/>
          <c:order val="0"/>
          <c:tx>
            <c:strRef>
              <c:f>'All group'!$B$3</c:f>
              <c:strCache>
                <c:ptCount val="1"/>
                <c:pt idx="0">
                  <c:v>Total</c:v>
                </c:pt>
              </c:strCache>
            </c:strRef>
          </c:tx>
          <c:spPr>
            <a:solidFill>
              <a:srgbClr val="00B050"/>
            </a:solidFill>
            <a:ln>
              <a:noFill/>
            </a:ln>
            <a:effectLst/>
            <a:sp3d/>
          </c:spPr>
          <c:cat>
            <c:strRef>
              <c:f>'All group'!$A$4:$A$16</c:f>
              <c:strCache>
                <c:ptCount val="12"/>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had sexual intercourse before age 18</c:v>
                </c:pt>
                <c:pt idx="8">
                  <c:v>Percentage of youth who have begun childbearing</c:v>
                </c:pt>
                <c:pt idx="9">
                  <c:v>Percentage of youth who have ever been pregnant</c:v>
                </c:pt>
                <c:pt idx="10">
                  <c:v>Percentage of youth who have had sexual intercourse and who say that their first experience was against their will</c:v>
                </c:pt>
                <c:pt idx="11">
                  <c:v>Percentage of youth with completed primary education</c:v>
                </c:pt>
              </c:strCache>
            </c:strRef>
          </c:cat>
          <c:val>
            <c:numRef>
              <c:f>'All group'!$B$4:$B$16</c:f>
              <c:numCache>
                <c:formatCode>General</c:formatCode>
                <c:ptCount val="12"/>
                <c:pt idx="0">
                  <c:v>9300</c:v>
                </c:pt>
                <c:pt idx="1">
                  <c:v>2404</c:v>
                </c:pt>
                <c:pt idx="2">
                  <c:v>2427</c:v>
                </c:pt>
                <c:pt idx="3">
                  <c:v>1863</c:v>
                </c:pt>
                <c:pt idx="4">
                  <c:v>11671</c:v>
                </c:pt>
                <c:pt idx="5">
                  <c:v>2610</c:v>
                </c:pt>
                <c:pt idx="6">
                  <c:v>2042</c:v>
                </c:pt>
                <c:pt idx="7">
                  <c:v>2578</c:v>
                </c:pt>
                <c:pt idx="8">
                  <c:v>659</c:v>
                </c:pt>
                <c:pt idx="9">
                  <c:v>682</c:v>
                </c:pt>
                <c:pt idx="10">
                  <c:v>2987</c:v>
                </c:pt>
                <c:pt idx="11">
                  <c:v>7639</c:v>
                </c:pt>
              </c:numCache>
            </c:numRef>
          </c:val>
          <c:extLst xmlns:c16r2="http://schemas.microsoft.com/office/drawing/2015/06/chart">
            <c:ext xmlns:c16="http://schemas.microsoft.com/office/drawing/2014/chart" uri="{C3380CC4-5D6E-409C-BE32-E72D297353CC}">
              <c16:uniqueId val="{00000000-FF5B-4539-8F5E-F5F5E61E903C}"/>
            </c:ext>
          </c:extLst>
        </c:ser>
        <c:shape val="box"/>
        <c:axId val="109676416"/>
        <c:axId val="114098560"/>
        <c:axId val="0"/>
      </c:bar3DChart>
      <c:catAx>
        <c:axId val="109676416"/>
        <c:scaling>
          <c:orientation val="minMax"/>
        </c:scaling>
        <c:axPos val="l"/>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098560"/>
        <c:crosses val="autoZero"/>
        <c:auto val="1"/>
        <c:lblAlgn val="ctr"/>
        <c:lblOffset val="100"/>
      </c:catAx>
      <c:valAx>
        <c:axId val="114098560"/>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76416"/>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1200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‹N°›</a:t>
            </a:fld>
            <a:endParaRPr lang="en-US"/>
          </a:p>
        </p:txBody>
      </p:sp>
    </p:spTree>
    <p:extLst>
      <p:ext uri="{BB962C8B-B14F-4D97-AF65-F5344CB8AC3E}">
        <p14:creationId xmlns:p14="http://schemas.microsoft.com/office/powerpoint/2010/main" xmlns="" val="173615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‹N°›</a:t>
            </a:fld>
            <a:endParaRPr lang="en-US"/>
          </a:p>
        </p:txBody>
      </p:sp>
    </p:spTree>
    <p:extLst>
      <p:ext uri="{BB962C8B-B14F-4D97-AF65-F5344CB8AC3E}">
        <p14:creationId xmlns:p14="http://schemas.microsoft.com/office/powerpoint/2010/main" xmlns="" val="85571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‹N°›</a:t>
            </a:fld>
            <a:endParaRPr lang="en-US"/>
          </a:p>
        </p:txBody>
      </p:sp>
    </p:spTree>
    <p:extLst>
      <p:ext uri="{BB962C8B-B14F-4D97-AF65-F5344CB8AC3E}">
        <p14:creationId xmlns:p14="http://schemas.microsoft.com/office/powerpoint/2010/main" xmlns="" val="203557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AF7D20-4BF2-414F-B6FF-0AD495B367B0}"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9525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AF7D20-4BF2-414F-B6FF-0AD495B367B0}" type="datetimeFigureOut">
              <a:rPr lang="en-US" smtClean="0"/>
              <a:pPr/>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‹N°›</a:t>
            </a:fld>
            <a:endParaRPr lang="en-US"/>
          </a:p>
        </p:txBody>
      </p:sp>
    </p:spTree>
    <p:extLst>
      <p:ext uri="{BB962C8B-B14F-4D97-AF65-F5344CB8AC3E}">
        <p14:creationId xmlns:p14="http://schemas.microsoft.com/office/powerpoint/2010/main" xmlns="" val="279366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AF7D20-4BF2-414F-B6FF-0AD495B367B0}" type="datetimeFigureOut">
              <a:rPr lang="en-US" smtClean="0"/>
              <a:pPr/>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9D7957-130A-48A8-A6D5-4E3399AA36EB}" type="slidenum">
              <a:rPr lang="en-US" smtClean="0"/>
              <a:pPr/>
              <a:t>‹N°›</a:t>
            </a:fld>
            <a:endParaRPr lang="en-US"/>
          </a:p>
        </p:txBody>
      </p:sp>
    </p:spTree>
    <p:extLst>
      <p:ext uri="{BB962C8B-B14F-4D97-AF65-F5344CB8AC3E}">
        <p14:creationId xmlns:p14="http://schemas.microsoft.com/office/powerpoint/2010/main" xmlns="" val="196669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AF7D20-4BF2-414F-B6FF-0AD495B367B0}" type="datetimeFigureOut">
              <a:rPr lang="en-US" smtClean="0"/>
              <a:pPr/>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9D7957-130A-48A8-A6D5-4E3399AA36EB}" type="slidenum">
              <a:rPr lang="en-US" smtClean="0"/>
              <a:pPr/>
              <a:t>‹N°›</a:t>
            </a:fld>
            <a:endParaRPr lang="en-US"/>
          </a:p>
        </p:txBody>
      </p:sp>
    </p:spTree>
    <p:extLst>
      <p:ext uri="{BB962C8B-B14F-4D97-AF65-F5344CB8AC3E}">
        <p14:creationId xmlns:p14="http://schemas.microsoft.com/office/powerpoint/2010/main" xmlns="" val="204882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AF7D20-4BF2-414F-B6FF-0AD495B367B0}" type="datetimeFigureOut">
              <a:rPr lang="en-US" smtClean="0"/>
              <a:pPr/>
              <a:t>8/12/2020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09D7957-130A-48A8-A6D5-4E3399AA36EB}" type="slidenum">
              <a:rPr lang="en-US" smtClean="0"/>
              <a:pPr/>
              <a:t>‹N°›</a:t>
            </a:fld>
            <a:endParaRPr lang="en-US"/>
          </a:p>
        </p:txBody>
      </p:sp>
    </p:spTree>
    <p:extLst>
      <p:ext uri="{BB962C8B-B14F-4D97-AF65-F5344CB8AC3E}">
        <p14:creationId xmlns:p14="http://schemas.microsoft.com/office/powerpoint/2010/main" xmlns="" val="188907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AF7D20-4BF2-414F-B6FF-0AD495B367B0}" type="datetimeFigureOut">
              <a:rPr lang="en-US" smtClean="0"/>
              <a:pPr/>
              <a:t>8/12/2020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9D7957-130A-48A8-A6D5-4E3399AA36EB}" type="slidenum">
              <a:rPr lang="en-US" smtClean="0"/>
              <a:pPr/>
              <a:t>‹N°›</a:t>
            </a:fld>
            <a:endParaRPr lang="en-US"/>
          </a:p>
        </p:txBody>
      </p:sp>
    </p:spTree>
    <p:extLst>
      <p:ext uri="{BB962C8B-B14F-4D97-AF65-F5344CB8AC3E}">
        <p14:creationId xmlns:p14="http://schemas.microsoft.com/office/powerpoint/2010/main" xmlns="" val="404805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BEAF7D20-4BF2-414F-B6FF-0AD495B367B0}" type="datetimeFigureOut">
              <a:rPr lang="en-US" smtClean="0"/>
              <a:pPr/>
              <a:t>8/12/2020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9D7957-130A-48A8-A6D5-4E3399AA36EB}" type="slidenum">
              <a:rPr lang="en-US" smtClean="0"/>
              <a:pPr/>
              <a:t>‹N°›</a:t>
            </a:fld>
            <a:endParaRPr lang="en-US"/>
          </a:p>
        </p:txBody>
      </p:sp>
    </p:spTree>
    <p:extLst>
      <p:ext uri="{BB962C8B-B14F-4D97-AF65-F5344CB8AC3E}">
        <p14:creationId xmlns:p14="http://schemas.microsoft.com/office/powerpoint/2010/main" xmlns="" val="263828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AF7D20-4BF2-414F-B6FF-0AD495B367B0}" type="datetimeFigureOut">
              <a:rPr lang="en-US" smtClean="0"/>
              <a:pPr/>
              <a:t>8/12/2020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9D7957-130A-48A8-A6D5-4E3399AA36EB}" type="slidenum">
              <a:rPr lang="en-US" smtClean="0"/>
              <a:pPr/>
              <a:t>‹N°›</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4353958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1055" y="612915"/>
            <a:ext cx="7557709" cy="1010467"/>
          </a:xfrm>
        </p:spPr>
        <p:txBody>
          <a:bodyPr>
            <a:normAutofit fontScale="90000"/>
          </a:bodyPr>
          <a:lstStyle/>
          <a:p>
            <a:pPr algn="ctr"/>
            <a:r>
              <a:rPr lang="en-US" dirty="0" smtClean="0">
                <a:effectLst>
                  <a:outerShdw blurRad="38100" dist="38100" dir="2700000" algn="tl">
                    <a:srgbClr val="000000">
                      <a:alpha val="43137"/>
                    </a:srgbClr>
                  </a:outerShdw>
                </a:effectLst>
                <a:latin typeface="Agency FB" panose="020B0503020202020204" pitchFamily="34" charset="0"/>
              </a:rPr>
              <a:t>Child of One</a:t>
            </a:r>
            <a:endParaRPr lang="en-US" dirty="0">
              <a:effectLst>
                <a:outerShdw blurRad="38100" dist="38100" dir="2700000" algn="tl">
                  <a:srgbClr val="000000">
                    <a:alpha val="43137"/>
                  </a:srgbClr>
                </a:outerShdw>
              </a:effectLst>
              <a:latin typeface="Agency FB" panose="020B0503020202020204" pitchFamily="34" charset="0"/>
            </a:endParaRPr>
          </a:p>
        </p:txBody>
      </p:sp>
      <p:sp>
        <p:nvSpPr>
          <p:cNvPr id="5" name="Rectangle 4"/>
          <p:cNvSpPr/>
          <p:nvPr/>
        </p:nvSpPr>
        <p:spPr>
          <a:xfrm>
            <a:off x="-13855" y="-13855"/>
            <a:ext cx="4031673" cy="63038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777706"/>
            <a:ext cx="3837708" cy="4362330"/>
          </a:xfrm>
          <a:prstGeom prst="rect">
            <a:avLst/>
          </a:prstGeom>
        </p:spPr>
      </p:pic>
      <p:sp>
        <p:nvSpPr>
          <p:cNvPr id="3" name="Subtitle 2"/>
          <p:cNvSpPr>
            <a:spLocks noGrp="1"/>
          </p:cNvSpPr>
          <p:nvPr>
            <p:ph type="subTitle" idx="1"/>
          </p:nvPr>
        </p:nvSpPr>
        <p:spPr>
          <a:xfrm>
            <a:off x="8132618" y="4513815"/>
            <a:ext cx="3872400" cy="1807917"/>
          </a:xfrm>
        </p:spPr>
        <p:txBody>
          <a:bodyPr>
            <a:normAutofit fontScale="92500" lnSpcReduction="10000"/>
          </a:bodyPr>
          <a:lstStyle/>
          <a:p>
            <a:pPr algn="r"/>
            <a:r>
              <a:rPr lang="en-US" sz="2600" b="1" cap="none" spc="0" dirty="0" err="1"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Maickery</a:t>
            </a:r>
            <a:r>
              <a:rPr lang="en-US" sz="2600" b="1" cap="none" spc="0" dirty="0"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t>
            </a:r>
            <a:r>
              <a:rPr lang="en-US" sz="2600" b="1" cap="none" spc="0" dirty="0" err="1">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Bozor</a:t>
            </a:r>
            <a:endParaRPr lang="en-US" sz="2600"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pPr algn="r"/>
            <a:r>
              <a:rPr lang="en-US"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July 23, </a:t>
            </a:r>
            <a:r>
              <a:rPr lang="en-US" b="1" cap="none" spc="0" dirty="0"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2020</a:t>
            </a:r>
          </a:p>
          <a:p>
            <a:pPr algn="r"/>
            <a:r>
              <a:rPr lang="en-US" b="1" cap="none" spc="0" dirty="0" err="1">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Ayiti</a:t>
            </a:r>
            <a:r>
              <a:rPr lang="en-US"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Analytics final project</a:t>
            </a:r>
          </a:p>
          <a:p>
            <a:pPr algn="r"/>
            <a:r>
              <a:rPr lang="en-US"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t>
            </a:r>
            <a:endParaRPr lang="en-US"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endParaRPr lang="en-US"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8" name="Title 1"/>
          <p:cNvSpPr txBox="1">
            <a:spLocks/>
          </p:cNvSpPr>
          <p:nvPr/>
        </p:nvSpPr>
        <p:spPr>
          <a:xfrm>
            <a:off x="4281055" y="2205063"/>
            <a:ext cx="7557709" cy="1399037"/>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900" dirty="0">
                <a:effectLst>
                  <a:outerShdw blurRad="38100" dist="38100" dir="2700000" algn="tl">
                    <a:srgbClr val="000000">
                      <a:alpha val="43137"/>
                    </a:srgbClr>
                  </a:outerShdw>
                </a:effectLst>
                <a:latin typeface="Agency FB" panose="020B0503020202020204" pitchFamily="34" charset="0"/>
              </a:rPr>
              <a:t>"It starts with a kiss, it ends with a baby</a:t>
            </a:r>
            <a:r>
              <a:rPr lang="en-US" sz="4900" dirty="0" smtClean="0">
                <a:effectLst>
                  <a:outerShdw blurRad="38100" dist="38100" dir="2700000" algn="tl">
                    <a:srgbClr val="000000">
                      <a:alpha val="43137"/>
                    </a:srgbClr>
                  </a:outerShdw>
                </a:effectLst>
                <a:latin typeface="Agency FB" panose="020B0503020202020204" pitchFamily="34" charset="0"/>
              </a:rPr>
              <a:t>.“</a:t>
            </a:r>
            <a:endParaRPr lang="en-US" sz="4900" dirty="0">
              <a:effectLst>
                <a:outerShdw blurRad="38100" dist="38100" dir="2700000" algn="tl">
                  <a:srgbClr val="000000">
                    <a:alpha val="43137"/>
                  </a:srgbClr>
                </a:outerShdw>
              </a:effectLst>
              <a:latin typeface="Agency FB" panose="020B0503020202020204" pitchFamily="34" charset="0"/>
            </a:endParaRPr>
          </a:p>
          <a:p>
            <a:pPr algn="ctr"/>
            <a:r>
              <a:rPr lang="en-US" sz="2400" dirty="0">
                <a:latin typeface="Agency FB" panose="020B0503020202020204" pitchFamily="34" charset="0"/>
              </a:rPr>
              <a:t>Quebec proverb</a:t>
            </a:r>
          </a:p>
        </p:txBody>
      </p:sp>
      <p:sp>
        <p:nvSpPr>
          <p:cNvPr id="9" name="Title 1"/>
          <p:cNvSpPr txBox="1">
            <a:spLocks/>
          </p:cNvSpPr>
          <p:nvPr/>
        </p:nvSpPr>
        <p:spPr>
          <a:xfrm>
            <a:off x="4281055" y="4513815"/>
            <a:ext cx="2535381" cy="105438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400" dirty="0" smtClean="0">
                <a:effectLst>
                  <a:outerShdw blurRad="38100" dist="38100" dir="2700000" algn="tl">
                    <a:srgbClr val="000000">
                      <a:alpha val="43137"/>
                    </a:srgbClr>
                  </a:outerShdw>
                </a:effectLst>
                <a:latin typeface="Agency FB" panose="020B0503020202020204" pitchFamily="34" charset="0"/>
              </a:rPr>
              <a:t>It’s </a:t>
            </a:r>
            <a:r>
              <a:rPr lang="en-US" sz="2400" dirty="0">
                <a:effectLst>
                  <a:outerShdw blurRad="38100" dist="38100" dir="2700000" algn="tl">
                    <a:srgbClr val="000000">
                      <a:alpha val="43137"/>
                    </a:srgbClr>
                  </a:outerShdw>
                </a:effectLst>
                <a:latin typeface="Agency FB" panose="020B0503020202020204" pitchFamily="34" charset="0"/>
              </a:rPr>
              <a:t>important to sexually educating our </a:t>
            </a:r>
            <a:r>
              <a:rPr lang="en-US" sz="2400" dirty="0" smtClean="0">
                <a:effectLst>
                  <a:outerShdw blurRad="38100" dist="38100" dir="2700000" algn="tl">
                    <a:srgbClr val="000000">
                      <a:alpha val="43137"/>
                    </a:srgbClr>
                  </a:outerShdw>
                </a:effectLst>
                <a:latin typeface="Agency FB" panose="020B0503020202020204" pitchFamily="34" charset="0"/>
              </a:rPr>
              <a:t>children</a:t>
            </a:r>
            <a:endParaRPr lang="en-US" sz="1100" dirty="0">
              <a:latin typeface="Agency FB" panose="020B0503020202020204" pitchFamily="34" charset="0"/>
            </a:endParaRPr>
          </a:p>
        </p:txBody>
      </p:sp>
      <p:pic>
        <p:nvPicPr>
          <p:cNvPr id="10" name="Picture 3" descr="https://lh4.googleusercontent.com/4Wo_w--dESstuOhLyGi5_anej3dN8TpOFYRhrd4hW8Rhjcg7IBc82rGGYXC23jO5Z0IsU5I5RQCCT9CCz7ajbDwOsBM3SJprGAIRd4fhkeUtefASTNRpcZORRVAHTBqLAwFzw19z"/>
          <p:cNvPicPr/>
          <p:nvPr/>
        </p:nvPicPr>
        <p:blipFill>
          <a:blip r:embed="rId3" cstate="print">
            <a:extLst>
              <a:ext uri="{28A0092B-C50C-407E-A947-70E740481C1C}">
                <a14:useLocalDpi xmlns="" xmlns:wpc="http://schemas.microsoft.com/office/word/2010/wordprocessingCanvas" xmlns:cx="http://schemas.microsoft.com/office/drawing/2014/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72353" y="5167745"/>
            <a:ext cx="2949720" cy="1122219"/>
          </a:xfrm>
          <a:prstGeom prst="rect">
            <a:avLst/>
          </a:prstGeom>
          <a:noFill/>
          <a:ln>
            <a:noFill/>
          </a:ln>
        </p:spPr>
      </p:pic>
    </p:spTree>
    <p:extLst>
      <p:ext uri="{BB962C8B-B14F-4D97-AF65-F5344CB8AC3E}">
        <p14:creationId xmlns:p14="http://schemas.microsoft.com/office/powerpoint/2010/main" xmlns="" val="4128054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4000" dirty="0" smtClean="0">
                <a:latin typeface="Agency FB" pitchFamily="34" charset="0"/>
              </a:rPr>
              <a:t>All </a:t>
            </a:r>
            <a:r>
              <a:rPr lang="en-US" sz="4000" dirty="0" err="1" smtClean="0">
                <a:latin typeface="Agency FB" pitchFamily="34" charset="0"/>
              </a:rPr>
              <a:t>age_group</a:t>
            </a:r>
            <a:endParaRPr lang="en-US" sz="4000" dirty="0">
              <a:latin typeface="Agency FB" pitchFamily="34" charset="0"/>
            </a:endParaRPr>
          </a:p>
        </p:txBody>
      </p:sp>
      <p:pic>
        <p:nvPicPr>
          <p:cNvPr id="6" name="Espace réservé du contenu 5" descr="aall group.png"/>
          <p:cNvPicPr>
            <a:picLocks noGrp="1" noChangeAspect="1"/>
          </p:cNvPicPr>
          <p:nvPr>
            <p:ph idx="1"/>
          </p:nvPr>
        </p:nvPicPr>
        <p:blipFill>
          <a:blip r:embed="rId2"/>
          <a:stretch>
            <a:fillRect/>
          </a:stretch>
        </p:blipFill>
        <p:spPr>
          <a:xfrm>
            <a:off x="225083" y="1890892"/>
            <a:ext cx="6822831" cy="3511102"/>
          </a:xfrm>
        </p:spPr>
      </p:pic>
      <p:sp>
        <p:nvSpPr>
          <p:cNvPr id="5" name="Espace réservé du contenu 2"/>
          <p:cNvSpPr txBox="1">
            <a:spLocks/>
          </p:cNvSpPr>
          <p:nvPr/>
        </p:nvSpPr>
        <p:spPr>
          <a:xfrm>
            <a:off x="450166" y="5542671"/>
            <a:ext cx="11324492" cy="815925"/>
          </a:xfrm>
          <a:prstGeom prst="rect">
            <a:avLst/>
          </a:prstGeom>
        </p:spPr>
        <p:txBody>
          <a:bodyPr vert="horz" lIns="0" tIns="45720" rIns="0" bIns="45720" rtlCol="0">
            <a:normAutofit/>
          </a:body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200" dirty="0" smtClean="0">
                <a:solidFill>
                  <a:schemeClr val="tx1">
                    <a:lumMod val="75000"/>
                    <a:lumOff val="25000"/>
                  </a:schemeClr>
                </a:solidFill>
                <a:latin typeface="Bell MT" pitchFamily="18" charset="0"/>
              </a:rPr>
              <a:t>This </a:t>
            </a:r>
            <a:r>
              <a:rPr lang="en-US" sz="2200" dirty="0" smtClean="0">
                <a:solidFill>
                  <a:schemeClr val="tx1">
                    <a:lumMod val="75000"/>
                    <a:lumOff val="25000"/>
                  </a:schemeClr>
                </a:solidFill>
                <a:latin typeface="Bell MT" pitchFamily="18" charset="0"/>
              </a:rPr>
              <a:t>chart shows that it's the young people most exposed to the media who have an early pregnancy.</a:t>
            </a:r>
            <a:endParaRPr kumimoji="0" lang="en-US" sz="2200" b="0" i="0" u="none" strike="noStrike" kern="1200" cap="none" spc="0" normalizeH="0" baseline="0" noProof="0" dirty="0">
              <a:ln>
                <a:noFill/>
              </a:ln>
              <a:solidFill>
                <a:schemeClr val="tx1">
                  <a:lumMod val="75000"/>
                  <a:lumOff val="25000"/>
                </a:schemeClr>
              </a:solidFill>
              <a:effectLst/>
              <a:uLnTx/>
              <a:uFillTx/>
              <a:latin typeface="Bell MT" pitchFamily="18" charset="0"/>
            </a:endParaRPr>
          </a:p>
        </p:txBody>
      </p:sp>
      <p:graphicFrame>
        <p:nvGraphicFramePr>
          <p:cNvPr id="7" name="Chart 1"/>
          <p:cNvGraphicFramePr/>
          <p:nvPr/>
        </p:nvGraphicFramePr>
        <p:xfrm>
          <a:off x="7240172" y="1941342"/>
          <a:ext cx="4717366" cy="360132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20-24 </a:t>
            </a:r>
            <a:r>
              <a:rPr lang="en-US" smtClean="0"/>
              <a:t>years old</a:t>
            </a:r>
            <a:endParaRPr lang="en-US"/>
          </a:p>
        </p:txBody>
      </p:sp>
      <p:sp>
        <p:nvSpPr>
          <p:cNvPr id="3" name="Espace réservé du contenu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only 12% of sexual information is provided by family and 29% by friends;</a:t>
            </a:r>
          </a:p>
          <a:p>
            <a:r>
              <a:rPr lang="en-US" dirty="0"/>
              <a:t>- only 16% of the progenitors are adolescents and 47% are over 28 years of age;</a:t>
            </a:r>
          </a:p>
          <a:p>
            <a:r>
              <a:rPr lang="en-US" dirty="0"/>
              <a:t>- 93% of adolescent girls do not use condoms or use them only sometimes;</a:t>
            </a:r>
          </a:p>
          <a:p>
            <a:r>
              <a:rPr lang="en-US" dirty="0"/>
              <a:t>- 90% do not know about family planning methods and how they work;</a:t>
            </a:r>
          </a:p>
          <a:p>
            <a:r>
              <a:rPr lang="en-US" dirty="0"/>
              <a:t>- 92% do not know their menstrual cycle and 88% do not know their fertile period"</a:t>
            </a:r>
          </a:p>
        </p:txBody>
      </p:sp>
    </p:spTree>
    <p:extLst>
      <p:ext uri="{BB962C8B-B14F-4D97-AF65-F5344CB8AC3E}">
        <p14:creationId xmlns:p14="http://schemas.microsoft.com/office/powerpoint/2010/main" xmlns="" val="3329652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effectLst>
                  <a:outerShdw blurRad="38100" dist="38100" dir="2700000" algn="tl">
                    <a:srgbClr val="000000">
                      <a:alpha val="43137"/>
                    </a:srgbClr>
                  </a:outerShdw>
                </a:effectLst>
                <a:latin typeface="Agency FB" panose="020B0503020202020204" pitchFamily="34" charset="0"/>
              </a:rPr>
              <a:t>Introduction</a:t>
            </a:r>
            <a:endParaRPr lang="en-US" dirty="0">
              <a:solidFill>
                <a:srgbClr val="00B050"/>
              </a:solidFill>
              <a:effectLst>
                <a:outerShdw blurRad="38100" dist="38100" dir="2700000" algn="tl">
                  <a:srgbClr val="000000">
                    <a:alpha val="43137"/>
                  </a:srgbClr>
                </a:outerShdw>
              </a:effectLst>
              <a:latin typeface="Agency FB" panose="020B0503020202020204" pitchFamily="34" charset="0"/>
            </a:endParaRPr>
          </a:p>
        </p:txBody>
      </p:sp>
      <p:sp>
        <p:nvSpPr>
          <p:cNvPr id="5" name="Content Placeholder 2"/>
          <p:cNvSpPr txBox="1">
            <a:spLocks/>
          </p:cNvSpPr>
          <p:nvPr/>
        </p:nvSpPr>
        <p:spPr>
          <a:xfrm>
            <a:off x="1097280" y="1845734"/>
            <a:ext cx="10485120" cy="4023360"/>
          </a:xfrm>
          <a:prstGeom prst="rect">
            <a:avLst/>
          </a:prstGeom>
        </p:spPr>
        <p:txBody>
          <a:bodyPr vert="horz" lIns="0" tIns="45720" rIns="0" bIns="45720" rtlCol="0">
            <a:normAutofit/>
          </a:bodyPr>
          <a:lstStyle/>
          <a:p>
            <a:pPr marL="544068" marR="0" lvl="1" indent="-342900" algn="l" defTabSz="914400" rtl="0" eaLnBrk="1" fontAlgn="base" latinLnBrk="0" hangingPunct="1">
              <a:lnSpc>
                <a:spcPct val="90000"/>
              </a:lnSpc>
              <a:spcBef>
                <a:spcPts val="200"/>
              </a:spcBef>
              <a:spcAft>
                <a:spcPts val="400"/>
              </a:spcAft>
              <a:buClr>
                <a:schemeClr val="accent3"/>
              </a:buClr>
              <a:buSzTx/>
              <a:buFont typeface="+mj-lt"/>
              <a:buAutoNum type="alphaUcPeriod"/>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Bell MT" pitchFamily="18" charset="0"/>
              </a:rPr>
              <a:t>Background</a:t>
            </a:r>
          </a:p>
          <a:p>
            <a:pPr marL="544068" lvl="1" indent="-342900" algn="just" fontAlgn="base">
              <a:lnSpc>
                <a:spcPct val="90000"/>
              </a:lnSpc>
              <a:spcBef>
                <a:spcPts val="200"/>
              </a:spcBef>
              <a:spcAft>
                <a:spcPts val="400"/>
              </a:spcAft>
              <a:buClr>
                <a:schemeClr val="accent3"/>
              </a:buClr>
            </a:pPr>
            <a:r>
              <a:rPr lang="en-US" sz="2200" dirty="0" smtClean="0">
                <a:solidFill>
                  <a:schemeClr val="tx1">
                    <a:lumMod val="75000"/>
                    <a:lumOff val="25000"/>
                  </a:schemeClr>
                </a:solidFill>
                <a:latin typeface="Bell MT" pitchFamily="18" charset="0"/>
              </a:rPr>
              <a:t>In Haiti's poor </a:t>
            </a:r>
            <a:r>
              <a:rPr lang="en-US" sz="2200" dirty="0" err="1" smtClean="0">
                <a:solidFill>
                  <a:schemeClr val="tx1">
                    <a:lumMod val="75000"/>
                    <a:lumOff val="25000"/>
                  </a:schemeClr>
                </a:solidFill>
                <a:latin typeface="Bell MT" pitchFamily="18" charset="0"/>
              </a:rPr>
              <a:t>neighbourhoods</a:t>
            </a:r>
            <a:r>
              <a:rPr lang="en-US" sz="2200" dirty="0" smtClean="0">
                <a:solidFill>
                  <a:schemeClr val="tx1">
                    <a:lumMod val="75000"/>
                    <a:lumOff val="25000"/>
                  </a:schemeClr>
                </a:solidFill>
                <a:latin typeface="Bell MT" pitchFamily="18" charset="0"/>
              </a:rPr>
              <a:t>, many girls drop out of school because of premature or unwanted pregnancies. Some have had the support of the father of their children to raise them or of their parents</a:t>
            </a:r>
            <a:r>
              <a:rPr lang="en-US" sz="2200" dirty="0" smtClean="0">
                <a:solidFill>
                  <a:schemeClr val="tx1">
                    <a:lumMod val="75000"/>
                    <a:lumOff val="25000"/>
                  </a:schemeClr>
                </a:solidFill>
                <a:latin typeface="Bell MT" pitchFamily="18" charset="0"/>
              </a:rPr>
              <a:t>, Others </a:t>
            </a:r>
            <a:r>
              <a:rPr lang="en-US" sz="2200" dirty="0" smtClean="0">
                <a:solidFill>
                  <a:schemeClr val="tx1">
                    <a:lumMod val="75000"/>
                    <a:lumOff val="25000"/>
                  </a:schemeClr>
                </a:solidFill>
                <a:latin typeface="Bell MT" pitchFamily="18" charset="0"/>
              </a:rPr>
              <a:t>do not, some do not know the identity of the father because 40% of these pregnancies are due to rape and sexual abuse, so they have to raise their children alone. These young teenage girls between the ages of 12 and 19 years old make all kinds of activities and sacrifices to provide for their children, many go into the informal sector trade, some go into domestic work as housekeepers, and some go into prostitution in the hope of having enough to feed themselves and their children. </a:t>
            </a:r>
            <a:endParaRPr lang="en-US" sz="2200" dirty="0" smtClean="0">
              <a:solidFill>
                <a:schemeClr val="tx1">
                  <a:lumMod val="75000"/>
                  <a:lumOff val="25000"/>
                </a:schemeClr>
              </a:solidFill>
              <a:latin typeface="Bell MT" pitchFamily="18" charset="0"/>
            </a:endParaRPr>
          </a:p>
          <a:p>
            <a:pPr marL="544068" lvl="1" indent="-342900" algn="just" fontAlgn="base">
              <a:lnSpc>
                <a:spcPct val="90000"/>
              </a:lnSpc>
              <a:spcBef>
                <a:spcPts val="200"/>
              </a:spcBef>
              <a:spcAft>
                <a:spcPts val="400"/>
              </a:spcAft>
              <a:buClr>
                <a:schemeClr val="accent3"/>
              </a:buClr>
            </a:pPr>
            <a:endParaRPr kumimoji="0" lang="en-US" sz="2200" i="0" u="none" strike="noStrike" kern="1200" cap="none" spc="0" normalizeH="0" baseline="0" noProof="0" dirty="0" smtClean="0">
              <a:ln>
                <a:noFill/>
              </a:ln>
              <a:solidFill>
                <a:schemeClr val="tx1">
                  <a:lumMod val="75000"/>
                  <a:lumOff val="25000"/>
                </a:schemeClr>
              </a:solidFill>
              <a:effectLst/>
              <a:uLnTx/>
              <a:uFillTx/>
              <a:latin typeface="Bell MT" pitchFamily="18" charset="0"/>
            </a:endParaRPr>
          </a:p>
          <a:p>
            <a:pPr marL="91440" marR="0" lvl="0" indent="-91440" algn="l" defTabSz="914400" rtl="0" eaLnBrk="1" fontAlgn="auto" latinLnBrk="0" hangingPunct="1">
              <a:lnSpc>
                <a:spcPct val="90000"/>
              </a:lnSpc>
              <a:spcBef>
                <a:spcPts val="1200"/>
              </a:spcBef>
              <a:spcAft>
                <a:spcPts val="200"/>
              </a:spcAft>
              <a:buClr>
                <a:schemeClr val="accent3"/>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xmlns="" val="342560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51566" y="2313725"/>
            <a:ext cx="7401097" cy="3560613"/>
          </a:xfrm>
        </p:spPr>
        <p:txBody>
          <a:bodyPr>
            <a:normAutofit/>
          </a:bodyPr>
          <a:lstStyle/>
          <a:p>
            <a:r>
              <a:rPr lang="en-US" sz="2200" dirty="0" smtClean="0">
                <a:latin typeface="Bell MT" pitchFamily="18" charset="0"/>
              </a:rPr>
              <a:t>For every one thousand (1000) girls between the ages of fifteen (15) and nineteen (19), sixty-six (66) have at least one early pregnancy in Haiti according to the MSSP. 11% of adolescents are already mothers, the general hypothesis is that socio-cultural, socio-economic and family factors influence the second birth of adolescents under the effect of certain variables such as early union, early sexuality, and under-use of contraception</a:t>
            </a:r>
            <a:r>
              <a:rPr lang="en-US" sz="2200" dirty="0" smtClean="0">
                <a:latin typeface="Bell MT" pitchFamily="18" charset="0"/>
              </a:rPr>
              <a:t>. </a:t>
            </a:r>
            <a:endParaRPr lang="en-US" sz="2200" dirty="0">
              <a:latin typeface="Bell MT"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52703" y="2022770"/>
            <a:ext cx="2556393" cy="256308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58368" marR="0" lvl="1" indent="-457200" defTabSz="914400" rtl="0" eaLnBrk="1" fontAlgn="base" latinLnBrk="0" hangingPunct="1">
              <a:lnSpc>
                <a:spcPct val="90000"/>
              </a:lnSpc>
              <a:spcBef>
                <a:spcPts val="200"/>
              </a:spcBef>
              <a:spcAft>
                <a:spcPts val="400"/>
              </a:spcAft>
              <a:buClr>
                <a:schemeClr val="accent3"/>
              </a:buClr>
              <a:buFont typeface="+mj-lt"/>
              <a:buAutoNum type="alphaUcPeriod" startAt="2"/>
              <a:tabLst/>
              <a:defRPr/>
            </a:pPr>
            <a:r>
              <a:rPr kumimoji="0" lang="en-US" sz="2400" b="1" i="0" u="none" strike="noStrike" kern="1200" cap="none" spc="0" normalizeH="0" baseline="0" noProof="0" dirty="0" smtClean="0">
                <a:ln>
                  <a:noFill/>
                </a:ln>
                <a:solidFill>
                  <a:prstClr val="white">
                    <a:lumMod val="75000"/>
                    <a:lumOff val="25000"/>
                  </a:prstClr>
                </a:solidFill>
                <a:effectLst/>
                <a:uLnTx/>
                <a:uFillTx/>
                <a:latin typeface="Bell MT" pitchFamily="18" charset="0"/>
                <a:ea typeface="+mn-ea"/>
                <a:cs typeface="+mn-cs"/>
              </a:rPr>
              <a:t>Problem </a:t>
            </a:r>
          </a:p>
        </p:txBody>
      </p:sp>
      <p:sp>
        <p:nvSpPr>
          <p:cNvPr id="3" name="Content Placeholder 2"/>
          <p:cNvSpPr>
            <a:spLocks noGrp="1"/>
          </p:cNvSpPr>
          <p:nvPr>
            <p:ph idx="1"/>
          </p:nvPr>
        </p:nvSpPr>
        <p:spPr>
          <a:xfrm>
            <a:off x="512618" y="1845734"/>
            <a:ext cx="8880765" cy="4347248"/>
          </a:xfrm>
        </p:spPr>
        <p:txBody>
          <a:bodyPr>
            <a:normAutofit fontScale="92500" lnSpcReduction="10000"/>
          </a:bodyPr>
          <a:lstStyle/>
          <a:p>
            <a:pPr algn="just"/>
            <a:r>
              <a:rPr lang="en-US" sz="2400" dirty="0" smtClean="0">
                <a:latin typeface="Bell MT" pitchFamily="18" charset="0"/>
              </a:rPr>
              <a:t>- Dropping out of school - According to a study we conducted, 58 per cent of girls never or rarely return to school after having a child. This figure increases when girls are also married.</a:t>
            </a:r>
          </a:p>
          <a:p>
            <a:pPr algn="just"/>
            <a:r>
              <a:rPr lang="en-US" sz="2400" dirty="0" smtClean="0">
                <a:latin typeface="Bell MT" pitchFamily="18" charset="0"/>
              </a:rPr>
              <a:t>- Marginalization - In many societies, family </a:t>
            </a:r>
            <a:r>
              <a:rPr lang="en-US" sz="2400" dirty="0" err="1" smtClean="0">
                <a:latin typeface="Bell MT" pitchFamily="18" charset="0"/>
              </a:rPr>
              <a:t>honour</a:t>
            </a:r>
            <a:r>
              <a:rPr lang="en-US" sz="2400" dirty="0" smtClean="0">
                <a:latin typeface="Bell MT" pitchFamily="18" charset="0"/>
              </a:rPr>
              <a:t> is based on girls' virginity. Girls who are pregnant out of wedlock are therefore discriminated against and marginalized. They may be rejected by their families and thus become vulnerable to violence and abuse, domestic slavery and sexual exploitation.</a:t>
            </a:r>
          </a:p>
          <a:p>
            <a:pPr algn="just"/>
            <a:r>
              <a:rPr lang="en-US" sz="2400" dirty="0" smtClean="0">
                <a:latin typeface="Bell MT" pitchFamily="18" charset="0"/>
              </a:rPr>
              <a:t>- Perpetuation of women's low status and poverty - Early marriages and pregnancies keep girls in their inferior status to men and do not enable them to escape poverty. This is an unjust situation and a huge lost potential for the development of communities and countries.</a:t>
            </a:r>
          </a:p>
          <a:p>
            <a:pPr marL="544068" lvl="1" indent="-342900" algn="ctr" fontAlgn="base">
              <a:buNone/>
            </a:pPr>
            <a:r>
              <a:rPr lang="en-US" sz="2400" b="1" dirty="0" smtClean="0">
                <a:latin typeface="Bell MT" pitchFamily="18" charset="0"/>
              </a:rPr>
              <a:t>This consequences of early pregnancy, is the problem that our project want to try to find a solution for</a:t>
            </a:r>
            <a:endParaRPr lang="en-US" sz="2400" b="1" dirty="0" smtClean="0">
              <a:latin typeface="Bell MT" pitchFamily="18" charset="0"/>
            </a:endParaRPr>
          </a:p>
          <a:p>
            <a:pPr marL="544068" lvl="1" indent="-342900" fontAlgn="base">
              <a:buNone/>
            </a:pPr>
            <a:endParaRPr lang="en-US" sz="2800" b="1" dirty="0" smtClean="0">
              <a:latin typeface="Bell MT" pitchFamily="18" charset="0"/>
            </a:endParaRPr>
          </a:p>
          <a:p>
            <a:endParaRPr lang="en-US" dirty="0"/>
          </a:p>
        </p:txBody>
      </p:sp>
      <p:pic>
        <p:nvPicPr>
          <p:cNvPr id="4"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57239" y="1973320"/>
            <a:ext cx="2259930" cy="1725845"/>
          </a:xfrm>
          <a:prstGeom prst="rect">
            <a:avLst/>
          </a:prstGeom>
        </p:spPr>
      </p:pic>
      <p:pic>
        <p:nvPicPr>
          <p:cNvPr id="5" name="Content Placeholder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628912" y="3975152"/>
            <a:ext cx="2008908" cy="2008908"/>
          </a:xfrm>
          <a:prstGeom prst="rect">
            <a:avLst/>
          </a:prstGeom>
        </p:spPr>
      </p:pic>
    </p:spTree>
    <p:extLst>
      <p:ext uri="{BB962C8B-B14F-4D97-AF65-F5344CB8AC3E}">
        <p14:creationId xmlns:p14="http://schemas.microsoft.com/office/powerpoint/2010/main" xmlns="" val="371520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658368" marR="0" lvl="1" indent="-457200" defTabSz="914400" rtl="0" eaLnBrk="1" fontAlgn="base" latinLnBrk="0" hangingPunct="1">
              <a:lnSpc>
                <a:spcPct val="90000"/>
              </a:lnSpc>
              <a:spcBef>
                <a:spcPts val="200"/>
              </a:spcBef>
              <a:spcAft>
                <a:spcPts val="400"/>
              </a:spcAft>
              <a:buClr>
                <a:schemeClr val="accent3"/>
              </a:buClr>
              <a:buFont typeface="+mj-lt"/>
              <a:buAutoNum type="alphaUcPeriod" startAt="3"/>
              <a:tabLst/>
              <a:defRPr/>
            </a:pPr>
            <a:r>
              <a:rPr kumimoji="0" lang="en-US" sz="2400" b="1" i="0" u="none" strike="noStrike" kern="1200" cap="none" spc="0" normalizeH="0" baseline="0" noProof="0" dirty="0" smtClean="0">
                <a:ln>
                  <a:noFill/>
                </a:ln>
                <a:solidFill>
                  <a:prstClr val="white">
                    <a:lumMod val="75000"/>
                    <a:lumOff val="25000"/>
                  </a:prstClr>
                </a:solidFill>
                <a:effectLst/>
                <a:uLnTx/>
                <a:uFillTx/>
                <a:latin typeface="Bell MT" pitchFamily="18" charset="0"/>
                <a:ea typeface="+mn-ea"/>
                <a:cs typeface="+mn-cs"/>
              </a:rPr>
              <a:t>Audience</a:t>
            </a:r>
            <a:endParaRPr lang="en-US" dirty="0"/>
          </a:p>
        </p:txBody>
      </p:sp>
      <p:sp>
        <p:nvSpPr>
          <p:cNvPr id="3" name="Espace réservé du contenu 2"/>
          <p:cNvSpPr>
            <a:spLocks noGrp="1"/>
          </p:cNvSpPr>
          <p:nvPr>
            <p:ph idx="1"/>
          </p:nvPr>
        </p:nvSpPr>
        <p:spPr/>
        <p:txBody>
          <a:bodyPr>
            <a:normAutofit/>
          </a:bodyPr>
          <a:lstStyle/>
          <a:p>
            <a:r>
              <a:rPr lang="en-US" sz="2400" dirty="0" smtClean="0">
                <a:latin typeface="Bell MT" pitchFamily="18" charset="0"/>
              </a:rPr>
              <a:t>All young mothers</a:t>
            </a:r>
          </a:p>
          <a:p>
            <a:r>
              <a:rPr lang="en-US" sz="2400" dirty="0" smtClean="0">
                <a:latin typeface="Bell MT" pitchFamily="18" charset="0"/>
              </a:rPr>
              <a:t>ONGs </a:t>
            </a:r>
            <a:r>
              <a:rPr lang="en-US" sz="2400" dirty="0" smtClean="0">
                <a:latin typeface="Bell MT" pitchFamily="18" charset="0"/>
              </a:rPr>
              <a:t>working with and for young people, women</a:t>
            </a:r>
          </a:p>
          <a:p>
            <a:r>
              <a:rPr lang="en-US" sz="2400" dirty="0" smtClean="0">
                <a:latin typeface="Bell MT" pitchFamily="18" charset="0"/>
              </a:rPr>
              <a:t>Corporate philanthropy</a:t>
            </a:r>
            <a:endParaRPr lang="en-US" sz="2400" dirty="0">
              <a:latin typeface="Bell MT"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35097" y="1925782"/>
            <a:ext cx="4696691" cy="3283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rgbClr val="00B050"/>
                </a:solidFill>
                <a:latin typeface="Agency FB" pitchFamily="34" charset="0"/>
              </a:rPr>
              <a:t>Haitian demographics</a:t>
            </a:r>
            <a:endParaRPr lang="en-US" dirty="0">
              <a:solidFill>
                <a:srgbClr val="00B050"/>
              </a:solidFill>
              <a:latin typeface="Agency FB" pitchFamily="34" charset="0"/>
            </a:endParaRPr>
          </a:p>
        </p:txBody>
      </p:sp>
      <p:sp>
        <p:nvSpPr>
          <p:cNvPr id="6" name="Espace réservé du contenu 5"/>
          <p:cNvSpPr>
            <a:spLocks noGrp="1"/>
          </p:cNvSpPr>
          <p:nvPr>
            <p:ph idx="1"/>
          </p:nvPr>
        </p:nvSpPr>
        <p:spPr>
          <a:xfrm>
            <a:off x="568045" y="1845734"/>
            <a:ext cx="6276109" cy="2684701"/>
          </a:xfrm>
        </p:spPr>
        <p:txBody>
          <a:bodyPr numCol="2">
            <a:normAutofit/>
          </a:bodyPr>
          <a:lstStyle/>
          <a:p>
            <a:pPr algn="just"/>
            <a:r>
              <a:rPr lang="en-US" dirty="0" smtClean="0">
                <a:latin typeface="Bell MT" pitchFamily="18" charset="0"/>
              </a:rPr>
              <a:t>Haiti </a:t>
            </a:r>
            <a:r>
              <a:rPr lang="en-US" dirty="0" smtClean="0">
                <a:latin typeface="Bell MT" pitchFamily="18" charset="0"/>
              </a:rPr>
              <a:t>have 10  departments: </a:t>
            </a:r>
          </a:p>
          <a:p>
            <a:pPr algn="just"/>
            <a:r>
              <a:rPr lang="en-US" dirty="0" smtClean="0">
                <a:latin typeface="Bell MT" pitchFamily="18" charset="0"/>
              </a:rPr>
              <a:t>0 : </a:t>
            </a:r>
            <a:r>
              <a:rPr lang="en-US" dirty="0" err="1" smtClean="0">
                <a:latin typeface="Bell MT" pitchFamily="18" charset="0"/>
              </a:rPr>
              <a:t>Artibonite</a:t>
            </a:r>
            <a:r>
              <a:rPr lang="en-US" dirty="0" smtClean="0">
                <a:latin typeface="Bell MT" pitchFamily="18" charset="0"/>
              </a:rPr>
              <a:t>   </a:t>
            </a:r>
            <a:endParaRPr lang="en-US" dirty="0" smtClean="0">
              <a:latin typeface="Bell MT" pitchFamily="18" charset="0"/>
            </a:endParaRPr>
          </a:p>
          <a:p>
            <a:pPr algn="just"/>
            <a:r>
              <a:rPr lang="en-US" dirty="0" smtClean="0">
                <a:latin typeface="Bell MT" pitchFamily="18" charset="0"/>
              </a:rPr>
              <a:t>1 </a:t>
            </a:r>
            <a:r>
              <a:rPr lang="en-US" dirty="0" smtClean="0">
                <a:latin typeface="Bell MT" pitchFamily="18" charset="0"/>
              </a:rPr>
              <a:t>: Centre   </a:t>
            </a:r>
          </a:p>
          <a:p>
            <a:pPr algn="just">
              <a:buNone/>
            </a:pPr>
            <a:r>
              <a:rPr lang="en-US" dirty="0" smtClean="0">
                <a:latin typeface="Bell MT" pitchFamily="18" charset="0"/>
              </a:rPr>
              <a:t> </a:t>
            </a:r>
            <a:r>
              <a:rPr lang="en-US" dirty="0" smtClean="0">
                <a:latin typeface="Bell MT" pitchFamily="18" charset="0"/>
              </a:rPr>
              <a:t>2 : </a:t>
            </a:r>
            <a:r>
              <a:rPr lang="en-US" dirty="0" err="1" smtClean="0">
                <a:latin typeface="Bell MT" pitchFamily="18" charset="0"/>
              </a:rPr>
              <a:t>Grande'Anse</a:t>
            </a:r>
            <a:r>
              <a:rPr lang="en-US" dirty="0" smtClean="0">
                <a:latin typeface="Bell MT" pitchFamily="18" charset="0"/>
              </a:rPr>
              <a:t>   </a:t>
            </a:r>
          </a:p>
          <a:p>
            <a:pPr algn="just"/>
            <a:r>
              <a:rPr lang="en-US" dirty="0" smtClean="0">
                <a:latin typeface="Bell MT" pitchFamily="18" charset="0"/>
              </a:rPr>
              <a:t>3 </a:t>
            </a:r>
            <a:r>
              <a:rPr lang="en-US" dirty="0" smtClean="0">
                <a:latin typeface="Bell MT" pitchFamily="18" charset="0"/>
              </a:rPr>
              <a:t>: </a:t>
            </a:r>
            <a:r>
              <a:rPr lang="en-US" dirty="0" err="1" smtClean="0">
                <a:latin typeface="Bell MT" pitchFamily="18" charset="0"/>
              </a:rPr>
              <a:t>Nippes</a:t>
            </a:r>
            <a:r>
              <a:rPr lang="en-US" dirty="0" smtClean="0">
                <a:latin typeface="Bell MT" pitchFamily="18" charset="0"/>
              </a:rPr>
              <a:t>   </a:t>
            </a:r>
          </a:p>
          <a:p>
            <a:pPr algn="just"/>
            <a:r>
              <a:rPr lang="en-US" dirty="0" smtClean="0">
                <a:latin typeface="Bell MT" pitchFamily="18" charset="0"/>
              </a:rPr>
              <a:t> </a:t>
            </a:r>
            <a:r>
              <a:rPr lang="en-US" dirty="0" smtClean="0">
                <a:latin typeface="Bell MT" pitchFamily="18" charset="0"/>
              </a:rPr>
              <a:t>4 : North   </a:t>
            </a:r>
          </a:p>
          <a:p>
            <a:pPr algn="just"/>
            <a:r>
              <a:rPr lang="en-US" dirty="0" smtClean="0">
                <a:latin typeface="Bell MT" pitchFamily="18" charset="0"/>
              </a:rPr>
              <a:t>5 </a:t>
            </a:r>
            <a:r>
              <a:rPr lang="en-US" dirty="0" smtClean="0">
                <a:latin typeface="Bell MT" pitchFamily="18" charset="0"/>
              </a:rPr>
              <a:t>: North-East   </a:t>
            </a:r>
          </a:p>
          <a:p>
            <a:pPr algn="just"/>
            <a:r>
              <a:rPr lang="en-US" dirty="0" smtClean="0">
                <a:latin typeface="Bell MT" pitchFamily="18" charset="0"/>
              </a:rPr>
              <a:t>6 </a:t>
            </a:r>
            <a:r>
              <a:rPr lang="en-US" dirty="0" smtClean="0">
                <a:latin typeface="Bell MT" pitchFamily="18" charset="0"/>
              </a:rPr>
              <a:t>: North-West   </a:t>
            </a:r>
          </a:p>
          <a:p>
            <a:pPr algn="just"/>
            <a:r>
              <a:rPr lang="en-US" dirty="0" smtClean="0">
                <a:latin typeface="Bell MT" pitchFamily="18" charset="0"/>
              </a:rPr>
              <a:t>7 </a:t>
            </a:r>
            <a:r>
              <a:rPr lang="en-US" dirty="0" smtClean="0">
                <a:latin typeface="Bell MT" pitchFamily="18" charset="0"/>
              </a:rPr>
              <a:t>: South   </a:t>
            </a:r>
          </a:p>
          <a:p>
            <a:pPr algn="just"/>
            <a:r>
              <a:rPr lang="en-US" dirty="0" smtClean="0">
                <a:latin typeface="Bell MT" pitchFamily="18" charset="0"/>
              </a:rPr>
              <a:t>8 </a:t>
            </a:r>
            <a:r>
              <a:rPr lang="en-US" dirty="0" smtClean="0">
                <a:latin typeface="Bell MT" pitchFamily="18" charset="0"/>
              </a:rPr>
              <a:t>: South-East   </a:t>
            </a:r>
          </a:p>
          <a:p>
            <a:pPr algn="just"/>
            <a:r>
              <a:rPr lang="en-US" dirty="0" smtClean="0">
                <a:latin typeface="Bell MT" pitchFamily="18" charset="0"/>
              </a:rPr>
              <a:t>9 </a:t>
            </a:r>
            <a:r>
              <a:rPr lang="en-US" dirty="0" smtClean="0">
                <a:latin typeface="Bell MT" pitchFamily="18" charset="0"/>
              </a:rPr>
              <a:t>: West   </a:t>
            </a:r>
            <a:endParaRPr lang="en-US" dirty="0" smtClean="0">
              <a:latin typeface="Bell MT" pitchFamily="18" charset="0"/>
            </a:endParaRPr>
          </a:p>
        </p:txBody>
      </p:sp>
      <p:pic>
        <p:nvPicPr>
          <p:cNvPr id="7" name="Image 6" descr="Haitian demographic.png"/>
          <p:cNvPicPr>
            <a:picLocks noChangeAspect="1"/>
          </p:cNvPicPr>
          <p:nvPr/>
        </p:nvPicPr>
        <p:blipFill>
          <a:blip r:embed="rId2"/>
          <a:stretch>
            <a:fillRect/>
          </a:stretch>
        </p:blipFill>
        <p:spPr>
          <a:xfrm>
            <a:off x="7151817" y="2056425"/>
            <a:ext cx="4624553" cy="3071865"/>
          </a:xfrm>
          <a:prstGeom prst="rect">
            <a:avLst/>
          </a:prstGeom>
        </p:spPr>
      </p:pic>
      <p:sp>
        <p:nvSpPr>
          <p:cNvPr id="9" name="Espace réservé du contenu 5"/>
          <p:cNvSpPr txBox="1">
            <a:spLocks/>
          </p:cNvSpPr>
          <p:nvPr/>
        </p:nvSpPr>
        <p:spPr>
          <a:xfrm>
            <a:off x="207818" y="4685915"/>
            <a:ext cx="6830292" cy="1451648"/>
          </a:xfrm>
          <a:prstGeom prst="rect">
            <a:avLst/>
          </a:prstGeom>
        </p:spPr>
        <p:txBody>
          <a:bodyPr vert="horz" lIns="0" tIns="45720" rIns="0" bIns="45720" numCol="1" rtlCol="0">
            <a:normAutofit/>
          </a:bodyPr>
          <a:lstStyle/>
          <a:p>
            <a:pPr marL="91440" marR="0" lvl="0" indent="-91440" algn="just" defTabSz="914400" rtl="0" eaLnBrk="1" fontAlgn="auto" latinLnBrk="0" hangingPunct="1">
              <a:lnSpc>
                <a:spcPct val="90000"/>
              </a:lnSpc>
              <a:spcBef>
                <a:spcPts val="1200"/>
              </a:spcBef>
              <a:spcAft>
                <a:spcPts val="200"/>
              </a:spcAft>
              <a:buClr>
                <a:schemeClr val="accent3"/>
              </a:buClr>
              <a:buSzPct val="100000"/>
              <a:buFont typeface="Calibri" panose="020F0502020204030204" pitchFamily="34" charset="0"/>
              <a:buChar char=" "/>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Bell MT" pitchFamily="18" charset="0"/>
                <a:ea typeface="+mn-ea"/>
                <a:cs typeface="+mn-cs"/>
              </a:rPr>
              <a:t> The three departments with the largest population are respectively (in descending order): West, </a:t>
            </a:r>
            <a:r>
              <a:rPr kumimoji="0" lang="en-US" sz="2000" b="0" i="0" u="none" strike="noStrike" kern="1200" cap="none" spc="0" normalizeH="0" baseline="0" noProof="0" dirty="0" err="1" smtClean="0">
                <a:ln>
                  <a:noFill/>
                </a:ln>
                <a:solidFill>
                  <a:schemeClr val="tx1">
                    <a:lumMod val="75000"/>
                    <a:lumOff val="25000"/>
                  </a:schemeClr>
                </a:solidFill>
                <a:effectLst/>
                <a:uLnTx/>
                <a:uFillTx/>
                <a:latin typeface="Bell MT" pitchFamily="18" charset="0"/>
                <a:ea typeface="+mn-ea"/>
                <a:cs typeface="+mn-cs"/>
              </a:rPr>
              <a:t>Artibonite</a:t>
            </a:r>
            <a:r>
              <a:rPr kumimoji="0" lang="en-US" sz="2000" b="0" i="0" u="none" strike="noStrike" kern="1200" cap="none" spc="0" normalizeH="0" baseline="0" noProof="0" dirty="0" smtClean="0">
                <a:ln>
                  <a:noFill/>
                </a:ln>
                <a:solidFill>
                  <a:schemeClr val="tx1">
                    <a:lumMod val="75000"/>
                    <a:lumOff val="25000"/>
                  </a:schemeClr>
                </a:solidFill>
                <a:effectLst/>
                <a:uLnTx/>
                <a:uFillTx/>
                <a:latin typeface="Bell MT" pitchFamily="18" charset="0"/>
                <a:ea typeface="+mn-ea"/>
                <a:cs typeface="+mn-cs"/>
              </a:rPr>
              <a:t> and North. So they're the three with the most young people(15-24 years).</a:t>
            </a:r>
            <a:endParaRPr kumimoji="0" lang="en-US" sz="2000" b="0" i="0" u="none" strike="noStrike" kern="1200" cap="none" spc="0" normalizeH="0" baseline="0" noProof="0" dirty="0">
              <a:ln>
                <a:noFill/>
              </a:ln>
              <a:solidFill>
                <a:schemeClr val="tx1">
                  <a:lumMod val="75000"/>
                  <a:lumOff val="25000"/>
                </a:schemeClr>
              </a:solidFill>
              <a:effectLst/>
              <a:uLnTx/>
              <a:uFillTx/>
              <a:latin typeface="Bell MT" pitchFamily="18" charset="0"/>
              <a:ea typeface="+mn-ea"/>
              <a:cs typeface="+mn-cs"/>
            </a:endParaRPr>
          </a:p>
        </p:txBody>
      </p:sp>
    </p:spTree>
    <p:extLst>
      <p:ext uri="{BB962C8B-B14F-4D97-AF65-F5344CB8AC3E}">
        <p14:creationId xmlns:p14="http://schemas.microsoft.com/office/powerpoint/2010/main" xmlns="" val="2880376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newplot.png"/>
          <p:cNvPicPr>
            <a:picLocks noGrp="1" noChangeAspect="1"/>
          </p:cNvPicPr>
          <p:nvPr>
            <p:ph idx="1"/>
          </p:nvPr>
        </p:nvPicPr>
        <p:blipFill>
          <a:blip r:embed="rId2"/>
          <a:srcRect l="15034" t="9567" b="13440"/>
          <a:stretch>
            <a:fillRect/>
          </a:stretch>
        </p:blipFill>
        <p:spPr>
          <a:xfrm>
            <a:off x="1149927" y="526467"/>
            <a:ext cx="10002981" cy="5488648"/>
          </a:xfrm>
        </p:spPr>
      </p:pic>
    </p:spTree>
    <p:extLst>
      <p:ext uri="{BB962C8B-B14F-4D97-AF65-F5344CB8AC3E}">
        <p14:creationId xmlns:p14="http://schemas.microsoft.com/office/powerpoint/2010/main" xmlns="" val="1975060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latin typeface="Agency FB" pitchFamily="34" charset="0"/>
              </a:rPr>
              <a:t>Keys </a:t>
            </a:r>
            <a:r>
              <a:rPr lang="en-US" dirty="0" err="1" smtClean="0">
                <a:solidFill>
                  <a:srgbClr val="00B050"/>
                </a:solidFill>
                <a:latin typeface="Agency FB" pitchFamily="34" charset="0"/>
              </a:rPr>
              <a:t>indicateur</a:t>
            </a:r>
            <a:r>
              <a:rPr lang="en-US" dirty="0" smtClean="0">
                <a:solidFill>
                  <a:srgbClr val="00B050"/>
                </a:solidFill>
                <a:latin typeface="Agency FB" pitchFamily="34" charset="0"/>
              </a:rPr>
              <a:t> of young aged 15-24</a:t>
            </a:r>
            <a:endParaRPr lang="en-US" dirty="0">
              <a:solidFill>
                <a:srgbClr val="00B050"/>
              </a:solidFill>
              <a:latin typeface="Agency FB" pitchFamily="34" charset="0"/>
            </a:endParaRPr>
          </a:p>
        </p:txBody>
      </p:sp>
      <p:sp>
        <p:nvSpPr>
          <p:cNvPr id="3" name="Content Placeholder 2"/>
          <p:cNvSpPr>
            <a:spLocks noGrp="1"/>
          </p:cNvSpPr>
          <p:nvPr>
            <p:ph idx="1"/>
          </p:nvPr>
        </p:nvSpPr>
        <p:spPr/>
        <p:txBody>
          <a:bodyPr>
            <a:noAutofit/>
          </a:bodyPr>
          <a:lstStyle/>
          <a:p>
            <a:pPr algn="just"/>
            <a:r>
              <a:rPr lang="en-US" sz="2200" dirty="0" smtClean="0">
                <a:latin typeface="Bell MT" pitchFamily="18" charset="0"/>
              </a:rPr>
              <a:t>Variables used are : </a:t>
            </a:r>
          </a:p>
          <a:p>
            <a:pPr algn="just"/>
            <a:r>
              <a:rPr lang="en-US" sz="2200" dirty="0" smtClean="0">
                <a:latin typeface="Bell MT" pitchFamily="18" charset="0"/>
              </a:rPr>
              <a:t>Percentage </a:t>
            </a:r>
            <a:r>
              <a:rPr lang="en-US" sz="2200" dirty="0" smtClean="0">
                <a:latin typeface="Bell MT" pitchFamily="18" charset="0"/>
              </a:rPr>
              <a:t>of youth who cannot </a:t>
            </a:r>
            <a:r>
              <a:rPr lang="en-US" sz="2200" dirty="0" smtClean="0">
                <a:latin typeface="Bell MT" pitchFamily="18" charset="0"/>
              </a:rPr>
              <a:t>read, Percentage </a:t>
            </a:r>
            <a:r>
              <a:rPr lang="en-US" sz="2200" dirty="0" smtClean="0">
                <a:latin typeface="Bell MT" pitchFamily="18" charset="0"/>
              </a:rPr>
              <a:t>of youth with completed primary </a:t>
            </a:r>
            <a:r>
              <a:rPr lang="en-US" sz="2200" dirty="0" smtClean="0">
                <a:latin typeface="Bell MT" pitchFamily="18" charset="0"/>
              </a:rPr>
              <a:t>education, Percentage </a:t>
            </a:r>
            <a:r>
              <a:rPr lang="en-US" sz="2200" dirty="0" smtClean="0">
                <a:latin typeface="Bell MT" pitchFamily="18" charset="0"/>
              </a:rPr>
              <a:t>of youth exposed to at least one media source (newspaper, radio, television) at least once a </a:t>
            </a:r>
            <a:r>
              <a:rPr lang="en-US" sz="2200" dirty="0" smtClean="0">
                <a:latin typeface="Bell MT" pitchFamily="18" charset="0"/>
              </a:rPr>
              <a:t>week, Percentage </a:t>
            </a:r>
            <a:r>
              <a:rPr lang="en-US" sz="2200" dirty="0" smtClean="0">
                <a:latin typeface="Bell MT" pitchFamily="18" charset="0"/>
              </a:rPr>
              <a:t>of youth currently </a:t>
            </a:r>
            <a:r>
              <a:rPr lang="en-US" sz="2200" dirty="0" smtClean="0">
                <a:latin typeface="Bell MT" pitchFamily="18" charset="0"/>
              </a:rPr>
              <a:t>married, Percentage </a:t>
            </a:r>
            <a:r>
              <a:rPr lang="en-US" sz="2200" dirty="0" smtClean="0">
                <a:latin typeface="Bell MT" pitchFamily="18" charset="0"/>
              </a:rPr>
              <a:t>of youth currently living </a:t>
            </a:r>
            <a:r>
              <a:rPr lang="en-US" sz="2200" dirty="0" smtClean="0">
                <a:latin typeface="Bell MT" pitchFamily="18" charset="0"/>
              </a:rPr>
              <a:t>together, Percentage </a:t>
            </a:r>
            <a:r>
              <a:rPr lang="en-US" sz="2200" dirty="0" smtClean="0">
                <a:latin typeface="Bell MT" pitchFamily="18" charset="0"/>
              </a:rPr>
              <a:t>of youth who had sexual intercourse before age </a:t>
            </a:r>
            <a:r>
              <a:rPr lang="en-US" sz="2200" dirty="0" smtClean="0">
                <a:latin typeface="Bell MT" pitchFamily="18" charset="0"/>
              </a:rPr>
              <a:t>15, Percentage </a:t>
            </a:r>
            <a:r>
              <a:rPr lang="en-US" sz="2200" dirty="0" smtClean="0">
                <a:latin typeface="Bell MT" pitchFamily="18" charset="0"/>
              </a:rPr>
              <a:t>of youth who had sexual intercourse before age </a:t>
            </a:r>
            <a:r>
              <a:rPr lang="en-US" sz="2200" dirty="0" smtClean="0">
                <a:latin typeface="Bell MT" pitchFamily="18" charset="0"/>
              </a:rPr>
              <a:t>18,  </a:t>
            </a:r>
            <a:r>
              <a:rPr lang="en-US" sz="2200" dirty="0" smtClean="0">
                <a:latin typeface="Bell MT" pitchFamily="18" charset="0"/>
              </a:rPr>
              <a:t>Percentage of youth who have begun </a:t>
            </a:r>
            <a:r>
              <a:rPr lang="en-US" sz="2200" dirty="0" smtClean="0">
                <a:latin typeface="Bell MT" pitchFamily="18" charset="0"/>
              </a:rPr>
              <a:t>childbearing, Percentage </a:t>
            </a:r>
            <a:r>
              <a:rPr lang="en-US" sz="2200" dirty="0" smtClean="0">
                <a:latin typeface="Bell MT" pitchFamily="18" charset="0"/>
              </a:rPr>
              <a:t>of youth who have ever been </a:t>
            </a:r>
            <a:r>
              <a:rPr lang="en-US" sz="2200" dirty="0" smtClean="0">
                <a:latin typeface="Bell MT" pitchFamily="18" charset="0"/>
              </a:rPr>
              <a:t>pregnant, Percentage </a:t>
            </a:r>
            <a:r>
              <a:rPr lang="en-US" sz="2200" dirty="0" smtClean="0">
                <a:latin typeface="Bell MT" pitchFamily="18" charset="0"/>
              </a:rPr>
              <a:t>of youth currently using a modern contraceptive </a:t>
            </a:r>
            <a:r>
              <a:rPr lang="en-US" sz="2200" dirty="0" smtClean="0">
                <a:latin typeface="Bell MT" pitchFamily="18" charset="0"/>
              </a:rPr>
              <a:t>method, Percentage </a:t>
            </a:r>
            <a:r>
              <a:rPr lang="en-US" sz="2200" dirty="0" smtClean="0">
                <a:latin typeface="Bell MT" pitchFamily="18" charset="0"/>
              </a:rPr>
              <a:t>of sexually active youth who have ever used any contraceptive </a:t>
            </a:r>
            <a:r>
              <a:rPr lang="en-US" sz="2200" dirty="0" smtClean="0">
                <a:latin typeface="Bell MT" pitchFamily="18" charset="0"/>
              </a:rPr>
              <a:t>method, Percentage </a:t>
            </a:r>
            <a:r>
              <a:rPr lang="en-US" sz="2200" dirty="0" smtClean="0">
                <a:latin typeface="Bell MT" pitchFamily="18" charset="0"/>
              </a:rPr>
              <a:t>of youth who have had sexual intercourse and who say that their first experience was against their will   </a:t>
            </a:r>
          </a:p>
          <a:p>
            <a:pPr algn="just"/>
            <a:r>
              <a:rPr lang="en-US" sz="2200" dirty="0" smtClean="0">
                <a:latin typeface="Bell MT" pitchFamily="18" charset="0"/>
              </a:rPr>
              <a:t>That treats four age groups: 15-19 years old, 15-24 years old, 20-24 years old,18-24 years </a:t>
            </a:r>
            <a:r>
              <a:rPr lang="en-US" sz="2200" dirty="0" err="1" smtClean="0">
                <a:latin typeface="Bell MT" pitchFamily="18" charset="0"/>
              </a:rPr>
              <a:t>oold</a:t>
            </a:r>
            <a:endParaRPr lang="en-US" sz="2200" dirty="0">
              <a:latin typeface="Bell MT" pitchFamily="18" charset="0"/>
            </a:endParaRPr>
          </a:p>
        </p:txBody>
      </p:sp>
    </p:spTree>
    <p:extLst>
      <p:ext uri="{BB962C8B-B14F-4D97-AF65-F5344CB8AC3E}">
        <p14:creationId xmlns:p14="http://schemas.microsoft.com/office/powerpoint/2010/main" xmlns="" val="2136448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67756" y="2039815"/>
            <a:ext cx="6203866" cy="398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descr="keys_data.png"/>
          <p:cNvPicPr>
            <a:picLocks noGrp="1" noChangeAspect="1"/>
          </p:cNvPicPr>
          <p:nvPr>
            <p:ph idx="1"/>
          </p:nvPr>
        </p:nvPicPr>
        <p:blipFill>
          <a:blip r:embed="rId2"/>
          <a:stretch>
            <a:fillRect/>
          </a:stretch>
        </p:blipFill>
        <p:spPr>
          <a:xfrm>
            <a:off x="295421" y="2970461"/>
            <a:ext cx="5401994" cy="1742215"/>
          </a:xfrm>
        </p:spPr>
      </p:pic>
      <p:pic>
        <p:nvPicPr>
          <p:cNvPr id="5" name="Image 4" descr="women data.png"/>
          <p:cNvPicPr>
            <a:picLocks noChangeAspect="1"/>
          </p:cNvPicPr>
          <p:nvPr/>
        </p:nvPicPr>
        <p:blipFill>
          <a:blip r:embed="rId3"/>
          <a:stretch>
            <a:fillRect/>
          </a:stretch>
        </p:blipFill>
        <p:spPr>
          <a:xfrm rot="5400000">
            <a:off x="6990116" y="1027753"/>
            <a:ext cx="3795491" cy="6111221"/>
          </a:xfrm>
          <a:prstGeom prst="rect">
            <a:avLst/>
          </a:prstGeom>
        </p:spPr>
      </p:pic>
      <p:sp>
        <p:nvSpPr>
          <p:cNvPr id="7" name="Rectangle 6"/>
          <p:cNvSpPr/>
          <p:nvPr/>
        </p:nvSpPr>
        <p:spPr>
          <a:xfrm>
            <a:off x="1659988" y="984746"/>
            <a:ext cx="9369082" cy="707886"/>
          </a:xfrm>
          <a:prstGeom prst="rect">
            <a:avLst/>
          </a:prstGeom>
        </p:spPr>
        <p:txBody>
          <a:bodyPr wrap="square">
            <a:spAutoFit/>
          </a:bodyPr>
          <a:lstStyle/>
          <a:p>
            <a:r>
              <a:rPr lang="en-US" sz="4000" dirty="0" smtClean="0">
                <a:latin typeface="Agency FB" pitchFamily="34" charset="0"/>
              </a:rPr>
              <a:t>The </a:t>
            </a:r>
            <a:r>
              <a:rPr lang="en-US" sz="4000" dirty="0" smtClean="0">
                <a:latin typeface="Agency FB" pitchFamily="34" charset="0"/>
              </a:rPr>
              <a:t>number of young people interviewed</a:t>
            </a:r>
            <a:endParaRPr lang="en-US" sz="4000" dirty="0">
              <a:latin typeface="Agency FB" pitchFamily="34" charset="0"/>
            </a:endParaRPr>
          </a:p>
        </p:txBody>
      </p:sp>
    </p:spTree>
    <p:extLst>
      <p:ext uri="{BB962C8B-B14F-4D97-AF65-F5344CB8AC3E}">
        <p14:creationId xmlns:p14="http://schemas.microsoft.com/office/powerpoint/2010/main" xmlns="" val="3988319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1833</TotalTime>
  <Words>776</Words>
  <Application>Microsoft Office PowerPoint</Application>
  <PresentationFormat>Personnalisé</PresentationFormat>
  <Paragraphs>48</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Retrospect</vt:lpstr>
      <vt:lpstr>Child of One</vt:lpstr>
      <vt:lpstr>Introduction</vt:lpstr>
      <vt:lpstr>Diapositive 3</vt:lpstr>
      <vt:lpstr>Problem </vt:lpstr>
      <vt:lpstr>Audience</vt:lpstr>
      <vt:lpstr>Haitian demographics</vt:lpstr>
      <vt:lpstr>Diapositive 7</vt:lpstr>
      <vt:lpstr>Keys indicateur of young aged 15-24</vt:lpstr>
      <vt:lpstr>Diapositive 9</vt:lpstr>
      <vt:lpstr>All age_group</vt:lpstr>
      <vt:lpstr>20-24 years old</vt:lpstr>
      <vt:lpstr>Diapositive 12</vt:lpstr>
      <vt:lpstr>Diapositive 13</vt:lpstr>
      <vt:lpstr>Diapositive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Admin</cp:lastModifiedBy>
  <cp:revision>29</cp:revision>
  <dcterms:created xsi:type="dcterms:W3CDTF">2020-07-30T16:34:00Z</dcterms:created>
  <dcterms:modified xsi:type="dcterms:W3CDTF">2020-08-13T07:32:49Z</dcterms:modified>
</cp:coreProperties>
</file>