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49B45151-D5A0-495B-9803-896721AE84D9}" type="datetimeFigureOut">
              <a:rPr lang="en-US" smtClean="0"/>
              <a:pPr/>
              <a:t>7/23/2020</a:t>
            </a:fld>
            <a:endParaRPr lang="en-US"/>
          </a:p>
        </p:txBody>
      </p:sp>
      <p:sp>
        <p:nvSpPr>
          <p:cNvPr id="17" name="Espace réservé du pied de page 16"/>
          <p:cNvSpPr>
            <a:spLocks noGrp="1"/>
          </p:cNvSpPr>
          <p:nvPr>
            <p:ph type="ftr" sz="quarter" idx="11"/>
          </p:nvPr>
        </p:nvSpPr>
        <p:spPr>
          <a:xfrm>
            <a:off x="5410200" y="4205288"/>
            <a:ext cx="1295400" cy="457200"/>
          </a:xfrm>
        </p:spPr>
        <p:txBody>
          <a:bodyPr/>
          <a:lstStyle/>
          <a:p>
            <a:endParaRPr lang="en-US"/>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0F6734A-9EE2-4632-9348-A5002D2EF2AA}"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9B45151-D5A0-495B-9803-896721AE84D9}" type="datetimeFigureOut">
              <a:rPr lang="en-US" smtClean="0"/>
              <a:pPr/>
              <a:t>7/23/2020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9B45151-D5A0-495B-9803-896721AE84D9}" type="datetimeFigureOut">
              <a:rPr lang="en-US" smtClean="0"/>
              <a:pPr/>
              <a:t>7/23/2020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9B45151-D5A0-495B-9803-896721AE84D9}" type="datetimeFigureOut">
              <a:rPr lang="en-US" smtClean="0"/>
              <a:pPr/>
              <a:t>7/23/2020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9B45151-D5A0-495B-9803-896721AE84D9}" type="datetimeFigureOut">
              <a:rPr lang="en-US" smtClean="0"/>
              <a:pPr/>
              <a:t>7/23/2020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9B45151-D5A0-495B-9803-896721AE84D9}" type="datetimeFigureOut">
              <a:rPr lang="en-US" smtClean="0"/>
              <a:pPr/>
              <a:t>7/23/2020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49B45151-D5A0-495B-9803-896721AE84D9}" type="datetimeFigureOut">
              <a:rPr lang="en-US" smtClean="0"/>
              <a:pPr/>
              <a:t>7/23/2020</a:t>
            </a:fld>
            <a:endParaRPr lang="en-US"/>
          </a:p>
        </p:txBody>
      </p:sp>
      <p:sp>
        <p:nvSpPr>
          <p:cNvPr id="27" name="Espace réservé du numéro de diapositive 26"/>
          <p:cNvSpPr>
            <a:spLocks noGrp="1"/>
          </p:cNvSpPr>
          <p:nvPr>
            <p:ph type="sldNum" sz="quarter" idx="11"/>
          </p:nvPr>
        </p:nvSpPr>
        <p:spPr/>
        <p:txBody>
          <a:bodyPr rtlCol="0"/>
          <a:lstStyle/>
          <a:p>
            <a:fld id="{90F6734A-9EE2-4632-9348-A5002D2EF2AA}" type="slidenum">
              <a:rPr lang="en-US" smtClean="0"/>
              <a:pPr/>
              <a:t>‹N°›</a:t>
            </a:fld>
            <a:endParaRPr lang="en-US"/>
          </a:p>
        </p:txBody>
      </p:sp>
      <p:sp>
        <p:nvSpPr>
          <p:cNvPr id="28" name="Espace réservé du pied de page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49B45151-D5A0-495B-9803-896721AE84D9}" type="datetimeFigureOut">
              <a:rPr lang="en-US" smtClean="0"/>
              <a:pPr/>
              <a:t>7/23/2020</a:t>
            </a:fld>
            <a:endParaRPr lang="en-US"/>
          </a:p>
        </p:txBody>
      </p:sp>
      <p:sp>
        <p:nvSpPr>
          <p:cNvPr id="4" name="Espace réservé du pied de page 3"/>
          <p:cNvSpPr>
            <a:spLocks noGrp="1"/>
          </p:cNvSpPr>
          <p:nvPr>
            <p:ph type="ftr" sz="quarter" idx="11"/>
          </p:nvPr>
        </p:nvSpPr>
        <p:spPr>
          <a:xfrm>
            <a:off x="5257800" y="612648"/>
            <a:ext cx="1325880" cy="457200"/>
          </a:xfrm>
        </p:spPr>
        <p:txBody>
          <a:bodyPr/>
          <a:lstStyle/>
          <a:p>
            <a:endParaRPr lang="en-US"/>
          </a:p>
        </p:txBody>
      </p:sp>
      <p:sp>
        <p:nvSpPr>
          <p:cNvPr id="5" name="Espace réservé du numéro de diapositive 4"/>
          <p:cNvSpPr>
            <a:spLocks noGrp="1"/>
          </p:cNvSpPr>
          <p:nvPr>
            <p:ph type="sldNum" sz="quarter" idx="12"/>
          </p:nvPr>
        </p:nvSpPr>
        <p:spPr>
          <a:xfrm>
            <a:off x="8174736" y="2272"/>
            <a:ext cx="762000" cy="365760"/>
          </a:xfrm>
        </p:spPr>
        <p:txBody>
          <a:bodyPr/>
          <a:lstStyle/>
          <a:p>
            <a:fld id="{90F6734A-9EE2-4632-9348-A5002D2EF2AA}"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9B45151-D5A0-495B-9803-896721AE84D9}" type="datetimeFigureOut">
              <a:rPr lang="en-US" smtClean="0"/>
              <a:pPr/>
              <a:t>7/23/2020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9B45151-D5A0-495B-9803-896721AE84D9}" type="datetimeFigureOut">
              <a:rPr lang="en-US" smtClean="0"/>
              <a:pPr/>
              <a:t>7/23/2020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9B45151-D5A0-495B-9803-896721AE84D9}" type="datetimeFigureOut">
              <a:rPr lang="en-US" smtClean="0"/>
              <a:pPr/>
              <a:t>7/23/2020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0F6734A-9EE2-4632-9348-A5002D2EF2AA}"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9B45151-D5A0-495B-9803-896721AE84D9}" type="datetimeFigureOut">
              <a:rPr lang="en-US" smtClean="0"/>
              <a:pPr/>
              <a:t>7/23/2020</a:t>
            </a:fld>
            <a:endParaRPr lang="en-US"/>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0F6734A-9EE2-4632-9348-A5002D2EF2AA}"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C3%89tats_des_%C3%89tats-Unis_par_population" TargetMode="External"/><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 Id="rId4" Type="http://schemas.openxmlformats.org/officeDocument/2006/relationships/hyperlink" Target="https://fr.wikipedia.org/wiki/Liste_des_villes_de_Californie_par_popul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962400"/>
            <a:ext cx="9144000" cy="28956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suicide image.jpg"/>
          <p:cNvPicPr>
            <a:picLocks noChangeAspect="1"/>
          </p:cNvPicPr>
          <p:nvPr/>
        </p:nvPicPr>
        <p:blipFill>
          <a:blip r:embed="rId2"/>
          <a:srcRect r="20000"/>
          <a:stretch>
            <a:fillRect/>
          </a:stretch>
        </p:blipFill>
        <p:spPr>
          <a:xfrm>
            <a:off x="685800" y="4038600"/>
            <a:ext cx="4011561" cy="2590800"/>
          </a:xfrm>
          <a:prstGeom prst="rect">
            <a:avLst/>
          </a:prstGeom>
          <a:ln>
            <a:noFill/>
          </a:ln>
          <a:effectLst>
            <a:softEdge rad="112500"/>
          </a:effectLst>
        </p:spPr>
      </p:pic>
      <p:sp>
        <p:nvSpPr>
          <p:cNvPr id="2" name="Titre 1"/>
          <p:cNvSpPr>
            <a:spLocks noGrp="1"/>
          </p:cNvSpPr>
          <p:nvPr>
            <p:ph type="ctrTitle"/>
          </p:nvPr>
        </p:nvSpPr>
        <p:spPr>
          <a:xfrm>
            <a:off x="609600" y="914400"/>
            <a:ext cx="9144000" cy="1470025"/>
          </a:xfrm>
        </p:spPr>
        <p:txBody>
          <a:bodyPr>
            <a:normAutofit/>
          </a:bodyPr>
          <a:lstStyle/>
          <a:p>
            <a:r>
              <a:rPr lang="en-US" sz="4000" dirty="0" smtClean="0">
                <a:latin typeface="Californian FB" pitchFamily="18" charset="0"/>
              </a:rPr>
              <a:t>Depression and suicide </a:t>
            </a:r>
            <a:r>
              <a:rPr lang="en-US" sz="4000" dirty="0" smtClean="0">
                <a:latin typeface="Californian FB" pitchFamily="18" charset="0"/>
              </a:rPr>
              <a:t>psychology</a:t>
            </a:r>
            <a:endParaRPr lang="en-US" sz="4000" dirty="0">
              <a:latin typeface="Californian FB" pitchFamily="18" charset="0"/>
            </a:endParaRPr>
          </a:p>
        </p:txBody>
      </p:sp>
      <p:sp>
        <p:nvSpPr>
          <p:cNvPr id="3" name="Sous-titre 2"/>
          <p:cNvSpPr>
            <a:spLocks noGrp="1"/>
          </p:cNvSpPr>
          <p:nvPr>
            <p:ph type="subTitle" idx="1"/>
          </p:nvPr>
        </p:nvSpPr>
        <p:spPr>
          <a:xfrm>
            <a:off x="4953000" y="4648200"/>
            <a:ext cx="3886200" cy="1828800"/>
          </a:xfrm>
        </p:spPr>
        <p:txBody>
          <a:bodyPr>
            <a:normAutofit/>
          </a:bodyPr>
          <a:lstStyle/>
          <a:p>
            <a:r>
              <a:rPr lang="en-US" sz="2800" b="1" dirty="0" smtClean="0">
                <a:solidFill>
                  <a:schemeClr val="bg1"/>
                </a:solidFill>
                <a:latin typeface="Californian FB" pitchFamily="18" charset="0"/>
              </a:rPr>
              <a:t>Capstone final project</a:t>
            </a:r>
          </a:p>
          <a:p>
            <a:r>
              <a:rPr lang="en-US" sz="2800" dirty="0" err="1" smtClean="0">
                <a:solidFill>
                  <a:schemeClr val="bg1"/>
                </a:solidFill>
                <a:latin typeface="Californian FB" pitchFamily="18" charset="0"/>
              </a:rPr>
              <a:t>Maickery</a:t>
            </a:r>
            <a:r>
              <a:rPr lang="en-US" sz="2800" dirty="0" smtClean="0">
                <a:solidFill>
                  <a:schemeClr val="bg1"/>
                </a:solidFill>
                <a:latin typeface="Californian FB" pitchFamily="18" charset="0"/>
              </a:rPr>
              <a:t> Bozor</a:t>
            </a:r>
          </a:p>
          <a:p>
            <a:r>
              <a:rPr lang="en-US" sz="2800" dirty="0" smtClean="0">
                <a:solidFill>
                  <a:schemeClr val="bg1"/>
                </a:solidFill>
                <a:latin typeface="Californian FB" pitchFamily="18" charset="0"/>
              </a:rPr>
              <a:t>July 23, 2020 </a:t>
            </a:r>
            <a:endParaRPr lang="en-US" sz="2800" dirty="0">
              <a:solidFill>
                <a:schemeClr val="bg1"/>
              </a:solidFill>
              <a:latin typeface="Californian FB"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 and future </a:t>
            </a:r>
            <a:r>
              <a:rPr lang="en-US" dirty="0" smtClean="0"/>
              <a:t>directions</a:t>
            </a:r>
            <a:endParaRPr lang="en-US" dirty="0"/>
          </a:p>
        </p:txBody>
      </p:sp>
      <p:sp>
        <p:nvSpPr>
          <p:cNvPr id="3" name="Espace réservé du contenu 2"/>
          <p:cNvSpPr>
            <a:spLocks noGrp="1"/>
          </p:cNvSpPr>
          <p:nvPr>
            <p:ph idx="1"/>
          </p:nvPr>
        </p:nvSpPr>
        <p:spPr/>
        <p:txBody>
          <a:bodyPr>
            <a:normAutofit/>
          </a:bodyPr>
          <a:lstStyle/>
          <a:p>
            <a:pPr>
              <a:buNone/>
            </a:pPr>
            <a:r>
              <a:rPr lang="en-US" sz="2400" dirty="0" smtClean="0">
                <a:latin typeface="Californian FB" pitchFamily="18" charset="0"/>
              </a:rPr>
              <a:t>According to a research </a:t>
            </a:r>
            <a:r>
              <a:rPr lang="en-US" sz="2400" b="1" dirty="0" smtClean="0">
                <a:latin typeface="Californian FB" pitchFamily="18" charset="0"/>
              </a:rPr>
              <a:t>California</a:t>
            </a:r>
            <a:r>
              <a:rPr lang="en-US" sz="2400" dirty="0" smtClean="0">
                <a:latin typeface="Californian FB" pitchFamily="18" charset="0"/>
              </a:rPr>
              <a:t> have the highest population over all the states of USA, and Los Angeles have the highest level of </a:t>
            </a:r>
            <a:r>
              <a:rPr lang="en-US" sz="2400" dirty="0" smtClean="0">
                <a:latin typeface="Californian FB" pitchFamily="18" charset="0"/>
              </a:rPr>
              <a:t>population </a:t>
            </a:r>
            <a:r>
              <a:rPr lang="en-US" sz="2400" dirty="0" smtClean="0">
                <a:latin typeface="Californian FB" pitchFamily="18" charset="0"/>
              </a:rPr>
              <a:t>in California. Los Angeles is the second largest city in the United States in terms of population after New York. Located in the southern state of California on the Pacific coast, the city is the seat of Los Angeles County</a:t>
            </a:r>
            <a:r>
              <a:rPr lang="en-US" sz="2400" dirty="0" smtClean="0">
                <a:latin typeface="Californian FB" pitchFamily="18" charset="0"/>
              </a:rPr>
              <a:t>.</a:t>
            </a:r>
          </a:p>
          <a:p>
            <a:pPr>
              <a:buNone/>
            </a:pPr>
            <a:r>
              <a:rPr lang="en-US" sz="2400" dirty="0" smtClean="0"/>
              <a:t/>
            </a:r>
            <a:br>
              <a:rPr lang="en-US" sz="2400" dirty="0" smtClean="0"/>
            </a:br>
            <a:r>
              <a:rPr lang="en-US" sz="2400" dirty="0" smtClean="0">
                <a:latin typeface="Californian FB" pitchFamily="18" charset="0"/>
              </a:rPr>
              <a:t>Los Angeles is the best destination for Dr </a:t>
            </a:r>
            <a:r>
              <a:rPr lang="en-US" sz="2400" dirty="0" err="1" smtClean="0">
                <a:latin typeface="Californian FB" pitchFamily="18" charset="0"/>
              </a:rPr>
              <a:t>Dupre</a:t>
            </a:r>
            <a:r>
              <a:rPr lang="en-US" sz="2400" dirty="0" smtClean="0">
                <a:latin typeface="Californian FB" pitchFamily="18" charset="0"/>
              </a:rPr>
              <a:t> to open his new </a:t>
            </a:r>
            <a:r>
              <a:rPr lang="en-US" sz="2400" dirty="0" smtClean="0">
                <a:latin typeface="Californian FB" pitchFamily="18" charset="0"/>
              </a:rPr>
              <a:t>clinic</a:t>
            </a:r>
            <a:endParaRPr lang="en-US" sz="2400" dirty="0">
              <a:latin typeface="Californian FB"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838200"/>
            <a:ext cx="8229600" cy="1066800"/>
          </a:xfrm>
        </p:spPr>
        <p:txBody>
          <a:bodyPr>
            <a:normAutofit/>
          </a:bodyPr>
          <a:lstStyle/>
          <a:p>
            <a:r>
              <a:rPr lang="en-US" b="1" dirty="0" smtClean="0">
                <a:latin typeface="Californian FB" pitchFamily="18" charset="0"/>
              </a:rPr>
              <a:t>Introduction</a:t>
            </a:r>
            <a:endParaRPr lang="en-US" dirty="0">
              <a:latin typeface="Californian FB" pitchFamily="18" charset="0"/>
            </a:endParaRPr>
          </a:p>
        </p:txBody>
      </p:sp>
      <p:sp>
        <p:nvSpPr>
          <p:cNvPr id="3" name="Espace réservé du contenu 2"/>
          <p:cNvSpPr>
            <a:spLocks noGrp="1"/>
          </p:cNvSpPr>
          <p:nvPr>
            <p:ph idx="1"/>
          </p:nvPr>
        </p:nvSpPr>
        <p:spPr>
          <a:xfrm>
            <a:off x="304800" y="2133600"/>
            <a:ext cx="8534400" cy="4267200"/>
          </a:xfrm>
        </p:spPr>
        <p:txBody>
          <a:bodyPr>
            <a:normAutofit/>
          </a:bodyPr>
          <a:lstStyle/>
          <a:p>
            <a:pPr algn="just">
              <a:buNone/>
            </a:pPr>
            <a:r>
              <a:rPr lang="en-US" sz="2400" dirty="0" smtClean="0">
                <a:latin typeface="Californian FB" pitchFamily="18" charset="0"/>
              </a:rPr>
              <a:t>Suicide </a:t>
            </a:r>
            <a:r>
              <a:rPr lang="en-US" sz="2400" dirty="0" smtClean="0">
                <a:latin typeface="Californian FB" pitchFamily="18" charset="0"/>
              </a:rPr>
              <a:t>is the deliberate act of ending one's own </a:t>
            </a:r>
            <a:r>
              <a:rPr lang="en-US" sz="2400" dirty="0" smtClean="0">
                <a:latin typeface="Californian FB" pitchFamily="18" charset="0"/>
              </a:rPr>
              <a:t>life, it’s </a:t>
            </a:r>
            <a:r>
              <a:rPr lang="en-US" sz="2400" dirty="0" smtClean="0">
                <a:latin typeface="Californian FB" pitchFamily="18" charset="0"/>
              </a:rPr>
              <a:t>a phenomenon that affects all regions of the </a:t>
            </a:r>
            <a:r>
              <a:rPr lang="en-US" sz="2400" dirty="0" smtClean="0">
                <a:latin typeface="Californian FB" pitchFamily="18" charset="0"/>
              </a:rPr>
              <a:t>world. </a:t>
            </a:r>
            <a:r>
              <a:rPr lang="en-US" sz="2400" dirty="0" smtClean="0">
                <a:latin typeface="Californian FB" pitchFamily="18" charset="0"/>
              </a:rPr>
              <a:t>More than 800,000 people per year die by committing </a:t>
            </a:r>
            <a:r>
              <a:rPr lang="en-US" sz="2400" dirty="0" smtClean="0">
                <a:latin typeface="Californian FB" pitchFamily="18" charset="0"/>
              </a:rPr>
              <a:t>suicide. </a:t>
            </a:r>
            <a:r>
              <a:rPr lang="en-US" sz="2400" dirty="0" smtClean="0">
                <a:latin typeface="Californian FB" pitchFamily="18" charset="0"/>
              </a:rPr>
              <a:t>These deaths can occur at any age in life. In the optic of help to </a:t>
            </a:r>
            <a:r>
              <a:rPr lang="en-US" sz="2400" dirty="0" smtClean="0">
                <a:latin typeface="Californian FB" pitchFamily="18" charset="0"/>
              </a:rPr>
              <a:t>decrease </a:t>
            </a:r>
            <a:r>
              <a:rPr lang="en-US" sz="2400" dirty="0" smtClean="0">
                <a:latin typeface="Californian FB" pitchFamily="18" charset="0"/>
              </a:rPr>
              <a:t>this quantity of suicides, Dr Christine </a:t>
            </a:r>
            <a:r>
              <a:rPr lang="en-US" sz="2400" dirty="0" err="1" smtClean="0">
                <a:latin typeface="Californian FB" pitchFamily="18" charset="0"/>
              </a:rPr>
              <a:t>Dupre</a:t>
            </a:r>
            <a:r>
              <a:rPr lang="en-US" sz="2400" dirty="0" smtClean="0">
                <a:latin typeface="Californian FB" pitchFamily="18" charset="0"/>
              </a:rPr>
              <a:t> would </a:t>
            </a:r>
            <a:r>
              <a:rPr lang="en-US" sz="2400" dirty="0" smtClean="0">
                <a:latin typeface="Californian FB" pitchFamily="18" charset="0"/>
              </a:rPr>
              <a:t>like to open a new psychologist’s office. She has the idea of settling somewhere where statistically there is the highest level of suicides in the world</a:t>
            </a:r>
            <a:r>
              <a:rPr lang="en-US" sz="2400" dirty="0" smtClean="0">
                <a:latin typeface="Californian FB" pitchFamily="18" charset="0"/>
              </a:rPr>
              <a:t>.</a:t>
            </a:r>
          </a:p>
          <a:p>
            <a:pPr algn="just"/>
            <a:r>
              <a:rPr lang="en-US" sz="2400" dirty="0" smtClean="0">
                <a:latin typeface="Californian FB" pitchFamily="18" charset="0"/>
              </a:rPr>
              <a:t>His </a:t>
            </a:r>
            <a:r>
              <a:rPr lang="en-US" sz="2400" dirty="0" smtClean="0">
                <a:latin typeface="Californian FB" pitchFamily="18" charset="0"/>
              </a:rPr>
              <a:t>counterparts will be </a:t>
            </a:r>
            <a:r>
              <a:rPr lang="en-US" sz="2400" dirty="0" smtClean="0">
                <a:latin typeface="Californian FB" pitchFamily="18" charset="0"/>
              </a:rPr>
              <a:t>interested </a:t>
            </a:r>
          </a:p>
          <a:p>
            <a:pPr algn="just"/>
            <a:r>
              <a:rPr lang="en-US" sz="2400" dirty="0" smtClean="0">
                <a:latin typeface="Californian FB" pitchFamily="18" charset="0"/>
              </a:rPr>
              <a:t>OMS </a:t>
            </a:r>
            <a:r>
              <a:rPr lang="en-US" sz="2400" dirty="0" smtClean="0">
                <a:latin typeface="Californian FB" pitchFamily="18" charset="0"/>
              </a:rPr>
              <a:t>will be interested </a:t>
            </a:r>
            <a:endParaRPr lang="en-US" sz="2400" dirty="0" smtClean="0">
              <a:latin typeface="Californian FB" pitchFamily="18" charset="0"/>
            </a:endParaRPr>
          </a:p>
          <a:p>
            <a:pPr algn="just"/>
            <a:endParaRPr lang="en-US" dirty="0" smtClean="0">
              <a:latin typeface="Californian FB" pitchFamily="18" charset="0"/>
            </a:endParaRPr>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smtClean="0">
                <a:latin typeface="Californian FB" pitchFamily="18" charset="0"/>
              </a:rPr>
              <a:t>Data acquisition and </a:t>
            </a:r>
            <a:r>
              <a:rPr lang="en-US" b="1" dirty="0" smtClean="0">
                <a:latin typeface="Californian FB" pitchFamily="18" charset="0"/>
              </a:rPr>
              <a:t>cleaning</a:t>
            </a:r>
            <a:endParaRPr lang="en-US" b="1" dirty="0">
              <a:latin typeface="Californian FB" pitchFamily="18" charset="0"/>
            </a:endParaRPr>
          </a:p>
        </p:txBody>
      </p:sp>
      <p:sp>
        <p:nvSpPr>
          <p:cNvPr id="3" name="Espace réservé du contenu 2"/>
          <p:cNvSpPr>
            <a:spLocks noGrp="1"/>
          </p:cNvSpPr>
          <p:nvPr>
            <p:ph idx="1"/>
          </p:nvPr>
        </p:nvSpPr>
        <p:spPr/>
        <p:txBody>
          <a:bodyPr>
            <a:normAutofit/>
          </a:bodyPr>
          <a:lstStyle/>
          <a:p>
            <a:r>
              <a:rPr lang="en-US" sz="2400" dirty="0" smtClean="0">
                <a:latin typeface="Californian FB" pitchFamily="18" charset="0"/>
              </a:rPr>
              <a:t>Worldwide suicide from </a:t>
            </a:r>
            <a:r>
              <a:rPr lang="en-US" sz="2400" dirty="0" err="1" smtClean="0">
                <a:latin typeface="Californian FB" pitchFamily="18" charset="0"/>
              </a:rPr>
              <a:t>Kaggle</a:t>
            </a:r>
            <a:r>
              <a:rPr lang="en-US" sz="2400" dirty="0" smtClean="0">
                <a:latin typeface="Californian FB" pitchFamily="18" charset="0"/>
              </a:rPr>
              <a:t> dataset </a:t>
            </a:r>
            <a:r>
              <a:rPr lang="en-US" sz="2400" u="sng" dirty="0" smtClean="0">
                <a:latin typeface="Californian FB" pitchFamily="18" charset="0"/>
                <a:hlinkClick r:id="rId2"/>
              </a:rPr>
              <a:t>https://</a:t>
            </a:r>
            <a:r>
              <a:rPr lang="en-US" sz="2400" u="sng" dirty="0" smtClean="0">
                <a:latin typeface="Californian FB" pitchFamily="18" charset="0"/>
                <a:hlinkClick r:id="rId2"/>
              </a:rPr>
              <a:t>www.kaggle.com/russellyates88/suicide-rates-overview-1985-to-2016</a:t>
            </a:r>
            <a:endParaRPr lang="en-US" sz="2400" u="sng" dirty="0" smtClean="0">
              <a:latin typeface="Californian FB" pitchFamily="18" charset="0"/>
            </a:endParaRPr>
          </a:p>
          <a:p>
            <a:r>
              <a:rPr lang="en-US" sz="2400" dirty="0" smtClean="0">
                <a:latin typeface="Californian FB" pitchFamily="18" charset="0"/>
              </a:rPr>
              <a:t>Population of </a:t>
            </a:r>
            <a:r>
              <a:rPr lang="en-US" sz="2400" dirty="0" err="1" smtClean="0">
                <a:latin typeface="Californian FB" pitchFamily="18" charset="0"/>
              </a:rPr>
              <a:t>USA:</a:t>
            </a:r>
            <a:r>
              <a:rPr lang="en-US" sz="2400" u="sng" dirty="0" err="1" smtClean="0">
                <a:latin typeface="Californian FB" pitchFamily="18" charset="0"/>
                <a:hlinkClick r:id="rId3"/>
              </a:rPr>
              <a:t>https</a:t>
            </a:r>
            <a:r>
              <a:rPr lang="en-US" sz="2400" u="sng" dirty="0" smtClean="0">
                <a:latin typeface="Californian FB" pitchFamily="18" charset="0"/>
                <a:hlinkClick r:id="rId3"/>
              </a:rPr>
              <a:t>://</a:t>
            </a:r>
            <a:r>
              <a:rPr lang="en-US" sz="2400" u="sng" dirty="0" err="1" smtClean="0">
                <a:latin typeface="Californian FB" pitchFamily="18" charset="0"/>
                <a:hlinkClick r:id="rId3"/>
              </a:rPr>
              <a:t>fr.wikipedia.org</a:t>
            </a:r>
            <a:r>
              <a:rPr lang="en-US" sz="2400" u="sng" dirty="0" smtClean="0">
                <a:latin typeface="Californian FB" pitchFamily="18" charset="0"/>
                <a:hlinkClick r:id="rId3"/>
              </a:rPr>
              <a:t>/wiki/%C3%89tats_des_%C3%89tats-Unis_par_population</a:t>
            </a:r>
            <a:endParaRPr lang="en-US" sz="2400" dirty="0" smtClean="0">
              <a:latin typeface="Californian FB" pitchFamily="18" charset="0"/>
            </a:endParaRPr>
          </a:p>
          <a:p>
            <a:r>
              <a:rPr lang="en-US" sz="2400" dirty="0" smtClean="0">
                <a:latin typeface="Californian FB" pitchFamily="18" charset="0"/>
              </a:rPr>
              <a:t>City of California: </a:t>
            </a:r>
            <a:r>
              <a:rPr lang="en-US" sz="2400" u="sng" dirty="0" smtClean="0">
                <a:latin typeface="Californian FB" pitchFamily="18" charset="0"/>
                <a:hlinkClick r:id="rId4"/>
              </a:rPr>
              <a:t>https://</a:t>
            </a:r>
            <a:r>
              <a:rPr lang="en-US" sz="2400" u="sng" dirty="0" smtClean="0">
                <a:latin typeface="Californian FB" pitchFamily="18" charset="0"/>
                <a:hlinkClick r:id="rId4"/>
              </a:rPr>
              <a:t>fr.wikipedia.org/wiki/Liste_des_villes_de_Californie_par_population</a:t>
            </a:r>
            <a:endParaRPr lang="en-US" sz="2400" dirty="0" smtClean="0">
              <a:latin typeface="Californian FB"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ountry plot.png"/>
          <p:cNvPicPr>
            <a:picLocks noGrp="1" noChangeAspect="1"/>
          </p:cNvPicPr>
          <p:nvPr>
            <p:ph idx="1"/>
          </p:nvPr>
        </p:nvPicPr>
        <p:blipFill>
          <a:blip r:embed="rId2"/>
          <a:stretch>
            <a:fillRect/>
          </a:stretch>
        </p:blipFill>
        <p:spPr>
          <a:xfrm>
            <a:off x="3962400" y="2590800"/>
            <a:ext cx="4859867" cy="3124200"/>
          </a:xfrm>
          <a:prstGeom prst="rect">
            <a:avLst/>
          </a:prstGeom>
          <a:ln>
            <a:noFill/>
          </a:ln>
          <a:effectLst>
            <a:softEdge rad="112500"/>
          </a:effectLst>
        </p:spPr>
      </p:pic>
      <p:sp>
        <p:nvSpPr>
          <p:cNvPr id="2" name="Titre 1"/>
          <p:cNvSpPr>
            <a:spLocks noGrp="1"/>
          </p:cNvSpPr>
          <p:nvPr>
            <p:ph type="title"/>
          </p:nvPr>
        </p:nvSpPr>
        <p:spPr/>
        <p:txBody>
          <a:bodyPr>
            <a:normAutofit fontScale="90000"/>
          </a:bodyPr>
          <a:lstStyle/>
          <a:p>
            <a:r>
              <a:rPr lang="en-US" b="1" dirty="0" smtClean="0">
                <a:latin typeface="Californian FB" pitchFamily="18" charset="0"/>
              </a:rPr>
              <a:t>Russia </a:t>
            </a:r>
            <a:r>
              <a:rPr lang="en-US" b="1" dirty="0" smtClean="0">
                <a:latin typeface="Californian FB" pitchFamily="18" charset="0"/>
              </a:rPr>
              <a:t>VS USA for highest suicide rate</a:t>
            </a:r>
            <a:endParaRPr lang="en-US" b="1" dirty="0">
              <a:latin typeface="Californian FB" pitchFamily="18" charset="0"/>
            </a:endParaRPr>
          </a:p>
        </p:txBody>
      </p:sp>
      <p:pic>
        <p:nvPicPr>
          <p:cNvPr id="5" name="Image 4" descr="top_country.png"/>
          <p:cNvPicPr>
            <a:picLocks noChangeAspect="1"/>
          </p:cNvPicPr>
          <p:nvPr/>
        </p:nvPicPr>
        <p:blipFill>
          <a:blip r:embed="rId3"/>
          <a:stretch>
            <a:fillRect/>
          </a:stretch>
        </p:blipFill>
        <p:spPr>
          <a:xfrm>
            <a:off x="304800" y="2286000"/>
            <a:ext cx="4741334" cy="304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smtClean="0">
                <a:latin typeface="Californian FB" pitchFamily="18" charset="0"/>
              </a:rPr>
              <a:t>Male </a:t>
            </a:r>
            <a:r>
              <a:rPr lang="en-US" b="1" dirty="0" smtClean="0">
                <a:latin typeface="Californian FB" pitchFamily="18" charset="0"/>
              </a:rPr>
              <a:t>has the highest suicide rate</a:t>
            </a:r>
            <a:endParaRPr lang="en-US" b="1" dirty="0">
              <a:latin typeface="Californian FB" pitchFamily="18" charset="0"/>
            </a:endParaRPr>
          </a:p>
        </p:txBody>
      </p:sp>
      <p:pic>
        <p:nvPicPr>
          <p:cNvPr id="4" name="Espace réservé du contenu 3" descr="sex_plot.png"/>
          <p:cNvPicPr>
            <a:picLocks noGrp="1" noChangeAspect="1"/>
          </p:cNvPicPr>
          <p:nvPr>
            <p:ph idx="1"/>
          </p:nvPr>
        </p:nvPicPr>
        <p:blipFill>
          <a:blip r:embed="rId2"/>
          <a:stretch>
            <a:fillRect/>
          </a:stretch>
        </p:blipFill>
        <p:spPr>
          <a:xfrm>
            <a:off x="0" y="2286000"/>
            <a:ext cx="6324600" cy="4065814"/>
          </a:xfrm>
        </p:spPr>
      </p:pic>
      <p:sp>
        <p:nvSpPr>
          <p:cNvPr id="5" name="Titre 1"/>
          <p:cNvSpPr txBox="1">
            <a:spLocks/>
          </p:cNvSpPr>
          <p:nvPr/>
        </p:nvSpPr>
        <p:spPr>
          <a:xfrm>
            <a:off x="4648200" y="3657600"/>
            <a:ext cx="3962400" cy="2514600"/>
          </a:xfrm>
          <a:prstGeom prst="rect">
            <a:avLst/>
          </a:prstGeom>
        </p:spPr>
        <p:txBody>
          <a:bodyPr vert="horz" anchor="ctr">
            <a:noAutofit/>
          </a:bodyPr>
          <a:lstStyle/>
          <a:p>
            <a:pPr lvl="0">
              <a:spcBef>
                <a:spcPct val="0"/>
              </a:spcBef>
            </a:pPr>
            <a:r>
              <a:rPr lang="en-US" sz="2800" dirty="0" smtClean="0">
                <a:latin typeface="Californian FB" pitchFamily="18" charset="0"/>
              </a:rPr>
              <a:t>Whether </a:t>
            </a:r>
            <a:r>
              <a:rPr lang="en-US" sz="2800" dirty="0" smtClean="0">
                <a:latin typeface="Californian FB" pitchFamily="18" charset="0"/>
              </a:rPr>
              <a:t>in general or specifically in the United States, males have the highest level of suicide</a:t>
            </a:r>
            <a:endParaRPr kumimoji="0" lang="en-US" sz="2800" b="1" i="0" u="none" strike="noStrike" kern="1200" cap="none" spc="0" normalizeH="0" baseline="0" noProof="0" dirty="0">
              <a:ln>
                <a:noFill/>
              </a:ln>
              <a:solidFill>
                <a:schemeClr val="tx2"/>
              </a:solidFill>
              <a:effectLst/>
              <a:uLnTx/>
              <a:uFillTx/>
              <a:latin typeface="Californian FB"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219200"/>
          </a:xfrm>
        </p:spPr>
        <p:txBody>
          <a:bodyPr>
            <a:normAutofit fontScale="90000"/>
          </a:bodyPr>
          <a:lstStyle/>
          <a:p>
            <a:r>
              <a:rPr lang="en-US" b="1" dirty="0" smtClean="0">
                <a:latin typeface="Californian FB" pitchFamily="18" charset="0"/>
              </a:rPr>
              <a:t>Baby Boomers(Born 1946-1964), the biggest</a:t>
            </a:r>
            <a:endParaRPr lang="en-US" b="1" dirty="0">
              <a:latin typeface="Californian FB" pitchFamily="18" charset="0"/>
            </a:endParaRPr>
          </a:p>
        </p:txBody>
      </p:sp>
      <p:pic>
        <p:nvPicPr>
          <p:cNvPr id="4" name="Espace réservé du contenu 3" descr="generation_plot.png"/>
          <p:cNvPicPr>
            <a:picLocks noGrp="1" noChangeAspect="1"/>
          </p:cNvPicPr>
          <p:nvPr>
            <p:ph idx="1"/>
          </p:nvPr>
        </p:nvPicPr>
        <p:blipFill>
          <a:blip r:embed="rId2"/>
          <a:stretch>
            <a:fillRect/>
          </a:stretch>
        </p:blipFill>
        <p:spPr>
          <a:xfrm>
            <a:off x="0" y="2362200"/>
            <a:ext cx="6248400" cy="4016829"/>
          </a:xfrm>
        </p:spPr>
      </p:pic>
      <p:sp>
        <p:nvSpPr>
          <p:cNvPr id="5" name="Titre 1"/>
          <p:cNvSpPr txBox="1">
            <a:spLocks/>
          </p:cNvSpPr>
          <p:nvPr/>
        </p:nvSpPr>
        <p:spPr>
          <a:xfrm>
            <a:off x="4572000" y="3733800"/>
            <a:ext cx="3962400" cy="2514600"/>
          </a:xfrm>
          <a:prstGeom prst="rect">
            <a:avLst/>
          </a:prstGeom>
        </p:spPr>
        <p:txBody>
          <a:bodyPr vert="horz" anchor="ctr">
            <a:normAutofit/>
          </a:bodyPr>
          <a:lstStyle/>
          <a:p>
            <a:pPr lvl="0">
              <a:spcBef>
                <a:spcPct val="0"/>
              </a:spcBef>
            </a:pPr>
            <a:r>
              <a:rPr kumimoji="0" lang="en-US" sz="2800" i="0" u="none" strike="noStrike" kern="1200" cap="none" spc="0" normalizeH="0" baseline="0" noProof="0" dirty="0" smtClean="0">
                <a:ln>
                  <a:noFill/>
                </a:ln>
                <a:effectLst/>
                <a:uLnTx/>
                <a:uFillTx/>
                <a:latin typeface="Californian FB" pitchFamily="18" charset="0"/>
                <a:ea typeface="+mj-ea"/>
                <a:cs typeface="+mj-cs"/>
              </a:rPr>
              <a:t>Baby</a:t>
            </a:r>
            <a:r>
              <a:rPr kumimoji="0" lang="en-US" sz="2800" i="0" u="none" strike="noStrike" kern="1200" cap="none" spc="0" normalizeH="0" noProof="0" dirty="0" smtClean="0">
                <a:ln>
                  <a:noFill/>
                </a:ln>
                <a:effectLst/>
                <a:uLnTx/>
                <a:uFillTx/>
                <a:latin typeface="Californian FB" pitchFamily="18" charset="0"/>
                <a:ea typeface="+mj-ea"/>
                <a:cs typeface="+mj-cs"/>
              </a:rPr>
              <a:t> boomers are the biggest </a:t>
            </a:r>
            <a:r>
              <a:rPr lang="en-US" sz="2800" dirty="0" smtClean="0">
                <a:latin typeface="Californian FB" pitchFamily="18" charset="0"/>
              </a:rPr>
              <a:t>when it comes to suicide</a:t>
            </a:r>
            <a:endParaRPr kumimoji="0" lang="en-US" sz="2800" i="0" u="none" strike="noStrike" kern="1200" cap="none" spc="0" normalizeH="0" baseline="0" noProof="0" dirty="0">
              <a:ln>
                <a:noFill/>
              </a:ln>
              <a:effectLst/>
              <a:uLnTx/>
              <a:uFillTx/>
              <a:latin typeface="Californian FB" pitchFamily="18"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600" b="1" dirty="0" smtClean="0">
                <a:latin typeface="Californian FB" pitchFamily="18" charset="0"/>
              </a:rPr>
              <a:t>Most </a:t>
            </a:r>
            <a:r>
              <a:rPr lang="en-US" sz="3600" b="1" dirty="0" smtClean="0">
                <a:latin typeface="Californian FB" pitchFamily="18" charset="0"/>
              </a:rPr>
              <a:t>suicidal age group</a:t>
            </a:r>
            <a:endParaRPr lang="en-US" sz="3600" b="1" dirty="0">
              <a:latin typeface="Californian FB" pitchFamily="18" charset="0"/>
            </a:endParaRPr>
          </a:p>
        </p:txBody>
      </p:sp>
      <p:pic>
        <p:nvPicPr>
          <p:cNvPr id="4" name="Espace réservé du contenu 3" descr="age_plot.png"/>
          <p:cNvPicPr>
            <a:picLocks noGrp="1" noChangeAspect="1"/>
          </p:cNvPicPr>
          <p:nvPr>
            <p:ph idx="1"/>
          </p:nvPr>
        </p:nvPicPr>
        <p:blipFill>
          <a:blip r:embed="rId2"/>
          <a:stretch>
            <a:fillRect/>
          </a:stretch>
        </p:blipFill>
        <p:spPr>
          <a:xfrm>
            <a:off x="2667000" y="2133599"/>
            <a:ext cx="6477000" cy="4163786"/>
          </a:xfrm>
        </p:spPr>
      </p:pic>
      <p:sp>
        <p:nvSpPr>
          <p:cNvPr id="5" name="Titre 1"/>
          <p:cNvSpPr txBox="1">
            <a:spLocks/>
          </p:cNvSpPr>
          <p:nvPr/>
        </p:nvSpPr>
        <p:spPr>
          <a:xfrm>
            <a:off x="304800" y="2209800"/>
            <a:ext cx="3962400" cy="2514600"/>
          </a:xfrm>
          <a:prstGeom prst="rect">
            <a:avLst/>
          </a:prstGeom>
        </p:spPr>
        <p:txBody>
          <a:bodyPr vert="horz" anchor="ctr">
            <a:normAutofit/>
          </a:bodyPr>
          <a:lstStyle/>
          <a:p>
            <a:pPr lvl="0">
              <a:spcBef>
                <a:spcPct val="0"/>
              </a:spcBef>
            </a:pPr>
            <a:r>
              <a:rPr lang="en-US" sz="2800" dirty="0" smtClean="0">
                <a:latin typeface="Californian FB" pitchFamily="18" charset="0"/>
              </a:rPr>
              <a:t>People between the ages of 35-54 are most likely to commit suicide</a:t>
            </a:r>
            <a:endParaRPr kumimoji="0" lang="en-US" sz="2800" i="0" u="none" strike="noStrike" kern="1200" cap="none" spc="0" normalizeH="0" baseline="0" noProof="0" dirty="0">
              <a:ln>
                <a:noFill/>
              </a:ln>
              <a:effectLst/>
              <a:uLnTx/>
              <a:uFillTx/>
              <a:latin typeface="Californian FB" pitchFamily="18" charset="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600" b="1" dirty="0" smtClean="0">
                <a:latin typeface="Californian FB" pitchFamily="18" charset="0"/>
              </a:rPr>
              <a:t>United states of America</a:t>
            </a:r>
            <a:endParaRPr lang="en-US" sz="3600" b="1" dirty="0">
              <a:latin typeface="Californian FB" pitchFamily="18" charset="0"/>
            </a:endParaRPr>
          </a:p>
        </p:txBody>
      </p:sp>
      <p:sp>
        <p:nvSpPr>
          <p:cNvPr id="3" name="Espace réservé du contenu 2"/>
          <p:cNvSpPr>
            <a:spLocks noGrp="1"/>
          </p:cNvSpPr>
          <p:nvPr>
            <p:ph idx="1"/>
          </p:nvPr>
        </p:nvSpPr>
        <p:spPr>
          <a:xfrm>
            <a:off x="304800" y="2743200"/>
            <a:ext cx="3200400" cy="3160776"/>
          </a:xfrm>
        </p:spPr>
        <p:txBody>
          <a:bodyPr>
            <a:normAutofit/>
          </a:bodyPr>
          <a:lstStyle/>
          <a:p>
            <a:pPr>
              <a:buNone/>
            </a:pPr>
            <a:r>
              <a:rPr lang="en-US" sz="2400" dirty="0" smtClean="0">
                <a:latin typeface="Californian FB" pitchFamily="18" charset="0"/>
              </a:rPr>
              <a:t>Over the years the USA has overtaken Russia in terms of suicide rate. They are now the great power of suicide</a:t>
            </a:r>
            <a:endParaRPr lang="en-US" sz="2400" dirty="0">
              <a:latin typeface="Californian FB" pitchFamily="18" charset="0"/>
            </a:endParaRPr>
          </a:p>
        </p:txBody>
      </p:sp>
      <p:pic>
        <p:nvPicPr>
          <p:cNvPr id="4" name="Image 3" descr="USA.png"/>
          <p:cNvPicPr>
            <a:picLocks noChangeAspect="1"/>
          </p:cNvPicPr>
          <p:nvPr/>
        </p:nvPicPr>
        <p:blipFill>
          <a:blip r:embed="rId2"/>
          <a:stretch>
            <a:fillRect/>
          </a:stretch>
        </p:blipFill>
        <p:spPr>
          <a:xfrm>
            <a:off x="3505200" y="2286000"/>
            <a:ext cx="5340328" cy="38362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Discussion</a:t>
            </a:r>
            <a:endParaRPr lang="en-US" dirty="0"/>
          </a:p>
        </p:txBody>
      </p:sp>
      <p:sp>
        <p:nvSpPr>
          <p:cNvPr id="3" name="Espace réservé du contenu 2"/>
          <p:cNvSpPr>
            <a:spLocks noGrp="1"/>
          </p:cNvSpPr>
          <p:nvPr>
            <p:ph idx="1"/>
          </p:nvPr>
        </p:nvSpPr>
        <p:spPr/>
        <p:txBody>
          <a:bodyPr>
            <a:normAutofit lnSpcReduction="10000"/>
          </a:bodyPr>
          <a:lstStyle/>
          <a:p>
            <a:pPr>
              <a:buNone/>
            </a:pPr>
            <a:r>
              <a:rPr lang="en-US" dirty="0" smtClean="0">
                <a:latin typeface="Californian FB" pitchFamily="18" charset="0"/>
              </a:rPr>
              <a:t>The exploratory of the suicide data from 1985 to 2015 let's us to conclude that: </a:t>
            </a:r>
            <a:r>
              <a:rPr lang="en-US" i="1" dirty="0" smtClean="0">
                <a:latin typeface="Californian FB" pitchFamily="18" charset="0"/>
              </a:rPr>
              <a:t>The highest suicide rate is recorded in the United States, specifically among men aged 35 to 54</a:t>
            </a:r>
            <a:r>
              <a:rPr lang="en-US" i="1" dirty="0" smtClean="0">
                <a:latin typeface="Californian FB" pitchFamily="18" charset="0"/>
              </a:rPr>
              <a:t>.</a:t>
            </a:r>
          </a:p>
          <a:p>
            <a:pPr>
              <a:buNone/>
            </a:pPr>
            <a:r>
              <a:rPr lang="en-US" dirty="0" smtClean="0">
                <a:latin typeface="Californian FB" pitchFamily="18" charset="0"/>
              </a:rPr>
              <a:t>Based on the exploratory of the worldwide suicide </a:t>
            </a:r>
            <a:r>
              <a:rPr lang="en-US" dirty="0" err="1" smtClean="0">
                <a:latin typeface="Californian FB" pitchFamily="18" charset="0"/>
              </a:rPr>
              <a:t>data,factors</a:t>
            </a:r>
            <a:r>
              <a:rPr lang="en-US" dirty="0" smtClean="0">
                <a:latin typeface="Californian FB" pitchFamily="18" charset="0"/>
              </a:rPr>
              <a:t> that will influence our </a:t>
            </a:r>
            <a:r>
              <a:rPr lang="en-US" dirty="0" err="1" smtClean="0">
                <a:latin typeface="Californian FB" pitchFamily="18" charset="0"/>
              </a:rPr>
              <a:t>decission</a:t>
            </a:r>
            <a:r>
              <a:rPr lang="en-US" dirty="0" smtClean="0">
                <a:latin typeface="Californian FB" pitchFamily="18" charset="0"/>
              </a:rPr>
              <a:t> are:</a:t>
            </a:r>
          </a:p>
          <a:p>
            <a:r>
              <a:rPr lang="en-US" dirty="0" smtClean="0">
                <a:latin typeface="Californian FB" pitchFamily="18" charset="0"/>
              </a:rPr>
              <a:t>country with the highest suicides rate</a:t>
            </a:r>
            <a:br>
              <a:rPr lang="en-US" dirty="0" smtClean="0">
                <a:latin typeface="Californian FB" pitchFamily="18" charset="0"/>
              </a:rPr>
            </a:br>
            <a:r>
              <a:rPr lang="en-US" dirty="0" smtClean="0">
                <a:latin typeface="Californian FB" pitchFamily="18" charset="0"/>
              </a:rPr>
              <a:t>. with highest male aged between 35-54</a:t>
            </a:r>
          </a:p>
          <a:p>
            <a:r>
              <a:rPr lang="en-US" dirty="0" smtClean="0">
                <a:latin typeface="Californian FB" pitchFamily="18" charset="0"/>
              </a:rPr>
              <a:t>as few clinics near as possible</a:t>
            </a:r>
          </a:p>
          <a:p>
            <a:r>
              <a:rPr lang="en-US" dirty="0" smtClean="0">
                <a:latin typeface="Californian FB" pitchFamily="18" charset="0"/>
              </a:rPr>
              <a:t>away from traffic noise</a:t>
            </a:r>
          </a:p>
          <a:p>
            <a:pPr>
              <a:buNone/>
            </a:pPr>
            <a:endParaRPr lang="en-US" dirty="0">
              <a:latin typeface="Californian FB"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76</TotalTime>
  <Words>241</Words>
  <Application>Microsoft Office PowerPoint</Application>
  <PresentationFormat>Affichage à l'écran (4:3)</PresentationFormat>
  <Paragraphs>31</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Urbain</vt:lpstr>
      <vt:lpstr>Depression and suicide psychology</vt:lpstr>
      <vt:lpstr>Introduction</vt:lpstr>
      <vt:lpstr>Data acquisition and cleaning</vt:lpstr>
      <vt:lpstr>Russia VS USA for highest suicide rate</vt:lpstr>
      <vt:lpstr>Male has the highest suicide rate</vt:lpstr>
      <vt:lpstr>Baby Boomers(Born 1946-1964), the biggest</vt:lpstr>
      <vt:lpstr>Most suicidal age group</vt:lpstr>
      <vt:lpstr>United states of America</vt:lpstr>
      <vt:lpstr>Discussion</vt:lpstr>
      <vt:lpstr>Conclusion and future directions</vt:lpstr>
    </vt:vector>
  </TitlesOfParts>
  <Company>rg-adguard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Admin</cp:lastModifiedBy>
  <cp:revision>21</cp:revision>
  <dcterms:created xsi:type="dcterms:W3CDTF">2020-07-22T06:39:44Z</dcterms:created>
  <dcterms:modified xsi:type="dcterms:W3CDTF">2020-07-23T17:28:28Z</dcterms:modified>
</cp:coreProperties>
</file>