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9" r:id="rId9"/>
    <p:sldId id="281" r:id="rId10"/>
    <p:sldId id="287" r:id="rId11"/>
    <p:sldId id="312" r:id="rId12"/>
    <p:sldId id="288" r:id="rId13"/>
  </p:sldIdLst>
  <p:sldSz cx="9144000" cy="5143500" type="screen16x9"/>
  <p:notesSz cx="6858000" cy="9144000"/>
  <p:embeddedFontLst>
    <p:embeddedFont>
      <p:font typeface="Catamaran" panose="020B0604020202020204" charset="0"/>
      <p:regular r:id="rId15"/>
      <p:bold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Orbitron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BE7094-6D77-45EA-95D2-DFB058FC239B}">
  <a:tblStyle styleId="{63BE7094-6D77-45EA-95D2-DFB058FC23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0a7be6e973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0a7be6e973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0a7be6e973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0a7be6e973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53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0a7be6e973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10a7be6e973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b09410e8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b09410e8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8c1208e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8c1208e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a7be6e973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0a7be6e973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a7be6e973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0a7be6e973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a7be6e97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0a7be6e97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0a7be6e973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0a7be6e973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4573875" y="1355014"/>
            <a:ext cx="3537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4573878" y="1712004"/>
            <a:ext cx="3537000" cy="6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title" idx="2"/>
          </p:nvPr>
        </p:nvSpPr>
        <p:spPr>
          <a:xfrm>
            <a:off x="4573878" y="2464468"/>
            <a:ext cx="3537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3"/>
          </p:nvPr>
        </p:nvSpPr>
        <p:spPr>
          <a:xfrm>
            <a:off x="4573878" y="2821073"/>
            <a:ext cx="3537000" cy="6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 idx="4"/>
          </p:nvPr>
        </p:nvSpPr>
        <p:spPr>
          <a:xfrm>
            <a:off x="4573878" y="3574685"/>
            <a:ext cx="3537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4573878" y="3931289"/>
            <a:ext cx="3537000" cy="6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1118821" y="1918866"/>
            <a:ext cx="2085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subTitle" idx="1"/>
          </p:nvPr>
        </p:nvSpPr>
        <p:spPr>
          <a:xfrm>
            <a:off x="1121821" y="2271180"/>
            <a:ext cx="20829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 idx="2"/>
          </p:nvPr>
        </p:nvSpPr>
        <p:spPr>
          <a:xfrm>
            <a:off x="5933160" y="1918853"/>
            <a:ext cx="2084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3"/>
          </p:nvPr>
        </p:nvSpPr>
        <p:spPr>
          <a:xfrm>
            <a:off x="5933160" y="2271170"/>
            <a:ext cx="20817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 idx="4"/>
          </p:nvPr>
        </p:nvSpPr>
        <p:spPr>
          <a:xfrm>
            <a:off x="1121821" y="3366664"/>
            <a:ext cx="2082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5"/>
          </p:nvPr>
        </p:nvSpPr>
        <p:spPr>
          <a:xfrm>
            <a:off x="1121821" y="3714801"/>
            <a:ext cx="20829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title" idx="6"/>
          </p:nvPr>
        </p:nvSpPr>
        <p:spPr>
          <a:xfrm>
            <a:off x="5933160" y="3366662"/>
            <a:ext cx="2081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7"/>
          </p:nvPr>
        </p:nvSpPr>
        <p:spPr>
          <a:xfrm>
            <a:off x="5933160" y="3714801"/>
            <a:ext cx="20817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290" name="Google Shape;290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4" name="Google Shape;294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295" name="Google Shape;295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298" name="Google Shape;298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9" name="Google Shape;299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00" name="Google Shape;300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name="adj" fmla="val 1478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name="adj" fmla="val 15959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23" name="Google Shape;323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457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7005" extrusionOk="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7005" extrusionOk="0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55625" y="2594282"/>
            <a:ext cx="44355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782272" y="876407"/>
            <a:ext cx="1582200" cy="13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223925"/>
            <a:ext cx="7704000" cy="5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600"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600"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600"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600"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600"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082975" y="1358675"/>
            <a:ext cx="5480100" cy="3240600"/>
          </a:xfrm>
          <a:prstGeom prst="bevel">
            <a:avLst>
              <a:gd name="adj" fmla="val 4694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7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35" name="Google Shape;35;p7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7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38" name="Google Shape;38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9" name="Google Shape;39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0" name="Google Shape;40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42;p7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43" name="Google Shape;43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44" name="Google Shape;44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5" name="Google Shape;45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" name="Google Shape;47;p7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3561000" y="1567150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4014600" y="73367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3561000" y="202122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08900" y="1567150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6562500" y="73367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08900" y="202122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3561000" y="3655079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4014600" y="284698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561000" y="4109004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08900" y="3655079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6562500" y="284698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08900" y="4109004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892575" y="1833900"/>
            <a:ext cx="21825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3373490" y="1597315"/>
            <a:ext cx="49125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1"/>
          </p:nvPr>
        </p:nvSpPr>
        <p:spPr>
          <a:xfrm>
            <a:off x="3611990" y="3184519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2" hasCustomPrompt="1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sz="60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sz="60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sz="60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sz="60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sz="60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sz="60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sz="60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Orbitron"/>
              <a:buNone/>
              <a:defRPr sz="60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2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1" r:id="rId8"/>
    <p:sldLayoutId id="2147483664" r:id="rId9"/>
    <p:sldLayoutId id="2147483675" r:id="rId10"/>
    <p:sldLayoutId id="2147483676" r:id="rId11"/>
    <p:sldLayoutId id="2147483681" r:id="rId12"/>
    <p:sldLayoutId id="214748368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tabelo.com/blo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freepik.es/vector-grati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oeV4Ex8C8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717771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Maicol Fabian Montoya Salamanca</a:t>
            </a:r>
            <a:br>
              <a:rPr lang="es-CO" dirty="0"/>
            </a:br>
            <a:r>
              <a:rPr lang="es-CO" dirty="0"/>
              <a:t>296002</a:t>
            </a:r>
            <a:endParaRPr dirty="0"/>
          </a:p>
        </p:txBody>
      </p:sp>
      <p:sp>
        <p:nvSpPr>
          <p:cNvPr id="339" name="Google Shape;339;p40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dk1"/>
                </a:solidFill>
              </a:rPr>
              <a:t>Base de datos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40" name="Google Shape;340;p40"/>
          <p:cNvGrpSpPr/>
          <p:nvPr/>
        </p:nvGrpSpPr>
        <p:grpSpPr>
          <a:xfrm>
            <a:off x="5980801" y="539500"/>
            <a:ext cx="2445545" cy="4064045"/>
            <a:chOff x="5980801" y="539500"/>
            <a:chExt cx="2445545" cy="4064045"/>
          </a:xfrm>
        </p:grpSpPr>
        <p:sp>
          <p:nvSpPr>
            <p:cNvPr id="341" name="Google Shape;341;p40"/>
            <p:cNvSpPr/>
            <p:nvPr/>
          </p:nvSpPr>
          <p:spPr>
            <a:xfrm>
              <a:off x="7657704" y="2186183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40"/>
            <p:cNvGrpSpPr/>
            <p:nvPr/>
          </p:nvGrpSpPr>
          <p:grpSpPr>
            <a:xfrm rot="10800000">
              <a:off x="7854923" y="2384488"/>
              <a:ext cx="374100" cy="374100"/>
              <a:chOff x="7854948" y="3207801"/>
              <a:chExt cx="374100" cy="374100"/>
            </a:xfrm>
          </p:grpSpPr>
          <p:sp>
            <p:nvSpPr>
              <p:cNvPr id="343" name="Google Shape;343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44" name="Google Shape;344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45" name="Google Shape;345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7" name="Google Shape;347;p40"/>
            <p:cNvSpPr/>
            <p:nvPr/>
          </p:nvSpPr>
          <p:spPr>
            <a:xfrm>
              <a:off x="7657704" y="3009524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657679" y="136283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40"/>
            <p:cNvGrpSpPr/>
            <p:nvPr/>
          </p:nvGrpSpPr>
          <p:grpSpPr>
            <a:xfrm>
              <a:off x="7657704" y="3832845"/>
              <a:ext cx="768600" cy="770700"/>
              <a:chOff x="7657704" y="3832845"/>
              <a:chExt cx="768600" cy="770700"/>
            </a:xfrm>
          </p:grpSpPr>
          <p:sp>
            <p:nvSpPr>
              <p:cNvPr id="350" name="Google Shape;350;p40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40"/>
            <p:cNvGrpSpPr/>
            <p:nvPr/>
          </p:nvGrpSpPr>
          <p:grpSpPr>
            <a:xfrm>
              <a:off x="6819240" y="3832845"/>
              <a:ext cx="768600" cy="770700"/>
              <a:chOff x="6819240" y="3832845"/>
              <a:chExt cx="768600" cy="770700"/>
            </a:xfrm>
          </p:grpSpPr>
          <p:sp>
            <p:nvSpPr>
              <p:cNvPr id="353" name="Google Shape;353;p40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40"/>
            <p:cNvGrpSpPr/>
            <p:nvPr/>
          </p:nvGrpSpPr>
          <p:grpSpPr>
            <a:xfrm>
              <a:off x="6819240" y="3007097"/>
              <a:ext cx="768600" cy="770700"/>
              <a:chOff x="6819240" y="3007097"/>
              <a:chExt cx="768600" cy="770700"/>
            </a:xfrm>
          </p:grpSpPr>
          <p:sp>
            <p:nvSpPr>
              <p:cNvPr id="356" name="Google Shape;356;p40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 rot="-5400000">
                <a:off x="7097345" y="3273352"/>
                <a:ext cx="212318" cy="238200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40"/>
            <p:cNvSpPr/>
            <p:nvPr/>
          </p:nvSpPr>
          <p:spPr>
            <a:xfrm>
              <a:off x="6819245" y="539500"/>
              <a:ext cx="16071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40"/>
            <p:cNvGrpSpPr/>
            <p:nvPr/>
          </p:nvGrpSpPr>
          <p:grpSpPr>
            <a:xfrm>
              <a:off x="5980801" y="3832845"/>
              <a:ext cx="768600" cy="770700"/>
              <a:chOff x="5980776" y="3832845"/>
              <a:chExt cx="768600" cy="770700"/>
            </a:xfrm>
          </p:grpSpPr>
          <p:sp>
            <p:nvSpPr>
              <p:cNvPr id="361" name="Google Shape;361;p40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40"/>
            <p:cNvSpPr/>
            <p:nvPr/>
          </p:nvSpPr>
          <p:spPr>
            <a:xfrm>
              <a:off x="7055495" y="768250"/>
              <a:ext cx="1134600" cy="313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2"/>
                  </a:solidFill>
                  <a:latin typeface="Orbitron"/>
                  <a:ea typeface="Orbitron"/>
                  <a:cs typeface="Orbitron"/>
                  <a:sym typeface="Orbitron"/>
                </a:rPr>
                <a:t>“base de datos ”</a:t>
              </a:r>
              <a:endParaRPr sz="1000" dirty="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854923" y="156112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40"/>
            <p:cNvGrpSpPr/>
            <p:nvPr/>
          </p:nvGrpSpPr>
          <p:grpSpPr>
            <a:xfrm>
              <a:off x="7922888" y="1628843"/>
              <a:ext cx="238218" cy="238688"/>
              <a:chOff x="3977494" y="2173070"/>
              <a:chExt cx="379449" cy="380258"/>
            </a:xfrm>
          </p:grpSpPr>
          <p:sp>
            <p:nvSpPr>
              <p:cNvPr id="366" name="Google Shape;366;p40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40"/>
            <p:cNvGrpSpPr/>
            <p:nvPr/>
          </p:nvGrpSpPr>
          <p:grpSpPr>
            <a:xfrm>
              <a:off x="7854948" y="3207801"/>
              <a:ext cx="374100" cy="374100"/>
              <a:chOff x="7854948" y="3207801"/>
              <a:chExt cx="374100" cy="374100"/>
            </a:xfrm>
          </p:grpSpPr>
          <p:sp>
            <p:nvSpPr>
              <p:cNvPr id="369" name="Google Shape;369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70" name="Google Shape;370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71" name="Google Shape;371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7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¿Cuáles conocimientos considera necesarios cuando llega el momento de crear la base de datos?</a:t>
            </a:r>
            <a:endParaRPr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784519-8849-4557-2EB1-DD525F6CDA9F}"/>
              </a:ext>
            </a:extLst>
          </p:cNvPr>
          <p:cNvSpPr txBox="1"/>
          <p:nvPr/>
        </p:nvSpPr>
        <p:spPr>
          <a:xfrm>
            <a:off x="321732" y="1431597"/>
            <a:ext cx="530013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ES" dirty="0"/>
              <a:t>Conocimientos en modelado de datos: es importante saber cómo diseñar la estructura de la base de datos, incluyendo la creación de tablas, relaciones entre tablas, y la normalización de datos.</a:t>
            </a:r>
          </a:p>
          <a:p>
            <a:pPr algn="l">
              <a:buFont typeface="+mj-lt"/>
              <a:buAutoNum type="arabicPeriod"/>
            </a:pPr>
            <a:r>
              <a:rPr lang="es-ES" dirty="0"/>
              <a:t>Conocimientos en lenguajes de consulta de bases de datos: es fundamental saber cómo escribir consultas SQL para interactuar con la base de datos, realizar búsquedas, actualizaciones, inserciones y eliminaciones de datos.</a:t>
            </a:r>
          </a:p>
          <a:p>
            <a:pPr algn="l">
              <a:buFont typeface="+mj-lt"/>
              <a:buAutoNum type="arabicPeriod"/>
            </a:pPr>
            <a:r>
              <a:rPr lang="es-ES" dirty="0"/>
              <a:t>Conocimientos en seguridad de bases de datos: es necesario entender cómo proteger la información almacenada en la base de datos, implementando medidas de seguridad como encriptación de datos, control de acceso y auditorías.</a:t>
            </a:r>
          </a:p>
          <a:p>
            <a:pPr algn="l">
              <a:buFont typeface="+mj-lt"/>
              <a:buAutoNum type="arabicPeriod"/>
            </a:pPr>
            <a:r>
              <a:rPr lang="es-ES" dirty="0"/>
              <a:t>Conocimientos en rendimiento y optimización de bases de datos: es importante saber cómo optimizar el rendimiento de la base de datos, mediante la indexación de tablas, la optimización de consultas y la configuración adecuada del servidor de base de datos.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Vector Gratis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(2022). </a:t>
            </a:r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C0B677-15CB-ADBE-F03C-75F95978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10" y="1735984"/>
            <a:ext cx="2922058" cy="226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93CE861-124D-B28D-3E4B-E5795D7E7567}"/>
              </a:ext>
            </a:extLst>
          </p:cNvPr>
          <p:cNvSpPr txBox="1"/>
          <p:nvPr/>
        </p:nvSpPr>
        <p:spPr>
          <a:xfrm>
            <a:off x="6221942" y="8068734"/>
            <a:ext cx="90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k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D747778-376C-0449-AE24-29F2AF61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345" y="4073801"/>
            <a:ext cx="3336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de degradado de </a:t>
            </a:r>
            <a:r>
              <a:rPr kumimoji="0" lang="es-CO" altLang="es-CO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es-CO" altLang="es-CO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Vector Gratis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(2022).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https://www.freepik.es/vector-gratis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7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¿Cuáles conocimientos considera necesarios cuando llega el momento de crear la base de datos?</a:t>
            </a:r>
            <a:endParaRPr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93CE861-124D-B28D-3E4B-E5795D7E7567}"/>
              </a:ext>
            </a:extLst>
          </p:cNvPr>
          <p:cNvSpPr txBox="1"/>
          <p:nvPr/>
        </p:nvSpPr>
        <p:spPr>
          <a:xfrm>
            <a:off x="6221942" y="8068734"/>
            <a:ext cx="90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k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EDA3B3-9512-D56B-5E98-033489413681}"/>
              </a:ext>
            </a:extLst>
          </p:cNvPr>
          <p:cNvSpPr txBox="1"/>
          <p:nvPr/>
        </p:nvSpPr>
        <p:spPr>
          <a:xfrm>
            <a:off x="457200" y="1616039"/>
            <a:ext cx="4944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Aprender un lenguaje de consultas como SQL es esencial para tu perfil profesional por varias razones clave. Primero, te permite acceder y trabajar con datos, lo que es crucial en campos como análisis de datos, desarrollo de software y administración de sistemas. Con SQL, puedes manipular datos de manera efectiva, realizar análisis complejos y desarrollar aplicaciones que interactúen con bases de datos. Además, el conocimiento de SQL es altamente demandado en el mercado laboral y puede abrirte muchas oportunidades profesionales. En resumen, dominar SQL es fundamental para aprovechar al máximo el potencial de los datos en tu carrera profesional.</a:t>
            </a:r>
            <a:endParaRPr lang="es-CO" dirty="0"/>
          </a:p>
        </p:txBody>
      </p:sp>
      <p:pic>
        <p:nvPicPr>
          <p:cNvPr id="4098" name="Picture 2" descr="Más de 300 imágenes gratis de Base De Datos y Datos - Pixabay">
            <a:extLst>
              <a:ext uri="{FF2B5EF4-FFF2-40B4-BE49-F238E27FC236}">
                <a16:creationId xmlns:a16="http://schemas.microsoft.com/office/drawing/2014/main" id="{B5F717BE-B0E6-EAED-F55E-B02DEE09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7" y="1351449"/>
            <a:ext cx="3368145" cy="294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2FB4E12-115F-C6C5-9293-E59CCF40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334"/>
            <a:ext cx="443501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Pixabay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(s. f.). </a:t>
            </a:r>
            <a:r>
              <a:rPr kumimoji="0" lang="es-CO" altLang="es-CO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Grande, datos, teclado, computadora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https://pixabay.com/es/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3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7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Referencias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" name="Google Shape;1160;p72"/>
          <p:cNvSpPr txBox="1"/>
          <p:nvPr/>
        </p:nvSpPr>
        <p:spPr>
          <a:xfrm>
            <a:off x="7808705" y="5193626"/>
            <a:ext cx="17424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E1F24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3B65F7C-7BF6-E011-06B9-5E0ACC3C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1717262"/>
            <a:ext cx="555413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Blogs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(s. f.).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Vertabelo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Modeler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https://www.vertabelo.com/blog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de degradado de </a:t>
            </a:r>
            <a:r>
              <a:rPr kumimoji="0" lang="es-CO" altLang="es-CO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es-CO" altLang="es-CO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Vector Gratis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(2022).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https://www.freepik.es/vector-gratis</a:t>
            </a: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A49ED66-0A43-D8FF-0CAE-E3FD85A6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1261705"/>
            <a:ext cx="62568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(s. f.). </a:t>
            </a:r>
            <a:r>
              <a:rPr kumimoji="0" lang="es-CO" altLang="es-CO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kumimoji="0" lang="es-CO" altLang="es-CO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A </a:t>
            </a:r>
            <a:r>
              <a:rPr kumimoji="0" lang="es-CO" altLang="es-CO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kumimoji="0" lang="es-CO" altLang="es-CO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CO" altLang="es-CO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kumimoji="0" lang="es-CO" altLang="es-CO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portal </a:t>
            </a:r>
            <a:r>
              <a:rPr kumimoji="0" lang="es-CO" altLang="es-CO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s-CO" altLang="es-CO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CO" altLang="es-CO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https://www.geeksforgeeks.org/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/>
          <p:nvPr/>
        </p:nvSpPr>
        <p:spPr>
          <a:xfrm>
            <a:off x="574875" y="1742925"/>
            <a:ext cx="7988100" cy="2385900"/>
          </a:xfrm>
          <a:prstGeom prst="bevel">
            <a:avLst>
              <a:gd name="adj" fmla="val 624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1"/>
                </a:solidFill>
              </a:rPr>
              <a:t>Contenido base de datos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79" name="Google Shape;379;p41"/>
          <p:cNvSpPr txBox="1">
            <a:spLocks noGrp="1"/>
          </p:cNvSpPr>
          <p:nvPr>
            <p:ph type="body" idx="1"/>
          </p:nvPr>
        </p:nvSpPr>
        <p:spPr>
          <a:xfrm>
            <a:off x="720000" y="1223925"/>
            <a:ext cx="7704000" cy="5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This is a slide structure based on an education presentation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</a:t>
            </a:r>
            <a:endParaRPr/>
          </a:p>
        </p:txBody>
      </p:sp>
      <p:graphicFrame>
        <p:nvGraphicFramePr>
          <p:cNvPr id="380" name="Google Shape;380;p41"/>
          <p:cNvGraphicFramePr/>
          <p:nvPr>
            <p:extLst>
              <p:ext uri="{D42A27DB-BD31-4B8C-83A1-F6EECF244321}">
                <p14:modId xmlns:p14="http://schemas.microsoft.com/office/powerpoint/2010/main" val="312381659"/>
              </p:ext>
            </p:extLst>
          </p:nvPr>
        </p:nvGraphicFramePr>
        <p:xfrm>
          <a:off x="719988" y="1900575"/>
          <a:ext cx="7704000" cy="2103000"/>
        </p:xfrm>
        <a:graphic>
          <a:graphicData uri="http://schemas.openxmlformats.org/drawingml/2006/table">
            <a:tbl>
              <a:tblPr>
                <a:noFill/>
                <a:tableStyleId>{63BE7094-6D77-45EA-95D2-DFB058FC239B}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Resumen del video</a:t>
                      </a:r>
                      <a:endParaRPr sz="1100" b="1" u="sng" dirty="0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Video base de datos adjunto en Outlook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</a:t>
                      </a:r>
                      <a:r>
                        <a:rPr lang="en" sz="1100" b="1" u="sng" dirty="0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" sz="1100" b="1" dirty="0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and </a:t>
                      </a:r>
                      <a:r>
                        <a:rPr lang="en" sz="1100" b="1" u="sng" dirty="0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</a:t>
                      </a:r>
                      <a:r>
                        <a:rPr lang="en" sz="1100" b="1" u="sng" dirty="0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resources</a:t>
                      </a:r>
                      <a:endParaRPr sz="1100" b="1" u="sng" dirty="0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</a:t>
                      </a:r>
                      <a:r>
                        <a:rPr lang="en" sz="1100" b="1" u="sng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e</a:t>
                      </a:r>
                      <a:endParaRPr sz="1100" b="1" u="sng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Colors</a:t>
                      </a:r>
                      <a:endParaRPr sz="1100" b="1" u="sng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sz="1100" b="1" u="sng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Customizable icons</a:t>
                      </a:r>
                      <a:endParaRPr sz="1100" b="1" u="sng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They are sorted by theme so you can use them in all kinds of presentations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1" name="Google Shape;381;p41"/>
          <p:cNvSpPr txBox="1"/>
          <p:nvPr/>
        </p:nvSpPr>
        <p:spPr>
          <a:xfrm>
            <a:off x="1242688" y="4128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For more info:</a:t>
            </a:r>
            <a:br>
              <a:rPr lang="en" sz="11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1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| 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1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 | 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2" name="Google Shape;382;p41"/>
          <p:cNvSpPr txBox="1"/>
          <p:nvPr/>
        </p:nvSpPr>
        <p:spPr>
          <a:xfrm>
            <a:off x="4729875" y="4128750"/>
            <a:ext cx="341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can visit our sister projects:</a:t>
            </a:r>
            <a:br>
              <a:rPr lang="en" sz="11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|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|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|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1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|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/>
          <p:nvPr/>
        </p:nvSpPr>
        <p:spPr>
          <a:xfrm>
            <a:off x="4223550" y="2643073"/>
            <a:ext cx="857400" cy="8595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2"/>
          <p:cNvSpPr/>
          <p:nvPr/>
        </p:nvSpPr>
        <p:spPr>
          <a:xfrm>
            <a:off x="6771450" y="2650798"/>
            <a:ext cx="857400" cy="8595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2"/>
          <p:cNvSpPr/>
          <p:nvPr/>
        </p:nvSpPr>
        <p:spPr>
          <a:xfrm>
            <a:off x="6771450" y="547228"/>
            <a:ext cx="857400" cy="8595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303394" y="1840066"/>
            <a:ext cx="3022050" cy="1348200"/>
          </a:xfrm>
          <a:prstGeom prst="bevel">
            <a:avLst>
              <a:gd name="adj" fmla="val 12800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2"/>
          <p:cNvSpPr/>
          <p:nvPr/>
        </p:nvSpPr>
        <p:spPr>
          <a:xfrm>
            <a:off x="4223550" y="539649"/>
            <a:ext cx="857400" cy="8595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2"/>
          <p:cNvSpPr txBox="1">
            <a:spLocks noGrp="1"/>
          </p:cNvSpPr>
          <p:nvPr>
            <p:ph type="subTitle" idx="1"/>
          </p:nvPr>
        </p:nvSpPr>
        <p:spPr>
          <a:xfrm>
            <a:off x="3561000" y="202122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 dirty="0"/>
              <a:t>Video adjunto base de datos </a:t>
            </a:r>
            <a:endParaRPr sz="1300" dirty="0"/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3561000" y="1567150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6"/>
          </p:nvPr>
        </p:nvSpPr>
        <p:spPr>
          <a:xfrm>
            <a:off x="3561000" y="3655079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395" name="Google Shape;395;p42"/>
          <p:cNvSpPr txBox="1">
            <a:spLocks noGrp="1"/>
          </p:cNvSpPr>
          <p:nvPr>
            <p:ph type="subTitle" idx="8"/>
          </p:nvPr>
        </p:nvSpPr>
        <p:spPr>
          <a:xfrm>
            <a:off x="3561000" y="4109004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96" name="Google Shape;396;p42"/>
          <p:cNvSpPr txBox="1">
            <a:spLocks noGrp="1"/>
          </p:cNvSpPr>
          <p:nvPr>
            <p:ph type="title" idx="9"/>
          </p:nvPr>
        </p:nvSpPr>
        <p:spPr>
          <a:xfrm>
            <a:off x="6108900" y="3655079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397" name="Google Shape;397;p42"/>
          <p:cNvSpPr txBox="1">
            <a:spLocks noGrp="1"/>
          </p:cNvSpPr>
          <p:nvPr>
            <p:ph type="title" idx="2"/>
          </p:nvPr>
        </p:nvSpPr>
        <p:spPr>
          <a:xfrm>
            <a:off x="4014600" y="73367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8" name="Google Shape;398;p42"/>
          <p:cNvSpPr txBox="1">
            <a:spLocks noGrp="1"/>
          </p:cNvSpPr>
          <p:nvPr>
            <p:ph type="title" idx="3"/>
          </p:nvPr>
        </p:nvSpPr>
        <p:spPr>
          <a:xfrm>
            <a:off x="6108900" y="1567150"/>
            <a:ext cx="21825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  <a:endParaRPr dirty="0"/>
          </a:p>
        </p:txBody>
      </p:sp>
      <p:sp>
        <p:nvSpPr>
          <p:cNvPr id="399" name="Google Shape;399;p42"/>
          <p:cNvSpPr txBox="1">
            <a:spLocks noGrp="1"/>
          </p:cNvSpPr>
          <p:nvPr>
            <p:ph type="title" idx="4"/>
          </p:nvPr>
        </p:nvSpPr>
        <p:spPr>
          <a:xfrm>
            <a:off x="6562500" y="73367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0" name="Google Shape;400;p42"/>
          <p:cNvSpPr txBox="1">
            <a:spLocks noGrp="1"/>
          </p:cNvSpPr>
          <p:nvPr>
            <p:ph type="subTitle" idx="5"/>
          </p:nvPr>
        </p:nvSpPr>
        <p:spPr>
          <a:xfrm>
            <a:off x="6108900" y="2021225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Resumen al video anterior </a:t>
            </a:r>
            <a:endParaRPr dirty="0"/>
          </a:p>
        </p:txBody>
      </p:sp>
      <p:sp>
        <p:nvSpPr>
          <p:cNvPr id="401" name="Google Shape;401;p42"/>
          <p:cNvSpPr txBox="1">
            <a:spLocks noGrp="1"/>
          </p:cNvSpPr>
          <p:nvPr>
            <p:ph type="title" idx="7"/>
          </p:nvPr>
        </p:nvSpPr>
        <p:spPr>
          <a:xfrm>
            <a:off x="4014600" y="284698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2" name="Google Shape;402;p42"/>
          <p:cNvSpPr txBox="1">
            <a:spLocks noGrp="1"/>
          </p:cNvSpPr>
          <p:nvPr>
            <p:ph type="title" idx="13"/>
          </p:nvPr>
        </p:nvSpPr>
        <p:spPr>
          <a:xfrm>
            <a:off x="6562500" y="2846980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3" name="Google Shape;403;p42"/>
          <p:cNvSpPr txBox="1">
            <a:spLocks noGrp="1"/>
          </p:cNvSpPr>
          <p:nvPr>
            <p:ph type="subTitle" idx="14"/>
          </p:nvPr>
        </p:nvSpPr>
        <p:spPr>
          <a:xfrm>
            <a:off x="6108900" y="4109004"/>
            <a:ext cx="218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04" name="Google Shape;404;p42"/>
          <p:cNvSpPr txBox="1">
            <a:spLocks noGrp="1"/>
          </p:cNvSpPr>
          <p:nvPr>
            <p:ph type="title" idx="15"/>
          </p:nvPr>
        </p:nvSpPr>
        <p:spPr>
          <a:xfrm>
            <a:off x="333263" y="1840066"/>
            <a:ext cx="2756625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Tabla de contenidos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505672" y="241607"/>
            <a:ext cx="1985700" cy="19908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1981040" y="3832845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2354250" y="2433526"/>
            <a:ext cx="44355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Videos adjuntos</a:t>
            </a:r>
            <a:endParaRPr dirty="0"/>
          </a:p>
        </p:txBody>
      </p:sp>
      <p:sp>
        <p:nvSpPr>
          <p:cNvPr id="412" name="Google Shape;412;p43"/>
          <p:cNvSpPr txBox="1">
            <a:spLocks noGrp="1"/>
          </p:cNvSpPr>
          <p:nvPr>
            <p:ph type="subTitle" idx="1"/>
          </p:nvPr>
        </p:nvSpPr>
        <p:spPr>
          <a:xfrm>
            <a:off x="2355622" y="3990563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Base de datos</a:t>
            </a:r>
            <a:endParaRPr dirty="0"/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xfrm>
            <a:off x="3707422" y="631479"/>
            <a:ext cx="15822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14" name="Google Shape;414;p43"/>
          <p:cNvGrpSpPr/>
          <p:nvPr/>
        </p:nvGrpSpPr>
        <p:grpSpPr>
          <a:xfrm>
            <a:off x="7288342" y="3830770"/>
            <a:ext cx="768600" cy="770700"/>
            <a:chOff x="7657704" y="3832845"/>
            <a:chExt cx="768600" cy="770700"/>
          </a:xfrm>
        </p:grpSpPr>
        <p:sp>
          <p:nvSpPr>
            <p:cNvPr id="415" name="Google Shape;415;p43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43"/>
          <p:cNvGrpSpPr/>
          <p:nvPr/>
        </p:nvGrpSpPr>
        <p:grpSpPr>
          <a:xfrm>
            <a:off x="1098151" y="3830770"/>
            <a:ext cx="768600" cy="770700"/>
            <a:chOff x="5980776" y="3832845"/>
            <a:chExt cx="768600" cy="770700"/>
          </a:xfrm>
        </p:grpSpPr>
        <p:sp>
          <p:nvSpPr>
            <p:cNvPr id="418" name="Google Shape;418;p43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hlinkClick r:id="rId3"/>
            </a:endParaRPr>
          </a:p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hlinkClick r:id="rId3"/>
            </a:endParaRPr>
          </a:p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hlinkClick r:id="rId3"/>
            </a:endParaRPr>
          </a:p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hlinkClick r:id="rId3"/>
            </a:endParaRPr>
          </a:p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hlinkClick r:id="rId3"/>
            </a:endParaRPr>
          </a:p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hlinkClick r:id="rId3"/>
            </a:endParaRPr>
          </a:p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hlinkClick r:id="rId3"/>
            </a:endParaRPr>
          </a:p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hlinkClick r:id="rId3"/>
            </a:endParaRPr>
          </a:p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hlinkClick r:id="rId3"/>
            </a:endParaRPr>
          </a:p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hlinkClick r:id="rId3"/>
              </a:rPr>
              <a:t>              https://www.youtube.com/watch?v=yoeV4Ex8C8U</a:t>
            </a: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accent1"/>
                </a:solidFill>
              </a:rPr>
              <a:t>Video adjunto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D3F221-DBD3-7E30-C615-FA1B849A0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83" y="1624675"/>
            <a:ext cx="3651432" cy="2048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/>
          <p:nvPr/>
        </p:nvSpPr>
        <p:spPr>
          <a:xfrm>
            <a:off x="3233240" y="3031584"/>
            <a:ext cx="51930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717750" y="1593695"/>
            <a:ext cx="2202900" cy="2208600"/>
          </a:xfrm>
          <a:prstGeom prst="bevel">
            <a:avLst>
              <a:gd name="adj" fmla="val 9055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0"/>
          <p:cNvSpPr txBox="1">
            <a:spLocks noGrp="1"/>
          </p:cNvSpPr>
          <p:nvPr>
            <p:ph type="title"/>
          </p:nvPr>
        </p:nvSpPr>
        <p:spPr>
          <a:xfrm>
            <a:off x="3373490" y="1597315"/>
            <a:ext cx="49125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Resumen del video</a:t>
            </a:r>
            <a:endParaRPr dirty="0"/>
          </a:p>
        </p:txBody>
      </p:sp>
      <p:sp>
        <p:nvSpPr>
          <p:cNvPr id="633" name="Google Shape;633;p50"/>
          <p:cNvSpPr txBox="1">
            <a:spLocks noGrp="1"/>
          </p:cNvSpPr>
          <p:nvPr>
            <p:ph type="subTitle" idx="1"/>
          </p:nvPr>
        </p:nvSpPr>
        <p:spPr>
          <a:xfrm>
            <a:off x="3611990" y="3184519"/>
            <a:ext cx="4435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Base de datos </a:t>
            </a:r>
            <a:endParaRPr dirty="0"/>
          </a:p>
        </p:txBody>
      </p:sp>
      <p:sp>
        <p:nvSpPr>
          <p:cNvPr id="634" name="Google Shape;634;p50"/>
          <p:cNvSpPr txBox="1">
            <a:spLocks noGrp="1"/>
          </p:cNvSpPr>
          <p:nvPr>
            <p:ph type="title" idx="2"/>
          </p:nvPr>
        </p:nvSpPr>
        <p:spPr>
          <a:xfrm>
            <a:off x="902000" y="2104165"/>
            <a:ext cx="18078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35" name="Google Shape;635;p50"/>
          <p:cNvGrpSpPr/>
          <p:nvPr/>
        </p:nvGrpSpPr>
        <p:grpSpPr>
          <a:xfrm>
            <a:off x="5980726" y="701559"/>
            <a:ext cx="2445529" cy="770700"/>
            <a:chOff x="5980726" y="701559"/>
            <a:chExt cx="2445529" cy="770700"/>
          </a:xfrm>
        </p:grpSpPr>
        <p:grpSp>
          <p:nvGrpSpPr>
            <p:cNvPr id="636" name="Google Shape;636;p50"/>
            <p:cNvGrpSpPr/>
            <p:nvPr/>
          </p:nvGrpSpPr>
          <p:grpSpPr>
            <a:xfrm>
              <a:off x="7657654" y="701559"/>
              <a:ext cx="768600" cy="770700"/>
              <a:chOff x="7657704" y="3832845"/>
              <a:chExt cx="768600" cy="770700"/>
            </a:xfrm>
          </p:grpSpPr>
          <p:sp>
            <p:nvSpPr>
              <p:cNvPr id="637" name="Google Shape;637;p50"/>
              <p:cNvSpPr/>
              <p:nvPr/>
            </p:nvSpPr>
            <p:spPr>
              <a:xfrm>
                <a:off x="7657704" y="3832845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0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50"/>
            <p:cNvGrpSpPr/>
            <p:nvPr/>
          </p:nvGrpSpPr>
          <p:grpSpPr>
            <a:xfrm>
              <a:off x="6819190" y="701559"/>
              <a:ext cx="768600" cy="770700"/>
              <a:chOff x="6819240" y="3832845"/>
              <a:chExt cx="768600" cy="770700"/>
            </a:xfrm>
          </p:grpSpPr>
          <p:sp>
            <p:nvSpPr>
              <p:cNvPr id="640" name="Google Shape;640;p50"/>
              <p:cNvSpPr/>
              <p:nvPr/>
            </p:nvSpPr>
            <p:spPr>
              <a:xfrm>
                <a:off x="6819240" y="3832845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0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" name="Google Shape;642;p50"/>
            <p:cNvGrpSpPr/>
            <p:nvPr/>
          </p:nvGrpSpPr>
          <p:grpSpPr>
            <a:xfrm>
              <a:off x="5980726" y="701559"/>
              <a:ext cx="768600" cy="770700"/>
              <a:chOff x="5980776" y="3832845"/>
              <a:chExt cx="768600" cy="770700"/>
            </a:xfrm>
          </p:grpSpPr>
          <p:sp>
            <p:nvSpPr>
              <p:cNvPr id="643" name="Google Shape;643;p50"/>
              <p:cNvSpPr/>
              <p:nvPr/>
            </p:nvSpPr>
            <p:spPr>
              <a:xfrm>
                <a:off x="5980776" y="3832845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0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2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Resumen  Base de datos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E5B093-9BEE-8EF3-C0C2-CA3A2C55BC77}"/>
              </a:ext>
            </a:extLst>
          </p:cNvPr>
          <p:cNvSpPr txBox="1"/>
          <p:nvPr/>
        </p:nvSpPr>
        <p:spPr>
          <a:xfrm>
            <a:off x="1338942" y="1521610"/>
            <a:ext cx="676819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DM Sans" pitchFamily="2" charset="0"/>
              </a:rPr>
              <a:t>Una base de datos es una colección de datos relacionados que se organizan para tener sentido y ser consultados. Los componentes incluyen campos, registros y archivos que deben tener una estructura coherente.</a:t>
            </a:r>
          </a:p>
          <a:p>
            <a:endParaRPr lang="es-ES" dirty="0">
              <a:latin typeface="DM Sans" pitchFamily="2" charset="0"/>
            </a:endParaRPr>
          </a:p>
          <a:p>
            <a:r>
              <a:rPr lang="es-ES" dirty="0"/>
              <a:t>Los datos son palabras y números sin significado propio, mientras que una base de datos organiza la información para darle sentido y permitir consultas.</a:t>
            </a:r>
          </a:p>
          <a:p>
            <a:endParaRPr lang="es-ES" dirty="0"/>
          </a:p>
          <a:p>
            <a:r>
              <a:rPr lang="es-ES" dirty="0">
                <a:highlight>
                  <a:srgbClr val="FFFFFF"/>
                </a:highlight>
                <a:latin typeface="DM Sans" pitchFamily="2" charset="0"/>
              </a:rPr>
              <a:t>. Los componentes de una base de datos incluyen campos para almacenar datos de un tipo específico, registros que pueden ser de tipos diferentes y archivos que son colecciones de registros relacionados.</a:t>
            </a:r>
          </a:p>
          <a:p>
            <a:endParaRPr lang="es-ES" dirty="0">
              <a:highlight>
                <a:srgbClr val="FFFFFF"/>
              </a:highlight>
              <a:latin typeface="DM Sans" pitchFamily="2" charset="0"/>
            </a:endParaRPr>
          </a:p>
          <a:p>
            <a:r>
              <a:rPr lang="es-ES" dirty="0">
                <a:highlight>
                  <a:srgbClr val="FFFFFF"/>
                </a:highlight>
                <a:latin typeface="DM Sans" pitchFamily="2" charset="0"/>
              </a:rPr>
              <a:t>El objetivo de una base de datos es organizar y consultar datos relacionados para proporcionar información confiable. Importancia de la gestión cuidadosa de la información para evitar pérdidas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3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accent1"/>
                </a:solidFill>
              </a:rPr>
              <a:t>¿Cuáles herramientas deben ser necesarias para el proceso de análisis del mundo real que deseamos representar en la base de datos?</a:t>
            </a:r>
            <a:endParaRPr lang="es-CO" sz="1100" dirty="0">
              <a:solidFill>
                <a:schemeClr val="accent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4B3B7A0-9CA7-3521-A04E-89E971413026}"/>
              </a:ext>
            </a:extLst>
          </p:cNvPr>
          <p:cNvSpPr txBox="1"/>
          <p:nvPr/>
        </p:nvSpPr>
        <p:spPr>
          <a:xfrm>
            <a:off x="1518557" y="1495457"/>
            <a:ext cx="610688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Modelado de datos: Herramientas como Microsoft Visio, </a:t>
            </a:r>
            <a:r>
              <a:rPr lang="es-ES" dirty="0" err="1"/>
              <a:t>Lucidchart</a:t>
            </a:r>
            <a:r>
              <a:rPr lang="es-ES" dirty="0"/>
              <a:t>, Draw.io o ER/Studio pueden ser útiles para diseñar el modelo de datos de la base de datos.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Gestión de bases de datos: Para la implementación y gestión de la base de datos, se pueden utilizar herramientas como MySQL </a:t>
            </a:r>
            <a:r>
              <a:rPr lang="es-ES" dirty="0" err="1"/>
              <a:t>Workbench</a:t>
            </a:r>
            <a:r>
              <a:rPr lang="es-ES" dirty="0"/>
              <a:t>, Microsoft SQL Server Management Studio, Oracle SQL </a:t>
            </a:r>
            <a:r>
              <a:rPr lang="es-ES" dirty="0" err="1"/>
              <a:t>Developer</a:t>
            </a:r>
            <a:r>
              <a:rPr lang="es-ES" dirty="0"/>
              <a:t>, entre otras.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Análisis de datos: Para realizar análisis de datos en la base de datos, se pueden utilizar herramientas como </a:t>
            </a:r>
            <a:r>
              <a:rPr lang="es-ES" dirty="0" err="1"/>
              <a:t>Tableau</a:t>
            </a:r>
            <a:r>
              <a:rPr lang="es-ES" dirty="0"/>
              <a:t>, </a:t>
            </a:r>
            <a:r>
              <a:rPr lang="es-ES" dirty="0" err="1"/>
              <a:t>Power</a:t>
            </a:r>
            <a:r>
              <a:rPr lang="es-ES" dirty="0"/>
              <a:t> BI, </a:t>
            </a:r>
            <a:r>
              <a:rPr lang="es-ES" dirty="0" err="1"/>
              <a:t>QlikView</a:t>
            </a:r>
            <a:r>
              <a:rPr lang="es-ES" dirty="0"/>
              <a:t>, entre otras.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Documentación: Es importante documentar el proceso de análisis y diseño de la base de datos, para lo cual se pueden utilizar herramientas como Microsoft Word, Google </a:t>
            </a:r>
            <a:r>
              <a:rPr lang="es-ES" dirty="0" err="1"/>
              <a:t>Docs</a:t>
            </a:r>
            <a:r>
              <a:rPr lang="es-ES" dirty="0"/>
              <a:t>, o herramientas de documentación específicas como </a:t>
            </a:r>
            <a:r>
              <a:rPr lang="es-ES" dirty="0" err="1"/>
              <a:t>DBDoc</a:t>
            </a:r>
            <a:r>
              <a:rPr lang="es-ES" dirty="0"/>
              <a:t>.  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C5C14137-5720-B06E-F673-26AC8877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267" y="4297375"/>
            <a:ext cx="56134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Blogs, s. f.)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6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¿Qué retos considera que deben sortearse cuando se inicia el diseño de una base de datos?</a:t>
            </a:r>
            <a:endParaRPr lang="es-CO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BC3462-FF8D-7662-9C7B-EA60C059721F}"/>
              </a:ext>
            </a:extLst>
          </p:cNvPr>
          <p:cNvSpPr txBox="1"/>
          <p:nvPr/>
        </p:nvSpPr>
        <p:spPr>
          <a:xfrm>
            <a:off x="1875366" y="1527595"/>
            <a:ext cx="53932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identificar los requisitos del sistema y definir claramente las entidades, atributos y relaciones que formarán parte de la base de datos.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Determinar la estructura de la base de datos, incluyendo la normalización de las tablas para evitar la redundancia de datos.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Definir las reglas de integridad de los datos para garantizar la consistencia y la validez de la información almacenada.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Establecer un modelo de seguridad que proteja la confidencialidad y la integridad de los datos.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Optimizar el rendimiento de la base de datos mediante la indexación y la configuración adecuada de los índices.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Microsoft Office PowerPoint</Application>
  <PresentationFormat>Presentación en pantalla (16:9)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DM Sans</vt:lpstr>
      <vt:lpstr>Orbitron</vt:lpstr>
      <vt:lpstr>Arial</vt:lpstr>
      <vt:lpstr>Catamaran</vt:lpstr>
      <vt:lpstr>Times New Roman</vt:lpstr>
      <vt:lpstr>Nunito Light</vt:lpstr>
      <vt:lpstr>Data-driven Programming Class for University for College: Data Management Technology by Slidesgo</vt:lpstr>
      <vt:lpstr>Base de datos</vt:lpstr>
      <vt:lpstr>Contenido base de datos</vt:lpstr>
      <vt:lpstr>Introduction</vt:lpstr>
      <vt:lpstr>Videos adjuntos</vt:lpstr>
      <vt:lpstr>Video adjunto</vt:lpstr>
      <vt:lpstr>Resumen del video</vt:lpstr>
      <vt:lpstr>Resumen  Base de datos</vt:lpstr>
      <vt:lpstr>¿Cuáles herramientas deben ser necesarias para el proceso de análisis del mundo real que deseamos representar en la base de datos?</vt:lpstr>
      <vt:lpstr>¿Qué retos considera que deben sortearse cuando se inicia el diseño de una base de datos?</vt:lpstr>
      <vt:lpstr>¿Cuáles conocimientos considera necesarios cuando llega el momento de crear la base de datos?</vt:lpstr>
      <vt:lpstr>¿Cuáles conocimientos considera necesarios cuando llega el momento de crear la base de datos?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Brayan</dc:creator>
  <cp:lastModifiedBy>Brayan Jimenez</cp:lastModifiedBy>
  <cp:revision>1</cp:revision>
  <dcterms:modified xsi:type="dcterms:W3CDTF">2024-05-01T16:36:09Z</dcterms:modified>
</cp:coreProperties>
</file>