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34069BC-9013-427E-AF4D-D56C9896CA3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can we do with ML Flow?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2" descr=""/>
          <p:cNvPicPr/>
          <p:nvPr/>
        </p:nvPicPr>
        <p:blipFill>
          <a:blip r:embed="rId1"/>
          <a:stretch/>
        </p:blipFill>
        <p:spPr>
          <a:xfrm>
            <a:off x="2879640" y="230400"/>
            <a:ext cx="3167280" cy="115200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611640" y="1635840"/>
            <a:ext cx="7703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MLflow is an open source platform to manage the ML lifecycle, including experimentation, reproducibility and deployment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4" name="Picture 2" descr=""/>
          <p:cNvPicPr/>
          <p:nvPr/>
        </p:nvPicPr>
        <p:blipFill>
          <a:blip r:embed="rId2"/>
          <a:stretch/>
        </p:blipFill>
        <p:spPr>
          <a:xfrm>
            <a:off x="251640" y="317880"/>
            <a:ext cx="1064520" cy="1064520"/>
          </a:xfrm>
          <a:prstGeom prst="rect">
            <a:avLst/>
          </a:prstGeom>
          <a:ln>
            <a:noFill/>
          </a:ln>
        </p:spPr>
      </p:pic>
      <p:pic>
        <p:nvPicPr>
          <p:cNvPr id="85" name="Picture 2" descr=""/>
          <p:cNvPicPr/>
          <p:nvPr/>
        </p:nvPicPr>
        <p:blipFill>
          <a:blip r:embed="rId3"/>
          <a:stretch/>
        </p:blipFill>
        <p:spPr>
          <a:xfrm>
            <a:off x="1231200" y="2490120"/>
            <a:ext cx="6464520" cy="404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645920" y="228960"/>
            <a:ext cx="6948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MLFlow UI: Second page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4" name="Immagine 123" descr=""/>
          <p:cNvPicPr/>
          <p:nvPr/>
        </p:nvPicPr>
        <p:blipFill>
          <a:blip r:embed="rId1"/>
          <a:stretch/>
        </p:blipFill>
        <p:spPr>
          <a:xfrm>
            <a:off x="492840" y="4206240"/>
            <a:ext cx="5668560" cy="1736640"/>
          </a:xfrm>
          <a:prstGeom prst="rect">
            <a:avLst/>
          </a:prstGeom>
          <a:ln>
            <a:noFill/>
          </a:ln>
        </p:spPr>
      </p:pic>
      <p:pic>
        <p:nvPicPr>
          <p:cNvPr id="125" name="Immagine 124" descr=""/>
          <p:cNvPicPr/>
          <p:nvPr/>
        </p:nvPicPr>
        <p:blipFill>
          <a:blip r:embed="rId2"/>
          <a:stretch/>
        </p:blipFill>
        <p:spPr>
          <a:xfrm>
            <a:off x="492840" y="2011680"/>
            <a:ext cx="5612760" cy="2215440"/>
          </a:xfrm>
          <a:prstGeom prst="rect">
            <a:avLst/>
          </a:prstGeom>
          <a:ln>
            <a:noFill/>
          </a:ln>
        </p:spPr>
      </p:pic>
      <p:pic>
        <p:nvPicPr>
          <p:cNvPr id="126" name="Picture 2" descr=""/>
          <p:cNvPicPr/>
          <p:nvPr/>
        </p:nvPicPr>
        <p:blipFill>
          <a:blip r:embed="rId3"/>
          <a:stretch/>
        </p:blipFill>
        <p:spPr>
          <a:xfrm>
            <a:off x="324360" y="460800"/>
            <a:ext cx="790920" cy="99504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6217920" y="2011680"/>
            <a:ext cx="228528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the second page we can control our parameters and our files.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554480" y="249480"/>
            <a:ext cx="7223040" cy="130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MLFlow UI: Graph Visualization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29" name="Picture 2" descr=""/>
          <p:cNvPicPr/>
          <p:nvPr/>
        </p:nvPicPr>
        <p:blipFill>
          <a:blip r:embed="rId1"/>
          <a:stretch/>
        </p:blipFill>
        <p:spPr>
          <a:xfrm>
            <a:off x="324360" y="460800"/>
            <a:ext cx="790920" cy="995040"/>
          </a:xfrm>
          <a:prstGeom prst="rect">
            <a:avLst/>
          </a:prstGeom>
          <a:ln>
            <a:noFill/>
          </a:ln>
        </p:spPr>
      </p:pic>
      <p:pic>
        <p:nvPicPr>
          <p:cNvPr id="130" name="Immagine 129" descr=""/>
          <p:cNvPicPr/>
          <p:nvPr/>
        </p:nvPicPr>
        <p:blipFill>
          <a:blip r:embed="rId2"/>
          <a:stretch/>
        </p:blipFill>
        <p:spPr>
          <a:xfrm>
            <a:off x="731520" y="1828800"/>
            <a:ext cx="7954560" cy="281376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1097280" y="4754880"/>
            <a:ext cx="74973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We also see a graph representation of our metrics, we just need to select the metrics we want to insert and MLFlow return with a plot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Picture 2" descr=""/>
          <p:cNvPicPr/>
          <p:nvPr/>
        </p:nvPicPr>
        <p:blipFill>
          <a:blip r:embed="rId1"/>
          <a:stretch/>
        </p:blipFill>
        <p:spPr>
          <a:xfrm>
            <a:off x="324360" y="461160"/>
            <a:ext cx="790920" cy="99504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1364400" y="249480"/>
            <a:ext cx="7962120" cy="130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Visualization of Filippetti DataSet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35" name="Immagine 134" descr=""/>
          <p:cNvPicPr/>
          <p:nvPr/>
        </p:nvPicPr>
        <p:blipFill>
          <a:blip r:embed="rId2"/>
          <a:stretch/>
        </p:blipFill>
        <p:spPr>
          <a:xfrm>
            <a:off x="384480" y="1828800"/>
            <a:ext cx="3181320" cy="3931560"/>
          </a:xfrm>
          <a:prstGeom prst="rect">
            <a:avLst/>
          </a:prstGeom>
          <a:ln>
            <a:noFill/>
          </a:ln>
        </p:spPr>
      </p:pic>
      <p:pic>
        <p:nvPicPr>
          <p:cNvPr id="136" name="Immagine 135" descr=""/>
          <p:cNvPicPr/>
          <p:nvPr/>
        </p:nvPicPr>
        <p:blipFill>
          <a:blip r:embed="rId3"/>
          <a:stretch/>
        </p:blipFill>
        <p:spPr>
          <a:xfrm>
            <a:off x="4023360" y="1828800"/>
            <a:ext cx="4612320" cy="292572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1005840" y="5852160"/>
            <a:ext cx="31086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Visualization of humidity value over time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4663440" y="5029200"/>
            <a:ext cx="3931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Plot of humidity Value over time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Picture 2" descr=""/>
          <p:cNvPicPr/>
          <p:nvPr/>
        </p:nvPicPr>
        <p:blipFill>
          <a:blip r:embed="rId1"/>
          <a:stretch/>
        </p:blipFill>
        <p:spPr>
          <a:xfrm>
            <a:off x="324360" y="461160"/>
            <a:ext cx="790920" cy="995040"/>
          </a:xfrm>
          <a:prstGeom prst="rect">
            <a:avLst/>
          </a:prstGeom>
          <a:ln>
            <a:noFill/>
          </a:ln>
        </p:spPr>
      </p:pic>
      <p:sp>
        <p:nvSpPr>
          <p:cNvPr id="141" name="CustomShape 2"/>
          <p:cNvSpPr/>
          <p:nvPr/>
        </p:nvSpPr>
        <p:spPr>
          <a:xfrm>
            <a:off x="1547280" y="249480"/>
            <a:ext cx="7223040" cy="130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Immagine 141" descr=""/>
          <p:cNvPicPr/>
          <p:nvPr/>
        </p:nvPicPr>
        <p:blipFill>
          <a:blip r:embed="rId2"/>
          <a:stretch/>
        </p:blipFill>
        <p:spPr>
          <a:xfrm>
            <a:off x="1188720" y="1280520"/>
            <a:ext cx="3565800" cy="5560200"/>
          </a:xfrm>
          <a:prstGeom prst="rect">
            <a:avLst/>
          </a:prstGeom>
          <a:ln>
            <a:noFill/>
          </a:ln>
        </p:spPr>
      </p:pic>
      <p:sp>
        <p:nvSpPr>
          <p:cNvPr id="143" name="CustomShape 3"/>
          <p:cNvSpPr/>
          <p:nvPr/>
        </p:nvSpPr>
        <p:spPr>
          <a:xfrm>
            <a:off x="1364400" y="249480"/>
            <a:ext cx="7962120" cy="130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Visualization of Filippetti DataSet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5303520" y="1920240"/>
            <a:ext cx="283428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 and graphical representation of evolution of temperature over time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Picture 2" descr=""/>
          <p:cNvPicPr/>
          <p:nvPr/>
        </p:nvPicPr>
        <p:blipFill>
          <a:blip r:embed="rId1"/>
          <a:stretch/>
        </p:blipFill>
        <p:spPr>
          <a:xfrm>
            <a:off x="324360" y="461160"/>
            <a:ext cx="790920" cy="99504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1547280" y="249480"/>
            <a:ext cx="7223040" cy="130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ML with Filippetti dataset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48" name="Immagine 147" descr=""/>
          <p:cNvPicPr/>
          <p:nvPr/>
        </p:nvPicPr>
        <p:blipFill>
          <a:blip r:embed="rId2"/>
          <a:stretch/>
        </p:blipFill>
        <p:spPr>
          <a:xfrm>
            <a:off x="1126440" y="1308600"/>
            <a:ext cx="3262320" cy="5457600"/>
          </a:xfrm>
          <a:prstGeom prst="rect">
            <a:avLst/>
          </a:prstGeom>
          <a:ln>
            <a:noFill/>
          </a:ln>
        </p:spPr>
      </p:pic>
      <p:sp>
        <p:nvSpPr>
          <p:cNvPr id="149" name="CustomShape 3"/>
          <p:cNvSpPr/>
          <p:nvPr/>
        </p:nvSpPr>
        <p:spPr>
          <a:xfrm>
            <a:off x="4846320" y="1554120"/>
            <a:ext cx="338292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Basic example of the machine learning tecniques in the Filippetti dataset.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example shows the linear regression of the humidity over time.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 sqr = 0.53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Intercept = -37079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Slope = 4697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1" name="Picture 2" descr=""/>
          <p:cNvPicPr/>
          <p:nvPr/>
        </p:nvPicPr>
        <p:blipFill>
          <a:blip r:embed="rId1"/>
          <a:stretch/>
        </p:blipFill>
        <p:spPr>
          <a:xfrm>
            <a:off x="324360" y="461160"/>
            <a:ext cx="790920" cy="995040"/>
          </a:xfrm>
          <a:prstGeom prst="rect">
            <a:avLst/>
          </a:prstGeom>
          <a:ln>
            <a:noFill/>
          </a:ln>
        </p:spPr>
      </p:pic>
      <p:sp>
        <p:nvSpPr>
          <p:cNvPr id="152" name="CustomShape 2"/>
          <p:cNvSpPr/>
          <p:nvPr/>
        </p:nvSpPr>
        <p:spPr>
          <a:xfrm>
            <a:off x="1547280" y="249480"/>
            <a:ext cx="7223040" cy="130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Immagine 152" descr=""/>
          <p:cNvPicPr/>
          <p:nvPr/>
        </p:nvPicPr>
        <p:blipFill>
          <a:blip r:embed="rId2"/>
          <a:stretch/>
        </p:blipFill>
        <p:spPr>
          <a:xfrm>
            <a:off x="1097280" y="1645920"/>
            <a:ext cx="6962400" cy="2627280"/>
          </a:xfrm>
          <a:prstGeom prst="rect">
            <a:avLst/>
          </a:prstGeom>
          <a:ln>
            <a:noFill/>
          </a:ln>
        </p:spPr>
      </p:pic>
      <p:sp>
        <p:nvSpPr>
          <p:cNvPr id="154" name="CustomShape 3"/>
          <p:cNvSpPr/>
          <p:nvPr/>
        </p:nvSpPr>
        <p:spPr>
          <a:xfrm>
            <a:off x="1547280" y="249480"/>
            <a:ext cx="7223040" cy="130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ML with Filippetti dataset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097280" y="4480560"/>
            <a:ext cx="46630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graph shows the predicted values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2" descr=""/>
          <p:cNvPicPr/>
          <p:nvPr/>
        </p:nvPicPr>
        <p:blipFill>
          <a:blip r:embed="rId1"/>
          <a:stretch/>
        </p:blipFill>
        <p:spPr>
          <a:xfrm>
            <a:off x="324360" y="461520"/>
            <a:ext cx="790920" cy="995040"/>
          </a:xfrm>
          <a:prstGeom prst="rect">
            <a:avLst/>
          </a:prstGeom>
          <a:ln>
            <a:noFill/>
          </a:ln>
        </p:spPr>
      </p:pic>
      <p:sp>
        <p:nvSpPr>
          <p:cNvPr id="15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"/>
          <p:cNvSpPr/>
          <p:nvPr/>
        </p:nvSpPr>
        <p:spPr>
          <a:xfrm>
            <a:off x="3200400" y="2834640"/>
            <a:ext cx="3748680" cy="8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Thank You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Why we use it?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There are a myriad tools.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It’s hard to track experiments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It’s hard to reproduce results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It’s hard to deploy ML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611640" y="4005000"/>
            <a:ext cx="8063640" cy="17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For these reasons many organizations have started to build internal 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machine learning platforms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 to manage the ML lifecycle, but these platforms are limited: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support a small set of algorithms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single ML library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9" name="Picture 2" descr=""/>
          <p:cNvPicPr/>
          <p:nvPr/>
        </p:nvPicPr>
        <p:blipFill>
          <a:blip r:embed="rId1"/>
          <a:stretch/>
        </p:blipFill>
        <p:spPr>
          <a:xfrm>
            <a:off x="323640" y="460800"/>
            <a:ext cx="790920" cy="99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27640" y="655920"/>
            <a:ext cx="822852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MLflow: an Open Machine Learning Platform</a:t>
            </a:r>
            <a:br/>
            <a:endParaRPr b="0" lang="en-US" sz="3600" spc="-1" strike="noStrike">
              <a:latin typeface="Arial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323640" y="460800"/>
            <a:ext cx="790920" cy="99504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899640" y="2061000"/>
            <a:ext cx="7559640" cy="20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Open interface: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MLflow is designed to work with any ML library, algorithm, deployment tool or language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Open source: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mlflow is meant to be open source in such a way that developers can extend it. In addition, MLflow’s open format makes it very easy to share workflow steps and models across organizations.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ML flow: 3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4" name="Picture 2" descr=""/>
          <p:cNvPicPr/>
          <p:nvPr/>
        </p:nvPicPr>
        <p:blipFill>
          <a:blip r:embed="rId1"/>
          <a:stretch/>
        </p:blipFill>
        <p:spPr>
          <a:xfrm>
            <a:off x="1861920" y="2781000"/>
            <a:ext cx="5418720" cy="270684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1079640" y="1556640"/>
            <a:ext cx="6983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ML flow is still in alpha version but offer 3 components: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6" name="Picture 2" descr=""/>
          <p:cNvPicPr/>
          <p:nvPr/>
        </p:nvPicPr>
        <p:blipFill>
          <a:blip r:embed="rId2"/>
          <a:stretch/>
        </p:blipFill>
        <p:spPr>
          <a:xfrm>
            <a:off x="324000" y="460800"/>
            <a:ext cx="790920" cy="99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ML Flow Tracking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57200" y="1600200"/>
            <a:ext cx="8228520" cy="22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MLflow Tracking is an API and UI for logging parameters, code versions, metrics and output files when running your machine learning code to later visualize them. With a few simple lines of code, you can track parameters, metrics, and artifacts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You can use MLflow Tracking in any environment (for example, a standalone script or a notebook) to log results to local files or to a server, then compare multiple runs. Using the web UI, you can view and compare the output of multiple runs. Teams can also use the tools to compare results from different users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99" name="Picture 2" descr=""/>
          <p:cNvPicPr/>
          <p:nvPr/>
        </p:nvPicPr>
        <p:blipFill>
          <a:blip r:embed="rId1"/>
          <a:stretch/>
        </p:blipFill>
        <p:spPr>
          <a:xfrm>
            <a:off x="2483640" y="4043520"/>
            <a:ext cx="4200480" cy="2251440"/>
          </a:xfrm>
          <a:prstGeom prst="rect">
            <a:avLst/>
          </a:prstGeom>
          <a:ln>
            <a:noFill/>
          </a:ln>
        </p:spPr>
      </p:pic>
      <p:pic>
        <p:nvPicPr>
          <p:cNvPr id="100" name="Picture 2" descr=""/>
          <p:cNvPicPr/>
          <p:nvPr/>
        </p:nvPicPr>
        <p:blipFill>
          <a:blip r:embed="rId2"/>
          <a:stretch/>
        </p:blipFill>
        <p:spPr>
          <a:xfrm>
            <a:off x="324000" y="460800"/>
            <a:ext cx="790920" cy="99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ML Flow Project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MLflow Projects provide a standard format for packaging reusable data science code. Each project is simply a directory with code or a Git repository; a MLflow Project is defined by a simple YAML file called MLproject.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1207080" y="2925000"/>
            <a:ext cx="6999840" cy="3151800"/>
          </a:xfrm>
          <a:prstGeom prst="rect">
            <a:avLst/>
          </a:prstGeom>
          <a:ln>
            <a:noFill/>
          </a:ln>
        </p:spPr>
      </p:pic>
      <p:pic>
        <p:nvPicPr>
          <p:cNvPr id="104" name="Picture 2" descr=""/>
          <p:cNvPicPr/>
          <p:nvPr/>
        </p:nvPicPr>
        <p:blipFill>
          <a:blip r:embed="rId2"/>
          <a:stretch/>
        </p:blipFill>
        <p:spPr>
          <a:xfrm>
            <a:off x="324000" y="460800"/>
            <a:ext cx="790920" cy="99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ML Flow Model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324000" y="460800"/>
            <a:ext cx="790920" cy="99504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1097280" y="1554480"/>
            <a:ext cx="7314480" cy="16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MLflow Models is a convention for packaging machine learning models in multiple formats called “flavors”. MLflow offers a variety of tools to help to deploy different flavors of models. Each MLflow Model is saved as a directory containing arbitrary files and an MLmodel descriptor file that lists the flavors it can be used in.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8" name="Immagine 107" descr=""/>
          <p:cNvPicPr/>
          <p:nvPr/>
        </p:nvPicPr>
        <p:blipFill>
          <a:blip r:embed="rId2"/>
          <a:stretch/>
        </p:blipFill>
        <p:spPr>
          <a:xfrm>
            <a:off x="2743200" y="3180600"/>
            <a:ext cx="3761280" cy="1665720"/>
          </a:xfrm>
          <a:prstGeom prst="rect">
            <a:avLst/>
          </a:prstGeom>
          <a:ln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1463040" y="5120640"/>
            <a:ext cx="70401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example, the model can be used with tools that support either the “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sklearn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 or “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python_function”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model flavors.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280160" y="274680"/>
            <a:ext cx="740556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Sklearn and MLFlow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1" name="Picture 2" descr=""/>
          <p:cNvPicPr/>
          <p:nvPr/>
        </p:nvPicPr>
        <p:blipFill>
          <a:blip r:embed="rId1"/>
          <a:stretch/>
        </p:blipFill>
        <p:spPr>
          <a:xfrm>
            <a:off x="324000" y="460800"/>
            <a:ext cx="790920" cy="99504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1554480" y="1463040"/>
            <a:ext cx="69487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Now I want to show you an example that runs MLFlow with Sklearn 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3" name="Immagine 112" descr=""/>
          <p:cNvPicPr/>
          <p:nvPr/>
        </p:nvPicPr>
        <p:blipFill>
          <a:blip r:embed="rId2"/>
          <a:stretch/>
        </p:blipFill>
        <p:spPr>
          <a:xfrm>
            <a:off x="1615680" y="2210040"/>
            <a:ext cx="3138480" cy="130320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5486400" y="2286000"/>
            <a:ext cx="2285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Let's go to the folder and start the program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5" name="Immagine 114" descr=""/>
          <p:cNvPicPr/>
          <p:nvPr/>
        </p:nvPicPr>
        <p:blipFill>
          <a:blip r:embed="rId3"/>
          <a:stretch/>
        </p:blipFill>
        <p:spPr>
          <a:xfrm>
            <a:off x="1603800" y="3931920"/>
            <a:ext cx="3241800" cy="547920"/>
          </a:xfrm>
          <a:prstGeom prst="rect">
            <a:avLst/>
          </a:prstGeom>
          <a:ln>
            <a:noFill/>
          </a:ln>
        </p:spPr>
      </p:pic>
      <p:sp>
        <p:nvSpPr>
          <p:cNvPr id="116" name="CustomShape 4"/>
          <p:cNvSpPr/>
          <p:nvPr/>
        </p:nvSpPr>
        <p:spPr>
          <a:xfrm>
            <a:off x="5577840" y="3878280"/>
            <a:ext cx="2285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Let's start MLFlow interface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7" name="Immagine 116" descr=""/>
          <p:cNvPicPr/>
          <p:nvPr/>
        </p:nvPicPr>
        <p:blipFill>
          <a:blip r:embed="rId4"/>
          <a:stretch/>
        </p:blipFill>
        <p:spPr>
          <a:xfrm>
            <a:off x="1645920" y="5058000"/>
            <a:ext cx="2155320" cy="793440"/>
          </a:xfrm>
          <a:prstGeom prst="rect">
            <a:avLst/>
          </a:prstGeom>
          <a:ln>
            <a:noFill/>
          </a:ln>
        </p:spPr>
      </p:pic>
      <p:sp>
        <p:nvSpPr>
          <p:cNvPr id="118" name="CustomShape 5"/>
          <p:cNvSpPr/>
          <p:nvPr/>
        </p:nvSpPr>
        <p:spPr>
          <a:xfrm>
            <a:off x="5577840" y="5029200"/>
            <a:ext cx="2285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Code to add to track parameters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magine 118" descr=""/>
          <p:cNvPicPr/>
          <p:nvPr/>
        </p:nvPicPr>
        <p:blipFill>
          <a:blip r:embed="rId1"/>
          <a:stretch/>
        </p:blipFill>
        <p:spPr>
          <a:xfrm>
            <a:off x="1613880" y="1280160"/>
            <a:ext cx="5974920" cy="237672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1463040" y="457200"/>
            <a:ext cx="748008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What we see in MLFlow UI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1" name="Picture 2" descr=""/>
          <p:cNvPicPr/>
          <p:nvPr/>
        </p:nvPicPr>
        <p:blipFill>
          <a:blip r:embed="rId2"/>
          <a:stretch/>
        </p:blipFill>
        <p:spPr>
          <a:xfrm>
            <a:off x="324360" y="460800"/>
            <a:ext cx="790920" cy="99504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1645920" y="3931920"/>
            <a:ext cx="6674400" cy="21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MLFlow User Interface is a Dashboard of our Machine Learning projects.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part we can see: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Number of instances that we run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Our parameters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Our metrics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can also search expressions or parameters of our projects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</TotalTime>
  <Application>LibreOffice/6.0.7.3$Linux_X86_64 LibreOffice_project/00m0$Build-3</Application>
  <Words>604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2019-07-11T09:26:22Z</dcterms:created>
  <dc:creator>Utente Windows</dc:creator>
  <dc:description/>
  <dc:language>en-US</dc:language>
  <cp:lastModifiedBy>Utente Windows</cp:lastModifiedBy>
  <dcterms:modified xsi:type="dcterms:W3CDTF">2019-07-31T13:09:34Z</dcterms:modified>
  <cp:revision>25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Presentazione su schermo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