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60445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281" y="2130425"/>
            <a:ext cx="10361852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562" y="3886200"/>
            <a:ext cx="853329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838048" y="274639"/>
            <a:ext cx="2742844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20" y="274639"/>
            <a:ext cx="8025357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2958" y="4406901"/>
            <a:ext cx="10361853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2958" y="2906713"/>
            <a:ext cx="10361853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520" y="1600200"/>
            <a:ext cx="53841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520" y="1535112"/>
            <a:ext cx="538621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6192561" y="1535112"/>
            <a:ext cx="5388333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520" y="273050"/>
            <a:ext cx="401056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112" y="273050"/>
            <a:ext cx="6814781" cy="585311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3 Marcador de texto"/>
          <p:cNvSpPr>
            <a:spLocks noGrp="1"/>
          </p:cNvSpPr>
          <p:nvPr>
            <p:ph type="body" sz="half" idx="13"/>
          </p:nvPr>
        </p:nvSpPr>
        <p:spPr>
          <a:xfrm>
            <a:off x="609520" y="1435101"/>
            <a:ext cx="4010564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406" y="4800600"/>
            <a:ext cx="731424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2 Marcador de posición de imagen"/>
          <p:cNvSpPr>
            <a:spLocks noGrp="1"/>
          </p:cNvSpPr>
          <p:nvPr>
            <p:ph type="pic" sz="half" idx="13"/>
          </p:nvPr>
        </p:nvSpPr>
        <p:spPr>
          <a:xfrm>
            <a:off x="2389406" y="612775"/>
            <a:ext cx="7314249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406" y="5367337"/>
            <a:ext cx="7314249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520" y="274638"/>
            <a:ext cx="10971374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520" y="1600200"/>
            <a:ext cx="10971374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6911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4115"/>
            <a:ext cx="12190414" cy="4235204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3"/>
          <p:cNvSpPr txBox="1"/>
          <p:nvPr/>
        </p:nvSpPr>
        <p:spPr>
          <a:xfrm>
            <a:off x="2456221" y="4269080"/>
            <a:ext cx="727796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A6A6A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AUTOMATIZACIÓN BIM</a:t>
            </a:r>
          </a:p>
        </p:txBody>
      </p:sp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79571" y="5247159"/>
            <a:ext cx="1610842" cy="1610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4925" y="4896560"/>
            <a:ext cx="1872209" cy="1872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71270" y="4682818"/>
            <a:ext cx="2304257" cy="2304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15" descr="Pictur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33818" y="5373559"/>
            <a:ext cx="922773" cy="922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3"/>
          <p:cNvSpPr txBox="1"/>
          <p:nvPr/>
        </p:nvSpPr>
        <p:spPr>
          <a:xfrm>
            <a:off x="2278781" y="456025"/>
            <a:ext cx="727796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A6A6A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DOCENTE</a:t>
            </a: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03717" y="7936"/>
            <a:ext cx="1610842" cy="1610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6" name="Group 4"/>
          <p:cNvGrpSpPr/>
          <p:nvPr/>
        </p:nvGrpSpPr>
        <p:grpSpPr>
          <a:xfrm>
            <a:off x="5200613" y="1178030"/>
            <a:ext cx="1434303" cy="190501"/>
            <a:chOff x="0" y="0"/>
            <a:chExt cx="1434302" cy="190500"/>
          </a:xfrm>
        </p:grpSpPr>
        <p:sp>
          <p:nvSpPr>
            <p:cNvPr id="121" name="Oval 5"/>
            <p:cNvSpPr/>
            <p:nvPr/>
          </p:nvSpPr>
          <p:spPr>
            <a:xfrm>
              <a:off x="-1" y="0"/>
              <a:ext cx="190478" cy="190500"/>
            </a:xfrm>
            <a:prstGeom prst="ellipse">
              <a:avLst/>
            </a:prstGeom>
            <a:solidFill>
              <a:srgbClr val="03A1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Oval 6"/>
            <p:cNvSpPr/>
            <p:nvPr/>
          </p:nvSpPr>
          <p:spPr>
            <a:xfrm>
              <a:off x="311109" y="0"/>
              <a:ext cx="190477" cy="190500"/>
            </a:xfrm>
            <a:prstGeom prst="ellipse">
              <a:avLst/>
            </a:prstGeom>
            <a:solidFill>
              <a:srgbClr val="EE95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Oval 7"/>
            <p:cNvSpPr/>
            <p:nvPr/>
          </p:nvSpPr>
          <p:spPr>
            <a:xfrm>
              <a:off x="621854" y="0"/>
              <a:ext cx="190477" cy="190500"/>
            </a:xfrm>
            <a:prstGeom prst="ellipse">
              <a:avLst/>
            </a:prstGeom>
            <a:solidFill>
              <a:srgbClr val="EF307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Oval 8"/>
            <p:cNvSpPr/>
            <p:nvPr/>
          </p:nvSpPr>
          <p:spPr>
            <a:xfrm>
              <a:off x="932600" y="0"/>
              <a:ext cx="190477" cy="190500"/>
            </a:xfrm>
            <a:prstGeom prst="ellipse">
              <a:avLst/>
            </a:prstGeom>
            <a:solidFill>
              <a:srgbClr val="1C7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Oval 9"/>
            <p:cNvSpPr/>
            <p:nvPr/>
          </p:nvSpPr>
          <p:spPr>
            <a:xfrm>
              <a:off x="1243826" y="0"/>
              <a:ext cx="190477" cy="190500"/>
            </a:xfrm>
            <a:prstGeom prst="ellipse">
              <a:avLst/>
            </a:prstGeom>
            <a:solidFill>
              <a:srgbClr val="9848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7" name="Rectangle 2"/>
          <p:cNvSpPr txBox="1"/>
          <p:nvPr/>
        </p:nvSpPr>
        <p:spPr>
          <a:xfrm>
            <a:off x="-161241" y="1956862"/>
            <a:ext cx="7802372" cy="306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31788" lvl="1" indent="-95251" defTabSz="1440180">
              <a:spcBef>
                <a:spcPts val="600"/>
              </a:spcBef>
              <a:tabLst>
                <a:tab pos="228600" algn="l"/>
              </a:tabLst>
              <a:defRPr sz="1000">
                <a:solidFill>
                  <a:srgbClr val="8EB4E3"/>
                </a:solidFill>
                <a:latin typeface="Agency FB"/>
                <a:ea typeface="Agency FB"/>
                <a:cs typeface="Agency FB"/>
                <a:sym typeface="Agency FB"/>
              </a:defRPr>
            </a:pPr>
            <a:endParaRPr/>
          </a:p>
          <a:p>
            <a:pPr marL="693737" lvl="1" indent="-457200" defTabSz="1440180">
              <a:spcBef>
                <a:spcPts val="600"/>
              </a:spcBef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Ingeniero Civil - 2016</a:t>
            </a:r>
          </a:p>
          <a:p>
            <a:pPr marL="693737" lvl="1" indent="-457200" defTabSz="1440180"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Uso de Tecnología BIM - 3 años. </a:t>
            </a:r>
          </a:p>
          <a:p>
            <a:pPr marL="693737" lvl="1" indent="-457200" defTabSz="1440180"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Coordinador BIM - 2 años</a:t>
            </a:r>
          </a:p>
          <a:p>
            <a:pPr marL="693737" lvl="1" indent="-457200" defTabSz="1440180"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Docente de Revit, Navisworks y Dynamo</a:t>
            </a:r>
          </a:p>
          <a:p>
            <a:pPr marL="693737" lvl="1" indent="-457200" defTabSz="1440180"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Desarrollador de Software - 2 años</a:t>
            </a:r>
          </a:p>
          <a:p>
            <a:pPr marL="693737" lvl="1" indent="-457200" defTabSz="1440180"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6 Lenguajes de programación (Escritorio, Web y Movil)</a:t>
            </a:r>
          </a:p>
          <a:p>
            <a:pPr marL="693737" lvl="1" indent="-457200" defTabSz="1440180"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Lider en el desarrollo de software BIM - Actualmente</a:t>
            </a:r>
          </a:p>
        </p:txBody>
      </p:sp>
      <p:pic>
        <p:nvPicPr>
          <p:cNvPr id="128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0212" y="1795358"/>
            <a:ext cx="4366931" cy="4366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animBg="1" advAuto="0"/>
      <p:bldP spid="128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3"/>
          <p:cNvSpPr txBox="1"/>
          <p:nvPr/>
        </p:nvSpPr>
        <p:spPr>
          <a:xfrm>
            <a:off x="2456222" y="131812"/>
            <a:ext cx="7277970" cy="637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A6A6A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INTEGRACIÓN BIM</a:t>
            </a:r>
          </a:p>
        </p:txBody>
      </p:sp>
      <p:grpSp>
        <p:nvGrpSpPr>
          <p:cNvPr id="136" name="Group 4"/>
          <p:cNvGrpSpPr/>
          <p:nvPr/>
        </p:nvGrpSpPr>
        <p:grpSpPr>
          <a:xfrm>
            <a:off x="5378055" y="878988"/>
            <a:ext cx="1434304" cy="190501"/>
            <a:chOff x="0" y="0"/>
            <a:chExt cx="1434302" cy="190500"/>
          </a:xfrm>
        </p:grpSpPr>
        <p:sp>
          <p:nvSpPr>
            <p:cNvPr id="131" name="Oval 5"/>
            <p:cNvSpPr/>
            <p:nvPr/>
          </p:nvSpPr>
          <p:spPr>
            <a:xfrm>
              <a:off x="-1" y="0"/>
              <a:ext cx="190478" cy="190500"/>
            </a:xfrm>
            <a:prstGeom prst="ellipse">
              <a:avLst/>
            </a:prstGeom>
            <a:solidFill>
              <a:srgbClr val="03A1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Oval 6"/>
            <p:cNvSpPr/>
            <p:nvPr/>
          </p:nvSpPr>
          <p:spPr>
            <a:xfrm>
              <a:off x="311109" y="0"/>
              <a:ext cx="190477" cy="190500"/>
            </a:xfrm>
            <a:prstGeom prst="ellipse">
              <a:avLst/>
            </a:prstGeom>
            <a:solidFill>
              <a:srgbClr val="EE95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Oval 7"/>
            <p:cNvSpPr/>
            <p:nvPr/>
          </p:nvSpPr>
          <p:spPr>
            <a:xfrm>
              <a:off x="621854" y="0"/>
              <a:ext cx="190477" cy="190500"/>
            </a:xfrm>
            <a:prstGeom prst="ellipse">
              <a:avLst/>
            </a:prstGeom>
            <a:solidFill>
              <a:srgbClr val="EF307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Oval 8"/>
            <p:cNvSpPr/>
            <p:nvPr/>
          </p:nvSpPr>
          <p:spPr>
            <a:xfrm>
              <a:off x="932600" y="0"/>
              <a:ext cx="190477" cy="190500"/>
            </a:xfrm>
            <a:prstGeom prst="ellipse">
              <a:avLst/>
            </a:prstGeom>
            <a:solidFill>
              <a:srgbClr val="1C7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val 9"/>
            <p:cNvSpPr/>
            <p:nvPr/>
          </p:nvSpPr>
          <p:spPr>
            <a:xfrm>
              <a:off x="1243826" y="0"/>
              <a:ext cx="190477" cy="190500"/>
            </a:xfrm>
            <a:prstGeom prst="ellipse">
              <a:avLst/>
            </a:prstGeom>
            <a:solidFill>
              <a:srgbClr val="9848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7" name="Oval 15"/>
          <p:cNvSpPr/>
          <p:nvPr/>
        </p:nvSpPr>
        <p:spPr>
          <a:xfrm>
            <a:off x="4306280" y="2119167"/>
            <a:ext cx="3577737" cy="3578202"/>
          </a:xfrm>
          <a:prstGeom prst="ellipse">
            <a:avLst/>
          </a:prstGeom>
          <a:solidFill>
            <a:srgbClr val="EF307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TextBox 24"/>
          <p:cNvSpPr txBox="1"/>
          <p:nvPr/>
        </p:nvSpPr>
        <p:spPr>
          <a:xfrm>
            <a:off x="4717101" y="2792290"/>
            <a:ext cx="2756095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1500" b="1">
                <a:solidFill>
                  <a:srgbClr val="E6E7E9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BIM</a:t>
            </a:r>
          </a:p>
        </p:txBody>
      </p:sp>
      <p:grpSp>
        <p:nvGrpSpPr>
          <p:cNvPr id="143" name="Group 60"/>
          <p:cNvGrpSpPr/>
          <p:nvPr/>
        </p:nvGrpSpPr>
        <p:grpSpPr>
          <a:xfrm>
            <a:off x="2459918" y="4743312"/>
            <a:ext cx="2453707" cy="1669849"/>
            <a:chOff x="0" y="0"/>
            <a:chExt cx="2453706" cy="1669848"/>
          </a:xfrm>
        </p:grpSpPr>
        <p:sp>
          <p:nvSpPr>
            <p:cNvPr id="139" name="Oval 37"/>
            <p:cNvSpPr/>
            <p:nvPr/>
          </p:nvSpPr>
          <p:spPr>
            <a:xfrm>
              <a:off x="369236" y="0"/>
              <a:ext cx="1715235" cy="1669849"/>
            </a:xfrm>
            <a:prstGeom prst="ellipse">
              <a:avLst/>
            </a:prstGeom>
            <a:solidFill>
              <a:srgbClr val="EE95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42" name="Group 38"/>
            <p:cNvGrpSpPr/>
            <p:nvPr/>
          </p:nvGrpSpPr>
          <p:grpSpPr>
            <a:xfrm>
              <a:off x="0" y="252452"/>
              <a:ext cx="2453707" cy="1374551"/>
              <a:chOff x="0" y="0"/>
              <a:chExt cx="2453706" cy="1374550"/>
            </a:xfrm>
          </p:grpSpPr>
          <p:sp>
            <p:nvSpPr>
              <p:cNvPr id="140" name="TextBox 39"/>
              <p:cNvSpPr txBox="1"/>
              <p:nvPr/>
            </p:nvSpPr>
            <p:spPr>
              <a:xfrm>
                <a:off x="0" y="0"/>
                <a:ext cx="2453707" cy="650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000" b="1">
                    <a:solidFill>
                      <a:srgbClr val="E6E7E9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r>
                  <a:t>CONTROL DE </a:t>
                </a:r>
              </a:p>
              <a:p>
                <a:pPr algn="ctr">
                  <a:defRPr sz="2000" b="1">
                    <a:solidFill>
                      <a:srgbClr val="E6E7E9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r>
                  <a:t>PROYECTO</a:t>
                </a:r>
              </a:p>
            </p:txBody>
          </p:sp>
          <p:sp>
            <p:nvSpPr>
              <p:cNvPr id="141" name="TextBox 40"/>
              <p:cNvSpPr txBox="1"/>
              <p:nvPr/>
            </p:nvSpPr>
            <p:spPr>
              <a:xfrm>
                <a:off x="354648" y="622710"/>
                <a:ext cx="1715235" cy="751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1200" b="1">
                    <a:solidFill>
                      <a:srgbClr val="E6E7E9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r>
                  <a:t>Apoyo Last Planner, Levantamiento de Restricciones y </a:t>
                </a:r>
              </a:p>
              <a:p>
                <a:pPr algn="ctr">
                  <a:defRPr sz="1200" b="1">
                    <a:solidFill>
                      <a:srgbClr val="E6E7E9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r>
                  <a:t>CARD</a:t>
                </a:r>
              </a:p>
            </p:txBody>
          </p:sp>
        </p:grpSp>
      </p:grpSp>
      <p:grpSp>
        <p:nvGrpSpPr>
          <p:cNvPr id="148" name="Group 60"/>
          <p:cNvGrpSpPr/>
          <p:nvPr/>
        </p:nvGrpSpPr>
        <p:grpSpPr>
          <a:xfrm>
            <a:off x="2291676" y="1349920"/>
            <a:ext cx="2453708" cy="1669850"/>
            <a:chOff x="0" y="0"/>
            <a:chExt cx="2453706" cy="1669848"/>
          </a:xfrm>
        </p:grpSpPr>
        <p:sp>
          <p:nvSpPr>
            <p:cNvPr id="144" name="Oval 37"/>
            <p:cNvSpPr/>
            <p:nvPr/>
          </p:nvSpPr>
          <p:spPr>
            <a:xfrm>
              <a:off x="369236" y="-1"/>
              <a:ext cx="1715235" cy="1669850"/>
            </a:xfrm>
            <a:prstGeom prst="ellipse">
              <a:avLst/>
            </a:prstGeom>
            <a:solidFill>
              <a:srgbClr val="3857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47" name="Group 38"/>
            <p:cNvGrpSpPr/>
            <p:nvPr/>
          </p:nvGrpSpPr>
          <p:grpSpPr>
            <a:xfrm>
              <a:off x="-1" y="420229"/>
              <a:ext cx="2453708" cy="801074"/>
              <a:chOff x="0" y="0"/>
              <a:chExt cx="2453706" cy="801073"/>
            </a:xfrm>
          </p:grpSpPr>
          <p:sp>
            <p:nvSpPr>
              <p:cNvPr id="145" name="TextBox 39"/>
              <p:cNvSpPr txBox="1"/>
              <p:nvPr/>
            </p:nvSpPr>
            <p:spPr>
              <a:xfrm>
                <a:off x="0" y="0"/>
                <a:ext cx="2453707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2000" b="1">
                    <a:solidFill>
                      <a:srgbClr val="E6E7E9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lvl1pPr>
              </a:lstStyle>
              <a:p>
                <a:r>
                  <a:t>PRODUCCIÓN</a:t>
                </a:r>
              </a:p>
            </p:txBody>
          </p:sp>
          <p:sp>
            <p:nvSpPr>
              <p:cNvPr id="146" name="TextBox 40"/>
              <p:cNvSpPr txBox="1"/>
              <p:nvPr/>
            </p:nvSpPr>
            <p:spPr>
              <a:xfrm>
                <a:off x="354648" y="379433"/>
                <a:ext cx="1715235" cy="421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200" b="1">
                    <a:solidFill>
                      <a:srgbClr val="E6E7E9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lvl1pPr>
              </a:lstStyle>
              <a:p>
                <a:r>
                  <a:t>Apoyo en control de actividades </a:t>
                </a:r>
              </a:p>
            </p:txBody>
          </p:sp>
        </p:grpSp>
      </p:grpSp>
      <p:grpSp>
        <p:nvGrpSpPr>
          <p:cNvPr id="153" name="Group 60"/>
          <p:cNvGrpSpPr/>
          <p:nvPr/>
        </p:nvGrpSpPr>
        <p:grpSpPr>
          <a:xfrm>
            <a:off x="8032587" y="2214657"/>
            <a:ext cx="2453708" cy="1669850"/>
            <a:chOff x="0" y="0"/>
            <a:chExt cx="2453706" cy="1669848"/>
          </a:xfrm>
        </p:grpSpPr>
        <p:sp>
          <p:nvSpPr>
            <p:cNvPr id="149" name="Oval 37"/>
            <p:cNvSpPr/>
            <p:nvPr/>
          </p:nvSpPr>
          <p:spPr>
            <a:xfrm>
              <a:off x="369236" y="-1"/>
              <a:ext cx="1715235" cy="1669850"/>
            </a:xfrm>
            <a:prstGeom prst="ellipse">
              <a:avLst/>
            </a:prstGeom>
            <a:solidFill>
              <a:srgbClr val="03A1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52" name="Group 38"/>
            <p:cNvGrpSpPr/>
            <p:nvPr/>
          </p:nvGrpSpPr>
          <p:grpSpPr>
            <a:xfrm>
              <a:off x="-1" y="420230"/>
              <a:ext cx="2453708" cy="801073"/>
              <a:chOff x="0" y="0"/>
              <a:chExt cx="2453706" cy="801071"/>
            </a:xfrm>
          </p:grpSpPr>
          <p:sp>
            <p:nvSpPr>
              <p:cNvPr id="150" name="TextBox 39"/>
              <p:cNvSpPr txBox="1"/>
              <p:nvPr/>
            </p:nvSpPr>
            <p:spPr>
              <a:xfrm>
                <a:off x="0" y="0"/>
                <a:ext cx="2453707" cy="370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2000" b="1">
                    <a:solidFill>
                      <a:srgbClr val="E6E7E9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lvl1pPr>
              </a:lstStyle>
              <a:p>
                <a:r>
                  <a:t>CALIDAD</a:t>
                </a:r>
              </a:p>
            </p:txBody>
          </p:sp>
          <p:sp>
            <p:nvSpPr>
              <p:cNvPr id="151" name="TextBox 40"/>
              <p:cNvSpPr txBox="1"/>
              <p:nvPr/>
            </p:nvSpPr>
            <p:spPr>
              <a:xfrm>
                <a:off x="354648" y="379431"/>
                <a:ext cx="1715235" cy="421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200" b="1">
                    <a:solidFill>
                      <a:srgbClr val="E6E7E9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lvl1pPr>
              </a:lstStyle>
              <a:p>
                <a:r>
                  <a:t>Apoyo en la liberacion de actividades</a:t>
                </a:r>
              </a:p>
            </p:txBody>
          </p:sp>
        </p:grpSp>
      </p:grpSp>
      <p:grpSp>
        <p:nvGrpSpPr>
          <p:cNvPr id="158" name="Group 60"/>
          <p:cNvGrpSpPr/>
          <p:nvPr/>
        </p:nvGrpSpPr>
        <p:grpSpPr>
          <a:xfrm>
            <a:off x="7059727" y="4956531"/>
            <a:ext cx="2453708" cy="1669849"/>
            <a:chOff x="0" y="0"/>
            <a:chExt cx="2453706" cy="1669848"/>
          </a:xfrm>
        </p:grpSpPr>
        <p:sp>
          <p:nvSpPr>
            <p:cNvPr id="154" name="Oval 37"/>
            <p:cNvSpPr/>
            <p:nvPr/>
          </p:nvSpPr>
          <p:spPr>
            <a:xfrm>
              <a:off x="369236" y="-1"/>
              <a:ext cx="1715235" cy="1669850"/>
            </a:xfrm>
            <a:prstGeom prst="ellipse">
              <a:avLst/>
            </a:prstGeom>
            <a:solidFill>
              <a:srgbClr val="3B59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57" name="Group 38"/>
            <p:cNvGrpSpPr/>
            <p:nvPr/>
          </p:nvGrpSpPr>
          <p:grpSpPr>
            <a:xfrm>
              <a:off x="-1" y="218896"/>
              <a:ext cx="2453708" cy="837307"/>
              <a:chOff x="0" y="0"/>
              <a:chExt cx="2453706" cy="837306"/>
            </a:xfrm>
          </p:grpSpPr>
          <p:sp>
            <p:nvSpPr>
              <p:cNvPr id="155" name="TextBox 39"/>
              <p:cNvSpPr txBox="1"/>
              <p:nvPr/>
            </p:nvSpPr>
            <p:spPr>
              <a:xfrm>
                <a:off x="0" y="0"/>
                <a:ext cx="2453707" cy="650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000" b="1">
                    <a:solidFill>
                      <a:srgbClr val="E6E7E9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r>
                  <a:t>OFICINA</a:t>
                </a:r>
              </a:p>
              <a:p>
                <a:pPr algn="ctr">
                  <a:defRPr sz="2000" b="1">
                    <a:solidFill>
                      <a:srgbClr val="E6E7E9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pPr>
                <a:r>
                  <a:t>TÉCNICA</a:t>
                </a:r>
              </a:p>
            </p:txBody>
          </p:sp>
          <p:sp>
            <p:nvSpPr>
              <p:cNvPr id="156" name="TextBox 40"/>
              <p:cNvSpPr txBox="1"/>
              <p:nvPr/>
            </p:nvSpPr>
            <p:spPr>
              <a:xfrm>
                <a:off x="354648" y="580766"/>
                <a:ext cx="1715235" cy="256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200" b="1">
                    <a:solidFill>
                      <a:srgbClr val="E6E7E9"/>
                    </a:solidFill>
                    <a:latin typeface="Tw Cen MT"/>
                    <a:ea typeface="Tw Cen MT"/>
                    <a:cs typeface="Tw Cen MT"/>
                    <a:sym typeface="Tw Cen MT"/>
                  </a:defRPr>
                </a:lvl1pPr>
              </a:lstStyle>
              <a:p>
                <a:r>
                  <a:t>Apoyo en valorizaciones</a:t>
                </a:r>
              </a:p>
            </p:txBody>
          </p:sp>
        </p:grpSp>
      </p:grpSp>
      <p:sp>
        <p:nvSpPr>
          <p:cNvPr id="159" name="TextBox 25"/>
          <p:cNvSpPr txBox="1"/>
          <p:nvPr/>
        </p:nvSpPr>
        <p:spPr>
          <a:xfrm>
            <a:off x="4812338" y="4284384"/>
            <a:ext cx="275609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200" b="1">
                <a:solidFill>
                  <a:srgbClr val="E6E7E9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INTEGRACIÓN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03717" y="7936"/>
            <a:ext cx="1610842" cy="1610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1" animBg="1" advAuto="0"/>
      <p:bldP spid="148" grpId="2" animBg="1" advAuto="0"/>
      <p:bldP spid="153" grpId="3" animBg="1" advAuto="0"/>
      <p:bldP spid="158" grpId="4" animBg="1" advAuto="0"/>
      <p:bldP spid="159" grpId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"/>
          <p:cNvSpPr txBox="1"/>
          <p:nvPr/>
        </p:nvSpPr>
        <p:spPr>
          <a:xfrm>
            <a:off x="2372816" y="91732"/>
            <a:ext cx="727796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A6A6A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INVOLUCRADOS</a:t>
            </a:r>
          </a:p>
        </p:txBody>
      </p:sp>
      <p:pic>
        <p:nvPicPr>
          <p:cNvPr id="1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03717" y="7936"/>
            <a:ext cx="1610842" cy="1610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6946" y="2463533"/>
            <a:ext cx="3541635" cy="25111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7 Grupo"/>
          <p:cNvGrpSpPr/>
          <p:nvPr/>
        </p:nvGrpSpPr>
        <p:grpSpPr>
          <a:xfrm>
            <a:off x="872354" y="2211796"/>
            <a:ext cx="2126509" cy="1447590"/>
            <a:chOff x="0" y="0"/>
            <a:chExt cx="2126507" cy="1447589"/>
          </a:xfrm>
        </p:grpSpPr>
        <p:pic>
          <p:nvPicPr>
            <p:cNvPr id="165" name="Picture 2" descr="Picture 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87231" y="0"/>
              <a:ext cx="793187" cy="7931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" name="TextBox 84"/>
            <p:cNvSpPr txBox="1"/>
            <p:nvPr/>
          </p:nvSpPr>
          <p:spPr>
            <a:xfrm>
              <a:off x="0" y="797349"/>
              <a:ext cx="212650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 b="1">
                  <a:solidFill>
                    <a:srgbClr val="EF3078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r>
                <a:t>COORDINADOR BIM</a:t>
              </a:r>
            </a:p>
          </p:txBody>
        </p:sp>
      </p:grpSp>
      <p:grpSp>
        <p:nvGrpSpPr>
          <p:cNvPr id="170" name="10 Grupo"/>
          <p:cNvGrpSpPr/>
          <p:nvPr/>
        </p:nvGrpSpPr>
        <p:grpSpPr>
          <a:xfrm>
            <a:off x="731533" y="4145905"/>
            <a:ext cx="988817" cy="724272"/>
            <a:chOff x="0" y="0"/>
            <a:chExt cx="988815" cy="724270"/>
          </a:xfrm>
        </p:grpSpPr>
        <p:pic>
          <p:nvPicPr>
            <p:cNvPr id="168" name="Picture 2" descr="Picture 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62265" y="0"/>
              <a:ext cx="468668" cy="468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TextBox 84"/>
            <p:cNvSpPr txBox="1"/>
            <p:nvPr/>
          </p:nvSpPr>
          <p:spPr>
            <a:xfrm>
              <a:off x="0" y="505830"/>
              <a:ext cx="988816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 b="1">
                  <a:solidFill>
                    <a:srgbClr val="3B5998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r>
                <a:t>MODELADOR</a:t>
              </a:r>
            </a:p>
          </p:txBody>
        </p:sp>
      </p:grpSp>
      <p:grpSp>
        <p:nvGrpSpPr>
          <p:cNvPr id="173" name="13 Grupo"/>
          <p:cNvGrpSpPr/>
          <p:nvPr/>
        </p:nvGrpSpPr>
        <p:grpSpPr>
          <a:xfrm>
            <a:off x="1858364" y="4182888"/>
            <a:ext cx="988816" cy="724272"/>
            <a:chOff x="0" y="0"/>
            <a:chExt cx="988815" cy="724270"/>
          </a:xfrm>
        </p:grpSpPr>
        <p:pic>
          <p:nvPicPr>
            <p:cNvPr id="171" name="Picture 2" descr="Picture 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62265" y="0"/>
              <a:ext cx="468668" cy="468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TextBox 84"/>
            <p:cNvSpPr txBox="1"/>
            <p:nvPr/>
          </p:nvSpPr>
          <p:spPr>
            <a:xfrm>
              <a:off x="0" y="505830"/>
              <a:ext cx="988816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 b="1">
                  <a:solidFill>
                    <a:srgbClr val="3B5998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r>
                <a:t>MODELADOR</a:t>
              </a:r>
            </a:p>
          </p:txBody>
        </p:sp>
      </p:grpSp>
      <p:grpSp>
        <p:nvGrpSpPr>
          <p:cNvPr id="179" name="Group 4"/>
          <p:cNvGrpSpPr/>
          <p:nvPr/>
        </p:nvGrpSpPr>
        <p:grpSpPr>
          <a:xfrm>
            <a:off x="5378055" y="878988"/>
            <a:ext cx="1434304" cy="190501"/>
            <a:chOff x="0" y="0"/>
            <a:chExt cx="1434302" cy="190500"/>
          </a:xfrm>
        </p:grpSpPr>
        <p:sp>
          <p:nvSpPr>
            <p:cNvPr id="174" name="Oval 5"/>
            <p:cNvSpPr/>
            <p:nvPr/>
          </p:nvSpPr>
          <p:spPr>
            <a:xfrm>
              <a:off x="-1" y="0"/>
              <a:ext cx="190478" cy="190500"/>
            </a:xfrm>
            <a:prstGeom prst="ellipse">
              <a:avLst/>
            </a:prstGeom>
            <a:solidFill>
              <a:srgbClr val="03A1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5" name="Oval 6"/>
            <p:cNvSpPr/>
            <p:nvPr/>
          </p:nvSpPr>
          <p:spPr>
            <a:xfrm>
              <a:off x="311109" y="0"/>
              <a:ext cx="190477" cy="190500"/>
            </a:xfrm>
            <a:prstGeom prst="ellipse">
              <a:avLst/>
            </a:prstGeom>
            <a:solidFill>
              <a:srgbClr val="EE95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6" name="Oval 7"/>
            <p:cNvSpPr/>
            <p:nvPr/>
          </p:nvSpPr>
          <p:spPr>
            <a:xfrm>
              <a:off x="621854" y="0"/>
              <a:ext cx="190477" cy="190500"/>
            </a:xfrm>
            <a:prstGeom prst="ellipse">
              <a:avLst/>
            </a:prstGeom>
            <a:solidFill>
              <a:srgbClr val="EF307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Oval 8"/>
            <p:cNvSpPr/>
            <p:nvPr/>
          </p:nvSpPr>
          <p:spPr>
            <a:xfrm>
              <a:off x="932600" y="0"/>
              <a:ext cx="190477" cy="190500"/>
            </a:xfrm>
            <a:prstGeom prst="ellipse">
              <a:avLst/>
            </a:prstGeom>
            <a:solidFill>
              <a:srgbClr val="1C7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" name="Oval 9"/>
            <p:cNvSpPr/>
            <p:nvPr/>
          </p:nvSpPr>
          <p:spPr>
            <a:xfrm>
              <a:off x="1243826" y="0"/>
              <a:ext cx="190477" cy="190500"/>
            </a:xfrm>
            <a:prstGeom prst="ellipse">
              <a:avLst/>
            </a:prstGeom>
            <a:solidFill>
              <a:srgbClr val="9848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82" name="25 Grupo"/>
          <p:cNvGrpSpPr/>
          <p:nvPr/>
        </p:nvGrpSpPr>
        <p:grpSpPr>
          <a:xfrm>
            <a:off x="8681532" y="2015384"/>
            <a:ext cx="988816" cy="745407"/>
            <a:chOff x="0" y="0"/>
            <a:chExt cx="988815" cy="745405"/>
          </a:xfrm>
        </p:grpSpPr>
        <p:pic>
          <p:nvPicPr>
            <p:cNvPr id="180" name="Picture 2" descr="Picture 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60075" y="0"/>
              <a:ext cx="468668" cy="468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TextBox 84"/>
            <p:cNvSpPr txBox="1"/>
            <p:nvPr/>
          </p:nvSpPr>
          <p:spPr>
            <a:xfrm>
              <a:off x="0" y="526965"/>
              <a:ext cx="988816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 b="1">
                  <a:solidFill>
                    <a:srgbClr val="95B3D7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r>
                <a:t>JEFE DE OT</a:t>
              </a:r>
            </a:p>
          </p:txBody>
        </p:sp>
      </p:grpSp>
      <p:grpSp>
        <p:nvGrpSpPr>
          <p:cNvPr id="185" name="28 Grupo"/>
          <p:cNvGrpSpPr/>
          <p:nvPr/>
        </p:nvGrpSpPr>
        <p:grpSpPr>
          <a:xfrm>
            <a:off x="10327195" y="2015384"/>
            <a:ext cx="988817" cy="745407"/>
            <a:chOff x="0" y="0"/>
            <a:chExt cx="988815" cy="745405"/>
          </a:xfrm>
        </p:grpSpPr>
        <p:pic>
          <p:nvPicPr>
            <p:cNvPr id="183" name="Picture 2" descr="Picture 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60075" y="0"/>
              <a:ext cx="468668" cy="468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TextBox 84"/>
            <p:cNvSpPr txBox="1"/>
            <p:nvPr/>
          </p:nvSpPr>
          <p:spPr>
            <a:xfrm>
              <a:off x="0" y="526965"/>
              <a:ext cx="988816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 b="1">
                  <a:solidFill>
                    <a:srgbClr val="95B3D7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r>
                <a:t>ARQUITECTO</a:t>
              </a:r>
            </a:p>
          </p:txBody>
        </p:sp>
      </p:grpSp>
      <p:grpSp>
        <p:nvGrpSpPr>
          <p:cNvPr id="188" name="31 Grupo"/>
          <p:cNvGrpSpPr/>
          <p:nvPr/>
        </p:nvGrpSpPr>
        <p:grpSpPr>
          <a:xfrm>
            <a:off x="8661968" y="2897647"/>
            <a:ext cx="988816" cy="872407"/>
            <a:chOff x="0" y="0"/>
            <a:chExt cx="988815" cy="872405"/>
          </a:xfrm>
        </p:grpSpPr>
        <p:pic>
          <p:nvPicPr>
            <p:cNvPr id="186" name="Picture 2" descr="Picture 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60075" y="0"/>
              <a:ext cx="468668" cy="468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TextBox 84"/>
            <p:cNvSpPr txBox="1"/>
            <p:nvPr/>
          </p:nvSpPr>
          <p:spPr>
            <a:xfrm>
              <a:off x="0" y="526965"/>
              <a:ext cx="988816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 b="1">
                  <a:solidFill>
                    <a:srgbClr val="95B3D7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r>
                <a:t>JEFE DE PRESUPUESTO</a:t>
              </a:r>
            </a:p>
          </p:txBody>
        </p:sp>
      </p:grpSp>
      <p:grpSp>
        <p:nvGrpSpPr>
          <p:cNvPr id="191" name="34 Grupo"/>
          <p:cNvGrpSpPr/>
          <p:nvPr/>
        </p:nvGrpSpPr>
        <p:grpSpPr>
          <a:xfrm>
            <a:off x="10330143" y="2897647"/>
            <a:ext cx="988816" cy="872407"/>
            <a:chOff x="0" y="0"/>
            <a:chExt cx="988815" cy="872405"/>
          </a:xfrm>
        </p:grpSpPr>
        <p:pic>
          <p:nvPicPr>
            <p:cNvPr id="189" name="Picture 2" descr="Picture 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60075" y="0"/>
              <a:ext cx="468668" cy="468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TextBox 84"/>
            <p:cNvSpPr txBox="1"/>
            <p:nvPr/>
          </p:nvSpPr>
          <p:spPr>
            <a:xfrm>
              <a:off x="0" y="526965"/>
              <a:ext cx="988816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 b="1">
                  <a:solidFill>
                    <a:srgbClr val="95B3D7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r>
                <a:t>JEFE DE PLANEAMIENTO</a:t>
              </a:r>
            </a:p>
          </p:txBody>
        </p:sp>
      </p:grpSp>
      <p:grpSp>
        <p:nvGrpSpPr>
          <p:cNvPr id="194" name="37 Grupo"/>
          <p:cNvGrpSpPr/>
          <p:nvPr/>
        </p:nvGrpSpPr>
        <p:grpSpPr>
          <a:xfrm>
            <a:off x="8692374" y="4063627"/>
            <a:ext cx="988816" cy="872407"/>
            <a:chOff x="0" y="0"/>
            <a:chExt cx="988815" cy="872405"/>
          </a:xfrm>
        </p:grpSpPr>
        <p:pic>
          <p:nvPicPr>
            <p:cNvPr id="192" name="Picture 2" descr="Picture 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60075" y="0"/>
              <a:ext cx="468668" cy="468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TextBox 84"/>
            <p:cNvSpPr txBox="1"/>
            <p:nvPr/>
          </p:nvSpPr>
          <p:spPr>
            <a:xfrm>
              <a:off x="0" y="526965"/>
              <a:ext cx="988816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 b="1">
                  <a:solidFill>
                    <a:srgbClr val="95B3D7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r>
                <a:t>JEFE DE PRODUCCION</a:t>
              </a:r>
            </a:p>
          </p:txBody>
        </p:sp>
      </p:grpSp>
      <p:grpSp>
        <p:nvGrpSpPr>
          <p:cNvPr id="203" name="3 Grupo"/>
          <p:cNvGrpSpPr/>
          <p:nvPr/>
        </p:nvGrpSpPr>
        <p:grpSpPr>
          <a:xfrm>
            <a:off x="9748557" y="5085184"/>
            <a:ext cx="1027169" cy="1096002"/>
            <a:chOff x="0" y="0"/>
            <a:chExt cx="1027168" cy="1096000"/>
          </a:xfrm>
        </p:grpSpPr>
        <p:pic>
          <p:nvPicPr>
            <p:cNvPr id="195" name="Picture 2" descr="Picture 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0085" y="0"/>
              <a:ext cx="234335" cy="2343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TextBox 84"/>
            <p:cNvSpPr txBox="1"/>
            <p:nvPr/>
          </p:nvSpPr>
          <p:spPr>
            <a:xfrm>
              <a:off x="38352" y="877560"/>
              <a:ext cx="988817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 b="1">
                  <a:solidFill>
                    <a:srgbClr val="95B3D7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r>
                <a:t>OTROS</a:t>
              </a:r>
            </a:p>
          </p:txBody>
        </p:sp>
        <p:pic>
          <p:nvPicPr>
            <p:cNvPr id="197" name="Picture 2" descr="Picture 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265843"/>
              <a:ext cx="234335" cy="2343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Picture 2" descr="Picture 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64864" y="74147"/>
              <a:ext cx="234335" cy="2343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9" name="Picture 2" descr="Picture 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47252" y="276738"/>
              <a:ext cx="234335" cy="2343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Picture 2" descr="Picture 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63115" y="546305"/>
              <a:ext cx="234335" cy="2343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Picture 2" descr="Picture 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64864" y="594464"/>
              <a:ext cx="234335" cy="2343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Picture 2" descr="Picture 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78579" y="326595"/>
              <a:ext cx="234335" cy="2343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6" name="50 Grupo"/>
          <p:cNvGrpSpPr/>
          <p:nvPr/>
        </p:nvGrpSpPr>
        <p:grpSpPr>
          <a:xfrm>
            <a:off x="10330143" y="4078380"/>
            <a:ext cx="988816" cy="872407"/>
            <a:chOff x="0" y="0"/>
            <a:chExt cx="988815" cy="872405"/>
          </a:xfrm>
        </p:grpSpPr>
        <p:pic>
          <p:nvPicPr>
            <p:cNvPr id="204" name="Picture 2" descr="Picture 2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60075" y="0"/>
              <a:ext cx="468668" cy="4686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TextBox 84"/>
            <p:cNvSpPr txBox="1"/>
            <p:nvPr/>
          </p:nvSpPr>
          <p:spPr>
            <a:xfrm>
              <a:off x="0" y="526965"/>
              <a:ext cx="988816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900" b="1">
                  <a:solidFill>
                    <a:srgbClr val="95B3D7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r>
                <a:t>GERENTE DE PROYECTO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Box 3"/>
          <p:cNvSpPr txBox="1"/>
          <p:nvPr/>
        </p:nvSpPr>
        <p:spPr>
          <a:xfrm>
            <a:off x="2372816" y="91732"/>
            <a:ext cx="727796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A6A6A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AUTOMATIZACION EN BIM</a:t>
            </a:r>
          </a:p>
        </p:txBody>
      </p:sp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03717" y="7936"/>
            <a:ext cx="1610842" cy="1610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Group 4"/>
          <p:cNvGrpSpPr/>
          <p:nvPr/>
        </p:nvGrpSpPr>
        <p:grpSpPr>
          <a:xfrm>
            <a:off x="5378055" y="878988"/>
            <a:ext cx="1434304" cy="190501"/>
            <a:chOff x="0" y="0"/>
            <a:chExt cx="1434302" cy="190500"/>
          </a:xfrm>
        </p:grpSpPr>
        <p:sp>
          <p:nvSpPr>
            <p:cNvPr id="210" name="Oval 5"/>
            <p:cNvSpPr/>
            <p:nvPr/>
          </p:nvSpPr>
          <p:spPr>
            <a:xfrm>
              <a:off x="-1" y="0"/>
              <a:ext cx="190478" cy="190500"/>
            </a:xfrm>
            <a:prstGeom prst="ellipse">
              <a:avLst/>
            </a:prstGeom>
            <a:solidFill>
              <a:srgbClr val="03A1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1" name="Oval 6"/>
            <p:cNvSpPr/>
            <p:nvPr/>
          </p:nvSpPr>
          <p:spPr>
            <a:xfrm>
              <a:off x="311109" y="0"/>
              <a:ext cx="190477" cy="190500"/>
            </a:xfrm>
            <a:prstGeom prst="ellipse">
              <a:avLst/>
            </a:prstGeom>
            <a:solidFill>
              <a:srgbClr val="EE95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2" name="Oval 7"/>
            <p:cNvSpPr/>
            <p:nvPr/>
          </p:nvSpPr>
          <p:spPr>
            <a:xfrm>
              <a:off x="621854" y="0"/>
              <a:ext cx="190477" cy="190500"/>
            </a:xfrm>
            <a:prstGeom prst="ellipse">
              <a:avLst/>
            </a:prstGeom>
            <a:solidFill>
              <a:srgbClr val="EF307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3" name="Oval 8"/>
            <p:cNvSpPr/>
            <p:nvPr/>
          </p:nvSpPr>
          <p:spPr>
            <a:xfrm>
              <a:off x="932600" y="0"/>
              <a:ext cx="190477" cy="190500"/>
            </a:xfrm>
            <a:prstGeom prst="ellipse">
              <a:avLst/>
            </a:prstGeom>
            <a:solidFill>
              <a:srgbClr val="1C7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4" name="Oval 9"/>
            <p:cNvSpPr/>
            <p:nvPr/>
          </p:nvSpPr>
          <p:spPr>
            <a:xfrm>
              <a:off x="1243826" y="0"/>
              <a:ext cx="190477" cy="190500"/>
            </a:xfrm>
            <a:prstGeom prst="ellipse">
              <a:avLst/>
            </a:prstGeom>
            <a:solidFill>
              <a:srgbClr val="9848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6" name="Rectangle 2"/>
          <p:cNvSpPr txBox="1"/>
          <p:nvPr/>
        </p:nvSpPr>
        <p:spPr>
          <a:xfrm>
            <a:off x="2188464" y="1678657"/>
            <a:ext cx="7802372" cy="306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331788" lvl="1" indent="-95251" defTabSz="1440180">
              <a:spcBef>
                <a:spcPts val="600"/>
              </a:spcBef>
              <a:tabLst>
                <a:tab pos="228600" algn="l"/>
              </a:tabLst>
              <a:defRPr sz="1000">
                <a:solidFill>
                  <a:srgbClr val="8EB4E3"/>
                </a:solidFill>
                <a:latin typeface="Agency FB"/>
                <a:ea typeface="Agency FB"/>
                <a:cs typeface="Agency FB"/>
                <a:sym typeface="Agency FB"/>
              </a:defRPr>
            </a:pPr>
            <a:endParaRPr/>
          </a:p>
          <a:p>
            <a:pPr marL="693737" lvl="1" indent="-457200" defTabSz="1440180">
              <a:spcBef>
                <a:spcPts val="600"/>
              </a:spcBef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Gestión información </a:t>
            </a:r>
          </a:p>
          <a:p>
            <a:pPr marL="693737" lvl="1" indent="-457200" defTabSz="1440180"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Modelado automatizado </a:t>
            </a:r>
          </a:p>
          <a:p>
            <a:pPr marL="693737" lvl="1" indent="-457200" defTabSz="1440180"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Interoperabilidad con otros programas</a:t>
            </a:r>
          </a:p>
          <a:p>
            <a:pPr marL="693737" lvl="1" indent="-457200" defTabSz="1440180"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Conexión a base de datos</a:t>
            </a:r>
          </a:p>
          <a:p>
            <a:pPr marL="693737" lvl="1" indent="-457200" defTabSz="1440180"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r>
              <a:t>Diseño computacional</a:t>
            </a:r>
          </a:p>
          <a:p>
            <a:pPr marL="693737" lvl="1" indent="-457200" defTabSz="1440180">
              <a:spcBef>
                <a:spcPts val="600"/>
              </a:spcBef>
              <a:buClr>
                <a:schemeClr val="accent2"/>
              </a:buClr>
              <a:buSzPct val="100000"/>
              <a:buFont typeface="Arial"/>
              <a:buChar char="•"/>
              <a:tabLst>
                <a:tab pos="228600" algn="l"/>
              </a:tabLst>
              <a:defRPr sz="2200">
                <a:latin typeface="Agency FB"/>
                <a:ea typeface="Agency FB"/>
                <a:cs typeface="Agency FB"/>
                <a:sym typeface="Agency FB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3"/>
          <p:cNvSpPr txBox="1"/>
          <p:nvPr/>
        </p:nvSpPr>
        <p:spPr>
          <a:xfrm>
            <a:off x="2372816" y="91732"/>
            <a:ext cx="727796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A6A6A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t>PROGRAMACION VISUAL </a:t>
            </a:r>
          </a:p>
        </p:txBody>
      </p:sp>
      <p:pic>
        <p:nvPicPr>
          <p:cNvPr id="2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03717" y="7936"/>
            <a:ext cx="1610842" cy="16108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5" name="Group 4"/>
          <p:cNvGrpSpPr/>
          <p:nvPr/>
        </p:nvGrpSpPr>
        <p:grpSpPr>
          <a:xfrm>
            <a:off x="5378055" y="878988"/>
            <a:ext cx="1434304" cy="190501"/>
            <a:chOff x="0" y="0"/>
            <a:chExt cx="1434302" cy="190500"/>
          </a:xfrm>
        </p:grpSpPr>
        <p:sp>
          <p:nvSpPr>
            <p:cNvPr id="220" name="Oval 5"/>
            <p:cNvSpPr/>
            <p:nvPr/>
          </p:nvSpPr>
          <p:spPr>
            <a:xfrm>
              <a:off x="-1" y="0"/>
              <a:ext cx="190478" cy="190500"/>
            </a:xfrm>
            <a:prstGeom prst="ellipse">
              <a:avLst/>
            </a:prstGeom>
            <a:solidFill>
              <a:srgbClr val="03A1A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Oval 6"/>
            <p:cNvSpPr/>
            <p:nvPr/>
          </p:nvSpPr>
          <p:spPr>
            <a:xfrm>
              <a:off x="311109" y="0"/>
              <a:ext cx="190477" cy="190500"/>
            </a:xfrm>
            <a:prstGeom prst="ellipse">
              <a:avLst/>
            </a:prstGeom>
            <a:solidFill>
              <a:srgbClr val="EE95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Oval 7"/>
            <p:cNvSpPr/>
            <p:nvPr/>
          </p:nvSpPr>
          <p:spPr>
            <a:xfrm>
              <a:off x="621854" y="0"/>
              <a:ext cx="190477" cy="190500"/>
            </a:xfrm>
            <a:prstGeom prst="ellipse">
              <a:avLst/>
            </a:prstGeom>
            <a:solidFill>
              <a:srgbClr val="EF307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Oval 8"/>
            <p:cNvSpPr/>
            <p:nvPr/>
          </p:nvSpPr>
          <p:spPr>
            <a:xfrm>
              <a:off x="932600" y="0"/>
              <a:ext cx="190477" cy="190500"/>
            </a:xfrm>
            <a:prstGeom prst="ellipse">
              <a:avLst/>
            </a:prstGeom>
            <a:solidFill>
              <a:srgbClr val="1C7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Oval 9"/>
            <p:cNvSpPr/>
            <p:nvPr/>
          </p:nvSpPr>
          <p:spPr>
            <a:xfrm>
              <a:off x="1243826" y="0"/>
              <a:ext cx="190477" cy="190500"/>
            </a:xfrm>
            <a:prstGeom prst="ellipse">
              <a:avLst/>
            </a:prstGeom>
            <a:solidFill>
              <a:srgbClr val="98480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226" name="Screen Shot 2019-02-03 at 6.01.53 PM.png" descr="Screen Shot 2019-02-03 at 6.01.5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2742" y="1124449"/>
            <a:ext cx="4038113" cy="2538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Screen Shot 2019-02-03 at 6.03.13 PM.png" descr="Screen Shot 2019-02-03 at 6.03.13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65645" y="3789747"/>
            <a:ext cx="6692308" cy="29369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Personalizado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Tw Cen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Renzo Rios</dc:creator>
  <cp:lastModifiedBy>Renzo Rios</cp:lastModifiedBy>
  <cp:revision>2</cp:revision>
  <dcterms:modified xsi:type="dcterms:W3CDTF">2019-07-22T22:58:53Z</dcterms:modified>
</cp:coreProperties>
</file>