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Lexend SemiBold"/>
      <p:regular r:id="rId21"/>
      <p:bold r:id="rId22"/>
    </p:embeddedFont>
    <p:embeddedFont>
      <p:font typeface="Lexend Black"/>
      <p:bold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LexendSemiBold-bold.fntdata"/><Relationship Id="rId10" Type="http://schemas.openxmlformats.org/officeDocument/2006/relationships/slide" Target="slides/slide5.xml"/><Relationship Id="rId21" Type="http://schemas.openxmlformats.org/officeDocument/2006/relationships/font" Target="fonts/LexendSemiBold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LexendBlack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3131064bfb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3131064bfb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3131064bfb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33131064bfb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33131064bfb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33131064bfb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33131064bfb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33131064bfb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33131064bfb_0_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33131064bfb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33131064bfb_0_3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33131064bfb_0_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31231ae4cd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331231ae4cd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3131064bfb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3131064bfb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3131064bfb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3131064bfb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3131064bfb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3131064bfb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3131064bfb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3131064bfb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3131064bfb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3131064bfb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3131064bfb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3131064bfb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3131064bfb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3131064bfb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0.jpg"/><Relationship Id="rId4" Type="http://schemas.openxmlformats.org/officeDocument/2006/relationships/image" Target="../media/image11.png"/><Relationship Id="rId5" Type="http://schemas.openxmlformats.org/officeDocument/2006/relationships/image" Target="../media/image5.png"/><Relationship Id="rId6" Type="http://schemas.openxmlformats.org/officeDocument/2006/relationships/image" Target="../media/image1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0.jpg"/><Relationship Id="rId4" Type="http://schemas.openxmlformats.org/officeDocument/2006/relationships/image" Target="../media/image11.png"/><Relationship Id="rId5" Type="http://schemas.openxmlformats.org/officeDocument/2006/relationships/image" Target="../media/image1.png"/><Relationship Id="rId6" Type="http://schemas.openxmlformats.org/officeDocument/2006/relationships/image" Target="../media/image12.png"/><Relationship Id="rId7" Type="http://schemas.openxmlformats.org/officeDocument/2006/relationships/image" Target="../media/image24.png"/><Relationship Id="rId8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0.jpg"/><Relationship Id="rId4" Type="http://schemas.openxmlformats.org/officeDocument/2006/relationships/image" Target="../media/image11.png"/><Relationship Id="rId5" Type="http://schemas.openxmlformats.org/officeDocument/2006/relationships/image" Target="../media/image1.png"/><Relationship Id="rId6" Type="http://schemas.openxmlformats.org/officeDocument/2006/relationships/image" Target="../media/image16.gif"/><Relationship Id="rId7" Type="http://schemas.openxmlformats.org/officeDocument/2006/relationships/image" Target="../media/image28.gif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0.jpg"/><Relationship Id="rId4" Type="http://schemas.openxmlformats.org/officeDocument/2006/relationships/image" Target="../media/image11.png"/><Relationship Id="rId5" Type="http://schemas.openxmlformats.org/officeDocument/2006/relationships/image" Target="../media/image1.png"/><Relationship Id="rId6" Type="http://schemas.openxmlformats.org/officeDocument/2006/relationships/image" Target="../media/image25.gif"/><Relationship Id="rId7" Type="http://schemas.openxmlformats.org/officeDocument/2006/relationships/image" Target="../media/image34.gif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0.jpg"/><Relationship Id="rId4" Type="http://schemas.openxmlformats.org/officeDocument/2006/relationships/image" Target="../media/image11.png"/><Relationship Id="rId5" Type="http://schemas.openxmlformats.org/officeDocument/2006/relationships/image" Target="../media/image1.png"/><Relationship Id="rId6" Type="http://schemas.openxmlformats.org/officeDocument/2006/relationships/image" Target="../media/image25.gif"/><Relationship Id="rId7" Type="http://schemas.openxmlformats.org/officeDocument/2006/relationships/image" Target="../media/image34.gif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0.jpg"/><Relationship Id="rId4" Type="http://schemas.openxmlformats.org/officeDocument/2006/relationships/image" Target="../media/image11.png"/><Relationship Id="rId5" Type="http://schemas.openxmlformats.org/officeDocument/2006/relationships/image" Target="../media/image1.png"/><Relationship Id="rId6" Type="http://schemas.openxmlformats.org/officeDocument/2006/relationships/image" Target="../media/image29.png"/><Relationship Id="rId7" Type="http://schemas.openxmlformats.org/officeDocument/2006/relationships/image" Target="../media/image3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0.jpg"/><Relationship Id="rId4" Type="http://schemas.openxmlformats.org/officeDocument/2006/relationships/image" Target="../media/image11.png"/><Relationship Id="rId9" Type="http://schemas.openxmlformats.org/officeDocument/2006/relationships/image" Target="../media/image30.png"/><Relationship Id="rId5" Type="http://schemas.openxmlformats.org/officeDocument/2006/relationships/image" Target="../media/image1.png"/><Relationship Id="rId6" Type="http://schemas.openxmlformats.org/officeDocument/2006/relationships/image" Target="../media/image33.png"/><Relationship Id="rId7" Type="http://schemas.openxmlformats.org/officeDocument/2006/relationships/image" Target="../media/image26.png"/><Relationship Id="rId8" Type="http://schemas.openxmlformats.org/officeDocument/2006/relationships/image" Target="../media/image3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0.jpg"/><Relationship Id="rId4" Type="http://schemas.openxmlformats.org/officeDocument/2006/relationships/image" Target="../media/image4.png"/><Relationship Id="rId5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0.jpg"/><Relationship Id="rId4" Type="http://schemas.openxmlformats.org/officeDocument/2006/relationships/image" Target="../media/image11.png"/><Relationship Id="rId5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0.jpg"/><Relationship Id="rId4" Type="http://schemas.openxmlformats.org/officeDocument/2006/relationships/image" Target="../media/image11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0.jpg"/><Relationship Id="rId4" Type="http://schemas.openxmlformats.org/officeDocument/2006/relationships/image" Target="../media/image11.png"/><Relationship Id="rId5" Type="http://schemas.openxmlformats.org/officeDocument/2006/relationships/image" Target="../media/image18.png"/><Relationship Id="rId6" Type="http://schemas.openxmlformats.org/officeDocument/2006/relationships/image" Target="../media/image2.png"/><Relationship Id="rId7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0.jpg"/><Relationship Id="rId4" Type="http://schemas.openxmlformats.org/officeDocument/2006/relationships/image" Target="../media/image11.png"/><Relationship Id="rId5" Type="http://schemas.openxmlformats.org/officeDocument/2006/relationships/image" Target="../media/image1.png"/><Relationship Id="rId6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0.jpg"/><Relationship Id="rId4" Type="http://schemas.openxmlformats.org/officeDocument/2006/relationships/image" Target="../media/image11.png"/><Relationship Id="rId5" Type="http://schemas.openxmlformats.org/officeDocument/2006/relationships/image" Target="../media/image1.png"/><Relationship Id="rId6" Type="http://schemas.openxmlformats.org/officeDocument/2006/relationships/image" Target="../media/image8.png"/><Relationship Id="rId7" Type="http://schemas.openxmlformats.org/officeDocument/2006/relationships/image" Target="../media/image17.png"/><Relationship Id="rId8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0.jpg"/><Relationship Id="rId4" Type="http://schemas.openxmlformats.org/officeDocument/2006/relationships/image" Target="../media/image11.png"/><Relationship Id="rId5" Type="http://schemas.openxmlformats.org/officeDocument/2006/relationships/image" Target="../media/image1.png"/><Relationship Id="rId6" Type="http://schemas.openxmlformats.org/officeDocument/2006/relationships/image" Target="../media/image23.png"/><Relationship Id="rId7" Type="http://schemas.openxmlformats.org/officeDocument/2006/relationships/image" Target="../media/image19.png"/><Relationship Id="rId8" Type="http://schemas.openxmlformats.org/officeDocument/2006/relationships/image" Target="../media/image2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0.jpg"/><Relationship Id="rId4" Type="http://schemas.openxmlformats.org/officeDocument/2006/relationships/image" Target="../media/image11.png"/><Relationship Id="rId5" Type="http://schemas.openxmlformats.org/officeDocument/2006/relationships/image" Target="../media/image1.png"/><Relationship Id="rId6" Type="http://schemas.openxmlformats.org/officeDocument/2006/relationships/image" Target="../media/image21.png"/><Relationship Id="rId7" Type="http://schemas.openxmlformats.org/officeDocument/2006/relationships/image" Target="../media/image22.png"/><Relationship Id="rId8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 amt="40000"/>
          </a:blip>
          <a:stretch>
            <a:fillRect/>
          </a:stretch>
        </p:blipFill>
        <p:spPr>
          <a:xfrm>
            <a:off x="-1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4656625" y="244650"/>
            <a:ext cx="4370400" cy="23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4800">
                <a:solidFill>
                  <a:srgbClr val="2E7D32"/>
                </a:solidFill>
                <a:latin typeface="Lexend Black"/>
                <a:ea typeface="Lexend Black"/>
                <a:cs typeface="Lexend Black"/>
                <a:sym typeface="Lexend Black"/>
              </a:rPr>
              <a:t>Dasar-Dasar</a:t>
            </a:r>
            <a:endParaRPr sz="4800">
              <a:solidFill>
                <a:srgbClr val="2E7D32"/>
              </a:solidFill>
              <a:latin typeface="Lexend Black"/>
              <a:ea typeface="Lexend Black"/>
              <a:cs typeface="Lexend Black"/>
              <a:sym typeface="Lexend Black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4800">
                <a:solidFill>
                  <a:srgbClr val="2E7D32"/>
                </a:solidFill>
                <a:latin typeface="Lexend Black"/>
                <a:ea typeface="Lexend Black"/>
                <a:cs typeface="Lexend Black"/>
                <a:sym typeface="Lexend Black"/>
              </a:rPr>
              <a:t>Worksheet</a:t>
            </a:r>
            <a:endParaRPr sz="4800">
              <a:solidFill>
                <a:srgbClr val="2E7D32"/>
              </a:solidFill>
              <a:latin typeface="Lexend Black"/>
              <a:ea typeface="Lexend Black"/>
              <a:cs typeface="Lexend Black"/>
              <a:sym typeface="Lexend Black"/>
            </a:endParaRPr>
          </a:p>
        </p:txBody>
      </p:sp>
      <p:pic>
        <p:nvPicPr>
          <p:cNvPr id="56" name="Google Shape;56;p13" title="vector logo nama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2300" y="181977"/>
            <a:ext cx="1956076" cy="29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10775" y="1968200"/>
            <a:ext cx="3010125" cy="301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5950" y="472538"/>
            <a:ext cx="4550925" cy="4550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3" title="vector logo nama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51750" y="4106076"/>
            <a:ext cx="809724" cy="12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22"/>
          <p:cNvPicPr preferRelativeResize="0"/>
          <p:nvPr/>
        </p:nvPicPr>
        <p:blipFill>
          <a:blip r:embed="rId3">
            <a:alphaModFix amt="40000"/>
          </a:blip>
          <a:stretch>
            <a:fillRect/>
          </a:stretch>
        </p:blipFill>
        <p:spPr>
          <a:xfrm>
            <a:off x="-1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2"/>
          <p:cNvSpPr txBox="1"/>
          <p:nvPr/>
        </p:nvSpPr>
        <p:spPr>
          <a:xfrm>
            <a:off x="2296475" y="181975"/>
            <a:ext cx="4551000" cy="6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 sz="3000">
                <a:solidFill>
                  <a:srgbClr val="2E7D32"/>
                </a:solidFill>
                <a:latin typeface="Lexend Black"/>
                <a:ea typeface="Lexend Black"/>
                <a:cs typeface="Lexend Black"/>
                <a:sym typeface="Lexend Black"/>
              </a:rPr>
              <a:t>DELETE</a:t>
            </a:r>
            <a:r>
              <a:rPr lang="id" sz="3000">
                <a:solidFill>
                  <a:srgbClr val="2E7D32"/>
                </a:solidFill>
                <a:latin typeface="Lexend Black"/>
                <a:ea typeface="Lexend Black"/>
                <a:cs typeface="Lexend Black"/>
                <a:sym typeface="Lexend Black"/>
              </a:rPr>
              <a:t> ROW</a:t>
            </a:r>
            <a:endParaRPr sz="3000">
              <a:solidFill>
                <a:srgbClr val="2E7D32"/>
              </a:solidFill>
              <a:latin typeface="Lexend Black"/>
              <a:ea typeface="Lexend Black"/>
              <a:cs typeface="Lexend Black"/>
              <a:sym typeface="Lexend Black"/>
            </a:endParaRPr>
          </a:p>
        </p:txBody>
      </p:sp>
      <p:pic>
        <p:nvPicPr>
          <p:cNvPr id="191" name="Google Shape;191;p22" title="vector logo nama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2300" y="181977"/>
            <a:ext cx="1956076" cy="290575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2"/>
          <p:cNvSpPr txBox="1"/>
          <p:nvPr/>
        </p:nvSpPr>
        <p:spPr>
          <a:xfrm>
            <a:off x="118350" y="3353400"/>
            <a:ext cx="2436600" cy="16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rPr>
              <a:t>KLIK KANAN PADA BARIS CELL HEADER 18, KEMUDIAN AKAN MUNCUL SUB-MENU</a:t>
            </a:r>
            <a:endParaRPr sz="1200">
              <a:solidFill>
                <a:schemeClr val="dk1"/>
              </a:solidFill>
              <a:latin typeface="Lexend SemiBold"/>
              <a:ea typeface="Lexend SemiBold"/>
              <a:cs typeface="Lexend SemiBold"/>
              <a:sym typeface="Lexend SemiBold"/>
            </a:endParaRPr>
          </a:p>
        </p:txBody>
      </p:sp>
      <p:sp>
        <p:nvSpPr>
          <p:cNvPr id="193" name="Google Shape;193;p22"/>
          <p:cNvSpPr/>
          <p:nvPr/>
        </p:nvSpPr>
        <p:spPr>
          <a:xfrm>
            <a:off x="2601338" y="2070100"/>
            <a:ext cx="571500" cy="180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80000"/>
          </a:solidFill>
          <a:ln cap="flat" cmpd="sng" w="952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2"/>
          <p:cNvSpPr/>
          <p:nvPr/>
        </p:nvSpPr>
        <p:spPr>
          <a:xfrm>
            <a:off x="213775" y="4428075"/>
            <a:ext cx="5429400" cy="629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2"/>
          <p:cNvSpPr txBox="1"/>
          <p:nvPr/>
        </p:nvSpPr>
        <p:spPr>
          <a:xfrm>
            <a:off x="654525" y="4563000"/>
            <a:ext cx="4769400" cy="4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rPr>
              <a:t>GUNAKAN DELETE BARIS/ROW UNTUK BERBAGAI KASUS </a:t>
            </a:r>
            <a:endParaRPr sz="1200">
              <a:solidFill>
                <a:schemeClr val="dk1"/>
              </a:solidFill>
              <a:latin typeface="Lexend SemiBold"/>
              <a:ea typeface="Lexend SemiBold"/>
              <a:cs typeface="Lexend SemiBold"/>
              <a:sym typeface="Lexend SemiBold"/>
            </a:endParaRPr>
          </a:p>
        </p:txBody>
      </p:sp>
      <p:pic>
        <p:nvPicPr>
          <p:cNvPr id="196" name="Google Shape;196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7975" y="4530975"/>
            <a:ext cx="423300" cy="42330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2"/>
          <p:cNvSpPr/>
          <p:nvPr/>
        </p:nvSpPr>
        <p:spPr>
          <a:xfrm>
            <a:off x="5824638" y="2013150"/>
            <a:ext cx="571500" cy="180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80000"/>
          </a:solidFill>
          <a:ln cap="flat" cmpd="sng" w="952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2"/>
          <p:cNvSpPr txBox="1"/>
          <p:nvPr/>
        </p:nvSpPr>
        <p:spPr>
          <a:xfrm>
            <a:off x="2818650" y="3353400"/>
            <a:ext cx="3162900" cy="11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rPr>
              <a:t>SUB-MENU INI BERISI BERBAGAI FUNGSI, SALAH SATUNYA DELETE BARIS/ROW BARIS YANG TERSELEKSI SAAT INI</a:t>
            </a:r>
            <a:endParaRPr sz="1200">
              <a:solidFill>
                <a:schemeClr val="dk1"/>
              </a:solidFill>
              <a:latin typeface="Lexend SemiBold"/>
              <a:ea typeface="Lexend SemiBold"/>
              <a:cs typeface="Lexend SemiBold"/>
              <a:sym typeface="Lexend SemiBold"/>
            </a:endParaRPr>
          </a:p>
        </p:txBody>
      </p:sp>
      <p:sp>
        <p:nvSpPr>
          <p:cNvPr id="199" name="Google Shape;199;p22"/>
          <p:cNvSpPr txBox="1"/>
          <p:nvPr/>
        </p:nvSpPr>
        <p:spPr>
          <a:xfrm>
            <a:off x="6214900" y="3306600"/>
            <a:ext cx="2851500" cy="16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rPr>
              <a:t>CONTENT DARI BARIS 19 NAIK KE BARIS 18 KETIKA BARIS 18 DIHAPUS, DAN BEGITU SETERUSNYA, SEPERTI CONTENT BARIS 20 NAIK KE BARIS 19.</a:t>
            </a:r>
            <a:endParaRPr sz="1200">
              <a:solidFill>
                <a:schemeClr val="dk1"/>
              </a:solidFill>
              <a:latin typeface="Lexend SemiBold"/>
              <a:ea typeface="Lexend SemiBold"/>
              <a:cs typeface="Lexend SemiBold"/>
              <a:sym typeface="Lexend SemiBold"/>
            </a:endParaRPr>
          </a:p>
        </p:txBody>
      </p:sp>
      <p:pic>
        <p:nvPicPr>
          <p:cNvPr id="200" name="Google Shape;200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99525" y="1320110"/>
            <a:ext cx="2274225" cy="167995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300438" y="1019625"/>
            <a:ext cx="2274225" cy="2125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2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536900" y="1265796"/>
            <a:ext cx="2436600" cy="1925508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22"/>
          <p:cNvSpPr/>
          <p:nvPr/>
        </p:nvSpPr>
        <p:spPr>
          <a:xfrm>
            <a:off x="3732575" y="2845350"/>
            <a:ext cx="1480800" cy="2319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208;p23"/>
          <p:cNvPicPr preferRelativeResize="0"/>
          <p:nvPr/>
        </p:nvPicPr>
        <p:blipFill>
          <a:blip r:embed="rId3">
            <a:alphaModFix amt="40000"/>
          </a:blip>
          <a:stretch>
            <a:fillRect/>
          </a:stretch>
        </p:blipFill>
        <p:spPr>
          <a:xfrm>
            <a:off x="-1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23"/>
          <p:cNvSpPr txBox="1"/>
          <p:nvPr/>
        </p:nvSpPr>
        <p:spPr>
          <a:xfrm>
            <a:off x="2906900" y="181975"/>
            <a:ext cx="3630000" cy="6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3000">
                <a:solidFill>
                  <a:srgbClr val="2E7D32"/>
                </a:solidFill>
                <a:latin typeface="Lexend Black"/>
                <a:ea typeface="Lexend Black"/>
                <a:cs typeface="Lexend Black"/>
                <a:sym typeface="Lexend Black"/>
              </a:rPr>
              <a:t>RESIZE COLUMN</a:t>
            </a:r>
            <a:endParaRPr sz="3000">
              <a:solidFill>
                <a:srgbClr val="2E7D32"/>
              </a:solidFill>
              <a:latin typeface="Lexend Black"/>
              <a:ea typeface="Lexend Black"/>
              <a:cs typeface="Lexend Black"/>
              <a:sym typeface="Lexend Black"/>
            </a:endParaRPr>
          </a:p>
        </p:txBody>
      </p:sp>
      <p:pic>
        <p:nvPicPr>
          <p:cNvPr id="210" name="Google Shape;210;p23" title="vector logo nama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2300" y="181977"/>
            <a:ext cx="1956076" cy="290575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23"/>
          <p:cNvSpPr txBox="1"/>
          <p:nvPr/>
        </p:nvSpPr>
        <p:spPr>
          <a:xfrm>
            <a:off x="1416250" y="3165000"/>
            <a:ext cx="1783800" cy="4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rPr>
              <a:t>RESIZE 1 COLUMN </a:t>
            </a:r>
            <a:endParaRPr sz="1200">
              <a:solidFill>
                <a:schemeClr val="dk1"/>
              </a:solidFill>
              <a:latin typeface="Lexend SemiBold"/>
              <a:ea typeface="Lexend SemiBold"/>
              <a:cs typeface="Lexend SemiBold"/>
              <a:sym typeface="Lexend SemiBold"/>
            </a:endParaRPr>
          </a:p>
        </p:txBody>
      </p:sp>
      <p:sp>
        <p:nvSpPr>
          <p:cNvPr id="212" name="Google Shape;212;p23"/>
          <p:cNvSpPr/>
          <p:nvPr/>
        </p:nvSpPr>
        <p:spPr>
          <a:xfrm>
            <a:off x="213775" y="4428075"/>
            <a:ext cx="5503200" cy="629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3"/>
          <p:cNvSpPr txBox="1"/>
          <p:nvPr/>
        </p:nvSpPr>
        <p:spPr>
          <a:xfrm>
            <a:off x="654525" y="4563000"/>
            <a:ext cx="4769400" cy="4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rPr>
              <a:t>GUNAKAN METODE YANG SESUAI DENGAN KASUS-MU</a:t>
            </a:r>
            <a:endParaRPr sz="1200">
              <a:solidFill>
                <a:schemeClr val="dk1"/>
              </a:solidFill>
              <a:latin typeface="Lexend SemiBold"/>
              <a:ea typeface="Lexend SemiBold"/>
              <a:cs typeface="Lexend SemiBold"/>
              <a:sym typeface="Lexend SemiBold"/>
            </a:endParaRPr>
          </a:p>
        </p:txBody>
      </p:sp>
      <p:pic>
        <p:nvPicPr>
          <p:cNvPr id="214" name="Google Shape;214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7975" y="4530975"/>
            <a:ext cx="423300" cy="42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89450" y="976050"/>
            <a:ext cx="2851500" cy="2106848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23"/>
          <p:cNvSpPr txBox="1"/>
          <p:nvPr/>
        </p:nvSpPr>
        <p:spPr>
          <a:xfrm>
            <a:off x="5787050" y="3165000"/>
            <a:ext cx="2432100" cy="4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rPr>
              <a:t>RESIZE MULTIPLE COLUMN </a:t>
            </a:r>
            <a:endParaRPr sz="1200">
              <a:solidFill>
                <a:schemeClr val="dk1"/>
              </a:solidFill>
              <a:latin typeface="Lexend SemiBold"/>
              <a:ea typeface="Lexend SemiBold"/>
              <a:cs typeface="Lexend SemiBold"/>
              <a:sym typeface="Lexend SemiBold"/>
            </a:endParaRPr>
          </a:p>
        </p:txBody>
      </p:sp>
      <p:pic>
        <p:nvPicPr>
          <p:cNvPr id="217" name="Google Shape;217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944625" y="962807"/>
            <a:ext cx="3630000" cy="21295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Google Shape;222;p24"/>
          <p:cNvPicPr preferRelativeResize="0"/>
          <p:nvPr/>
        </p:nvPicPr>
        <p:blipFill>
          <a:blip r:embed="rId3">
            <a:alphaModFix amt="40000"/>
          </a:blip>
          <a:stretch>
            <a:fillRect/>
          </a:stretch>
        </p:blipFill>
        <p:spPr>
          <a:xfrm>
            <a:off x="-1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24"/>
          <p:cNvSpPr txBox="1"/>
          <p:nvPr/>
        </p:nvSpPr>
        <p:spPr>
          <a:xfrm>
            <a:off x="2906900" y="181975"/>
            <a:ext cx="3630000" cy="6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3000">
                <a:solidFill>
                  <a:srgbClr val="2E7D32"/>
                </a:solidFill>
                <a:latin typeface="Lexend Black"/>
                <a:ea typeface="Lexend Black"/>
                <a:cs typeface="Lexend Black"/>
                <a:sym typeface="Lexend Black"/>
              </a:rPr>
              <a:t>RESIZE ROW</a:t>
            </a:r>
            <a:endParaRPr sz="3000">
              <a:solidFill>
                <a:srgbClr val="2E7D32"/>
              </a:solidFill>
              <a:latin typeface="Lexend Black"/>
              <a:ea typeface="Lexend Black"/>
              <a:cs typeface="Lexend Black"/>
              <a:sym typeface="Lexend Black"/>
            </a:endParaRPr>
          </a:p>
        </p:txBody>
      </p:sp>
      <p:pic>
        <p:nvPicPr>
          <p:cNvPr id="224" name="Google Shape;224;p24" title="vector logo nama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2300" y="181977"/>
            <a:ext cx="1956076" cy="290575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24"/>
          <p:cNvSpPr txBox="1"/>
          <p:nvPr/>
        </p:nvSpPr>
        <p:spPr>
          <a:xfrm>
            <a:off x="1416250" y="3374325"/>
            <a:ext cx="1783800" cy="4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rPr>
              <a:t>RESIZE 1 ROW</a:t>
            </a:r>
            <a:endParaRPr sz="1200">
              <a:solidFill>
                <a:schemeClr val="dk1"/>
              </a:solidFill>
              <a:latin typeface="Lexend SemiBold"/>
              <a:ea typeface="Lexend SemiBold"/>
              <a:cs typeface="Lexend SemiBold"/>
              <a:sym typeface="Lexend SemiBold"/>
            </a:endParaRPr>
          </a:p>
        </p:txBody>
      </p:sp>
      <p:sp>
        <p:nvSpPr>
          <p:cNvPr id="226" name="Google Shape;226;p24"/>
          <p:cNvSpPr/>
          <p:nvPr/>
        </p:nvSpPr>
        <p:spPr>
          <a:xfrm>
            <a:off x="213775" y="4428075"/>
            <a:ext cx="5503200" cy="629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4"/>
          <p:cNvSpPr txBox="1"/>
          <p:nvPr/>
        </p:nvSpPr>
        <p:spPr>
          <a:xfrm>
            <a:off x="654525" y="4563000"/>
            <a:ext cx="4769400" cy="4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rPr>
              <a:t>GUNAKAN METODE YANG SESUAI DENGAN KASUS-MU</a:t>
            </a:r>
            <a:endParaRPr sz="1200">
              <a:solidFill>
                <a:schemeClr val="dk1"/>
              </a:solidFill>
              <a:latin typeface="Lexend SemiBold"/>
              <a:ea typeface="Lexend SemiBold"/>
              <a:cs typeface="Lexend SemiBold"/>
              <a:sym typeface="Lexend SemiBold"/>
            </a:endParaRPr>
          </a:p>
        </p:txBody>
      </p:sp>
      <p:pic>
        <p:nvPicPr>
          <p:cNvPr id="228" name="Google Shape;228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7975" y="4530975"/>
            <a:ext cx="423300" cy="423300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24"/>
          <p:cNvSpPr txBox="1"/>
          <p:nvPr/>
        </p:nvSpPr>
        <p:spPr>
          <a:xfrm>
            <a:off x="5787050" y="3374325"/>
            <a:ext cx="2432100" cy="4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rPr>
              <a:t>RESIZE MULTIPLE ROW</a:t>
            </a:r>
            <a:endParaRPr sz="1200">
              <a:solidFill>
                <a:schemeClr val="dk1"/>
              </a:solidFill>
              <a:latin typeface="Lexend SemiBold"/>
              <a:ea typeface="Lexend SemiBold"/>
              <a:cs typeface="Lexend SemiBold"/>
              <a:sym typeface="Lexend SemiBold"/>
            </a:endParaRPr>
          </a:p>
        </p:txBody>
      </p:sp>
      <p:pic>
        <p:nvPicPr>
          <p:cNvPr id="230" name="Google Shape;230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23925" y="835400"/>
            <a:ext cx="2857500" cy="251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2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01275" y="835400"/>
            <a:ext cx="2857500" cy="251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Google Shape;236;p25"/>
          <p:cNvPicPr preferRelativeResize="0"/>
          <p:nvPr/>
        </p:nvPicPr>
        <p:blipFill>
          <a:blip r:embed="rId3">
            <a:alphaModFix amt="40000"/>
          </a:blip>
          <a:stretch>
            <a:fillRect/>
          </a:stretch>
        </p:blipFill>
        <p:spPr>
          <a:xfrm>
            <a:off x="-1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25"/>
          <p:cNvSpPr txBox="1"/>
          <p:nvPr/>
        </p:nvSpPr>
        <p:spPr>
          <a:xfrm>
            <a:off x="2906900" y="181975"/>
            <a:ext cx="3630000" cy="6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3000">
                <a:solidFill>
                  <a:srgbClr val="2E7D32"/>
                </a:solidFill>
                <a:latin typeface="Lexend Black"/>
                <a:ea typeface="Lexend Black"/>
                <a:cs typeface="Lexend Black"/>
                <a:sym typeface="Lexend Black"/>
              </a:rPr>
              <a:t>RESIZE ROW</a:t>
            </a:r>
            <a:endParaRPr sz="3000">
              <a:solidFill>
                <a:srgbClr val="2E7D32"/>
              </a:solidFill>
              <a:latin typeface="Lexend Black"/>
              <a:ea typeface="Lexend Black"/>
              <a:cs typeface="Lexend Black"/>
              <a:sym typeface="Lexend Black"/>
            </a:endParaRPr>
          </a:p>
        </p:txBody>
      </p:sp>
      <p:pic>
        <p:nvPicPr>
          <p:cNvPr id="238" name="Google Shape;238;p25" title="vector logo nama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2300" y="181977"/>
            <a:ext cx="1956076" cy="290575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25"/>
          <p:cNvSpPr txBox="1"/>
          <p:nvPr/>
        </p:nvSpPr>
        <p:spPr>
          <a:xfrm>
            <a:off x="1416250" y="3374325"/>
            <a:ext cx="1783800" cy="4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rPr>
              <a:t>RESIZE 1 ROW</a:t>
            </a:r>
            <a:endParaRPr sz="1200">
              <a:solidFill>
                <a:schemeClr val="dk1"/>
              </a:solidFill>
              <a:latin typeface="Lexend SemiBold"/>
              <a:ea typeface="Lexend SemiBold"/>
              <a:cs typeface="Lexend SemiBold"/>
              <a:sym typeface="Lexend SemiBold"/>
            </a:endParaRPr>
          </a:p>
        </p:txBody>
      </p:sp>
      <p:sp>
        <p:nvSpPr>
          <p:cNvPr id="240" name="Google Shape;240;p25"/>
          <p:cNvSpPr/>
          <p:nvPr/>
        </p:nvSpPr>
        <p:spPr>
          <a:xfrm>
            <a:off x="213775" y="4428075"/>
            <a:ext cx="5503200" cy="629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5"/>
          <p:cNvSpPr txBox="1"/>
          <p:nvPr/>
        </p:nvSpPr>
        <p:spPr>
          <a:xfrm>
            <a:off x="654525" y="4563000"/>
            <a:ext cx="4769400" cy="4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rPr>
              <a:t>GUNAKAN METODE YANG SESUAI DENGAN KASUS-MU</a:t>
            </a:r>
            <a:endParaRPr sz="1200">
              <a:solidFill>
                <a:schemeClr val="dk1"/>
              </a:solidFill>
              <a:latin typeface="Lexend SemiBold"/>
              <a:ea typeface="Lexend SemiBold"/>
              <a:cs typeface="Lexend SemiBold"/>
              <a:sym typeface="Lexend SemiBold"/>
            </a:endParaRPr>
          </a:p>
        </p:txBody>
      </p:sp>
      <p:pic>
        <p:nvPicPr>
          <p:cNvPr id="242" name="Google Shape;242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7975" y="4530975"/>
            <a:ext cx="423300" cy="423300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25"/>
          <p:cNvSpPr txBox="1"/>
          <p:nvPr/>
        </p:nvSpPr>
        <p:spPr>
          <a:xfrm>
            <a:off x="5787050" y="3374325"/>
            <a:ext cx="2432100" cy="4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rPr>
              <a:t>RESIZE MULTIPLE ROW</a:t>
            </a:r>
            <a:endParaRPr sz="1200">
              <a:solidFill>
                <a:schemeClr val="dk1"/>
              </a:solidFill>
              <a:latin typeface="Lexend SemiBold"/>
              <a:ea typeface="Lexend SemiBold"/>
              <a:cs typeface="Lexend SemiBold"/>
              <a:sym typeface="Lexend SemiBold"/>
            </a:endParaRPr>
          </a:p>
        </p:txBody>
      </p:sp>
      <p:pic>
        <p:nvPicPr>
          <p:cNvPr id="244" name="Google Shape;244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23925" y="835400"/>
            <a:ext cx="2857500" cy="251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2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01275" y="835400"/>
            <a:ext cx="2857500" cy="251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" name="Google Shape;250;p26"/>
          <p:cNvPicPr preferRelativeResize="0"/>
          <p:nvPr/>
        </p:nvPicPr>
        <p:blipFill>
          <a:blip r:embed="rId3">
            <a:alphaModFix amt="40000"/>
          </a:blip>
          <a:stretch>
            <a:fillRect/>
          </a:stretch>
        </p:blipFill>
        <p:spPr>
          <a:xfrm>
            <a:off x="-1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26"/>
          <p:cNvSpPr txBox="1"/>
          <p:nvPr/>
        </p:nvSpPr>
        <p:spPr>
          <a:xfrm>
            <a:off x="2666150" y="181975"/>
            <a:ext cx="3630000" cy="6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3000">
                <a:solidFill>
                  <a:srgbClr val="2E7D32"/>
                </a:solidFill>
                <a:latin typeface="Lexend Black"/>
                <a:ea typeface="Lexend Black"/>
                <a:cs typeface="Lexend Black"/>
                <a:sym typeface="Lexend Black"/>
              </a:rPr>
              <a:t>RESIZE MANUAL</a:t>
            </a:r>
            <a:endParaRPr sz="3000">
              <a:solidFill>
                <a:srgbClr val="2E7D32"/>
              </a:solidFill>
              <a:latin typeface="Lexend Black"/>
              <a:ea typeface="Lexend Black"/>
              <a:cs typeface="Lexend Black"/>
              <a:sym typeface="Lexend Black"/>
            </a:endParaRPr>
          </a:p>
        </p:txBody>
      </p:sp>
      <p:pic>
        <p:nvPicPr>
          <p:cNvPr id="252" name="Google Shape;252;p26" title="vector logo nama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2300" y="181977"/>
            <a:ext cx="1956076" cy="290575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26"/>
          <p:cNvSpPr/>
          <p:nvPr/>
        </p:nvSpPr>
        <p:spPr>
          <a:xfrm>
            <a:off x="213775" y="4428075"/>
            <a:ext cx="5503200" cy="629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26"/>
          <p:cNvSpPr txBox="1"/>
          <p:nvPr/>
        </p:nvSpPr>
        <p:spPr>
          <a:xfrm>
            <a:off x="654525" y="4563000"/>
            <a:ext cx="4769400" cy="4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rPr>
              <a:t>GUNAKAN METODE YANG SESUAI DENGAN KASUS-MU</a:t>
            </a:r>
            <a:endParaRPr sz="1200">
              <a:solidFill>
                <a:schemeClr val="dk1"/>
              </a:solidFill>
              <a:latin typeface="Lexend SemiBold"/>
              <a:ea typeface="Lexend SemiBold"/>
              <a:cs typeface="Lexend SemiBold"/>
              <a:sym typeface="Lexend SemiBold"/>
            </a:endParaRPr>
          </a:p>
        </p:txBody>
      </p:sp>
      <p:pic>
        <p:nvPicPr>
          <p:cNvPr id="255" name="Google Shape;255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7975" y="4530975"/>
            <a:ext cx="423300" cy="42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26"/>
          <p:cNvPicPr preferRelativeResize="0"/>
          <p:nvPr/>
        </p:nvPicPr>
        <p:blipFill rotWithShape="1">
          <a:blip r:embed="rId6">
            <a:alphaModFix/>
          </a:blip>
          <a:srcRect b="2210" l="0" r="0" t="0"/>
          <a:stretch/>
        </p:blipFill>
        <p:spPr>
          <a:xfrm>
            <a:off x="1741750" y="805925"/>
            <a:ext cx="2080800" cy="321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2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600201" y="862834"/>
            <a:ext cx="2183999" cy="3082901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26"/>
          <p:cNvSpPr/>
          <p:nvPr/>
        </p:nvSpPr>
        <p:spPr>
          <a:xfrm>
            <a:off x="2110775" y="3112900"/>
            <a:ext cx="1480800" cy="2319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26"/>
          <p:cNvSpPr/>
          <p:nvPr/>
        </p:nvSpPr>
        <p:spPr>
          <a:xfrm>
            <a:off x="6072225" y="3112900"/>
            <a:ext cx="1480800" cy="2319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26"/>
          <p:cNvSpPr txBox="1"/>
          <p:nvPr/>
        </p:nvSpPr>
        <p:spPr>
          <a:xfrm>
            <a:off x="1691375" y="3974375"/>
            <a:ext cx="2319600" cy="4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rPr>
              <a:t>RESIZE WIDTH COLUMN</a:t>
            </a:r>
            <a:endParaRPr sz="1200">
              <a:solidFill>
                <a:schemeClr val="dk1"/>
              </a:solidFill>
              <a:latin typeface="Lexend SemiBold"/>
              <a:ea typeface="Lexend SemiBold"/>
              <a:cs typeface="Lexend SemiBold"/>
              <a:sym typeface="Lexend SemiBold"/>
            </a:endParaRPr>
          </a:p>
        </p:txBody>
      </p:sp>
      <p:sp>
        <p:nvSpPr>
          <p:cNvPr id="261" name="Google Shape;261;p26"/>
          <p:cNvSpPr txBox="1"/>
          <p:nvPr/>
        </p:nvSpPr>
        <p:spPr>
          <a:xfrm>
            <a:off x="5800300" y="3997475"/>
            <a:ext cx="1956000" cy="4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rPr>
              <a:t>RESIZE HEIGHT ROW</a:t>
            </a:r>
            <a:endParaRPr sz="1200">
              <a:solidFill>
                <a:schemeClr val="dk1"/>
              </a:solidFill>
              <a:latin typeface="Lexend SemiBold"/>
              <a:ea typeface="Lexend SemiBold"/>
              <a:cs typeface="Lexend SemiBold"/>
              <a:sym typeface="Lexend SemiBold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" name="Google Shape;266;p27"/>
          <p:cNvPicPr preferRelativeResize="0"/>
          <p:nvPr/>
        </p:nvPicPr>
        <p:blipFill>
          <a:blip r:embed="rId3">
            <a:alphaModFix amt="40000"/>
          </a:blip>
          <a:stretch>
            <a:fillRect/>
          </a:stretch>
        </p:blipFill>
        <p:spPr>
          <a:xfrm>
            <a:off x="-1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27"/>
          <p:cNvSpPr txBox="1"/>
          <p:nvPr/>
        </p:nvSpPr>
        <p:spPr>
          <a:xfrm>
            <a:off x="2666150" y="181975"/>
            <a:ext cx="3630000" cy="6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3000">
                <a:solidFill>
                  <a:srgbClr val="2E7D32"/>
                </a:solidFill>
                <a:latin typeface="Lexend Black"/>
                <a:ea typeface="Lexend Black"/>
                <a:cs typeface="Lexend Black"/>
                <a:sym typeface="Lexend Black"/>
              </a:rPr>
              <a:t>RESIZE CELLS WORKSHEETS</a:t>
            </a:r>
            <a:endParaRPr sz="3000">
              <a:solidFill>
                <a:srgbClr val="2E7D32"/>
              </a:solidFill>
              <a:latin typeface="Lexend Black"/>
              <a:ea typeface="Lexend Black"/>
              <a:cs typeface="Lexend Black"/>
              <a:sym typeface="Lexend Black"/>
            </a:endParaRPr>
          </a:p>
        </p:txBody>
      </p:sp>
      <p:pic>
        <p:nvPicPr>
          <p:cNvPr id="268" name="Google Shape;268;p27" title="vector logo nama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2300" y="181977"/>
            <a:ext cx="1956076" cy="290575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27"/>
          <p:cNvSpPr/>
          <p:nvPr/>
        </p:nvSpPr>
        <p:spPr>
          <a:xfrm>
            <a:off x="213775" y="4428075"/>
            <a:ext cx="5503200" cy="629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27"/>
          <p:cNvSpPr txBox="1"/>
          <p:nvPr/>
        </p:nvSpPr>
        <p:spPr>
          <a:xfrm>
            <a:off x="654525" y="4563000"/>
            <a:ext cx="4769400" cy="4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rPr>
              <a:t>GUNAKAN METODE INI JIKA MERUBAH SELURUH CELLS</a:t>
            </a:r>
            <a:endParaRPr sz="1200">
              <a:solidFill>
                <a:schemeClr val="dk1"/>
              </a:solidFill>
              <a:latin typeface="Lexend SemiBold"/>
              <a:ea typeface="Lexend SemiBold"/>
              <a:cs typeface="Lexend SemiBold"/>
              <a:sym typeface="Lexend SemiBold"/>
            </a:endParaRPr>
          </a:p>
        </p:txBody>
      </p:sp>
      <p:pic>
        <p:nvPicPr>
          <p:cNvPr id="271" name="Google Shape;271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7975" y="4530975"/>
            <a:ext cx="423300" cy="423300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27"/>
          <p:cNvSpPr txBox="1"/>
          <p:nvPr/>
        </p:nvSpPr>
        <p:spPr>
          <a:xfrm>
            <a:off x="441175" y="1412125"/>
            <a:ext cx="2428800" cy="169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7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rPr>
              <a:t>PENGATURAN FORMAT WORKSHEETS BIASANYA ADA DI RIBBON TAB HOME</a:t>
            </a:r>
            <a:endParaRPr sz="1700">
              <a:solidFill>
                <a:schemeClr val="dk1"/>
              </a:solidFill>
              <a:latin typeface="Lexend SemiBold"/>
              <a:ea typeface="Lexend SemiBold"/>
              <a:cs typeface="Lexend SemiBold"/>
              <a:sym typeface="Lexend SemiBold"/>
            </a:endParaRPr>
          </a:p>
        </p:txBody>
      </p:sp>
      <p:pic>
        <p:nvPicPr>
          <p:cNvPr id="273" name="Google Shape;273;p27"/>
          <p:cNvPicPr preferRelativeResize="0"/>
          <p:nvPr/>
        </p:nvPicPr>
        <p:blipFill rotWithShape="1">
          <a:blip r:embed="rId6">
            <a:alphaModFix/>
          </a:blip>
          <a:srcRect b="38080" l="0" r="0" t="0"/>
          <a:stretch/>
        </p:blipFill>
        <p:spPr>
          <a:xfrm>
            <a:off x="3121925" y="1249320"/>
            <a:ext cx="2124075" cy="297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27"/>
          <p:cNvPicPr preferRelativeResize="0"/>
          <p:nvPr/>
        </p:nvPicPr>
        <p:blipFill rotWithShape="1">
          <a:blip r:embed="rId7">
            <a:alphaModFix/>
          </a:blip>
          <a:srcRect b="83916" l="0" r="0" t="0"/>
          <a:stretch/>
        </p:blipFill>
        <p:spPr>
          <a:xfrm>
            <a:off x="441175" y="3294665"/>
            <a:ext cx="2124075" cy="773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2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993825" y="1249325"/>
            <a:ext cx="1869000" cy="158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2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090950" y="2986875"/>
            <a:ext cx="1674750" cy="148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4"/>
          <p:cNvPicPr preferRelativeResize="0"/>
          <p:nvPr/>
        </p:nvPicPr>
        <p:blipFill>
          <a:blip r:embed="rId3">
            <a:alphaModFix amt="40000"/>
          </a:blip>
          <a:stretch>
            <a:fillRect/>
          </a:stretch>
        </p:blipFill>
        <p:spPr>
          <a:xfrm>
            <a:off x="-1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11975" y="828675"/>
            <a:ext cx="3352800" cy="2219325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/>
        </p:nvSpPr>
        <p:spPr>
          <a:xfrm>
            <a:off x="2537700" y="181975"/>
            <a:ext cx="4068600" cy="6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 sz="3000">
                <a:solidFill>
                  <a:srgbClr val="2E7D32"/>
                </a:solidFill>
                <a:latin typeface="Lexend Black"/>
                <a:ea typeface="Lexend Black"/>
                <a:cs typeface="Lexend Black"/>
                <a:sym typeface="Lexend Black"/>
              </a:rPr>
              <a:t>Memasukkan Data</a:t>
            </a:r>
            <a:endParaRPr sz="3000">
              <a:solidFill>
                <a:srgbClr val="2E7D32"/>
              </a:solidFill>
              <a:latin typeface="Lexend Black"/>
              <a:ea typeface="Lexend Black"/>
              <a:cs typeface="Lexend Black"/>
              <a:sym typeface="Lexend Black"/>
            </a:endParaRPr>
          </a:p>
        </p:txBody>
      </p:sp>
      <p:pic>
        <p:nvPicPr>
          <p:cNvPr id="67" name="Google Shape;67;p14" title="vector logo nama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2300" y="181977"/>
            <a:ext cx="1956076" cy="290575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4"/>
          <p:cNvSpPr txBox="1"/>
          <p:nvPr/>
        </p:nvSpPr>
        <p:spPr>
          <a:xfrm>
            <a:off x="6283150" y="895363"/>
            <a:ext cx="1472100" cy="2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100">
                <a:solidFill>
                  <a:srgbClr val="980000"/>
                </a:solidFill>
                <a:latin typeface="Lexend SemiBold"/>
                <a:ea typeface="Lexend SemiBold"/>
                <a:cs typeface="Lexend SemiBold"/>
                <a:sym typeface="Lexend SemiBold"/>
              </a:rPr>
              <a:t>FORMAT TANGGAL DEFAULT EXCEL</a:t>
            </a:r>
            <a:endParaRPr sz="1100">
              <a:solidFill>
                <a:srgbClr val="980000"/>
              </a:solidFill>
              <a:latin typeface="Lexend SemiBold"/>
              <a:ea typeface="Lexend SemiBold"/>
              <a:cs typeface="Lexend SemiBold"/>
              <a:sym typeface="Lexend SemiBold"/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1079700" y="895363"/>
            <a:ext cx="1472100" cy="2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100">
                <a:solidFill>
                  <a:srgbClr val="980000"/>
                </a:solidFill>
                <a:latin typeface="Lexend SemiBold"/>
                <a:ea typeface="Lexend SemiBold"/>
                <a:cs typeface="Lexend SemiBold"/>
                <a:sym typeface="Lexend SemiBold"/>
              </a:rPr>
              <a:t>TEKS BIASA</a:t>
            </a:r>
            <a:endParaRPr sz="1100">
              <a:solidFill>
                <a:srgbClr val="980000"/>
              </a:solidFill>
              <a:latin typeface="Lexend SemiBold"/>
              <a:ea typeface="Lexend SemiBold"/>
              <a:cs typeface="Lexend SemiBold"/>
              <a:sym typeface="Lexend SemiBold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1221500" y="1608888"/>
            <a:ext cx="1472100" cy="2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100">
                <a:solidFill>
                  <a:srgbClr val="980000"/>
                </a:solidFill>
                <a:latin typeface="Lexend SemiBold"/>
                <a:ea typeface="Lexend SemiBold"/>
                <a:cs typeface="Lexend SemiBold"/>
                <a:sym typeface="Lexend SemiBold"/>
              </a:rPr>
              <a:t>ANGKA</a:t>
            </a:r>
            <a:endParaRPr sz="1100">
              <a:solidFill>
                <a:srgbClr val="980000"/>
              </a:solidFill>
              <a:latin typeface="Lexend SemiBold"/>
              <a:ea typeface="Lexend SemiBold"/>
              <a:cs typeface="Lexend SemiBold"/>
              <a:sym typeface="Lexend SemiBold"/>
            </a:endParaRPr>
          </a:p>
        </p:txBody>
      </p:sp>
      <p:cxnSp>
        <p:nvCxnSpPr>
          <p:cNvPr id="71" name="Google Shape;71;p14"/>
          <p:cNvCxnSpPr/>
          <p:nvPr/>
        </p:nvCxnSpPr>
        <p:spPr>
          <a:xfrm rot="10800000">
            <a:off x="2220400" y="1049725"/>
            <a:ext cx="614700" cy="3222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rgbClr val="98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72" name="Google Shape;72;p14"/>
          <p:cNvCxnSpPr/>
          <p:nvPr/>
        </p:nvCxnSpPr>
        <p:spPr>
          <a:xfrm flipH="1">
            <a:off x="2146125" y="1419950"/>
            <a:ext cx="1729500" cy="349800"/>
          </a:xfrm>
          <a:prstGeom prst="bentConnector3">
            <a:avLst>
              <a:gd fmla="val 22215" name="adj1"/>
            </a:avLst>
          </a:prstGeom>
          <a:noFill/>
          <a:ln cap="flat" cmpd="sng" w="19050">
            <a:solidFill>
              <a:srgbClr val="98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73" name="Google Shape;73;p14"/>
          <p:cNvCxnSpPr/>
          <p:nvPr/>
        </p:nvCxnSpPr>
        <p:spPr>
          <a:xfrm flipH="1" rot="10800000">
            <a:off x="5980750" y="1261525"/>
            <a:ext cx="346200" cy="1104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rgbClr val="98000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74" name="Google Shape;74;p14"/>
          <p:cNvSpPr txBox="1"/>
          <p:nvPr/>
        </p:nvSpPr>
        <p:spPr>
          <a:xfrm>
            <a:off x="1850150" y="3997500"/>
            <a:ext cx="5746500" cy="11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8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rPr>
              <a:t>Coba buat seperti gambar diatas, kemudian cell ‘halo’, ‘1’, dan ‘06/01/2025’ tarik kebawah !</a:t>
            </a:r>
            <a:endParaRPr sz="1800">
              <a:solidFill>
                <a:schemeClr val="dk1"/>
              </a:solidFill>
              <a:latin typeface="Lexend SemiBold"/>
              <a:ea typeface="Lexend SemiBold"/>
              <a:cs typeface="Lexend SemiBold"/>
              <a:sym typeface="Lexend SemiBold"/>
            </a:endParaRPr>
          </a:p>
        </p:txBody>
      </p:sp>
      <p:sp>
        <p:nvSpPr>
          <p:cNvPr id="75" name="Google Shape;75;p14"/>
          <p:cNvSpPr/>
          <p:nvPr/>
        </p:nvSpPr>
        <p:spPr>
          <a:xfrm>
            <a:off x="5893750" y="1469375"/>
            <a:ext cx="239400" cy="188700"/>
          </a:xfrm>
          <a:prstGeom prst="ellipse">
            <a:avLst/>
          </a:prstGeom>
          <a:noFill/>
          <a:ln cap="flat" cmpd="sng" w="1905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5"/>
          <p:cNvPicPr preferRelativeResize="0"/>
          <p:nvPr/>
        </p:nvPicPr>
        <p:blipFill>
          <a:blip r:embed="rId3">
            <a:alphaModFix amt="40000"/>
          </a:blip>
          <a:stretch>
            <a:fillRect/>
          </a:stretch>
        </p:blipFill>
        <p:spPr>
          <a:xfrm>
            <a:off x="-1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5"/>
          <p:cNvSpPr txBox="1"/>
          <p:nvPr/>
        </p:nvSpPr>
        <p:spPr>
          <a:xfrm>
            <a:off x="2537700" y="181975"/>
            <a:ext cx="4068600" cy="6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 sz="3000">
                <a:solidFill>
                  <a:srgbClr val="2E7D32"/>
                </a:solidFill>
                <a:latin typeface="Lexend Black"/>
                <a:ea typeface="Lexend Black"/>
                <a:cs typeface="Lexend Black"/>
                <a:sym typeface="Lexend Black"/>
              </a:rPr>
              <a:t>Memasukkan Data</a:t>
            </a:r>
            <a:endParaRPr sz="3000">
              <a:solidFill>
                <a:srgbClr val="2E7D32"/>
              </a:solidFill>
              <a:latin typeface="Lexend Black"/>
              <a:ea typeface="Lexend Black"/>
              <a:cs typeface="Lexend Black"/>
              <a:sym typeface="Lexend Black"/>
            </a:endParaRPr>
          </a:p>
        </p:txBody>
      </p:sp>
      <p:pic>
        <p:nvPicPr>
          <p:cNvPr id="82" name="Google Shape;82;p15" title="vector logo nama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2300" y="181977"/>
            <a:ext cx="1956076" cy="29057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5"/>
          <p:cNvSpPr txBox="1"/>
          <p:nvPr/>
        </p:nvSpPr>
        <p:spPr>
          <a:xfrm>
            <a:off x="1698750" y="3261425"/>
            <a:ext cx="5746500" cy="16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8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rPr>
              <a:t>excel mengenali format angka dan tanggal sehingga secara automatis excel meneruskan angka dan tanggal yang ada sebanyak baris yang user tarik</a:t>
            </a:r>
            <a:endParaRPr sz="1800">
              <a:solidFill>
                <a:schemeClr val="dk1"/>
              </a:solidFill>
              <a:latin typeface="Lexend SemiBold"/>
              <a:ea typeface="Lexend SemiBold"/>
              <a:cs typeface="Lexend SemiBold"/>
              <a:sym typeface="Lexend SemiBold"/>
            </a:endParaRPr>
          </a:p>
        </p:txBody>
      </p:sp>
      <p:pic>
        <p:nvPicPr>
          <p:cNvPr id="84" name="Google Shape;84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95600" y="926575"/>
            <a:ext cx="3352800" cy="221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6"/>
          <p:cNvPicPr preferRelativeResize="0"/>
          <p:nvPr/>
        </p:nvPicPr>
        <p:blipFill>
          <a:blip r:embed="rId3">
            <a:alphaModFix amt="40000"/>
          </a:blip>
          <a:stretch>
            <a:fillRect/>
          </a:stretch>
        </p:blipFill>
        <p:spPr>
          <a:xfrm>
            <a:off x="-1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6"/>
          <p:cNvSpPr txBox="1"/>
          <p:nvPr/>
        </p:nvSpPr>
        <p:spPr>
          <a:xfrm>
            <a:off x="2537700" y="181975"/>
            <a:ext cx="4068600" cy="6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 sz="3000">
                <a:solidFill>
                  <a:srgbClr val="2E7D32"/>
                </a:solidFill>
                <a:latin typeface="Lexend Black"/>
                <a:ea typeface="Lexend Black"/>
                <a:cs typeface="Lexend Black"/>
                <a:sym typeface="Lexend Black"/>
              </a:rPr>
              <a:t>Formatting</a:t>
            </a:r>
            <a:r>
              <a:rPr lang="id" sz="3000">
                <a:solidFill>
                  <a:srgbClr val="2E7D32"/>
                </a:solidFill>
                <a:latin typeface="Lexend Black"/>
                <a:ea typeface="Lexend Black"/>
                <a:cs typeface="Lexend Black"/>
                <a:sym typeface="Lexend Black"/>
              </a:rPr>
              <a:t> Data</a:t>
            </a:r>
            <a:endParaRPr sz="3000">
              <a:solidFill>
                <a:srgbClr val="2E7D32"/>
              </a:solidFill>
              <a:latin typeface="Lexend Black"/>
              <a:ea typeface="Lexend Black"/>
              <a:cs typeface="Lexend Black"/>
              <a:sym typeface="Lexend Black"/>
            </a:endParaRPr>
          </a:p>
        </p:txBody>
      </p:sp>
      <p:pic>
        <p:nvPicPr>
          <p:cNvPr id="91" name="Google Shape;91;p16" title="vector logo nama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2300" y="181977"/>
            <a:ext cx="1956076" cy="29057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6"/>
          <p:cNvSpPr txBox="1"/>
          <p:nvPr/>
        </p:nvSpPr>
        <p:spPr>
          <a:xfrm>
            <a:off x="912275" y="3674175"/>
            <a:ext cx="7319400" cy="16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8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rPr>
              <a:t>Klik kanan suatu cell yang memiliki content, kemudian cari ‘format cells’ untuk memastikan format content cell tersebut</a:t>
            </a:r>
            <a:endParaRPr sz="1800">
              <a:solidFill>
                <a:schemeClr val="dk1"/>
              </a:solidFill>
              <a:latin typeface="Lexend SemiBold"/>
              <a:ea typeface="Lexend SemiBold"/>
              <a:cs typeface="Lexend SemiBold"/>
              <a:sym typeface="Lexend SemiBold"/>
            </a:endParaRPr>
          </a:p>
        </p:txBody>
      </p:sp>
      <p:pic>
        <p:nvPicPr>
          <p:cNvPr id="93" name="Google Shape;93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60225" y="868193"/>
            <a:ext cx="4068599" cy="268826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49593" y="1030775"/>
            <a:ext cx="2335264" cy="242370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6"/>
          <p:cNvSpPr/>
          <p:nvPr/>
        </p:nvSpPr>
        <p:spPr>
          <a:xfrm>
            <a:off x="2167100" y="3052850"/>
            <a:ext cx="1346700" cy="2367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6"/>
          <p:cNvSpPr/>
          <p:nvPr/>
        </p:nvSpPr>
        <p:spPr>
          <a:xfrm>
            <a:off x="3822700" y="2070100"/>
            <a:ext cx="571500" cy="180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80000"/>
          </a:solidFill>
          <a:ln cap="flat" cmpd="sng" w="952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6"/>
          <p:cNvSpPr/>
          <p:nvPr/>
        </p:nvSpPr>
        <p:spPr>
          <a:xfrm>
            <a:off x="213775" y="4428075"/>
            <a:ext cx="5429400" cy="629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6"/>
          <p:cNvSpPr txBox="1"/>
          <p:nvPr/>
        </p:nvSpPr>
        <p:spPr>
          <a:xfrm>
            <a:off x="654525" y="4563000"/>
            <a:ext cx="3382500" cy="4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rPr>
              <a:t>Gunakan format yang konsisten</a:t>
            </a:r>
            <a:endParaRPr sz="1200">
              <a:solidFill>
                <a:schemeClr val="dk1"/>
              </a:solidFill>
              <a:latin typeface="Lexend SemiBold"/>
              <a:ea typeface="Lexend SemiBold"/>
              <a:cs typeface="Lexend SemiBold"/>
              <a:sym typeface="Lexend SemiBold"/>
            </a:endParaRPr>
          </a:p>
        </p:txBody>
      </p:sp>
      <p:pic>
        <p:nvPicPr>
          <p:cNvPr id="99" name="Google Shape;99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77975" y="4530975"/>
            <a:ext cx="423300" cy="42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17"/>
          <p:cNvPicPr preferRelativeResize="0"/>
          <p:nvPr/>
        </p:nvPicPr>
        <p:blipFill>
          <a:blip r:embed="rId3">
            <a:alphaModFix amt="40000"/>
          </a:blip>
          <a:stretch>
            <a:fillRect/>
          </a:stretch>
        </p:blipFill>
        <p:spPr>
          <a:xfrm>
            <a:off x="-1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7"/>
          <p:cNvSpPr txBox="1"/>
          <p:nvPr/>
        </p:nvSpPr>
        <p:spPr>
          <a:xfrm>
            <a:off x="2537700" y="181975"/>
            <a:ext cx="4068600" cy="6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 sz="3000">
                <a:solidFill>
                  <a:srgbClr val="2E7D32"/>
                </a:solidFill>
                <a:latin typeface="Lexend Black"/>
                <a:ea typeface="Lexend Black"/>
                <a:cs typeface="Lexend Black"/>
                <a:sym typeface="Lexend Black"/>
              </a:rPr>
              <a:t>SELECTING</a:t>
            </a:r>
            <a:endParaRPr sz="3000">
              <a:solidFill>
                <a:srgbClr val="2E7D32"/>
              </a:solidFill>
              <a:latin typeface="Lexend Black"/>
              <a:ea typeface="Lexend Black"/>
              <a:cs typeface="Lexend Black"/>
              <a:sym typeface="Lexend Black"/>
            </a:endParaRPr>
          </a:p>
        </p:txBody>
      </p:sp>
      <p:pic>
        <p:nvPicPr>
          <p:cNvPr id="106" name="Google Shape;106;p17" title="vector logo nama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2300" y="181977"/>
            <a:ext cx="1956076" cy="29057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7"/>
          <p:cNvSpPr txBox="1"/>
          <p:nvPr/>
        </p:nvSpPr>
        <p:spPr>
          <a:xfrm>
            <a:off x="912275" y="3674175"/>
            <a:ext cx="7319400" cy="8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8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rPr>
              <a:t>HOLD KLIK KANAN MENGGUNAKAN DRAG </a:t>
            </a:r>
            <a:r>
              <a:rPr lang="id" sz="18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rPr>
              <a:t>CURSOR</a:t>
            </a:r>
            <a:r>
              <a:rPr lang="id" sz="18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rPr>
              <a:t> UNTUK SELECTING RANGE YANG DIINGINKAN</a:t>
            </a:r>
            <a:endParaRPr sz="1800">
              <a:solidFill>
                <a:schemeClr val="dk1"/>
              </a:solidFill>
              <a:latin typeface="Lexend SemiBold"/>
              <a:ea typeface="Lexend SemiBold"/>
              <a:cs typeface="Lexend SemiBold"/>
              <a:sym typeface="Lexend SemiBold"/>
            </a:endParaRPr>
          </a:p>
        </p:txBody>
      </p:sp>
      <p:sp>
        <p:nvSpPr>
          <p:cNvPr id="108" name="Google Shape;108;p17"/>
          <p:cNvSpPr/>
          <p:nvPr/>
        </p:nvSpPr>
        <p:spPr>
          <a:xfrm>
            <a:off x="2167100" y="3052850"/>
            <a:ext cx="1346700" cy="2367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7"/>
          <p:cNvSpPr/>
          <p:nvPr/>
        </p:nvSpPr>
        <p:spPr>
          <a:xfrm>
            <a:off x="3874900" y="2059625"/>
            <a:ext cx="571500" cy="180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80000"/>
          </a:solidFill>
          <a:ln cap="flat" cmpd="sng" w="952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0" name="Google Shape;110;p17"/>
          <p:cNvPicPr preferRelativeResize="0"/>
          <p:nvPr/>
        </p:nvPicPr>
        <p:blipFill rotWithShape="1">
          <a:blip r:embed="rId5">
            <a:alphaModFix/>
          </a:blip>
          <a:srcRect b="0" l="0" r="17191" t="0"/>
          <a:stretch/>
        </p:blipFill>
        <p:spPr>
          <a:xfrm>
            <a:off x="4653050" y="1065925"/>
            <a:ext cx="3429450" cy="260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5025" y="1071800"/>
            <a:ext cx="3392100" cy="259045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7"/>
          <p:cNvSpPr/>
          <p:nvPr/>
        </p:nvSpPr>
        <p:spPr>
          <a:xfrm>
            <a:off x="213775" y="4428075"/>
            <a:ext cx="5429400" cy="629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7"/>
          <p:cNvSpPr txBox="1"/>
          <p:nvPr/>
        </p:nvSpPr>
        <p:spPr>
          <a:xfrm>
            <a:off x="654525" y="4563000"/>
            <a:ext cx="3382500" cy="4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rPr>
              <a:t>GUNAKAN KETIKA RANGE KECIL</a:t>
            </a:r>
            <a:endParaRPr sz="1200">
              <a:solidFill>
                <a:schemeClr val="dk1"/>
              </a:solidFill>
              <a:latin typeface="Lexend SemiBold"/>
              <a:ea typeface="Lexend SemiBold"/>
              <a:cs typeface="Lexend SemiBold"/>
              <a:sym typeface="Lexend SemiBold"/>
            </a:endParaRPr>
          </a:p>
        </p:txBody>
      </p:sp>
      <p:pic>
        <p:nvPicPr>
          <p:cNvPr id="114" name="Google Shape;114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77975" y="4530975"/>
            <a:ext cx="423300" cy="42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18"/>
          <p:cNvPicPr preferRelativeResize="0"/>
          <p:nvPr/>
        </p:nvPicPr>
        <p:blipFill>
          <a:blip r:embed="rId3">
            <a:alphaModFix amt="40000"/>
          </a:blip>
          <a:stretch>
            <a:fillRect/>
          </a:stretch>
        </p:blipFill>
        <p:spPr>
          <a:xfrm>
            <a:off x="-1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8"/>
          <p:cNvSpPr txBox="1"/>
          <p:nvPr/>
        </p:nvSpPr>
        <p:spPr>
          <a:xfrm>
            <a:off x="2537700" y="181975"/>
            <a:ext cx="4068600" cy="6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 sz="3000">
                <a:solidFill>
                  <a:srgbClr val="2E7D32"/>
                </a:solidFill>
                <a:latin typeface="Lexend Black"/>
                <a:ea typeface="Lexend Black"/>
                <a:cs typeface="Lexend Black"/>
                <a:sym typeface="Lexend Black"/>
              </a:rPr>
              <a:t>SELECTING</a:t>
            </a:r>
            <a:endParaRPr sz="3000">
              <a:solidFill>
                <a:srgbClr val="2E7D32"/>
              </a:solidFill>
              <a:latin typeface="Lexend Black"/>
              <a:ea typeface="Lexend Black"/>
              <a:cs typeface="Lexend Black"/>
              <a:sym typeface="Lexend Black"/>
            </a:endParaRPr>
          </a:p>
        </p:txBody>
      </p:sp>
      <p:pic>
        <p:nvPicPr>
          <p:cNvPr id="121" name="Google Shape;121;p18" title="vector logo nama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2300" y="181977"/>
            <a:ext cx="1956076" cy="29057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8"/>
          <p:cNvSpPr/>
          <p:nvPr/>
        </p:nvSpPr>
        <p:spPr>
          <a:xfrm>
            <a:off x="4157525" y="2122650"/>
            <a:ext cx="571500" cy="180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80000"/>
          </a:solidFill>
          <a:ln cap="flat" cmpd="sng" w="952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8"/>
          <p:cNvSpPr/>
          <p:nvPr/>
        </p:nvSpPr>
        <p:spPr>
          <a:xfrm>
            <a:off x="213775" y="4428075"/>
            <a:ext cx="5429400" cy="629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8"/>
          <p:cNvSpPr txBox="1"/>
          <p:nvPr/>
        </p:nvSpPr>
        <p:spPr>
          <a:xfrm>
            <a:off x="654525" y="4563000"/>
            <a:ext cx="4727700" cy="4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rPr>
              <a:t>GUNAKAN CELL SELECTING TERPISAH</a:t>
            </a:r>
            <a:endParaRPr sz="1200">
              <a:solidFill>
                <a:schemeClr val="dk1"/>
              </a:solidFill>
              <a:latin typeface="Lexend SemiBold"/>
              <a:ea typeface="Lexend SemiBold"/>
              <a:cs typeface="Lexend SemiBold"/>
              <a:sym typeface="Lexend SemiBold"/>
            </a:endParaRPr>
          </a:p>
        </p:txBody>
      </p:sp>
      <p:pic>
        <p:nvPicPr>
          <p:cNvPr id="125" name="Google Shape;125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7975" y="4530975"/>
            <a:ext cx="423300" cy="423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8"/>
          <p:cNvSpPr txBox="1"/>
          <p:nvPr/>
        </p:nvSpPr>
        <p:spPr>
          <a:xfrm>
            <a:off x="2537700" y="181975"/>
            <a:ext cx="4068600" cy="6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 sz="3000">
                <a:solidFill>
                  <a:srgbClr val="2E7D32"/>
                </a:solidFill>
                <a:latin typeface="Lexend Black"/>
                <a:ea typeface="Lexend Black"/>
                <a:cs typeface="Lexend Black"/>
                <a:sym typeface="Lexend Black"/>
              </a:rPr>
              <a:t>SELECTING</a:t>
            </a:r>
            <a:endParaRPr sz="3000">
              <a:solidFill>
                <a:srgbClr val="2E7D32"/>
              </a:solidFill>
              <a:latin typeface="Lexend Black"/>
              <a:ea typeface="Lexend Black"/>
              <a:cs typeface="Lexend Black"/>
              <a:sym typeface="Lexend Black"/>
            </a:endParaRPr>
          </a:p>
        </p:txBody>
      </p:sp>
      <p:sp>
        <p:nvSpPr>
          <p:cNvPr id="127" name="Google Shape;127;p18"/>
          <p:cNvSpPr txBox="1"/>
          <p:nvPr/>
        </p:nvSpPr>
        <p:spPr>
          <a:xfrm>
            <a:off x="810150" y="3477713"/>
            <a:ext cx="7523700" cy="8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8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rPr>
              <a:t>MULTIPLE SELECTING MENGGUNAKAN CTRL + KLIK KANAN PADA CELL YANG INGIN DI SELECTING</a:t>
            </a:r>
            <a:endParaRPr sz="1800">
              <a:solidFill>
                <a:schemeClr val="dk1"/>
              </a:solidFill>
              <a:latin typeface="Lexend SemiBold"/>
              <a:ea typeface="Lexend SemiBold"/>
              <a:cs typeface="Lexend SemiBold"/>
              <a:sym typeface="Lexend SemiBold"/>
            </a:endParaRPr>
          </a:p>
        </p:txBody>
      </p:sp>
      <p:pic>
        <p:nvPicPr>
          <p:cNvPr id="128" name="Google Shape;128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750675" y="948149"/>
            <a:ext cx="3500250" cy="239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19"/>
          <p:cNvPicPr preferRelativeResize="0"/>
          <p:nvPr/>
        </p:nvPicPr>
        <p:blipFill>
          <a:blip r:embed="rId3">
            <a:alphaModFix amt="40000"/>
          </a:blip>
          <a:stretch>
            <a:fillRect/>
          </a:stretch>
        </p:blipFill>
        <p:spPr>
          <a:xfrm>
            <a:off x="-1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9"/>
          <p:cNvSpPr txBox="1"/>
          <p:nvPr/>
        </p:nvSpPr>
        <p:spPr>
          <a:xfrm>
            <a:off x="2537700" y="119175"/>
            <a:ext cx="4068600" cy="6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 sz="3000">
                <a:solidFill>
                  <a:srgbClr val="2E7D32"/>
                </a:solidFill>
                <a:latin typeface="Lexend Black"/>
                <a:ea typeface="Lexend Black"/>
                <a:cs typeface="Lexend Black"/>
                <a:sym typeface="Lexend Black"/>
              </a:rPr>
              <a:t>MENYISIPKAN COLUMN</a:t>
            </a:r>
            <a:endParaRPr sz="3000">
              <a:solidFill>
                <a:srgbClr val="2E7D32"/>
              </a:solidFill>
              <a:latin typeface="Lexend Black"/>
              <a:ea typeface="Lexend Black"/>
              <a:cs typeface="Lexend Black"/>
              <a:sym typeface="Lexend Black"/>
            </a:endParaRPr>
          </a:p>
        </p:txBody>
      </p:sp>
      <p:pic>
        <p:nvPicPr>
          <p:cNvPr id="135" name="Google Shape;135;p19" title="vector logo nama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2300" y="181977"/>
            <a:ext cx="1956076" cy="29057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9"/>
          <p:cNvSpPr txBox="1"/>
          <p:nvPr/>
        </p:nvSpPr>
        <p:spPr>
          <a:xfrm>
            <a:off x="118350" y="3353400"/>
            <a:ext cx="2436600" cy="16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rPr>
              <a:t>KLIK KANAN PADA COLUMN CELL HEADER C, KEMUDIAN AKAN MUNCUL SUB-MENU</a:t>
            </a:r>
            <a:endParaRPr sz="1200">
              <a:solidFill>
                <a:schemeClr val="dk1"/>
              </a:solidFill>
              <a:latin typeface="Lexend SemiBold"/>
              <a:ea typeface="Lexend SemiBold"/>
              <a:cs typeface="Lexend SemiBold"/>
              <a:sym typeface="Lexend SemiBold"/>
            </a:endParaRPr>
          </a:p>
        </p:txBody>
      </p:sp>
      <p:sp>
        <p:nvSpPr>
          <p:cNvPr id="137" name="Google Shape;137;p19"/>
          <p:cNvSpPr/>
          <p:nvPr/>
        </p:nvSpPr>
        <p:spPr>
          <a:xfrm>
            <a:off x="2601338" y="2070100"/>
            <a:ext cx="571500" cy="180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80000"/>
          </a:solidFill>
          <a:ln cap="flat" cmpd="sng" w="952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9"/>
          <p:cNvSpPr/>
          <p:nvPr/>
        </p:nvSpPr>
        <p:spPr>
          <a:xfrm>
            <a:off x="213775" y="4428075"/>
            <a:ext cx="5429400" cy="629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9"/>
          <p:cNvSpPr txBox="1"/>
          <p:nvPr/>
        </p:nvSpPr>
        <p:spPr>
          <a:xfrm>
            <a:off x="654525" y="4563000"/>
            <a:ext cx="4769400" cy="4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rPr>
              <a:t>GUNAKAN INSERT COLUMN UNTUK BERBAGAI KASUS </a:t>
            </a:r>
            <a:endParaRPr sz="1200">
              <a:solidFill>
                <a:schemeClr val="dk1"/>
              </a:solidFill>
              <a:latin typeface="Lexend SemiBold"/>
              <a:ea typeface="Lexend SemiBold"/>
              <a:cs typeface="Lexend SemiBold"/>
              <a:sym typeface="Lexend SemiBold"/>
            </a:endParaRPr>
          </a:p>
        </p:txBody>
      </p:sp>
      <p:pic>
        <p:nvPicPr>
          <p:cNvPr id="140" name="Google Shape;140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7975" y="4530975"/>
            <a:ext cx="423300" cy="42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80375" y="1311500"/>
            <a:ext cx="2436700" cy="199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59907" y="1178774"/>
            <a:ext cx="2136235" cy="212782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9"/>
          <p:cNvSpPr/>
          <p:nvPr/>
        </p:nvSpPr>
        <p:spPr>
          <a:xfrm>
            <a:off x="5981638" y="2013150"/>
            <a:ext cx="571500" cy="180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80000"/>
          </a:solidFill>
          <a:ln cap="flat" cmpd="sng" w="952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4" name="Google Shape;144;p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668275" y="1388560"/>
            <a:ext cx="2212300" cy="1841005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19"/>
          <p:cNvSpPr/>
          <p:nvPr/>
        </p:nvSpPr>
        <p:spPr>
          <a:xfrm>
            <a:off x="3929653" y="2717900"/>
            <a:ext cx="1713600" cy="4683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9"/>
          <p:cNvSpPr txBox="1"/>
          <p:nvPr/>
        </p:nvSpPr>
        <p:spPr>
          <a:xfrm>
            <a:off x="2964275" y="3353400"/>
            <a:ext cx="3017400" cy="11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rPr>
              <a:t>SUB-MENU INI BERISI BERBAGAI FUNGSI, SALAH SATUNYA INSERT COLUMN BARU DI SISI LEFT ATAU RIGHT DARI COLUMN TERSELEKSI</a:t>
            </a:r>
            <a:endParaRPr sz="1200">
              <a:solidFill>
                <a:schemeClr val="dk1"/>
              </a:solidFill>
              <a:latin typeface="Lexend SemiBold"/>
              <a:ea typeface="Lexend SemiBold"/>
              <a:cs typeface="Lexend SemiBold"/>
              <a:sym typeface="Lexend SemiBold"/>
            </a:endParaRPr>
          </a:p>
        </p:txBody>
      </p:sp>
      <p:sp>
        <p:nvSpPr>
          <p:cNvPr id="147" name="Google Shape;147;p19"/>
          <p:cNvSpPr txBox="1"/>
          <p:nvPr/>
        </p:nvSpPr>
        <p:spPr>
          <a:xfrm>
            <a:off x="6214900" y="3306600"/>
            <a:ext cx="2851500" cy="16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rPr>
              <a:t>COLUMN D MERUPAKAN HASIL COLUMN BARU YANG DI INSERT LEFT SEBELUMNYA, TERLIHAT COLUMN YANG SEBELUMNYA MILIK D MENJADI E DAN SETERUSNYA.</a:t>
            </a:r>
            <a:endParaRPr sz="1200">
              <a:solidFill>
                <a:schemeClr val="dk1"/>
              </a:solidFill>
              <a:latin typeface="Lexend SemiBold"/>
              <a:ea typeface="Lexend SemiBold"/>
              <a:cs typeface="Lexend SemiBold"/>
              <a:sym typeface="Lexend SemiBol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20"/>
          <p:cNvPicPr preferRelativeResize="0"/>
          <p:nvPr/>
        </p:nvPicPr>
        <p:blipFill>
          <a:blip r:embed="rId3">
            <a:alphaModFix amt="40000"/>
          </a:blip>
          <a:stretch>
            <a:fillRect/>
          </a:stretch>
        </p:blipFill>
        <p:spPr>
          <a:xfrm>
            <a:off x="-1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0"/>
          <p:cNvSpPr txBox="1"/>
          <p:nvPr/>
        </p:nvSpPr>
        <p:spPr>
          <a:xfrm>
            <a:off x="2296475" y="181975"/>
            <a:ext cx="4551000" cy="6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 sz="3000">
                <a:solidFill>
                  <a:srgbClr val="2E7D32"/>
                </a:solidFill>
                <a:latin typeface="Lexend Black"/>
                <a:ea typeface="Lexend Black"/>
                <a:cs typeface="Lexend Black"/>
                <a:sym typeface="Lexend Black"/>
              </a:rPr>
              <a:t>MENYISIPKAN ROW</a:t>
            </a:r>
            <a:endParaRPr sz="3000">
              <a:solidFill>
                <a:srgbClr val="2E7D32"/>
              </a:solidFill>
              <a:latin typeface="Lexend Black"/>
              <a:ea typeface="Lexend Black"/>
              <a:cs typeface="Lexend Black"/>
              <a:sym typeface="Lexend Black"/>
            </a:endParaRPr>
          </a:p>
        </p:txBody>
      </p:sp>
      <p:pic>
        <p:nvPicPr>
          <p:cNvPr id="154" name="Google Shape;154;p20" title="vector logo nama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2300" y="181977"/>
            <a:ext cx="1956076" cy="29057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0"/>
          <p:cNvSpPr txBox="1"/>
          <p:nvPr/>
        </p:nvSpPr>
        <p:spPr>
          <a:xfrm>
            <a:off x="118350" y="3353400"/>
            <a:ext cx="2436600" cy="16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rPr>
              <a:t>KLIK KANAN PADA BARIS CELL HEADER 15, KEMUDIAN AKAN MUNCUL SUB-MENU</a:t>
            </a:r>
            <a:endParaRPr sz="1200">
              <a:solidFill>
                <a:schemeClr val="dk1"/>
              </a:solidFill>
              <a:latin typeface="Lexend SemiBold"/>
              <a:ea typeface="Lexend SemiBold"/>
              <a:cs typeface="Lexend SemiBold"/>
              <a:sym typeface="Lexend SemiBold"/>
            </a:endParaRPr>
          </a:p>
        </p:txBody>
      </p:sp>
      <p:sp>
        <p:nvSpPr>
          <p:cNvPr id="156" name="Google Shape;156;p20"/>
          <p:cNvSpPr/>
          <p:nvPr/>
        </p:nvSpPr>
        <p:spPr>
          <a:xfrm>
            <a:off x="2601338" y="2070100"/>
            <a:ext cx="571500" cy="180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80000"/>
          </a:solidFill>
          <a:ln cap="flat" cmpd="sng" w="952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0"/>
          <p:cNvSpPr/>
          <p:nvPr/>
        </p:nvSpPr>
        <p:spPr>
          <a:xfrm>
            <a:off x="213775" y="4428075"/>
            <a:ext cx="5429400" cy="629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0"/>
          <p:cNvSpPr txBox="1"/>
          <p:nvPr/>
        </p:nvSpPr>
        <p:spPr>
          <a:xfrm>
            <a:off x="654525" y="4563000"/>
            <a:ext cx="4769400" cy="4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rPr>
              <a:t>GUNAKAN INSERT BARIS/ROW UNTUK BERBAGAI KASUS </a:t>
            </a:r>
            <a:endParaRPr sz="1200">
              <a:solidFill>
                <a:schemeClr val="dk1"/>
              </a:solidFill>
              <a:latin typeface="Lexend SemiBold"/>
              <a:ea typeface="Lexend SemiBold"/>
              <a:cs typeface="Lexend SemiBold"/>
              <a:sym typeface="Lexend SemiBold"/>
            </a:endParaRPr>
          </a:p>
        </p:txBody>
      </p:sp>
      <p:pic>
        <p:nvPicPr>
          <p:cNvPr id="159" name="Google Shape;159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7975" y="4530975"/>
            <a:ext cx="423300" cy="42330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0"/>
          <p:cNvSpPr/>
          <p:nvPr/>
        </p:nvSpPr>
        <p:spPr>
          <a:xfrm>
            <a:off x="5981638" y="2013150"/>
            <a:ext cx="571500" cy="180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80000"/>
          </a:solidFill>
          <a:ln cap="flat" cmpd="sng" w="952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0"/>
          <p:cNvSpPr txBox="1"/>
          <p:nvPr/>
        </p:nvSpPr>
        <p:spPr>
          <a:xfrm>
            <a:off x="2818650" y="3353400"/>
            <a:ext cx="3162900" cy="11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rPr>
              <a:t>SUB-MENU INI BERISI BERBAGAI FUNGSI, SALAH SATUNYA INSERT BARIS/ROW BARU DI SISI ATAS ATAU BAWAH DARI BARIS TERSELEKSI</a:t>
            </a:r>
            <a:endParaRPr sz="1200">
              <a:solidFill>
                <a:schemeClr val="dk1"/>
              </a:solidFill>
              <a:latin typeface="Lexend SemiBold"/>
              <a:ea typeface="Lexend SemiBold"/>
              <a:cs typeface="Lexend SemiBold"/>
              <a:sym typeface="Lexend SemiBold"/>
            </a:endParaRPr>
          </a:p>
        </p:txBody>
      </p:sp>
      <p:sp>
        <p:nvSpPr>
          <p:cNvPr id="162" name="Google Shape;162;p20"/>
          <p:cNvSpPr txBox="1"/>
          <p:nvPr/>
        </p:nvSpPr>
        <p:spPr>
          <a:xfrm>
            <a:off x="6214900" y="3306600"/>
            <a:ext cx="2851500" cy="16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rPr>
              <a:t>BARIS 16 </a:t>
            </a:r>
            <a:r>
              <a:rPr lang="id" sz="12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rPr>
              <a:t>MERUPAKAN HASIL BARIS BARU YANG DI INSERT BAWAH SEBELUMNYA, TERLIHAT BARIS YANG SEBELUMNYA MILIK NOMOR 16 MENJADI 17 DAN SETERUSNYA.</a:t>
            </a:r>
            <a:endParaRPr sz="1200">
              <a:solidFill>
                <a:schemeClr val="dk1"/>
              </a:solidFill>
              <a:latin typeface="Lexend SemiBold"/>
              <a:ea typeface="Lexend SemiBold"/>
              <a:cs typeface="Lexend SemiBold"/>
              <a:sym typeface="Lexend SemiBold"/>
            </a:endParaRPr>
          </a:p>
        </p:txBody>
      </p:sp>
      <p:pic>
        <p:nvPicPr>
          <p:cNvPr id="163" name="Google Shape;163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77975" y="1106700"/>
            <a:ext cx="1924050" cy="188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300450" y="1091941"/>
            <a:ext cx="2553600" cy="21984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767228" y="1117825"/>
            <a:ext cx="2154994" cy="208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p21"/>
          <p:cNvPicPr preferRelativeResize="0"/>
          <p:nvPr/>
        </p:nvPicPr>
        <p:blipFill>
          <a:blip r:embed="rId3">
            <a:alphaModFix amt="40000"/>
          </a:blip>
          <a:stretch>
            <a:fillRect/>
          </a:stretch>
        </p:blipFill>
        <p:spPr>
          <a:xfrm>
            <a:off x="-1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1"/>
          <p:cNvSpPr txBox="1"/>
          <p:nvPr/>
        </p:nvSpPr>
        <p:spPr>
          <a:xfrm>
            <a:off x="2537700" y="119175"/>
            <a:ext cx="4068600" cy="6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 sz="3000">
                <a:solidFill>
                  <a:srgbClr val="2E7D32"/>
                </a:solidFill>
                <a:latin typeface="Lexend Black"/>
                <a:ea typeface="Lexend Black"/>
                <a:cs typeface="Lexend Black"/>
                <a:sym typeface="Lexend Black"/>
              </a:rPr>
              <a:t>DELETE </a:t>
            </a:r>
            <a:r>
              <a:rPr lang="id" sz="3000">
                <a:solidFill>
                  <a:srgbClr val="2E7D32"/>
                </a:solidFill>
                <a:latin typeface="Lexend Black"/>
                <a:ea typeface="Lexend Black"/>
                <a:cs typeface="Lexend Black"/>
                <a:sym typeface="Lexend Black"/>
              </a:rPr>
              <a:t>COLUMN</a:t>
            </a:r>
            <a:endParaRPr sz="3000">
              <a:solidFill>
                <a:srgbClr val="2E7D32"/>
              </a:solidFill>
              <a:latin typeface="Lexend Black"/>
              <a:ea typeface="Lexend Black"/>
              <a:cs typeface="Lexend Black"/>
              <a:sym typeface="Lexend Black"/>
            </a:endParaRPr>
          </a:p>
        </p:txBody>
      </p:sp>
      <p:pic>
        <p:nvPicPr>
          <p:cNvPr id="172" name="Google Shape;172;p21" title="vector logo nama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2300" y="181977"/>
            <a:ext cx="1956076" cy="290575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1"/>
          <p:cNvSpPr txBox="1"/>
          <p:nvPr/>
        </p:nvSpPr>
        <p:spPr>
          <a:xfrm>
            <a:off x="118350" y="3353400"/>
            <a:ext cx="2436600" cy="16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rPr>
              <a:t>KLIK KANAN PADA COLUMN CELL HEADER D, KEMUDIAN AKAN MUNCUL SUB-MENU</a:t>
            </a:r>
            <a:endParaRPr sz="1200">
              <a:solidFill>
                <a:schemeClr val="dk1"/>
              </a:solidFill>
              <a:latin typeface="Lexend SemiBold"/>
              <a:ea typeface="Lexend SemiBold"/>
              <a:cs typeface="Lexend SemiBold"/>
              <a:sym typeface="Lexend SemiBold"/>
            </a:endParaRPr>
          </a:p>
        </p:txBody>
      </p:sp>
      <p:sp>
        <p:nvSpPr>
          <p:cNvPr id="174" name="Google Shape;174;p21"/>
          <p:cNvSpPr/>
          <p:nvPr/>
        </p:nvSpPr>
        <p:spPr>
          <a:xfrm>
            <a:off x="2601338" y="2070100"/>
            <a:ext cx="571500" cy="180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80000"/>
          </a:solidFill>
          <a:ln cap="flat" cmpd="sng" w="952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1"/>
          <p:cNvSpPr/>
          <p:nvPr/>
        </p:nvSpPr>
        <p:spPr>
          <a:xfrm>
            <a:off x="213775" y="4428075"/>
            <a:ext cx="5429400" cy="629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1"/>
          <p:cNvSpPr txBox="1"/>
          <p:nvPr/>
        </p:nvSpPr>
        <p:spPr>
          <a:xfrm>
            <a:off x="654525" y="4563000"/>
            <a:ext cx="4769400" cy="4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rPr>
              <a:t>GUNAKAN DELETE COLUMN UNTUK BERBAGAI KASUS </a:t>
            </a:r>
            <a:endParaRPr sz="1200">
              <a:solidFill>
                <a:schemeClr val="dk1"/>
              </a:solidFill>
              <a:latin typeface="Lexend SemiBold"/>
              <a:ea typeface="Lexend SemiBold"/>
              <a:cs typeface="Lexend SemiBold"/>
              <a:sym typeface="Lexend SemiBold"/>
            </a:endParaRPr>
          </a:p>
        </p:txBody>
      </p:sp>
      <p:pic>
        <p:nvPicPr>
          <p:cNvPr id="177" name="Google Shape;177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7975" y="4530975"/>
            <a:ext cx="423300" cy="42330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1"/>
          <p:cNvSpPr/>
          <p:nvPr/>
        </p:nvSpPr>
        <p:spPr>
          <a:xfrm>
            <a:off x="5981638" y="2013150"/>
            <a:ext cx="571500" cy="180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80000"/>
          </a:solidFill>
          <a:ln cap="flat" cmpd="sng" w="952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1"/>
          <p:cNvSpPr txBox="1"/>
          <p:nvPr/>
        </p:nvSpPr>
        <p:spPr>
          <a:xfrm>
            <a:off x="2964275" y="3353400"/>
            <a:ext cx="3017400" cy="11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rPr>
              <a:t>SUB-MENU INI BERISI BERBAGAI FUNGSI, SALAH SATUNYA DELETE COLUMN COLUMN TERSELEKSI SAAT INI</a:t>
            </a:r>
            <a:endParaRPr sz="1200">
              <a:solidFill>
                <a:schemeClr val="dk1"/>
              </a:solidFill>
              <a:latin typeface="Lexend SemiBold"/>
              <a:ea typeface="Lexend SemiBold"/>
              <a:cs typeface="Lexend SemiBold"/>
              <a:sym typeface="Lexend SemiBold"/>
            </a:endParaRPr>
          </a:p>
        </p:txBody>
      </p:sp>
      <p:sp>
        <p:nvSpPr>
          <p:cNvPr id="180" name="Google Shape;180;p21"/>
          <p:cNvSpPr txBox="1"/>
          <p:nvPr/>
        </p:nvSpPr>
        <p:spPr>
          <a:xfrm>
            <a:off x="6214900" y="3306600"/>
            <a:ext cx="2851500" cy="16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rPr>
              <a:t>COLUMN D MERUPAKAN COLUMN E SEBELUMNYA, NAMUN KARENA COLUMN D TERHAPUS MAKA SECARA </a:t>
            </a:r>
            <a:r>
              <a:rPr lang="id" sz="12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rPr>
              <a:t>OTOMATIS</a:t>
            </a:r>
            <a:r>
              <a:rPr lang="id" sz="12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rPr>
              <a:t> COLUMN E </a:t>
            </a:r>
            <a:r>
              <a:rPr lang="id" sz="12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rPr>
              <a:t>MENJADI</a:t>
            </a:r>
            <a:r>
              <a:rPr lang="id" sz="12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rPr>
              <a:t> COLUMN D, DAN BEGITU SETERUSNYA.</a:t>
            </a:r>
            <a:endParaRPr sz="1200">
              <a:solidFill>
                <a:schemeClr val="dk1"/>
              </a:solidFill>
              <a:latin typeface="Lexend SemiBold"/>
              <a:ea typeface="Lexend SemiBold"/>
              <a:cs typeface="Lexend SemiBold"/>
              <a:sym typeface="Lexend SemiBold"/>
            </a:endParaRPr>
          </a:p>
        </p:txBody>
      </p:sp>
      <p:pic>
        <p:nvPicPr>
          <p:cNvPr id="181" name="Google Shape;181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53596" y="1234475"/>
            <a:ext cx="2166108" cy="199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354500" y="916549"/>
            <a:ext cx="1979450" cy="2373852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1"/>
          <p:cNvSpPr/>
          <p:nvPr/>
        </p:nvSpPr>
        <p:spPr>
          <a:xfrm>
            <a:off x="3732575" y="2997750"/>
            <a:ext cx="1480800" cy="2319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4" name="Google Shape;184;p2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748562" y="930576"/>
            <a:ext cx="1956075" cy="23457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