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Alice"/>
      <p:regular r:id="rId19"/>
    </p:embeddedFont>
    <p:embeddedFont>
      <p:font typeface="Bodoni"/>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regular.fntdata"/><Relationship Id="rId11" Type="http://schemas.openxmlformats.org/officeDocument/2006/relationships/slide" Target="slides/slide5.xml"/><Relationship Id="rId22" Type="http://schemas.openxmlformats.org/officeDocument/2006/relationships/font" Target="fonts/Bodoni-italic.fntdata"/><Relationship Id="rId10" Type="http://schemas.openxmlformats.org/officeDocument/2006/relationships/slide" Target="slides/slide4.xml"/><Relationship Id="rId21" Type="http://schemas.openxmlformats.org/officeDocument/2006/relationships/font" Target="fonts/Bodoni-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Bodoni-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Alic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7dfbf2c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a7dfbf2cf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64ecfa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a64ecfae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4ecfae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a64ecfae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64ecfa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a64ecfae6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7dfbf2cf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a7dfbf2cf4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64ecfae6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a64ecfae63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p:nvPr>
            <p:ph idx="2" type="pic"/>
          </p:nvPr>
        </p:nvSpPr>
        <p:spPr>
          <a:xfrm>
            <a:off x="1792288" y="612775"/>
            <a:ext cx="5486400" cy="4114800"/>
          </a:xfrm>
          <a:prstGeom prst="rect">
            <a:avLst/>
          </a:prstGeom>
          <a:noFill/>
          <a:ln>
            <a:noFill/>
          </a:ln>
        </p:spPr>
      </p:sp>
      <p:sp>
        <p:nvSpPr>
          <p:cNvPr id="139" name="Google Shape;139;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58" name="Shape 158"/>
        <p:cNvGrpSpPr/>
        <p:nvPr/>
      </p:nvGrpSpPr>
      <p:grpSpPr>
        <a:xfrm>
          <a:off x="0" y="0"/>
          <a:ext cx="0" cy="0"/>
          <a:chOff x="0" y="0"/>
          <a:chExt cx="0" cy="0"/>
        </a:xfrm>
      </p:grpSpPr>
      <p:grpSp>
        <p:nvGrpSpPr>
          <p:cNvPr id="159" name="Google Shape;159;p25"/>
          <p:cNvGrpSpPr/>
          <p:nvPr/>
        </p:nvGrpSpPr>
        <p:grpSpPr>
          <a:xfrm>
            <a:off x="14875708" y="-2383592"/>
            <a:ext cx="4767184" cy="4767184"/>
            <a:chOff x="0" y="0"/>
            <a:chExt cx="812800" cy="812800"/>
          </a:xfrm>
        </p:grpSpPr>
        <p:sp>
          <p:nvSpPr>
            <p:cNvPr id="160" name="Google Shape;160;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25"/>
          <p:cNvSpPr txBox="1"/>
          <p:nvPr/>
        </p:nvSpPr>
        <p:spPr>
          <a:xfrm>
            <a:off x="4082008" y="5584461"/>
            <a:ext cx="10793700" cy="3725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Farjana Alam(20101022)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Maidul Islam(20101309)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Course Code: CSE424</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Section: 01</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Team: 31</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7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ST: Farah Binta Haque</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 RA: Md Sabbir Hossain</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3300">
              <a:solidFill>
                <a:srgbClr val="271905"/>
              </a:solidFill>
              <a:latin typeface="Alice"/>
              <a:ea typeface="Alice"/>
              <a:cs typeface="Alice"/>
              <a:sym typeface="Alice"/>
            </a:endParaRPr>
          </a:p>
        </p:txBody>
      </p:sp>
      <p:sp>
        <p:nvSpPr>
          <p:cNvPr id="163" name="Google Shape;163;p25"/>
          <p:cNvSpPr txBox="1"/>
          <p:nvPr/>
        </p:nvSpPr>
        <p:spPr>
          <a:xfrm>
            <a:off x="2127750" y="2071800"/>
            <a:ext cx="14032500" cy="2512200"/>
          </a:xfrm>
          <a:prstGeom prst="rect">
            <a:avLst/>
          </a:prstGeom>
          <a:noFill/>
          <a:ln>
            <a:noFill/>
          </a:ln>
        </p:spPr>
        <p:txBody>
          <a:bodyPr anchorCtr="0" anchor="t" bIns="0" lIns="0" spcFirstLastPara="1" rIns="0" wrap="square" tIns="0">
            <a:spAutoFit/>
          </a:bodyPr>
          <a:lstStyle/>
          <a:p>
            <a:pPr indent="0" lvl="0" marL="0" marR="0" rtl="0" algn="ctr">
              <a:lnSpc>
                <a:spcPct val="120001"/>
              </a:lnSpc>
              <a:spcBef>
                <a:spcPts val="0"/>
              </a:spcBef>
              <a:spcAft>
                <a:spcPts val="0"/>
              </a:spcAft>
              <a:buNone/>
            </a:pPr>
            <a:r>
              <a:rPr lang="en-US" sz="4800">
                <a:solidFill>
                  <a:srgbClr val="271905"/>
                </a:solidFill>
                <a:latin typeface="Bodoni"/>
                <a:ea typeface="Bodoni"/>
                <a:cs typeface="Bodoni"/>
                <a:sym typeface="Bodoni"/>
              </a:rPr>
              <a:t>Revolutionizing Image Quality: An In-depth Investigation into Super-Resolution via Generative Adversarial Networks</a:t>
            </a:r>
            <a:endParaRPr sz="4800">
              <a:solidFill>
                <a:srgbClr val="271905"/>
              </a:solidFill>
              <a:latin typeface="Bodoni"/>
              <a:ea typeface="Bodoni"/>
              <a:cs typeface="Bodoni"/>
              <a:sym typeface="Bodoni"/>
            </a:endParaRPr>
          </a:p>
        </p:txBody>
      </p:sp>
      <p:grpSp>
        <p:nvGrpSpPr>
          <p:cNvPr id="164" name="Google Shape;164;p25"/>
          <p:cNvGrpSpPr/>
          <p:nvPr/>
        </p:nvGrpSpPr>
        <p:grpSpPr>
          <a:xfrm>
            <a:off x="1363492" y="8746101"/>
            <a:ext cx="3521040" cy="3521040"/>
            <a:chOff x="0" y="0"/>
            <a:chExt cx="812800" cy="812800"/>
          </a:xfrm>
        </p:grpSpPr>
        <p:sp>
          <p:nvSpPr>
            <p:cNvPr id="165" name="Google Shape;165;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7" name="Google Shape;167;p25"/>
          <p:cNvCxnSpPr/>
          <p:nvPr/>
        </p:nvCxnSpPr>
        <p:spPr>
          <a:xfrm>
            <a:off x="10986615" y="9258300"/>
            <a:ext cx="7301385" cy="0"/>
          </a:xfrm>
          <a:prstGeom prst="straightConnector1">
            <a:avLst/>
          </a:prstGeom>
          <a:noFill/>
          <a:ln cap="flat" cmpd="sng" w="38100">
            <a:solidFill>
              <a:srgbClr val="967D55"/>
            </a:solidFill>
            <a:prstDash val="solid"/>
            <a:round/>
            <a:headEnd len="sm" w="sm" type="none"/>
            <a:tailEnd len="sm" w="sm" type="none"/>
          </a:ln>
        </p:spPr>
      </p:cxnSp>
      <p:sp>
        <p:nvSpPr>
          <p:cNvPr id="168" name="Google Shape;168;p25"/>
          <p:cNvSpPr txBox="1"/>
          <p:nvPr/>
        </p:nvSpPr>
        <p:spPr>
          <a:xfrm>
            <a:off x="5835216" y="9094153"/>
            <a:ext cx="66177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84" name="Shape 284"/>
        <p:cNvGrpSpPr/>
        <p:nvPr/>
      </p:nvGrpSpPr>
      <p:grpSpPr>
        <a:xfrm>
          <a:off x="0" y="0"/>
          <a:ext cx="0" cy="0"/>
          <a:chOff x="0" y="0"/>
          <a:chExt cx="0" cy="0"/>
        </a:xfrm>
      </p:grpSpPr>
      <p:cxnSp>
        <p:nvCxnSpPr>
          <p:cNvPr id="285" name="Google Shape;285;p34"/>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86" name="Google Shape;286;p34"/>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09</a:t>
            </a:r>
            <a:endParaRPr/>
          </a:p>
        </p:txBody>
      </p:sp>
      <p:cxnSp>
        <p:nvCxnSpPr>
          <p:cNvPr id="287" name="Google Shape;287;p34"/>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88" name="Google Shape;288;p34"/>
          <p:cNvGrpSpPr/>
          <p:nvPr/>
        </p:nvGrpSpPr>
        <p:grpSpPr>
          <a:xfrm>
            <a:off x="16675432" y="5850515"/>
            <a:ext cx="2712720" cy="2712720"/>
            <a:chOff x="0" y="0"/>
            <a:chExt cx="812800" cy="812800"/>
          </a:xfrm>
        </p:grpSpPr>
        <p:sp>
          <p:nvSpPr>
            <p:cNvPr id="289" name="Google Shape;289;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1" name="Google Shape;291;p34"/>
          <p:cNvGrpSpPr/>
          <p:nvPr/>
        </p:nvGrpSpPr>
        <p:grpSpPr>
          <a:xfrm>
            <a:off x="-731820" y="-930219"/>
            <a:ext cx="3521050" cy="3521050"/>
            <a:chOff x="0" y="0"/>
            <a:chExt cx="812800" cy="812800"/>
          </a:xfrm>
        </p:grpSpPr>
        <p:sp>
          <p:nvSpPr>
            <p:cNvPr id="292" name="Google Shape;292;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4" name="Google Shape;294;p34"/>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Future works</a:t>
            </a:r>
            <a:endParaRPr/>
          </a:p>
        </p:txBody>
      </p:sp>
      <p:sp>
        <p:nvSpPr>
          <p:cNvPr id="295" name="Google Shape;295;p34"/>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Data augmentation or using a large dataset.</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Training in more powerful device with more epochs.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Training on more pretrained models to compare between them.</a:t>
            </a:r>
            <a:endParaRPr sz="3200">
              <a:solidFill>
                <a:srgbClr val="271905"/>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99" name="Shape 299"/>
        <p:cNvGrpSpPr/>
        <p:nvPr/>
      </p:nvGrpSpPr>
      <p:grpSpPr>
        <a:xfrm>
          <a:off x="0" y="0"/>
          <a:ext cx="0" cy="0"/>
          <a:chOff x="0" y="0"/>
          <a:chExt cx="0" cy="0"/>
        </a:xfrm>
      </p:grpSpPr>
      <p:sp>
        <p:nvSpPr>
          <p:cNvPr id="300" name="Google Shape;300;p35"/>
          <p:cNvSpPr txBox="1"/>
          <p:nvPr/>
        </p:nvSpPr>
        <p:spPr>
          <a:xfrm>
            <a:off x="4312147" y="2118037"/>
            <a:ext cx="9663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References</a:t>
            </a:r>
            <a:endParaRPr/>
          </a:p>
        </p:txBody>
      </p:sp>
      <p:sp>
        <p:nvSpPr>
          <p:cNvPr id="301" name="Google Shape;301;p35"/>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10</a:t>
            </a:r>
            <a:endParaRPr/>
          </a:p>
        </p:txBody>
      </p:sp>
      <p:cxnSp>
        <p:nvCxnSpPr>
          <p:cNvPr id="302" name="Google Shape;302;p35"/>
          <p:cNvCxnSpPr/>
          <p:nvPr/>
        </p:nvCxnSpPr>
        <p:spPr>
          <a:xfrm>
            <a:off x="9780663" y="9258300"/>
            <a:ext cx="8507337" cy="0"/>
          </a:xfrm>
          <a:prstGeom prst="straightConnector1">
            <a:avLst/>
          </a:prstGeom>
          <a:noFill/>
          <a:ln cap="flat" cmpd="sng" w="38100">
            <a:solidFill>
              <a:srgbClr val="967D55"/>
            </a:solidFill>
            <a:prstDash val="solid"/>
            <a:round/>
            <a:headEnd len="sm" w="sm" type="none"/>
            <a:tailEnd len="sm" w="sm" type="none"/>
          </a:ln>
        </p:spPr>
      </p:cxnSp>
      <p:cxnSp>
        <p:nvCxnSpPr>
          <p:cNvPr id="303" name="Google Shape;303;p35"/>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304" name="Google Shape;304;p35"/>
          <p:cNvGrpSpPr/>
          <p:nvPr/>
        </p:nvGrpSpPr>
        <p:grpSpPr>
          <a:xfrm>
            <a:off x="16484766" y="7356879"/>
            <a:ext cx="1549068" cy="1549068"/>
            <a:chOff x="0" y="0"/>
            <a:chExt cx="812800" cy="812800"/>
          </a:xfrm>
        </p:grpSpPr>
        <p:sp>
          <p:nvSpPr>
            <p:cNvPr id="305" name="Google Shape;305;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35"/>
          <p:cNvGrpSpPr/>
          <p:nvPr/>
        </p:nvGrpSpPr>
        <p:grpSpPr>
          <a:xfrm>
            <a:off x="-2575667" y="-449433"/>
            <a:ext cx="5268290" cy="5268290"/>
            <a:chOff x="0" y="0"/>
            <a:chExt cx="812800" cy="812800"/>
          </a:xfrm>
        </p:grpSpPr>
        <p:sp>
          <p:nvSpPr>
            <p:cNvPr id="308" name="Google Shape;308;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35"/>
          <p:cNvSpPr txBox="1"/>
          <p:nvPr/>
        </p:nvSpPr>
        <p:spPr>
          <a:xfrm>
            <a:off x="1666925" y="4866475"/>
            <a:ext cx="14904300" cy="36942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400">
                <a:solidFill>
                  <a:srgbClr val="271905"/>
                </a:solidFill>
                <a:latin typeface="Bodoni"/>
                <a:ea typeface="Bodoni"/>
                <a:cs typeface="Bodoni"/>
                <a:sym typeface="Bodoni"/>
              </a:rPr>
              <a:t>1. </a:t>
            </a:r>
            <a:r>
              <a:rPr lang="en-US" sz="2400">
                <a:solidFill>
                  <a:schemeClr val="dk1"/>
                </a:solidFill>
                <a:latin typeface="Bodoni"/>
                <a:ea typeface="Bodoni"/>
                <a:cs typeface="Bodoni"/>
                <a:sym typeface="Bodoni"/>
              </a:rPr>
              <a:t>Esmaeilzehi, A., Ahmad, M. O., &amp; Swamy, M. N. S. (2021, May). MISNet: Multi-Resolution Level Feature Interpolating Ultralight-Weight Residual Image Super Resolution Network. In 2021 IEEE International Symposium on Circuits and Systems (ISCAS) (pp. 1-5). IEEE</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rPr lang="en-US" sz="2400">
                <a:solidFill>
                  <a:schemeClr val="dk1"/>
                </a:solidFill>
                <a:latin typeface="Bodoni"/>
                <a:ea typeface="Bodoni"/>
                <a:cs typeface="Bodoni"/>
                <a:sym typeface="Bodoni"/>
              </a:rPr>
              <a:t>2. Wu, J., Xu, C., Han, X., Zhou, D., Zhang, M., Li, H., &amp; Tan, K. C. (2021). Progressive tandem learning for pattern recognition with deep spiking neural networks. IEEE Transactions on Pattern Analysis and Machine Intelligence, 44(11), 7824-7840.Kalaivani, K. S., Uma, S., &amp; Kanimozhiselvi, C. S. (2021, January). Comparison of deep learning approaches for sentiment classification. In 2021 6th International Conference on Inventive Computation Technologies (ICICT) (pp. 1043-1047). IEEE.</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314" name="Shape 314"/>
        <p:cNvGrpSpPr/>
        <p:nvPr/>
      </p:nvGrpSpPr>
      <p:grpSpPr>
        <a:xfrm>
          <a:off x="0" y="0"/>
          <a:ext cx="0" cy="0"/>
          <a:chOff x="0" y="0"/>
          <a:chExt cx="0" cy="0"/>
        </a:xfrm>
      </p:grpSpPr>
      <p:cxnSp>
        <p:nvCxnSpPr>
          <p:cNvPr id="315" name="Google Shape;315;p36"/>
          <p:cNvCxnSpPr/>
          <p:nvPr/>
        </p:nvCxnSpPr>
        <p:spPr>
          <a:xfrm>
            <a:off x="10986615" y="9258300"/>
            <a:ext cx="7301385" cy="0"/>
          </a:xfrm>
          <a:prstGeom prst="straightConnector1">
            <a:avLst/>
          </a:prstGeom>
          <a:noFill/>
          <a:ln cap="flat" cmpd="sng" w="38100">
            <a:solidFill>
              <a:srgbClr val="F4EADB"/>
            </a:solidFill>
            <a:prstDash val="solid"/>
            <a:round/>
            <a:headEnd len="sm" w="sm" type="none"/>
            <a:tailEnd len="sm" w="sm" type="none"/>
          </a:ln>
        </p:spPr>
      </p:cxnSp>
      <p:grpSp>
        <p:nvGrpSpPr>
          <p:cNvPr id="316" name="Google Shape;316;p36"/>
          <p:cNvGrpSpPr/>
          <p:nvPr/>
        </p:nvGrpSpPr>
        <p:grpSpPr>
          <a:xfrm>
            <a:off x="1363492" y="8746101"/>
            <a:ext cx="3521040" cy="3521040"/>
            <a:chOff x="0" y="0"/>
            <a:chExt cx="812800" cy="812800"/>
          </a:xfrm>
        </p:grpSpPr>
        <p:sp>
          <p:nvSpPr>
            <p:cNvPr id="317" name="Google Shape;317;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9" name="Google Shape;319;p36"/>
          <p:cNvSpPr txBox="1"/>
          <p:nvPr/>
        </p:nvSpPr>
        <p:spPr>
          <a:xfrm>
            <a:off x="4312147" y="6080066"/>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F4EADB"/>
                </a:solidFill>
                <a:latin typeface="Bodoni"/>
                <a:ea typeface="Bodoni"/>
                <a:cs typeface="Bodoni"/>
                <a:sym typeface="Bodoni"/>
              </a:rPr>
              <a:t>Thank You</a:t>
            </a:r>
            <a:endParaRPr/>
          </a:p>
        </p:txBody>
      </p:sp>
      <p:sp>
        <p:nvSpPr>
          <p:cNvPr id="320" name="Google Shape;320;p36"/>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reallygreatsite.com</a:t>
            </a:r>
            <a:endParaRPr/>
          </a:p>
        </p:txBody>
      </p:sp>
      <p:sp>
        <p:nvSpPr>
          <p:cNvPr id="321" name="Google Shape;321;p36"/>
          <p:cNvSpPr txBox="1"/>
          <p:nvPr/>
        </p:nvSpPr>
        <p:spPr>
          <a:xfrm>
            <a:off x="4285503" y="9031605"/>
            <a:ext cx="971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grpSp>
        <p:nvGrpSpPr>
          <p:cNvPr id="322" name="Google Shape;322;p36"/>
          <p:cNvGrpSpPr/>
          <p:nvPr/>
        </p:nvGrpSpPr>
        <p:grpSpPr>
          <a:xfrm>
            <a:off x="14613933" y="181567"/>
            <a:ext cx="5268326" cy="5268326"/>
            <a:chOff x="0" y="0"/>
            <a:chExt cx="812800" cy="812800"/>
          </a:xfrm>
        </p:grpSpPr>
        <p:sp>
          <p:nvSpPr>
            <p:cNvPr id="323" name="Google Shape;323;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5" name="Google Shape;325;p36"/>
          <p:cNvGrpSpPr/>
          <p:nvPr/>
        </p:nvGrpSpPr>
        <p:grpSpPr>
          <a:xfrm>
            <a:off x="-1039686" y="1757432"/>
            <a:ext cx="2645339" cy="2645339"/>
            <a:chOff x="0" y="0"/>
            <a:chExt cx="812800" cy="812800"/>
          </a:xfrm>
        </p:grpSpPr>
        <p:sp>
          <p:nvSpPr>
            <p:cNvPr id="326" name="Google Shape;326;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72" name="Shape 172"/>
        <p:cNvGrpSpPr/>
        <p:nvPr/>
      </p:nvGrpSpPr>
      <p:grpSpPr>
        <a:xfrm>
          <a:off x="0" y="0"/>
          <a:ext cx="0" cy="0"/>
          <a:chOff x="0" y="0"/>
          <a:chExt cx="0" cy="0"/>
        </a:xfrm>
      </p:grpSpPr>
      <p:cxnSp>
        <p:nvCxnSpPr>
          <p:cNvPr id="173" name="Google Shape;173;p26"/>
          <p:cNvCxnSpPr/>
          <p:nvPr/>
        </p:nvCxnSpPr>
        <p:spPr>
          <a:xfrm>
            <a:off x="9780663" y="9239250"/>
            <a:ext cx="8507337" cy="0"/>
          </a:xfrm>
          <a:prstGeom prst="straightConnector1">
            <a:avLst/>
          </a:prstGeom>
          <a:noFill/>
          <a:ln cap="flat" cmpd="sng" w="38100">
            <a:solidFill>
              <a:srgbClr val="967D55"/>
            </a:solidFill>
            <a:prstDash val="solid"/>
            <a:round/>
            <a:headEnd len="sm" w="sm" type="none"/>
            <a:tailEnd len="sm" w="sm" type="none"/>
          </a:ln>
        </p:spPr>
      </p:cxnSp>
      <p:sp>
        <p:nvSpPr>
          <p:cNvPr id="174" name="Google Shape;174;p26"/>
          <p:cNvSpPr txBox="1"/>
          <p:nvPr/>
        </p:nvSpPr>
        <p:spPr>
          <a:xfrm>
            <a:off x="8298068" y="9094153"/>
            <a:ext cx="1691865"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01</a:t>
            </a:r>
            <a:endParaRPr/>
          </a:p>
        </p:txBody>
      </p:sp>
      <p:cxnSp>
        <p:nvCxnSpPr>
          <p:cNvPr id="175" name="Google Shape;175;p26"/>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76" name="Google Shape;176;p26"/>
          <p:cNvGrpSpPr/>
          <p:nvPr/>
        </p:nvGrpSpPr>
        <p:grpSpPr>
          <a:xfrm>
            <a:off x="16675432" y="5850515"/>
            <a:ext cx="2712720" cy="2712720"/>
            <a:chOff x="0" y="0"/>
            <a:chExt cx="812800" cy="812800"/>
          </a:xfrm>
        </p:grpSpPr>
        <p:sp>
          <p:nvSpPr>
            <p:cNvPr id="177" name="Google Shape;177;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9" name="Google Shape;179;p26"/>
          <p:cNvGrpSpPr/>
          <p:nvPr/>
        </p:nvGrpSpPr>
        <p:grpSpPr>
          <a:xfrm>
            <a:off x="-731820" y="-930219"/>
            <a:ext cx="3521040" cy="3521040"/>
            <a:chOff x="0" y="0"/>
            <a:chExt cx="812800" cy="812800"/>
          </a:xfrm>
        </p:grpSpPr>
        <p:sp>
          <p:nvSpPr>
            <p:cNvPr id="180" name="Google Shape;180;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26"/>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Objectives</a:t>
            </a:r>
            <a:endParaRPr/>
          </a:p>
        </p:txBody>
      </p:sp>
      <p:sp>
        <p:nvSpPr>
          <p:cNvPr id="183" name="Google Shape;183;p26"/>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Introduce a novel GAN architecture with a detail-enhancing generator for super-resolution tasks.</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Incorporate a VGG19-powered discriminator to effectively distinguish between real and generated high-resolution images.</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Leverage the perceptual expertise of VGG19 to ensure fidelity and enhance visual appeal in the reconstructed images.</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Demonstrate significant improvements over existing methods, showcasing the potential of the data-driven approach in unlocking latent information within low-resolution images across diverse domains.</a:t>
            </a:r>
            <a:endParaRPr sz="3000">
              <a:solidFill>
                <a:srgbClr val="271905"/>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87" name="Shape 187"/>
        <p:cNvGrpSpPr/>
        <p:nvPr/>
      </p:nvGrpSpPr>
      <p:grpSpPr>
        <a:xfrm>
          <a:off x="0" y="0"/>
          <a:ext cx="0" cy="0"/>
          <a:chOff x="0" y="0"/>
          <a:chExt cx="0" cy="0"/>
        </a:xfrm>
      </p:grpSpPr>
      <p:pic>
        <p:nvPicPr>
          <p:cNvPr id="188" name="Google Shape;188;p27"/>
          <p:cNvPicPr preferRelativeResize="0"/>
          <p:nvPr/>
        </p:nvPicPr>
        <p:blipFill rotWithShape="1">
          <a:blip r:embed="rId3">
            <a:alphaModFix/>
          </a:blip>
          <a:srcRect b="10184" l="0" r="0" t="10184"/>
          <a:stretch/>
        </p:blipFill>
        <p:spPr>
          <a:xfrm>
            <a:off x="0" y="-504975"/>
            <a:ext cx="18288000" cy="5648476"/>
          </a:xfrm>
          <a:prstGeom prst="rect">
            <a:avLst/>
          </a:prstGeom>
          <a:noFill/>
          <a:ln>
            <a:noFill/>
          </a:ln>
        </p:spPr>
      </p:pic>
      <p:grpSp>
        <p:nvGrpSpPr>
          <p:cNvPr id="189" name="Google Shape;189;p27"/>
          <p:cNvGrpSpPr/>
          <p:nvPr/>
        </p:nvGrpSpPr>
        <p:grpSpPr>
          <a:xfrm>
            <a:off x="12452784" y="8405337"/>
            <a:ext cx="4249100" cy="4249100"/>
            <a:chOff x="0" y="0"/>
            <a:chExt cx="812800" cy="812800"/>
          </a:xfrm>
        </p:grpSpPr>
        <p:sp>
          <p:nvSpPr>
            <p:cNvPr id="190" name="Google Shape;190;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27"/>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02</a:t>
            </a:r>
            <a:endParaRPr/>
          </a:p>
        </p:txBody>
      </p:sp>
      <p:cxnSp>
        <p:nvCxnSpPr>
          <p:cNvPr id="193" name="Google Shape;193;p27"/>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94" name="Google Shape;194;p27"/>
          <p:cNvGrpSpPr/>
          <p:nvPr/>
        </p:nvGrpSpPr>
        <p:grpSpPr>
          <a:xfrm>
            <a:off x="495027" y="-2038670"/>
            <a:ext cx="3067345" cy="3067345"/>
            <a:chOff x="0" y="0"/>
            <a:chExt cx="812800" cy="812800"/>
          </a:xfrm>
        </p:grpSpPr>
        <p:sp>
          <p:nvSpPr>
            <p:cNvPr id="195" name="Google Shape;195;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7" name="Google Shape;197;p27"/>
          <p:cNvSpPr txBox="1"/>
          <p:nvPr/>
        </p:nvSpPr>
        <p:spPr>
          <a:xfrm>
            <a:off x="4312147" y="5496251"/>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271905"/>
                </a:solidFill>
                <a:latin typeface="Bodoni"/>
                <a:ea typeface="Bodoni"/>
                <a:cs typeface="Bodoni"/>
                <a:sym typeface="Bodoni"/>
              </a:rPr>
              <a:t>Introduction</a:t>
            </a:r>
            <a:endParaRPr/>
          </a:p>
        </p:txBody>
      </p:sp>
      <p:sp>
        <p:nvSpPr>
          <p:cNvPr id="198" name="Google Shape;198;p27"/>
          <p:cNvSpPr txBox="1"/>
          <p:nvPr/>
        </p:nvSpPr>
        <p:spPr>
          <a:xfrm>
            <a:off x="789500" y="6884975"/>
            <a:ext cx="16650900" cy="16923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199">
                <a:solidFill>
                  <a:srgbClr val="271905"/>
                </a:solidFill>
                <a:latin typeface="Alice"/>
                <a:ea typeface="Alice"/>
                <a:cs typeface="Alice"/>
                <a:sym typeface="Alice"/>
              </a:rPr>
              <a:t>In the realm of image processing, the challenge of dealing with low-resolution (LR) images has persisted, impeding the extraction of valuable information and limiting their utility across various fields. Traditional interpolation methods, though commonly employed, often fall short in overcoming the inherent limitations of LR images, introducing artifacts and failing to accurately reconstruct crucial details. Considering this issue, this paper introduces a pioneering data-driven approach to super-resolution utilizing Generative Adversarial Networks (GANs) guided by the perceptual loss of a pre-trained VGG19 model.</a:t>
            </a:r>
            <a:endParaRPr sz="2199">
              <a:solidFill>
                <a:srgbClr val="271905"/>
              </a:solidFill>
              <a:latin typeface="Alice"/>
              <a:ea typeface="Alice"/>
              <a:cs typeface="Alice"/>
              <a:sym typeface="Ali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02" name="Shape 202"/>
        <p:cNvGrpSpPr/>
        <p:nvPr/>
      </p:nvGrpSpPr>
      <p:grpSpPr>
        <a:xfrm>
          <a:off x="0" y="0"/>
          <a:ext cx="0" cy="0"/>
          <a:chOff x="0" y="0"/>
          <a:chExt cx="0" cy="0"/>
        </a:xfrm>
      </p:grpSpPr>
      <p:cxnSp>
        <p:nvCxnSpPr>
          <p:cNvPr id="203" name="Google Shape;203;p28"/>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04" name="Google Shape;204;p28"/>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3</a:t>
            </a:r>
            <a:endParaRPr/>
          </a:p>
        </p:txBody>
      </p:sp>
      <p:cxnSp>
        <p:nvCxnSpPr>
          <p:cNvPr id="205" name="Google Shape;205;p28"/>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06" name="Google Shape;206;p28"/>
          <p:cNvGrpSpPr/>
          <p:nvPr/>
        </p:nvGrpSpPr>
        <p:grpSpPr>
          <a:xfrm>
            <a:off x="17735532" y="6526540"/>
            <a:ext cx="2712720" cy="2712720"/>
            <a:chOff x="0" y="0"/>
            <a:chExt cx="812800" cy="812800"/>
          </a:xfrm>
        </p:grpSpPr>
        <p:sp>
          <p:nvSpPr>
            <p:cNvPr id="207" name="Google Shape;207;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28"/>
          <p:cNvGrpSpPr/>
          <p:nvPr/>
        </p:nvGrpSpPr>
        <p:grpSpPr>
          <a:xfrm>
            <a:off x="-731820" y="-930219"/>
            <a:ext cx="3521050" cy="3521050"/>
            <a:chOff x="0" y="0"/>
            <a:chExt cx="812800" cy="812800"/>
          </a:xfrm>
        </p:grpSpPr>
        <p:sp>
          <p:nvSpPr>
            <p:cNvPr id="210" name="Google Shape;210;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28"/>
          <p:cNvSpPr txBox="1"/>
          <p:nvPr/>
        </p:nvSpPr>
        <p:spPr>
          <a:xfrm>
            <a:off x="5247300" y="1644400"/>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Related Works</a:t>
            </a:r>
            <a:endParaRPr/>
          </a:p>
        </p:txBody>
      </p:sp>
      <p:sp>
        <p:nvSpPr>
          <p:cNvPr id="213" name="Google Shape;213;p28"/>
          <p:cNvSpPr txBox="1"/>
          <p:nvPr/>
        </p:nvSpPr>
        <p:spPr>
          <a:xfrm>
            <a:off x="326700" y="3193350"/>
            <a:ext cx="17634600" cy="5110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The study presents MISNet, an ultralight-weight super-resolution network that makes use of residual framework feature interpolation at the multi-resolution level. When tested on benchmark datasets, such as Urban100, the network performs better than current cutting-edge networks. MISNet improves image quality by combining residual and interpolated features,which makes it appropriate for low-power and storage-</a:t>
            </a:r>
            <a:r>
              <a:rPr lang="en-US" sz="2500">
                <a:solidFill>
                  <a:srgbClr val="271905"/>
                </a:solidFill>
                <a:latin typeface="Bodoni"/>
                <a:ea typeface="Bodoni"/>
                <a:cs typeface="Bodoni"/>
                <a:sym typeface="Bodoni"/>
              </a:rPr>
              <a:t>capable applications</a:t>
            </a:r>
            <a:r>
              <a:rPr lang="en-US" sz="2500">
                <a:solidFill>
                  <a:srgbClr val="271905"/>
                </a:solidFill>
                <a:latin typeface="Bodoni"/>
                <a:ea typeface="Bodoni"/>
                <a:cs typeface="Bodoni"/>
                <a:sym typeface="Bodoni"/>
              </a:rPr>
              <a:t>. When compared to existing ultralight-weight networks, the suggested network performs better at retrieving high-frequency features and edges, especially in the Urban100 dataset.</a:t>
            </a:r>
            <a:endParaRPr sz="2500">
              <a:solidFill>
                <a:srgbClr val="271905"/>
              </a:solidFill>
              <a:latin typeface="Bodoni"/>
              <a:ea typeface="Bodoni"/>
              <a:cs typeface="Bodoni"/>
              <a:sym typeface="Bodoni"/>
            </a:endParaRPr>
          </a:p>
          <a:p>
            <a:pPr indent="0" lvl="0" marL="914400" rtl="0" algn="l">
              <a:spcBef>
                <a:spcPts val="0"/>
              </a:spcBef>
              <a:spcAft>
                <a:spcPts val="0"/>
              </a:spcAft>
              <a:buNone/>
            </a:pPr>
            <a:r>
              <a:t/>
            </a:r>
            <a:endParaRPr sz="2500">
              <a:solidFill>
                <a:srgbClr val="271905"/>
              </a:solidFill>
              <a:latin typeface="Bodoni"/>
              <a:ea typeface="Bodoni"/>
              <a:cs typeface="Bodoni"/>
              <a:sym typeface="Bodoni"/>
            </a:endParaRPr>
          </a:p>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This research resents a Deep Spiking Neural Network(SNN) based Progressive Tandem Learning (PTL) framework for pattern identification. Using the MNIST, Cifar-10, and ImageNet-12 datasets, the authors validate their method and obtain competitive classification accuracy. The technique uses an adaptive training scheduler for layer-wise learning and spike counts for network conversion. The results showcase the efficacy and efficiency of the proposed PTL framework for SNN-based pattern recognition, showing state-of-the-art performance in tasks such as object identification, time-domain voice separation, and image reconstruction.</a:t>
            </a:r>
            <a:endParaRPr sz="2500">
              <a:solidFill>
                <a:srgbClr val="271905"/>
              </a:solidFill>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17" name="Shape 217"/>
        <p:cNvGrpSpPr/>
        <p:nvPr/>
      </p:nvGrpSpPr>
      <p:grpSpPr>
        <a:xfrm>
          <a:off x="0" y="0"/>
          <a:ext cx="0" cy="0"/>
          <a:chOff x="0" y="0"/>
          <a:chExt cx="0" cy="0"/>
        </a:xfrm>
      </p:grpSpPr>
      <p:sp>
        <p:nvSpPr>
          <p:cNvPr id="218" name="Google Shape;218;p29"/>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4</a:t>
            </a:r>
            <a:endParaRPr/>
          </a:p>
        </p:txBody>
      </p:sp>
      <p:cxnSp>
        <p:nvCxnSpPr>
          <p:cNvPr id="219" name="Google Shape;219;p2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20" name="Google Shape;220;p29"/>
          <p:cNvGrpSpPr/>
          <p:nvPr/>
        </p:nvGrpSpPr>
        <p:grpSpPr>
          <a:xfrm>
            <a:off x="-1119135" y="-1916920"/>
            <a:ext cx="4295648" cy="4295648"/>
            <a:chOff x="0" y="0"/>
            <a:chExt cx="812800" cy="812800"/>
          </a:xfrm>
        </p:grpSpPr>
        <p:sp>
          <p:nvSpPr>
            <p:cNvPr id="221" name="Google Shape;221;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29"/>
          <p:cNvSpPr txBox="1"/>
          <p:nvPr/>
        </p:nvSpPr>
        <p:spPr>
          <a:xfrm>
            <a:off x="7141426" y="852650"/>
            <a:ext cx="40053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Dataset</a:t>
            </a:r>
            <a:endParaRPr/>
          </a:p>
        </p:txBody>
      </p:sp>
      <p:sp>
        <p:nvSpPr>
          <p:cNvPr id="224" name="Google Shape;224;p29"/>
          <p:cNvSpPr txBox="1"/>
          <p:nvPr/>
        </p:nvSpPr>
        <p:spPr>
          <a:xfrm>
            <a:off x="759600" y="3664350"/>
            <a:ext cx="16198800" cy="30159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Human face images from Kaggle.</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3500 high-resolution + 3500 low-resolution images (paired) for training</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1000 high-resolution + 1000 low-resolution images (paired) for testing</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28" name="Shape 228"/>
        <p:cNvGrpSpPr/>
        <p:nvPr/>
      </p:nvGrpSpPr>
      <p:grpSpPr>
        <a:xfrm>
          <a:off x="0" y="0"/>
          <a:ext cx="0" cy="0"/>
          <a:chOff x="0" y="0"/>
          <a:chExt cx="0" cy="0"/>
        </a:xfrm>
      </p:grpSpPr>
      <p:sp>
        <p:nvSpPr>
          <p:cNvPr id="229" name="Google Shape;229;p30"/>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Pre-processing</a:t>
            </a:r>
            <a:endParaRPr/>
          </a:p>
        </p:txBody>
      </p:sp>
      <p:sp>
        <p:nvSpPr>
          <p:cNvPr id="230" name="Google Shape;230;p30"/>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5</a:t>
            </a:r>
            <a:endParaRPr/>
          </a:p>
        </p:txBody>
      </p:sp>
      <p:cxnSp>
        <p:nvCxnSpPr>
          <p:cNvPr id="231" name="Google Shape;231;p30"/>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232" name="Google Shape;232;p30"/>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233" name="Google Shape;233;p30"/>
          <p:cNvGrpSpPr/>
          <p:nvPr/>
        </p:nvGrpSpPr>
        <p:grpSpPr>
          <a:xfrm>
            <a:off x="16593978" y="658048"/>
            <a:ext cx="2046874" cy="2046874"/>
            <a:chOff x="0" y="0"/>
            <a:chExt cx="812800" cy="812800"/>
          </a:xfrm>
        </p:grpSpPr>
        <p:sp>
          <p:nvSpPr>
            <p:cNvPr id="234" name="Google Shape;234;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6" name="Google Shape;236;p30"/>
          <p:cNvGrpSpPr/>
          <p:nvPr/>
        </p:nvGrpSpPr>
        <p:grpSpPr>
          <a:xfrm>
            <a:off x="-2492340" y="4219596"/>
            <a:ext cx="3521050" cy="3521050"/>
            <a:chOff x="0" y="0"/>
            <a:chExt cx="812800" cy="812800"/>
          </a:xfrm>
        </p:grpSpPr>
        <p:sp>
          <p:nvSpPr>
            <p:cNvPr id="237" name="Google Shape;237;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9" name="Google Shape;239;p30"/>
          <p:cNvSpPr txBox="1"/>
          <p:nvPr/>
        </p:nvSpPr>
        <p:spPr>
          <a:xfrm>
            <a:off x="1559650" y="2635625"/>
            <a:ext cx="12545100" cy="38775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Combined training and testing datasets due to small size (4497 images)</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Used 33% for testing and 67% for training</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Resized training images: 510x510 -&gt; 128x128 (high-resolution) and 32x32 (low-resolution)</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43" name="Shape 243"/>
        <p:cNvGrpSpPr/>
        <p:nvPr/>
      </p:nvGrpSpPr>
      <p:grpSpPr>
        <a:xfrm>
          <a:off x="0" y="0"/>
          <a:ext cx="0" cy="0"/>
          <a:chOff x="0" y="0"/>
          <a:chExt cx="0" cy="0"/>
        </a:xfrm>
      </p:grpSpPr>
      <p:sp>
        <p:nvSpPr>
          <p:cNvPr id="244" name="Google Shape;244;p31"/>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6</a:t>
            </a:r>
            <a:endParaRPr/>
          </a:p>
        </p:txBody>
      </p:sp>
      <p:cxnSp>
        <p:nvCxnSpPr>
          <p:cNvPr id="245" name="Google Shape;245;p31"/>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46" name="Google Shape;246;p31"/>
          <p:cNvGrpSpPr/>
          <p:nvPr/>
        </p:nvGrpSpPr>
        <p:grpSpPr>
          <a:xfrm>
            <a:off x="-1119135" y="-1916920"/>
            <a:ext cx="4295648" cy="4295648"/>
            <a:chOff x="0" y="0"/>
            <a:chExt cx="812800" cy="812800"/>
          </a:xfrm>
        </p:grpSpPr>
        <p:sp>
          <p:nvSpPr>
            <p:cNvPr id="247" name="Google Shape;247;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9" name="Google Shape;249;p31"/>
          <p:cNvSpPr txBox="1"/>
          <p:nvPr/>
        </p:nvSpPr>
        <p:spPr>
          <a:xfrm>
            <a:off x="759600" y="3664350"/>
            <a:ext cx="11320800" cy="34467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We are going to implement:</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Super Resolution GAN algorithm </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Detail-enhancing generator</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VGG19-powered discriminator</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
        <p:nvSpPr>
          <p:cNvPr id="250" name="Google Shape;250;p31"/>
          <p:cNvSpPr txBox="1"/>
          <p:nvPr/>
        </p:nvSpPr>
        <p:spPr>
          <a:xfrm>
            <a:off x="6358725" y="1444675"/>
            <a:ext cx="5570700" cy="11082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54" name="Shape 254"/>
        <p:cNvGrpSpPr/>
        <p:nvPr/>
      </p:nvGrpSpPr>
      <p:grpSpPr>
        <a:xfrm>
          <a:off x="0" y="0"/>
          <a:ext cx="0" cy="0"/>
          <a:chOff x="0" y="0"/>
          <a:chExt cx="0" cy="0"/>
        </a:xfrm>
      </p:grpSpPr>
      <p:cxnSp>
        <p:nvCxnSpPr>
          <p:cNvPr id="255" name="Google Shape;255;p32"/>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56" name="Google Shape;256;p32"/>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07</a:t>
            </a:r>
            <a:endParaRPr/>
          </a:p>
        </p:txBody>
      </p:sp>
      <p:cxnSp>
        <p:nvCxnSpPr>
          <p:cNvPr id="257" name="Google Shape;257;p32"/>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58" name="Google Shape;258;p32"/>
          <p:cNvGrpSpPr/>
          <p:nvPr/>
        </p:nvGrpSpPr>
        <p:grpSpPr>
          <a:xfrm>
            <a:off x="16675432" y="5850515"/>
            <a:ext cx="2712720" cy="2712720"/>
            <a:chOff x="0" y="0"/>
            <a:chExt cx="812800" cy="812800"/>
          </a:xfrm>
        </p:grpSpPr>
        <p:sp>
          <p:nvSpPr>
            <p:cNvPr id="259" name="Google Shape;259;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1" name="Google Shape;261;p32"/>
          <p:cNvGrpSpPr/>
          <p:nvPr/>
        </p:nvGrpSpPr>
        <p:grpSpPr>
          <a:xfrm>
            <a:off x="-731820" y="-930219"/>
            <a:ext cx="3521050" cy="3521050"/>
            <a:chOff x="0" y="0"/>
            <a:chExt cx="812800" cy="812800"/>
          </a:xfrm>
        </p:grpSpPr>
        <p:sp>
          <p:nvSpPr>
            <p:cNvPr id="262" name="Google Shape;262;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4" name="Google Shape;264;p32"/>
          <p:cNvSpPr txBox="1"/>
          <p:nvPr/>
        </p:nvSpPr>
        <p:spPr>
          <a:xfrm>
            <a:off x="5534175" y="166235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Conclusion</a:t>
            </a:r>
            <a:endParaRPr/>
          </a:p>
        </p:txBody>
      </p:sp>
      <p:sp>
        <p:nvSpPr>
          <p:cNvPr id="265" name="Google Shape;265;p32"/>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71905"/>
                </a:solidFill>
                <a:latin typeface="Bodoni"/>
                <a:ea typeface="Bodoni"/>
                <a:cs typeface="Bodoni"/>
                <a:sym typeface="Bodoni"/>
              </a:rPr>
              <a:t>In our study, we will try to implement a novel VGG19-guided Generative Adversarial Network (GAN) architecture for super-resolution to achieve significant improvements in image quality compared to existing methods.</a:t>
            </a:r>
            <a:endParaRPr sz="3000">
              <a:solidFill>
                <a:srgbClr val="271905"/>
              </a:solidFill>
              <a:latin typeface="Bodoni"/>
              <a:ea typeface="Bodoni"/>
              <a:cs typeface="Bodoni"/>
              <a:sym typeface="Bodo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69" name="Shape 269"/>
        <p:cNvGrpSpPr/>
        <p:nvPr/>
      </p:nvGrpSpPr>
      <p:grpSpPr>
        <a:xfrm>
          <a:off x="0" y="0"/>
          <a:ext cx="0" cy="0"/>
          <a:chOff x="0" y="0"/>
          <a:chExt cx="0" cy="0"/>
        </a:xfrm>
      </p:grpSpPr>
      <p:cxnSp>
        <p:nvCxnSpPr>
          <p:cNvPr id="270" name="Google Shape;270;p33"/>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71" name="Google Shape;271;p33"/>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08</a:t>
            </a:r>
            <a:endParaRPr/>
          </a:p>
        </p:txBody>
      </p:sp>
      <p:cxnSp>
        <p:nvCxnSpPr>
          <p:cNvPr id="272" name="Google Shape;272;p33"/>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73" name="Google Shape;273;p33"/>
          <p:cNvGrpSpPr/>
          <p:nvPr/>
        </p:nvGrpSpPr>
        <p:grpSpPr>
          <a:xfrm>
            <a:off x="16675432" y="5850515"/>
            <a:ext cx="2712720" cy="2712720"/>
            <a:chOff x="0" y="0"/>
            <a:chExt cx="812800" cy="812800"/>
          </a:xfrm>
        </p:grpSpPr>
        <p:sp>
          <p:nvSpPr>
            <p:cNvPr id="274" name="Google Shape;274;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6" name="Google Shape;276;p33"/>
          <p:cNvGrpSpPr/>
          <p:nvPr/>
        </p:nvGrpSpPr>
        <p:grpSpPr>
          <a:xfrm>
            <a:off x="-731820" y="-930219"/>
            <a:ext cx="3521050" cy="3521050"/>
            <a:chOff x="0" y="0"/>
            <a:chExt cx="812800" cy="812800"/>
          </a:xfrm>
        </p:grpSpPr>
        <p:sp>
          <p:nvSpPr>
            <p:cNvPr id="277" name="Google Shape;277;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9" name="Google Shape;279;p33"/>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Limitations</a:t>
            </a:r>
            <a:endParaRPr/>
          </a:p>
        </p:txBody>
      </p:sp>
      <p:sp>
        <p:nvSpPr>
          <p:cNvPr id="280" name="Google Shape;280;p33"/>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The loss curve might </a:t>
            </a:r>
            <a:r>
              <a:rPr lang="en-US" sz="3200">
                <a:solidFill>
                  <a:srgbClr val="271905"/>
                </a:solidFill>
                <a:latin typeface="Bodoni"/>
                <a:ea typeface="Bodoni"/>
                <a:cs typeface="Bodoni"/>
                <a:sym typeface="Bodoni"/>
              </a:rPr>
              <a:t>fluctuate</a:t>
            </a:r>
            <a:r>
              <a:rPr lang="en-US" sz="3200">
                <a:solidFill>
                  <a:srgbClr val="271905"/>
                </a:solidFill>
                <a:latin typeface="Bodoni"/>
                <a:ea typeface="Bodoni"/>
                <a:cs typeface="Bodoni"/>
                <a:sym typeface="Bodoni"/>
              </a:rPr>
              <a:t>.</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Dataset size is small (Due to hardware limitations)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Other pretrained image models can also </a:t>
            </a:r>
            <a:r>
              <a:rPr lang="en-US" sz="3200">
                <a:solidFill>
                  <a:srgbClr val="271905"/>
                </a:solidFill>
                <a:latin typeface="Bodoni"/>
                <a:ea typeface="Bodoni"/>
                <a:cs typeface="Bodoni"/>
                <a:sym typeface="Bodoni"/>
              </a:rPr>
              <a:t>provide</a:t>
            </a:r>
            <a:r>
              <a:rPr lang="en-US" sz="3200">
                <a:solidFill>
                  <a:srgbClr val="271905"/>
                </a:solidFill>
                <a:latin typeface="Bodoni"/>
                <a:ea typeface="Bodoni"/>
                <a:cs typeface="Bodoni"/>
                <a:sym typeface="Bodoni"/>
              </a:rPr>
              <a:t> better results</a:t>
            </a:r>
            <a:endParaRPr sz="3200">
              <a:solidFill>
                <a:srgbClr val="271905"/>
              </a:solidFill>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