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Alice"/>
      <p:regular r:id="rId19"/>
    </p:embeddedFont>
    <p:embeddedFont>
      <p:font typeface="Bodoni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regular.fntdata"/><Relationship Id="rId11" Type="http://schemas.openxmlformats.org/officeDocument/2006/relationships/slide" Target="slides/slide5.xml"/><Relationship Id="rId22" Type="http://schemas.openxmlformats.org/officeDocument/2006/relationships/font" Target="fonts/Bodoni-italic.fntdata"/><Relationship Id="rId10" Type="http://schemas.openxmlformats.org/officeDocument/2006/relationships/slide" Target="slides/slide4.xml"/><Relationship Id="rId21" Type="http://schemas.openxmlformats.org/officeDocument/2006/relationships/font" Target="fonts/Bodoni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Bodoni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lic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7dd8ad3a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a7dd8ad3a5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4ecfae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64ecfae6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4ecfae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64ecfae6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64ecfae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64ecfae63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dd8ad3a5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a7dd8ad3a5_1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64ecfae6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a64ecfae63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5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160" name="Google Shape;160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25"/>
          <p:cNvSpPr txBox="1"/>
          <p:nvPr/>
        </p:nvSpPr>
        <p:spPr>
          <a:xfrm>
            <a:off x="4082008" y="5584461"/>
            <a:ext cx="107937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Farjana Alam(20101022)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Maidul Islam(20101309)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Course Code: CSE431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Section: 01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Team: 20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ST: Farah Binta Haque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 RA: Md Sabbir Hossain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914200" y="1973675"/>
            <a:ext cx="140325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From Classic to Cutting-Edge: A Comparison of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Conventional and Deep Learning Approaches On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Sentiment Analysis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165" name="Google Shape;165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7;p25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5"/>
          <p:cNvSpPr txBox="1"/>
          <p:nvPr/>
        </p:nvSpPr>
        <p:spPr>
          <a:xfrm>
            <a:off x="5835216" y="9094153"/>
            <a:ext cx="6617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4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4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09</a:t>
            </a:r>
            <a:endParaRPr/>
          </a:p>
        </p:txBody>
      </p:sp>
      <p:cxnSp>
        <p:nvCxnSpPr>
          <p:cNvPr id="287" name="Google Shape;287;p34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34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89" name="Google Shape;289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4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92" name="Google Shape;292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4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Future works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Data augmentation.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Overfitting Mitigation Strategies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Real-time Analysis and implementation of other BERT variants like (RoBERTa, M-BERT, ALBERT etc).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4312147" y="2118037"/>
            <a:ext cx="966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References</a:t>
            </a: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10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9780663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4" name="Google Shape;304;p35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305" name="Google Shape;305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35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308" name="Google Shape;308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5"/>
          <p:cNvSpPr txBox="1"/>
          <p:nvPr/>
        </p:nvSpPr>
        <p:spPr>
          <a:xfrm>
            <a:off x="1666925" y="4866473"/>
            <a:ext cx="1506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1. 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Aslam, N., Rustam, F., Lee, E., Washington, P. B., &amp; Ashraf, I. (2022). Sentiment analysis and emotion detection on cryptocurrency related tweets using ensemble LSTM-GRU model. </a:t>
            </a:r>
            <a:r>
              <a:rPr i="1"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Ieee Access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, </a:t>
            </a:r>
            <a:r>
              <a:rPr i="1"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10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, 39313-39324.</a:t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2. Kalaivani, K. S., Uma, S., &amp; Kanimozhiselvi, C. S. (2021, January). Comparison of deep learning approaches for sentiment classification. In 2021 6th International Conference on Inventive Computation Technologies (ICICT) (pp. 1043-1047). IEEE.</a:t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7D5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6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6" name="Google Shape;316;p36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317" name="Google Shape;317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36"/>
          <p:cNvSpPr txBox="1"/>
          <p:nvPr/>
        </p:nvSpPr>
        <p:spPr>
          <a:xfrm>
            <a:off x="4312147" y="6080066"/>
            <a:ext cx="96637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Thank You</a:t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reallygreatsite.com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4285503" y="9031605"/>
            <a:ext cx="971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613933" y="181567"/>
            <a:ext cx="5268326" cy="5268326"/>
            <a:chOff x="0" y="0"/>
            <a:chExt cx="812800" cy="812800"/>
          </a:xfrm>
        </p:grpSpPr>
        <p:sp>
          <p:nvSpPr>
            <p:cNvPr id="323" name="Google Shape;323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6"/>
          <p:cNvGrpSpPr/>
          <p:nvPr/>
        </p:nvGrpSpPr>
        <p:grpSpPr>
          <a:xfrm>
            <a:off x="-1039686" y="1757432"/>
            <a:ext cx="2645339" cy="2645339"/>
            <a:chOff x="0" y="0"/>
            <a:chExt cx="812800" cy="812800"/>
          </a:xfrm>
        </p:grpSpPr>
        <p:sp>
          <p:nvSpPr>
            <p:cNvPr id="326" name="Google Shape;326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6"/>
          <p:cNvCxnSpPr/>
          <p:nvPr/>
        </p:nvCxnSpPr>
        <p:spPr>
          <a:xfrm>
            <a:off x="9780663" y="923925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6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01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" name="Google Shape;176;p26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180" name="Google Shape;180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6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Objectives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Enhancing Accuracy.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Identifying the optimal approach.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Comparative analysis of traditional ML and deep learning approaches.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23823" l="0" r="0" t="23818"/>
          <a:stretch/>
        </p:blipFill>
        <p:spPr>
          <a:xfrm>
            <a:off x="0" y="-504975"/>
            <a:ext cx="18288000" cy="564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7"/>
          <p:cNvGrpSpPr/>
          <p:nvPr/>
        </p:nvGrpSpPr>
        <p:grpSpPr>
          <a:xfrm>
            <a:off x="12452784" y="8405337"/>
            <a:ext cx="4249100" cy="4249100"/>
            <a:chOff x="0" y="0"/>
            <a:chExt cx="812800" cy="812800"/>
          </a:xfrm>
        </p:grpSpPr>
        <p:sp>
          <p:nvSpPr>
            <p:cNvPr id="190" name="Google Shape;190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7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4" name="Google Shape;194;p27"/>
          <p:cNvGrpSpPr/>
          <p:nvPr/>
        </p:nvGrpSpPr>
        <p:grpSpPr>
          <a:xfrm>
            <a:off x="789502" y="-2038670"/>
            <a:ext cx="3067345" cy="3067345"/>
            <a:chOff x="0" y="0"/>
            <a:chExt cx="812800" cy="812800"/>
          </a:xfrm>
        </p:grpSpPr>
        <p:sp>
          <p:nvSpPr>
            <p:cNvPr id="195" name="Google Shape;195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7"/>
          <p:cNvSpPr txBox="1"/>
          <p:nvPr/>
        </p:nvSpPr>
        <p:spPr>
          <a:xfrm>
            <a:off x="4312147" y="5496251"/>
            <a:ext cx="96637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Introduction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789500" y="6884975"/>
            <a:ext cx="166509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ever-evolving landscape of online communication necessitates robust tools for analyzing public opinion and sentiment. Within this realm, Twitter stands as a vibrant pulse of social discourse, where brand perception, political trends, and societal shifts unfold in real-time. However, extracting meaningful insights from the vast ocean of user-</a:t>
            </a: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generated content</a:t>
            </a: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 on this platform requires a sophisticated approach to sentiment analysis.</a:t>
            </a:r>
            <a:endParaRPr sz="24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8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8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3</a:t>
            </a:r>
            <a:endParaRPr/>
          </a:p>
        </p:txBody>
      </p:sp>
      <p:cxnSp>
        <p:nvCxnSpPr>
          <p:cNvPr id="205" name="Google Shape;205;p28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6" name="Google Shape;206;p28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07" name="Google Shape;20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8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10" name="Google Shape;210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8"/>
          <p:cNvSpPr txBox="1"/>
          <p:nvPr/>
        </p:nvSpPr>
        <p:spPr>
          <a:xfrm>
            <a:off x="5247300" y="1644400"/>
            <a:ext cx="819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Related Works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939050" y="3350400"/>
            <a:ext cx="145701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800"/>
              <a:buFont typeface="Bodoni"/>
              <a:buAutoNum type="arabicPeriod"/>
            </a:pPr>
            <a:r>
              <a:rPr lang="en-US" sz="2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This paper titled "Sentiment Analysis and Emotion Detection on Cryptocurrency Related Tweets Using Ensemble LSTM-GRU Model" explores sentiment analysis and emotion detection in cryptocurrency-related tweets using an ensemble LSTM-GRU model. The study utilizes a dataset containing 980,549 training samples and 144,160 testing samples, and achieves high accuracy with a 0.99 score for sentiment analysis and 99.16% accuracy for emotion detection</a:t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800"/>
              <a:buFont typeface="Bodoni"/>
              <a:buAutoNum type="arabicPeriod"/>
            </a:pPr>
            <a:r>
              <a:rPr lang="en-US" sz="2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By using the IMDB dataset, the authors of the paper titled "Comparison of Deep Learning Approaches for Sentiment Classification" evaluates the sentiment classification characteristics of three deep learning models: LSTM, RNN, and CNN, finding that the LS TM model outperforms the others in sentiment classification.</a:t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4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0" name="Google Shape;220;p29"/>
          <p:cNvGrpSpPr/>
          <p:nvPr/>
        </p:nvGrpSpPr>
        <p:grpSpPr>
          <a:xfrm>
            <a:off x="-1119135" y="-1916920"/>
            <a:ext cx="4295648" cy="4295648"/>
            <a:chOff x="0" y="0"/>
            <a:chExt cx="812800" cy="812800"/>
          </a:xfrm>
        </p:grpSpPr>
        <p:sp>
          <p:nvSpPr>
            <p:cNvPr id="221" name="Google Shape;221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9"/>
          <p:cNvSpPr txBox="1"/>
          <p:nvPr/>
        </p:nvSpPr>
        <p:spPr>
          <a:xfrm>
            <a:off x="920250" y="3736811"/>
            <a:ext cx="8507400" cy="4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Our data originates from a publicly available Twitter dataset on Kaggle.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dataset is in CSV format.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It consists of 27480 rows 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and 4 columns in the training dataset.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It consists of </a:t>
            </a: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3534 rows and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4 columns in the testing dataset.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columns are textID, text, selected text and sentiment.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dataset contains three distinct sentiment labels for the prediction: neutral, positive, and negative.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141351" y="1270525"/>
            <a:ext cx="400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7D5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5149501" y="658051"/>
            <a:ext cx="798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Pre-processing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5</a:t>
            </a:r>
            <a:endParaRPr/>
          </a:p>
        </p:txBody>
      </p:sp>
      <p:cxnSp>
        <p:nvCxnSpPr>
          <p:cNvPr id="231" name="Google Shape;231;p30"/>
          <p:cNvCxnSpPr/>
          <p:nvPr/>
        </p:nvCxnSpPr>
        <p:spPr>
          <a:xfrm>
            <a:off x="9780663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" name="Google Shape;233;p30"/>
          <p:cNvGrpSpPr/>
          <p:nvPr/>
        </p:nvGrpSpPr>
        <p:grpSpPr>
          <a:xfrm>
            <a:off x="16593978" y="658048"/>
            <a:ext cx="2046874" cy="2046874"/>
            <a:chOff x="0" y="0"/>
            <a:chExt cx="812800" cy="812800"/>
          </a:xfrm>
        </p:grpSpPr>
        <p:sp>
          <p:nvSpPr>
            <p:cNvPr id="234" name="Google Shape;234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0"/>
          <p:cNvGrpSpPr/>
          <p:nvPr/>
        </p:nvGrpSpPr>
        <p:grpSpPr>
          <a:xfrm>
            <a:off x="-2492340" y="4219596"/>
            <a:ext cx="3521050" cy="3521050"/>
            <a:chOff x="0" y="0"/>
            <a:chExt cx="812800" cy="812800"/>
          </a:xfrm>
        </p:grpSpPr>
        <p:sp>
          <p:nvSpPr>
            <p:cNvPr id="237" name="Google Shape;237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30"/>
          <p:cNvSpPr txBox="1"/>
          <p:nvPr/>
        </p:nvSpPr>
        <p:spPr>
          <a:xfrm>
            <a:off x="1684750" y="2451850"/>
            <a:ext cx="8317500" cy="6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Handling Missing Values.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Removal of unnecessary Outliers.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Text Normalization by converting all text to lowercase and non-essential punctuation are removed.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Tokenization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Calculated Tweet length as it is a potential indicator of sentiment expression.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Sentiment lexicon dictionaries were utilized to identify the presence of positive, negative, and neutral words in the text, creating additional features for model training.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Splitting into 80/20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6</a:t>
            </a:r>
            <a:endParaRPr/>
          </a:p>
        </p:txBody>
      </p:sp>
      <p:cxnSp>
        <p:nvCxnSpPr>
          <p:cNvPr id="245" name="Google Shape;245;p31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6" name="Google Shape;246;p31"/>
          <p:cNvGrpSpPr/>
          <p:nvPr/>
        </p:nvGrpSpPr>
        <p:grpSpPr>
          <a:xfrm>
            <a:off x="-1119135" y="-1916920"/>
            <a:ext cx="4295648" cy="4295648"/>
            <a:chOff x="0" y="0"/>
            <a:chExt cx="812800" cy="812800"/>
          </a:xfrm>
        </p:grpSpPr>
        <p:sp>
          <p:nvSpPr>
            <p:cNvPr id="247" name="Google Shape;247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31"/>
          <p:cNvSpPr txBox="1"/>
          <p:nvPr/>
        </p:nvSpPr>
        <p:spPr>
          <a:xfrm>
            <a:off x="759600" y="3664350"/>
            <a:ext cx="85074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➔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Algorithms to be implemented.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LR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MNB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SVM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BERT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358650" y="1270500"/>
            <a:ext cx="557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32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2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07</a:t>
            </a:r>
            <a:endParaRPr/>
          </a:p>
        </p:txBody>
      </p:sp>
      <p:cxnSp>
        <p:nvCxnSpPr>
          <p:cNvPr id="257" name="Google Shape;257;p32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" name="Google Shape;258;p32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59" name="Google Shape;259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32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62" name="Google Shape;262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5534175" y="166235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In our study, we will try to implement both the traditional machine learning algorithms (SVM, LR, MNB), as well as state-of-the-art deep </a:t>
            </a:r>
            <a:r>
              <a:rPr lang="en-US" sz="30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learning</a:t>
            </a:r>
            <a:r>
              <a:rPr lang="en-US" sz="30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 algorithm (BERT). After the experiment, it will be clearly visible that which model is performing better than all the other models having a good accuracy.</a:t>
            </a:r>
            <a:endParaRPr sz="30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33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08</a:t>
            </a:r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3" name="Google Shape;273;p33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74" name="Google Shape;274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77" name="Google Shape;277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3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Limitations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Validation accuracy </a:t>
            </a: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might not be</a:t>
            </a: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 satisfactory.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The BERT model might face overfitting issues.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 Dataset size is small.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