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Alice"/>
      <p:regular r:id="rId19"/>
    </p:embeddedFont>
    <p:embeddedFont>
      <p:font typeface="Bodoni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doni-regular.fntdata"/><Relationship Id="rId11" Type="http://schemas.openxmlformats.org/officeDocument/2006/relationships/slide" Target="slides/slide6.xml"/><Relationship Id="rId22" Type="http://schemas.openxmlformats.org/officeDocument/2006/relationships/font" Target="fonts/Bodoni-italic.fntdata"/><Relationship Id="rId10" Type="http://schemas.openxmlformats.org/officeDocument/2006/relationships/slide" Target="slides/slide5.xml"/><Relationship Id="rId21" Type="http://schemas.openxmlformats.org/officeDocument/2006/relationships/font" Target="fonts/Bodoni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Bodoni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lic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64ecfae63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a64ecfae63_1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64ecfae63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a64ecfae63_4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64ecfae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a64ecfae6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64ecfae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a64ecfae63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64ecfae6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a64ecfae63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64ecfae63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a64ecfae63_4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64ecfae63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a64ecfae63_4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14875708" y="-2383592"/>
            <a:ext cx="4767184" cy="4767184"/>
            <a:chOff x="0" y="0"/>
            <a:chExt cx="812800" cy="812800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3"/>
          <p:cNvSpPr txBox="1"/>
          <p:nvPr/>
        </p:nvSpPr>
        <p:spPr>
          <a:xfrm>
            <a:off x="4082008" y="5584461"/>
            <a:ext cx="10793700" cy="3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Farjana Alam(20101022)</a:t>
            </a:r>
            <a:endParaRPr sz="26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Maidul Islam(20101309)</a:t>
            </a:r>
            <a:endParaRPr sz="26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Course Code: CSE431</a:t>
            </a:r>
            <a:endParaRPr sz="26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Section: 01</a:t>
            </a:r>
            <a:endParaRPr sz="26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Team: 20</a:t>
            </a:r>
            <a:endParaRPr sz="26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ST: Farah Binta Haque</a:t>
            </a:r>
            <a:endParaRPr sz="26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 RA: Md Sabbir Hossain</a:t>
            </a:r>
            <a:endParaRPr sz="26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14200" y="1973675"/>
            <a:ext cx="14032500" cy="25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From Classic to Cutting-Edge: A Comparison of</a:t>
            </a:r>
            <a:endParaRPr sz="48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Conventional and Deep Learning Approaches On</a:t>
            </a:r>
            <a:endParaRPr sz="48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ctr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Sentiment Analysis</a:t>
            </a:r>
            <a:endParaRPr sz="48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2" name="Google Shape;92;p13"/>
          <p:cNvCxnSpPr/>
          <p:nvPr/>
        </p:nvCxnSpPr>
        <p:spPr>
          <a:xfrm>
            <a:off x="10986615" y="9258300"/>
            <a:ext cx="7301385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3"/>
          <p:cNvSpPr txBox="1"/>
          <p:nvPr/>
        </p:nvSpPr>
        <p:spPr>
          <a:xfrm>
            <a:off x="5835216" y="9094153"/>
            <a:ext cx="6617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2"/>
          <p:cNvCxnSpPr/>
          <p:nvPr/>
        </p:nvCxnSpPr>
        <p:spPr>
          <a:xfrm>
            <a:off x="9780663" y="923925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22"/>
          <p:cNvSpPr txBox="1"/>
          <p:nvPr/>
        </p:nvSpPr>
        <p:spPr>
          <a:xfrm>
            <a:off x="8298068" y="9094153"/>
            <a:ext cx="1692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09</a:t>
            </a:r>
            <a:endParaRPr/>
          </a:p>
        </p:txBody>
      </p:sp>
      <p:cxnSp>
        <p:nvCxnSpPr>
          <p:cNvPr id="223" name="Google Shape;223;p22"/>
          <p:cNvCxnSpPr/>
          <p:nvPr/>
        </p:nvCxnSpPr>
        <p:spPr>
          <a:xfrm>
            <a:off x="58478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4" name="Google Shape;224;p22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225" name="Google Shape;225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22"/>
          <p:cNvGrpSpPr/>
          <p:nvPr/>
        </p:nvGrpSpPr>
        <p:grpSpPr>
          <a:xfrm>
            <a:off x="-731820" y="-930219"/>
            <a:ext cx="3521050" cy="3521050"/>
            <a:chOff x="0" y="0"/>
            <a:chExt cx="812800" cy="812800"/>
          </a:xfrm>
        </p:grpSpPr>
        <p:sp>
          <p:nvSpPr>
            <p:cNvPr id="228" name="Google Shape;228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22"/>
          <p:cNvSpPr txBox="1"/>
          <p:nvPr/>
        </p:nvSpPr>
        <p:spPr>
          <a:xfrm>
            <a:off x="5247300" y="1644400"/>
            <a:ext cx="72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Limitations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2086300" y="3713700"/>
            <a:ext cx="14034600" cy="4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Validation accuracy is not satisfactory.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The BERT model is slightly overfitting.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 Implemented on a small dataset.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23"/>
          <p:cNvCxnSpPr/>
          <p:nvPr/>
        </p:nvCxnSpPr>
        <p:spPr>
          <a:xfrm>
            <a:off x="9780663" y="923925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23"/>
          <p:cNvSpPr txBox="1"/>
          <p:nvPr/>
        </p:nvSpPr>
        <p:spPr>
          <a:xfrm>
            <a:off x="8298068" y="9094153"/>
            <a:ext cx="1692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10</a:t>
            </a:r>
            <a:endParaRPr/>
          </a:p>
        </p:txBody>
      </p:sp>
      <p:cxnSp>
        <p:nvCxnSpPr>
          <p:cNvPr id="238" name="Google Shape;238;p23"/>
          <p:cNvCxnSpPr/>
          <p:nvPr/>
        </p:nvCxnSpPr>
        <p:spPr>
          <a:xfrm>
            <a:off x="58478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9" name="Google Shape;239;p23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240" name="Google Shape;240;p2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-731820" y="-930219"/>
            <a:ext cx="3521050" cy="3521050"/>
            <a:chOff x="0" y="0"/>
            <a:chExt cx="812800" cy="812800"/>
          </a:xfrm>
        </p:grpSpPr>
        <p:sp>
          <p:nvSpPr>
            <p:cNvPr id="243" name="Google Shape;243;p2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23"/>
          <p:cNvSpPr txBox="1"/>
          <p:nvPr/>
        </p:nvSpPr>
        <p:spPr>
          <a:xfrm>
            <a:off x="5247300" y="1644400"/>
            <a:ext cx="72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Future works</a:t>
            </a:r>
            <a:endParaRPr/>
          </a:p>
        </p:txBody>
      </p:sp>
      <p:sp>
        <p:nvSpPr>
          <p:cNvPr id="246" name="Google Shape;246;p23"/>
          <p:cNvSpPr txBox="1"/>
          <p:nvPr/>
        </p:nvSpPr>
        <p:spPr>
          <a:xfrm>
            <a:off x="2086300" y="3713700"/>
            <a:ext cx="14034600" cy="4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Data augmentation.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Overfitting Mitigation Strategies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Real-time Analysis and implementation of other BERT variants like (RoBERTa, M-BERT, ALBERT etc).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/>
        </p:nvSpPr>
        <p:spPr>
          <a:xfrm>
            <a:off x="4312147" y="2118037"/>
            <a:ext cx="966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References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5835216" y="9094153"/>
            <a:ext cx="6617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11</a:t>
            </a:r>
            <a:endParaRPr/>
          </a:p>
        </p:txBody>
      </p:sp>
      <p:cxnSp>
        <p:nvCxnSpPr>
          <p:cNvPr id="253" name="Google Shape;253;p24"/>
          <p:cNvCxnSpPr/>
          <p:nvPr/>
        </p:nvCxnSpPr>
        <p:spPr>
          <a:xfrm>
            <a:off x="9780663" y="9258300"/>
            <a:ext cx="8507337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24"/>
          <p:cNvCxnSpPr/>
          <p:nvPr/>
        </p:nvCxnSpPr>
        <p:spPr>
          <a:xfrm>
            <a:off x="58478" y="9258300"/>
            <a:ext cx="8507337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5" name="Google Shape;255;p24"/>
          <p:cNvGrpSpPr/>
          <p:nvPr/>
        </p:nvGrpSpPr>
        <p:grpSpPr>
          <a:xfrm>
            <a:off x="16484766" y="7356879"/>
            <a:ext cx="1549068" cy="1549068"/>
            <a:chOff x="0" y="0"/>
            <a:chExt cx="812800" cy="812800"/>
          </a:xfrm>
        </p:grpSpPr>
        <p:sp>
          <p:nvSpPr>
            <p:cNvPr id="256" name="Google Shape;256;p2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24"/>
          <p:cNvGrpSpPr/>
          <p:nvPr/>
        </p:nvGrpSpPr>
        <p:grpSpPr>
          <a:xfrm>
            <a:off x="-2575667" y="-449433"/>
            <a:ext cx="5268290" cy="5268290"/>
            <a:chOff x="0" y="0"/>
            <a:chExt cx="812800" cy="812800"/>
          </a:xfrm>
        </p:grpSpPr>
        <p:sp>
          <p:nvSpPr>
            <p:cNvPr id="259" name="Google Shape;259;p2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24"/>
          <p:cNvSpPr txBox="1"/>
          <p:nvPr/>
        </p:nvSpPr>
        <p:spPr>
          <a:xfrm>
            <a:off x="1666925" y="4866473"/>
            <a:ext cx="15066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1. </a:t>
            </a:r>
            <a:r>
              <a:rPr lang="en-US" sz="2600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Aslam, N., Rustam, F., Lee, E., Washington, P. B., &amp; Ashraf, I. (2022). Sentiment analysis and emotion detection on cryptocurrency related tweets using ensemble LSTM-GRU model. </a:t>
            </a:r>
            <a:r>
              <a:rPr i="1" lang="en-US" sz="2600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Ieee Access</a:t>
            </a:r>
            <a:r>
              <a:rPr lang="en-US" sz="2600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, </a:t>
            </a:r>
            <a:r>
              <a:rPr i="1" lang="en-US" sz="2600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10</a:t>
            </a:r>
            <a:r>
              <a:rPr lang="en-US" sz="2600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, 39313-39324.</a:t>
            </a:r>
            <a:endParaRPr sz="26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2. Kalaivani, K. S., Uma, S., &amp; Kanimozhiselvi, C. S. (2021, January). Comparison of deep learning approaches for sentiment classification. In 2021 6th International Conference on Inventive Computation Technologies (ICICT) (pp. 1043-1047). IEEE.</a:t>
            </a:r>
            <a:endParaRPr sz="26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67D55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25"/>
          <p:cNvCxnSpPr/>
          <p:nvPr/>
        </p:nvCxnSpPr>
        <p:spPr>
          <a:xfrm>
            <a:off x="10986615" y="9258300"/>
            <a:ext cx="7301385" cy="0"/>
          </a:xfrm>
          <a:prstGeom prst="straightConnector1">
            <a:avLst/>
          </a:prstGeom>
          <a:noFill/>
          <a:ln cap="flat" cmpd="sng" w="38100">
            <a:solidFill>
              <a:srgbClr val="F4EAD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7" name="Google Shape;267;p25"/>
          <p:cNvGrpSpPr/>
          <p:nvPr/>
        </p:nvGrpSpPr>
        <p:grpSpPr>
          <a:xfrm>
            <a:off x="1363492" y="8746101"/>
            <a:ext cx="3521040" cy="3521040"/>
            <a:chOff x="0" y="0"/>
            <a:chExt cx="812800" cy="812800"/>
          </a:xfrm>
        </p:grpSpPr>
        <p:sp>
          <p:nvSpPr>
            <p:cNvPr id="268" name="Google Shape;268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" name="Google Shape;270;p25"/>
          <p:cNvSpPr txBox="1"/>
          <p:nvPr/>
        </p:nvSpPr>
        <p:spPr>
          <a:xfrm>
            <a:off x="4312147" y="6080066"/>
            <a:ext cx="966370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Thank You</a:t>
            </a:r>
            <a:endParaRPr/>
          </a:p>
        </p:txBody>
      </p:sp>
      <p:sp>
        <p:nvSpPr>
          <p:cNvPr id="271" name="Google Shape;271;p25"/>
          <p:cNvSpPr txBox="1"/>
          <p:nvPr/>
        </p:nvSpPr>
        <p:spPr>
          <a:xfrm>
            <a:off x="5835216" y="9094153"/>
            <a:ext cx="6617568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reallygreatsite.com</a:t>
            </a:r>
            <a:endParaRPr/>
          </a:p>
        </p:txBody>
      </p:sp>
      <p:sp>
        <p:nvSpPr>
          <p:cNvPr id="272" name="Google Shape;272;p25"/>
          <p:cNvSpPr txBox="1"/>
          <p:nvPr/>
        </p:nvSpPr>
        <p:spPr>
          <a:xfrm>
            <a:off x="4285503" y="9031605"/>
            <a:ext cx="971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25"/>
          <p:cNvGrpSpPr/>
          <p:nvPr/>
        </p:nvGrpSpPr>
        <p:grpSpPr>
          <a:xfrm>
            <a:off x="14613933" y="181567"/>
            <a:ext cx="5268326" cy="5268326"/>
            <a:chOff x="0" y="0"/>
            <a:chExt cx="812800" cy="812800"/>
          </a:xfrm>
        </p:grpSpPr>
        <p:sp>
          <p:nvSpPr>
            <p:cNvPr id="274" name="Google Shape;274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-1039686" y="1757432"/>
            <a:ext cx="2645339" cy="2645339"/>
            <a:chOff x="0" y="0"/>
            <a:chExt cx="812800" cy="812800"/>
          </a:xfrm>
        </p:grpSpPr>
        <p:sp>
          <p:nvSpPr>
            <p:cNvPr id="277" name="Google Shape;277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4"/>
          <p:cNvCxnSpPr/>
          <p:nvPr/>
        </p:nvCxnSpPr>
        <p:spPr>
          <a:xfrm>
            <a:off x="9780663" y="9239250"/>
            <a:ext cx="8507337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4"/>
          <p:cNvSpPr txBox="1"/>
          <p:nvPr/>
        </p:nvSpPr>
        <p:spPr>
          <a:xfrm>
            <a:off x="8298068" y="9094153"/>
            <a:ext cx="1691865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01</a:t>
            </a:r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>
            <a:off x="58478" y="9258300"/>
            <a:ext cx="8507337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1" name="Google Shape;101;p14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-731820" y="-930219"/>
            <a:ext cx="3521040" cy="3521040"/>
            <a:chOff x="0" y="0"/>
            <a:chExt cx="812800" cy="812800"/>
          </a:xfrm>
        </p:grpSpPr>
        <p:sp>
          <p:nvSpPr>
            <p:cNvPr id="105" name="Google Shape;105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14"/>
          <p:cNvSpPr txBox="1"/>
          <p:nvPr/>
        </p:nvSpPr>
        <p:spPr>
          <a:xfrm>
            <a:off x="5247300" y="1644400"/>
            <a:ext cx="72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Objectives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2086300" y="3713700"/>
            <a:ext cx="14034600" cy="4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Enhancing Accuracy.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Identifying the optimal approach.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3200"/>
              <a:buFont typeface="Bodoni"/>
              <a:buChar char="●"/>
            </a:pPr>
            <a:r>
              <a:rPr lang="en-US" sz="3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Comparative analysis of traditional ML and deep learning approaches.</a:t>
            </a:r>
            <a:endParaRPr sz="32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23823" l="0" r="0" t="23818"/>
          <a:stretch/>
        </p:blipFill>
        <p:spPr>
          <a:xfrm>
            <a:off x="0" y="-504975"/>
            <a:ext cx="18288000" cy="5648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5"/>
          <p:cNvGrpSpPr/>
          <p:nvPr/>
        </p:nvGrpSpPr>
        <p:grpSpPr>
          <a:xfrm>
            <a:off x="12452784" y="8405337"/>
            <a:ext cx="4249100" cy="4249100"/>
            <a:chOff x="0" y="0"/>
            <a:chExt cx="812800" cy="812800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15"/>
          <p:cNvSpPr txBox="1"/>
          <p:nvPr/>
        </p:nvSpPr>
        <p:spPr>
          <a:xfrm>
            <a:off x="5835216" y="9094153"/>
            <a:ext cx="6617568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02</a:t>
            </a:r>
            <a:endParaRPr/>
          </a:p>
        </p:txBody>
      </p:sp>
      <p:cxnSp>
        <p:nvCxnSpPr>
          <p:cNvPr id="118" name="Google Shape;118;p15"/>
          <p:cNvCxnSpPr/>
          <p:nvPr/>
        </p:nvCxnSpPr>
        <p:spPr>
          <a:xfrm>
            <a:off x="58478" y="9258300"/>
            <a:ext cx="8507337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9" name="Google Shape;119;p15"/>
          <p:cNvGrpSpPr/>
          <p:nvPr/>
        </p:nvGrpSpPr>
        <p:grpSpPr>
          <a:xfrm>
            <a:off x="789502" y="-2038670"/>
            <a:ext cx="3067345" cy="3067345"/>
            <a:chOff x="0" y="0"/>
            <a:chExt cx="812800" cy="812800"/>
          </a:xfrm>
        </p:grpSpPr>
        <p:sp>
          <p:nvSpPr>
            <p:cNvPr id="120" name="Google Shape;120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5"/>
          <p:cNvSpPr txBox="1"/>
          <p:nvPr/>
        </p:nvSpPr>
        <p:spPr>
          <a:xfrm>
            <a:off x="4312147" y="5496251"/>
            <a:ext cx="966370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Introduction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789500" y="6884975"/>
            <a:ext cx="166509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The ever-evolving landscape of online communication necessitates robust tools for analyzing public opinion and sentiment. Within this realm, Twitter stands as a vibrant pulse of social discourse, where brand perception, political trends, and societal shifts unfold in real-time. However, extracting meaningful insights from the vast ocean of user-</a:t>
            </a:r>
            <a:r>
              <a:rPr lang="en-US" sz="24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generated content</a:t>
            </a:r>
            <a:r>
              <a:rPr lang="en-US" sz="24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 on this platform requires a sophisticated approach to sentiment analysis.</a:t>
            </a:r>
            <a:endParaRPr sz="24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6"/>
          <p:cNvCxnSpPr/>
          <p:nvPr/>
        </p:nvCxnSpPr>
        <p:spPr>
          <a:xfrm>
            <a:off x="9780663" y="923925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6"/>
          <p:cNvSpPr txBox="1"/>
          <p:nvPr/>
        </p:nvSpPr>
        <p:spPr>
          <a:xfrm>
            <a:off x="8298068" y="9094153"/>
            <a:ext cx="1692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</a:t>
            </a: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3</a:t>
            </a:r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>
            <a:off x="58478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1" name="Google Shape;131;p16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-731820" y="-930219"/>
            <a:ext cx="3521050" cy="3521050"/>
            <a:chOff x="0" y="0"/>
            <a:chExt cx="812800" cy="812800"/>
          </a:xfrm>
        </p:grpSpPr>
        <p:sp>
          <p:nvSpPr>
            <p:cNvPr id="135" name="Google Shape;135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16"/>
          <p:cNvSpPr txBox="1"/>
          <p:nvPr/>
        </p:nvSpPr>
        <p:spPr>
          <a:xfrm>
            <a:off x="5247300" y="1644400"/>
            <a:ext cx="819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Related Works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939050" y="3350400"/>
            <a:ext cx="14570100" cy="52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800"/>
              <a:buFont typeface="Bodoni"/>
              <a:buAutoNum type="arabicPeriod"/>
            </a:pPr>
            <a:r>
              <a:rPr lang="en-US" sz="28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This paper titled "Sentiment Analysis and Emotion Detection on Cryptocurrency Related Tweets Using Ensemble LSTM-GRU Model" explores sentiment analysis and emotion detection in cryptocurrency-related tweets using an ensemble LSTM-GRU model. The study utilizes a dataset containing 980,549 training samples and 144,160 testing samples, and achieves high accuracy with a 0.99 score for sentiment analysis and 99.16% accuracy for emotion detection</a:t>
            </a:r>
            <a:endParaRPr sz="28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800"/>
              <a:buFont typeface="Bodoni"/>
              <a:buAutoNum type="arabicPeriod"/>
            </a:pPr>
            <a:r>
              <a:rPr lang="en-US" sz="28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By using the IMDB dataset, the authors of the paper titled "Comparison of Deep Learning Approaches for Sentiment Classification" evaluates the sentiment classification characteristics of three deep learning models: LSTM, RNN, and CNN, finding that the LS TM model outperforms the others in sentiment classification.</a:t>
            </a:r>
            <a:endParaRPr sz="28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/>
        </p:nvSpPr>
        <p:spPr>
          <a:xfrm>
            <a:off x="5835216" y="9094153"/>
            <a:ext cx="6617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</a:t>
            </a: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4</a:t>
            </a:r>
            <a:endParaRPr/>
          </a:p>
        </p:txBody>
      </p:sp>
      <p:cxnSp>
        <p:nvCxnSpPr>
          <p:cNvPr id="144" name="Google Shape;144;p17"/>
          <p:cNvCxnSpPr/>
          <p:nvPr/>
        </p:nvCxnSpPr>
        <p:spPr>
          <a:xfrm>
            <a:off x="58478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5" name="Google Shape;145;p17"/>
          <p:cNvGrpSpPr/>
          <p:nvPr/>
        </p:nvGrpSpPr>
        <p:grpSpPr>
          <a:xfrm>
            <a:off x="-1119135" y="-1916920"/>
            <a:ext cx="4295648" cy="4295648"/>
            <a:chOff x="0" y="0"/>
            <a:chExt cx="812800" cy="812800"/>
          </a:xfrm>
        </p:grpSpPr>
        <p:sp>
          <p:nvSpPr>
            <p:cNvPr id="146" name="Google Shape;146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17"/>
          <p:cNvSpPr txBox="1"/>
          <p:nvPr/>
        </p:nvSpPr>
        <p:spPr>
          <a:xfrm>
            <a:off x="920250" y="3736811"/>
            <a:ext cx="8507400" cy="49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Our data originates from a publicly available Twitter dataset on Kaggle.</a:t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399986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699"/>
              <a:buFont typeface="Alice"/>
              <a:buChar char="➔"/>
            </a:pP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The dataset is in CSV format.</a:t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399986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699"/>
              <a:buFont typeface="Alice"/>
              <a:buChar char="➔"/>
            </a:pP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It consists of 27480 rows </a:t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and 4 columns in the training dataset.</a:t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399986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699"/>
              <a:buFont typeface="Alice"/>
              <a:buChar char="➔"/>
            </a:pP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It consists of </a:t>
            </a: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3534 rows and</a:t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4 columns in the testing dataset.</a:t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399986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699"/>
              <a:buFont typeface="Alice"/>
              <a:buChar char="➔"/>
            </a:pP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The columns are textID, text, selected text and sentiment.</a:t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399986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699"/>
              <a:buFont typeface="Alice"/>
              <a:buChar char="➔"/>
            </a:pPr>
            <a:r>
              <a:rPr lang="en-US" sz="26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The dataset contains three distinct sentiment labels for the prediction: neutral, positive, and negative.</a:t>
            </a:r>
            <a:endParaRPr sz="26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2995151" y="2148350"/>
            <a:ext cx="400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Dataset</a:t>
            </a:r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9451" y="4487177"/>
            <a:ext cx="8273300" cy="2919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67D5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/>
        </p:nvSpPr>
        <p:spPr>
          <a:xfrm>
            <a:off x="5149501" y="658051"/>
            <a:ext cx="798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Pre-processing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5835216" y="9094153"/>
            <a:ext cx="6617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4EADB"/>
                </a:solidFill>
                <a:latin typeface="Alice"/>
                <a:ea typeface="Alice"/>
                <a:cs typeface="Alice"/>
                <a:sym typeface="Alice"/>
              </a:rPr>
              <a:t>0</a:t>
            </a:r>
            <a:r>
              <a:rPr lang="en-US" sz="2799">
                <a:solidFill>
                  <a:srgbClr val="F4EADB"/>
                </a:solidFill>
                <a:latin typeface="Alice"/>
                <a:ea typeface="Alice"/>
                <a:cs typeface="Alice"/>
                <a:sym typeface="Alice"/>
              </a:rPr>
              <a:t>5</a:t>
            </a:r>
            <a:endParaRPr/>
          </a:p>
        </p:txBody>
      </p:sp>
      <p:cxnSp>
        <p:nvCxnSpPr>
          <p:cNvPr id="157" name="Google Shape;157;p18"/>
          <p:cNvCxnSpPr/>
          <p:nvPr/>
        </p:nvCxnSpPr>
        <p:spPr>
          <a:xfrm>
            <a:off x="9780663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F4EAD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8"/>
          <p:cNvCxnSpPr/>
          <p:nvPr/>
        </p:nvCxnSpPr>
        <p:spPr>
          <a:xfrm>
            <a:off x="58478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F4EAD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9" name="Google Shape;159;p18"/>
          <p:cNvGrpSpPr/>
          <p:nvPr/>
        </p:nvGrpSpPr>
        <p:grpSpPr>
          <a:xfrm>
            <a:off x="16593978" y="658048"/>
            <a:ext cx="2046874" cy="2046874"/>
            <a:chOff x="0" y="0"/>
            <a:chExt cx="812800" cy="812800"/>
          </a:xfrm>
        </p:grpSpPr>
        <p:sp>
          <p:nvSpPr>
            <p:cNvPr id="160" name="Google Shape;160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18"/>
          <p:cNvGrpSpPr/>
          <p:nvPr/>
        </p:nvGrpSpPr>
        <p:grpSpPr>
          <a:xfrm>
            <a:off x="-2492340" y="4219596"/>
            <a:ext cx="3521050" cy="3521050"/>
            <a:chOff x="0" y="0"/>
            <a:chExt cx="812800" cy="812800"/>
          </a:xfrm>
        </p:grpSpPr>
        <p:sp>
          <p:nvSpPr>
            <p:cNvPr id="163" name="Google Shape;163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2698" y="1929175"/>
            <a:ext cx="5143398" cy="326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2701" y="5359450"/>
            <a:ext cx="5143398" cy="3463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1684750" y="2451850"/>
            <a:ext cx="8317500" cy="6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4EADB"/>
              </a:buClr>
              <a:buSzPts val="3200"/>
              <a:buFont typeface="Bodoni"/>
              <a:buChar char="➔"/>
            </a:pPr>
            <a:r>
              <a:rPr lang="en-US" sz="3200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Handling Missing Values.</a:t>
            </a:r>
            <a:endParaRPr sz="3200">
              <a:solidFill>
                <a:srgbClr val="F4EADB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4EADB"/>
              </a:buClr>
              <a:buSzPts val="3200"/>
              <a:buFont typeface="Bodoni"/>
              <a:buChar char="➔"/>
            </a:pPr>
            <a:r>
              <a:rPr lang="en-US" sz="3200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Removal of unnecessary Outliers.</a:t>
            </a:r>
            <a:endParaRPr sz="3200">
              <a:solidFill>
                <a:srgbClr val="F4EADB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4EADB"/>
              </a:buClr>
              <a:buSzPts val="3200"/>
              <a:buFont typeface="Bodoni"/>
              <a:buChar char="➔"/>
            </a:pPr>
            <a:r>
              <a:rPr lang="en-US" sz="3200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Text Normalization by converting all text to lowercase and non-essential punctuation are removed.</a:t>
            </a:r>
            <a:endParaRPr sz="3200">
              <a:solidFill>
                <a:srgbClr val="F4EADB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4EADB"/>
              </a:buClr>
              <a:buSzPts val="3200"/>
              <a:buFont typeface="Bodoni"/>
              <a:buChar char="➔"/>
            </a:pPr>
            <a:r>
              <a:rPr lang="en-US" sz="3200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Tokenization</a:t>
            </a:r>
            <a:endParaRPr sz="3200">
              <a:solidFill>
                <a:srgbClr val="F4EADB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4EADB"/>
              </a:buClr>
              <a:buSzPts val="3200"/>
              <a:buFont typeface="Bodoni"/>
              <a:buChar char="➔"/>
            </a:pPr>
            <a:r>
              <a:rPr lang="en-US" sz="3200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Calculated Tweet length as it is a potential indicator of sentiment expression.</a:t>
            </a:r>
            <a:endParaRPr sz="3200">
              <a:solidFill>
                <a:srgbClr val="F4EADB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4EADB"/>
              </a:buClr>
              <a:buSzPts val="3200"/>
              <a:buFont typeface="Bodoni"/>
              <a:buChar char="➔"/>
            </a:pPr>
            <a:r>
              <a:rPr lang="en-US" sz="3200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Sentiment lexicon dictionaries were utilized to identify the presence of positive, negative, and neutral words in the text, creating additional features for model training.</a:t>
            </a:r>
            <a:endParaRPr sz="3200">
              <a:solidFill>
                <a:srgbClr val="F4EADB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4EADB"/>
              </a:buClr>
              <a:buSzPts val="3200"/>
              <a:buFont typeface="Bodoni"/>
              <a:buChar char="➔"/>
            </a:pPr>
            <a:r>
              <a:rPr lang="en-US" sz="3200">
                <a:solidFill>
                  <a:srgbClr val="F4EADB"/>
                </a:solidFill>
                <a:latin typeface="Bodoni"/>
                <a:ea typeface="Bodoni"/>
                <a:cs typeface="Bodoni"/>
                <a:sym typeface="Bodoni"/>
              </a:rPr>
              <a:t>Splitting into 80/20</a:t>
            </a:r>
            <a:endParaRPr sz="3200">
              <a:solidFill>
                <a:srgbClr val="F4EADB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5835216" y="9094153"/>
            <a:ext cx="6617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</a:t>
            </a: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6</a:t>
            </a:r>
            <a:endParaRPr/>
          </a:p>
        </p:txBody>
      </p:sp>
      <p:cxnSp>
        <p:nvCxnSpPr>
          <p:cNvPr id="173" name="Google Shape;173;p19"/>
          <p:cNvCxnSpPr/>
          <p:nvPr/>
        </p:nvCxnSpPr>
        <p:spPr>
          <a:xfrm>
            <a:off x="58478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4" name="Google Shape;174;p19"/>
          <p:cNvGrpSpPr/>
          <p:nvPr/>
        </p:nvGrpSpPr>
        <p:grpSpPr>
          <a:xfrm>
            <a:off x="-1119135" y="-1916920"/>
            <a:ext cx="4295648" cy="4295648"/>
            <a:chOff x="0" y="0"/>
            <a:chExt cx="812800" cy="812800"/>
          </a:xfrm>
        </p:grpSpPr>
        <p:sp>
          <p:nvSpPr>
            <p:cNvPr id="175" name="Google Shape;175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9"/>
          <p:cNvSpPr txBox="1"/>
          <p:nvPr/>
        </p:nvSpPr>
        <p:spPr>
          <a:xfrm>
            <a:off x="759600" y="3664350"/>
            <a:ext cx="85074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406336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799"/>
              <a:buFont typeface="Alice"/>
              <a:buChar char="➔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Implemented algorithms</a:t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406336" lvl="0" marL="1371600" rtl="0" algn="just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799"/>
              <a:buFont typeface="Alice"/>
              <a:buChar char="●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LR</a:t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406336" lvl="0" marL="1371600" rtl="0" algn="just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799"/>
              <a:buFont typeface="Alice"/>
              <a:buChar char="●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MNB</a:t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406336" lvl="0" marL="1371600" rtl="0" algn="just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799"/>
              <a:buFont typeface="Alice"/>
              <a:buChar char="●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SVM</a:t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-406336" lvl="0" marL="1371600" rtl="0" algn="just">
              <a:spcBef>
                <a:spcPts val="0"/>
              </a:spcBef>
              <a:spcAft>
                <a:spcPts val="0"/>
              </a:spcAft>
              <a:buClr>
                <a:srgbClr val="271905"/>
              </a:buClr>
              <a:buSzPts val="2799"/>
              <a:buFont typeface="Alice"/>
              <a:buChar char="●"/>
            </a:pPr>
            <a:r>
              <a:rPr lang="en-US" sz="2799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BERT</a:t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271905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338125" y="2092525"/>
            <a:ext cx="557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Bodoni"/>
                <a:ea typeface="Bodoni"/>
                <a:cs typeface="Bodoni"/>
                <a:sym typeface="Bodoni"/>
              </a:rPr>
              <a:t>Methodology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1300" y="151026"/>
            <a:ext cx="4397800" cy="99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850" y="6665125"/>
            <a:ext cx="7419250" cy="24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20"/>
          <p:cNvCxnSpPr/>
          <p:nvPr/>
        </p:nvCxnSpPr>
        <p:spPr>
          <a:xfrm>
            <a:off x="9780663" y="923925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20"/>
          <p:cNvSpPr txBox="1"/>
          <p:nvPr/>
        </p:nvSpPr>
        <p:spPr>
          <a:xfrm>
            <a:off x="8298068" y="9094153"/>
            <a:ext cx="1692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</a:t>
            </a: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7</a:t>
            </a:r>
            <a:endParaRPr/>
          </a:p>
        </p:txBody>
      </p:sp>
      <p:cxnSp>
        <p:nvCxnSpPr>
          <p:cNvPr id="187" name="Google Shape;187;p20"/>
          <p:cNvCxnSpPr/>
          <p:nvPr/>
        </p:nvCxnSpPr>
        <p:spPr>
          <a:xfrm>
            <a:off x="58478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8" name="Google Shape;188;p20"/>
          <p:cNvGrpSpPr/>
          <p:nvPr/>
        </p:nvGrpSpPr>
        <p:grpSpPr>
          <a:xfrm>
            <a:off x="-731820" y="-930219"/>
            <a:ext cx="3521050" cy="3521050"/>
            <a:chOff x="0" y="0"/>
            <a:chExt cx="812800" cy="812800"/>
          </a:xfrm>
        </p:grpSpPr>
        <p:sp>
          <p:nvSpPr>
            <p:cNvPr id="189" name="Google Shape;189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20"/>
          <p:cNvSpPr txBox="1"/>
          <p:nvPr/>
        </p:nvSpPr>
        <p:spPr>
          <a:xfrm>
            <a:off x="5247300" y="1644400"/>
            <a:ext cx="819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Results</a:t>
            </a:r>
            <a:endParaRPr/>
          </a:p>
        </p:txBody>
      </p:sp>
      <p:grpSp>
        <p:nvGrpSpPr>
          <p:cNvPr id="192" name="Google Shape;192;p20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193" name="Google Shape;193;p2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20"/>
          <p:cNvSpPr txBox="1"/>
          <p:nvPr/>
        </p:nvSpPr>
        <p:spPr>
          <a:xfrm>
            <a:off x="939050" y="3350400"/>
            <a:ext cx="14570100" cy="52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50" y="3278425"/>
            <a:ext cx="5523650" cy="50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7250" y="3278425"/>
            <a:ext cx="5523650" cy="5023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64250" y="3278425"/>
            <a:ext cx="5523650" cy="5023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ADB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1"/>
          <p:cNvCxnSpPr/>
          <p:nvPr/>
        </p:nvCxnSpPr>
        <p:spPr>
          <a:xfrm>
            <a:off x="9780663" y="923925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21"/>
          <p:cNvSpPr txBox="1"/>
          <p:nvPr/>
        </p:nvSpPr>
        <p:spPr>
          <a:xfrm>
            <a:off x="8298068" y="9094153"/>
            <a:ext cx="1692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0</a:t>
            </a:r>
            <a:r>
              <a:rPr lang="en-US" sz="2799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rPr>
              <a:t>8</a:t>
            </a:r>
            <a:endParaRPr/>
          </a:p>
        </p:txBody>
      </p:sp>
      <p:cxnSp>
        <p:nvCxnSpPr>
          <p:cNvPr id="205" name="Google Shape;205;p21"/>
          <p:cNvCxnSpPr/>
          <p:nvPr/>
        </p:nvCxnSpPr>
        <p:spPr>
          <a:xfrm>
            <a:off x="58478" y="9258300"/>
            <a:ext cx="8507400" cy="0"/>
          </a:xfrm>
          <a:prstGeom prst="straightConnector1">
            <a:avLst/>
          </a:prstGeom>
          <a:noFill/>
          <a:ln cap="flat" cmpd="sng" w="38100">
            <a:solidFill>
              <a:srgbClr val="967D5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6" name="Google Shape;206;p21"/>
          <p:cNvGrpSpPr/>
          <p:nvPr/>
        </p:nvGrpSpPr>
        <p:grpSpPr>
          <a:xfrm>
            <a:off x="-731820" y="-930219"/>
            <a:ext cx="3521050" cy="3521050"/>
            <a:chOff x="0" y="0"/>
            <a:chExt cx="812800" cy="812800"/>
          </a:xfrm>
        </p:grpSpPr>
        <p:sp>
          <p:nvSpPr>
            <p:cNvPr id="207" name="Google Shape;207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B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1"/>
          <p:cNvSpPr txBox="1"/>
          <p:nvPr/>
        </p:nvSpPr>
        <p:spPr>
          <a:xfrm>
            <a:off x="1317225" y="211775"/>
            <a:ext cx="819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rPr>
              <a:t>Results</a:t>
            </a:r>
            <a:endParaRPr/>
          </a:p>
        </p:txBody>
      </p:sp>
      <p:grpSp>
        <p:nvGrpSpPr>
          <p:cNvPr id="210" name="Google Shape;210;p21"/>
          <p:cNvGrpSpPr/>
          <p:nvPr/>
        </p:nvGrpSpPr>
        <p:grpSpPr>
          <a:xfrm>
            <a:off x="16675432" y="5850515"/>
            <a:ext cx="2712720" cy="2712720"/>
            <a:chOff x="0" y="0"/>
            <a:chExt cx="812800" cy="812800"/>
          </a:xfrm>
        </p:grpSpPr>
        <p:sp>
          <p:nvSpPr>
            <p:cNvPr id="211" name="Google Shape;211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7D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21"/>
          <p:cNvSpPr txBox="1"/>
          <p:nvPr/>
        </p:nvSpPr>
        <p:spPr>
          <a:xfrm>
            <a:off x="939050" y="3350400"/>
            <a:ext cx="14570100" cy="52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71905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188" y="1974211"/>
            <a:ext cx="5474014" cy="51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1725" y="141589"/>
            <a:ext cx="7286201" cy="891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2175" y="7217725"/>
            <a:ext cx="6586145" cy="16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