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aira SemiCondensed Light"/>
      <p:regular r:id="rId15"/>
      <p:bold r:id="rId16"/>
    </p:embeddedFont>
    <p:embeddedFont>
      <p:font typeface="PT Sans Narrow"/>
      <p:regular r:id="rId17"/>
      <p:bold r:id="rId18"/>
    </p:embeddedFont>
    <p:embeddedFont>
      <p:font typeface="Saira Semi Condense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airaSemiCondensedLight-regular.fntdata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font" Target="fonts/SairaSemiCondensedLight-bold.fntdata"/><Relationship Id="rId5" Type="http://schemas.openxmlformats.org/officeDocument/2006/relationships/slide" Target="slides/slide1.xml"/><Relationship Id="rId19" Type="http://schemas.openxmlformats.org/officeDocument/2006/relationships/font" Target="fonts/SairaSemi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351816f7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351816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0acce36c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0acce36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acce36c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acce36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351816f7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351816f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eff1bfaa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eff1bfa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eff1bfaa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eff1bfa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4e9b00f95_1_3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4e9b00f95_1_3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51816f7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351816f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dbffad43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dbffad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23900" y="1098800"/>
            <a:ext cx="9020100" cy="23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0"/>
              <a:t>Brain tumor segmentation in MRI images using nonparametric</a:t>
            </a:r>
            <a:endParaRPr sz="3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0"/>
              <a:t>Localization and enhancement methods with U-net</a:t>
            </a:r>
            <a:endParaRPr sz="3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9"/>
          </a:p>
        </p:txBody>
      </p:sp>
      <p:sp>
        <p:nvSpPr>
          <p:cNvPr id="70" name="Google Shape;70;p14"/>
          <p:cNvSpPr txBox="1"/>
          <p:nvPr/>
        </p:nvSpPr>
        <p:spPr>
          <a:xfrm>
            <a:off x="2744150" y="3228400"/>
            <a:ext cx="331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MAIDUL ISLAM </a:t>
            </a: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(20101309)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 : Sadiul Arefin Rafi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RA: MD Sabbir Hossain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91700" y="4534375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Team : 35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>
            <p:ph idx="4294967295" type="ctrTitle"/>
          </p:nvPr>
        </p:nvSpPr>
        <p:spPr>
          <a:xfrm>
            <a:off x="2517600" y="1677238"/>
            <a:ext cx="41088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</a:t>
            </a:r>
            <a:r>
              <a:rPr lang="en" sz="8000"/>
              <a:t>hanks!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59900" y="1218725"/>
            <a:ext cx="86724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propose an efficient system for the segmentation of complete brain tumors from MRI images.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6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develop a novel tumor enhancement method that combines local and global information to improve the contrast and visibility of indistinct or low-contrast tumors.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use the U-net deep learning architecture to learn features and accurately segment the trained or untrained datasets without requiring data augmentation techniques or modifying the deep learning architectures.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evaluate the performance of the proposed system using the BRATS dataset and compare it with other state-of-the-art methods.</a:t>
            </a:r>
            <a:endParaRPr>
              <a:solidFill>
                <a:srgbClr val="30A59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14750" y="352800"/>
            <a:ext cx="3514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85200" y="1484825"/>
            <a:ext cx="837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What is a brain tumor?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What is the significance of brain tumor segmentation?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Why brain tumor segmentation is challenging?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Existing methods in Brain tumor segmentation.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32538" y="67150"/>
            <a:ext cx="30789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Dataset</a:t>
            </a:r>
            <a:endParaRPr sz="364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1800" y="730473"/>
            <a:ext cx="866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dataset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BRATS 2012, BRATS 2019, and BRATS 2020.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Modalities: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T1, T1-contrasted (T1C), T2, Fluid attenuation inversion recovery (FLAIR).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2012: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3,725 HGG &amp; 1,908 LGG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2019: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40,145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HGG &amp; 11,780 LGG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2020: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57,195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25" y="2924100"/>
            <a:ext cx="8634325" cy="18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008100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37917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T2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14762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FLAIR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750250" y="4441225"/>
            <a:ext cx="7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Ground Truth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56897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T1c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343675" y="357100"/>
            <a:ext cx="42741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Data pre-processing</a:t>
            </a:r>
            <a:endParaRPr sz="364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49025" y="2496675"/>
            <a:ext cx="46317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700"/>
              <a:buChar char="●"/>
            </a:pPr>
            <a:r>
              <a:rPr lang="en" sz="1700">
                <a:solidFill>
                  <a:srgbClr val="30A59A"/>
                </a:solidFill>
              </a:rPr>
              <a:t>Nonparametric tumor localization.</a:t>
            </a:r>
            <a:endParaRPr sz="1700">
              <a:solidFill>
                <a:srgbClr val="30A59A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30A59A"/>
              </a:buClr>
              <a:buSzPts val="1700"/>
              <a:buChar char="●"/>
            </a:pPr>
            <a:r>
              <a:rPr lang="en" sz="1700">
                <a:solidFill>
                  <a:srgbClr val="30A59A"/>
                </a:solidFill>
              </a:rPr>
              <a:t>Enhancement methods.</a:t>
            </a:r>
            <a:endParaRPr sz="1700"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350" y="1429319"/>
            <a:ext cx="4274100" cy="358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957300" y="682250"/>
            <a:ext cx="72294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Proposed Architecture</a:t>
            </a:r>
            <a:endParaRPr sz="364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334400" y="1839849"/>
            <a:ext cx="64752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U-net architecture.</a:t>
            </a:r>
            <a:endParaRPr>
              <a:solidFill>
                <a:srgbClr val="30A59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Contracting path.</a:t>
            </a:r>
            <a:endParaRPr>
              <a:solidFill>
                <a:srgbClr val="30A59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Expansive path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483850" y="102800"/>
            <a:ext cx="4176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Results</a:t>
            </a:r>
            <a:endParaRPr sz="364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61475" y="900150"/>
            <a:ext cx="6475200" cy="5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●"/>
            </a:pPr>
            <a:r>
              <a:rPr lang="en" sz="1600">
                <a:solidFill>
                  <a:srgbClr val="30A59A"/>
                </a:solidFill>
              </a:rPr>
              <a:t>Dice Score Coefficient</a:t>
            </a:r>
            <a:endParaRPr sz="1600">
              <a:solidFill>
                <a:srgbClr val="30A59A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●"/>
            </a:pPr>
            <a:r>
              <a:rPr lang="en" sz="1600">
                <a:solidFill>
                  <a:srgbClr val="30A59A"/>
                </a:solidFill>
              </a:rPr>
              <a:t>Achieved dice score: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2012: 0.94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2019: 0.85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2020: 0.87</a:t>
            </a:r>
            <a:endParaRPr sz="1600">
              <a:solidFill>
                <a:srgbClr val="30A59A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400" y="1472275"/>
            <a:ext cx="4917150" cy="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88400" y="1931575"/>
            <a:ext cx="2767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Future works</a:t>
            </a:r>
            <a:endParaRPr sz="364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88400" y="292850"/>
            <a:ext cx="2767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References</a:t>
            </a:r>
            <a:endParaRPr sz="3640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212725" y="1422600"/>
            <a:ext cx="64752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lang="en" sz="1400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Ilhan, A., Sekeroglu, B., &amp; Abiyev, R. (2022). Brain tumor segmentation in MRI images using nonparametric localization and enhancement methods with U-net. International journal of computer assisted radiology and surgery, 17(3), 589-600.</a:t>
            </a:r>
            <a:endParaRPr sz="1400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25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