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Saira SemiCondensed Light"/>
      <p:regular r:id="rId15"/>
      <p:bold r:id="rId16"/>
    </p:embeddedFont>
    <p:embeddedFont>
      <p:font typeface="PT Sans Narrow"/>
      <p:regular r:id="rId17"/>
      <p:bold r:id="rId18"/>
    </p:embeddedFont>
    <p:embeddedFont>
      <p:font typeface="Saira Semi Condensed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iraSemiCondensed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slide" Target="slides/slide9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airaSemiCondensedLight-regular.fntdata"/><Relationship Id="rId14" Type="http://schemas.openxmlformats.org/officeDocument/2006/relationships/slide" Target="slides/slide10.xml"/><Relationship Id="rId17" Type="http://schemas.openxmlformats.org/officeDocument/2006/relationships/font" Target="fonts/PTSansNarrow-regular.fntdata"/><Relationship Id="rId16" Type="http://schemas.openxmlformats.org/officeDocument/2006/relationships/font" Target="fonts/SairaSemiCondensedLight-bold.fntdata"/><Relationship Id="rId5" Type="http://schemas.openxmlformats.org/officeDocument/2006/relationships/slide" Target="slides/slide1.xml"/><Relationship Id="rId19" Type="http://schemas.openxmlformats.org/officeDocument/2006/relationships/font" Target="fonts/SairaSemiCondensed-regular.fntdata"/><Relationship Id="rId6" Type="http://schemas.openxmlformats.org/officeDocument/2006/relationships/slide" Target="slides/slide2.xml"/><Relationship Id="rId18" Type="http://schemas.openxmlformats.org/officeDocument/2006/relationships/font" Target="fonts/PTSansNarr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351816f7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6351816f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0acce36cf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0acce36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0acce36cf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0acce36c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351816f79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351816f7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4eff1bfaa_1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4eff1bfa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4eff1bfaa_1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4eff1bfaa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4e9b00f95_1_33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4e9b00f95_1_3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351816f79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351816f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edbffad43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edbffad4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334450" y="1991825"/>
            <a:ext cx="6475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23900" y="1098800"/>
            <a:ext cx="9020100" cy="23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10"/>
              <a:t>Brain tumor segmentation in MRI images using nonparametric</a:t>
            </a:r>
            <a:endParaRPr sz="311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10"/>
              <a:t>Localization and enhancement methods with U-net</a:t>
            </a:r>
            <a:endParaRPr sz="311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09"/>
          </a:p>
        </p:txBody>
      </p:sp>
      <p:sp>
        <p:nvSpPr>
          <p:cNvPr id="70" name="Google Shape;70;p14"/>
          <p:cNvSpPr txBox="1"/>
          <p:nvPr/>
        </p:nvSpPr>
        <p:spPr>
          <a:xfrm>
            <a:off x="2744150" y="3228400"/>
            <a:ext cx="3318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MAIDUL ISLAM </a:t>
            </a: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(20101309)</a:t>
            </a:r>
            <a:endParaRPr b="1"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A59A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A59A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ST : Sadiul Arefin Rafi</a:t>
            </a:r>
            <a:endParaRPr b="1"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RA: MD Sabbir Hossain</a:t>
            </a:r>
            <a:endParaRPr b="1"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A59A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A59A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A59A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aira SemiCondensed Light"/>
              <a:ea typeface="Saira SemiCondensed Light"/>
              <a:cs typeface="Saira SemiCondensed Light"/>
              <a:sym typeface="Saira SemiCondensed Light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491700" y="4534375"/>
            <a:ext cx="38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Team : 35</a:t>
            </a:r>
            <a:endParaRPr b="1"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3"/>
          <p:cNvSpPr txBox="1"/>
          <p:nvPr>
            <p:ph idx="4294967295" type="ctrTitle"/>
          </p:nvPr>
        </p:nvSpPr>
        <p:spPr>
          <a:xfrm>
            <a:off x="2517600" y="1677238"/>
            <a:ext cx="4108800" cy="16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</a:t>
            </a:r>
            <a:r>
              <a:rPr lang="en" sz="8000"/>
              <a:t>hanks!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159900" y="1218725"/>
            <a:ext cx="8672400" cy="4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ct val="100000"/>
              <a:buChar char="●"/>
            </a:pPr>
            <a:r>
              <a:rPr lang="en">
                <a:solidFill>
                  <a:srgbClr val="30A59A"/>
                </a:solidFill>
              </a:rPr>
              <a:t>To propose an efficient system for the segmentation of complete brain tumors from MRI images.</a:t>
            </a:r>
            <a:endParaRPr>
              <a:solidFill>
                <a:srgbClr val="30A59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A59A"/>
              </a:solidFill>
            </a:endParaRPr>
          </a:p>
          <a:p>
            <a:pPr indent="-317182" lvl="0" marL="457200" rtl="0" algn="l">
              <a:spcBef>
                <a:spcPts val="600"/>
              </a:spcBef>
              <a:spcAft>
                <a:spcPts val="0"/>
              </a:spcAft>
              <a:buClr>
                <a:srgbClr val="30A59A"/>
              </a:buClr>
              <a:buSzPct val="100000"/>
              <a:buChar char="●"/>
            </a:pPr>
            <a:r>
              <a:rPr lang="en">
                <a:solidFill>
                  <a:srgbClr val="30A59A"/>
                </a:solidFill>
              </a:rPr>
              <a:t>To develop a novel tumor enhancement method that combines local and global information to improve the contrast and visibility of indistinct or low-contrast tumors.</a:t>
            </a:r>
            <a:endParaRPr>
              <a:solidFill>
                <a:srgbClr val="30A59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A59A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rgbClr val="30A59A"/>
              </a:buClr>
              <a:buSzPct val="100000"/>
              <a:buChar char="●"/>
            </a:pPr>
            <a:r>
              <a:rPr lang="en">
                <a:solidFill>
                  <a:srgbClr val="30A59A"/>
                </a:solidFill>
              </a:rPr>
              <a:t>To use the U-net deep learning architecture to learn features and accurately segment the trained or untrained datasets without requiring data augmentation techniques or modifying the deep learning architectures.</a:t>
            </a:r>
            <a:endParaRPr>
              <a:solidFill>
                <a:srgbClr val="30A59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A59A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rgbClr val="30A59A"/>
              </a:buClr>
              <a:buSzPct val="100000"/>
              <a:buChar char="●"/>
            </a:pPr>
            <a:r>
              <a:rPr lang="en">
                <a:solidFill>
                  <a:srgbClr val="30A59A"/>
                </a:solidFill>
              </a:rPr>
              <a:t>To evaluate the performance of the proposed system using the BRATS dataset and compare it with other state-of-the-art methods.</a:t>
            </a:r>
            <a:endParaRPr>
              <a:solidFill>
                <a:srgbClr val="30A59A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A59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30A59A"/>
              </a:solidFill>
            </a:endParaRPr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814750" y="352800"/>
            <a:ext cx="35145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85200" y="1484825"/>
            <a:ext cx="8373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30A59A"/>
                </a:solidFill>
                <a:latin typeface="Open Sans"/>
                <a:ea typeface="Open Sans"/>
                <a:cs typeface="Open Sans"/>
                <a:sym typeface="Open Sans"/>
              </a:rPr>
              <a:t>What is a brain tumor?</a:t>
            </a:r>
            <a:endParaRPr sz="1600">
              <a:solidFill>
                <a:srgbClr val="30A59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0A59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30A59A"/>
                </a:solidFill>
                <a:latin typeface="Open Sans"/>
                <a:ea typeface="Open Sans"/>
                <a:cs typeface="Open Sans"/>
                <a:sym typeface="Open Sans"/>
              </a:rPr>
              <a:t>What is the significance of brain tumor segmentation?</a:t>
            </a:r>
            <a:endParaRPr sz="1600">
              <a:solidFill>
                <a:srgbClr val="30A59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0A59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30A59A"/>
                </a:solidFill>
                <a:latin typeface="Open Sans"/>
                <a:ea typeface="Open Sans"/>
                <a:cs typeface="Open Sans"/>
                <a:sym typeface="Open Sans"/>
              </a:rPr>
              <a:t>Why brain tumor segmentation is challenging?</a:t>
            </a:r>
            <a:endParaRPr sz="1600">
              <a:solidFill>
                <a:srgbClr val="30A59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0A59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30A59A"/>
                </a:solidFill>
                <a:latin typeface="Open Sans"/>
                <a:ea typeface="Open Sans"/>
                <a:cs typeface="Open Sans"/>
                <a:sym typeface="Open Sans"/>
              </a:rPr>
              <a:t>Existing methods in Brain tumor segmentation.</a:t>
            </a:r>
            <a:endParaRPr sz="1600">
              <a:solidFill>
                <a:srgbClr val="30A59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0A59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0A59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0A59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032538" y="67150"/>
            <a:ext cx="30789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40"/>
              <a:t>Dataset</a:t>
            </a:r>
            <a:endParaRPr sz="3640"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41800" y="730473"/>
            <a:ext cx="8660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400"/>
              <a:buFont typeface="Saira Semi Condensed"/>
              <a:buChar char="●"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BRATS dataset</a:t>
            </a:r>
            <a:r>
              <a:rPr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: BRATS 2012, BRATS 2019, and BRATS 2020.</a:t>
            </a:r>
            <a:endParaRPr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400"/>
              <a:buFont typeface="Saira Semi Condensed"/>
              <a:buChar char="●"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Modalities: </a:t>
            </a:r>
            <a:r>
              <a:rPr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T1, T1-contrasted (T1C), T2, Fluid attenuation inversion recovery (FLAIR).</a:t>
            </a:r>
            <a:endParaRPr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400"/>
              <a:buFont typeface="Saira Semi Condensed"/>
              <a:buChar char="●"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BRATS 2012: </a:t>
            </a:r>
            <a:r>
              <a:rPr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3,725 HGG &amp; 1,908 LGG images of 2D FLAIR.</a:t>
            </a:r>
            <a:endParaRPr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400"/>
              <a:buFont typeface="Saira Semi Condensed"/>
              <a:buChar char="●"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BRATS 2019: </a:t>
            </a:r>
            <a:r>
              <a:rPr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40,145</a:t>
            </a:r>
            <a:r>
              <a:rPr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 HGG &amp; 11,780 LGG images of 2D FLAIR.</a:t>
            </a:r>
            <a:endParaRPr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400"/>
              <a:buFont typeface="Saira Semi Condensed"/>
              <a:buChar char="●"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BRATS 2020: </a:t>
            </a:r>
            <a:r>
              <a:rPr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57,195 images of 2D FLAIR.</a:t>
            </a:r>
            <a:endParaRPr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25" y="2924100"/>
            <a:ext cx="8634325" cy="18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1008100" y="4548925"/>
            <a:ext cx="7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T1</a:t>
            </a:r>
            <a:endParaRPr b="1"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379175" y="4548925"/>
            <a:ext cx="7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T2</a:t>
            </a:r>
            <a:endParaRPr b="1"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6147625" y="4548925"/>
            <a:ext cx="7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FLAIR</a:t>
            </a:r>
            <a:endParaRPr b="1"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7750250" y="4441225"/>
            <a:ext cx="73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Ground Truth</a:t>
            </a:r>
            <a:endParaRPr b="1"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568975" y="4548925"/>
            <a:ext cx="7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T1c</a:t>
            </a:r>
            <a:endParaRPr b="1"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2343675" y="357100"/>
            <a:ext cx="42741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40"/>
              <a:t>Data pre-processing</a:t>
            </a:r>
            <a:endParaRPr sz="3640"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149025" y="2496675"/>
            <a:ext cx="4631700" cy="21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700"/>
              <a:buChar char="●"/>
            </a:pPr>
            <a:r>
              <a:rPr lang="en" sz="1700">
                <a:solidFill>
                  <a:srgbClr val="30A59A"/>
                </a:solidFill>
              </a:rPr>
              <a:t>Nonparametric tumor localization.</a:t>
            </a:r>
            <a:endParaRPr sz="1700">
              <a:solidFill>
                <a:srgbClr val="30A59A"/>
              </a:solidFill>
            </a:endParaRPr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rgbClr val="30A59A"/>
              </a:buClr>
              <a:buSzPts val="1700"/>
              <a:buChar char="●"/>
            </a:pPr>
            <a:r>
              <a:rPr lang="en" sz="1700">
                <a:solidFill>
                  <a:srgbClr val="30A59A"/>
                </a:solidFill>
              </a:rPr>
              <a:t>Enhancement methods.</a:t>
            </a:r>
            <a:endParaRPr sz="1700">
              <a:solidFill>
                <a:srgbClr val="30A59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600">
              <a:solidFill>
                <a:srgbClr val="30A59A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350" y="1429319"/>
            <a:ext cx="4274100" cy="3589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957300" y="682250"/>
            <a:ext cx="72294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40"/>
              <a:t>Proposed Architecture</a:t>
            </a:r>
            <a:endParaRPr sz="364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1334400" y="1839849"/>
            <a:ext cx="6475200" cy="28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800"/>
              <a:buChar char="●"/>
            </a:pPr>
            <a:r>
              <a:rPr lang="en">
                <a:solidFill>
                  <a:srgbClr val="30A59A"/>
                </a:solidFill>
              </a:rPr>
              <a:t>U-net architecture.</a:t>
            </a:r>
            <a:endParaRPr>
              <a:solidFill>
                <a:srgbClr val="30A59A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800"/>
              <a:buChar char="●"/>
            </a:pPr>
            <a:r>
              <a:rPr lang="en">
                <a:solidFill>
                  <a:srgbClr val="30A59A"/>
                </a:solidFill>
              </a:rPr>
              <a:t>Contracting path.</a:t>
            </a:r>
            <a:endParaRPr>
              <a:solidFill>
                <a:srgbClr val="30A59A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800"/>
              <a:buChar char="●"/>
            </a:pPr>
            <a:r>
              <a:rPr lang="en">
                <a:solidFill>
                  <a:srgbClr val="30A59A"/>
                </a:solidFill>
              </a:rPr>
              <a:t>Expansive path</a:t>
            </a:r>
            <a:endParaRPr>
              <a:solidFill>
                <a:srgbClr val="30A59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>
              <a:solidFill>
                <a:srgbClr val="30A59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2483850" y="102800"/>
            <a:ext cx="41763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40"/>
              <a:t>Results</a:t>
            </a:r>
            <a:endParaRPr sz="3640"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861475" y="900150"/>
            <a:ext cx="6475200" cy="54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600"/>
              <a:buChar char="●"/>
            </a:pPr>
            <a:r>
              <a:rPr lang="en" sz="1600">
                <a:solidFill>
                  <a:srgbClr val="30A59A"/>
                </a:solidFill>
              </a:rPr>
              <a:t>Dice Score Coefficient</a:t>
            </a:r>
            <a:endParaRPr sz="1600">
              <a:solidFill>
                <a:srgbClr val="30A59A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0A59A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0A59A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600"/>
              <a:buChar char="●"/>
            </a:pPr>
            <a:r>
              <a:rPr lang="en" sz="1600">
                <a:solidFill>
                  <a:srgbClr val="30A59A"/>
                </a:solidFill>
              </a:rPr>
              <a:t>Achieved dice score:</a:t>
            </a:r>
            <a:endParaRPr sz="1600">
              <a:solidFill>
                <a:srgbClr val="30A59A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600"/>
              <a:buChar char="○"/>
            </a:pPr>
            <a:r>
              <a:rPr lang="en" sz="1600">
                <a:solidFill>
                  <a:srgbClr val="30A59A"/>
                </a:solidFill>
              </a:rPr>
              <a:t>BRATS 2012: 0.94</a:t>
            </a:r>
            <a:endParaRPr sz="1600">
              <a:solidFill>
                <a:srgbClr val="30A59A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600"/>
              <a:buChar char="○"/>
            </a:pPr>
            <a:r>
              <a:rPr lang="en" sz="1600">
                <a:solidFill>
                  <a:srgbClr val="30A59A"/>
                </a:solidFill>
              </a:rPr>
              <a:t>BRATS 2019: 0.85</a:t>
            </a:r>
            <a:endParaRPr sz="1600">
              <a:solidFill>
                <a:srgbClr val="30A59A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600"/>
              <a:buChar char="○"/>
            </a:pPr>
            <a:r>
              <a:rPr lang="en" sz="1600">
                <a:solidFill>
                  <a:srgbClr val="30A59A"/>
                </a:solidFill>
              </a:rPr>
              <a:t>BRATS 2020: 0.87</a:t>
            </a:r>
            <a:endParaRPr sz="1600">
              <a:solidFill>
                <a:srgbClr val="30A59A"/>
              </a:solidFill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400" y="1472275"/>
            <a:ext cx="4917150" cy="6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88400" y="1931575"/>
            <a:ext cx="27672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40"/>
              <a:t>Future works</a:t>
            </a:r>
            <a:endParaRPr sz="3640"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88400" y="292850"/>
            <a:ext cx="27672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40"/>
              <a:t>References</a:t>
            </a:r>
            <a:endParaRPr sz="3640"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1212725" y="1422600"/>
            <a:ext cx="6475200" cy="3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30A59A"/>
              </a:buClr>
              <a:buSzPts val="1400"/>
              <a:buFont typeface="Saira Semi Condensed"/>
              <a:buChar char="●"/>
            </a:pPr>
            <a:r>
              <a:rPr lang="en" sz="1400">
                <a:solidFill>
                  <a:srgbClr val="30A59A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Ilhan, A., Sekeroglu, B., &amp; Abiyev, R. (2022). Brain tumor segmentation in MRI images using nonparametric localization and enhancement methods with U-net. International journal of computer assisted radiology and surgery, 17(3), 589-600.</a:t>
            </a:r>
            <a:endParaRPr sz="1400">
              <a:solidFill>
                <a:srgbClr val="30A59A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  <a:p>
            <a:pPr indent="0" lvl="0" marL="0" rtl="0" algn="l">
              <a:spcBef>
                <a:spcPts val="250"/>
              </a:spcBef>
              <a:spcAft>
                <a:spcPts val="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