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lice"/>
      <p:regular r:id="rId18"/>
    </p:embeddedFont>
    <p:embeddedFont>
      <p:font typeface="Bodoni"/>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bold.fntdata"/><Relationship Id="rId11" Type="http://schemas.openxmlformats.org/officeDocument/2006/relationships/slide" Target="slides/slide6.xml"/><Relationship Id="rId22" Type="http://schemas.openxmlformats.org/officeDocument/2006/relationships/font" Target="fonts/Bodoni-boldItalic.fntdata"/><Relationship Id="rId10" Type="http://schemas.openxmlformats.org/officeDocument/2006/relationships/slide" Target="slides/slide5.xml"/><Relationship Id="rId21" Type="http://schemas.openxmlformats.org/officeDocument/2006/relationships/font" Target="fonts/Bodoni-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Bodoni-regular.fntdata"/><Relationship Id="rId6" Type="http://schemas.openxmlformats.org/officeDocument/2006/relationships/slide" Target="slides/slide1.xml"/><Relationship Id="rId18" Type="http://schemas.openxmlformats.org/officeDocument/2006/relationships/font" Target="fonts/Alic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64ecfae63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a64ecfae63_4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64ecfae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a64ecfae6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4ecfae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a64ecfae6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64ecfae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a64ecfae6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3cb1522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63cb15227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64ecfae6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a64ecfae63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83" name="Shape 83"/>
        <p:cNvGrpSpPr/>
        <p:nvPr/>
      </p:nvGrpSpPr>
      <p:grpSpPr>
        <a:xfrm>
          <a:off x="0" y="0"/>
          <a:ext cx="0" cy="0"/>
          <a:chOff x="0" y="0"/>
          <a:chExt cx="0" cy="0"/>
        </a:xfrm>
      </p:grpSpPr>
      <p:grpSp>
        <p:nvGrpSpPr>
          <p:cNvPr id="84" name="Google Shape;84;p13"/>
          <p:cNvGrpSpPr/>
          <p:nvPr/>
        </p:nvGrpSpPr>
        <p:grpSpPr>
          <a:xfrm>
            <a:off x="14875708" y="-2383592"/>
            <a:ext cx="4767184" cy="4767184"/>
            <a:chOff x="0" y="0"/>
            <a:chExt cx="812800" cy="812800"/>
          </a:xfrm>
        </p:grpSpPr>
        <p:sp>
          <p:nvSpPr>
            <p:cNvPr id="85" name="Google Shape;8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txBox="1"/>
          <p:nvPr/>
        </p:nvSpPr>
        <p:spPr>
          <a:xfrm>
            <a:off x="4082008" y="4922911"/>
            <a:ext cx="10793700" cy="4525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Farjana Alam (20101022)</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Maidul Islam (20101309)</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Farhan Bin Bahar (20101519)</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Mukarrama Tun Fabia (20101572)</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Course Code: CSE449</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Section: 01</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Team: 32</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27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ST: Farah Binta Haque</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 RA: Md Sabbir Hossain</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3300">
              <a:solidFill>
                <a:srgbClr val="271905"/>
              </a:solidFill>
              <a:latin typeface="Alice"/>
              <a:ea typeface="Alice"/>
              <a:cs typeface="Alice"/>
              <a:sym typeface="Alice"/>
            </a:endParaRPr>
          </a:p>
        </p:txBody>
      </p:sp>
      <p:sp>
        <p:nvSpPr>
          <p:cNvPr id="88" name="Google Shape;88;p13"/>
          <p:cNvSpPr txBox="1"/>
          <p:nvPr/>
        </p:nvSpPr>
        <p:spPr>
          <a:xfrm>
            <a:off x="1992725" y="2287775"/>
            <a:ext cx="14032500" cy="1625400"/>
          </a:xfrm>
          <a:prstGeom prst="rect">
            <a:avLst/>
          </a:prstGeom>
          <a:noFill/>
          <a:ln>
            <a:noFill/>
          </a:ln>
        </p:spPr>
        <p:txBody>
          <a:bodyPr anchorCtr="0" anchor="t" bIns="0" lIns="0" spcFirstLastPara="1" rIns="0" wrap="square" tIns="0">
            <a:spAutoFit/>
          </a:bodyPr>
          <a:lstStyle/>
          <a:p>
            <a:pPr indent="0" lvl="0" marL="0" marR="0" rtl="0" algn="ctr">
              <a:lnSpc>
                <a:spcPct val="120001"/>
              </a:lnSpc>
              <a:spcBef>
                <a:spcPts val="0"/>
              </a:spcBef>
              <a:spcAft>
                <a:spcPts val="0"/>
              </a:spcAft>
              <a:buNone/>
            </a:pPr>
            <a:r>
              <a:rPr lang="en-US" sz="4800">
                <a:solidFill>
                  <a:srgbClr val="271905"/>
                </a:solidFill>
                <a:latin typeface="Bodoni"/>
                <a:ea typeface="Bodoni"/>
                <a:cs typeface="Bodoni"/>
                <a:sym typeface="Bodoni"/>
              </a:rPr>
              <a:t>Decentralized Heart Health: A Federated Artificial Neural Network Approach to Predicting Heart Disease</a:t>
            </a:r>
            <a:endParaRPr sz="4800">
              <a:solidFill>
                <a:srgbClr val="271905"/>
              </a:solidFill>
              <a:latin typeface="Bodoni"/>
              <a:ea typeface="Bodoni"/>
              <a:cs typeface="Bodoni"/>
              <a:sym typeface="Bodoni"/>
            </a:endParaRPr>
          </a:p>
        </p:txBody>
      </p:sp>
      <p:grpSp>
        <p:nvGrpSpPr>
          <p:cNvPr id="89" name="Google Shape;89;p13"/>
          <p:cNvGrpSpPr/>
          <p:nvPr/>
        </p:nvGrpSpPr>
        <p:grpSpPr>
          <a:xfrm>
            <a:off x="1363492" y="8746101"/>
            <a:ext cx="3521040" cy="3521040"/>
            <a:chOff x="0" y="0"/>
            <a:chExt cx="812800" cy="812800"/>
          </a:xfrm>
        </p:grpSpPr>
        <p:sp>
          <p:nvSpPr>
            <p:cNvPr id="90" name="Google Shape;90;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2" name="Google Shape;92;p13"/>
          <p:cNvCxnSpPr/>
          <p:nvPr/>
        </p:nvCxnSpPr>
        <p:spPr>
          <a:xfrm>
            <a:off x="10986615" y="9258300"/>
            <a:ext cx="7301385" cy="0"/>
          </a:xfrm>
          <a:prstGeom prst="straightConnector1">
            <a:avLst/>
          </a:prstGeom>
          <a:noFill/>
          <a:ln cap="flat" cmpd="sng" w="38100">
            <a:solidFill>
              <a:srgbClr val="967D55"/>
            </a:solidFill>
            <a:prstDash val="solid"/>
            <a:round/>
            <a:headEnd len="sm" w="sm" type="none"/>
            <a:tailEnd len="sm" w="sm" type="none"/>
          </a:ln>
        </p:spPr>
      </p:cxnSp>
      <p:sp>
        <p:nvSpPr>
          <p:cNvPr id="93" name="Google Shape;93;p13"/>
          <p:cNvSpPr txBox="1"/>
          <p:nvPr/>
        </p:nvSpPr>
        <p:spPr>
          <a:xfrm>
            <a:off x="5835216" y="9094153"/>
            <a:ext cx="66177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16" name="Shape 216"/>
        <p:cNvGrpSpPr/>
        <p:nvPr/>
      </p:nvGrpSpPr>
      <p:grpSpPr>
        <a:xfrm>
          <a:off x="0" y="0"/>
          <a:ext cx="0" cy="0"/>
          <a:chOff x="0" y="0"/>
          <a:chExt cx="0" cy="0"/>
        </a:xfrm>
      </p:grpSpPr>
      <p:cxnSp>
        <p:nvCxnSpPr>
          <p:cNvPr id="217" name="Google Shape;217;p22"/>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18" name="Google Shape;218;p22"/>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09</a:t>
            </a:r>
            <a:endParaRPr/>
          </a:p>
        </p:txBody>
      </p:sp>
      <p:cxnSp>
        <p:nvCxnSpPr>
          <p:cNvPr id="219" name="Google Shape;219;p22"/>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20" name="Google Shape;220;p22"/>
          <p:cNvGrpSpPr/>
          <p:nvPr/>
        </p:nvGrpSpPr>
        <p:grpSpPr>
          <a:xfrm>
            <a:off x="16675432" y="5850515"/>
            <a:ext cx="2712720" cy="2712720"/>
            <a:chOff x="0" y="0"/>
            <a:chExt cx="812800" cy="812800"/>
          </a:xfrm>
        </p:grpSpPr>
        <p:sp>
          <p:nvSpPr>
            <p:cNvPr id="221" name="Google Shape;221;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22"/>
          <p:cNvGrpSpPr/>
          <p:nvPr/>
        </p:nvGrpSpPr>
        <p:grpSpPr>
          <a:xfrm>
            <a:off x="-731820" y="-930219"/>
            <a:ext cx="3521050" cy="3521050"/>
            <a:chOff x="0" y="0"/>
            <a:chExt cx="812800" cy="812800"/>
          </a:xfrm>
        </p:grpSpPr>
        <p:sp>
          <p:nvSpPr>
            <p:cNvPr id="224" name="Google Shape;224;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22"/>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Future works</a:t>
            </a:r>
            <a:endParaRPr/>
          </a:p>
        </p:txBody>
      </p:sp>
      <p:sp>
        <p:nvSpPr>
          <p:cNvPr id="227" name="Google Shape;227;p22"/>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Introducing Data augmentation.</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Incorporating more sophisticated Deep learning approaches like Generative Adversarial Networks (GAN), Transformers, Deep Reinforcement Learning (DRL)</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Connecting multiple devices physically and perform training on different clients.</a:t>
            </a:r>
            <a:endParaRPr sz="3200">
              <a:solidFill>
                <a:srgbClr val="271905"/>
              </a:solidFill>
              <a:latin typeface="Bodoni"/>
              <a:ea typeface="Bodoni"/>
              <a:cs typeface="Bodoni"/>
              <a:sym typeface="Bodo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31" name="Shape 231"/>
        <p:cNvGrpSpPr/>
        <p:nvPr/>
      </p:nvGrpSpPr>
      <p:grpSpPr>
        <a:xfrm>
          <a:off x="0" y="0"/>
          <a:ext cx="0" cy="0"/>
          <a:chOff x="0" y="0"/>
          <a:chExt cx="0" cy="0"/>
        </a:xfrm>
      </p:grpSpPr>
      <p:sp>
        <p:nvSpPr>
          <p:cNvPr id="232" name="Google Shape;232;p23"/>
          <p:cNvSpPr txBox="1"/>
          <p:nvPr/>
        </p:nvSpPr>
        <p:spPr>
          <a:xfrm>
            <a:off x="4312147" y="2118037"/>
            <a:ext cx="9663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References</a:t>
            </a:r>
            <a:endParaRPr/>
          </a:p>
        </p:txBody>
      </p:sp>
      <p:sp>
        <p:nvSpPr>
          <p:cNvPr id="233" name="Google Shape;233;p23"/>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10</a:t>
            </a:r>
            <a:endParaRPr/>
          </a:p>
        </p:txBody>
      </p:sp>
      <p:cxnSp>
        <p:nvCxnSpPr>
          <p:cNvPr id="234" name="Google Shape;234;p23"/>
          <p:cNvCxnSpPr/>
          <p:nvPr/>
        </p:nvCxnSpPr>
        <p:spPr>
          <a:xfrm>
            <a:off x="9780663" y="9258300"/>
            <a:ext cx="8507337" cy="0"/>
          </a:xfrm>
          <a:prstGeom prst="straightConnector1">
            <a:avLst/>
          </a:prstGeom>
          <a:noFill/>
          <a:ln cap="flat" cmpd="sng" w="38100">
            <a:solidFill>
              <a:srgbClr val="967D55"/>
            </a:solidFill>
            <a:prstDash val="solid"/>
            <a:round/>
            <a:headEnd len="sm" w="sm" type="none"/>
            <a:tailEnd len="sm" w="sm" type="none"/>
          </a:ln>
        </p:spPr>
      </p:cxnSp>
      <p:cxnSp>
        <p:nvCxnSpPr>
          <p:cNvPr id="235" name="Google Shape;235;p23"/>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236" name="Google Shape;236;p23"/>
          <p:cNvGrpSpPr/>
          <p:nvPr/>
        </p:nvGrpSpPr>
        <p:grpSpPr>
          <a:xfrm>
            <a:off x="16484766" y="7356879"/>
            <a:ext cx="1549068" cy="1549068"/>
            <a:chOff x="0" y="0"/>
            <a:chExt cx="812800" cy="812800"/>
          </a:xfrm>
        </p:grpSpPr>
        <p:sp>
          <p:nvSpPr>
            <p:cNvPr id="237" name="Google Shape;237;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9" name="Google Shape;239;p23"/>
          <p:cNvGrpSpPr/>
          <p:nvPr/>
        </p:nvGrpSpPr>
        <p:grpSpPr>
          <a:xfrm>
            <a:off x="-2575667" y="-449433"/>
            <a:ext cx="5268290" cy="5268290"/>
            <a:chOff x="0" y="0"/>
            <a:chExt cx="812800" cy="812800"/>
          </a:xfrm>
        </p:grpSpPr>
        <p:sp>
          <p:nvSpPr>
            <p:cNvPr id="240" name="Google Shape;240;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2" name="Google Shape;242;p23"/>
          <p:cNvSpPr txBox="1"/>
          <p:nvPr/>
        </p:nvSpPr>
        <p:spPr>
          <a:xfrm>
            <a:off x="1611075" y="4555473"/>
            <a:ext cx="15066000" cy="28014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600">
                <a:solidFill>
                  <a:srgbClr val="271905"/>
                </a:solidFill>
                <a:latin typeface="Bodoni"/>
                <a:ea typeface="Bodoni"/>
                <a:cs typeface="Bodoni"/>
                <a:sym typeface="Bodoni"/>
              </a:rPr>
              <a:t>1. </a:t>
            </a:r>
            <a:r>
              <a:rPr lang="en-US" sz="2600">
                <a:solidFill>
                  <a:schemeClr val="dk1"/>
                </a:solidFill>
                <a:latin typeface="Bodoni"/>
                <a:ea typeface="Bodoni"/>
                <a:cs typeface="Bodoni"/>
                <a:sym typeface="Bodoni"/>
              </a:rPr>
              <a:t>A., Smith, S., Ulm, G., Gustavsson, E., &amp; Jirstrand, M. (2018, December). A performance evaluation of federated learning algorithms. In Proceedings of the second workshop on distributed infrastructures for deep learning (pp. 1-8).</a:t>
            </a:r>
            <a:endParaRPr sz="26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6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rPr lang="en-US" sz="2600">
                <a:solidFill>
                  <a:schemeClr val="dk1"/>
                </a:solidFill>
                <a:latin typeface="Bodoni"/>
                <a:ea typeface="Bodoni"/>
                <a:cs typeface="Bodoni"/>
                <a:sym typeface="Bodoni"/>
              </a:rPr>
              <a:t>2. He, C., Annavaram, M., &amp; Avestimehr, S. (2020). Group knowledge transfer: Federated learning of large cnns at the edge. Advances in Neural Information Processing Systems, 33, 14068-14080.</a:t>
            </a:r>
            <a:endParaRPr sz="26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600">
              <a:solidFill>
                <a:schemeClr val="dk1"/>
              </a:solidFill>
              <a:latin typeface="Bodoni"/>
              <a:ea typeface="Bodoni"/>
              <a:cs typeface="Bodoni"/>
              <a:sym typeface="Bodon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46" name="Shape 246"/>
        <p:cNvGrpSpPr/>
        <p:nvPr/>
      </p:nvGrpSpPr>
      <p:grpSpPr>
        <a:xfrm>
          <a:off x="0" y="0"/>
          <a:ext cx="0" cy="0"/>
          <a:chOff x="0" y="0"/>
          <a:chExt cx="0" cy="0"/>
        </a:xfrm>
      </p:grpSpPr>
      <p:cxnSp>
        <p:nvCxnSpPr>
          <p:cNvPr id="247" name="Google Shape;247;p24"/>
          <p:cNvCxnSpPr/>
          <p:nvPr/>
        </p:nvCxnSpPr>
        <p:spPr>
          <a:xfrm>
            <a:off x="10986615" y="9258300"/>
            <a:ext cx="7301385" cy="0"/>
          </a:xfrm>
          <a:prstGeom prst="straightConnector1">
            <a:avLst/>
          </a:prstGeom>
          <a:noFill/>
          <a:ln cap="flat" cmpd="sng" w="38100">
            <a:solidFill>
              <a:srgbClr val="F4EADB"/>
            </a:solidFill>
            <a:prstDash val="solid"/>
            <a:round/>
            <a:headEnd len="sm" w="sm" type="none"/>
            <a:tailEnd len="sm" w="sm" type="none"/>
          </a:ln>
        </p:spPr>
      </p:cxnSp>
      <p:grpSp>
        <p:nvGrpSpPr>
          <p:cNvPr id="248" name="Google Shape;248;p24"/>
          <p:cNvGrpSpPr/>
          <p:nvPr/>
        </p:nvGrpSpPr>
        <p:grpSpPr>
          <a:xfrm>
            <a:off x="1363492" y="8746101"/>
            <a:ext cx="3521040" cy="3521040"/>
            <a:chOff x="0" y="0"/>
            <a:chExt cx="812800" cy="812800"/>
          </a:xfrm>
        </p:grpSpPr>
        <p:sp>
          <p:nvSpPr>
            <p:cNvPr id="249" name="Google Shape;249;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1" name="Google Shape;251;p24"/>
          <p:cNvSpPr txBox="1"/>
          <p:nvPr/>
        </p:nvSpPr>
        <p:spPr>
          <a:xfrm>
            <a:off x="4312147" y="6080066"/>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F4EADB"/>
                </a:solidFill>
                <a:latin typeface="Bodoni"/>
                <a:ea typeface="Bodoni"/>
                <a:cs typeface="Bodoni"/>
                <a:sym typeface="Bodoni"/>
              </a:rPr>
              <a:t>Thank You</a:t>
            </a:r>
            <a:endParaRPr/>
          </a:p>
        </p:txBody>
      </p:sp>
      <p:sp>
        <p:nvSpPr>
          <p:cNvPr id="252" name="Google Shape;252;p24"/>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reallygreatsite.com</a:t>
            </a:r>
            <a:endParaRPr/>
          </a:p>
        </p:txBody>
      </p:sp>
      <p:sp>
        <p:nvSpPr>
          <p:cNvPr id="253" name="Google Shape;253;p24"/>
          <p:cNvSpPr txBox="1"/>
          <p:nvPr/>
        </p:nvSpPr>
        <p:spPr>
          <a:xfrm>
            <a:off x="4285503" y="9031605"/>
            <a:ext cx="971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grpSp>
        <p:nvGrpSpPr>
          <p:cNvPr id="254" name="Google Shape;254;p24"/>
          <p:cNvGrpSpPr/>
          <p:nvPr/>
        </p:nvGrpSpPr>
        <p:grpSpPr>
          <a:xfrm>
            <a:off x="14613933" y="181567"/>
            <a:ext cx="5268326" cy="5268326"/>
            <a:chOff x="0" y="0"/>
            <a:chExt cx="812800" cy="812800"/>
          </a:xfrm>
        </p:grpSpPr>
        <p:sp>
          <p:nvSpPr>
            <p:cNvPr id="255" name="Google Shape;255;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7" name="Google Shape;257;p24"/>
          <p:cNvGrpSpPr/>
          <p:nvPr/>
        </p:nvGrpSpPr>
        <p:grpSpPr>
          <a:xfrm>
            <a:off x="-1039686" y="1757432"/>
            <a:ext cx="2645339" cy="2645339"/>
            <a:chOff x="0" y="0"/>
            <a:chExt cx="812800" cy="812800"/>
          </a:xfrm>
        </p:grpSpPr>
        <p:sp>
          <p:nvSpPr>
            <p:cNvPr id="258" name="Google Shape;258;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97" name="Shape 97"/>
        <p:cNvGrpSpPr/>
        <p:nvPr/>
      </p:nvGrpSpPr>
      <p:grpSpPr>
        <a:xfrm>
          <a:off x="0" y="0"/>
          <a:ext cx="0" cy="0"/>
          <a:chOff x="0" y="0"/>
          <a:chExt cx="0" cy="0"/>
        </a:xfrm>
      </p:grpSpPr>
      <p:cxnSp>
        <p:nvCxnSpPr>
          <p:cNvPr id="98" name="Google Shape;98;p14"/>
          <p:cNvCxnSpPr/>
          <p:nvPr/>
        </p:nvCxnSpPr>
        <p:spPr>
          <a:xfrm>
            <a:off x="9780663" y="9239250"/>
            <a:ext cx="8507337" cy="0"/>
          </a:xfrm>
          <a:prstGeom prst="straightConnector1">
            <a:avLst/>
          </a:prstGeom>
          <a:noFill/>
          <a:ln cap="flat" cmpd="sng" w="38100">
            <a:solidFill>
              <a:srgbClr val="967D55"/>
            </a:solidFill>
            <a:prstDash val="solid"/>
            <a:round/>
            <a:headEnd len="sm" w="sm" type="none"/>
            <a:tailEnd len="sm" w="sm" type="none"/>
          </a:ln>
        </p:spPr>
      </p:cxnSp>
      <p:sp>
        <p:nvSpPr>
          <p:cNvPr id="99" name="Google Shape;99;p14"/>
          <p:cNvSpPr txBox="1"/>
          <p:nvPr/>
        </p:nvSpPr>
        <p:spPr>
          <a:xfrm>
            <a:off x="8298068" y="9094153"/>
            <a:ext cx="1691865"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01</a:t>
            </a:r>
            <a:endParaRPr/>
          </a:p>
        </p:txBody>
      </p:sp>
      <p:cxnSp>
        <p:nvCxnSpPr>
          <p:cNvPr id="100" name="Google Shape;100;p14"/>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01" name="Google Shape;101;p14"/>
          <p:cNvGrpSpPr/>
          <p:nvPr/>
        </p:nvGrpSpPr>
        <p:grpSpPr>
          <a:xfrm>
            <a:off x="16675432" y="5850515"/>
            <a:ext cx="2712720" cy="2712720"/>
            <a:chOff x="0" y="0"/>
            <a:chExt cx="812800" cy="812800"/>
          </a:xfrm>
        </p:grpSpPr>
        <p:sp>
          <p:nvSpPr>
            <p:cNvPr id="102" name="Google Shape;10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 name="Google Shape;104;p14"/>
          <p:cNvGrpSpPr/>
          <p:nvPr/>
        </p:nvGrpSpPr>
        <p:grpSpPr>
          <a:xfrm>
            <a:off x="-731820" y="-930219"/>
            <a:ext cx="3521040" cy="3521040"/>
            <a:chOff x="0" y="0"/>
            <a:chExt cx="812800" cy="812800"/>
          </a:xfrm>
        </p:grpSpPr>
        <p:sp>
          <p:nvSpPr>
            <p:cNvPr id="105" name="Google Shape;105;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14"/>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Objectives</a:t>
            </a:r>
            <a:endParaRPr/>
          </a:p>
        </p:txBody>
      </p:sp>
      <p:sp>
        <p:nvSpPr>
          <p:cNvPr id="108" name="Google Shape;108;p14"/>
          <p:cNvSpPr txBox="1"/>
          <p:nvPr/>
        </p:nvSpPr>
        <p:spPr>
          <a:xfrm>
            <a:off x="2086300" y="3713700"/>
            <a:ext cx="14112000" cy="44112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To develop  a novel Federated Learning (FL) framework with ANN for heart disease</a:t>
            </a:r>
            <a:r>
              <a:rPr lang="en-US" sz="3200">
                <a:solidFill>
                  <a:srgbClr val="271905"/>
                </a:solidFill>
                <a:latin typeface="Bodoni"/>
                <a:ea typeface="Bodoni"/>
                <a:cs typeface="Bodoni"/>
                <a:sym typeface="Bodoni"/>
              </a:rPr>
              <a:t> </a:t>
            </a:r>
            <a:r>
              <a:rPr lang="en-US" sz="3200">
                <a:solidFill>
                  <a:srgbClr val="271905"/>
                </a:solidFill>
                <a:latin typeface="Bodoni"/>
                <a:ea typeface="Bodoni"/>
                <a:cs typeface="Bodoni"/>
                <a:sym typeface="Bodoni"/>
              </a:rPr>
              <a:t>prediction.</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To address centralized approaches' drawbacks such as privacy, accessibility, and resource issues using FL's collaborative nature.</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To evaluate FL's effectiveness in aggregating diverse data for accurate and personalized heart disease prediction.</a:t>
            </a:r>
            <a:endParaRPr sz="3200">
              <a:solidFill>
                <a:srgbClr val="271905"/>
              </a:solidFill>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20588" l="0" r="0" t="20588"/>
          <a:stretch/>
        </p:blipFill>
        <p:spPr>
          <a:xfrm>
            <a:off x="0" y="-504975"/>
            <a:ext cx="18287999" cy="5648476"/>
          </a:xfrm>
          <a:prstGeom prst="rect">
            <a:avLst/>
          </a:prstGeom>
          <a:noFill/>
          <a:ln>
            <a:noFill/>
          </a:ln>
        </p:spPr>
      </p:pic>
      <p:grpSp>
        <p:nvGrpSpPr>
          <p:cNvPr id="114" name="Google Shape;114;p15"/>
          <p:cNvGrpSpPr/>
          <p:nvPr/>
        </p:nvGrpSpPr>
        <p:grpSpPr>
          <a:xfrm>
            <a:off x="12452784" y="8613387"/>
            <a:ext cx="4249075" cy="4249075"/>
            <a:chOff x="0" y="0"/>
            <a:chExt cx="812800" cy="812800"/>
          </a:xfrm>
        </p:grpSpPr>
        <p:sp>
          <p:nvSpPr>
            <p:cNvPr id="115" name="Google Shape;11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15"/>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02</a:t>
            </a:r>
            <a:endParaRPr/>
          </a:p>
        </p:txBody>
      </p:sp>
      <p:cxnSp>
        <p:nvCxnSpPr>
          <p:cNvPr id="118" name="Google Shape;118;p15"/>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19" name="Google Shape;119;p15"/>
          <p:cNvGrpSpPr/>
          <p:nvPr/>
        </p:nvGrpSpPr>
        <p:grpSpPr>
          <a:xfrm>
            <a:off x="789502" y="-2038670"/>
            <a:ext cx="3067345" cy="3067345"/>
            <a:chOff x="0" y="0"/>
            <a:chExt cx="812800" cy="812800"/>
          </a:xfrm>
        </p:grpSpPr>
        <p:sp>
          <p:nvSpPr>
            <p:cNvPr id="120" name="Google Shape;120;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2" name="Google Shape;122;p15"/>
          <p:cNvSpPr txBox="1"/>
          <p:nvPr/>
        </p:nvSpPr>
        <p:spPr>
          <a:xfrm>
            <a:off x="4312147" y="5496251"/>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271905"/>
                </a:solidFill>
                <a:latin typeface="Bodoni"/>
                <a:ea typeface="Bodoni"/>
                <a:cs typeface="Bodoni"/>
                <a:sym typeface="Bodoni"/>
              </a:rPr>
              <a:t>Introduction</a:t>
            </a:r>
            <a:endParaRPr/>
          </a:p>
        </p:txBody>
      </p:sp>
      <p:sp>
        <p:nvSpPr>
          <p:cNvPr id="123" name="Google Shape;123;p15"/>
          <p:cNvSpPr txBox="1"/>
          <p:nvPr/>
        </p:nvSpPr>
        <p:spPr>
          <a:xfrm>
            <a:off x="789500" y="6884975"/>
            <a:ext cx="16650900" cy="18462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399">
                <a:solidFill>
                  <a:srgbClr val="271905"/>
                </a:solidFill>
                <a:latin typeface="Alice"/>
                <a:ea typeface="Alice"/>
                <a:cs typeface="Alice"/>
                <a:sym typeface="Alice"/>
              </a:rPr>
              <a:t>Accurate prediction of heart disease is crucial for timely intervention and improved patient outcomes, addressing the global urgency to combat one of the leading causes of death. Considering the urgent need for precise and timely heart disease prediction, this paper introduces a novel Federated Learning (FL) framework employing Artificial Neural Networks (ANN). By leveraging diverse data sources and prioritizing privacy, the proposed framework aims to enhance patient care, enabling early diagnosis, timely intervention, and improved outcomes.</a:t>
            </a:r>
            <a:endParaRPr sz="2399">
              <a:solidFill>
                <a:srgbClr val="271905"/>
              </a:solidFill>
              <a:latin typeface="Alice"/>
              <a:ea typeface="Alice"/>
              <a:cs typeface="Alice"/>
              <a:sym typeface="Alic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27" name="Shape 127"/>
        <p:cNvGrpSpPr/>
        <p:nvPr/>
      </p:nvGrpSpPr>
      <p:grpSpPr>
        <a:xfrm>
          <a:off x="0" y="0"/>
          <a:ext cx="0" cy="0"/>
          <a:chOff x="0" y="0"/>
          <a:chExt cx="0" cy="0"/>
        </a:xfrm>
      </p:grpSpPr>
      <p:cxnSp>
        <p:nvCxnSpPr>
          <p:cNvPr id="128" name="Google Shape;128;p16"/>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129" name="Google Shape;129;p16"/>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3</a:t>
            </a:r>
            <a:endParaRPr/>
          </a:p>
        </p:txBody>
      </p:sp>
      <p:cxnSp>
        <p:nvCxnSpPr>
          <p:cNvPr id="130" name="Google Shape;130;p16"/>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31" name="Google Shape;131;p16"/>
          <p:cNvGrpSpPr/>
          <p:nvPr/>
        </p:nvGrpSpPr>
        <p:grpSpPr>
          <a:xfrm>
            <a:off x="16675432" y="5850515"/>
            <a:ext cx="2712720" cy="2712720"/>
            <a:chOff x="0" y="0"/>
            <a:chExt cx="812800" cy="812800"/>
          </a:xfrm>
        </p:grpSpPr>
        <p:sp>
          <p:nvSpPr>
            <p:cNvPr id="132" name="Google Shape;132;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6"/>
          <p:cNvGrpSpPr/>
          <p:nvPr/>
        </p:nvGrpSpPr>
        <p:grpSpPr>
          <a:xfrm>
            <a:off x="-731820" y="-930219"/>
            <a:ext cx="3521050" cy="3521050"/>
            <a:chOff x="0" y="0"/>
            <a:chExt cx="812800" cy="812800"/>
          </a:xfrm>
        </p:grpSpPr>
        <p:sp>
          <p:nvSpPr>
            <p:cNvPr id="135" name="Google Shape;135;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 name="Google Shape;137;p16"/>
          <p:cNvSpPr txBox="1"/>
          <p:nvPr/>
        </p:nvSpPr>
        <p:spPr>
          <a:xfrm>
            <a:off x="5247300" y="1644400"/>
            <a:ext cx="8196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Related Works</a:t>
            </a:r>
            <a:endParaRPr/>
          </a:p>
        </p:txBody>
      </p:sp>
      <p:sp>
        <p:nvSpPr>
          <p:cNvPr id="138" name="Google Shape;138;p16"/>
          <p:cNvSpPr txBox="1"/>
          <p:nvPr/>
        </p:nvSpPr>
        <p:spPr>
          <a:xfrm>
            <a:off x="939050" y="3350400"/>
            <a:ext cx="14570100" cy="52128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Clr>
                <a:srgbClr val="271905"/>
              </a:buClr>
              <a:buSzPts val="2400"/>
              <a:buFont typeface="Bodoni"/>
              <a:buAutoNum type="arabicPeriod"/>
            </a:pPr>
            <a:r>
              <a:rPr lang="en-US" sz="2400">
                <a:solidFill>
                  <a:srgbClr val="271905"/>
                </a:solidFill>
                <a:latin typeface="Bodoni"/>
                <a:ea typeface="Bodoni"/>
                <a:cs typeface="Bodoni"/>
                <a:sym typeface="Bodoni"/>
              </a:rPr>
              <a:t>The paper introduces "FedGKT," a novel federated learning algorithm for training large Convolutional Neural Networks (CNNs) on edge devices with limited resources. FedGKT reduces the demand for edge computation and bandwidth while maintaining comparable accuracy to standard approaches. It employs an alternating minimization technique, periodically transferring knowledge from smaller edge CNNs to a larger server-side CNN. Compared to FedAVG, FedGKT achieves similar or higher accuracy with significantly fewer resources, making it a practical and efficient solution for resource-constrained edge devices.</a:t>
            </a:r>
            <a:endParaRPr sz="2400">
              <a:solidFill>
                <a:srgbClr val="271905"/>
              </a:solidFill>
              <a:latin typeface="Bodoni"/>
              <a:ea typeface="Bodoni"/>
              <a:cs typeface="Bodoni"/>
              <a:sym typeface="Bodoni"/>
            </a:endParaRPr>
          </a:p>
          <a:p>
            <a:pPr indent="0" lvl="0" marL="0" rtl="0" algn="l">
              <a:spcBef>
                <a:spcPts val="0"/>
              </a:spcBef>
              <a:spcAft>
                <a:spcPts val="0"/>
              </a:spcAft>
              <a:buNone/>
            </a:pPr>
            <a:r>
              <a:t/>
            </a:r>
            <a:endParaRPr sz="2400">
              <a:solidFill>
                <a:srgbClr val="271905"/>
              </a:solidFill>
              <a:latin typeface="Bodoni"/>
              <a:ea typeface="Bodoni"/>
              <a:cs typeface="Bodoni"/>
              <a:sym typeface="Bodoni"/>
            </a:endParaRPr>
          </a:p>
          <a:p>
            <a:pPr indent="-381000" lvl="0" marL="457200" rtl="0" algn="just">
              <a:spcBef>
                <a:spcPts val="0"/>
              </a:spcBef>
              <a:spcAft>
                <a:spcPts val="0"/>
              </a:spcAft>
              <a:buClr>
                <a:srgbClr val="271905"/>
              </a:buClr>
              <a:buSzPts val="2400"/>
              <a:buFont typeface="Bodoni"/>
              <a:buAutoNum type="arabicPeriod"/>
            </a:pPr>
            <a:r>
              <a:rPr lang="en-US" sz="2400">
                <a:solidFill>
                  <a:srgbClr val="271905"/>
                </a:solidFill>
                <a:latin typeface="Bodoni"/>
                <a:ea typeface="Bodoni"/>
                <a:cs typeface="Bodoni"/>
                <a:sym typeface="Bodoni"/>
              </a:rPr>
              <a:t>The paper introduces "Adaptive Personalized Federated Learning" (APFL) as a solution addressing challenges in Federated Learning. APFL improves global model performance while allowing individualized local models, seamlessly integrating local and global aspects. Emphasizing communication efficiency and superior generalization, APFL represents an evolutionary step in Federated Learning, offering a comprehensive solution with broad applicability. Empirical results demonstrate APFL's superiority, highlighting its positive impact on training, generalization, and diverse dataset performance. The paper concludes by stressing APFL's crucial role as a practical, adaptive approach to federated learning, with an emphasis on its communication-reduced optimization algorithm to effectively address challenges.</a:t>
            </a:r>
            <a:endParaRPr sz="2400">
              <a:solidFill>
                <a:srgbClr val="271905"/>
              </a:solidFill>
              <a:latin typeface="Bodoni"/>
              <a:ea typeface="Bodoni"/>
              <a:cs typeface="Bodoni"/>
              <a:sym typeface="Bodoni"/>
            </a:endParaRPr>
          </a:p>
          <a:p>
            <a:pPr indent="0" lvl="0" marL="457200" rtl="0" algn="l">
              <a:spcBef>
                <a:spcPts val="0"/>
              </a:spcBef>
              <a:spcAft>
                <a:spcPts val="0"/>
              </a:spcAft>
              <a:buNone/>
            </a:pPr>
            <a:r>
              <a:t/>
            </a:r>
            <a:endParaRPr sz="2400">
              <a:solidFill>
                <a:srgbClr val="271905"/>
              </a:solidFill>
              <a:latin typeface="Bodoni"/>
              <a:ea typeface="Bodoni"/>
              <a:cs typeface="Bodoni"/>
              <a:sym typeface="Bodo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42" name="Shape 142"/>
        <p:cNvGrpSpPr/>
        <p:nvPr/>
      </p:nvGrpSpPr>
      <p:grpSpPr>
        <a:xfrm>
          <a:off x="0" y="0"/>
          <a:ext cx="0" cy="0"/>
          <a:chOff x="0" y="0"/>
          <a:chExt cx="0" cy="0"/>
        </a:xfrm>
      </p:grpSpPr>
      <p:sp>
        <p:nvSpPr>
          <p:cNvPr id="143" name="Google Shape;143;p17"/>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4</a:t>
            </a:r>
            <a:endParaRPr/>
          </a:p>
        </p:txBody>
      </p:sp>
      <p:cxnSp>
        <p:nvCxnSpPr>
          <p:cNvPr id="144" name="Google Shape;144;p17"/>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45" name="Google Shape;145;p17"/>
          <p:cNvGrpSpPr/>
          <p:nvPr/>
        </p:nvGrpSpPr>
        <p:grpSpPr>
          <a:xfrm>
            <a:off x="-1119135" y="-1916920"/>
            <a:ext cx="4295648" cy="4295648"/>
            <a:chOff x="0" y="0"/>
            <a:chExt cx="812800" cy="812800"/>
          </a:xfrm>
        </p:grpSpPr>
        <p:sp>
          <p:nvSpPr>
            <p:cNvPr id="146" name="Google Shape;146;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8" name="Google Shape;148;p17"/>
          <p:cNvSpPr txBox="1"/>
          <p:nvPr/>
        </p:nvSpPr>
        <p:spPr>
          <a:xfrm>
            <a:off x="998775" y="2735600"/>
            <a:ext cx="15572700" cy="68007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599">
                <a:solidFill>
                  <a:srgbClr val="271905"/>
                </a:solidFill>
                <a:latin typeface="Alice"/>
                <a:ea typeface="Alice"/>
                <a:cs typeface="Alice"/>
                <a:sym typeface="Alice"/>
              </a:rPr>
              <a:t>Our data originates from a publicly available Heart Failure Prediction dataset on Kaggle.</a:t>
            </a:r>
            <a:endParaRPr sz="25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Size: The dataset comprises 12 columns and 919 rows.</a:t>
            </a:r>
            <a:endParaRPr sz="25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rPr lang="en-US" sz="2599">
                <a:solidFill>
                  <a:srgbClr val="271905"/>
                </a:solidFill>
                <a:latin typeface="Alice"/>
                <a:ea typeface="Alice"/>
                <a:cs typeface="Alice"/>
                <a:sym typeface="Alice"/>
              </a:rPr>
              <a:t>Features: Columns include age, gender, chest pain type, resting blood pressure, cholesterol, fasting blood sugar, resting echocardiogram, maximum heart rate achieved, exercise-induced angina, old peak, st slope, and heart disease.</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Age Range: Patient ages range from 28 to 77 years.</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Gender Distribution: 79% male and 21% female.</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Chest Pain Types: Four types recorded, with 54% ASY, 22% NAP, and the remaining 24% divided between ATA and TA.</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Blood Pressure and Cholesterol: Blood pressure ranges from 80 to 200, and cholesterol from 0 to 422.10.</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Fasting Blood Sugar: Categorized as 0 for negative and 1 for positive.</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Data Source: Obtained from Kaggle as the Heart Failure Prediction Dataset.</a:t>
            </a:r>
            <a:endParaRPr sz="2599">
              <a:solidFill>
                <a:srgbClr val="271905"/>
              </a:solidFill>
              <a:latin typeface="Alice"/>
              <a:ea typeface="Alice"/>
              <a:cs typeface="Alice"/>
              <a:sym typeface="Alice"/>
            </a:endParaRPr>
          </a:p>
          <a:p>
            <a:pPr indent="-393636" lvl="0" marL="457200" marR="0" rtl="0" algn="just">
              <a:lnSpc>
                <a:spcPct val="100000"/>
              </a:lnSpc>
              <a:spcBef>
                <a:spcPts val="0"/>
              </a:spcBef>
              <a:spcAft>
                <a:spcPts val="0"/>
              </a:spcAft>
              <a:buClr>
                <a:srgbClr val="271905"/>
              </a:buClr>
              <a:buSzPts val="2599"/>
              <a:buFont typeface="Alice"/>
              <a:buChar char="➔"/>
            </a:pPr>
            <a:r>
              <a:rPr lang="en-US" sz="2599">
                <a:solidFill>
                  <a:srgbClr val="271905"/>
                </a:solidFill>
                <a:latin typeface="Alice"/>
                <a:ea typeface="Alice"/>
                <a:cs typeface="Alice"/>
                <a:sym typeface="Alice"/>
              </a:rPr>
              <a:t>Origins: Out of 918 observations, 303 are from Cleveland, 249 from Hungarian, 123 from Switzerland, 200 from Long Beach VA, and 270 from the Stalog dataset.</a:t>
            </a:r>
            <a:endParaRPr sz="25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599">
              <a:solidFill>
                <a:srgbClr val="271905"/>
              </a:solidFill>
              <a:latin typeface="Alice"/>
              <a:ea typeface="Alice"/>
              <a:cs typeface="Alice"/>
              <a:sym typeface="Alice"/>
            </a:endParaRPr>
          </a:p>
        </p:txBody>
      </p:sp>
      <p:sp>
        <p:nvSpPr>
          <p:cNvPr id="149" name="Google Shape;149;p17"/>
          <p:cNvSpPr txBox="1"/>
          <p:nvPr/>
        </p:nvSpPr>
        <p:spPr>
          <a:xfrm>
            <a:off x="7333751" y="697700"/>
            <a:ext cx="40053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200">
                <a:solidFill>
                  <a:srgbClr val="271905"/>
                </a:solidFill>
                <a:latin typeface="Bodoni"/>
                <a:ea typeface="Bodoni"/>
                <a:cs typeface="Bodoni"/>
                <a:sym typeface="Bodoni"/>
              </a:rPr>
              <a:t>Dataset</a:t>
            </a:r>
            <a:endParaRPr/>
          </a:p>
        </p:txBody>
      </p:sp>
      <p:grpSp>
        <p:nvGrpSpPr>
          <p:cNvPr id="150" name="Google Shape;150;p17"/>
          <p:cNvGrpSpPr/>
          <p:nvPr/>
        </p:nvGrpSpPr>
        <p:grpSpPr>
          <a:xfrm>
            <a:off x="16917080" y="1805906"/>
            <a:ext cx="3521050" cy="3521050"/>
            <a:chOff x="0" y="0"/>
            <a:chExt cx="812800" cy="812800"/>
          </a:xfrm>
        </p:grpSpPr>
        <p:sp>
          <p:nvSpPr>
            <p:cNvPr id="151" name="Google Shape;151;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156" name="Shape 156"/>
        <p:cNvGrpSpPr/>
        <p:nvPr/>
      </p:nvGrpSpPr>
      <p:grpSpPr>
        <a:xfrm>
          <a:off x="0" y="0"/>
          <a:ext cx="0" cy="0"/>
          <a:chOff x="0" y="0"/>
          <a:chExt cx="0" cy="0"/>
        </a:xfrm>
      </p:grpSpPr>
      <p:sp>
        <p:nvSpPr>
          <p:cNvPr id="157" name="Google Shape;157;p18"/>
          <p:cNvSpPr txBox="1"/>
          <p:nvPr/>
        </p:nvSpPr>
        <p:spPr>
          <a:xfrm>
            <a:off x="5149501" y="658051"/>
            <a:ext cx="79890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Pre-processing</a:t>
            </a:r>
            <a:endParaRPr/>
          </a:p>
        </p:txBody>
      </p:sp>
      <p:sp>
        <p:nvSpPr>
          <p:cNvPr id="158" name="Google Shape;158;p18"/>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5</a:t>
            </a:r>
            <a:endParaRPr/>
          </a:p>
        </p:txBody>
      </p:sp>
      <p:cxnSp>
        <p:nvCxnSpPr>
          <p:cNvPr id="159" name="Google Shape;159;p18"/>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160" name="Google Shape;160;p18"/>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161" name="Google Shape;161;p18"/>
          <p:cNvGrpSpPr/>
          <p:nvPr/>
        </p:nvGrpSpPr>
        <p:grpSpPr>
          <a:xfrm>
            <a:off x="16593978" y="658048"/>
            <a:ext cx="2046874" cy="2046874"/>
            <a:chOff x="0" y="0"/>
            <a:chExt cx="812800" cy="812800"/>
          </a:xfrm>
        </p:grpSpPr>
        <p:sp>
          <p:nvSpPr>
            <p:cNvPr id="162" name="Google Shape;162;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4" name="Google Shape;164;p18"/>
          <p:cNvGrpSpPr/>
          <p:nvPr/>
        </p:nvGrpSpPr>
        <p:grpSpPr>
          <a:xfrm>
            <a:off x="-2492340" y="4219596"/>
            <a:ext cx="3521050" cy="3521050"/>
            <a:chOff x="0" y="0"/>
            <a:chExt cx="812800" cy="812800"/>
          </a:xfrm>
        </p:grpSpPr>
        <p:sp>
          <p:nvSpPr>
            <p:cNvPr id="165" name="Google Shape;165;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18"/>
          <p:cNvSpPr txBox="1"/>
          <p:nvPr/>
        </p:nvSpPr>
        <p:spPr>
          <a:xfrm>
            <a:off x="1782925" y="2931750"/>
            <a:ext cx="8095800" cy="44235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Categorical Feature Encoding</a:t>
            </a:r>
            <a:endParaRPr sz="3400">
              <a:solidFill>
                <a:srgbClr val="F4EADB"/>
              </a:solidFill>
              <a:latin typeface="Bodoni"/>
              <a:ea typeface="Bodoni"/>
              <a:cs typeface="Bodoni"/>
              <a:sym typeface="Bodoni"/>
            </a:endParaRPr>
          </a:p>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Feature Scaling</a:t>
            </a:r>
            <a:endParaRPr sz="3400">
              <a:solidFill>
                <a:srgbClr val="F4EADB"/>
              </a:solidFill>
              <a:latin typeface="Bodoni"/>
              <a:ea typeface="Bodoni"/>
              <a:cs typeface="Bodoni"/>
              <a:sym typeface="Bodoni"/>
            </a:endParaRPr>
          </a:p>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Data Splitting</a:t>
            </a:r>
            <a:endParaRPr sz="3400">
              <a:solidFill>
                <a:srgbClr val="F4EADB"/>
              </a:solidFill>
              <a:latin typeface="Bodoni"/>
              <a:ea typeface="Bodoni"/>
              <a:cs typeface="Bodoni"/>
              <a:sym typeface="Bodoni"/>
            </a:endParaRPr>
          </a:p>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Dropping Redundant Features</a:t>
            </a:r>
            <a:endParaRPr sz="3400">
              <a:solidFill>
                <a:srgbClr val="F4EADB"/>
              </a:solidFill>
              <a:latin typeface="Bodoni"/>
              <a:ea typeface="Bodoni"/>
              <a:cs typeface="Bodoni"/>
              <a:sym typeface="Bodoni"/>
            </a:endParaRPr>
          </a:p>
          <a:p>
            <a:pPr indent="-444500" lvl="0" marL="457200" rtl="0" algn="l">
              <a:spcBef>
                <a:spcPts val="0"/>
              </a:spcBef>
              <a:spcAft>
                <a:spcPts val="0"/>
              </a:spcAft>
              <a:buClr>
                <a:srgbClr val="F4EADB"/>
              </a:buClr>
              <a:buSzPts val="3400"/>
              <a:buFont typeface="Bodoni"/>
              <a:buChar char="➔"/>
            </a:pPr>
            <a:r>
              <a:rPr lang="en-US" sz="3400">
                <a:solidFill>
                  <a:srgbClr val="F4EADB"/>
                </a:solidFill>
                <a:latin typeface="Bodoni"/>
                <a:ea typeface="Bodoni"/>
                <a:cs typeface="Bodoni"/>
                <a:sym typeface="Bodoni"/>
              </a:rPr>
              <a:t>Splitting the dataset</a:t>
            </a:r>
            <a:endParaRPr sz="3400">
              <a:solidFill>
                <a:srgbClr val="F4EADB"/>
              </a:solidFill>
              <a:latin typeface="Bodoni"/>
              <a:ea typeface="Bodoni"/>
              <a:cs typeface="Bodoni"/>
              <a:sym typeface="Bodoni"/>
            </a:endParaRPr>
          </a:p>
          <a:p>
            <a:pPr indent="0" lvl="0" marL="914400" rtl="0" algn="l">
              <a:spcBef>
                <a:spcPts val="0"/>
              </a:spcBef>
              <a:spcAft>
                <a:spcPts val="0"/>
              </a:spcAft>
              <a:buNone/>
            </a:pPr>
            <a:r>
              <a:t/>
            </a:r>
            <a:endParaRPr sz="3200">
              <a:solidFill>
                <a:srgbClr val="F4EADB"/>
              </a:solidFill>
              <a:latin typeface="Bodoni"/>
              <a:ea typeface="Bodoni"/>
              <a:cs typeface="Bodoni"/>
              <a:sym typeface="Bodon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71" name="Shape 171"/>
        <p:cNvGrpSpPr/>
        <p:nvPr/>
      </p:nvGrpSpPr>
      <p:grpSpPr>
        <a:xfrm>
          <a:off x="0" y="0"/>
          <a:ext cx="0" cy="0"/>
          <a:chOff x="0" y="0"/>
          <a:chExt cx="0" cy="0"/>
        </a:xfrm>
      </p:grpSpPr>
      <p:sp>
        <p:nvSpPr>
          <p:cNvPr id="172" name="Google Shape;172;p19"/>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6</a:t>
            </a:r>
            <a:endParaRPr/>
          </a:p>
        </p:txBody>
      </p:sp>
      <p:cxnSp>
        <p:nvCxnSpPr>
          <p:cNvPr id="173" name="Google Shape;173;p19"/>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74" name="Google Shape;174;p19"/>
          <p:cNvGrpSpPr/>
          <p:nvPr/>
        </p:nvGrpSpPr>
        <p:grpSpPr>
          <a:xfrm>
            <a:off x="-1119135" y="-1916920"/>
            <a:ext cx="4295648" cy="4295648"/>
            <a:chOff x="0" y="0"/>
            <a:chExt cx="812800" cy="812800"/>
          </a:xfrm>
        </p:grpSpPr>
        <p:sp>
          <p:nvSpPr>
            <p:cNvPr id="175" name="Google Shape;175;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19"/>
          <p:cNvSpPr txBox="1"/>
          <p:nvPr/>
        </p:nvSpPr>
        <p:spPr>
          <a:xfrm>
            <a:off x="759600" y="3664350"/>
            <a:ext cx="8507400" cy="77550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Implemented algorithms</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Federated ANN</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Centralized Deep Learning Model.</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Data Distribution.</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Client Training.</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Model Aggregation.</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Averaging Strategy.</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Server Model Update.</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Resynchronization.</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Iterations.</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Improved Model.</a:t>
            </a:r>
            <a:endParaRPr sz="2799">
              <a:solidFill>
                <a:srgbClr val="271905"/>
              </a:solidFill>
              <a:latin typeface="Alice"/>
              <a:ea typeface="Alice"/>
              <a:cs typeface="Alice"/>
              <a:sym typeface="Alice"/>
            </a:endParaRPr>
          </a:p>
          <a:p>
            <a:pPr indent="0" lvl="0" marL="0" rtl="0" algn="just">
              <a:spcBef>
                <a:spcPts val="0"/>
              </a:spcBef>
              <a:spcAft>
                <a:spcPts val="0"/>
              </a:spcAft>
              <a:buNone/>
            </a:pPr>
            <a:r>
              <a:t/>
            </a:r>
            <a:endParaRPr sz="2799">
              <a:solidFill>
                <a:srgbClr val="271905"/>
              </a:solidFill>
              <a:latin typeface="Alice"/>
              <a:ea typeface="Alice"/>
              <a:cs typeface="Alice"/>
              <a:sym typeface="Alice"/>
            </a:endParaRPr>
          </a:p>
          <a:p>
            <a:pPr indent="0" lvl="0" marL="0" rtl="0" algn="just">
              <a:spcBef>
                <a:spcPts val="0"/>
              </a:spcBef>
              <a:spcAft>
                <a:spcPts val="0"/>
              </a:spcAft>
              <a:buNone/>
            </a:pPr>
            <a:r>
              <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
        <p:nvSpPr>
          <p:cNvPr id="178" name="Google Shape;178;p19"/>
          <p:cNvSpPr txBox="1"/>
          <p:nvPr/>
        </p:nvSpPr>
        <p:spPr>
          <a:xfrm>
            <a:off x="3338125" y="2092525"/>
            <a:ext cx="55707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200">
                <a:solidFill>
                  <a:srgbClr val="271905"/>
                </a:solidFill>
                <a:latin typeface="Bodoni"/>
                <a:ea typeface="Bodoni"/>
                <a:cs typeface="Bodoni"/>
                <a:sym typeface="Bodoni"/>
              </a:rPr>
              <a:t>Methodology</a:t>
            </a:r>
            <a:endParaRPr/>
          </a:p>
        </p:txBody>
      </p:sp>
      <p:pic>
        <p:nvPicPr>
          <p:cNvPr id="179" name="Google Shape;179;p19"/>
          <p:cNvPicPr preferRelativeResize="0"/>
          <p:nvPr/>
        </p:nvPicPr>
        <p:blipFill>
          <a:blip r:embed="rId3">
            <a:alphaModFix/>
          </a:blip>
          <a:stretch>
            <a:fillRect/>
          </a:stretch>
        </p:blipFill>
        <p:spPr>
          <a:xfrm>
            <a:off x="12605316" y="152400"/>
            <a:ext cx="5191125" cy="992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83" name="Shape 183"/>
        <p:cNvGrpSpPr/>
        <p:nvPr/>
      </p:nvGrpSpPr>
      <p:grpSpPr>
        <a:xfrm>
          <a:off x="0" y="0"/>
          <a:ext cx="0" cy="0"/>
          <a:chOff x="0" y="0"/>
          <a:chExt cx="0" cy="0"/>
        </a:xfrm>
      </p:grpSpPr>
      <p:cxnSp>
        <p:nvCxnSpPr>
          <p:cNvPr id="184" name="Google Shape;184;p20"/>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185" name="Google Shape;185;p20"/>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7</a:t>
            </a:r>
            <a:endParaRPr/>
          </a:p>
        </p:txBody>
      </p:sp>
      <p:cxnSp>
        <p:nvCxnSpPr>
          <p:cNvPr id="186" name="Google Shape;186;p20"/>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87" name="Google Shape;187;p20"/>
          <p:cNvGrpSpPr/>
          <p:nvPr/>
        </p:nvGrpSpPr>
        <p:grpSpPr>
          <a:xfrm>
            <a:off x="-731820" y="-930219"/>
            <a:ext cx="3521050" cy="3521050"/>
            <a:chOff x="0" y="0"/>
            <a:chExt cx="812800" cy="812800"/>
          </a:xfrm>
        </p:grpSpPr>
        <p:sp>
          <p:nvSpPr>
            <p:cNvPr id="188" name="Google Shape;188;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0" name="Google Shape;190;p20"/>
          <p:cNvSpPr txBox="1"/>
          <p:nvPr/>
        </p:nvSpPr>
        <p:spPr>
          <a:xfrm>
            <a:off x="1317225" y="211775"/>
            <a:ext cx="8196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Results</a:t>
            </a:r>
            <a:endParaRPr/>
          </a:p>
        </p:txBody>
      </p:sp>
      <p:grpSp>
        <p:nvGrpSpPr>
          <p:cNvPr id="191" name="Google Shape;191;p20"/>
          <p:cNvGrpSpPr/>
          <p:nvPr/>
        </p:nvGrpSpPr>
        <p:grpSpPr>
          <a:xfrm>
            <a:off x="16675432" y="5850515"/>
            <a:ext cx="2712720" cy="2712720"/>
            <a:chOff x="0" y="0"/>
            <a:chExt cx="812800" cy="812800"/>
          </a:xfrm>
        </p:grpSpPr>
        <p:sp>
          <p:nvSpPr>
            <p:cNvPr id="192" name="Google Shape;192;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4" name="Google Shape;194;p20"/>
          <p:cNvSpPr txBox="1"/>
          <p:nvPr/>
        </p:nvSpPr>
        <p:spPr>
          <a:xfrm>
            <a:off x="939050" y="3350400"/>
            <a:ext cx="14570100" cy="5212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800">
              <a:solidFill>
                <a:srgbClr val="271905"/>
              </a:solidFill>
              <a:latin typeface="Bodoni"/>
              <a:ea typeface="Bodoni"/>
              <a:cs typeface="Bodoni"/>
              <a:sym typeface="Bodoni"/>
            </a:endParaRPr>
          </a:p>
        </p:txBody>
      </p:sp>
      <p:pic>
        <p:nvPicPr>
          <p:cNvPr id="195" name="Google Shape;195;p20"/>
          <p:cNvPicPr preferRelativeResize="0"/>
          <p:nvPr/>
        </p:nvPicPr>
        <p:blipFill>
          <a:blip r:embed="rId3">
            <a:alphaModFix/>
          </a:blip>
          <a:stretch>
            <a:fillRect/>
          </a:stretch>
        </p:blipFill>
        <p:spPr>
          <a:xfrm>
            <a:off x="9990075" y="211775"/>
            <a:ext cx="6039575" cy="8742438"/>
          </a:xfrm>
          <a:prstGeom prst="rect">
            <a:avLst/>
          </a:prstGeom>
          <a:noFill/>
          <a:ln>
            <a:noFill/>
          </a:ln>
        </p:spPr>
      </p:pic>
      <p:pic>
        <p:nvPicPr>
          <p:cNvPr id="196" name="Google Shape;196;p20"/>
          <p:cNvPicPr preferRelativeResize="0"/>
          <p:nvPr/>
        </p:nvPicPr>
        <p:blipFill>
          <a:blip r:embed="rId4">
            <a:alphaModFix/>
          </a:blip>
          <a:stretch>
            <a:fillRect/>
          </a:stretch>
        </p:blipFill>
        <p:spPr>
          <a:xfrm>
            <a:off x="2619526" y="1865000"/>
            <a:ext cx="5798800" cy="4956144"/>
          </a:xfrm>
          <a:prstGeom prst="rect">
            <a:avLst/>
          </a:prstGeom>
          <a:noFill/>
          <a:ln>
            <a:noFill/>
          </a:ln>
        </p:spPr>
      </p:pic>
      <p:pic>
        <p:nvPicPr>
          <p:cNvPr id="197" name="Google Shape;197;p20"/>
          <p:cNvPicPr preferRelativeResize="0"/>
          <p:nvPr/>
        </p:nvPicPr>
        <p:blipFill>
          <a:blip r:embed="rId5">
            <a:alphaModFix/>
          </a:blip>
          <a:stretch>
            <a:fillRect/>
          </a:stretch>
        </p:blipFill>
        <p:spPr>
          <a:xfrm>
            <a:off x="2364313" y="7044213"/>
            <a:ext cx="6309225" cy="19910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01" name="Shape 201"/>
        <p:cNvGrpSpPr/>
        <p:nvPr/>
      </p:nvGrpSpPr>
      <p:grpSpPr>
        <a:xfrm>
          <a:off x="0" y="0"/>
          <a:ext cx="0" cy="0"/>
          <a:chOff x="0" y="0"/>
          <a:chExt cx="0" cy="0"/>
        </a:xfrm>
      </p:grpSpPr>
      <p:cxnSp>
        <p:nvCxnSpPr>
          <p:cNvPr id="202" name="Google Shape;202;p21"/>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03" name="Google Shape;203;p21"/>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08</a:t>
            </a:r>
            <a:endParaRPr/>
          </a:p>
        </p:txBody>
      </p:sp>
      <p:cxnSp>
        <p:nvCxnSpPr>
          <p:cNvPr id="204" name="Google Shape;204;p21"/>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05" name="Google Shape;205;p21"/>
          <p:cNvGrpSpPr/>
          <p:nvPr/>
        </p:nvGrpSpPr>
        <p:grpSpPr>
          <a:xfrm>
            <a:off x="16675432" y="5850515"/>
            <a:ext cx="2712720" cy="2712720"/>
            <a:chOff x="0" y="0"/>
            <a:chExt cx="812800" cy="812800"/>
          </a:xfrm>
        </p:grpSpPr>
        <p:sp>
          <p:nvSpPr>
            <p:cNvPr id="206" name="Google Shape;206;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8" name="Google Shape;208;p21"/>
          <p:cNvGrpSpPr/>
          <p:nvPr/>
        </p:nvGrpSpPr>
        <p:grpSpPr>
          <a:xfrm>
            <a:off x="-731820" y="-930219"/>
            <a:ext cx="3521050" cy="3521050"/>
            <a:chOff x="0" y="0"/>
            <a:chExt cx="812800" cy="812800"/>
          </a:xfrm>
        </p:grpSpPr>
        <p:sp>
          <p:nvSpPr>
            <p:cNvPr id="209" name="Google Shape;209;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1" name="Google Shape;211;p21"/>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Limitations</a:t>
            </a:r>
            <a:endParaRPr/>
          </a:p>
        </p:txBody>
      </p:sp>
      <p:sp>
        <p:nvSpPr>
          <p:cNvPr id="212" name="Google Shape;212;p21"/>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Slightly overfitting issues.</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There are more robust DL models other than ANN.</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Model was trained in a Google Cloud Platform (Hardware Limitations)</a:t>
            </a:r>
            <a:endParaRPr sz="3200">
              <a:solidFill>
                <a:srgbClr val="271905"/>
              </a:solidFill>
              <a:latin typeface="Bodoni"/>
              <a:ea typeface="Bodoni"/>
              <a:cs typeface="Bodoni"/>
              <a:sym typeface="Bodon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