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Alice"/>
      <p:regular r:id="rId16"/>
    </p:embeddedFont>
    <p:embeddedFont>
      <p:font typeface="Bodoni"/>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odoni-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Bodoni-regular.fntdata"/><Relationship Id="rId16" Type="http://schemas.openxmlformats.org/officeDocument/2006/relationships/font" Target="fonts/Alice-regular.fntdata"/><Relationship Id="rId5" Type="http://schemas.openxmlformats.org/officeDocument/2006/relationships/notesMaster" Target="notesMasters/notesMaster1.xml"/><Relationship Id="rId19" Type="http://schemas.openxmlformats.org/officeDocument/2006/relationships/font" Target="fonts/Bodoni-italic.fntdata"/><Relationship Id="rId6" Type="http://schemas.openxmlformats.org/officeDocument/2006/relationships/slide" Target="slides/slide1.xml"/><Relationship Id="rId18" Type="http://schemas.openxmlformats.org/officeDocument/2006/relationships/font" Target="fonts/Bodoni-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64ecfae6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a64ecfae6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64ecfae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a64ecfae63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64ecfae6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a64ecfae63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64ecfae63_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a64ecfae63_4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83" name="Shape 83"/>
        <p:cNvGrpSpPr/>
        <p:nvPr/>
      </p:nvGrpSpPr>
      <p:grpSpPr>
        <a:xfrm>
          <a:off x="0" y="0"/>
          <a:ext cx="0" cy="0"/>
          <a:chOff x="0" y="0"/>
          <a:chExt cx="0" cy="0"/>
        </a:xfrm>
      </p:grpSpPr>
      <p:grpSp>
        <p:nvGrpSpPr>
          <p:cNvPr id="84" name="Google Shape;84;p13"/>
          <p:cNvGrpSpPr/>
          <p:nvPr/>
        </p:nvGrpSpPr>
        <p:grpSpPr>
          <a:xfrm>
            <a:off x="14875708" y="-2383592"/>
            <a:ext cx="4767184" cy="4767184"/>
            <a:chOff x="0" y="0"/>
            <a:chExt cx="812800" cy="812800"/>
          </a:xfrm>
        </p:grpSpPr>
        <p:sp>
          <p:nvSpPr>
            <p:cNvPr id="85" name="Google Shape;85;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3"/>
          <p:cNvSpPr txBox="1"/>
          <p:nvPr/>
        </p:nvSpPr>
        <p:spPr>
          <a:xfrm>
            <a:off x="4082008" y="4922911"/>
            <a:ext cx="10793700" cy="4525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Farjana Alam (20101022)</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Maidul Islam (20101309)</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Farhan Bin Bahar (20101519)</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Mukarrama Tun Fabia (20101572)</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Course Code: CSE449</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Section: 01</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Team: 32</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t/>
            </a:r>
            <a:endParaRPr sz="27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ST: Farah Binta Haque</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 RA: Md Sabbir Hossain</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t/>
            </a:r>
            <a:endParaRPr sz="3300">
              <a:solidFill>
                <a:srgbClr val="271905"/>
              </a:solidFill>
              <a:latin typeface="Alice"/>
              <a:ea typeface="Alice"/>
              <a:cs typeface="Alice"/>
              <a:sym typeface="Alice"/>
            </a:endParaRPr>
          </a:p>
        </p:txBody>
      </p:sp>
      <p:sp>
        <p:nvSpPr>
          <p:cNvPr id="88" name="Google Shape;88;p13"/>
          <p:cNvSpPr txBox="1"/>
          <p:nvPr/>
        </p:nvSpPr>
        <p:spPr>
          <a:xfrm>
            <a:off x="1992725" y="2287775"/>
            <a:ext cx="14032500" cy="1625400"/>
          </a:xfrm>
          <a:prstGeom prst="rect">
            <a:avLst/>
          </a:prstGeom>
          <a:noFill/>
          <a:ln>
            <a:noFill/>
          </a:ln>
        </p:spPr>
        <p:txBody>
          <a:bodyPr anchorCtr="0" anchor="t" bIns="0" lIns="0" spcFirstLastPara="1" rIns="0" wrap="square" tIns="0">
            <a:spAutoFit/>
          </a:bodyPr>
          <a:lstStyle/>
          <a:p>
            <a:pPr indent="0" lvl="0" marL="0" marR="0" rtl="0" algn="ctr">
              <a:lnSpc>
                <a:spcPct val="120001"/>
              </a:lnSpc>
              <a:spcBef>
                <a:spcPts val="0"/>
              </a:spcBef>
              <a:spcAft>
                <a:spcPts val="0"/>
              </a:spcAft>
              <a:buNone/>
            </a:pPr>
            <a:r>
              <a:rPr lang="en-US" sz="4800">
                <a:solidFill>
                  <a:srgbClr val="271905"/>
                </a:solidFill>
                <a:latin typeface="Bodoni"/>
                <a:ea typeface="Bodoni"/>
                <a:cs typeface="Bodoni"/>
                <a:sym typeface="Bodoni"/>
              </a:rPr>
              <a:t>Decentralized Heart Health: A Federated Artificial Neural Network Approach to Predicting Heart Disease</a:t>
            </a:r>
            <a:endParaRPr sz="4800">
              <a:solidFill>
                <a:srgbClr val="271905"/>
              </a:solidFill>
              <a:latin typeface="Bodoni"/>
              <a:ea typeface="Bodoni"/>
              <a:cs typeface="Bodoni"/>
              <a:sym typeface="Bodoni"/>
            </a:endParaRPr>
          </a:p>
        </p:txBody>
      </p:sp>
      <p:grpSp>
        <p:nvGrpSpPr>
          <p:cNvPr id="89" name="Google Shape;89;p13"/>
          <p:cNvGrpSpPr/>
          <p:nvPr/>
        </p:nvGrpSpPr>
        <p:grpSpPr>
          <a:xfrm>
            <a:off x="1363492" y="8746101"/>
            <a:ext cx="3521040" cy="3521040"/>
            <a:chOff x="0" y="0"/>
            <a:chExt cx="812800" cy="812800"/>
          </a:xfrm>
        </p:grpSpPr>
        <p:sp>
          <p:nvSpPr>
            <p:cNvPr id="90" name="Google Shape;90;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92" name="Google Shape;92;p13"/>
          <p:cNvCxnSpPr/>
          <p:nvPr/>
        </p:nvCxnSpPr>
        <p:spPr>
          <a:xfrm>
            <a:off x="10986615" y="9258300"/>
            <a:ext cx="7301385" cy="0"/>
          </a:xfrm>
          <a:prstGeom prst="straightConnector1">
            <a:avLst/>
          </a:prstGeom>
          <a:noFill/>
          <a:ln cap="flat" cmpd="sng" w="38100">
            <a:solidFill>
              <a:srgbClr val="967D55"/>
            </a:solidFill>
            <a:prstDash val="solid"/>
            <a:round/>
            <a:headEnd len="sm" w="sm" type="none"/>
            <a:tailEnd len="sm" w="sm" type="none"/>
          </a:ln>
        </p:spPr>
      </p:cxnSp>
      <p:sp>
        <p:nvSpPr>
          <p:cNvPr id="93" name="Google Shape;93;p13"/>
          <p:cNvSpPr txBox="1"/>
          <p:nvPr/>
        </p:nvSpPr>
        <p:spPr>
          <a:xfrm>
            <a:off x="5835216" y="9094153"/>
            <a:ext cx="66177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212" name="Shape 212"/>
        <p:cNvGrpSpPr/>
        <p:nvPr/>
      </p:nvGrpSpPr>
      <p:grpSpPr>
        <a:xfrm>
          <a:off x="0" y="0"/>
          <a:ext cx="0" cy="0"/>
          <a:chOff x="0" y="0"/>
          <a:chExt cx="0" cy="0"/>
        </a:xfrm>
      </p:grpSpPr>
      <p:cxnSp>
        <p:nvCxnSpPr>
          <p:cNvPr id="213" name="Google Shape;213;p22"/>
          <p:cNvCxnSpPr/>
          <p:nvPr/>
        </p:nvCxnSpPr>
        <p:spPr>
          <a:xfrm>
            <a:off x="10986615" y="9258300"/>
            <a:ext cx="7301385" cy="0"/>
          </a:xfrm>
          <a:prstGeom prst="straightConnector1">
            <a:avLst/>
          </a:prstGeom>
          <a:noFill/>
          <a:ln cap="flat" cmpd="sng" w="38100">
            <a:solidFill>
              <a:srgbClr val="F4EADB"/>
            </a:solidFill>
            <a:prstDash val="solid"/>
            <a:round/>
            <a:headEnd len="sm" w="sm" type="none"/>
            <a:tailEnd len="sm" w="sm" type="none"/>
          </a:ln>
        </p:spPr>
      </p:cxnSp>
      <p:grpSp>
        <p:nvGrpSpPr>
          <p:cNvPr id="214" name="Google Shape;214;p22"/>
          <p:cNvGrpSpPr/>
          <p:nvPr/>
        </p:nvGrpSpPr>
        <p:grpSpPr>
          <a:xfrm>
            <a:off x="1363492" y="8746101"/>
            <a:ext cx="3521040" cy="3521040"/>
            <a:chOff x="0" y="0"/>
            <a:chExt cx="812800" cy="812800"/>
          </a:xfrm>
        </p:grpSpPr>
        <p:sp>
          <p:nvSpPr>
            <p:cNvPr id="215" name="Google Shape;215;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7" name="Google Shape;217;p22"/>
          <p:cNvSpPr txBox="1"/>
          <p:nvPr/>
        </p:nvSpPr>
        <p:spPr>
          <a:xfrm>
            <a:off x="4312147" y="6080066"/>
            <a:ext cx="9663706" cy="11620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7200" u="none" cap="none" strike="noStrike">
                <a:solidFill>
                  <a:srgbClr val="F4EADB"/>
                </a:solidFill>
                <a:latin typeface="Bodoni"/>
                <a:ea typeface="Bodoni"/>
                <a:cs typeface="Bodoni"/>
                <a:sym typeface="Bodoni"/>
              </a:rPr>
              <a:t>Thank You</a:t>
            </a:r>
            <a:endParaRPr/>
          </a:p>
        </p:txBody>
      </p:sp>
      <p:sp>
        <p:nvSpPr>
          <p:cNvPr id="218" name="Google Shape;218;p22"/>
          <p:cNvSpPr txBox="1"/>
          <p:nvPr/>
        </p:nvSpPr>
        <p:spPr>
          <a:xfrm>
            <a:off x="5835216" y="9094153"/>
            <a:ext cx="6617568"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reallygreatsite.com</a:t>
            </a:r>
            <a:endParaRPr/>
          </a:p>
        </p:txBody>
      </p:sp>
      <p:sp>
        <p:nvSpPr>
          <p:cNvPr id="219" name="Google Shape;219;p22"/>
          <p:cNvSpPr txBox="1"/>
          <p:nvPr/>
        </p:nvSpPr>
        <p:spPr>
          <a:xfrm>
            <a:off x="4285503" y="9031605"/>
            <a:ext cx="97170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grpSp>
        <p:nvGrpSpPr>
          <p:cNvPr id="220" name="Google Shape;220;p22"/>
          <p:cNvGrpSpPr/>
          <p:nvPr/>
        </p:nvGrpSpPr>
        <p:grpSpPr>
          <a:xfrm>
            <a:off x="14613933" y="181567"/>
            <a:ext cx="5268326" cy="5268326"/>
            <a:chOff x="0" y="0"/>
            <a:chExt cx="812800" cy="812800"/>
          </a:xfrm>
        </p:grpSpPr>
        <p:sp>
          <p:nvSpPr>
            <p:cNvPr id="221" name="Google Shape;221;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3" name="Google Shape;223;p22"/>
          <p:cNvGrpSpPr/>
          <p:nvPr/>
        </p:nvGrpSpPr>
        <p:grpSpPr>
          <a:xfrm>
            <a:off x="-1039686" y="1757432"/>
            <a:ext cx="2645339" cy="2645339"/>
            <a:chOff x="0" y="0"/>
            <a:chExt cx="812800" cy="812800"/>
          </a:xfrm>
        </p:grpSpPr>
        <p:sp>
          <p:nvSpPr>
            <p:cNvPr id="224" name="Google Shape;224;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97" name="Shape 97"/>
        <p:cNvGrpSpPr/>
        <p:nvPr/>
      </p:nvGrpSpPr>
      <p:grpSpPr>
        <a:xfrm>
          <a:off x="0" y="0"/>
          <a:ext cx="0" cy="0"/>
          <a:chOff x="0" y="0"/>
          <a:chExt cx="0" cy="0"/>
        </a:xfrm>
      </p:grpSpPr>
      <p:cxnSp>
        <p:nvCxnSpPr>
          <p:cNvPr id="98" name="Google Shape;98;p14"/>
          <p:cNvCxnSpPr/>
          <p:nvPr/>
        </p:nvCxnSpPr>
        <p:spPr>
          <a:xfrm>
            <a:off x="9780663" y="9239250"/>
            <a:ext cx="8507337" cy="0"/>
          </a:xfrm>
          <a:prstGeom prst="straightConnector1">
            <a:avLst/>
          </a:prstGeom>
          <a:noFill/>
          <a:ln cap="flat" cmpd="sng" w="38100">
            <a:solidFill>
              <a:srgbClr val="967D55"/>
            </a:solidFill>
            <a:prstDash val="solid"/>
            <a:round/>
            <a:headEnd len="sm" w="sm" type="none"/>
            <a:tailEnd len="sm" w="sm" type="none"/>
          </a:ln>
        </p:spPr>
      </p:cxnSp>
      <p:sp>
        <p:nvSpPr>
          <p:cNvPr id="99" name="Google Shape;99;p14"/>
          <p:cNvSpPr txBox="1"/>
          <p:nvPr/>
        </p:nvSpPr>
        <p:spPr>
          <a:xfrm>
            <a:off x="8298068" y="9094153"/>
            <a:ext cx="1691865"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01</a:t>
            </a:r>
            <a:endParaRPr/>
          </a:p>
        </p:txBody>
      </p:sp>
      <p:cxnSp>
        <p:nvCxnSpPr>
          <p:cNvPr id="100" name="Google Shape;100;p14"/>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101" name="Google Shape;101;p14"/>
          <p:cNvGrpSpPr/>
          <p:nvPr/>
        </p:nvGrpSpPr>
        <p:grpSpPr>
          <a:xfrm>
            <a:off x="16675432" y="5850515"/>
            <a:ext cx="2712720" cy="2712720"/>
            <a:chOff x="0" y="0"/>
            <a:chExt cx="812800" cy="812800"/>
          </a:xfrm>
        </p:grpSpPr>
        <p:sp>
          <p:nvSpPr>
            <p:cNvPr id="102" name="Google Shape;102;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4" name="Google Shape;104;p14"/>
          <p:cNvGrpSpPr/>
          <p:nvPr/>
        </p:nvGrpSpPr>
        <p:grpSpPr>
          <a:xfrm>
            <a:off x="-731820" y="-930219"/>
            <a:ext cx="3521040" cy="3521040"/>
            <a:chOff x="0" y="0"/>
            <a:chExt cx="812800" cy="812800"/>
          </a:xfrm>
        </p:grpSpPr>
        <p:sp>
          <p:nvSpPr>
            <p:cNvPr id="105" name="Google Shape;105;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14"/>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Objectives</a:t>
            </a:r>
            <a:endParaRPr/>
          </a:p>
        </p:txBody>
      </p:sp>
      <p:sp>
        <p:nvSpPr>
          <p:cNvPr id="108" name="Google Shape;108;p14"/>
          <p:cNvSpPr txBox="1"/>
          <p:nvPr/>
        </p:nvSpPr>
        <p:spPr>
          <a:xfrm>
            <a:off x="2086300" y="3713700"/>
            <a:ext cx="14112000" cy="44112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To develop  a novel Federated Learning (FL) framework with ANN for heart disease</a:t>
            </a:r>
            <a:r>
              <a:rPr lang="en-US" sz="3200">
                <a:solidFill>
                  <a:srgbClr val="271905"/>
                </a:solidFill>
                <a:latin typeface="Bodoni"/>
                <a:ea typeface="Bodoni"/>
                <a:cs typeface="Bodoni"/>
                <a:sym typeface="Bodoni"/>
              </a:rPr>
              <a:t> </a:t>
            </a:r>
            <a:r>
              <a:rPr lang="en-US" sz="3200">
                <a:solidFill>
                  <a:srgbClr val="271905"/>
                </a:solidFill>
                <a:latin typeface="Bodoni"/>
                <a:ea typeface="Bodoni"/>
                <a:cs typeface="Bodoni"/>
                <a:sym typeface="Bodoni"/>
              </a:rPr>
              <a:t>prediction.</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To address centralized approaches' drawbacks such as privacy, accessibility, and resource issues using FL's collaborative nature.</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To evaluate FL's effectiveness in aggregating diverse data for accurate and personalized heart disease prediction.</a:t>
            </a:r>
            <a:endParaRPr sz="3200">
              <a:solidFill>
                <a:srgbClr val="271905"/>
              </a:solidFill>
              <a:latin typeface="Bodoni"/>
              <a:ea typeface="Bodoni"/>
              <a:cs typeface="Bodoni"/>
              <a:sym typeface="Bodon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12" name="Shape 112"/>
        <p:cNvGrpSpPr/>
        <p:nvPr/>
      </p:nvGrpSpPr>
      <p:grpSpPr>
        <a:xfrm>
          <a:off x="0" y="0"/>
          <a:ext cx="0" cy="0"/>
          <a:chOff x="0" y="0"/>
          <a:chExt cx="0" cy="0"/>
        </a:xfrm>
      </p:grpSpPr>
      <p:pic>
        <p:nvPicPr>
          <p:cNvPr id="113" name="Google Shape;113;p15"/>
          <p:cNvPicPr preferRelativeResize="0"/>
          <p:nvPr/>
        </p:nvPicPr>
        <p:blipFill rotWithShape="1">
          <a:blip r:embed="rId3">
            <a:alphaModFix/>
          </a:blip>
          <a:srcRect b="20588" l="0" r="0" t="20588"/>
          <a:stretch/>
        </p:blipFill>
        <p:spPr>
          <a:xfrm>
            <a:off x="0" y="-504975"/>
            <a:ext cx="18287999" cy="5648476"/>
          </a:xfrm>
          <a:prstGeom prst="rect">
            <a:avLst/>
          </a:prstGeom>
          <a:noFill/>
          <a:ln>
            <a:noFill/>
          </a:ln>
        </p:spPr>
      </p:pic>
      <p:grpSp>
        <p:nvGrpSpPr>
          <p:cNvPr id="114" name="Google Shape;114;p15"/>
          <p:cNvGrpSpPr/>
          <p:nvPr/>
        </p:nvGrpSpPr>
        <p:grpSpPr>
          <a:xfrm>
            <a:off x="12452784" y="8613387"/>
            <a:ext cx="4249075" cy="4249075"/>
            <a:chOff x="0" y="0"/>
            <a:chExt cx="812800" cy="812800"/>
          </a:xfrm>
        </p:grpSpPr>
        <p:sp>
          <p:nvSpPr>
            <p:cNvPr id="115" name="Google Shape;115;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7" name="Google Shape;117;p15"/>
          <p:cNvSpPr txBox="1"/>
          <p:nvPr/>
        </p:nvSpPr>
        <p:spPr>
          <a:xfrm>
            <a:off x="5835216" y="9094153"/>
            <a:ext cx="6617568"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02</a:t>
            </a:r>
            <a:endParaRPr/>
          </a:p>
        </p:txBody>
      </p:sp>
      <p:cxnSp>
        <p:nvCxnSpPr>
          <p:cNvPr id="118" name="Google Shape;118;p15"/>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119" name="Google Shape;119;p15"/>
          <p:cNvGrpSpPr/>
          <p:nvPr/>
        </p:nvGrpSpPr>
        <p:grpSpPr>
          <a:xfrm>
            <a:off x="789502" y="-2038670"/>
            <a:ext cx="3067345" cy="3067345"/>
            <a:chOff x="0" y="0"/>
            <a:chExt cx="812800" cy="812800"/>
          </a:xfrm>
        </p:grpSpPr>
        <p:sp>
          <p:nvSpPr>
            <p:cNvPr id="120" name="Google Shape;120;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2" name="Google Shape;122;p15"/>
          <p:cNvSpPr txBox="1"/>
          <p:nvPr/>
        </p:nvSpPr>
        <p:spPr>
          <a:xfrm>
            <a:off x="4312147" y="5496251"/>
            <a:ext cx="9663706" cy="11620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7200" u="none" cap="none" strike="noStrike">
                <a:solidFill>
                  <a:srgbClr val="271905"/>
                </a:solidFill>
                <a:latin typeface="Bodoni"/>
                <a:ea typeface="Bodoni"/>
                <a:cs typeface="Bodoni"/>
                <a:sym typeface="Bodoni"/>
              </a:rPr>
              <a:t>Introduction</a:t>
            </a:r>
            <a:endParaRPr/>
          </a:p>
        </p:txBody>
      </p:sp>
      <p:sp>
        <p:nvSpPr>
          <p:cNvPr id="123" name="Google Shape;123;p15"/>
          <p:cNvSpPr txBox="1"/>
          <p:nvPr/>
        </p:nvSpPr>
        <p:spPr>
          <a:xfrm>
            <a:off x="789500" y="6884975"/>
            <a:ext cx="16650900" cy="18462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lang="en-US" sz="2399">
                <a:solidFill>
                  <a:srgbClr val="271905"/>
                </a:solidFill>
                <a:latin typeface="Alice"/>
                <a:ea typeface="Alice"/>
                <a:cs typeface="Alice"/>
                <a:sym typeface="Alice"/>
              </a:rPr>
              <a:t>Accurate prediction of heart disease is crucial for timely intervention and improved patient outcomes, addressing the global urgency to combat one of the leading causes of death. Considering the urgent need for precise and timely heart disease prediction, this paper introduces a novel Federated Learning (FL) framework employing Artificial Neural Networks (ANN). By leveraging diverse data sources and prioritizing privacy, the proposed framework aims to enhance patient care, enabling early diagnosis, timely intervention, and improved outcomes.</a:t>
            </a:r>
            <a:endParaRPr sz="2399">
              <a:solidFill>
                <a:srgbClr val="271905"/>
              </a:solidFill>
              <a:latin typeface="Alice"/>
              <a:ea typeface="Alice"/>
              <a:cs typeface="Alice"/>
              <a:sym typeface="Alic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27" name="Shape 127"/>
        <p:cNvGrpSpPr/>
        <p:nvPr/>
      </p:nvGrpSpPr>
      <p:grpSpPr>
        <a:xfrm>
          <a:off x="0" y="0"/>
          <a:ext cx="0" cy="0"/>
          <a:chOff x="0" y="0"/>
          <a:chExt cx="0" cy="0"/>
        </a:xfrm>
      </p:grpSpPr>
      <p:cxnSp>
        <p:nvCxnSpPr>
          <p:cNvPr id="128" name="Google Shape;128;p16"/>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129" name="Google Shape;129;p16"/>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3</a:t>
            </a:r>
            <a:endParaRPr/>
          </a:p>
        </p:txBody>
      </p:sp>
      <p:cxnSp>
        <p:nvCxnSpPr>
          <p:cNvPr id="130" name="Google Shape;130;p16"/>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131" name="Google Shape;131;p16"/>
          <p:cNvGrpSpPr/>
          <p:nvPr/>
        </p:nvGrpSpPr>
        <p:grpSpPr>
          <a:xfrm>
            <a:off x="16675432" y="5850515"/>
            <a:ext cx="2712720" cy="2712720"/>
            <a:chOff x="0" y="0"/>
            <a:chExt cx="812800" cy="812800"/>
          </a:xfrm>
        </p:grpSpPr>
        <p:sp>
          <p:nvSpPr>
            <p:cNvPr id="132" name="Google Shape;132;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4" name="Google Shape;134;p16"/>
          <p:cNvGrpSpPr/>
          <p:nvPr/>
        </p:nvGrpSpPr>
        <p:grpSpPr>
          <a:xfrm>
            <a:off x="-731820" y="-930219"/>
            <a:ext cx="3521050" cy="3521050"/>
            <a:chOff x="0" y="0"/>
            <a:chExt cx="812800" cy="812800"/>
          </a:xfrm>
        </p:grpSpPr>
        <p:sp>
          <p:nvSpPr>
            <p:cNvPr id="135" name="Google Shape;135;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7" name="Google Shape;137;p16"/>
          <p:cNvSpPr txBox="1"/>
          <p:nvPr/>
        </p:nvSpPr>
        <p:spPr>
          <a:xfrm>
            <a:off x="5247300" y="1644400"/>
            <a:ext cx="81966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Related Works</a:t>
            </a:r>
            <a:endParaRPr/>
          </a:p>
        </p:txBody>
      </p:sp>
      <p:sp>
        <p:nvSpPr>
          <p:cNvPr id="138" name="Google Shape;138;p16"/>
          <p:cNvSpPr txBox="1"/>
          <p:nvPr/>
        </p:nvSpPr>
        <p:spPr>
          <a:xfrm>
            <a:off x="939050" y="3350400"/>
            <a:ext cx="14570100" cy="52128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Clr>
                <a:srgbClr val="271905"/>
              </a:buClr>
              <a:buSzPts val="2400"/>
              <a:buFont typeface="Bodoni"/>
              <a:buAutoNum type="arabicPeriod"/>
            </a:pPr>
            <a:r>
              <a:rPr lang="en-US" sz="2400">
                <a:solidFill>
                  <a:srgbClr val="271905"/>
                </a:solidFill>
                <a:latin typeface="Bodoni"/>
                <a:ea typeface="Bodoni"/>
                <a:cs typeface="Bodoni"/>
                <a:sym typeface="Bodoni"/>
              </a:rPr>
              <a:t>The paper introduces "FedGKT," a novel federated learning algorithm for training large Convolutional Neural Networks (CNNs) on edge devices with limited resources. FedGKT reduces the demand for edge computation and bandwidth while maintaining comparable accuracy to standard approaches. It employs an alternating minimization technique, periodically transferring knowledge from smaller edge CNNs to a larger server-side CNN. Compared to FedAVG, FedGKT achieves similar or higher accuracy with significantly fewer resources, making it a practical and efficient solution for resource-constrained edge devices.</a:t>
            </a:r>
            <a:endParaRPr sz="2400">
              <a:solidFill>
                <a:srgbClr val="271905"/>
              </a:solidFill>
              <a:latin typeface="Bodoni"/>
              <a:ea typeface="Bodoni"/>
              <a:cs typeface="Bodoni"/>
              <a:sym typeface="Bodoni"/>
            </a:endParaRPr>
          </a:p>
          <a:p>
            <a:pPr indent="0" lvl="0" marL="0" rtl="0" algn="l">
              <a:spcBef>
                <a:spcPts val="0"/>
              </a:spcBef>
              <a:spcAft>
                <a:spcPts val="0"/>
              </a:spcAft>
              <a:buNone/>
            </a:pPr>
            <a:r>
              <a:t/>
            </a:r>
            <a:endParaRPr sz="2400">
              <a:solidFill>
                <a:srgbClr val="271905"/>
              </a:solidFill>
              <a:latin typeface="Bodoni"/>
              <a:ea typeface="Bodoni"/>
              <a:cs typeface="Bodoni"/>
              <a:sym typeface="Bodoni"/>
            </a:endParaRPr>
          </a:p>
          <a:p>
            <a:pPr indent="-381000" lvl="0" marL="457200" rtl="0" algn="just">
              <a:spcBef>
                <a:spcPts val="0"/>
              </a:spcBef>
              <a:spcAft>
                <a:spcPts val="0"/>
              </a:spcAft>
              <a:buClr>
                <a:srgbClr val="271905"/>
              </a:buClr>
              <a:buSzPts val="2400"/>
              <a:buFont typeface="Bodoni"/>
              <a:buAutoNum type="arabicPeriod"/>
            </a:pPr>
            <a:r>
              <a:rPr lang="en-US" sz="2400">
                <a:solidFill>
                  <a:srgbClr val="271905"/>
                </a:solidFill>
                <a:latin typeface="Bodoni"/>
                <a:ea typeface="Bodoni"/>
                <a:cs typeface="Bodoni"/>
                <a:sym typeface="Bodoni"/>
              </a:rPr>
              <a:t>The paper introduces "Adaptive Personalized Federated Learning" (APFL) as a solution addressing challenges in Federated Learning. APFL improves global model performance while allowing individualized local models, seamlessly integrating local and global aspects. Emphasizing communication efficiency and superior generalization, APFL represents an evolutionary step in Federated Learning, offering a comprehensive solution with broad applicability. Empirical results demonstrate APFL's superiority, highlighting its positive impact on training, generalization, and diverse dataset performance. The paper concludes by stressing APFL's crucial role as a practical, adaptive approach to federated learning, with an emphasis on its communication-reduced optimization algorithm to effectively address challenges.</a:t>
            </a:r>
            <a:endParaRPr sz="2400">
              <a:solidFill>
                <a:srgbClr val="271905"/>
              </a:solidFill>
              <a:latin typeface="Bodoni"/>
              <a:ea typeface="Bodoni"/>
              <a:cs typeface="Bodoni"/>
              <a:sym typeface="Bodoni"/>
            </a:endParaRPr>
          </a:p>
          <a:p>
            <a:pPr indent="0" lvl="0" marL="457200" rtl="0" algn="l">
              <a:spcBef>
                <a:spcPts val="0"/>
              </a:spcBef>
              <a:spcAft>
                <a:spcPts val="0"/>
              </a:spcAft>
              <a:buNone/>
            </a:pPr>
            <a:r>
              <a:t/>
            </a:r>
            <a:endParaRPr sz="2400">
              <a:solidFill>
                <a:srgbClr val="271905"/>
              </a:solidFill>
              <a:latin typeface="Bodoni"/>
              <a:ea typeface="Bodoni"/>
              <a:cs typeface="Bodoni"/>
              <a:sym typeface="Bodon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42" name="Shape 142"/>
        <p:cNvGrpSpPr/>
        <p:nvPr/>
      </p:nvGrpSpPr>
      <p:grpSpPr>
        <a:xfrm>
          <a:off x="0" y="0"/>
          <a:ext cx="0" cy="0"/>
          <a:chOff x="0" y="0"/>
          <a:chExt cx="0" cy="0"/>
        </a:xfrm>
      </p:grpSpPr>
      <p:sp>
        <p:nvSpPr>
          <p:cNvPr id="143" name="Google Shape;143;p17"/>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4</a:t>
            </a:r>
            <a:endParaRPr/>
          </a:p>
        </p:txBody>
      </p:sp>
      <p:cxnSp>
        <p:nvCxnSpPr>
          <p:cNvPr id="144" name="Google Shape;144;p17"/>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145" name="Google Shape;145;p17"/>
          <p:cNvGrpSpPr/>
          <p:nvPr/>
        </p:nvGrpSpPr>
        <p:grpSpPr>
          <a:xfrm>
            <a:off x="-1119135" y="-1916920"/>
            <a:ext cx="4295648" cy="4295648"/>
            <a:chOff x="0" y="0"/>
            <a:chExt cx="812800" cy="812800"/>
          </a:xfrm>
        </p:grpSpPr>
        <p:sp>
          <p:nvSpPr>
            <p:cNvPr id="146" name="Google Shape;146;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8" name="Google Shape;148;p17"/>
          <p:cNvSpPr txBox="1"/>
          <p:nvPr/>
        </p:nvSpPr>
        <p:spPr>
          <a:xfrm>
            <a:off x="998775" y="2735600"/>
            <a:ext cx="15572700" cy="68007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lang="en-US" sz="2599">
                <a:solidFill>
                  <a:srgbClr val="271905"/>
                </a:solidFill>
                <a:latin typeface="Alice"/>
                <a:ea typeface="Alice"/>
                <a:cs typeface="Alice"/>
                <a:sym typeface="Alice"/>
              </a:rPr>
              <a:t>Our data originates from a publicly available Heart Failure Prediction dataset on Kaggle.</a:t>
            </a:r>
            <a:endParaRPr sz="25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599">
              <a:solidFill>
                <a:srgbClr val="271905"/>
              </a:solidFill>
              <a:latin typeface="Alice"/>
              <a:ea typeface="Alice"/>
              <a:cs typeface="Alice"/>
              <a:sym typeface="Alice"/>
            </a:endParaRPr>
          </a:p>
          <a:p>
            <a:pPr indent="-393636" lvl="0" marL="457200" marR="0" rtl="0" algn="just">
              <a:lnSpc>
                <a:spcPct val="100000"/>
              </a:lnSpc>
              <a:spcBef>
                <a:spcPts val="0"/>
              </a:spcBef>
              <a:spcAft>
                <a:spcPts val="0"/>
              </a:spcAft>
              <a:buClr>
                <a:srgbClr val="271905"/>
              </a:buClr>
              <a:buSzPts val="2599"/>
              <a:buFont typeface="Alice"/>
              <a:buChar char="➔"/>
            </a:pPr>
            <a:r>
              <a:rPr lang="en-US" sz="2599">
                <a:solidFill>
                  <a:srgbClr val="271905"/>
                </a:solidFill>
                <a:latin typeface="Alice"/>
                <a:ea typeface="Alice"/>
                <a:cs typeface="Alice"/>
                <a:sym typeface="Alice"/>
              </a:rPr>
              <a:t>Size: The dataset comprises 12 columns and 919 rows.</a:t>
            </a:r>
            <a:endParaRPr sz="2599">
              <a:solidFill>
                <a:srgbClr val="271905"/>
              </a:solidFill>
              <a:latin typeface="Alice"/>
              <a:ea typeface="Alice"/>
              <a:cs typeface="Alice"/>
              <a:sym typeface="Alice"/>
            </a:endParaRPr>
          </a:p>
          <a:p>
            <a:pPr indent="0" lvl="0" marL="457200" marR="0" rtl="0" algn="just">
              <a:lnSpc>
                <a:spcPct val="100000"/>
              </a:lnSpc>
              <a:spcBef>
                <a:spcPts val="0"/>
              </a:spcBef>
              <a:spcAft>
                <a:spcPts val="0"/>
              </a:spcAft>
              <a:buNone/>
            </a:pPr>
            <a:r>
              <a:rPr lang="en-US" sz="2599">
                <a:solidFill>
                  <a:srgbClr val="271905"/>
                </a:solidFill>
                <a:latin typeface="Alice"/>
                <a:ea typeface="Alice"/>
                <a:cs typeface="Alice"/>
                <a:sym typeface="Alice"/>
              </a:rPr>
              <a:t>Features: Columns include age, gender, chest pain type, resting blood pressure, cholesterol, fasting blood sugar, resting echocardiogram, maximum heart rate achieved, exercise-induced angina, old peak, st slope, and heart disease.</a:t>
            </a:r>
            <a:endParaRPr sz="2599">
              <a:solidFill>
                <a:srgbClr val="271905"/>
              </a:solidFill>
              <a:latin typeface="Alice"/>
              <a:ea typeface="Alice"/>
              <a:cs typeface="Alice"/>
              <a:sym typeface="Alice"/>
            </a:endParaRPr>
          </a:p>
          <a:p>
            <a:pPr indent="-393636" lvl="0" marL="457200" marR="0" rtl="0" algn="just">
              <a:lnSpc>
                <a:spcPct val="100000"/>
              </a:lnSpc>
              <a:spcBef>
                <a:spcPts val="0"/>
              </a:spcBef>
              <a:spcAft>
                <a:spcPts val="0"/>
              </a:spcAft>
              <a:buClr>
                <a:srgbClr val="271905"/>
              </a:buClr>
              <a:buSzPts val="2599"/>
              <a:buFont typeface="Alice"/>
              <a:buChar char="➔"/>
            </a:pPr>
            <a:r>
              <a:rPr lang="en-US" sz="2599">
                <a:solidFill>
                  <a:srgbClr val="271905"/>
                </a:solidFill>
                <a:latin typeface="Alice"/>
                <a:ea typeface="Alice"/>
                <a:cs typeface="Alice"/>
                <a:sym typeface="Alice"/>
              </a:rPr>
              <a:t>Age Range: Patient ages range from 28 to 77 years.</a:t>
            </a:r>
            <a:endParaRPr sz="2599">
              <a:solidFill>
                <a:srgbClr val="271905"/>
              </a:solidFill>
              <a:latin typeface="Alice"/>
              <a:ea typeface="Alice"/>
              <a:cs typeface="Alice"/>
              <a:sym typeface="Alice"/>
            </a:endParaRPr>
          </a:p>
          <a:p>
            <a:pPr indent="-393636" lvl="0" marL="457200" marR="0" rtl="0" algn="just">
              <a:lnSpc>
                <a:spcPct val="100000"/>
              </a:lnSpc>
              <a:spcBef>
                <a:spcPts val="0"/>
              </a:spcBef>
              <a:spcAft>
                <a:spcPts val="0"/>
              </a:spcAft>
              <a:buClr>
                <a:srgbClr val="271905"/>
              </a:buClr>
              <a:buSzPts val="2599"/>
              <a:buFont typeface="Alice"/>
              <a:buChar char="➔"/>
            </a:pPr>
            <a:r>
              <a:rPr lang="en-US" sz="2599">
                <a:solidFill>
                  <a:srgbClr val="271905"/>
                </a:solidFill>
                <a:latin typeface="Alice"/>
                <a:ea typeface="Alice"/>
                <a:cs typeface="Alice"/>
                <a:sym typeface="Alice"/>
              </a:rPr>
              <a:t>Gender Distribution: 79% male and 21% female.</a:t>
            </a:r>
            <a:endParaRPr sz="2599">
              <a:solidFill>
                <a:srgbClr val="271905"/>
              </a:solidFill>
              <a:latin typeface="Alice"/>
              <a:ea typeface="Alice"/>
              <a:cs typeface="Alice"/>
              <a:sym typeface="Alice"/>
            </a:endParaRPr>
          </a:p>
          <a:p>
            <a:pPr indent="-393636" lvl="0" marL="457200" marR="0" rtl="0" algn="just">
              <a:lnSpc>
                <a:spcPct val="100000"/>
              </a:lnSpc>
              <a:spcBef>
                <a:spcPts val="0"/>
              </a:spcBef>
              <a:spcAft>
                <a:spcPts val="0"/>
              </a:spcAft>
              <a:buClr>
                <a:srgbClr val="271905"/>
              </a:buClr>
              <a:buSzPts val="2599"/>
              <a:buFont typeface="Alice"/>
              <a:buChar char="➔"/>
            </a:pPr>
            <a:r>
              <a:rPr lang="en-US" sz="2599">
                <a:solidFill>
                  <a:srgbClr val="271905"/>
                </a:solidFill>
                <a:latin typeface="Alice"/>
                <a:ea typeface="Alice"/>
                <a:cs typeface="Alice"/>
                <a:sym typeface="Alice"/>
              </a:rPr>
              <a:t>Chest Pain Types: Four types recorded, with 54% ASY, 22% NAP, and the remaining 24% divided between ATA and TA.</a:t>
            </a:r>
            <a:endParaRPr sz="2599">
              <a:solidFill>
                <a:srgbClr val="271905"/>
              </a:solidFill>
              <a:latin typeface="Alice"/>
              <a:ea typeface="Alice"/>
              <a:cs typeface="Alice"/>
              <a:sym typeface="Alice"/>
            </a:endParaRPr>
          </a:p>
          <a:p>
            <a:pPr indent="-393636" lvl="0" marL="457200" marR="0" rtl="0" algn="just">
              <a:lnSpc>
                <a:spcPct val="100000"/>
              </a:lnSpc>
              <a:spcBef>
                <a:spcPts val="0"/>
              </a:spcBef>
              <a:spcAft>
                <a:spcPts val="0"/>
              </a:spcAft>
              <a:buClr>
                <a:srgbClr val="271905"/>
              </a:buClr>
              <a:buSzPts val="2599"/>
              <a:buFont typeface="Alice"/>
              <a:buChar char="➔"/>
            </a:pPr>
            <a:r>
              <a:rPr lang="en-US" sz="2599">
                <a:solidFill>
                  <a:srgbClr val="271905"/>
                </a:solidFill>
                <a:latin typeface="Alice"/>
                <a:ea typeface="Alice"/>
                <a:cs typeface="Alice"/>
                <a:sym typeface="Alice"/>
              </a:rPr>
              <a:t>Blood Pressure and Cholesterol: Blood pressure ranges from 80 to 200, and cholesterol from 0 to 422.10.</a:t>
            </a:r>
            <a:endParaRPr sz="2599">
              <a:solidFill>
                <a:srgbClr val="271905"/>
              </a:solidFill>
              <a:latin typeface="Alice"/>
              <a:ea typeface="Alice"/>
              <a:cs typeface="Alice"/>
              <a:sym typeface="Alice"/>
            </a:endParaRPr>
          </a:p>
          <a:p>
            <a:pPr indent="-393636" lvl="0" marL="457200" marR="0" rtl="0" algn="just">
              <a:lnSpc>
                <a:spcPct val="100000"/>
              </a:lnSpc>
              <a:spcBef>
                <a:spcPts val="0"/>
              </a:spcBef>
              <a:spcAft>
                <a:spcPts val="0"/>
              </a:spcAft>
              <a:buClr>
                <a:srgbClr val="271905"/>
              </a:buClr>
              <a:buSzPts val="2599"/>
              <a:buFont typeface="Alice"/>
              <a:buChar char="➔"/>
            </a:pPr>
            <a:r>
              <a:rPr lang="en-US" sz="2599">
                <a:solidFill>
                  <a:srgbClr val="271905"/>
                </a:solidFill>
                <a:latin typeface="Alice"/>
                <a:ea typeface="Alice"/>
                <a:cs typeface="Alice"/>
                <a:sym typeface="Alice"/>
              </a:rPr>
              <a:t>Fasting Blood Sugar: Categorized as 0 for negative and 1 for positive.</a:t>
            </a:r>
            <a:endParaRPr sz="2599">
              <a:solidFill>
                <a:srgbClr val="271905"/>
              </a:solidFill>
              <a:latin typeface="Alice"/>
              <a:ea typeface="Alice"/>
              <a:cs typeface="Alice"/>
              <a:sym typeface="Alice"/>
            </a:endParaRPr>
          </a:p>
          <a:p>
            <a:pPr indent="-393636" lvl="0" marL="457200" marR="0" rtl="0" algn="just">
              <a:lnSpc>
                <a:spcPct val="100000"/>
              </a:lnSpc>
              <a:spcBef>
                <a:spcPts val="0"/>
              </a:spcBef>
              <a:spcAft>
                <a:spcPts val="0"/>
              </a:spcAft>
              <a:buClr>
                <a:srgbClr val="271905"/>
              </a:buClr>
              <a:buSzPts val="2599"/>
              <a:buFont typeface="Alice"/>
              <a:buChar char="➔"/>
            </a:pPr>
            <a:r>
              <a:rPr lang="en-US" sz="2599">
                <a:solidFill>
                  <a:srgbClr val="271905"/>
                </a:solidFill>
                <a:latin typeface="Alice"/>
                <a:ea typeface="Alice"/>
                <a:cs typeface="Alice"/>
                <a:sym typeface="Alice"/>
              </a:rPr>
              <a:t>Data Source: Obtained from Kaggle as the Heart Failure Prediction Dataset.</a:t>
            </a:r>
            <a:endParaRPr sz="2599">
              <a:solidFill>
                <a:srgbClr val="271905"/>
              </a:solidFill>
              <a:latin typeface="Alice"/>
              <a:ea typeface="Alice"/>
              <a:cs typeface="Alice"/>
              <a:sym typeface="Alice"/>
            </a:endParaRPr>
          </a:p>
          <a:p>
            <a:pPr indent="-393636" lvl="0" marL="457200" marR="0" rtl="0" algn="just">
              <a:lnSpc>
                <a:spcPct val="100000"/>
              </a:lnSpc>
              <a:spcBef>
                <a:spcPts val="0"/>
              </a:spcBef>
              <a:spcAft>
                <a:spcPts val="0"/>
              </a:spcAft>
              <a:buClr>
                <a:srgbClr val="271905"/>
              </a:buClr>
              <a:buSzPts val="2599"/>
              <a:buFont typeface="Alice"/>
              <a:buChar char="➔"/>
            </a:pPr>
            <a:r>
              <a:rPr lang="en-US" sz="2599">
                <a:solidFill>
                  <a:srgbClr val="271905"/>
                </a:solidFill>
                <a:latin typeface="Alice"/>
                <a:ea typeface="Alice"/>
                <a:cs typeface="Alice"/>
                <a:sym typeface="Alice"/>
              </a:rPr>
              <a:t>Origins: Out of 918 observations, 303 are from Cleveland, 249 from Hungarian, 123 from Switzerland, 200 from Long Beach VA, and 270 from the Stalog dataset.</a:t>
            </a:r>
            <a:endParaRPr sz="2599">
              <a:solidFill>
                <a:srgbClr val="271905"/>
              </a:solidFill>
              <a:latin typeface="Alice"/>
              <a:ea typeface="Alice"/>
              <a:cs typeface="Alice"/>
              <a:sym typeface="Alice"/>
            </a:endParaRPr>
          </a:p>
          <a:p>
            <a:pPr indent="0" lvl="0" marL="457200" marR="0" rtl="0" algn="just">
              <a:lnSpc>
                <a:spcPct val="100000"/>
              </a:lnSpc>
              <a:spcBef>
                <a:spcPts val="0"/>
              </a:spcBef>
              <a:spcAft>
                <a:spcPts val="0"/>
              </a:spcAft>
              <a:buNone/>
            </a:pPr>
            <a:r>
              <a:t/>
            </a:r>
            <a:endParaRPr sz="2599">
              <a:solidFill>
                <a:srgbClr val="271905"/>
              </a:solidFill>
              <a:latin typeface="Alice"/>
              <a:ea typeface="Alice"/>
              <a:cs typeface="Alice"/>
              <a:sym typeface="Alice"/>
            </a:endParaRPr>
          </a:p>
        </p:txBody>
      </p:sp>
      <p:sp>
        <p:nvSpPr>
          <p:cNvPr id="149" name="Google Shape;149;p17"/>
          <p:cNvSpPr txBox="1"/>
          <p:nvPr/>
        </p:nvSpPr>
        <p:spPr>
          <a:xfrm>
            <a:off x="7333751" y="697700"/>
            <a:ext cx="4005300" cy="1108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7200">
                <a:solidFill>
                  <a:srgbClr val="271905"/>
                </a:solidFill>
                <a:latin typeface="Bodoni"/>
                <a:ea typeface="Bodoni"/>
                <a:cs typeface="Bodoni"/>
                <a:sym typeface="Bodoni"/>
              </a:rPr>
              <a:t>Dataset</a:t>
            </a:r>
            <a:endParaRPr/>
          </a:p>
        </p:txBody>
      </p:sp>
      <p:grpSp>
        <p:nvGrpSpPr>
          <p:cNvPr id="150" name="Google Shape;150;p17"/>
          <p:cNvGrpSpPr/>
          <p:nvPr/>
        </p:nvGrpSpPr>
        <p:grpSpPr>
          <a:xfrm>
            <a:off x="16917080" y="1805906"/>
            <a:ext cx="3521050" cy="3521050"/>
            <a:chOff x="0" y="0"/>
            <a:chExt cx="812800" cy="812800"/>
          </a:xfrm>
        </p:grpSpPr>
        <p:sp>
          <p:nvSpPr>
            <p:cNvPr id="151" name="Google Shape;151;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156" name="Shape 156"/>
        <p:cNvGrpSpPr/>
        <p:nvPr/>
      </p:nvGrpSpPr>
      <p:grpSpPr>
        <a:xfrm>
          <a:off x="0" y="0"/>
          <a:ext cx="0" cy="0"/>
          <a:chOff x="0" y="0"/>
          <a:chExt cx="0" cy="0"/>
        </a:xfrm>
      </p:grpSpPr>
      <p:sp>
        <p:nvSpPr>
          <p:cNvPr id="157" name="Google Shape;157;p18"/>
          <p:cNvSpPr txBox="1"/>
          <p:nvPr/>
        </p:nvSpPr>
        <p:spPr>
          <a:xfrm>
            <a:off x="5149501" y="658051"/>
            <a:ext cx="79890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F4EADB"/>
                </a:solidFill>
                <a:latin typeface="Bodoni"/>
                <a:ea typeface="Bodoni"/>
                <a:cs typeface="Bodoni"/>
                <a:sym typeface="Bodoni"/>
              </a:rPr>
              <a:t>Pre-processing</a:t>
            </a:r>
            <a:endParaRPr/>
          </a:p>
        </p:txBody>
      </p:sp>
      <p:sp>
        <p:nvSpPr>
          <p:cNvPr id="158" name="Google Shape;158;p18"/>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F4EADB"/>
                </a:solidFill>
                <a:latin typeface="Alice"/>
                <a:ea typeface="Alice"/>
                <a:cs typeface="Alice"/>
                <a:sym typeface="Alice"/>
              </a:rPr>
              <a:t>0</a:t>
            </a:r>
            <a:r>
              <a:rPr lang="en-US" sz="2799">
                <a:solidFill>
                  <a:srgbClr val="F4EADB"/>
                </a:solidFill>
                <a:latin typeface="Alice"/>
                <a:ea typeface="Alice"/>
                <a:cs typeface="Alice"/>
                <a:sym typeface="Alice"/>
              </a:rPr>
              <a:t>5</a:t>
            </a:r>
            <a:endParaRPr/>
          </a:p>
        </p:txBody>
      </p:sp>
      <p:cxnSp>
        <p:nvCxnSpPr>
          <p:cNvPr id="159" name="Google Shape;159;p18"/>
          <p:cNvCxnSpPr/>
          <p:nvPr/>
        </p:nvCxnSpPr>
        <p:spPr>
          <a:xfrm>
            <a:off x="9780663" y="9258300"/>
            <a:ext cx="8507400" cy="0"/>
          </a:xfrm>
          <a:prstGeom prst="straightConnector1">
            <a:avLst/>
          </a:prstGeom>
          <a:noFill/>
          <a:ln cap="flat" cmpd="sng" w="38100">
            <a:solidFill>
              <a:srgbClr val="F4EADB"/>
            </a:solidFill>
            <a:prstDash val="solid"/>
            <a:round/>
            <a:headEnd len="sm" w="sm" type="none"/>
            <a:tailEnd len="sm" w="sm" type="none"/>
          </a:ln>
        </p:spPr>
      </p:cxnSp>
      <p:cxnSp>
        <p:nvCxnSpPr>
          <p:cNvPr id="160" name="Google Shape;160;p18"/>
          <p:cNvCxnSpPr/>
          <p:nvPr/>
        </p:nvCxnSpPr>
        <p:spPr>
          <a:xfrm>
            <a:off x="58478" y="9258300"/>
            <a:ext cx="8507400" cy="0"/>
          </a:xfrm>
          <a:prstGeom prst="straightConnector1">
            <a:avLst/>
          </a:prstGeom>
          <a:noFill/>
          <a:ln cap="flat" cmpd="sng" w="38100">
            <a:solidFill>
              <a:srgbClr val="F4EADB"/>
            </a:solidFill>
            <a:prstDash val="solid"/>
            <a:round/>
            <a:headEnd len="sm" w="sm" type="none"/>
            <a:tailEnd len="sm" w="sm" type="none"/>
          </a:ln>
        </p:spPr>
      </p:cxnSp>
      <p:grpSp>
        <p:nvGrpSpPr>
          <p:cNvPr id="161" name="Google Shape;161;p18"/>
          <p:cNvGrpSpPr/>
          <p:nvPr/>
        </p:nvGrpSpPr>
        <p:grpSpPr>
          <a:xfrm>
            <a:off x="16593978" y="658048"/>
            <a:ext cx="2046874" cy="2046874"/>
            <a:chOff x="0" y="0"/>
            <a:chExt cx="812800" cy="812800"/>
          </a:xfrm>
        </p:grpSpPr>
        <p:sp>
          <p:nvSpPr>
            <p:cNvPr id="162" name="Google Shape;162;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4" name="Google Shape;164;p18"/>
          <p:cNvGrpSpPr/>
          <p:nvPr/>
        </p:nvGrpSpPr>
        <p:grpSpPr>
          <a:xfrm>
            <a:off x="-2492340" y="4219596"/>
            <a:ext cx="3521050" cy="3521050"/>
            <a:chOff x="0" y="0"/>
            <a:chExt cx="812800" cy="812800"/>
          </a:xfrm>
        </p:grpSpPr>
        <p:sp>
          <p:nvSpPr>
            <p:cNvPr id="165" name="Google Shape;165;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7" name="Google Shape;167;p18"/>
          <p:cNvSpPr txBox="1"/>
          <p:nvPr/>
        </p:nvSpPr>
        <p:spPr>
          <a:xfrm>
            <a:off x="1782925" y="2931750"/>
            <a:ext cx="8095800" cy="44235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Clr>
                <a:srgbClr val="F4EADB"/>
              </a:buClr>
              <a:buSzPts val="3400"/>
              <a:buFont typeface="Bodoni"/>
              <a:buChar char="➔"/>
            </a:pPr>
            <a:r>
              <a:rPr lang="en-US" sz="3400">
                <a:solidFill>
                  <a:srgbClr val="F4EADB"/>
                </a:solidFill>
                <a:latin typeface="Bodoni"/>
                <a:ea typeface="Bodoni"/>
                <a:cs typeface="Bodoni"/>
                <a:sym typeface="Bodoni"/>
              </a:rPr>
              <a:t>Categorical Feature Encoding</a:t>
            </a:r>
            <a:endParaRPr sz="3400">
              <a:solidFill>
                <a:srgbClr val="F4EADB"/>
              </a:solidFill>
              <a:latin typeface="Bodoni"/>
              <a:ea typeface="Bodoni"/>
              <a:cs typeface="Bodoni"/>
              <a:sym typeface="Bodoni"/>
            </a:endParaRPr>
          </a:p>
          <a:p>
            <a:pPr indent="-444500" lvl="0" marL="457200" rtl="0" algn="l">
              <a:spcBef>
                <a:spcPts val="0"/>
              </a:spcBef>
              <a:spcAft>
                <a:spcPts val="0"/>
              </a:spcAft>
              <a:buClr>
                <a:srgbClr val="F4EADB"/>
              </a:buClr>
              <a:buSzPts val="3400"/>
              <a:buFont typeface="Bodoni"/>
              <a:buChar char="➔"/>
            </a:pPr>
            <a:r>
              <a:rPr lang="en-US" sz="3400">
                <a:solidFill>
                  <a:srgbClr val="F4EADB"/>
                </a:solidFill>
                <a:latin typeface="Bodoni"/>
                <a:ea typeface="Bodoni"/>
                <a:cs typeface="Bodoni"/>
                <a:sym typeface="Bodoni"/>
              </a:rPr>
              <a:t>Feature Scaling</a:t>
            </a:r>
            <a:endParaRPr sz="3400">
              <a:solidFill>
                <a:srgbClr val="F4EADB"/>
              </a:solidFill>
              <a:latin typeface="Bodoni"/>
              <a:ea typeface="Bodoni"/>
              <a:cs typeface="Bodoni"/>
              <a:sym typeface="Bodoni"/>
            </a:endParaRPr>
          </a:p>
          <a:p>
            <a:pPr indent="-444500" lvl="0" marL="457200" rtl="0" algn="l">
              <a:spcBef>
                <a:spcPts val="0"/>
              </a:spcBef>
              <a:spcAft>
                <a:spcPts val="0"/>
              </a:spcAft>
              <a:buClr>
                <a:srgbClr val="F4EADB"/>
              </a:buClr>
              <a:buSzPts val="3400"/>
              <a:buFont typeface="Bodoni"/>
              <a:buChar char="➔"/>
            </a:pPr>
            <a:r>
              <a:rPr lang="en-US" sz="3400">
                <a:solidFill>
                  <a:srgbClr val="F4EADB"/>
                </a:solidFill>
                <a:latin typeface="Bodoni"/>
                <a:ea typeface="Bodoni"/>
                <a:cs typeface="Bodoni"/>
                <a:sym typeface="Bodoni"/>
              </a:rPr>
              <a:t>Data Splitting</a:t>
            </a:r>
            <a:endParaRPr sz="3400">
              <a:solidFill>
                <a:srgbClr val="F4EADB"/>
              </a:solidFill>
              <a:latin typeface="Bodoni"/>
              <a:ea typeface="Bodoni"/>
              <a:cs typeface="Bodoni"/>
              <a:sym typeface="Bodoni"/>
            </a:endParaRPr>
          </a:p>
          <a:p>
            <a:pPr indent="-444500" lvl="0" marL="457200" rtl="0" algn="l">
              <a:spcBef>
                <a:spcPts val="0"/>
              </a:spcBef>
              <a:spcAft>
                <a:spcPts val="0"/>
              </a:spcAft>
              <a:buClr>
                <a:srgbClr val="F4EADB"/>
              </a:buClr>
              <a:buSzPts val="3400"/>
              <a:buFont typeface="Bodoni"/>
              <a:buChar char="➔"/>
            </a:pPr>
            <a:r>
              <a:rPr lang="en-US" sz="3400">
                <a:solidFill>
                  <a:srgbClr val="F4EADB"/>
                </a:solidFill>
                <a:latin typeface="Bodoni"/>
                <a:ea typeface="Bodoni"/>
                <a:cs typeface="Bodoni"/>
                <a:sym typeface="Bodoni"/>
              </a:rPr>
              <a:t>Dropping Redundant Features</a:t>
            </a:r>
            <a:endParaRPr sz="3400">
              <a:solidFill>
                <a:srgbClr val="F4EADB"/>
              </a:solidFill>
              <a:latin typeface="Bodoni"/>
              <a:ea typeface="Bodoni"/>
              <a:cs typeface="Bodoni"/>
              <a:sym typeface="Bodoni"/>
            </a:endParaRPr>
          </a:p>
          <a:p>
            <a:pPr indent="-444500" lvl="0" marL="457200" rtl="0" algn="l">
              <a:spcBef>
                <a:spcPts val="0"/>
              </a:spcBef>
              <a:spcAft>
                <a:spcPts val="0"/>
              </a:spcAft>
              <a:buClr>
                <a:srgbClr val="F4EADB"/>
              </a:buClr>
              <a:buSzPts val="3400"/>
              <a:buFont typeface="Bodoni"/>
              <a:buChar char="➔"/>
            </a:pPr>
            <a:r>
              <a:rPr lang="en-US" sz="3400">
                <a:solidFill>
                  <a:srgbClr val="F4EADB"/>
                </a:solidFill>
                <a:latin typeface="Bodoni"/>
                <a:ea typeface="Bodoni"/>
                <a:cs typeface="Bodoni"/>
                <a:sym typeface="Bodoni"/>
              </a:rPr>
              <a:t>Splitting the dataset</a:t>
            </a:r>
            <a:endParaRPr sz="3400">
              <a:solidFill>
                <a:srgbClr val="F4EADB"/>
              </a:solidFill>
              <a:latin typeface="Bodoni"/>
              <a:ea typeface="Bodoni"/>
              <a:cs typeface="Bodoni"/>
              <a:sym typeface="Bodoni"/>
            </a:endParaRPr>
          </a:p>
          <a:p>
            <a:pPr indent="0" lvl="0" marL="914400" rtl="0" algn="l">
              <a:spcBef>
                <a:spcPts val="0"/>
              </a:spcBef>
              <a:spcAft>
                <a:spcPts val="0"/>
              </a:spcAft>
              <a:buNone/>
            </a:pPr>
            <a:r>
              <a:t/>
            </a:r>
            <a:endParaRPr sz="3200">
              <a:solidFill>
                <a:srgbClr val="F4EADB"/>
              </a:solidFill>
              <a:latin typeface="Bodoni"/>
              <a:ea typeface="Bodoni"/>
              <a:cs typeface="Bodoni"/>
              <a:sym typeface="Bodon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71" name="Shape 171"/>
        <p:cNvGrpSpPr/>
        <p:nvPr/>
      </p:nvGrpSpPr>
      <p:grpSpPr>
        <a:xfrm>
          <a:off x="0" y="0"/>
          <a:ext cx="0" cy="0"/>
          <a:chOff x="0" y="0"/>
          <a:chExt cx="0" cy="0"/>
        </a:xfrm>
      </p:grpSpPr>
      <p:sp>
        <p:nvSpPr>
          <p:cNvPr id="172" name="Google Shape;172;p19"/>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6</a:t>
            </a:r>
            <a:endParaRPr/>
          </a:p>
        </p:txBody>
      </p:sp>
      <p:cxnSp>
        <p:nvCxnSpPr>
          <p:cNvPr id="173" name="Google Shape;173;p19"/>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174" name="Google Shape;174;p19"/>
          <p:cNvGrpSpPr/>
          <p:nvPr/>
        </p:nvGrpSpPr>
        <p:grpSpPr>
          <a:xfrm>
            <a:off x="-1119135" y="-1916920"/>
            <a:ext cx="4295648" cy="4295648"/>
            <a:chOff x="0" y="0"/>
            <a:chExt cx="812800" cy="812800"/>
          </a:xfrm>
        </p:grpSpPr>
        <p:sp>
          <p:nvSpPr>
            <p:cNvPr id="175" name="Google Shape;175;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7" name="Google Shape;177;p19"/>
          <p:cNvSpPr txBox="1"/>
          <p:nvPr/>
        </p:nvSpPr>
        <p:spPr>
          <a:xfrm>
            <a:off x="759600" y="3664350"/>
            <a:ext cx="8507400" cy="77550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Implemented algorithms</a:t>
            </a:r>
            <a:endParaRPr sz="2799">
              <a:solidFill>
                <a:srgbClr val="271905"/>
              </a:solidFill>
              <a:latin typeface="Alice"/>
              <a:ea typeface="Alice"/>
              <a:cs typeface="Alice"/>
              <a:sym typeface="Alice"/>
            </a:endParaRPr>
          </a:p>
          <a:p>
            <a:pPr indent="-406336" lvl="0" marL="13716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Federated ANN</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Centralized Deep Learning Model.</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Data Distribution.</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Client Training.</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Model Aggregation.</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Averaging Strategy.</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Server Model Update.</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Resynchronization.</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Iterations.</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Improved Model.</a:t>
            </a:r>
            <a:endParaRPr sz="2799">
              <a:solidFill>
                <a:srgbClr val="271905"/>
              </a:solidFill>
              <a:latin typeface="Alice"/>
              <a:ea typeface="Alice"/>
              <a:cs typeface="Alice"/>
              <a:sym typeface="Alice"/>
            </a:endParaRPr>
          </a:p>
          <a:p>
            <a:pPr indent="0" lvl="0" marL="0" rtl="0" algn="just">
              <a:spcBef>
                <a:spcPts val="0"/>
              </a:spcBef>
              <a:spcAft>
                <a:spcPts val="0"/>
              </a:spcAft>
              <a:buNone/>
            </a:pPr>
            <a:r>
              <a:t/>
            </a:r>
            <a:endParaRPr sz="2799">
              <a:solidFill>
                <a:srgbClr val="271905"/>
              </a:solidFill>
              <a:latin typeface="Alice"/>
              <a:ea typeface="Alice"/>
              <a:cs typeface="Alice"/>
              <a:sym typeface="Alice"/>
            </a:endParaRPr>
          </a:p>
          <a:p>
            <a:pPr indent="0" lvl="0" marL="0" rtl="0" algn="just">
              <a:spcBef>
                <a:spcPts val="0"/>
              </a:spcBef>
              <a:spcAft>
                <a:spcPts val="0"/>
              </a:spcAft>
              <a:buNone/>
            </a:pPr>
            <a:r>
              <a:t/>
            </a:r>
            <a:endParaRPr sz="2799">
              <a:solidFill>
                <a:srgbClr val="271905"/>
              </a:solidFill>
              <a:latin typeface="Alice"/>
              <a:ea typeface="Alice"/>
              <a:cs typeface="Alice"/>
              <a:sym typeface="Alice"/>
            </a:endParaRPr>
          </a:p>
          <a:p>
            <a:pPr indent="0" lvl="0" marL="45720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
        <p:nvSpPr>
          <p:cNvPr id="178" name="Google Shape;178;p19"/>
          <p:cNvSpPr txBox="1"/>
          <p:nvPr/>
        </p:nvSpPr>
        <p:spPr>
          <a:xfrm>
            <a:off x="3338125" y="2092525"/>
            <a:ext cx="5570700" cy="1108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7200">
                <a:solidFill>
                  <a:srgbClr val="271905"/>
                </a:solidFill>
                <a:latin typeface="Bodoni"/>
                <a:ea typeface="Bodoni"/>
                <a:cs typeface="Bodoni"/>
                <a:sym typeface="Bodoni"/>
              </a:rPr>
              <a:t>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82" name="Shape 182"/>
        <p:cNvGrpSpPr/>
        <p:nvPr/>
      </p:nvGrpSpPr>
      <p:grpSpPr>
        <a:xfrm>
          <a:off x="0" y="0"/>
          <a:ext cx="0" cy="0"/>
          <a:chOff x="0" y="0"/>
          <a:chExt cx="0" cy="0"/>
        </a:xfrm>
      </p:grpSpPr>
      <p:cxnSp>
        <p:nvCxnSpPr>
          <p:cNvPr id="183" name="Google Shape;183;p20"/>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184" name="Google Shape;184;p20"/>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09</a:t>
            </a:r>
            <a:endParaRPr/>
          </a:p>
        </p:txBody>
      </p:sp>
      <p:cxnSp>
        <p:nvCxnSpPr>
          <p:cNvPr id="185" name="Google Shape;185;p20"/>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186" name="Google Shape;186;p20"/>
          <p:cNvGrpSpPr/>
          <p:nvPr/>
        </p:nvGrpSpPr>
        <p:grpSpPr>
          <a:xfrm>
            <a:off x="16675432" y="5850515"/>
            <a:ext cx="2712720" cy="2712720"/>
            <a:chOff x="0" y="0"/>
            <a:chExt cx="812800" cy="812800"/>
          </a:xfrm>
        </p:grpSpPr>
        <p:sp>
          <p:nvSpPr>
            <p:cNvPr id="187" name="Google Shape;187;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9" name="Google Shape;189;p20"/>
          <p:cNvGrpSpPr/>
          <p:nvPr/>
        </p:nvGrpSpPr>
        <p:grpSpPr>
          <a:xfrm>
            <a:off x="-731820" y="-930219"/>
            <a:ext cx="3521050" cy="3521050"/>
            <a:chOff x="0" y="0"/>
            <a:chExt cx="812800" cy="812800"/>
          </a:xfrm>
        </p:grpSpPr>
        <p:sp>
          <p:nvSpPr>
            <p:cNvPr id="190" name="Google Shape;190;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2" name="Google Shape;192;p20"/>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Future works</a:t>
            </a:r>
            <a:endParaRPr/>
          </a:p>
        </p:txBody>
      </p:sp>
      <p:sp>
        <p:nvSpPr>
          <p:cNvPr id="193" name="Google Shape;193;p20"/>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Introducing Data augmentation.</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Incorporating more sophisticated Deep learning approaches like Generative Adversarial Networks (GAN), Transformers, Deep Reinforcement Learning (DRL)</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Connecting multiple devices physically and perform training on different clients.</a:t>
            </a:r>
            <a:endParaRPr sz="3200">
              <a:solidFill>
                <a:srgbClr val="271905"/>
              </a:solidFill>
              <a:latin typeface="Bodoni"/>
              <a:ea typeface="Bodoni"/>
              <a:cs typeface="Bodoni"/>
              <a:sym typeface="Bodon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97" name="Shape 197"/>
        <p:cNvGrpSpPr/>
        <p:nvPr/>
      </p:nvGrpSpPr>
      <p:grpSpPr>
        <a:xfrm>
          <a:off x="0" y="0"/>
          <a:ext cx="0" cy="0"/>
          <a:chOff x="0" y="0"/>
          <a:chExt cx="0" cy="0"/>
        </a:xfrm>
      </p:grpSpPr>
      <p:sp>
        <p:nvSpPr>
          <p:cNvPr id="198" name="Google Shape;198;p21"/>
          <p:cNvSpPr txBox="1"/>
          <p:nvPr/>
        </p:nvSpPr>
        <p:spPr>
          <a:xfrm>
            <a:off x="4312147" y="2118037"/>
            <a:ext cx="96636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Bodoni"/>
                <a:ea typeface="Bodoni"/>
                <a:cs typeface="Bodoni"/>
                <a:sym typeface="Bodoni"/>
              </a:rPr>
              <a:t>References</a:t>
            </a:r>
            <a:endParaRPr/>
          </a:p>
        </p:txBody>
      </p:sp>
      <p:sp>
        <p:nvSpPr>
          <p:cNvPr id="199" name="Google Shape;199;p21"/>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10</a:t>
            </a:r>
            <a:endParaRPr/>
          </a:p>
        </p:txBody>
      </p:sp>
      <p:cxnSp>
        <p:nvCxnSpPr>
          <p:cNvPr id="200" name="Google Shape;200;p21"/>
          <p:cNvCxnSpPr/>
          <p:nvPr/>
        </p:nvCxnSpPr>
        <p:spPr>
          <a:xfrm>
            <a:off x="9780663" y="9258300"/>
            <a:ext cx="8507337" cy="0"/>
          </a:xfrm>
          <a:prstGeom prst="straightConnector1">
            <a:avLst/>
          </a:prstGeom>
          <a:noFill/>
          <a:ln cap="flat" cmpd="sng" w="38100">
            <a:solidFill>
              <a:srgbClr val="967D55"/>
            </a:solidFill>
            <a:prstDash val="solid"/>
            <a:round/>
            <a:headEnd len="sm" w="sm" type="none"/>
            <a:tailEnd len="sm" w="sm" type="none"/>
          </a:ln>
        </p:spPr>
      </p:cxnSp>
      <p:cxnSp>
        <p:nvCxnSpPr>
          <p:cNvPr id="201" name="Google Shape;201;p21"/>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202" name="Google Shape;202;p21"/>
          <p:cNvGrpSpPr/>
          <p:nvPr/>
        </p:nvGrpSpPr>
        <p:grpSpPr>
          <a:xfrm>
            <a:off x="16484766" y="7356879"/>
            <a:ext cx="1549068" cy="1549068"/>
            <a:chOff x="0" y="0"/>
            <a:chExt cx="812800" cy="812800"/>
          </a:xfrm>
        </p:grpSpPr>
        <p:sp>
          <p:nvSpPr>
            <p:cNvPr id="203" name="Google Shape;203;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5" name="Google Shape;205;p21"/>
          <p:cNvGrpSpPr/>
          <p:nvPr/>
        </p:nvGrpSpPr>
        <p:grpSpPr>
          <a:xfrm>
            <a:off x="-2575667" y="-449433"/>
            <a:ext cx="5268290" cy="5268290"/>
            <a:chOff x="0" y="0"/>
            <a:chExt cx="812800" cy="812800"/>
          </a:xfrm>
        </p:grpSpPr>
        <p:sp>
          <p:nvSpPr>
            <p:cNvPr id="206" name="Google Shape;206;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8" name="Google Shape;208;p21"/>
          <p:cNvSpPr txBox="1"/>
          <p:nvPr/>
        </p:nvSpPr>
        <p:spPr>
          <a:xfrm>
            <a:off x="1611075" y="4555473"/>
            <a:ext cx="15066000" cy="28014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lang="en-US" sz="2600">
                <a:solidFill>
                  <a:srgbClr val="271905"/>
                </a:solidFill>
                <a:latin typeface="Bodoni"/>
                <a:ea typeface="Bodoni"/>
                <a:cs typeface="Bodoni"/>
                <a:sym typeface="Bodoni"/>
              </a:rPr>
              <a:t>1. </a:t>
            </a:r>
            <a:r>
              <a:rPr lang="en-US" sz="2600">
                <a:solidFill>
                  <a:schemeClr val="dk1"/>
                </a:solidFill>
                <a:latin typeface="Bodoni"/>
                <a:ea typeface="Bodoni"/>
                <a:cs typeface="Bodoni"/>
                <a:sym typeface="Bodoni"/>
              </a:rPr>
              <a:t>A., Smith, S., Ulm, G., Gustavsson, E., &amp; Jirstrand, M. (2018, December). A performance evaluation of federated learning algorithms. In Proceedings of the second workshop on distributed infrastructures for deep learning (pp. 1-8).</a:t>
            </a:r>
            <a:endParaRPr sz="26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t/>
            </a:r>
            <a:endParaRPr sz="26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rPr lang="en-US" sz="2600">
                <a:solidFill>
                  <a:schemeClr val="dk1"/>
                </a:solidFill>
                <a:latin typeface="Bodoni"/>
                <a:ea typeface="Bodoni"/>
                <a:cs typeface="Bodoni"/>
                <a:sym typeface="Bodoni"/>
              </a:rPr>
              <a:t>2. He, C., Annavaram, M., &amp; Avestimehr, S. (2020). Group knowledge transfer: Federated learning of large cnns at the edge. Advances in Neural Information Processing Systems, 33, 14068-14080.</a:t>
            </a:r>
            <a:endParaRPr sz="26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t/>
            </a:r>
            <a:endParaRPr sz="2600">
              <a:solidFill>
                <a:schemeClr val="dk1"/>
              </a:solidFill>
              <a:latin typeface="Bodoni"/>
              <a:ea typeface="Bodoni"/>
              <a:cs typeface="Bodoni"/>
              <a:sym typeface="Bodon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