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69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Omniretail</a:t>
            </a:r>
            <a:r>
              <a:rPr dirty="0"/>
              <a:t> Sales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A SQL &amp; Power BI Based Case Study</a:t>
            </a:r>
          </a:p>
          <a:p>
            <a:endParaRPr sz="2000" dirty="0"/>
          </a:p>
          <a:p>
            <a:r>
              <a:rPr sz="2000" dirty="0"/>
              <a:t>Md. Maidul Islam</a:t>
            </a:r>
          </a:p>
          <a:p>
            <a:r>
              <a:rPr sz="2000" dirty="0"/>
              <a:t>1</a:t>
            </a:r>
            <a:r>
              <a:rPr lang="en-US" sz="2000" dirty="0"/>
              <a:t>8</a:t>
            </a:r>
            <a:r>
              <a:rPr sz="2000" dirty="0"/>
              <a:t> October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6"/>
    </mc:Choice>
    <mc:Fallback xmlns="">
      <p:transition spd="slow" advTm="299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8634"/>
          </a:xfrm>
        </p:spPr>
        <p:txBody>
          <a:bodyPr>
            <a:normAutofit/>
          </a:bodyPr>
          <a:lstStyle/>
          <a:p>
            <a:r>
              <a:rPr sz="3600" dirty="0"/>
              <a:t>Key Finding 7 - Seasonal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0432"/>
            <a:ext cx="8229600" cy="4955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Q2 and Q3 Drive the Highest Sales</a:t>
            </a:r>
          </a:p>
          <a:p>
            <a:pPr algn="just"/>
            <a:r>
              <a:rPr sz="2000" dirty="0"/>
              <a:t>Sales peak during Q2–Q3, suggesting that mid-year promotional campaigns are highly effective for </a:t>
            </a:r>
            <a:r>
              <a:rPr sz="2000" dirty="0" err="1"/>
              <a:t>Omniretail</a:t>
            </a:r>
            <a:r>
              <a:rPr sz="2000" dirty="0"/>
              <a:t>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904F07-EDBF-D6F7-3ACF-4DFC9032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432304"/>
            <a:ext cx="5829300" cy="4151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34"/>
    </mc:Choice>
    <mc:Fallback xmlns="">
      <p:transition spd="slow" advTm="2613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906"/>
          </a:xfrm>
        </p:spPr>
        <p:txBody>
          <a:bodyPr>
            <a:normAutofit/>
          </a:bodyPr>
          <a:lstStyle/>
          <a:p>
            <a:r>
              <a:rPr sz="3600" dirty="0"/>
              <a:t>Key Finding 8 - 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128"/>
            <a:ext cx="8229600" cy="5102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Top </a:t>
            </a:r>
            <a:r>
              <a:rPr lang="en-US" sz="2400" dirty="0"/>
              <a:t>10</a:t>
            </a:r>
            <a:r>
              <a:rPr sz="2400" dirty="0"/>
              <a:t> Loyal Customers Contribute 25%+ of Total Revenue</a:t>
            </a:r>
          </a:p>
          <a:p>
            <a:pPr algn="just"/>
            <a:r>
              <a:rPr sz="2000" dirty="0"/>
              <a:t>A small group of repeat customers significantly drives total sales. Retention and loyalty programs can strengthen this further.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1E37C1-086F-4969-29DA-7C13613A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350008"/>
            <a:ext cx="6924675" cy="4233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80"/>
    </mc:Choice>
    <mc:Fallback xmlns="">
      <p:transition spd="slow" advTm="2888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000" dirty="0"/>
              <a:t>Increase marketing investment in West region and replicate its success in other regions.</a:t>
            </a:r>
          </a:p>
          <a:p>
            <a:pPr algn="just"/>
            <a:r>
              <a:rPr sz="2000" dirty="0"/>
              <a:t>Investigate high return rate in Electronics category to improve product quality.</a:t>
            </a:r>
          </a:p>
          <a:p>
            <a:pPr algn="just"/>
            <a:r>
              <a:rPr sz="2000" dirty="0"/>
              <a:t>Introduce incentives for digital payments like Credit Card or Net Banking.</a:t>
            </a:r>
          </a:p>
          <a:p>
            <a:pPr algn="just"/>
            <a:r>
              <a:rPr sz="2000" dirty="0"/>
              <a:t>Focus on Clothing and </a:t>
            </a:r>
            <a:r>
              <a:rPr lang="en-US" sz="2000" dirty="0"/>
              <a:t>Grocery</a:t>
            </a:r>
            <a:r>
              <a:rPr sz="2000" dirty="0"/>
              <a:t> during high-sales quarters (Q2 &amp; Q3).</a:t>
            </a:r>
          </a:p>
          <a:p>
            <a:pPr algn="just"/>
            <a:r>
              <a:rPr sz="2000" dirty="0"/>
              <a:t>Launch loyalty programs for top-spending customers.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16"/>
    </mc:Choice>
    <mc:Fallback xmlns="">
      <p:transition spd="slow" advTm="5321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4626"/>
          </a:xfrm>
        </p:spPr>
        <p:txBody>
          <a:bodyPr>
            <a:normAutofit/>
          </a:bodyPr>
          <a:lstStyle/>
          <a:p>
            <a:r>
              <a:rPr lang="en-US" sz="3600" dirty="0"/>
              <a:t>Ad-hoc Analysis: Deeper Business Insights I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864"/>
            <a:ext cx="8229600" cy="471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To provide a more comprehensive view, I went beyond the initial questions and conducted several ad-hoc analyses. These deeper dives have revealed some very specific and actionable insights that can further help </a:t>
            </a:r>
            <a:r>
              <a:rPr lang="en-US" sz="2200" dirty="0" err="1"/>
              <a:t>Omniretail</a:t>
            </a:r>
            <a:r>
              <a:rPr lang="en-US" sz="2200" dirty="0"/>
              <a:t> optimize its strategy.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/>
              <a:t>Region-wise Average Order Value (AOV):</a:t>
            </a:r>
          </a:p>
          <a:p>
            <a:pPr marL="0" indent="0" algn="just">
              <a:buNone/>
            </a:pPr>
            <a:r>
              <a:rPr lang="en-US" sz="2000" dirty="0"/>
              <a:t>	South region recorded the highest AOV, followed by West. Indicates 	better customer spending in those areas.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b="1" dirty="0"/>
              <a:t>Region-wise Return Rate:</a:t>
            </a:r>
          </a:p>
          <a:p>
            <a:pPr marL="0" indent="0" algn="just">
              <a:buNone/>
            </a:pPr>
            <a:r>
              <a:rPr lang="en-US" sz="2000" dirty="0"/>
              <a:t>	East region had slightly higher return percentage compared to other 	regions.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/>
              <a:t>Product Category Return vs Revenue Ratio:</a:t>
            </a:r>
          </a:p>
          <a:p>
            <a:pPr marL="0" indent="0" algn="just">
              <a:buNone/>
            </a:pPr>
            <a:r>
              <a:rPr lang="en-US" sz="2000" dirty="0"/>
              <a:t>	Electronics category shows the highest return rate (15.6%), while Toys 	had the lowest (5.8%).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583"/>
    </mc:Choice>
    <mc:Fallback xmlns="">
      <p:transition spd="slow" advTm="1335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C7B5-CF14-ABAB-0241-8BA1D8B8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Ad-hoc Analysis: Deeper Business Insights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ECF1-82F8-AD00-5542-8F8BD146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000" b="1" dirty="0"/>
              <a:t>Payment Method Preference by Region:</a:t>
            </a:r>
          </a:p>
          <a:p>
            <a:pPr marL="400050" lvl="1" indent="0" algn="just">
              <a:buNone/>
            </a:pPr>
            <a:r>
              <a:rPr lang="en-US" sz="2000" dirty="0"/>
              <a:t>	Credit Card and UPI dominate across all regions, showing digital payment 	preference.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000" b="1" dirty="0"/>
              <a:t>Top 5 Customers by Average Purchase Value:</a:t>
            </a:r>
          </a:p>
          <a:p>
            <a:pPr marL="400050" lvl="1" indent="0" algn="just">
              <a:buNone/>
            </a:pPr>
            <a:r>
              <a:rPr lang="en-US" sz="2000" dirty="0"/>
              <a:t>	Customers C0191, C0022, and C0032 are top spenders, showing high 	purchase consistency.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US" sz="2000" b="1" dirty="0"/>
              <a:t>Category Performance by Quarter:</a:t>
            </a:r>
          </a:p>
          <a:p>
            <a:pPr marL="400050" lvl="1" indent="0" algn="just">
              <a:buNone/>
            </a:pPr>
            <a:r>
              <a:rPr lang="en-US" sz="2000" dirty="0"/>
              <a:t>	Q2 delivered the highest revenue, mainly driven by Clothing and Grocery 	sales.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en-US" sz="2000" b="1" dirty="0"/>
              <a:t>Store Performance Efficiency (Revenue per Sale):</a:t>
            </a:r>
          </a:p>
          <a:p>
            <a:pPr marL="400050" lvl="1" indent="0" algn="just">
              <a:buNone/>
            </a:pPr>
            <a:r>
              <a:rPr lang="en-US" sz="2000" dirty="0"/>
              <a:t>	Store S008 achieved the highest revenue efficiency, followed by S002 and 	S005.</a:t>
            </a:r>
          </a:p>
        </p:txBody>
      </p:sp>
    </p:spTree>
    <p:extLst>
      <p:ext uri="{BB962C8B-B14F-4D97-AF65-F5344CB8AC3E}">
        <p14:creationId xmlns:p14="http://schemas.microsoft.com/office/powerpoint/2010/main" val="697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51"/>
    </mc:Choice>
    <mc:Fallback xmlns="">
      <p:transition spd="slow" advTm="13335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5E78-0A2E-1499-4361-85B6E166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Ad-hoc Analysis: Deeper Business Insights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4CD5-A55A-ECB9-2908-B4EADAC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2400" dirty="0"/>
              <a:t>Returned Items Trend Over Time:</a:t>
            </a:r>
          </a:p>
          <a:p>
            <a:pPr marL="400050" lvl="1" indent="0" algn="just">
              <a:buNone/>
            </a:pPr>
            <a:r>
              <a:rPr lang="en-US" sz="2400" dirty="0"/>
              <a:t>	Returns peaked in June and December, possibly due to festive or 	promotional seasons.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400" dirty="0"/>
              <a:t>Return Rate by Payment Method:</a:t>
            </a:r>
          </a:p>
          <a:p>
            <a:pPr marL="400050" lvl="1" indent="0" algn="just">
              <a:buNone/>
            </a:pPr>
            <a:r>
              <a:rPr lang="en-US" sz="2400" dirty="0"/>
              <a:t>	Credit Card purchases showed slightly higher return rates 	compared to 	UPI and Net Banking.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Insight:</a:t>
            </a:r>
          </a:p>
          <a:p>
            <a:pPr marL="0" indent="0" algn="just">
              <a:buNone/>
            </a:pPr>
            <a:r>
              <a:rPr lang="en-US" sz="2400" dirty="0"/>
              <a:t>These Ad-hoc analyses provide deeper business understanding, helping to identify key improvement areas in product quality, regional focus, and payment behavior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6169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18"/>
    </mc:Choice>
    <mc:Fallback xmlns="">
      <p:transition spd="slow" advTm="10761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00F8-F494-7A45-F48F-340916DC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46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786289-661A-6A36-E928-29F5F1655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22" y="1142968"/>
            <a:ext cx="4091178" cy="4498880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02F615-FE93-8750-AAE9-8999581BD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72" y="1142968"/>
            <a:ext cx="3972306" cy="44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7"/>
    </mc:Choice>
    <mc:Fallback xmlns="">
      <p:transition spd="slow" advTm="802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F152-1629-F695-9C3D-1C702FD8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3498"/>
          </a:xfrm>
        </p:spPr>
        <p:txBody>
          <a:bodyPr>
            <a:norm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C84614-76CC-CDCD-CF28-E12FF4711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61" y="1417320"/>
            <a:ext cx="4331838" cy="454036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B14B9D-0FAA-D83C-0B2C-B0A5E1025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22" y="1417320"/>
            <a:ext cx="4331838" cy="45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2"/>
    </mc:Choice>
    <mc:Fallback xmlns="">
      <p:transition spd="slow" advTm="468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6215-8B4B-F675-3B6F-BF4D3143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5210"/>
          </a:xfrm>
        </p:spPr>
        <p:txBody>
          <a:bodyPr>
            <a:norm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A9BD40-E346-554E-235F-20019323A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352" y="1280160"/>
            <a:ext cx="6035039" cy="4846003"/>
          </a:xfrm>
        </p:spPr>
      </p:pic>
    </p:spTree>
    <p:extLst>
      <p:ext uri="{BB962C8B-B14F-4D97-AF65-F5344CB8AC3E}">
        <p14:creationId xmlns:p14="http://schemas.microsoft.com/office/powerpoint/2010/main" val="21938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"/>
    </mc:Choice>
    <mc:Fallback xmlns="">
      <p:transition spd="slow" advTm="87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23C8-DA4D-E346-0B98-5535CFE4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581B8E-5DAB-5502-256E-903507E64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26" y="1600200"/>
            <a:ext cx="8135347" cy="4525963"/>
          </a:xfrm>
        </p:spPr>
      </p:pic>
    </p:spTree>
    <p:extLst>
      <p:ext uri="{BB962C8B-B14F-4D97-AF65-F5344CB8AC3E}">
        <p14:creationId xmlns:p14="http://schemas.microsoft.com/office/powerpoint/2010/main" val="14031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05"/>
    </mc:Choice>
    <mc:Fallback xmlns="">
      <p:transition spd="slow" advTm="144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sz="2400" dirty="0" err="1"/>
              <a:t>Omniretail</a:t>
            </a:r>
            <a:r>
              <a:rPr sz="2400" dirty="0"/>
              <a:t> Pvt. Ltd. is a multi-region retail company operating across North, South, East, and West regions.</a:t>
            </a:r>
          </a:p>
          <a:p>
            <a:pPr marL="0" indent="0" algn="just">
              <a:buNone/>
            </a:pPr>
            <a:r>
              <a:rPr sz="2000" dirty="0"/>
              <a:t>The goal of this project is to analyze sales performance using SQL and Power BI to:</a:t>
            </a:r>
          </a:p>
          <a:p>
            <a:r>
              <a:rPr sz="2000" dirty="0"/>
              <a:t>Identify high-performing regions and stores</a:t>
            </a:r>
          </a:p>
          <a:p>
            <a:r>
              <a:rPr sz="2000" dirty="0"/>
              <a:t>Understand customer and payment trends</a:t>
            </a:r>
          </a:p>
          <a:p>
            <a:r>
              <a:rPr sz="2000" dirty="0"/>
              <a:t>Detect product return patterns</a:t>
            </a:r>
          </a:p>
          <a:p>
            <a:r>
              <a:rPr sz="2000" dirty="0"/>
              <a:t>Provide actionable business recommendations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70"/>
    </mc:Choice>
    <mc:Fallback xmlns="">
      <p:transition spd="slow" advTm="4107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E894-64DE-6843-4521-9C122F1C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253E6C-BB79-E5ED-4C0A-E981A0E6E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58" y="1600200"/>
            <a:ext cx="8100284" cy="4525963"/>
          </a:xfrm>
        </p:spPr>
      </p:pic>
    </p:spTree>
    <p:extLst>
      <p:ext uri="{BB962C8B-B14F-4D97-AF65-F5344CB8AC3E}">
        <p14:creationId xmlns:p14="http://schemas.microsoft.com/office/powerpoint/2010/main" val="1720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9"/>
    </mc:Choice>
    <mc:Fallback xmlns="">
      <p:transition spd="slow" advTm="467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3F08-40E0-8F56-3A69-6F311D70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E53DE5-3668-63B8-023C-601C6C9CC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690" y="1600200"/>
            <a:ext cx="8094619" cy="4525963"/>
          </a:xfrm>
        </p:spPr>
      </p:pic>
    </p:spTree>
    <p:extLst>
      <p:ext uri="{BB962C8B-B14F-4D97-AF65-F5344CB8AC3E}">
        <p14:creationId xmlns:p14="http://schemas.microsoft.com/office/powerpoint/2010/main" val="123891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0"/>
    </mc:Choice>
    <mc:Fallback xmlns="">
      <p:transition spd="slow" advTm="244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FFC0-2442-B40F-DE77-F7B378F2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354"/>
          </a:xfrm>
        </p:spPr>
        <p:txBody>
          <a:bodyPr>
            <a:norm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5" name="Content Placeholder 4" descr="A close-up of a document&#10;&#10;AI-generated content may be incorrect.">
            <a:extLst>
              <a:ext uri="{FF2B5EF4-FFF2-40B4-BE49-F238E27FC236}">
                <a16:creationId xmlns:a16="http://schemas.microsoft.com/office/drawing/2014/main" id="{9B6E50DB-865E-2092-92AC-F39D03BA1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891" y="1600200"/>
            <a:ext cx="8092217" cy="4525963"/>
          </a:xfrm>
        </p:spPr>
      </p:pic>
    </p:spTree>
    <p:extLst>
      <p:ext uri="{BB962C8B-B14F-4D97-AF65-F5344CB8AC3E}">
        <p14:creationId xmlns:p14="http://schemas.microsoft.com/office/powerpoint/2010/main" val="402573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"/>
    </mc:Choice>
    <mc:Fallback xmlns="">
      <p:transition spd="slow" advTm="554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1"/>
            <a:ext cx="8229600" cy="1828800"/>
          </a:xfrm>
        </p:spPr>
        <p:txBody>
          <a:bodyPr>
            <a:normAutofit/>
          </a:bodyPr>
          <a:lstStyle/>
          <a:p>
            <a:pPr algn="just"/>
            <a:r>
              <a:rPr sz="2000" dirty="0"/>
              <a:t>The SQL-based analysis of </a:t>
            </a:r>
            <a:r>
              <a:rPr sz="2000" dirty="0" err="1"/>
              <a:t>Omniretail’s</a:t>
            </a:r>
            <a:r>
              <a:rPr sz="2000" dirty="0"/>
              <a:t> sales data revealed performance patterns across regions, products, and payments.</a:t>
            </a:r>
          </a:p>
          <a:p>
            <a:pPr algn="just"/>
            <a:r>
              <a:rPr sz="2000" dirty="0"/>
              <a:t>Using Power BI, insights were visualized for data-driven decision-making.</a:t>
            </a:r>
          </a:p>
          <a:p>
            <a:pPr algn="just"/>
            <a:r>
              <a:rPr sz="2000" dirty="0"/>
              <a:t>Implementing the recommendations can improve efficiency, reduce returns, and boost revenue.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48"/>
    </mc:Choice>
    <mc:Fallback xmlns="">
      <p:transition spd="slow" advTm="3884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5185"/>
            <a:ext cx="8229600" cy="1417320"/>
          </a:xfrm>
        </p:spPr>
        <p:txBody>
          <a:bodyPr/>
          <a:lstStyle/>
          <a:p>
            <a:pPr marL="0" indent="0" algn="ctr">
              <a:buNone/>
            </a:pPr>
            <a:r>
              <a:rPr sz="2400" dirty="0"/>
              <a:t>Thank you for your attention!</a:t>
            </a:r>
          </a:p>
          <a:p>
            <a:pPr marL="0" indent="0" algn="ctr">
              <a:buNone/>
            </a:pPr>
            <a:r>
              <a:rPr sz="2400" dirty="0"/>
              <a:t>Questions and feedback are welcome.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83"/>
    </mc:Choice>
    <mc:Fallback xmlns="">
      <p:transition spd="slow" advTm="1388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The project followed a structured analytical workflow:</a:t>
            </a:r>
          </a:p>
          <a:p>
            <a:pPr marL="400050" lvl="1" indent="0">
              <a:buNone/>
            </a:pPr>
            <a:r>
              <a:rPr sz="2000" dirty="0"/>
              <a:t>1️⃣ Data Cleaning (Excel Power Query): Cleaned raw dataset, transposed and standardized columns.</a:t>
            </a:r>
          </a:p>
          <a:p>
            <a:pPr marL="400050" lvl="1" indent="0">
              <a:buNone/>
            </a:pPr>
            <a:r>
              <a:rPr sz="2000" dirty="0"/>
              <a:t>2️⃣ SQL Analysis: Executed 10 business case queries on regional and category performance.</a:t>
            </a:r>
          </a:p>
          <a:p>
            <a:pPr marL="400050" lvl="1" indent="0">
              <a:buNone/>
            </a:pPr>
            <a:r>
              <a:rPr sz="2000" dirty="0"/>
              <a:t>3️⃣ Data Visualization (Power BI): Built interactive visuals and dashboards for insights.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63"/>
    </mc:Choice>
    <mc:Fallback xmlns="">
      <p:transition spd="slow" advTm="428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074"/>
          </a:xfrm>
        </p:spPr>
        <p:txBody>
          <a:bodyPr>
            <a:normAutofit/>
          </a:bodyPr>
          <a:lstStyle/>
          <a:p>
            <a:r>
              <a:rPr sz="3600" dirty="0"/>
              <a:t>Key Finding 1 - Regional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8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400" dirty="0"/>
              <a:t>West Region Generates Highest Revenue</a:t>
            </a:r>
          </a:p>
          <a:p>
            <a:pPr algn="just"/>
            <a:r>
              <a:rPr sz="2000" dirty="0"/>
              <a:t>The West region recorded the highest total sales revenue among all regions, indicating strong customer demand and effective store performance.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2E280A-1272-B557-F6F2-F8186169FFFE}"/>
              </a:ext>
            </a:extLst>
          </p:cNvPr>
          <p:cNvSpPr txBox="1">
            <a:spLocks/>
          </p:cNvSpPr>
          <p:nvPr/>
        </p:nvSpPr>
        <p:spPr>
          <a:xfrm>
            <a:off x="457200" y="3051050"/>
            <a:ext cx="8229600" cy="3441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0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FC6003-7881-0A01-947D-3F849B70A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62" y="3195448"/>
            <a:ext cx="4722876" cy="3476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84"/>
    </mc:Choice>
    <mc:Fallback xmlns="">
      <p:transition spd="slow" advTm="378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dirty="0"/>
              <a:t>Key Finding 2 - Product Returns</a:t>
            </a:r>
            <a:r>
              <a:rPr lang="en-US" sz="3600" dirty="0"/>
              <a:t> &amp; Highest Revenue on APS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High Return Rate in Electronics Category</a:t>
            </a:r>
            <a:r>
              <a:rPr lang="en-US" sz="2400" dirty="0"/>
              <a:t> But Highest Revenue on APS in Grocery Category.</a:t>
            </a:r>
            <a:endParaRPr sz="2400" dirty="0"/>
          </a:p>
          <a:p>
            <a:pPr algn="just"/>
            <a:r>
              <a:rPr sz="2000" dirty="0"/>
              <a:t>Electronics products showed the highest return percentage, suggesting possible quality or after-sales issues.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A8020B-F799-933D-2CD4-5243889C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46894"/>
            <a:ext cx="4114800" cy="3236468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587EA2-16C2-A625-5B0C-E38C7442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202" y="3346894"/>
            <a:ext cx="4016597" cy="322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60"/>
    </mc:Choice>
    <mc:Fallback xmlns="">
      <p:transition spd="slow" advTm="3346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922"/>
          </a:xfrm>
        </p:spPr>
        <p:txBody>
          <a:bodyPr>
            <a:normAutofit/>
          </a:bodyPr>
          <a:lstStyle/>
          <a:p>
            <a:r>
              <a:rPr sz="3600" dirty="0"/>
              <a:t>Key Finding 3 - Payment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296"/>
            <a:ext cx="8229600" cy="4900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Credit Card is the Most Preferred Payment Method</a:t>
            </a:r>
          </a:p>
          <a:p>
            <a:r>
              <a:rPr sz="2000" dirty="0"/>
              <a:t>Customers prefer Credit Card and Net Banking payments, which contribute more than 60% of total revenue.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E78B3F-A3AC-30D4-EDEA-A71D4E9E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687637"/>
            <a:ext cx="5219700" cy="3895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58"/>
    </mc:Choice>
    <mc:Fallback xmlns="">
      <p:transition spd="slow" advTm="279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0346"/>
          </a:xfrm>
        </p:spPr>
        <p:txBody>
          <a:bodyPr>
            <a:normAutofit/>
          </a:bodyPr>
          <a:lstStyle/>
          <a:p>
            <a:r>
              <a:rPr sz="3600" dirty="0"/>
              <a:t>Key Finding 4 - Store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576"/>
            <a:ext cx="8229600" cy="4946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Top Performing Stores by Revenue</a:t>
            </a:r>
          </a:p>
          <a:p>
            <a:r>
              <a:rPr sz="2000" dirty="0"/>
              <a:t>The top 5 stores contributed over </a:t>
            </a:r>
            <a:r>
              <a:rPr lang="en-US" sz="2000" dirty="0"/>
              <a:t>65</a:t>
            </a:r>
            <a:r>
              <a:rPr sz="2000" dirty="0"/>
              <a:t>% of total revenue, with Store S002 leading significantly in total </a:t>
            </a:r>
            <a:r>
              <a:rPr lang="en-US" sz="2000" dirty="0"/>
              <a:t>number of </a:t>
            </a:r>
            <a:r>
              <a:rPr sz="2000" dirty="0"/>
              <a:t>sales.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A4BEDC-F16C-1217-22BB-3CC0CDE9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516283"/>
            <a:ext cx="4014215" cy="3509614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56E4AA-9959-FA4C-11E4-73FD524B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86" y="2489175"/>
            <a:ext cx="3889058" cy="3536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06"/>
    </mc:Choice>
    <mc:Fallback xmlns="">
      <p:transition spd="slow" advTm="340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74638"/>
            <a:ext cx="8439912" cy="1143000"/>
          </a:xfrm>
        </p:spPr>
        <p:txBody>
          <a:bodyPr>
            <a:noAutofit/>
          </a:bodyPr>
          <a:lstStyle/>
          <a:p>
            <a:r>
              <a:rPr sz="3600" dirty="0"/>
              <a:t>Key Finding 5 - Product Category Profitability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Clothing &amp; </a:t>
            </a:r>
            <a:r>
              <a:rPr lang="en-US" sz="2400" dirty="0"/>
              <a:t>Groceries</a:t>
            </a:r>
            <a:r>
              <a:rPr sz="2400" dirty="0"/>
              <a:t> Dominate Revenue Share</a:t>
            </a:r>
          </a:p>
          <a:p>
            <a:pPr algn="just"/>
            <a:r>
              <a:rPr sz="2000" dirty="0"/>
              <a:t>Clothing and </a:t>
            </a:r>
            <a:r>
              <a:rPr lang="en-US" sz="2000" dirty="0"/>
              <a:t>Grocerie</a:t>
            </a:r>
            <a:r>
              <a:rPr sz="2000" dirty="0"/>
              <a:t>s together contribute </a:t>
            </a:r>
            <a:r>
              <a:rPr lang="en-US" sz="2000" dirty="0"/>
              <a:t>more than 4</a:t>
            </a:r>
            <a:r>
              <a:rPr sz="2000" dirty="0"/>
              <a:t>0% of total sales revenue, showing strong customer demand.</a:t>
            </a:r>
            <a:r>
              <a:rPr lang="en-US" sz="2000" dirty="0"/>
              <a:t> P0040 is the top-selling product.</a:t>
            </a:r>
            <a:endParaRPr sz="20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33B61B-14AE-92C1-CAD9-E79CA3AA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54604"/>
            <a:ext cx="4114800" cy="3254121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0D1478-1628-6245-6478-701E743DC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536" y="3054604"/>
            <a:ext cx="4042801" cy="3254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17"/>
    </mc:Choice>
    <mc:Fallback xmlns="">
      <p:transition spd="slow" advTm="3561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dirty="0"/>
              <a:t>Key Finding 6 - Payment Method</a:t>
            </a:r>
            <a:r>
              <a:rPr lang="en-US" sz="3600" dirty="0"/>
              <a:t> &amp; Product Categories</a:t>
            </a:r>
            <a:r>
              <a:rPr sz="3600" dirty="0"/>
              <a:t> vs Return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Credit Card &amp; Electronics Category </a:t>
            </a:r>
            <a:r>
              <a:rPr sz="2400" dirty="0"/>
              <a:t>Have Higher Return Rate</a:t>
            </a:r>
          </a:p>
          <a:p>
            <a:pPr algn="just"/>
            <a:r>
              <a:rPr lang="en-US" sz="2000" dirty="0"/>
              <a:t>Credit Card purchases show slightly higher return rates(11.54%), possibly due to easier refund processes.</a:t>
            </a:r>
          </a:p>
          <a:p>
            <a:pPr algn="just"/>
            <a:r>
              <a:rPr lang="en-US" sz="2000" dirty="0"/>
              <a:t>Electronics Category shows higher return rates(15.63%), possibly due to potential quality or satisfaction issues.</a:t>
            </a:r>
          </a:p>
          <a:p>
            <a:pPr algn="just"/>
            <a:endParaRPr sz="20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67E01E-D2DC-274A-2114-A22E3DCF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429000"/>
            <a:ext cx="4114800" cy="3035808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F3CFB5-C52A-9F64-B894-47977FB6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59" y="3429000"/>
            <a:ext cx="4007739" cy="3035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7"/>
    </mc:Choice>
    <mc:Fallback xmlns="">
      <p:transition spd="slow" advTm="3957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866</Words>
  <Application>Microsoft Office PowerPoint</Application>
  <PresentationFormat>On-screen Show (4:3)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Omniretail Sales Performance Analysis</vt:lpstr>
      <vt:lpstr>Introduction &amp; Objectives</vt:lpstr>
      <vt:lpstr>Methodology</vt:lpstr>
      <vt:lpstr>Key Finding 1 - Regional Performance</vt:lpstr>
      <vt:lpstr>Key Finding 2 - Product Returns &amp; Highest Revenue on APS</vt:lpstr>
      <vt:lpstr>Key Finding 3 - Payment Trends</vt:lpstr>
      <vt:lpstr>Key Finding 4 - Store Performance</vt:lpstr>
      <vt:lpstr>Key Finding 5 - Product Category Profitability</vt:lpstr>
      <vt:lpstr>Key Finding 6 - Payment Method &amp; Product Categories vs Return Rate</vt:lpstr>
      <vt:lpstr>Key Finding 7 - Seasonal Trends</vt:lpstr>
      <vt:lpstr>Key Finding 8 - Customer Insights</vt:lpstr>
      <vt:lpstr>Recommendations</vt:lpstr>
      <vt:lpstr>Ad-hoc Analysis: Deeper Business Insights I</vt:lpstr>
      <vt:lpstr>Ad-hoc Analysis: Deeper Business Insights II</vt:lpstr>
      <vt:lpstr>Ad-hoc Analysis: Deeper Business Insights III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Md. Maidul Islam</dc:creator>
  <cp:keywords/>
  <dc:description>generated using python-pptx</dc:description>
  <cp:lastModifiedBy>MD Akash Hossain</cp:lastModifiedBy>
  <cp:revision>11</cp:revision>
  <dcterms:created xsi:type="dcterms:W3CDTF">2013-01-27T09:14:16Z</dcterms:created>
  <dcterms:modified xsi:type="dcterms:W3CDTF">2025-10-19T03:13:06Z</dcterms:modified>
  <cp:category/>
</cp:coreProperties>
</file>