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10" r:id="rId1"/>
  </p:sldMasterIdLst>
  <p:notesMasterIdLst>
    <p:notesMasterId r:id="rId10"/>
  </p:notesMasterIdLst>
  <p:handoutMasterIdLst>
    <p:handoutMasterId r:id="rId11"/>
  </p:handoutMasterIdLst>
  <p:sldIdLst>
    <p:sldId id="256" r:id="rId2"/>
    <p:sldId id="293" r:id="rId3"/>
    <p:sldId id="331" r:id="rId4"/>
    <p:sldId id="326" r:id="rId5"/>
    <p:sldId id="327" r:id="rId6"/>
    <p:sldId id="328" r:id="rId7"/>
    <p:sldId id="329" r:id="rId8"/>
    <p:sldId id="330" r:id="rId9"/>
  </p:sldIdLst>
  <p:sldSz cx="9144000" cy="5143500" type="screen16x9"/>
  <p:notesSz cx="7102475" cy="10233025"/>
  <p:custDataLst>
    <p:tags r:id="rId1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389626" algn="l" rtl="0" fontAlgn="base">
      <a:spcBef>
        <a:spcPct val="0"/>
      </a:spcBef>
      <a:spcAft>
        <a:spcPct val="0"/>
      </a:spcAft>
      <a:defRPr kern="1200">
        <a:solidFill>
          <a:schemeClr val="tx1"/>
        </a:solidFill>
        <a:latin typeface="Arial" charset="0"/>
        <a:ea typeface="+mn-ea"/>
        <a:cs typeface="Arial" charset="0"/>
      </a:defRPr>
    </a:lvl2pPr>
    <a:lvl3pPr marL="779252" algn="l" rtl="0" fontAlgn="base">
      <a:spcBef>
        <a:spcPct val="0"/>
      </a:spcBef>
      <a:spcAft>
        <a:spcPct val="0"/>
      </a:spcAft>
      <a:defRPr kern="1200">
        <a:solidFill>
          <a:schemeClr val="tx1"/>
        </a:solidFill>
        <a:latin typeface="Arial" charset="0"/>
        <a:ea typeface="+mn-ea"/>
        <a:cs typeface="Arial" charset="0"/>
      </a:defRPr>
    </a:lvl3pPr>
    <a:lvl4pPr marL="1168878" algn="l" rtl="0" fontAlgn="base">
      <a:spcBef>
        <a:spcPct val="0"/>
      </a:spcBef>
      <a:spcAft>
        <a:spcPct val="0"/>
      </a:spcAft>
      <a:defRPr kern="1200">
        <a:solidFill>
          <a:schemeClr val="tx1"/>
        </a:solidFill>
        <a:latin typeface="Arial" charset="0"/>
        <a:ea typeface="+mn-ea"/>
        <a:cs typeface="Arial" charset="0"/>
      </a:defRPr>
    </a:lvl4pPr>
    <a:lvl5pPr marL="1558503" algn="l" rtl="0" fontAlgn="base">
      <a:spcBef>
        <a:spcPct val="0"/>
      </a:spcBef>
      <a:spcAft>
        <a:spcPct val="0"/>
      </a:spcAft>
      <a:defRPr kern="1200">
        <a:solidFill>
          <a:schemeClr val="tx1"/>
        </a:solidFill>
        <a:latin typeface="Arial" charset="0"/>
        <a:ea typeface="+mn-ea"/>
        <a:cs typeface="Arial" charset="0"/>
      </a:defRPr>
    </a:lvl5pPr>
    <a:lvl6pPr marL="1948129" algn="l" defTabSz="779252" rtl="0" eaLnBrk="1" latinLnBrk="0" hangingPunct="1">
      <a:defRPr kern="1200">
        <a:solidFill>
          <a:schemeClr val="tx1"/>
        </a:solidFill>
        <a:latin typeface="Arial" charset="0"/>
        <a:ea typeface="+mn-ea"/>
        <a:cs typeface="Arial" charset="0"/>
      </a:defRPr>
    </a:lvl6pPr>
    <a:lvl7pPr marL="2337755" algn="l" defTabSz="779252" rtl="0" eaLnBrk="1" latinLnBrk="0" hangingPunct="1">
      <a:defRPr kern="1200">
        <a:solidFill>
          <a:schemeClr val="tx1"/>
        </a:solidFill>
        <a:latin typeface="Arial" charset="0"/>
        <a:ea typeface="+mn-ea"/>
        <a:cs typeface="Arial" charset="0"/>
      </a:defRPr>
    </a:lvl7pPr>
    <a:lvl8pPr marL="2727381" algn="l" defTabSz="779252" rtl="0" eaLnBrk="1" latinLnBrk="0" hangingPunct="1">
      <a:defRPr kern="1200">
        <a:solidFill>
          <a:schemeClr val="tx1"/>
        </a:solidFill>
        <a:latin typeface="Arial" charset="0"/>
        <a:ea typeface="+mn-ea"/>
        <a:cs typeface="Arial" charset="0"/>
      </a:defRPr>
    </a:lvl8pPr>
    <a:lvl9pPr marL="3117007" algn="l" defTabSz="779252"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orient="horz" pos="1568">
          <p15:clr>
            <a:srgbClr val="A4A3A4"/>
          </p15:clr>
        </p15:guide>
        <p15:guide id="3" orient="horz" pos="673">
          <p15:clr>
            <a:srgbClr val="A4A3A4"/>
          </p15:clr>
        </p15:guide>
        <p15:guide id="4" pos="2882">
          <p15:clr>
            <a:srgbClr val="A4A3A4"/>
          </p15:clr>
        </p15:guide>
        <p15:guide id="5" pos="3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F2F2F2"/>
    <a:srgbClr val="007BC4"/>
    <a:srgbClr val="95D4E7"/>
    <a:srgbClr val="FFDD00"/>
    <a:srgbClr val="DE6106"/>
    <a:srgbClr val="26387F"/>
    <a:srgbClr val="0667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41" autoAdjust="0"/>
  </p:normalViewPr>
  <p:slideViewPr>
    <p:cSldViewPr snapToGrid="0" showGuides="1">
      <p:cViewPr varScale="1">
        <p:scale>
          <a:sx n="154" d="100"/>
          <a:sy n="154" d="100"/>
        </p:scale>
        <p:origin x="480" y="184"/>
      </p:cViewPr>
      <p:guideLst>
        <p:guide orient="horz"/>
        <p:guide orient="horz" pos="1568"/>
        <p:guide orient="horz" pos="673"/>
        <p:guide pos="2882"/>
        <p:guide pos="351"/>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7951" cy="512683"/>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GB"/>
          </a:p>
        </p:txBody>
      </p:sp>
      <p:sp>
        <p:nvSpPr>
          <p:cNvPr id="3" name="Espace réservé de la date 2"/>
          <p:cNvSpPr>
            <a:spLocks noGrp="1"/>
          </p:cNvSpPr>
          <p:nvPr>
            <p:ph type="dt" sz="quarter" idx="1"/>
          </p:nvPr>
        </p:nvSpPr>
        <p:spPr>
          <a:xfrm>
            <a:off x="4022937" y="1"/>
            <a:ext cx="3077951" cy="512683"/>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endParaRPr lang="en-GB"/>
          </a:p>
        </p:txBody>
      </p:sp>
      <p:sp>
        <p:nvSpPr>
          <p:cNvPr id="4" name="Espace réservé du pied de page 3"/>
          <p:cNvSpPr>
            <a:spLocks noGrp="1"/>
          </p:cNvSpPr>
          <p:nvPr>
            <p:ph type="ftr" sz="quarter" idx="2"/>
          </p:nvPr>
        </p:nvSpPr>
        <p:spPr>
          <a:xfrm>
            <a:off x="0" y="9720342"/>
            <a:ext cx="3077951" cy="512683"/>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GB"/>
          </a:p>
        </p:txBody>
      </p:sp>
      <p:sp>
        <p:nvSpPr>
          <p:cNvPr id="5" name="Espace réservé du numéro de diapositive 4"/>
          <p:cNvSpPr>
            <a:spLocks noGrp="1"/>
          </p:cNvSpPr>
          <p:nvPr>
            <p:ph type="sldNum" sz="quarter" idx="3"/>
          </p:nvPr>
        </p:nvSpPr>
        <p:spPr>
          <a:xfrm>
            <a:off x="4022937" y="9720342"/>
            <a:ext cx="3077951" cy="512683"/>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pPr>
              <a:defRPr/>
            </a:pPr>
            <a:fld id="{0937DF21-9159-4E5D-8C8E-CE3DFC944AA1}" type="slidenum">
              <a:rPr lang="en-GB" altLang="fr-FR"/>
              <a:pPr>
                <a:defRPr/>
              </a:pPr>
              <a:t>‹N°›</a:t>
            </a:fld>
            <a:endParaRPr lang="en-GB" altLang="fr-FR"/>
          </a:p>
        </p:txBody>
      </p:sp>
    </p:spTree>
    <p:extLst>
      <p:ext uri="{BB962C8B-B14F-4D97-AF65-F5344CB8AC3E}">
        <p14:creationId xmlns:p14="http://schemas.microsoft.com/office/powerpoint/2010/main" val="57987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7951" cy="512683"/>
          </a:xfrm>
          <a:prstGeom prst="rect">
            <a:avLst/>
          </a:prstGeom>
        </p:spPr>
        <p:txBody>
          <a:bodyPr vert="horz" lIns="99048" tIns="49524" rIns="99048" bIns="49524" rtlCol="0"/>
          <a:lstStyle>
            <a:lvl1pPr algn="l" fontAlgn="auto">
              <a:spcBef>
                <a:spcPts val="0"/>
              </a:spcBef>
              <a:spcAft>
                <a:spcPts val="0"/>
              </a:spcAft>
              <a:defRPr sz="1300">
                <a:latin typeface="+mn-lt"/>
                <a:cs typeface="+mn-cs"/>
              </a:defRPr>
            </a:lvl1pPr>
          </a:lstStyle>
          <a:p>
            <a:pPr>
              <a:defRPr/>
            </a:pPr>
            <a:endParaRPr lang="en-GB"/>
          </a:p>
        </p:txBody>
      </p:sp>
      <p:sp>
        <p:nvSpPr>
          <p:cNvPr id="3" name="Espace réservé de la date 2"/>
          <p:cNvSpPr>
            <a:spLocks noGrp="1"/>
          </p:cNvSpPr>
          <p:nvPr>
            <p:ph type="dt" idx="1"/>
          </p:nvPr>
        </p:nvSpPr>
        <p:spPr>
          <a:xfrm>
            <a:off x="4022937" y="1"/>
            <a:ext cx="3077951" cy="512683"/>
          </a:xfrm>
          <a:prstGeom prst="rect">
            <a:avLst/>
          </a:prstGeom>
        </p:spPr>
        <p:txBody>
          <a:bodyPr vert="horz" lIns="99048" tIns="49524" rIns="99048" bIns="49524" rtlCol="0"/>
          <a:lstStyle>
            <a:lvl1pPr algn="r" fontAlgn="auto">
              <a:spcBef>
                <a:spcPts val="0"/>
              </a:spcBef>
              <a:spcAft>
                <a:spcPts val="0"/>
              </a:spcAft>
              <a:defRPr sz="1300">
                <a:latin typeface="+mn-lt"/>
                <a:cs typeface="+mn-cs"/>
              </a:defRPr>
            </a:lvl1pPr>
          </a:lstStyle>
          <a:p>
            <a:pPr>
              <a:defRPr/>
            </a:pPr>
            <a:endParaRPr lang="en-GB"/>
          </a:p>
        </p:txBody>
      </p:sp>
      <p:sp>
        <p:nvSpPr>
          <p:cNvPr id="4" name="Espace réservé de l'image des diapositives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48" tIns="49524" rIns="99048" bIns="49524" rtlCol="0" anchor="ctr"/>
          <a:lstStyle/>
          <a:p>
            <a:pPr lvl="0"/>
            <a:endParaRPr lang="en-GB" noProof="0"/>
          </a:p>
        </p:txBody>
      </p:sp>
      <p:sp>
        <p:nvSpPr>
          <p:cNvPr id="5" name="Espace réservé des commentaires 4"/>
          <p:cNvSpPr>
            <a:spLocks noGrp="1"/>
          </p:cNvSpPr>
          <p:nvPr>
            <p:ph type="body" sz="quarter" idx="3"/>
          </p:nvPr>
        </p:nvSpPr>
        <p:spPr>
          <a:xfrm>
            <a:off x="709931" y="4925249"/>
            <a:ext cx="5682615" cy="4028450"/>
          </a:xfrm>
          <a:prstGeom prst="rect">
            <a:avLst/>
          </a:prstGeom>
        </p:spPr>
        <p:txBody>
          <a:bodyPr vert="horz" lIns="99048" tIns="49524" rIns="99048" bIns="49524"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sp>
        <p:nvSpPr>
          <p:cNvPr id="6" name="Espace réservé du pied de page 5"/>
          <p:cNvSpPr>
            <a:spLocks noGrp="1"/>
          </p:cNvSpPr>
          <p:nvPr>
            <p:ph type="ftr" sz="quarter" idx="4"/>
          </p:nvPr>
        </p:nvSpPr>
        <p:spPr>
          <a:xfrm>
            <a:off x="0" y="9720342"/>
            <a:ext cx="3077951" cy="512683"/>
          </a:xfrm>
          <a:prstGeom prst="rect">
            <a:avLst/>
          </a:prstGeom>
        </p:spPr>
        <p:txBody>
          <a:bodyPr vert="horz" lIns="99048" tIns="49524" rIns="99048" bIns="49524" rtlCol="0" anchor="b"/>
          <a:lstStyle>
            <a:lvl1pPr algn="l" fontAlgn="auto">
              <a:spcBef>
                <a:spcPts val="0"/>
              </a:spcBef>
              <a:spcAft>
                <a:spcPts val="0"/>
              </a:spcAft>
              <a:defRPr sz="1300">
                <a:latin typeface="+mn-lt"/>
                <a:cs typeface="+mn-cs"/>
              </a:defRPr>
            </a:lvl1pPr>
          </a:lstStyle>
          <a:p>
            <a:pPr>
              <a:defRPr/>
            </a:pPr>
            <a:endParaRPr lang="en-GB"/>
          </a:p>
        </p:txBody>
      </p:sp>
      <p:sp>
        <p:nvSpPr>
          <p:cNvPr id="7" name="Espace réservé du numéro de diapositive 6"/>
          <p:cNvSpPr>
            <a:spLocks noGrp="1"/>
          </p:cNvSpPr>
          <p:nvPr>
            <p:ph type="sldNum" sz="quarter" idx="5"/>
          </p:nvPr>
        </p:nvSpPr>
        <p:spPr>
          <a:xfrm>
            <a:off x="4022937" y="9720342"/>
            <a:ext cx="3077951" cy="512683"/>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cs typeface="Arial" panose="020B0604020202020204" pitchFamily="34" charset="0"/>
              </a:defRPr>
            </a:lvl1pPr>
          </a:lstStyle>
          <a:p>
            <a:pPr>
              <a:defRPr/>
            </a:pPr>
            <a:fld id="{533FE7CC-F5E6-4E88-BDBF-0AF43ABFEEF8}" type="slidenum">
              <a:rPr lang="en-GB" altLang="fr-FR"/>
              <a:pPr>
                <a:defRPr/>
              </a:pPr>
              <a:t>‹N°›</a:t>
            </a:fld>
            <a:endParaRPr lang="en-GB" altLang="fr-FR"/>
          </a:p>
        </p:txBody>
      </p:sp>
    </p:spTree>
    <p:extLst>
      <p:ext uri="{BB962C8B-B14F-4D97-AF65-F5344CB8AC3E}">
        <p14:creationId xmlns:p14="http://schemas.microsoft.com/office/powerpoint/2010/main" val="123918292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389626" algn="l" rtl="0" eaLnBrk="0" fontAlgn="base" hangingPunct="0">
      <a:spcBef>
        <a:spcPct val="30000"/>
      </a:spcBef>
      <a:spcAft>
        <a:spcPct val="0"/>
      </a:spcAft>
      <a:defRPr sz="1000" kern="1200">
        <a:solidFill>
          <a:schemeClr val="tx1"/>
        </a:solidFill>
        <a:latin typeface="+mn-lt"/>
        <a:ea typeface="+mn-ea"/>
        <a:cs typeface="+mn-cs"/>
      </a:defRPr>
    </a:lvl2pPr>
    <a:lvl3pPr marL="779252" algn="l" rtl="0" eaLnBrk="0" fontAlgn="base" hangingPunct="0">
      <a:spcBef>
        <a:spcPct val="30000"/>
      </a:spcBef>
      <a:spcAft>
        <a:spcPct val="0"/>
      </a:spcAft>
      <a:defRPr sz="1000" kern="1200">
        <a:solidFill>
          <a:schemeClr val="tx1"/>
        </a:solidFill>
        <a:latin typeface="+mn-lt"/>
        <a:ea typeface="+mn-ea"/>
        <a:cs typeface="+mn-cs"/>
      </a:defRPr>
    </a:lvl3pPr>
    <a:lvl4pPr marL="1168878" algn="l" rtl="0" eaLnBrk="0" fontAlgn="base" hangingPunct="0">
      <a:spcBef>
        <a:spcPct val="30000"/>
      </a:spcBef>
      <a:spcAft>
        <a:spcPct val="0"/>
      </a:spcAft>
      <a:defRPr sz="1000" kern="1200">
        <a:solidFill>
          <a:schemeClr val="tx1"/>
        </a:solidFill>
        <a:latin typeface="+mn-lt"/>
        <a:ea typeface="+mn-ea"/>
        <a:cs typeface="+mn-cs"/>
      </a:defRPr>
    </a:lvl4pPr>
    <a:lvl5pPr marL="1558503" algn="l" rtl="0" eaLnBrk="0" fontAlgn="base" hangingPunct="0">
      <a:spcBef>
        <a:spcPct val="30000"/>
      </a:spcBef>
      <a:spcAft>
        <a:spcPct val="0"/>
      </a:spcAft>
      <a:defRPr sz="1000" kern="1200">
        <a:solidFill>
          <a:schemeClr val="tx1"/>
        </a:solidFill>
        <a:latin typeface="+mn-lt"/>
        <a:ea typeface="+mn-ea"/>
        <a:cs typeface="+mn-cs"/>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dirty="0"/>
              <a:t>Title slide white version (print friendly)</a:t>
            </a:r>
          </a:p>
          <a:p>
            <a:endParaRPr lang="en-GB" dirty="0"/>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0</a:t>
            </a:fld>
            <a:endParaRPr lang="en-GB" altLang="fr-FR"/>
          </a:p>
        </p:txBody>
      </p:sp>
    </p:spTree>
    <p:extLst>
      <p:ext uri="{BB962C8B-B14F-4D97-AF65-F5344CB8AC3E}">
        <p14:creationId xmlns:p14="http://schemas.microsoft.com/office/powerpoint/2010/main" val="154904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1</a:t>
            </a:fld>
            <a:endParaRPr lang="en-GB" altLang="fr-FR"/>
          </a:p>
        </p:txBody>
      </p:sp>
    </p:spTree>
    <p:extLst>
      <p:ext uri="{BB962C8B-B14F-4D97-AF65-F5344CB8AC3E}">
        <p14:creationId xmlns:p14="http://schemas.microsoft.com/office/powerpoint/2010/main" val="381156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fr-FR" altLang="en-US" sz="1000" b="0" i="0" u="none" strike="noStrike" kern="1200" dirty="0">
                <a:solidFill>
                  <a:schemeClr val="tx1"/>
                </a:solidFill>
                <a:effectLst/>
                <a:latin typeface="+mn-lt"/>
                <a:ea typeface="+mn-ea"/>
                <a:cs typeface="+mn-cs"/>
              </a:rPr>
              <a:t>Le fonds étudié est investi, de même que son benchmark, dans des plus grosses capitalisations françaises. Avec un TE annualisée de 5,87% et un taux de recouvrement de 34%, nous sommes dans le cas d’une gestion active ; restant tout de même moins agressive que le benchmark, du fait de rendements moins volatils. Le fonds étudié est sur exposé (en comparaison à son benchmark) aux services de communication, au secteur immobilier, mais également aux technologies de l’information ; ce qui permet d’expliquer sa sur performance face au CAC 40.</a:t>
            </a:r>
            <a:endParaRPr lang="en-US" altLang="en-US" dirty="0"/>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2</a:t>
            </a:fld>
            <a:endParaRPr lang="en-GB" altLang="fr-FR"/>
          </a:p>
        </p:txBody>
      </p:sp>
    </p:spTree>
    <p:extLst>
      <p:ext uri="{BB962C8B-B14F-4D97-AF65-F5344CB8AC3E}">
        <p14:creationId xmlns:p14="http://schemas.microsoft.com/office/powerpoint/2010/main" val="153677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3</a:t>
            </a:fld>
            <a:endParaRPr lang="en-GB" altLang="fr-FR"/>
          </a:p>
        </p:txBody>
      </p:sp>
    </p:spTree>
    <p:extLst>
      <p:ext uri="{BB962C8B-B14F-4D97-AF65-F5344CB8AC3E}">
        <p14:creationId xmlns:p14="http://schemas.microsoft.com/office/powerpoint/2010/main" val="388971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en-US" dirty="0" err="1">
                <a:cs typeface="Arial" charset="0"/>
              </a:rPr>
              <a:t>Parler</a:t>
            </a:r>
            <a:r>
              <a:rPr lang="en-US" altLang="en-US" dirty="0">
                <a:cs typeface="Arial" charset="0"/>
              </a:rPr>
              <a:t> de la TE ! </a:t>
            </a:r>
          </a:p>
          <a:p>
            <a:endParaRPr lang="en-US" altLang="en-US" dirty="0">
              <a:cs typeface="Arial" charset="0"/>
            </a:endParaRPr>
          </a:p>
          <a:p>
            <a:endParaRPr lang="en-US" altLang="en-US" dirty="0">
              <a:cs typeface="Arial" charset="0"/>
            </a:endParaRPr>
          </a:p>
          <a:p>
            <a:r>
              <a:rPr lang="en-US" altLang="en-US" dirty="0">
                <a:cs typeface="Arial" charset="0"/>
              </a:rPr>
              <a:t>L’ETF </a:t>
            </a:r>
            <a:r>
              <a:rPr lang="en-US" altLang="en-US" dirty="0" err="1">
                <a:cs typeface="Arial" charset="0"/>
              </a:rPr>
              <a:t>conseillé</a:t>
            </a:r>
            <a:r>
              <a:rPr lang="en-US" altLang="en-US" dirty="0">
                <a:cs typeface="Arial" charset="0"/>
              </a:rPr>
              <a:t> </a:t>
            </a:r>
            <a:r>
              <a:rPr lang="en-US" altLang="en-US" dirty="0" err="1">
                <a:cs typeface="Arial" charset="0"/>
              </a:rPr>
              <a:t>afin</a:t>
            </a:r>
            <a:r>
              <a:rPr lang="en-US" altLang="en-US" dirty="0">
                <a:cs typeface="Arial" charset="0"/>
              </a:rPr>
              <a:t> de se </a:t>
            </a:r>
            <a:r>
              <a:rPr lang="en-US" altLang="en-US" dirty="0" err="1">
                <a:cs typeface="Arial" charset="0"/>
              </a:rPr>
              <a:t>couvrir</a:t>
            </a:r>
            <a:r>
              <a:rPr lang="en-US" altLang="en-US" dirty="0">
                <a:cs typeface="Arial" charset="0"/>
              </a:rPr>
              <a:t> </a:t>
            </a:r>
            <a:r>
              <a:rPr lang="en-US" altLang="en-US" dirty="0" err="1">
                <a:cs typeface="Arial" charset="0"/>
              </a:rPr>
              <a:t>est</a:t>
            </a:r>
            <a:r>
              <a:rPr lang="en-US" altLang="en-US" dirty="0">
                <a:cs typeface="Arial" charset="0"/>
              </a:rPr>
              <a:t> un ETF </a:t>
            </a:r>
            <a:r>
              <a:rPr lang="en-US" altLang="en-US" dirty="0" err="1">
                <a:cs typeface="Arial" charset="0"/>
              </a:rPr>
              <a:t>répliquant</a:t>
            </a:r>
            <a:r>
              <a:rPr lang="en-US" altLang="en-US" dirty="0">
                <a:cs typeface="Arial" charset="0"/>
              </a:rPr>
              <a:t> </a:t>
            </a:r>
            <a:r>
              <a:rPr lang="en-US" altLang="en-US" dirty="0" err="1">
                <a:cs typeface="Arial" charset="0"/>
              </a:rPr>
              <a:t>l’inverse</a:t>
            </a:r>
            <a:r>
              <a:rPr lang="en-US" altLang="en-US" dirty="0">
                <a:cs typeface="Arial" charset="0"/>
              </a:rPr>
              <a:t> des performances du CAC 40 (ETF Short). </a:t>
            </a:r>
          </a:p>
          <a:p>
            <a:r>
              <a:rPr lang="en-US" altLang="en-US" dirty="0">
                <a:cs typeface="Arial" charset="0"/>
              </a:rPr>
              <a:t>Nous </a:t>
            </a:r>
            <a:r>
              <a:rPr lang="en-US" altLang="en-US" dirty="0" err="1">
                <a:cs typeface="Arial" charset="0"/>
              </a:rPr>
              <a:t>observons</a:t>
            </a:r>
            <a:r>
              <a:rPr lang="en-US" altLang="en-US" dirty="0">
                <a:cs typeface="Arial" charset="0"/>
              </a:rPr>
              <a:t> que </a:t>
            </a:r>
            <a:r>
              <a:rPr lang="en-US" altLang="en-US" dirty="0" err="1">
                <a:cs typeface="Arial" charset="0"/>
              </a:rPr>
              <a:t>l’ETF</a:t>
            </a:r>
            <a:r>
              <a:rPr lang="en-US" altLang="en-US" dirty="0">
                <a:cs typeface="Arial" charset="0"/>
              </a:rPr>
              <a:t> sous </a:t>
            </a:r>
            <a:r>
              <a:rPr lang="en-US" altLang="en-US" dirty="0" err="1">
                <a:cs typeface="Arial" charset="0"/>
              </a:rPr>
              <a:t>performe</a:t>
            </a:r>
            <a:r>
              <a:rPr lang="en-US" altLang="en-US" dirty="0">
                <a:cs typeface="Arial" charset="0"/>
              </a:rPr>
              <a:t> son benchmark et </a:t>
            </a:r>
            <a:r>
              <a:rPr lang="en-US" altLang="en-US" dirty="0" err="1">
                <a:cs typeface="Arial" charset="0"/>
              </a:rPr>
              <a:t>possède</a:t>
            </a:r>
            <a:r>
              <a:rPr lang="en-US" altLang="en-US" dirty="0">
                <a:cs typeface="Arial" charset="0"/>
              </a:rPr>
              <a:t> </a:t>
            </a:r>
            <a:r>
              <a:rPr lang="en-US" altLang="en-US" dirty="0" err="1">
                <a:cs typeface="Arial" charset="0"/>
              </a:rPr>
              <a:t>une</a:t>
            </a:r>
            <a:r>
              <a:rPr lang="en-US" altLang="en-US" dirty="0">
                <a:cs typeface="Arial" charset="0"/>
              </a:rPr>
              <a:t> TE </a:t>
            </a:r>
            <a:r>
              <a:rPr lang="en-US" altLang="en-US" dirty="0" err="1">
                <a:cs typeface="Arial" charset="0"/>
              </a:rPr>
              <a:t>annualisée</a:t>
            </a:r>
            <a:r>
              <a:rPr lang="en-US" altLang="en-US" dirty="0">
                <a:cs typeface="Arial" charset="0"/>
              </a:rPr>
              <a:t> de 4,83%, </a:t>
            </a:r>
            <a:r>
              <a:rPr lang="en-US" altLang="en-US" dirty="0" err="1">
                <a:cs typeface="Arial" charset="0"/>
              </a:rPr>
              <a:t>ce</a:t>
            </a:r>
            <a:r>
              <a:rPr lang="en-US" altLang="en-US" dirty="0">
                <a:cs typeface="Arial" charset="0"/>
              </a:rPr>
              <a:t> qui laisse sous entendre que </a:t>
            </a:r>
            <a:r>
              <a:rPr lang="en-US" altLang="en-US" dirty="0" err="1">
                <a:cs typeface="Arial" charset="0"/>
              </a:rPr>
              <a:t>cet</a:t>
            </a:r>
            <a:r>
              <a:rPr lang="en-US" altLang="en-US" dirty="0">
                <a:cs typeface="Arial" charset="0"/>
              </a:rPr>
              <a:t> ETF </a:t>
            </a:r>
            <a:r>
              <a:rPr lang="en-US" altLang="en-US" dirty="0" err="1">
                <a:cs typeface="Arial" charset="0"/>
              </a:rPr>
              <a:t>est</a:t>
            </a:r>
            <a:r>
              <a:rPr lang="en-US" altLang="en-US" dirty="0">
                <a:cs typeface="Arial" charset="0"/>
              </a:rPr>
              <a:t> </a:t>
            </a:r>
            <a:r>
              <a:rPr lang="en-US" altLang="en-US" dirty="0" err="1">
                <a:cs typeface="Arial" charset="0"/>
              </a:rPr>
              <a:t>géré</a:t>
            </a:r>
            <a:r>
              <a:rPr lang="en-US" altLang="en-US" dirty="0">
                <a:cs typeface="Arial" charset="0"/>
              </a:rPr>
              <a:t> </a:t>
            </a:r>
            <a:r>
              <a:rPr lang="en-US" altLang="en-US" dirty="0" err="1">
                <a:cs typeface="Arial" charset="0"/>
              </a:rPr>
              <a:t>activement</a:t>
            </a:r>
            <a:r>
              <a:rPr lang="en-US" altLang="en-US" dirty="0">
                <a:cs typeface="Arial" charset="0"/>
              </a:rPr>
              <a:t> ; et </a:t>
            </a:r>
            <a:r>
              <a:rPr lang="en-US" altLang="en-US" dirty="0" err="1">
                <a:cs typeface="Arial" charset="0"/>
              </a:rPr>
              <a:t>ceci</a:t>
            </a:r>
            <a:r>
              <a:rPr lang="en-US" altLang="en-US" dirty="0">
                <a:cs typeface="Arial" charset="0"/>
              </a:rPr>
              <a:t> tout </a:t>
            </a:r>
            <a:r>
              <a:rPr lang="en-US" altLang="en-US" dirty="0" err="1">
                <a:cs typeface="Arial" charset="0"/>
              </a:rPr>
              <a:t>en</a:t>
            </a:r>
            <a:r>
              <a:rPr lang="en-US" altLang="en-US" dirty="0">
                <a:cs typeface="Arial" charset="0"/>
              </a:rPr>
              <a:t> </a:t>
            </a:r>
            <a:r>
              <a:rPr lang="en-US" altLang="en-US" dirty="0" err="1">
                <a:cs typeface="Arial" charset="0"/>
              </a:rPr>
              <a:t>restant</a:t>
            </a:r>
            <a:r>
              <a:rPr lang="en-US" altLang="en-US" dirty="0">
                <a:cs typeface="Arial" charset="0"/>
              </a:rPr>
              <a:t> </a:t>
            </a:r>
            <a:r>
              <a:rPr lang="en-US" altLang="en-US" dirty="0" err="1">
                <a:cs typeface="Arial" charset="0"/>
              </a:rPr>
              <a:t>moins</a:t>
            </a:r>
            <a:r>
              <a:rPr lang="en-US" altLang="en-US" dirty="0">
                <a:cs typeface="Arial" charset="0"/>
              </a:rPr>
              <a:t> </a:t>
            </a:r>
            <a:r>
              <a:rPr lang="en-US" altLang="en-US" dirty="0" err="1">
                <a:cs typeface="Arial" charset="0"/>
              </a:rPr>
              <a:t>agressif</a:t>
            </a:r>
            <a:r>
              <a:rPr lang="en-US" altLang="en-US" dirty="0">
                <a:cs typeface="Arial" charset="0"/>
              </a:rPr>
              <a:t>, avec </a:t>
            </a:r>
            <a:r>
              <a:rPr lang="en-US" altLang="en-US" dirty="0" err="1">
                <a:cs typeface="Arial" charset="0"/>
              </a:rPr>
              <a:t>une</a:t>
            </a:r>
            <a:r>
              <a:rPr lang="en-US" altLang="en-US" dirty="0">
                <a:cs typeface="Arial" charset="0"/>
              </a:rPr>
              <a:t> </a:t>
            </a:r>
            <a:r>
              <a:rPr lang="en-US" altLang="en-US" dirty="0" err="1">
                <a:cs typeface="Arial" charset="0"/>
              </a:rPr>
              <a:t>volatilité</a:t>
            </a:r>
            <a:r>
              <a:rPr lang="en-US" altLang="en-US" dirty="0">
                <a:cs typeface="Arial" charset="0"/>
              </a:rPr>
              <a:t> des </a:t>
            </a:r>
            <a:r>
              <a:rPr lang="en-US" altLang="en-US" dirty="0" err="1">
                <a:cs typeface="Arial" charset="0"/>
              </a:rPr>
              <a:t>rendements</a:t>
            </a:r>
            <a:r>
              <a:rPr lang="en-US" altLang="en-US" dirty="0">
                <a:cs typeface="Arial" charset="0"/>
              </a:rPr>
              <a:t> </a:t>
            </a:r>
            <a:r>
              <a:rPr lang="en-US" altLang="en-US" dirty="0" err="1">
                <a:cs typeface="Arial" charset="0"/>
              </a:rPr>
              <a:t>s’élevant</a:t>
            </a:r>
            <a:r>
              <a:rPr lang="en-US" altLang="en-US" dirty="0">
                <a:cs typeface="Arial" charset="0"/>
              </a:rPr>
              <a:t> </a:t>
            </a:r>
            <a:r>
              <a:rPr lang="en-US" altLang="en-US" dirty="0" err="1">
                <a:cs typeface="Arial" charset="0"/>
              </a:rPr>
              <a:t>à</a:t>
            </a:r>
            <a:r>
              <a:rPr lang="en-US" altLang="en-US" dirty="0">
                <a:cs typeface="Arial" charset="0"/>
              </a:rPr>
              <a:t> 16,96% (</a:t>
            </a:r>
            <a:r>
              <a:rPr lang="en-US" altLang="en-US" dirty="0" err="1">
                <a:cs typeface="Arial" charset="0"/>
              </a:rPr>
              <a:t>contre</a:t>
            </a:r>
            <a:r>
              <a:rPr lang="en-US" altLang="en-US" dirty="0">
                <a:cs typeface="Arial" charset="0"/>
              </a:rPr>
              <a:t> 17,67% pour son benchmark). Le </a:t>
            </a:r>
            <a:r>
              <a:rPr lang="en-US" altLang="en-US" dirty="0" err="1">
                <a:cs typeface="Arial" charset="0"/>
              </a:rPr>
              <a:t>bêta</a:t>
            </a:r>
            <a:r>
              <a:rPr lang="en-US" altLang="en-US" dirty="0">
                <a:cs typeface="Arial" charset="0"/>
              </a:rPr>
              <a:t> du </a:t>
            </a:r>
            <a:r>
              <a:rPr lang="en-US" altLang="en-US" dirty="0" err="1">
                <a:cs typeface="Arial" charset="0"/>
              </a:rPr>
              <a:t>portefeuille</a:t>
            </a:r>
            <a:r>
              <a:rPr lang="en-US" altLang="en-US" dirty="0">
                <a:cs typeface="Arial" charset="0"/>
              </a:rPr>
              <a:t>, </a:t>
            </a:r>
            <a:r>
              <a:rPr lang="en-US" altLang="en-US" dirty="0" err="1">
                <a:cs typeface="Arial" charset="0"/>
              </a:rPr>
              <a:t>dans</a:t>
            </a:r>
            <a:r>
              <a:rPr lang="en-US" altLang="en-US" dirty="0">
                <a:cs typeface="Arial" charset="0"/>
              </a:rPr>
              <a:t> le </a:t>
            </a:r>
            <a:r>
              <a:rPr lang="en-US" altLang="en-US" dirty="0" err="1">
                <a:cs typeface="Arial" charset="0"/>
              </a:rPr>
              <a:t>cas</a:t>
            </a:r>
            <a:r>
              <a:rPr lang="en-US" altLang="en-US" dirty="0">
                <a:cs typeface="Arial" charset="0"/>
              </a:rPr>
              <a:t> </a:t>
            </a:r>
            <a:r>
              <a:rPr lang="en-US" altLang="en-US" dirty="0" err="1">
                <a:cs typeface="Arial" charset="0"/>
              </a:rPr>
              <a:t>d’une</a:t>
            </a:r>
            <a:r>
              <a:rPr lang="en-US" altLang="en-US" dirty="0">
                <a:cs typeface="Arial" charset="0"/>
              </a:rPr>
              <a:t> regression sur le CAC 40, </a:t>
            </a:r>
            <a:r>
              <a:rPr lang="en-US" altLang="en-US" dirty="0" err="1">
                <a:cs typeface="Arial" charset="0"/>
              </a:rPr>
              <a:t>est</a:t>
            </a:r>
            <a:r>
              <a:rPr lang="en-US" altLang="en-US" dirty="0">
                <a:cs typeface="Arial" charset="0"/>
              </a:rPr>
              <a:t> de -0,98. Le </a:t>
            </a:r>
            <a:r>
              <a:rPr lang="en-US" altLang="en-US" dirty="0" err="1">
                <a:cs typeface="Arial" charset="0"/>
              </a:rPr>
              <a:t>Lyxor</a:t>
            </a:r>
            <a:r>
              <a:rPr lang="en-US" altLang="en-US" dirty="0">
                <a:cs typeface="Arial" charset="0"/>
              </a:rPr>
              <a:t> CAC 40 Daily (-1x) Inverse </a:t>
            </a:r>
            <a:r>
              <a:rPr lang="en-US" altLang="en-US" dirty="0" err="1">
                <a:cs typeface="Arial" charset="0"/>
              </a:rPr>
              <a:t>réplique</a:t>
            </a:r>
            <a:r>
              <a:rPr lang="en-US" altLang="en-US" dirty="0">
                <a:cs typeface="Arial" charset="0"/>
              </a:rPr>
              <a:t> </a:t>
            </a:r>
            <a:r>
              <a:rPr lang="en-US" altLang="en-US" dirty="0" err="1">
                <a:cs typeface="Arial" charset="0"/>
              </a:rPr>
              <a:t>à</a:t>
            </a:r>
            <a:r>
              <a:rPr lang="en-US" altLang="en-US" dirty="0">
                <a:cs typeface="Arial" charset="0"/>
              </a:rPr>
              <a:t> </a:t>
            </a:r>
            <a:r>
              <a:rPr lang="en-US" altLang="en-US" dirty="0" err="1">
                <a:cs typeface="Arial" charset="0"/>
              </a:rPr>
              <a:t>l'inverse</a:t>
            </a:r>
            <a:r>
              <a:rPr lang="en-US" altLang="en-US" dirty="0">
                <a:cs typeface="Arial" charset="0"/>
              </a:rPr>
              <a:t> le CAC 40 et a </a:t>
            </a:r>
            <a:r>
              <a:rPr lang="en-US" altLang="en-US" dirty="0" err="1">
                <a:cs typeface="Arial" charset="0"/>
              </a:rPr>
              <a:t>donc</a:t>
            </a:r>
            <a:r>
              <a:rPr lang="en-US" altLang="en-US" dirty="0">
                <a:cs typeface="Arial" charset="0"/>
              </a:rPr>
              <a:t> des performance </a:t>
            </a:r>
            <a:r>
              <a:rPr lang="en-US" altLang="en-US" dirty="0" err="1">
                <a:cs typeface="Arial" charset="0"/>
              </a:rPr>
              <a:t>contraires</a:t>
            </a:r>
            <a:r>
              <a:rPr lang="en-US" altLang="en-US" dirty="0">
                <a:cs typeface="Arial" charset="0"/>
              </a:rPr>
              <a:t> </a:t>
            </a:r>
            <a:r>
              <a:rPr lang="en-US" altLang="en-US" dirty="0" err="1">
                <a:cs typeface="Arial" charset="0"/>
              </a:rPr>
              <a:t>à</a:t>
            </a:r>
            <a:r>
              <a:rPr lang="en-US" altLang="en-US" dirty="0">
                <a:cs typeface="Arial" charset="0"/>
              </a:rPr>
              <a:t> </a:t>
            </a:r>
            <a:r>
              <a:rPr lang="en-US" altLang="en-US" dirty="0" err="1">
                <a:cs typeface="Arial" charset="0"/>
              </a:rPr>
              <a:t>celui</a:t>
            </a:r>
            <a:r>
              <a:rPr lang="en-US" altLang="en-US" dirty="0">
                <a:cs typeface="Arial" charset="0"/>
              </a:rPr>
              <a:t>-ci. </a:t>
            </a:r>
            <a:r>
              <a:rPr lang="en-US" altLang="en-US" dirty="0" err="1">
                <a:cs typeface="Arial" charset="0"/>
              </a:rPr>
              <a:t>Cependant</a:t>
            </a:r>
            <a:r>
              <a:rPr lang="en-US" altLang="en-US" dirty="0">
                <a:cs typeface="Arial" charset="0"/>
              </a:rPr>
              <a:t>, </a:t>
            </a:r>
            <a:r>
              <a:rPr lang="en-US" altLang="en-US" dirty="0" err="1">
                <a:cs typeface="Arial" charset="0"/>
              </a:rPr>
              <a:t>l’ETF</a:t>
            </a:r>
            <a:r>
              <a:rPr lang="en-US" altLang="en-US" dirty="0">
                <a:cs typeface="Arial" charset="0"/>
              </a:rPr>
              <a:t> </a:t>
            </a:r>
            <a:r>
              <a:rPr lang="en-US" altLang="en-US" dirty="0" err="1">
                <a:cs typeface="Arial" charset="0"/>
              </a:rPr>
              <a:t>devrait</a:t>
            </a:r>
            <a:r>
              <a:rPr lang="en-US" altLang="en-US" dirty="0">
                <a:cs typeface="Arial" charset="0"/>
              </a:rPr>
              <a:t> </a:t>
            </a:r>
            <a:r>
              <a:rPr lang="en-US" altLang="en-US" dirty="0" err="1">
                <a:cs typeface="Arial" charset="0"/>
              </a:rPr>
              <a:t>répliquer</a:t>
            </a:r>
            <a:r>
              <a:rPr lang="en-US" altLang="en-US" dirty="0">
                <a:cs typeface="Arial" charset="0"/>
              </a:rPr>
              <a:t>, </a:t>
            </a:r>
            <a:r>
              <a:rPr lang="en-US" altLang="en-US" dirty="0" err="1">
                <a:cs typeface="Arial" charset="0"/>
              </a:rPr>
              <a:t>à</a:t>
            </a:r>
            <a:r>
              <a:rPr lang="en-US" altLang="en-US" dirty="0">
                <a:cs typeface="Arial" charset="0"/>
              </a:rPr>
              <a:t> </a:t>
            </a:r>
            <a:r>
              <a:rPr lang="en-US" altLang="en-US" dirty="0" err="1">
                <a:cs typeface="Arial" charset="0"/>
              </a:rPr>
              <a:t>l’inverse</a:t>
            </a:r>
            <a:r>
              <a:rPr lang="en-US" altLang="en-US" dirty="0">
                <a:cs typeface="Arial" charset="0"/>
              </a:rPr>
              <a:t>, les </a:t>
            </a:r>
            <a:r>
              <a:rPr lang="en-US" altLang="en-US" dirty="0" err="1">
                <a:cs typeface="Arial" charset="0"/>
              </a:rPr>
              <a:t>rendements</a:t>
            </a:r>
            <a:r>
              <a:rPr lang="en-US" altLang="en-US" dirty="0">
                <a:cs typeface="Arial" charset="0"/>
              </a:rPr>
              <a:t> du CAC40 GR et ne </a:t>
            </a:r>
            <a:r>
              <a:rPr lang="en-US" altLang="en-US" dirty="0" err="1">
                <a:cs typeface="Arial" charset="0"/>
              </a:rPr>
              <a:t>devrait</a:t>
            </a:r>
            <a:r>
              <a:rPr lang="en-US" altLang="en-US" dirty="0">
                <a:cs typeface="Arial" charset="0"/>
              </a:rPr>
              <a:t> pas sous-performer son benchmark.</a:t>
            </a:r>
            <a:endParaRPr lang="en-US" altLang="en-US" dirty="0"/>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4</a:t>
            </a:fld>
            <a:endParaRPr lang="en-GB" altLang="fr-FR"/>
          </a:p>
        </p:txBody>
      </p:sp>
    </p:spTree>
    <p:extLst>
      <p:ext uri="{BB962C8B-B14F-4D97-AF65-F5344CB8AC3E}">
        <p14:creationId xmlns:p14="http://schemas.microsoft.com/office/powerpoint/2010/main" val="342659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5</a:t>
            </a:fld>
            <a:endParaRPr lang="en-GB" altLang="fr-FR"/>
          </a:p>
        </p:txBody>
      </p:sp>
    </p:spTree>
    <p:extLst>
      <p:ext uri="{BB962C8B-B14F-4D97-AF65-F5344CB8AC3E}">
        <p14:creationId xmlns:p14="http://schemas.microsoft.com/office/powerpoint/2010/main" val="306317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r>
              <a:rPr lang="en-US" altLang="en-US" dirty="0"/>
              <a:t>Pour </a:t>
            </a:r>
            <a:r>
              <a:rPr lang="en-US" altLang="en-US" dirty="0" err="1"/>
              <a:t>répondre</a:t>
            </a:r>
            <a:r>
              <a:rPr lang="en-US" altLang="en-US" dirty="0"/>
              <a:t> à la </a:t>
            </a:r>
            <a:r>
              <a:rPr lang="en-US" altLang="en-US" dirty="0" err="1"/>
              <a:t>demande</a:t>
            </a:r>
            <a:r>
              <a:rPr lang="en-US" altLang="en-US" dirty="0"/>
              <a:t> du client, nous </a:t>
            </a:r>
            <a:r>
              <a:rPr lang="en-US" altLang="en-US" dirty="0" err="1"/>
              <a:t>définissons</a:t>
            </a:r>
            <a:r>
              <a:rPr lang="en-US" altLang="en-US" dirty="0"/>
              <a:t> 3 </a:t>
            </a:r>
            <a:r>
              <a:rPr lang="en-US" altLang="en-US" dirty="0" err="1"/>
              <a:t>portefeuilles</a:t>
            </a:r>
            <a:r>
              <a:rPr lang="en-US" altLang="en-US" dirty="0"/>
              <a:t> qui </a:t>
            </a:r>
            <a:r>
              <a:rPr lang="en-US" altLang="en-US" dirty="0" err="1"/>
              <a:t>permettent</a:t>
            </a:r>
            <a:r>
              <a:rPr lang="en-US" altLang="en-US" dirty="0"/>
              <a:t> </a:t>
            </a:r>
            <a:r>
              <a:rPr lang="en-US" altLang="en-US" dirty="0" err="1"/>
              <a:t>d’adresser</a:t>
            </a:r>
            <a:r>
              <a:rPr lang="en-US" altLang="en-US" dirty="0"/>
              <a:t> le </a:t>
            </a:r>
            <a:r>
              <a:rPr lang="en-US" altLang="en-US" dirty="0" err="1"/>
              <a:t>besoin</a:t>
            </a:r>
            <a:r>
              <a:rPr lang="en-US" altLang="en-US" dirty="0"/>
              <a:t> de “se </a:t>
            </a:r>
            <a:r>
              <a:rPr lang="en-US" altLang="en-US" dirty="0" err="1"/>
              <a:t>couvrir</a:t>
            </a:r>
            <a:r>
              <a:rPr lang="en-US" altLang="en-US" dirty="0"/>
              <a:t> à 5%”. Le premier fonds </a:t>
            </a:r>
            <a:r>
              <a:rPr lang="en-US" altLang="en-US" dirty="0" err="1"/>
              <a:t>réduit</a:t>
            </a:r>
            <a:r>
              <a:rPr lang="en-US" altLang="en-US" dirty="0"/>
              <a:t> la </a:t>
            </a:r>
            <a:r>
              <a:rPr lang="en-US" altLang="en-US" dirty="0" err="1"/>
              <a:t>VaR</a:t>
            </a:r>
            <a:r>
              <a:rPr lang="en-US" altLang="en-US" dirty="0"/>
              <a:t> (à 5% de </a:t>
            </a:r>
            <a:r>
              <a:rPr lang="en-US" altLang="en-US" dirty="0" err="1"/>
              <a:t>risque</a:t>
            </a:r>
            <a:r>
              <a:rPr lang="en-US" altLang="en-US" dirty="0"/>
              <a:t>) de 5%. Le </a:t>
            </a:r>
            <a:r>
              <a:rPr lang="en-US" altLang="en-US" dirty="0" err="1"/>
              <a:t>deuxième</a:t>
            </a:r>
            <a:r>
              <a:rPr lang="en-US" altLang="en-US" dirty="0"/>
              <a:t> </a:t>
            </a:r>
            <a:r>
              <a:rPr lang="en-US" altLang="en-US" dirty="0" err="1"/>
              <a:t>réduit</a:t>
            </a:r>
            <a:r>
              <a:rPr lang="en-US" altLang="en-US" dirty="0"/>
              <a:t> la </a:t>
            </a:r>
            <a:r>
              <a:rPr lang="en-US" altLang="en-US" dirty="0" err="1"/>
              <a:t>volatilité</a:t>
            </a:r>
            <a:r>
              <a:rPr lang="en-US" altLang="en-US" dirty="0"/>
              <a:t> de 5%. Le </a:t>
            </a:r>
            <a:r>
              <a:rPr lang="en-US" altLang="en-US" dirty="0" err="1"/>
              <a:t>troisième</a:t>
            </a:r>
            <a:r>
              <a:rPr lang="en-US" altLang="en-US" dirty="0"/>
              <a:t> </a:t>
            </a:r>
            <a:r>
              <a:rPr lang="en-US" altLang="en-US" dirty="0" err="1"/>
              <a:t>réduit</a:t>
            </a:r>
            <a:r>
              <a:rPr lang="en-US" altLang="en-US" dirty="0"/>
              <a:t> le beta de 5%. Nous </a:t>
            </a:r>
            <a:r>
              <a:rPr lang="en-US" altLang="en-US" dirty="0" err="1"/>
              <a:t>remarquons</a:t>
            </a:r>
            <a:r>
              <a:rPr lang="en-US" altLang="en-US" dirty="0"/>
              <a:t> que les trois fonds </a:t>
            </a:r>
            <a:r>
              <a:rPr lang="en-US" altLang="en-US" dirty="0" err="1"/>
              <a:t>ont</a:t>
            </a:r>
            <a:r>
              <a:rPr lang="en-US" altLang="en-US" dirty="0"/>
              <a:t> des </a:t>
            </a:r>
            <a:r>
              <a:rPr lang="en-US" altLang="en-US" dirty="0" err="1"/>
              <a:t>caractéristiques</a:t>
            </a:r>
            <a:r>
              <a:rPr lang="en-US" altLang="en-US" dirty="0"/>
              <a:t> </a:t>
            </a:r>
            <a:r>
              <a:rPr lang="en-US" altLang="en-US" dirty="0" err="1"/>
              <a:t>très</a:t>
            </a:r>
            <a:r>
              <a:rPr lang="en-US" altLang="en-US" dirty="0"/>
              <a:t> </a:t>
            </a:r>
            <a:r>
              <a:rPr lang="en-US" altLang="en-US" dirty="0" err="1"/>
              <a:t>similaires</a:t>
            </a:r>
            <a:r>
              <a:rPr lang="en-US" altLang="en-US" dirty="0"/>
              <a:t>. Les performances </a:t>
            </a:r>
            <a:r>
              <a:rPr lang="en-US" altLang="en-US" dirty="0" err="1"/>
              <a:t>sont</a:t>
            </a:r>
            <a:r>
              <a:rPr lang="en-US" altLang="en-US" dirty="0"/>
              <a:t> </a:t>
            </a:r>
            <a:r>
              <a:rPr lang="en-US" altLang="en-US" dirty="0" err="1"/>
              <a:t>extrèmement</a:t>
            </a:r>
            <a:r>
              <a:rPr lang="en-US" altLang="en-US" dirty="0"/>
              <a:t> </a:t>
            </a:r>
            <a:r>
              <a:rPr lang="en-US" altLang="en-US" dirty="0" err="1"/>
              <a:t>proches</a:t>
            </a:r>
            <a:r>
              <a:rPr lang="en-US" altLang="en-US" dirty="0"/>
              <a:t> de </a:t>
            </a:r>
            <a:r>
              <a:rPr lang="en-US" altLang="en-US" dirty="0" err="1"/>
              <a:t>celles</a:t>
            </a:r>
            <a:r>
              <a:rPr lang="en-US" altLang="en-US" dirty="0"/>
              <a:t> du fonds initial non </a:t>
            </a:r>
            <a:r>
              <a:rPr lang="en-US" altLang="en-US" dirty="0" err="1"/>
              <a:t>couvert</a:t>
            </a:r>
            <a:r>
              <a:rPr lang="en-US" altLang="en-US" dirty="0"/>
              <a:t>, la performance </a:t>
            </a:r>
            <a:r>
              <a:rPr lang="en-US" altLang="en-US" dirty="0" err="1"/>
              <a:t>totale</a:t>
            </a:r>
            <a:r>
              <a:rPr lang="en-US" altLang="en-US" dirty="0"/>
              <a:t> ne </a:t>
            </a:r>
            <a:r>
              <a:rPr lang="en-US" altLang="en-US" dirty="0" err="1"/>
              <a:t>baisse</a:t>
            </a:r>
            <a:r>
              <a:rPr lang="en-US" altLang="en-US" dirty="0"/>
              <a:t> que de 0,7 </a:t>
            </a:r>
            <a:r>
              <a:rPr lang="en-US" altLang="en-US" dirty="0" err="1"/>
              <a:t>ou</a:t>
            </a:r>
            <a:r>
              <a:rPr lang="en-US" altLang="en-US" dirty="0"/>
              <a:t> 0,8 points de </a:t>
            </a:r>
            <a:r>
              <a:rPr lang="en-US" altLang="en-US" dirty="0" err="1"/>
              <a:t>pourcentage</a:t>
            </a:r>
            <a:r>
              <a:rPr lang="en-US" altLang="en-US" dirty="0"/>
              <a:t> par rapport au fonds initial. </a:t>
            </a:r>
            <a:r>
              <a:rPr lang="en-US" altLang="en-US" dirty="0" err="1"/>
              <a:t>En</a:t>
            </a:r>
            <a:r>
              <a:rPr lang="en-US" altLang="en-US" dirty="0"/>
              <a:t> revanche, le </a:t>
            </a:r>
            <a:r>
              <a:rPr lang="en-US" altLang="en-US" dirty="0" err="1"/>
              <a:t>profil</a:t>
            </a:r>
            <a:r>
              <a:rPr lang="en-US" altLang="en-US" dirty="0"/>
              <a:t> de </a:t>
            </a:r>
            <a:r>
              <a:rPr lang="en-US" altLang="en-US" dirty="0" err="1"/>
              <a:t>risque</a:t>
            </a:r>
            <a:r>
              <a:rPr lang="en-US" altLang="en-US" dirty="0"/>
              <a:t> des fonds </a:t>
            </a:r>
            <a:r>
              <a:rPr lang="en-US" altLang="en-US" dirty="0" err="1"/>
              <a:t>est</a:t>
            </a:r>
            <a:r>
              <a:rPr lang="en-US" altLang="en-US" dirty="0"/>
              <a:t> plus </a:t>
            </a:r>
            <a:r>
              <a:rPr lang="en-US" altLang="en-US" dirty="0" err="1"/>
              <a:t>attrayant</a:t>
            </a:r>
            <a:r>
              <a:rPr lang="en-US" altLang="en-US" dirty="0"/>
              <a:t>, avec </a:t>
            </a:r>
            <a:r>
              <a:rPr lang="en-US" altLang="en-US" dirty="0" err="1"/>
              <a:t>notamment</a:t>
            </a:r>
            <a:r>
              <a:rPr lang="en-US" altLang="en-US" dirty="0"/>
              <a:t> un beta qui </a:t>
            </a:r>
            <a:r>
              <a:rPr lang="en-US" altLang="en-US" dirty="0" err="1"/>
              <a:t>baisse</a:t>
            </a:r>
            <a:r>
              <a:rPr lang="en-US" altLang="en-US" dirty="0"/>
              <a:t> de 30 points de </a:t>
            </a:r>
            <a:r>
              <a:rPr lang="en-US" altLang="en-US" dirty="0" err="1"/>
              <a:t>pourcentage</a:t>
            </a:r>
            <a:r>
              <a:rPr lang="en-US" altLang="en-US" dirty="0"/>
              <a:t> pour </a:t>
            </a:r>
            <a:r>
              <a:rPr lang="en-US" altLang="en-US" dirty="0" err="1"/>
              <a:t>chaque</a:t>
            </a:r>
            <a:r>
              <a:rPr lang="en-US" altLang="en-US" dirty="0"/>
              <a:t> fonds, et </a:t>
            </a:r>
            <a:r>
              <a:rPr lang="en-US" altLang="en-US" dirty="0" err="1"/>
              <a:t>une</a:t>
            </a:r>
            <a:r>
              <a:rPr lang="en-US" altLang="en-US" dirty="0"/>
              <a:t> correlation au CAC40 beaucoup </a:t>
            </a:r>
            <a:r>
              <a:rPr lang="en-US" altLang="en-US" dirty="0" err="1"/>
              <a:t>moins</a:t>
            </a:r>
            <a:r>
              <a:rPr lang="en-US" altLang="en-US" dirty="0"/>
              <a:t> </a:t>
            </a:r>
            <a:r>
              <a:rPr lang="en-US" altLang="en-US" dirty="0" err="1"/>
              <a:t>importante</a:t>
            </a:r>
            <a:r>
              <a:rPr lang="en-US" altLang="en-US" dirty="0"/>
              <a:t>.</a:t>
            </a:r>
          </a:p>
          <a:p>
            <a:r>
              <a:rPr lang="en-US" altLang="en-US" dirty="0"/>
              <a:t>Nous </a:t>
            </a:r>
            <a:r>
              <a:rPr lang="en-US" altLang="en-US" dirty="0" err="1"/>
              <a:t>choisissons</a:t>
            </a:r>
            <a:r>
              <a:rPr lang="en-US" altLang="en-US" dirty="0"/>
              <a:t> </a:t>
            </a:r>
            <a:r>
              <a:rPr lang="en-US" altLang="en-US" dirty="0" err="1"/>
              <a:t>finalement</a:t>
            </a:r>
            <a:r>
              <a:rPr lang="en-US" altLang="en-US" dirty="0"/>
              <a:t> </a:t>
            </a:r>
            <a:r>
              <a:rPr lang="en-US" altLang="en-US" dirty="0" err="1"/>
              <a:t>d’intégrer</a:t>
            </a:r>
            <a:r>
              <a:rPr lang="en-US" altLang="en-US" dirty="0"/>
              <a:t>  3,96% de </a:t>
            </a:r>
            <a:r>
              <a:rPr lang="en-US" altLang="en-US" dirty="0" err="1"/>
              <a:t>l’ETF</a:t>
            </a:r>
            <a:r>
              <a:rPr lang="en-US" altLang="en-US" dirty="0"/>
              <a:t> dans le </a:t>
            </a:r>
            <a:r>
              <a:rPr lang="en-US" altLang="en-US" dirty="0" err="1"/>
              <a:t>portefeuille</a:t>
            </a:r>
            <a:r>
              <a:rPr lang="en-US" altLang="en-US" dirty="0"/>
              <a:t>, </a:t>
            </a:r>
            <a:r>
              <a:rPr lang="en-US" altLang="en-US" dirty="0" err="1"/>
              <a:t>ce</a:t>
            </a:r>
            <a:r>
              <a:rPr lang="en-US" altLang="en-US" dirty="0"/>
              <a:t> qui correspond au fonds </a:t>
            </a:r>
            <a:r>
              <a:rPr lang="en-US" altLang="en-US" dirty="0" err="1"/>
              <a:t>créé</a:t>
            </a:r>
            <a:r>
              <a:rPr lang="en-US" altLang="en-US" dirty="0"/>
              <a:t> pour </a:t>
            </a:r>
            <a:r>
              <a:rPr lang="en-US" altLang="en-US" dirty="0" err="1"/>
              <a:t>réduire</a:t>
            </a:r>
            <a:r>
              <a:rPr lang="en-US" altLang="en-US" dirty="0"/>
              <a:t> la </a:t>
            </a:r>
            <a:r>
              <a:rPr lang="en-US" altLang="en-US" dirty="0" err="1"/>
              <a:t>VaR</a:t>
            </a:r>
            <a:r>
              <a:rPr lang="en-US" altLang="en-US" dirty="0"/>
              <a:t> de 5%, car </a:t>
            </a:r>
            <a:r>
              <a:rPr lang="en-US" altLang="en-US" dirty="0" err="1"/>
              <a:t>c’est</a:t>
            </a:r>
            <a:r>
              <a:rPr lang="en-US" altLang="en-US" dirty="0"/>
              <a:t> la composition qui a </a:t>
            </a:r>
            <a:r>
              <a:rPr lang="en-US" altLang="en-US" dirty="0" err="1"/>
              <a:t>eu</a:t>
            </a:r>
            <a:r>
              <a:rPr lang="en-US" altLang="en-US" dirty="0"/>
              <a:t> la performance </a:t>
            </a:r>
            <a:r>
              <a:rPr lang="en-US" altLang="en-US" dirty="0" err="1"/>
              <a:t>totale</a:t>
            </a:r>
            <a:r>
              <a:rPr lang="en-US" altLang="en-US" dirty="0"/>
              <a:t> la plus </a:t>
            </a:r>
            <a:r>
              <a:rPr lang="en-US" altLang="en-US" dirty="0" err="1"/>
              <a:t>importante</a:t>
            </a:r>
            <a:r>
              <a:rPr lang="en-US" altLang="en-US" dirty="0"/>
              <a:t> sur les trois </a:t>
            </a:r>
            <a:r>
              <a:rPr lang="en-US" altLang="en-US" dirty="0" err="1"/>
              <a:t>dernières</a:t>
            </a:r>
            <a:r>
              <a:rPr lang="en-US" altLang="en-US" dirty="0"/>
              <a:t> </a:t>
            </a:r>
            <a:r>
              <a:rPr lang="en-US" altLang="en-US" dirty="0" err="1"/>
              <a:t>années</a:t>
            </a:r>
            <a:r>
              <a:rPr lang="en-US" altLang="en-US" dirty="0"/>
              <a:t>, </a:t>
            </a:r>
            <a:r>
              <a:rPr lang="en-US" altLang="en-US" dirty="0" err="1"/>
              <a:t>parmi</a:t>
            </a:r>
            <a:r>
              <a:rPr lang="en-US" altLang="en-US" dirty="0"/>
              <a:t> les trois fonds </a:t>
            </a:r>
            <a:r>
              <a:rPr lang="en-US" altLang="en-US" dirty="0" err="1"/>
              <a:t>testés</a:t>
            </a:r>
            <a:r>
              <a:rPr lang="en-US" altLang="en-US" dirty="0"/>
              <a:t>. </a:t>
            </a:r>
            <a:r>
              <a:rPr lang="en-US" altLang="en-US" dirty="0" err="1"/>
              <a:t>Enfin</a:t>
            </a:r>
            <a:r>
              <a:rPr lang="en-US" altLang="en-US" dirty="0"/>
              <a:t>, pour </a:t>
            </a:r>
            <a:r>
              <a:rPr lang="en-US" altLang="en-US" dirty="0" err="1"/>
              <a:t>illustrer</a:t>
            </a:r>
            <a:r>
              <a:rPr lang="en-US" altLang="en-US" dirty="0"/>
              <a:t> la couverture </a:t>
            </a:r>
            <a:r>
              <a:rPr lang="en-US" altLang="en-US" dirty="0" err="1"/>
              <a:t>apportée</a:t>
            </a:r>
            <a:r>
              <a:rPr lang="en-US" altLang="en-US" dirty="0"/>
              <a:t> par </a:t>
            </a:r>
            <a:r>
              <a:rPr lang="en-US" altLang="en-US" dirty="0" err="1"/>
              <a:t>ces</a:t>
            </a:r>
            <a:r>
              <a:rPr lang="en-US" altLang="en-US" dirty="0"/>
              <a:t> 3,96% </a:t>
            </a:r>
            <a:r>
              <a:rPr lang="en-US" altLang="en-US" dirty="0" err="1"/>
              <a:t>d’ETF</a:t>
            </a:r>
            <a:r>
              <a:rPr lang="en-US" altLang="en-US" dirty="0"/>
              <a:t>, nous </a:t>
            </a:r>
            <a:r>
              <a:rPr lang="en-US" altLang="en-US" dirty="0" err="1"/>
              <a:t>réalisons</a:t>
            </a:r>
            <a:r>
              <a:rPr lang="en-US" altLang="en-US" dirty="0"/>
              <a:t> un stress test sur </a:t>
            </a:r>
            <a:r>
              <a:rPr lang="en-US" altLang="en-US" dirty="0" err="1"/>
              <a:t>ce</a:t>
            </a:r>
            <a:r>
              <a:rPr lang="en-US" altLang="en-US" dirty="0"/>
              <a:t> </a:t>
            </a:r>
            <a:r>
              <a:rPr lang="en-US" altLang="en-US" dirty="0" err="1"/>
              <a:t>portefeuille</a:t>
            </a:r>
            <a:r>
              <a:rPr lang="en-US" altLang="en-US" dirty="0"/>
              <a:t> : avec un choc de -12% sur le CAC40 </a:t>
            </a:r>
            <a:r>
              <a:rPr lang="en-US" altLang="en-US" dirty="0" err="1"/>
              <a:t>tel</a:t>
            </a:r>
            <a:r>
              <a:rPr lang="en-US" altLang="en-US" dirty="0"/>
              <a:t> que nous </a:t>
            </a:r>
            <a:r>
              <a:rPr lang="en-US" altLang="en-US" dirty="0" err="1"/>
              <a:t>avons</a:t>
            </a:r>
            <a:r>
              <a:rPr lang="en-US" altLang="en-US" dirty="0"/>
              <a:t> </a:t>
            </a:r>
            <a:r>
              <a:rPr lang="en-US" altLang="en-US" dirty="0" err="1"/>
              <a:t>pu</a:t>
            </a:r>
            <a:r>
              <a:rPr lang="en-US" altLang="en-US" dirty="0"/>
              <a:t> observer le </a:t>
            </a:r>
            <a:r>
              <a:rPr lang="en-US" altLang="en-US" dirty="0" err="1"/>
              <a:t>jeudi</a:t>
            </a:r>
            <a:r>
              <a:rPr lang="en-US" altLang="en-US" dirty="0"/>
              <a:t> 19/03, le choc sur le </a:t>
            </a:r>
            <a:r>
              <a:rPr lang="en-US" altLang="en-US" dirty="0" err="1"/>
              <a:t>portefeuille</a:t>
            </a:r>
            <a:r>
              <a:rPr lang="en-US" altLang="en-US" dirty="0"/>
              <a:t> </a:t>
            </a:r>
            <a:r>
              <a:rPr lang="en-US" altLang="en-US" dirty="0" err="1"/>
              <a:t>aurait</a:t>
            </a:r>
            <a:r>
              <a:rPr lang="en-US" altLang="en-US" dirty="0"/>
              <a:t> </a:t>
            </a:r>
            <a:r>
              <a:rPr lang="en-US" altLang="en-US" dirty="0" err="1"/>
              <a:t>été</a:t>
            </a:r>
            <a:r>
              <a:rPr lang="en-US" altLang="en-US" dirty="0"/>
              <a:t> </a:t>
            </a:r>
            <a:r>
              <a:rPr lang="en-US" altLang="en-US" dirty="0" err="1"/>
              <a:t>absorbé</a:t>
            </a:r>
            <a:r>
              <a:rPr lang="en-US" altLang="en-US" dirty="0"/>
              <a:t> </a:t>
            </a:r>
            <a:r>
              <a:rPr lang="en-US" altLang="en-US" dirty="0" err="1"/>
              <a:t>en</a:t>
            </a:r>
            <a:r>
              <a:rPr lang="en-US" altLang="en-US" dirty="0"/>
              <a:t> </a:t>
            </a:r>
            <a:r>
              <a:rPr lang="en-US" altLang="en-US" dirty="0" err="1"/>
              <a:t>partie</a:t>
            </a:r>
            <a:r>
              <a:rPr lang="en-US" altLang="en-US" dirty="0"/>
              <a:t> par </a:t>
            </a:r>
            <a:r>
              <a:rPr lang="en-US" altLang="en-US" dirty="0" err="1"/>
              <a:t>l’ETF</a:t>
            </a:r>
            <a:r>
              <a:rPr lang="en-US" altLang="en-US" dirty="0"/>
              <a:t>. Le </a:t>
            </a:r>
            <a:r>
              <a:rPr lang="en-US" altLang="en-US" dirty="0" err="1"/>
              <a:t>portefeuille</a:t>
            </a:r>
            <a:r>
              <a:rPr lang="en-US" altLang="en-US" dirty="0"/>
              <a:t> </a:t>
            </a:r>
            <a:r>
              <a:rPr lang="en-US" altLang="en-US" dirty="0" err="1"/>
              <a:t>aurait</a:t>
            </a:r>
            <a:r>
              <a:rPr lang="en-US" altLang="en-US" dirty="0"/>
              <a:t> </a:t>
            </a:r>
            <a:r>
              <a:rPr lang="en-US" altLang="en-US" dirty="0" err="1"/>
              <a:t>donc</a:t>
            </a:r>
            <a:r>
              <a:rPr lang="en-US" altLang="en-US" dirty="0"/>
              <a:t> submit </a:t>
            </a:r>
            <a:r>
              <a:rPr lang="en-US" altLang="en-US" dirty="0" err="1"/>
              <a:t>seulement</a:t>
            </a:r>
            <a:r>
              <a:rPr lang="en-US" altLang="en-US" dirty="0"/>
              <a:t> -4% de choc.</a:t>
            </a:r>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6</a:t>
            </a:fld>
            <a:endParaRPr lang="en-GB" altLang="fr-FR"/>
          </a:p>
        </p:txBody>
      </p:sp>
    </p:spTree>
    <p:extLst>
      <p:ext uri="{BB962C8B-B14F-4D97-AF65-F5344CB8AC3E}">
        <p14:creationId xmlns:p14="http://schemas.microsoft.com/office/powerpoint/2010/main" val="176242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1279525"/>
            <a:ext cx="6140450" cy="34544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dirty="0"/>
              <a:t>Title slide white version (print friendly)</a:t>
            </a:r>
          </a:p>
          <a:p>
            <a:endParaRPr lang="en-GB" dirty="0"/>
          </a:p>
        </p:txBody>
      </p:sp>
      <p:sp>
        <p:nvSpPr>
          <p:cNvPr id="4" name="Slide Number Placeholder 3"/>
          <p:cNvSpPr>
            <a:spLocks noGrp="1"/>
          </p:cNvSpPr>
          <p:nvPr>
            <p:ph type="sldNum" sz="quarter" idx="10"/>
          </p:nvPr>
        </p:nvSpPr>
        <p:spPr/>
        <p:txBody>
          <a:bodyPr/>
          <a:lstStyle/>
          <a:p>
            <a:pPr>
              <a:defRPr/>
            </a:pPr>
            <a:fld id="{533FE7CC-F5E6-4E88-BDBF-0AF43ABFEEF8}" type="slidenum">
              <a:rPr lang="en-GB" altLang="fr-FR" smtClean="0"/>
              <a:pPr>
                <a:defRPr/>
              </a:pPr>
              <a:t>7</a:t>
            </a:fld>
            <a:endParaRPr lang="en-GB" altLang="fr-FR"/>
          </a:p>
        </p:txBody>
      </p:sp>
    </p:spTree>
    <p:extLst>
      <p:ext uri="{BB962C8B-B14F-4D97-AF65-F5344CB8AC3E}">
        <p14:creationId xmlns:p14="http://schemas.microsoft.com/office/powerpoint/2010/main" val="702908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2">
    <p:spTree>
      <p:nvGrpSpPr>
        <p:cNvPr id="1" name=""/>
        <p:cNvGrpSpPr/>
        <p:nvPr/>
      </p:nvGrpSpPr>
      <p:grpSpPr>
        <a:xfrm>
          <a:off x="0" y="0"/>
          <a:ext cx="0" cy="0"/>
          <a:chOff x="0" y="0"/>
          <a:chExt cx="0" cy="0"/>
        </a:xfrm>
      </p:grpSpPr>
      <p:pic>
        <p:nvPicPr>
          <p:cNvPr id="9" name="Picture 1"/>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3"/>
          <p:cNvSpPr>
            <a:spLocks noGrp="1"/>
          </p:cNvSpPr>
          <p:nvPr>
            <p:ph type="body" sz="quarter" idx="12"/>
          </p:nvPr>
        </p:nvSpPr>
        <p:spPr>
          <a:xfrm>
            <a:off x="542262" y="3878100"/>
            <a:ext cx="2635065" cy="166199"/>
          </a:xfrm>
          <a:prstGeom prst="rect">
            <a:avLst/>
          </a:prstGeom>
        </p:spPr>
        <p:txBody>
          <a:bodyPr wrap="square" lIns="0" tIns="0" rIns="0" bIns="0" anchor="b" anchorCtr="0">
            <a:noAutofit/>
          </a:bodyPr>
          <a:lstStyle>
            <a:lvl1pPr marL="0" indent="0" algn="l">
              <a:buNone/>
              <a:defRPr sz="1400">
                <a:solidFill>
                  <a:schemeClr val="accent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sp>
        <p:nvSpPr>
          <p:cNvPr id="13" name="Text Placeholder 13"/>
          <p:cNvSpPr>
            <a:spLocks noGrp="1"/>
          </p:cNvSpPr>
          <p:nvPr>
            <p:ph type="body" sz="quarter" idx="13"/>
          </p:nvPr>
        </p:nvSpPr>
        <p:spPr>
          <a:xfrm>
            <a:off x="542262" y="4102387"/>
            <a:ext cx="2635065" cy="166199"/>
          </a:xfrm>
          <a:prstGeom prst="rect">
            <a:avLst/>
          </a:prstGeom>
        </p:spPr>
        <p:txBody>
          <a:bodyPr wrap="square" lIns="0" tIns="0" rIns="0" bIns="0" anchor="b" anchorCtr="0">
            <a:noAutofit/>
          </a:bodyPr>
          <a:lstStyle>
            <a:lvl1pPr marL="0" indent="0" algn="l">
              <a:buNone/>
              <a:defRPr sz="1400">
                <a:solidFill>
                  <a:schemeClr val="accent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pic>
        <p:nvPicPr>
          <p:cNvPr id="1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9"/>
          <p:cNvSpPr>
            <a:spLocks noGrp="1"/>
          </p:cNvSpPr>
          <p:nvPr>
            <p:ph type="body" sz="quarter" idx="10"/>
          </p:nvPr>
        </p:nvSpPr>
        <p:spPr>
          <a:xfrm>
            <a:off x="549285" y="2621867"/>
            <a:ext cx="5328138" cy="886207"/>
          </a:xfrm>
          <a:prstGeom prst="rect">
            <a:avLst/>
          </a:prstGeom>
        </p:spPr>
        <p:txBody>
          <a:bodyPr lIns="0" tIns="0" rIns="0" bIns="0" anchor="b"/>
          <a:lstStyle>
            <a:lvl1pPr marL="0" indent="0">
              <a:lnSpc>
                <a:spcPct val="78000"/>
              </a:lnSpc>
              <a:spcBef>
                <a:spcPts val="0"/>
              </a:spcBef>
              <a:buNone/>
              <a:defRPr sz="4100" b="1">
                <a:solidFill>
                  <a:schemeClr val="accent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17" name="Text Placeholder 11"/>
          <p:cNvSpPr>
            <a:spLocks noGrp="1"/>
          </p:cNvSpPr>
          <p:nvPr>
            <p:ph type="body" sz="quarter" idx="11"/>
          </p:nvPr>
        </p:nvSpPr>
        <p:spPr>
          <a:xfrm>
            <a:off x="542261" y="3514367"/>
            <a:ext cx="5342406" cy="349550"/>
          </a:xfrm>
          <a:prstGeom prst="rect">
            <a:avLst/>
          </a:prstGeom>
        </p:spPr>
        <p:txBody>
          <a:bodyPr lIns="0" tIns="0" rIns="0" bIns="0" anchor="b"/>
          <a:lstStyle>
            <a:lvl1pPr marL="0" indent="0">
              <a:buNone/>
              <a:defRPr sz="2400">
                <a:solidFill>
                  <a:schemeClr val="accent1"/>
                </a:solidFill>
              </a:defRPr>
            </a:lvl1pPr>
            <a:lvl2pPr marL="403155" indent="0">
              <a:buNone/>
              <a:defRPr sz="1500">
                <a:solidFill>
                  <a:schemeClr val="bg1"/>
                </a:solidFill>
              </a:defRPr>
            </a:lvl2pPr>
            <a:lvl3pPr marL="813074" indent="0">
              <a:buNone/>
              <a:defRPr sz="1500">
                <a:solidFill>
                  <a:schemeClr val="bg1"/>
                </a:solidFill>
              </a:defRPr>
            </a:lvl3pPr>
            <a:lvl4pPr marL="1217581" indent="0">
              <a:buNone/>
              <a:defRPr sz="1500">
                <a:solidFill>
                  <a:schemeClr val="bg1"/>
                </a:solidFill>
              </a:defRPr>
            </a:lvl4pPr>
            <a:lvl5pPr marL="1623441" indent="0">
              <a:buNone/>
              <a:defRPr sz="1500">
                <a:solidFill>
                  <a:schemeClr val="bg1"/>
                </a:solidFill>
              </a:defRPr>
            </a:lvl5pPr>
          </a:lstStyle>
          <a:p>
            <a:pPr lvl="0"/>
            <a:r>
              <a:rPr lang="fr-FR"/>
              <a:t>Cliquez pour modifier les styles du texte du masque</a:t>
            </a:r>
          </a:p>
        </p:txBody>
      </p:sp>
    </p:spTree>
    <p:extLst>
      <p:ext uri="{BB962C8B-B14F-4D97-AF65-F5344CB8AC3E}">
        <p14:creationId xmlns:p14="http://schemas.microsoft.com/office/powerpoint/2010/main" val="196659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Sommaire"/>
          <p:cNvSpPr>
            <a:spLocks noGrp="1"/>
          </p:cNvSpPr>
          <p:nvPr>
            <p:ph type="title"/>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fr-FR" noProof="0"/>
              <a:t>Modifiez le style du titre</a:t>
            </a:r>
            <a:endParaRPr lang="en-GB" noProof="0" dirty="0"/>
          </a:p>
        </p:txBody>
      </p:sp>
      <p:sp>
        <p:nvSpPr>
          <p:cNvPr id="8" name="Espace réservé du texte 4"/>
          <p:cNvSpPr>
            <a:spLocks noGrp="1"/>
          </p:cNvSpPr>
          <p:nvPr>
            <p:ph type="body" sz="quarter" idx="12"/>
          </p:nvPr>
        </p:nvSpPr>
        <p:spPr>
          <a:xfrm>
            <a:off x="462400" y="590319"/>
            <a:ext cx="8132022" cy="180049"/>
          </a:xfrm>
          <a:prstGeom prst="rect">
            <a:avLst/>
          </a:prstGeom>
        </p:spPr>
        <p:txBody>
          <a:bodyPr wrap="square" lIns="76698" tIns="0" rIns="76698" bIns="0" anchor="t">
            <a:spAutoFit/>
          </a:bodyPr>
          <a:lstStyle>
            <a:lvl1pPr marL="0" indent="0">
              <a:buNone/>
              <a:defRPr sz="1300">
                <a:solidFill>
                  <a:srgbClr val="027180"/>
                </a:solidFill>
                <a:latin typeface="Calibri" panose="020F0502020204030204" pitchFamily="34" charset="0"/>
              </a:defRPr>
            </a:lvl1pPr>
          </a:lstStyle>
          <a:p>
            <a:pPr lvl="0"/>
            <a:r>
              <a:rPr lang="fr-FR" noProof="0"/>
              <a:t>Cliquez pour modifier les styles du texte du masque</a:t>
            </a:r>
          </a:p>
        </p:txBody>
      </p:sp>
      <p:sp>
        <p:nvSpPr>
          <p:cNvPr id="11" name="Text Placeholder 9"/>
          <p:cNvSpPr>
            <a:spLocks noGrp="1"/>
          </p:cNvSpPr>
          <p:nvPr>
            <p:ph type="body" sz="quarter" idx="15"/>
          </p:nvPr>
        </p:nvSpPr>
        <p:spPr>
          <a:xfrm>
            <a:off x="559777" y="4324351"/>
            <a:ext cx="8008429" cy="358379"/>
          </a:xfrm>
          <a:prstGeom prst="rect">
            <a:avLst/>
          </a:prstGeom>
        </p:spPr>
        <p:txBody>
          <a:bodyPr lIns="0" tIns="0" rIns="0" bIns="0" anchor="b"/>
          <a:lstStyle>
            <a:lvl1pPr marL="0" indent="0">
              <a:spcBef>
                <a:spcPts val="0"/>
              </a:spcBef>
              <a:spcAft>
                <a:spcPts val="0"/>
              </a:spcAft>
              <a:buNone/>
              <a:defRPr sz="700">
                <a:solidFill>
                  <a:schemeClr val="tx1"/>
                </a:solidFill>
                <a:latin typeface="Calibri" panose="020F0502020204030204" pitchFamily="34" charset="0"/>
              </a:defRPr>
            </a:lvl1pPr>
          </a:lstStyle>
          <a:p>
            <a:pPr lvl="0"/>
            <a:r>
              <a:rPr lang="fr-FR"/>
              <a:t>Cliquez pour modifier les styles du texte du masque</a:t>
            </a:r>
          </a:p>
        </p:txBody>
      </p:sp>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24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Sommaire"/>
          <p:cNvSpPr>
            <a:spLocks noGrp="1"/>
          </p:cNvSpPr>
          <p:nvPr>
            <p:ph type="title"/>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fr-FR" noProof="0"/>
              <a:t>Modifiez le style du titre</a:t>
            </a:r>
            <a:endParaRPr lang="en-GB" noProof="0" dirty="0"/>
          </a:p>
        </p:txBody>
      </p:sp>
      <p:sp>
        <p:nvSpPr>
          <p:cNvPr id="8" name="Espace réservé du texte 4"/>
          <p:cNvSpPr>
            <a:spLocks noGrp="1"/>
          </p:cNvSpPr>
          <p:nvPr>
            <p:ph type="body" sz="quarter" idx="12"/>
          </p:nvPr>
        </p:nvSpPr>
        <p:spPr>
          <a:xfrm>
            <a:off x="462400" y="590319"/>
            <a:ext cx="8132022" cy="180049"/>
          </a:xfrm>
          <a:prstGeom prst="rect">
            <a:avLst/>
          </a:prstGeom>
        </p:spPr>
        <p:txBody>
          <a:bodyPr wrap="square" lIns="76698" tIns="0" rIns="76698" bIns="0" anchor="t">
            <a:spAutoFit/>
          </a:bodyPr>
          <a:lstStyle>
            <a:lvl1pPr marL="0" indent="0">
              <a:buNone/>
              <a:defRPr sz="1300">
                <a:solidFill>
                  <a:srgbClr val="027180"/>
                </a:solidFill>
                <a:latin typeface="Calibri" panose="020F0502020204030204" pitchFamily="34" charset="0"/>
              </a:defRPr>
            </a:lvl1pPr>
          </a:lstStyle>
          <a:p>
            <a:pPr lvl="0"/>
            <a:r>
              <a:rPr lang="fr-FR" noProof="0"/>
              <a:t>Cliquez pour modifier les styles du texte du masque</a:t>
            </a:r>
          </a:p>
        </p:txBody>
      </p:sp>
      <p:sp>
        <p:nvSpPr>
          <p:cNvPr id="11" name="Text Placeholder 9"/>
          <p:cNvSpPr>
            <a:spLocks noGrp="1"/>
          </p:cNvSpPr>
          <p:nvPr>
            <p:ph type="body" sz="quarter" idx="15"/>
          </p:nvPr>
        </p:nvSpPr>
        <p:spPr>
          <a:xfrm>
            <a:off x="559777" y="4324351"/>
            <a:ext cx="8008429" cy="358379"/>
          </a:xfrm>
          <a:prstGeom prst="rect">
            <a:avLst/>
          </a:prstGeom>
        </p:spPr>
        <p:txBody>
          <a:bodyPr lIns="0" tIns="0" rIns="0" bIns="0" anchor="b"/>
          <a:lstStyle>
            <a:lvl1pPr marL="0" indent="0">
              <a:spcBef>
                <a:spcPts val="0"/>
              </a:spcBef>
              <a:spcAft>
                <a:spcPts val="0"/>
              </a:spcAft>
              <a:buNone/>
              <a:defRPr sz="700">
                <a:solidFill>
                  <a:schemeClr val="tx1"/>
                </a:solidFill>
                <a:latin typeface="Calibri" panose="020F0502020204030204" pitchFamily="34" charset="0"/>
              </a:defRPr>
            </a:lvl1pPr>
          </a:lstStyle>
          <a:p>
            <a:pPr lvl="0"/>
            <a:r>
              <a:rPr lang="fr-FR"/>
              <a:t>Cliquez pour modifier les styles du texte du masque</a:t>
            </a:r>
          </a:p>
        </p:txBody>
      </p:sp>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sp>
        <p:nvSpPr>
          <p:cNvPr id="3" name="Text Placeholder 2"/>
          <p:cNvSpPr>
            <a:spLocks noGrp="1"/>
          </p:cNvSpPr>
          <p:nvPr>
            <p:ph type="body" sz="quarter" idx="17"/>
          </p:nvPr>
        </p:nvSpPr>
        <p:spPr>
          <a:xfrm>
            <a:off x="1374531" y="1323754"/>
            <a:ext cx="6380285" cy="2766875"/>
          </a:xfrm>
        </p:spPr>
        <p:txBody>
          <a:bodyPr/>
          <a:lstStyle>
            <a:lvl1pPr marL="292219" indent="-292219">
              <a:buClr>
                <a:schemeClr val="accent1"/>
              </a:buClr>
              <a:buFont typeface="+mj-lt"/>
              <a:buAutoNum type="arabicPeriod"/>
              <a:defRPr sz="1600">
                <a:solidFill>
                  <a:schemeClr val="tx1"/>
                </a:solidFill>
              </a:defRPr>
            </a:lvl1pPr>
            <a:lvl2pPr marL="197519" indent="-194813">
              <a:buFont typeface="+mj-lt"/>
              <a:buAutoNum type="arabicPeriod"/>
              <a:defRPr/>
            </a:lvl2pPr>
            <a:lvl3pPr marL="393685" indent="-194813">
              <a:buFont typeface="+mj-lt"/>
              <a:buAutoNum type="arabicPeriod"/>
              <a:defRPr/>
            </a:lvl3pPr>
            <a:lvl4pPr marL="537089" indent="-194813">
              <a:buFont typeface="+mj-lt"/>
              <a:buAutoNum type="arabicPeriod"/>
              <a:defRPr/>
            </a:lvl4pPr>
            <a:lvl5pPr marL="1029533" indent="-194813">
              <a:buFont typeface="+mj-lt"/>
              <a:buAutoNum type="arabicPeriod"/>
              <a:defRPr/>
            </a:lvl5pPr>
          </a:lstStyle>
          <a:p>
            <a:pPr lvl="0"/>
            <a:r>
              <a:rPr lang="fr-FR"/>
              <a:t>Cliquez pour modifier les styles du texte du masque</a:t>
            </a:r>
          </a:p>
        </p:txBody>
      </p:sp>
      <p:pic>
        <p:nvPicPr>
          <p:cNvPr id="9"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696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text or object">
    <p:spTree>
      <p:nvGrpSpPr>
        <p:cNvPr id="1" name=""/>
        <p:cNvGrpSpPr/>
        <p:nvPr/>
      </p:nvGrpSpPr>
      <p:grpSpPr>
        <a:xfrm>
          <a:off x="0" y="0"/>
          <a:ext cx="0" cy="0"/>
          <a:chOff x="0" y="0"/>
          <a:chExt cx="0" cy="0"/>
        </a:xfrm>
      </p:grpSpPr>
      <p:sp>
        <p:nvSpPr>
          <p:cNvPr id="11" name="Text Placeholder 9"/>
          <p:cNvSpPr>
            <a:spLocks noGrp="1"/>
          </p:cNvSpPr>
          <p:nvPr>
            <p:ph type="body" sz="quarter" idx="15"/>
          </p:nvPr>
        </p:nvSpPr>
        <p:spPr>
          <a:xfrm>
            <a:off x="559777" y="4324351"/>
            <a:ext cx="8008429" cy="358379"/>
          </a:xfrm>
          <a:prstGeom prst="rect">
            <a:avLst/>
          </a:prstGeom>
        </p:spPr>
        <p:txBody>
          <a:bodyPr lIns="0" tIns="0" rIns="0" bIns="0" anchor="b"/>
          <a:lstStyle>
            <a:lvl1pPr marL="0" indent="0">
              <a:spcBef>
                <a:spcPts val="0"/>
              </a:spcBef>
              <a:spcAft>
                <a:spcPts val="0"/>
              </a:spcAft>
              <a:buNone/>
              <a:defRPr sz="700">
                <a:solidFill>
                  <a:schemeClr val="tx1"/>
                </a:solidFill>
                <a:latin typeface="Calibri" panose="020F0502020204030204" pitchFamily="34" charset="0"/>
              </a:defRPr>
            </a:lvl1pPr>
          </a:lstStyle>
          <a:p>
            <a:pPr lvl="0"/>
            <a:r>
              <a:rPr lang="fr-FR"/>
              <a:t>Cliquez pour modifier les styles du texte du masque</a:t>
            </a:r>
          </a:p>
        </p:txBody>
      </p:sp>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sp>
        <p:nvSpPr>
          <p:cNvPr id="9" name="Espace réservé du contenu 8"/>
          <p:cNvSpPr>
            <a:spLocks noGrp="1"/>
          </p:cNvSpPr>
          <p:nvPr>
            <p:ph sz="quarter" idx="13"/>
          </p:nvPr>
        </p:nvSpPr>
        <p:spPr>
          <a:xfrm>
            <a:off x="462398" y="917057"/>
            <a:ext cx="8199456" cy="3333308"/>
          </a:xfrm>
          <a:prstGeom prst="rect">
            <a:avLst/>
          </a:prstGeom>
        </p:spPr>
        <p:txBody>
          <a:bodyPr lIns="76698" tIns="39883" rIns="76698" bIns="39883"/>
          <a:lstStyle>
            <a:lvl1pPr marL="243516" indent="-243516">
              <a:lnSpc>
                <a:spcPct val="100000"/>
              </a:lnSpc>
              <a:spcAft>
                <a:spcPts val="0"/>
              </a:spcAft>
              <a:buClr>
                <a:srgbClr val="027180"/>
              </a:buClr>
              <a:buSzPct val="115000"/>
              <a:buFont typeface="Arial" panose="020B0604020202020204" pitchFamily="34" charset="0"/>
              <a:buChar char="•"/>
              <a:defRPr sz="1200">
                <a:solidFill>
                  <a:schemeClr val="tx1"/>
                </a:solidFill>
                <a:latin typeface="Calibri" panose="020F0502020204030204" pitchFamily="34" charset="0"/>
              </a:defRPr>
            </a:lvl1pPr>
            <a:lvl2pPr marL="534383" indent="-252987">
              <a:lnSpc>
                <a:spcPct val="100000"/>
              </a:lnSpc>
              <a:spcBef>
                <a:spcPts val="256"/>
              </a:spcBef>
              <a:spcAft>
                <a:spcPts val="256"/>
              </a:spcAft>
              <a:buClr>
                <a:srgbClr val="027180"/>
              </a:buClr>
              <a:buSzPct val="115000"/>
              <a:buFont typeface="Source Sans Pro" panose="020B0503030403020204" pitchFamily="34" charset="0"/>
              <a:buChar char="-"/>
              <a:defRPr sz="1000">
                <a:latin typeface="Calibri" panose="020F0502020204030204" pitchFamily="34" charset="0"/>
              </a:defRPr>
            </a:lvl2pPr>
            <a:lvl3pPr marL="688610" indent="-152874">
              <a:lnSpc>
                <a:spcPct val="100000"/>
              </a:lnSpc>
              <a:spcBef>
                <a:spcPts val="0"/>
              </a:spcBef>
              <a:spcAft>
                <a:spcPts val="256"/>
              </a:spcAft>
              <a:buClr>
                <a:schemeClr val="accent1"/>
              </a:buClr>
              <a:buSzPct val="115000"/>
              <a:buFont typeface="Source Sans Pro" panose="020B0503030403020204" pitchFamily="34" charset="0"/>
              <a:buChar char="-"/>
              <a:defRPr sz="900">
                <a:latin typeface="Calibri" panose="020F0502020204030204" pitchFamily="34" charset="0"/>
              </a:defRPr>
            </a:lvl3pPr>
            <a:lvl4pPr marL="764371" indent="-75761">
              <a:lnSpc>
                <a:spcPct val="100000"/>
              </a:lnSpc>
              <a:buFont typeface="Arial" panose="020B0604020202020204" pitchFamily="34" charset="0"/>
              <a:buChar char="•"/>
              <a:defRPr sz="1200">
                <a:latin typeface="+mj-lt"/>
              </a:defRPr>
            </a:lvl4pPr>
            <a:lvl5pPr marL="915892" indent="-75761">
              <a:lnSpc>
                <a:spcPct val="100000"/>
              </a:lnSpc>
              <a:buFont typeface="Arial" panose="020B0604020202020204" pitchFamily="34" charset="0"/>
              <a:buChar char="•"/>
              <a:defRPr sz="1200">
                <a:latin typeface="+mj-lt"/>
              </a:defRPr>
            </a:lvl5p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10" name="Sommaire"/>
          <p:cNvSpPr>
            <a:spLocks noGrp="1"/>
          </p:cNvSpPr>
          <p:nvPr>
            <p:ph type="title"/>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fr-FR" noProof="0"/>
              <a:t>Modifiez le style du titre</a:t>
            </a:r>
            <a:endParaRPr lang="en-GB" noProof="0" dirty="0"/>
          </a:p>
        </p:txBody>
      </p:sp>
      <p:sp>
        <p:nvSpPr>
          <p:cNvPr id="13" name="Espace réservé du texte 4"/>
          <p:cNvSpPr>
            <a:spLocks noGrp="1"/>
          </p:cNvSpPr>
          <p:nvPr>
            <p:ph type="body" sz="quarter" idx="12"/>
          </p:nvPr>
        </p:nvSpPr>
        <p:spPr>
          <a:xfrm>
            <a:off x="462398" y="590319"/>
            <a:ext cx="8132022" cy="180049"/>
          </a:xfrm>
          <a:prstGeom prst="rect">
            <a:avLst/>
          </a:prstGeom>
        </p:spPr>
        <p:txBody>
          <a:bodyPr wrap="square" lIns="76698" tIns="0" rIns="76698" bIns="0" anchor="t">
            <a:spAutoFit/>
          </a:bodyPr>
          <a:lstStyle>
            <a:lvl1pPr marL="0" indent="0">
              <a:buNone/>
              <a:defRPr sz="1300">
                <a:solidFill>
                  <a:srgbClr val="027180"/>
                </a:solidFill>
                <a:latin typeface="Calibri" panose="020F0502020204030204" pitchFamily="34" charset="0"/>
              </a:defRPr>
            </a:lvl1pPr>
          </a:lstStyle>
          <a:p>
            <a:pPr lvl="0"/>
            <a:r>
              <a:rPr lang="fr-FR" noProof="0"/>
              <a:t>Cliquez pour modifier les styles du texte du masque</a:t>
            </a:r>
          </a:p>
        </p:txBody>
      </p:sp>
      <p:pic>
        <p:nvPicPr>
          <p:cNvPr id="8"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76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s Title">
    <p:spTree>
      <p:nvGrpSpPr>
        <p:cNvPr id="1" name=""/>
        <p:cNvGrpSpPr/>
        <p:nvPr/>
      </p:nvGrpSpPr>
      <p:grpSpPr>
        <a:xfrm>
          <a:off x="0" y="0"/>
          <a:ext cx="0" cy="0"/>
          <a:chOff x="0" y="0"/>
          <a:chExt cx="0" cy="0"/>
        </a:xfrm>
      </p:grpSpPr>
      <p:sp>
        <p:nvSpPr>
          <p:cNvPr id="7" name="Sommaire"/>
          <p:cNvSpPr>
            <a:spLocks noGrp="1"/>
          </p:cNvSpPr>
          <p:nvPr>
            <p:ph type="title"/>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fr-FR" noProof="0"/>
              <a:t>Modifiez le style du titre</a:t>
            </a:r>
            <a:endParaRPr lang="en-GB" noProof="0" dirty="0"/>
          </a:p>
        </p:txBody>
      </p:sp>
      <p:sp>
        <p:nvSpPr>
          <p:cNvPr id="8" name="Espace réservé du texte 4"/>
          <p:cNvSpPr>
            <a:spLocks noGrp="1"/>
          </p:cNvSpPr>
          <p:nvPr>
            <p:ph type="body" sz="quarter" idx="12"/>
          </p:nvPr>
        </p:nvSpPr>
        <p:spPr>
          <a:xfrm>
            <a:off x="462400" y="590319"/>
            <a:ext cx="8132022" cy="180049"/>
          </a:xfrm>
          <a:prstGeom prst="rect">
            <a:avLst/>
          </a:prstGeom>
        </p:spPr>
        <p:txBody>
          <a:bodyPr wrap="square" lIns="76698" tIns="0" rIns="76698" bIns="0" anchor="t">
            <a:spAutoFit/>
          </a:bodyPr>
          <a:lstStyle>
            <a:lvl1pPr marL="0" indent="0">
              <a:buNone/>
              <a:defRPr sz="1300">
                <a:solidFill>
                  <a:srgbClr val="027180"/>
                </a:solidFill>
                <a:latin typeface="Calibri" panose="020F0502020204030204" pitchFamily="34" charset="0"/>
              </a:defRPr>
            </a:lvl1pPr>
          </a:lstStyle>
          <a:p>
            <a:pPr lvl="0"/>
            <a:r>
              <a:rPr lang="fr-FR" noProof="0"/>
              <a:t>Cliquez pour modifier les styles du texte du masque</a:t>
            </a:r>
          </a:p>
        </p:txBody>
      </p:sp>
      <p:sp>
        <p:nvSpPr>
          <p:cNvPr id="11" name="Text Placeholder 9"/>
          <p:cNvSpPr>
            <a:spLocks noGrp="1"/>
          </p:cNvSpPr>
          <p:nvPr>
            <p:ph type="body" sz="quarter" idx="15"/>
          </p:nvPr>
        </p:nvSpPr>
        <p:spPr>
          <a:xfrm>
            <a:off x="559777" y="4324351"/>
            <a:ext cx="8008429" cy="358379"/>
          </a:xfrm>
          <a:prstGeom prst="rect">
            <a:avLst/>
          </a:prstGeom>
        </p:spPr>
        <p:txBody>
          <a:bodyPr lIns="0" tIns="0" rIns="0" bIns="0" anchor="b"/>
          <a:lstStyle>
            <a:lvl1pPr marL="0" indent="0">
              <a:spcBef>
                <a:spcPts val="0"/>
              </a:spcBef>
              <a:spcAft>
                <a:spcPts val="0"/>
              </a:spcAft>
              <a:buNone/>
              <a:defRPr sz="700">
                <a:solidFill>
                  <a:schemeClr val="tx1"/>
                </a:solidFill>
                <a:latin typeface="Calibri" panose="020F0502020204030204" pitchFamily="34" charset="0"/>
              </a:defRPr>
            </a:lvl1pPr>
          </a:lstStyle>
          <a:p>
            <a:pPr lvl="0"/>
            <a:r>
              <a:rPr lang="fr-FR"/>
              <a:t>Cliquez pour modifier les styles du texte du masque</a:t>
            </a:r>
          </a:p>
        </p:txBody>
      </p:sp>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sp>
        <p:nvSpPr>
          <p:cNvPr id="9" name="Text Placeholder 2"/>
          <p:cNvSpPr>
            <a:spLocks noGrp="1"/>
          </p:cNvSpPr>
          <p:nvPr>
            <p:ph type="body" sz="quarter" idx="17"/>
          </p:nvPr>
        </p:nvSpPr>
        <p:spPr>
          <a:xfrm>
            <a:off x="548054" y="953692"/>
            <a:ext cx="2751992" cy="164306"/>
          </a:xfrm>
        </p:spPr>
        <p:txBody>
          <a:bodyPr/>
          <a:lstStyle>
            <a:lvl1pPr>
              <a:defRPr>
                <a:solidFill>
                  <a:schemeClr val="tx1"/>
                </a:solidFill>
              </a:defRPr>
            </a:lvl1pPr>
          </a:lstStyle>
          <a:p>
            <a:pPr lvl="0"/>
            <a:r>
              <a:rPr lang="fr-FR"/>
              <a:t>Cliquez pour modifier les styles du texte du masque</a:t>
            </a:r>
          </a:p>
        </p:txBody>
      </p:sp>
      <p:sp>
        <p:nvSpPr>
          <p:cNvPr id="10" name="Text Placeholder 2"/>
          <p:cNvSpPr>
            <a:spLocks noGrp="1"/>
          </p:cNvSpPr>
          <p:nvPr>
            <p:ph type="body" sz="quarter" idx="18"/>
          </p:nvPr>
        </p:nvSpPr>
        <p:spPr>
          <a:xfrm>
            <a:off x="548054" y="1143001"/>
            <a:ext cx="2751992" cy="164306"/>
          </a:xfrm>
        </p:spPr>
        <p:txBody>
          <a:bodyPr/>
          <a:lstStyle>
            <a:lvl1pPr>
              <a:defRPr sz="1000">
                <a:solidFill>
                  <a:schemeClr val="tx1"/>
                </a:solidFill>
              </a:defRPr>
            </a:lvl1pPr>
          </a:lstStyle>
          <a:p>
            <a:pPr lvl="0"/>
            <a:r>
              <a:rPr lang="fr-FR"/>
              <a:t>Cliquez pour modifier les styles du texte du masque</a:t>
            </a:r>
          </a:p>
        </p:txBody>
      </p:sp>
      <p:pic>
        <p:nvPicPr>
          <p:cNvPr id="13"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96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 blocs">
    <p:spTree>
      <p:nvGrpSpPr>
        <p:cNvPr id="1" name=""/>
        <p:cNvGrpSpPr/>
        <p:nvPr/>
      </p:nvGrpSpPr>
      <p:grpSpPr>
        <a:xfrm>
          <a:off x="0" y="0"/>
          <a:ext cx="0" cy="0"/>
          <a:chOff x="0" y="0"/>
          <a:chExt cx="0" cy="0"/>
        </a:xfrm>
      </p:grpSpPr>
      <p:sp>
        <p:nvSpPr>
          <p:cNvPr id="11" name="Text Placeholder 9"/>
          <p:cNvSpPr>
            <a:spLocks noGrp="1"/>
          </p:cNvSpPr>
          <p:nvPr>
            <p:ph type="body" sz="quarter" idx="15"/>
          </p:nvPr>
        </p:nvSpPr>
        <p:spPr>
          <a:xfrm>
            <a:off x="559777" y="4324351"/>
            <a:ext cx="8008429" cy="358379"/>
          </a:xfrm>
          <a:prstGeom prst="rect">
            <a:avLst/>
          </a:prstGeom>
        </p:spPr>
        <p:txBody>
          <a:bodyPr lIns="0" tIns="0" rIns="0" bIns="0" anchor="b"/>
          <a:lstStyle>
            <a:lvl1pPr marL="0" indent="0">
              <a:spcBef>
                <a:spcPts val="0"/>
              </a:spcBef>
              <a:spcAft>
                <a:spcPts val="0"/>
              </a:spcAft>
              <a:buNone/>
              <a:defRPr sz="700">
                <a:solidFill>
                  <a:schemeClr val="tx1"/>
                </a:solidFill>
                <a:latin typeface="Calibri" panose="020F0502020204030204" pitchFamily="34" charset="0"/>
              </a:defRPr>
            </a:lvl1pPr>
          </a:lstStyle>
          <a:p>
            <a:pPr lvl="0"/>
            <a:r>
              <a:rPr lang="fr-FR"/>
              <a:t>Cliquez pour modifier les styles du texte du masque</a:t>
            </a:r>
          </a:p>
        </p:txBody>
      </p:sp>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sp>
        <p:nvSpPr>
          <p:cNvPr id="14" name="Espace réservé du contenu 8"/>
          <p:cNvSpPr>
            <a:spLocks noGrp="1"/>
          </p:cNvSpPr>
          <p:nvPr>
            <p:ph sz="quarter" idx="13"/>
          </p:nvPr>
        </p:nvSpPr>
        <p:spPr>
          <a:xfrm>
            <a:off x="475622" y="917057"/>
            <a:ext cx="3979147" cy="3333308"/>
          </a:xfrm>
          <a:prstGeom prst="rect">
            <a:avLst/>
          </a:prstGeom>
        </p:spPr>
        <p:txBody>
          <a:bodyPr lIns="76698" tIns="39883" rIns="76698" bIns="39883"/>
          <a:lstStyle>
            <a:lvl1pPr marL="243516" indent="-243516">
              <a:lnSpc>
                <a:spcPct val="100000"/>
              </a:lnSpc>
              <a:spcAft>
                <a:spcPts val="0"/>
              </a:spcAft>
              <a:buClr>
                <a:srgbClr val="027180"/>
              </a:buClr>
              <a:buSzPct val="115000"/>
              <a:buFont typeface="Arial" panose="020B0604020202020204" pitchFamily="34" charset="0"/>
              <a:buChar char="•"/>
              <a:defRPr sz="1200">
                <a:solidFill>
                  <a:schemeClr val="tx1"/>
                </a:solidFill>
                <a:latin typeface="Calibri" panose="020F0502020204030204" pitchFamily="34" charset="0"/>
              </a:defRPr>
            </a:lvl1pPr>
            <a:lvl2pPr marL="534383" indent="-252987">
              <a:lnSpc>
                <a:spcPct val="100000"/>
              </a:lnSpc>
              <a:spcBef>
                <a:spcPts val="256"/>
              </a:spcBef>
              <a:spcAft>
                <a:spcPts val="256"/>
              </a:spcAft>
              <a:buClr>
                <a:srgbClr val="027180"/>
              </a:buClr>
              <a:buSzPct val="115000"/>
              <a:buFont typeface="Source Sans Pro" panose="020B0503030403020204" pitchFamily="34" charset="0"/>
              <a:buChar char="-"/>
              <a:defRPr sz="1000">
                <a:latin typeface="Calibri" panose="020F0502020204030204" pitchFamily="34" charset="0"/>
              </a:defRPr>
            </a:lvl2pPr>
            <a:lvl3pPr marL="688610" indent="-152874">
              <a:lnSpc>
                <a:spcPct val="100000"/>
              </a:lnSpc>
              <a:spcBef>
                <a:spcPts val="0"/>
              </a:spcBef>
              <a:spcAft>
                <a:spcPts val="256"/>
              </a:spcAft>
              <a:buClr>
                <a:schemeClr val="accent1"/>
              </a:buClr>
              <a:buSzPct val="115000"/>
              <a:buFont typeface="Source Sans Pro" panose="020B0503030403020204" pitchFamily="34" charset="0"/>
              <a:buChar char="-"/>
              <a:defRPr sz="900">
                <a:latin typeface="Calibri" panose="020F0502020204030204" pitchFamily="34" charset="0"/>
              </a:defRPr>
            </a:lvl3pPr>
            <a:lvl4pPr marL="764371" indent="-75761">
              <a:lnSpc>
                <a:spcPct val="100000"/>
              </a:lnSpc>
              <a:buFont typeface="Arial" panose="020B0604020202020204" pitchFamily="34" charset="0"/>
              <a:buChar char="•"/>
              <a:defRPr sz="1200">
                <a:latin typeface="+mj-lt"/>
              </a:defRPr>
            </a:lvl4pPr>
            <a:lvl5pPr marL="915892" indent="-75761">
              <a:lnSpc>
                <a:spcPct val="100000"/>
              </a:lnSpc>
              <a:buFont typeface="Arial" panose="020B0604020202020204" pitchFamily="34" charset="0"/>
              <a:buChar char="•"/>
              <a:defRPr sz="1200">
                <a:latin typeface="+mj-lt"/>
              </a:defRPr>
            </a:lvl5p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15" name="Espace réservé du contenu 8"/>
          <p:cNvSpPr>
            <a:spLocks noGrp="1"/>
          </p:cNvSpPr>
          <p:nvPr>
            <p:ph sz="quarter" idx="17"/>
          </p:nvPr>
        </p:nvSpPr>
        <p:spPr>
          <a:xfrm>
            <a:off x="4702629" y="917057"/>
            <a:ext cx="3979147" cy="3333308"/>
          </a:xfrm>
          <a:prstGeom prst="rect">
            <a:avLst/>
          </a:prstGeom>
        </p:spPr>
        <p:txBody>
          <a:bodyPr lIns="76698" tIns="39883" rIns="76698" bIns="39883"/>
          <a:lstStyle>
            <a:lvl1pPr marL="243516" indent="-243516">
              <a:lnSpc>
                <a:spcPct val="100000"/>
              </a:lnSpc>
              <a:spcAft>
                <a:spcPts val="0"/>
              </a:spcAft>
              <a:buClr>
                <a:srgbClr val="027180"/>
              </a:buClr>
              <a:buSzPct val="115000"/>
              <a:buFont typeface="Arial" panose="020B0604020202020204" pitchFamily="34" charset="0"/>
              <a:buChar char="•"/>
              <a:defRPr sz="1200">
                <a:solidFill>
                  <a:schemeClr val="tx1"/>
                </a:solidFill>
                <a:latin typeface="Calibri" panose="020F0502020204030204" pitchFamily="34" charset="0"/>
              </a:defRPr>
            </a:lvl1pPr>
            <a:lvl2pPr marL="534383" indent="-252987">
              <a:lnSpc>
                <a:spcPct val="100000"/>
              </a:lnSpc>
              <a:spcBef>
                <a:spcPts val="256"/>
              </a:spcBef>
              <a:spcAft>
                <a:spcPts val="256"/>
              </a:spcAft>
              <a:buClr>
                <a:srgbClr val="027180"/>
              </a:buClr>
              <a:buSzPct val="115000"/>
              <a:buFont typeface="Source Sans Pro" panose="020B0503030403020204" pitchFamily="34" charset="0"/>
              <a:buChar char="-"/>
              <a:defRPr sz="1000">
                <a:latin typeface="Calibri" panose="020F0502020204030204" pitchFamily="34" charset="0"/>
              </a:defRPr>
            </a:lvl2pPr>
            <a:lvl3pPr marL="688610" indent="-152874">
              <a:lnSpc>
                <a:spcPct val="100000"/>
              </a:lnSpc>
              <a:spcBef>
                <a:spcPts val="0"/>
              </a:spcBef>
              <a:spcAft>
                <a:spcPts val="256"/>
              </a:spcAft>
              <a:buClr>
                <a:schemeClr val="accent1"/>
              </a:buClr>
              <a:buSzPct val="115000"/>
              <a:buFont typeface="Source Sans Pro" panose="020B0503030403020204" pitchFamily="34" charset="0"/>
              <a:buChar char="-"/>
              <a:defRPr sz="900">
                <a:latin typeface="Calibri" panose="020F0502020204030204" pitchFamily="34" charset="0"/>
              </a:defRPr>
            </a:lvl3pPr>
            <a:lvl4pPr marL="764371" indent="-75761">
              <a:lnSpc>
                <a:spcPct val="100000"/>
              </a:lnSpc>
              <a:buFont typeface="Arial" panose="020B0604020202020204" pitchFamily="34" charset="0"/>
              <a:buChar char="•"/>
              <a:defRPr sz="1200">
                <a:latin typeface="+mj-lt"/>
              </a:defRPr>
            </a:lvl4pPr>
            <a:lvl5pPr marL="915892" indent="-75761">
              <a:lnSpc>
                <a:spcPct val="100000"/>
              </a:lnSpc>
              <a:buFont typeface="Arial" panose="020B0604020202020204" pitchFamily="34" charset="0"/>
              <a:buChar char="•"/>
              <a:defRPr sz="1200">
                <a:latin typeface="+mj-lt"/>
              </a:defRPr>
            </a:lvl5pPr>
          </a:lstStyle>
          <a:p>
            <a:pPr lvl="0"/>
            <a:r>
              <a:rPr lang="fr-FR" noProof="0"/>
              <a:t>Cliquez pour modifier les styles du texte du masque</a:t>
            </a:r>
          </a:p>
          <a:p>
            <a:pPr lvl="1"/>
            <a:r>
              <a:rPr lang="fr-FR" noProof="0"/>
              <a:t>Deuxième niveau</a:t>
            </a:r>
          </a:p>
          <a:p>
            <a:pPr lvl="2"/>
            <a:r>
              <a:rPr lang="fr-FR" noProof="0"/>
              <a:t>Troisième niveau</a:t>
            </a:r>
          </a:p>
        </p:txBody>
      </p:sp>
      <p:sp>
        <p:nvSpPr>
          <p:cNvPr id="9" name="Sommaire"/>
          <p:cNvSpPr>
            <a:spLocks noGrp="1"/>
          </p:cNvSpPr>
          <p:nvPr>
            <p:ph type="title"/>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fr-FR" noProof="0"/>
              <a:t>Modifiez le style du titre</a:t>
            </a:r>
            <a:endParaRPr lang="en-GB" noProof="0" dirty="0"/>
          </a:p>
        </p:txBody>
      </p:sp>
      <p:sp>
        <p:nvSpPr>
          <p:cNvPr id="10" name="Espace réservé du texte 4"/>
          <p:cNvSpPr>
            <a:spLocks noGrp="1"/>
          </p:cNvSpPr>
          <p:nvPr>
            <p:ph type="body" sz="quarter" idx="12"/>
          </p:nvPr>
        </p:nvSpPr>
        <p:spPr>
          <a:xfrm>
            <a:off x="462400" y="590319"/>
            <a:ext cx="8132022" cy="180049"/>
          </a:xfrm>
          <a:prstGeom prst="rect">
            <a:avLst/>
          </a:prstGeom>
        </p:spPr>
        <p:txBody>
          <a:bodyPr wrap="square" lIns="76698" tIns="0" rIns="76698" bIns="0" anchor="t">
            <a:spAutoFit/>
          </a:bodyPr>
          <a:lstStyle>
            <a:lvl1pPr marL="0" indent="0">
              <a:buNone/>
              <a:defRPr sz="1300">
                <a:solidFill>
                  <a:srgbClr val="027180"/>
                </a:solidFill>
                <a:latin typeface="Calibri" panose="020F0502020204030204" pitchFamily="34" charset="0"/>
              </a:defRPr>
            </a:lvl1pPr>
          </a:lstStyle>
          <a:p>
            <a:pPr lvl="0"/>
            <a:r>
              <a:rPr lang="fr-FR" noProof="0"/>
              <a:t>Cliquez pour modifier les styles du texte du masque</a:t>
            </a:r>
          </a:p>
        </p:txBody>
      </p:sp>
      <p:pic>
        <p:nvPicPr>
          <p:cNvPr id="13"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22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2"/>
          <p:cNvSpPr>
            <a:spLocks noGrp="1"/>
          </p:cNvSpPr>
          <p:nvPr>
            <p:ph type="sldNum" sz="quarter" idx="16"/>
          </p:nvPr>
        </p:nvSpPr>
        <p:spPr>
          <a:xfrm>
            <a:off x="554751" y="4852987"/>
            <a:ext cx="255397" cy="182166"/>
          </a:xfrm>
          <a:prstGeom prst="rect">
            <a:avLst/>
          </a:prstGeom>
        </p:spPr>
        <p:txBody>
          <a:bodyPr lIns="0" tIns="0" rIns="0" bIns="0"/>
          <a:lstStyle>
            <a:lvl1pPr algn="l">
              <a:defRPr sz="900">
                <a:latin typeface="Calibri" panose="020F0502020204030204" pitchFamily="34" charset="0"/>
              </a:defRPr>
            </a:lvl1pPr>
          </a:lstStyle>
          <a:p>
            <a:pPr>
              <a:defRPr/>
            </a:pPr>
            <a:fld id="{7277693E-93F5-428D-904F-B0A6FA8DD631}" type="slidenum">
              <a:rPr lang="en-GB" altLang="en-US" smtClean="0"/>
              <a:pPr>
                <a:defRPr/>
              </a:pPr>
              <a:t>‹N°›</a:t>
            </a:fld>
            <a:endParaRPr lang="en-GB" altLang="en-US" dirty="0"/>
          </a:p>
        </p:txBody>
      </p:sp>
      <p:sp>
        <p:nvSpPr>
          <p:cNvPr id="9" name="Espace réservé du contenu 8"/>
          <p:cNvSpPr>
            <a:spLocks noGrp="1"/>
          </p:cNvSpPr>
          <p:nvPr>
            <p:ph sz="quarter" idx="13"/>
          </p:nvPr>
        </p:nvSpPr>
        <p:spPr>
          <a:xfrm>
            <a:off x="462398" y="614030"/>
            <a:ext cx="8186800" cy="4050498"/>
          </a:xfrm>
          <a:prstGeom prst="rect">
            <a:avLst/>
          </a:prstGeom>
        </p:spPr>
        <p:txBody>
          <a:bodyPr lIns="76698" tIns="39883" rIns="76698" bIns="39883"/>
          <a:lstStyle>
            <a:lvl1pPr marL="0" indent="0">
              <a:lnSpc>
                <a:spcPct val="100000"/>
              </a:lnSpc>
              <a:buClr>
                <a:srgbClr val="027180"/>
              </a:buClr>
              <a:buSzPct val="115000"/>
              <a:buFont typeface="Arial" panose="020B0604020202020204" pitchFamily="34" charset="0"/>
              <a:buNone/>
              <a:defRPr sz="700">
                <a:solidFill>
                  <a:schemeClr val="tx1"/>
                </a:solidFill>
                <a:latin typeface="Calibri" panose="020F0502020204030204" pitchFamily="34" charset="0"/>
              </a:defRPr>
            </a:lvl1pPr>
            <a:lvl2pPr marL="281396" indent="0">
              <a:lnSpc>
                <a:spcPct val="100000"/>
              </a:lnSpc>
              <a:buClr>
                <a:srgbClr val="027180"/>
              </a:buClr>
              <a:buSzPct val="115000"/>
              <a:buFont typeface="Source Sans Pro" panose="020B0503030403020204" pitchFamily="34" charset="0"/>
              <a:buNone/>
              <a:defRPr sz="1000">
                <a:latin typeface="Calibri" panose="020F0502020204030204" pitchFamily="34" charset="0"/>
              </a:defRPr>
            </a:lvl2pPr>
            <a:lvl3pPr marL="535736" indent="0">
              <a:lnSpc>
                <a:spcPct val="100000"/>
              </a:lnSpc>
              <a:buClr>
                <a:schemeClr val="accent1"/>
              </a:buClr>
              <a:buSzPct val="115000"/>
              <a:buFont typeface="Source Sans Pro" panose="020B0503030403020204" pitchFamily="34" charset="0"/>
              <a:buNone/>
              <a:defRPr sz="900">
                <a:latin typeface="Calibri" panose="020F0502020204030204" pitchFamily="34" charset="0"/>
              </a:defRPr>
            </a:lvl3pPr>
            <a:lvl4pPr marL="764371" indent="-75761">
              <a:lnSpc>
                <a:spcPct val="100000"/>
              </a:lnSpc>
              <a:buFont typeface="Arial" panose="020B0604020202020204" pitchFamily="34" charset="0"/>
              <a:buChar char="•"/>
              <a:defRPr sz="1200">
                <a:latin typeface="+mj-lt"/>
              </a:defRPr>
            </a:lvl4pPr>
            <a:lvl5pPr marL="915892" indent="-75761">
              <a:lnSpc>
                <a:spcPct val="100000"/>
              </a:lnSpc>
              <a:buFont typeface="Arial" panose="020B0604020202020204" pitchFamily="34" charset="0"/>
              <a:buChar char="•"/>
              <a:defRPr sz="1200">
                <a:latin typeface="+mj-lt"/>
              </a:defRPr>
            </a:lvl5pPr>
          </a:lstStyle>
          <a:p>
            <a:pPr lvl="0"/>
            <a:r>
              <a:rPr lang="fr-FR" noProof="0"/>
              <a:t>Cliquez pour modifier les styles du texte du masque</a:t>
            </a:r>
          </a:p>
        </p:txBody>
      </p:sp>
      <p:sp>
        <p:nvSpPr>
          <p:cNvPr id="8" name="Sommaire"/>
          <p:cNvSpPr>
            <a:spLocks noGrp="1"/>
          </p:cNvSpPr>
          <p:nvPr>
            <p:ph type="title" hasCustomPrompt="1"/>
          </p:nvPr>
        </p:nvSpPr>
        <p:spPr>
          <a:xfrm>
            <a:off x="462398" y="333139"/>
            <a:ext cx="8132120" cy="221599"/>
          </a:xfrm>
          <a:prstGeom prst="rect">
            <a:avLst/>
          </a:prstGeom>
        </p:spPr>
        <p:txBody>
          <a:bodyPr wrap="square" lIns="76698" tIns="0" rIns="76698" bIns="0" anchor="t">
            <a:spAutoFit/>
          </a:bodyPr>
          <a:lstStyle>
            <a:lvl1pPr algn="l">
              <a:defRPr sz="1600">
                <a:solidFill>
                  <a:srgbClr val="00008F"/>
                </a:solidFill>
                <a:latin typeface="Calibri" panose="020F0502020204030204" pitchFamily="34" charset="0"/>
              </a:defRPr>
            </a:lvl1pPr>
          </a:lstStyle>
          <a:p>
            <a:r>
              <a:rPr lang="en-US" noProof="0" dirty="0"/>
              <a:t>Disclaimer</a:t>
            </a:r>
            <a:endParaRPr lang="en-GB" noProof="0"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66075" y="4768850"/>
            <a:ext cx="8334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037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11"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6" name="Picture 2"/>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3"/>
          <p:cNvSpPr>
            <a:spLocks noGrp="1"/>
          </p:cNvSpPr>
          <p:nvPr>
            <p:ph type="body" sz="quarter" idx="12"/>
          </p:nvPr>
        </p:nvSpPr>
        <p:spPr>
          <a:xfrm>
            <a:off x="542262" y="3878100"/>
            <a:ext cx="2635065" cy="166199"/>
          </a:xfrm>
          <a:prstGeom prst="rect">
            <a:avLst/>
          </a:prstGeom>
        </p:spPr>
        <p:txBody>
          <a:bodyPr wrap="square" lIns="0" tIns="0" rIns="0" bIns="0" anchor="b" anchorCtr="0">
            <a:noAutofit/>
          </a:bodyPr>
          <a:lstStyle>
            <a:lvl1pPr marL="0" indent="0" algn="l">
              <a:buNone/>
              <a:defRPr sz="1400">
                <a:solidFill>
                  <a:schemeClr val="bg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sp>
        <p:nvSpPr>
          <p:cNvPr id="18" name="Text Placeholder 13"/>
          <p:cNvSpPr>
            <a:spLocks noGrp="1"/>
          </p:cNvSpPr>
          <p:nvPr>
            <p:ph type="body" sz="quarter" idx="13"/>
          </p:nvPr>
        </p:nvSpPr>
        <p:spPr>
          <a:xfrm>
            <a:off x="542262" y="4102387"/>
            <a:ext cx="2635065" cy="166199"/>
          </a:xfrm>
          <a:prstGeom prst="rect">
            <a:avLst/>
          </a:prstGeom>
        </p:spPr>
        <p:txBody>
          <a:bodyPr wrap="square" lIns="0" tIns="0" rIns="0" bIns="0" anchor="b" anchorCtr="0">
            <a:noAutofit/>
          </a:bodyPr>
          <a:lstStyle>
            <a:lvl1pPr marL="0" indent="0" algn="l">
              <a:buNone/>
              <a:defRPr sz="1400">
                <a:solidFill>
                  <a:schemeClr val="bg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sp>
        <p:nvSpPr>
          <p:cNvPr id="19" name="Text Placeholder 9"/>
          <p:cNvSpPr>
            <a:spLocks noGrp="1"/>
          </p:cNvSpPr>
          <p:nvPr>
            <p:ph type="body" sz="quarter" idx="10"/>
          </p:nvPr>
        </p:nvSpPr>
        <p:spPr>
          <a:xfrm>
            <a:off x="549285" y="2621867"/>
            <a:ext cx="5328138" cy="886207"/>
          </a:xfrm>
          <a:prstGeom prst="rect">
            <a:avLst/>
          </a:prstGeom>
        </p:spPr>
        <p:txBody>
          <a:bodyPr lIns="0" tIns="0" rIns="0" bIns="0" anchor="b"/>
          <a:lstStyle>
            <a:lvl1pPr marL="0" indent="0">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20" name="Text Placeholder 11"/>
          <p:cNvSpPr>
            <a:spLocks noGrp="1"/>
          </p:cNvSpPr>
          <p:nvPr>
            <p:ph type="body" sz="quarter" idx="11"/>
          </p:nvPr>
        </p:nvSpPr>
        <p:spPr>
          <a:xfrm>
            <a:off x="542261" y="3514367"/>
            <a:ext cx="5342406" cy="349550"/>
          </a:xfrm>
          <a:prstGeom prst="rect">
            <a:avLst/>
          </a:prstGeom>
        </p:spPr>
        <p:txBody>
          <a:bodyPr lIns="0" tIns="0" rIns="0" bIns="0" anchor="b"/>
          <a:lstStyle>
            <a:lvl1pPr marL="0" indent="0">
              <a:buNone/>
              <a:defRPr sz="2400">
                <a:solidFill>
                  <a:schemeClr val="bg1"/>
                </a:solidFill>
              </a:defRPr>
            </a:lvl1pPr>
            <a:lvl2pPr marL="403155" indent="0">
              <a:buNone/>
              <a:defRPr sz="1500">
                <a:solidFill>
                  <a:schemeClr val="bg1"/>
                </a:solidFill>
              </a:defRPr>
            </a:lvl2pPr>
            <a:lvl3pPr marL="813074" indent="0">
              <a:buNone/>
              <a:defRPr sz="1500">
                <a:solidFill>
                  <a:schemeClr val="bg1"/>
                </a:solidFill>
              </a:defRPr>
            </a:lvl3pPr>
            <a:lvl4pPr marL="1217581" indent="0">
              <a:buNone/>
              <a:defRPr sz="1500">
                <a:solidFill>
                  <a:schemeClr val="bg1"/>
                </a:solidFill>
              </a:defRPr>
            </a:lvl4pPr>
            <a:lvl5pPr marL="1623441" indent="0">
              <a:buNone/>
              <a:defRPr sz="1500">
                <a:solidFill>
                  <a:schemeClr val="bg1"/>
                </a:solidFill>
              </a:defRPr>
            </a:lvl5pPr>
          </a:lstStyle>
          <a:p>
            <a:pPr lvl="0"/>
            <a:r>
              <a:rPr lang="fr-FR"/>
              <a:t>Cliquez pour modifier les styles du texte du masque</a:t>
            </a:r>
          </a:p>
        </p:txBody>
      </p:sp>
      <p:pic>
        <p:nvPicPr>
          <p:cNvPr id="2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827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10"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en-GB"/>
          </a:p>
        </p:txBody>
      </p:sp>
      <p:pic>
        <p:nvPicPr>
          <p:cNvPr id="18" name="Picture 2"/>
          <p:cNvPicPr>
            <a:picLocks noChangeAspect="1"/>
          </p:cNvPicPr>
          <p:nvPr userDrawn="1"/>
        </p:nvPicPr>
        <p:blipFill>
          <a:blip r:embed="rId2">
            <a:extLst>
              <a:ext uri="{28A0092B-C50C-407E-A947-70E740481C1C}">
                <a14:useLocalDpi xmlns:a14="http://schemas.microsoft.com/office/drawing/2010/main" val="0"/>
              </a:ext>
            </a:extLst>
          </a:blip>
          <a:srcRect t="3584" r="17841" b="6421"/>
          <a:stretch>
            <a:fillRect/>
          </a:stretch>
        </p:blipFill>
        <p:spPr bwMode="auto">
          <a:xfrm>
            <a:off x="1913793" y="-2381"/>
            <a:ext cx="7230208" cy="514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3"/>
          <p:cNvSpPr>
            <a:spLocks noGrp="1"/>
          </p:cNvSpPr>
          <p:nvPr>
            <p:ph type="body" sz="quarter" idx="12"/>
          </p:nvPr>
        </p:nvSpPr>
        <p:spPr>
          <a:xfrm>
            <a:off x="542262" y="3878100"/>
            <a:ext cx="2635065" cy="166199"/>
          </a:xfrm>
          <a:prstGeom prst="rect">
            <a:avLst/>
          </a:prstGeom>
        </p:spPr>
        <p:txBody>
          <a:bodyPr wrap="square" lIns="0" tIns="0" rIns="0" bIns="0" anchor="b" anchorCtr="0">
            <a:noAutofit/>
          </a:bodyPr>
          <a:lstStyle>
            <a:lvl1pPr marL="0" indent="0" algn="l">
              <a:buNone/>
              <a:defRPr sz="1400">
                <a:solidFill>
                  <a:schemeClr val="bg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sp>
        <p:nvSpPr>
          <p:cNvPr id="16" name="Text Placeholder 13"/>
          <p:cNvSpPr>
            <a:spLocks noGrp="1"/>
          </p:cNvSpPr>
          <p:nvPr>
            <p:ph type="body" sz="quarter" idx="13"/>
          </p:nvPr>
        </p:nvSpPr>
        <p:spPr>
          <a:xfrm>
            <a:off x="542262" y="4102387"/>
            <a:ext cx="2635065" cy="166199"/>
          </a:xfrm>
          <a:prstGeom prst="rect">
            <a:avLst/>
          </a:prstGeom>
        </p:spPr>
        <p:txBody>
          <a:bodyPr wrap="square" lIns="0" tIns="0" rIns="0" bIns="0" anchor="b" anchorCtr="0">
            <a:noAutofit/>
          </a:bodyPr>
          <a:lstStyle>
            <a:lvl1pPr marL="0" indent="0" algn="l">
              <a:buNone/>
              <a:defRPr sz="1400">
                <a:solidFill>
                  <a:schemeClr val="bg1"/>
                </a:solidFill>
              </a:defRPr>
            </a:lvl1pPr>
            <a:lvl2pPr marL="403155" indent="0">
              <a:buNone/>
              <a:defRPr sz="1400">
                <a:solidFill>
                  <a:schemeClr val="bg1"/>
                </a:solidFill>
              </a:defRPr>
            </a:lvl2pPr>
            <a:lvl3pPr marL="813074" indent="0">
              <a:buNone/>
              <a:defRPr sz="1400">
                <a:solidFill>
                  <a:schemeClr val="bg1"/>
                </a:solidFill>
              </a:defRPr>
            </a:lvl3pPr>
            <a:lvl4pPr marL="1217581" indent="0">
              <a:buNone/>
              <a:defRPr sz="1400">
                <a:solidFill>
                  <a:schemeClr val="bg1"/>
                </a:solidFill>
              </a:defRPr>
            </a:lvl4pPr>
            <a:lvl5pPr marL="1623441" indent="0">
              <a:buNone/>
              <a:defRPr sz="1400">
                <a:solidFill>
                  <a:schemeClr val="bg1"/>
                </a:solidFill>
              </a:defRPr>
            </a:lvl5pPr>
          </a:lstStyle>
          <a:p>
            <a:pPr lvl="0"/>
            <a:r>
              <a:rPr lang="fr-FR"/>
              <a:t>Cliquez pour modifier les styles du texte du masque</a:t>
            </a:r>
          </a:p>
        </p:txBody>
      </p:sp>
      <p:sp>
        <p:nvSpPr>
          <p:cNvPr id="17" name="Text Placeholder 9"/>
          <p:cNvSpPr>
            <a:spLocks noGrp="1"/>
          </p:cNvSpPr>
          <p:nvPr>
            <p:ph type="body" sz="quarter" idx="10"/>
          </p:nvPr>
        </p:nvSpPr>
        <p:spPr>
          <a:xfrm>
            <a:off x="549285" y="2621867"/>
            <a:ext cx="5328138" cy="886207"/>
          </a:xfrm>
          <a:prstGeom prst="rect">
            <a:avLst/>
          </a:prstGeom>
        </p:spPr>
        <p:txBody>
          <a:bodyPr lIns="0" tIns="0" rIns="0" bIns="0" anchor="b"/>
          <a:lstStyle>
            <a:lvl1pPr marL="0" indent="0">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20" name="Text Placeholder 11"/>
          <p:cNvSpPr>
            <a:spLocks noGrp="1"/>
          </p:cNvSpPr>
          <p:nvPr>
            <p:ph type="body" sz="quarter" idx="11"/>
          </p:nvPr>
        </p:nvSpPr>
        <p:spPr>
          <a:xfrm>
            <a:off x="542261" y="3514367"/>
            <a:ext cx="5342406" cy="349550"/>
          </a:xfrm>
          <a:prstGeom prst="rect">
            <a:avLst/>
          </a:prstGeom>
        </p:spPr>
        <p:txBody>
          <a:bodyPr lIns="0" tIns="0" rIns="0" bIns="0" anchor="b"/>
          <a:lstStyle>
            <a:lvl1pPr marL="0" indent="0">
              <a:buNone/>
              <a:defRPr sz="2400">
                <a:solidFill>
                  <a:schemeClr val="bg1"/>
                </a:solidFill>
              </a:defRPr>
            </a:lvl1pPr>
            <a:lvl2pPr marL="403155" indent="0">
              <a:buNone/>
              <a:defRPr sz="1500">
                <a:solidFill>
                  <a:schemeClr val="bg1"/>
                </a:solidFill>
              </a:defRPr>
            </a:lvl2pPr>
            <a:lvl3pPr marL="813074" indent="0">
              <a:buNone/>
              <a:defRPr sz="1500">
                <a:solidFill>
                  <a:schemeClr val="bg1"/>
                </a:solidFill>
              </a:defRPr>
            </a:lvl3pPr>
            <a:lvl4pPr marL="1217581" indent="0">
              <a:buNone/>
              <a:defRPr sz="1500">
                <a:solidFill>
                  <a:schemeClr val="bg1"/>
                </a:solidFill>
              </a:defRPr>
            </a:lvl4pPr>
            <a:lvl5pPr marL="1623441" indent="0">
              <a:buNone/>
              <a:defRPr sz="1500">
                <a:solidFill>
                  <a:schemeClr val="bg1"/>
                </a:solidFill>
              </a:defRPr>
            </a:lvl5pPr>
          </a:lstStyle>
          <a:p>
            <a:pPr lvl="0"/>
            <a:r>
              <a:rPr lang="fr-FR"/>
              <a:t>Cliquez pour modifier les styles du texte du masque</a:t>
            </a:r>
          </a:p>
        </p:txBody>
      </p:sp>
      <p:pic>
        <p:nvPicPr>
          <p:cNvPr id="21"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8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p:spTree>
      <p:nvGrpSpPr>
        <p:cNvPr id="1" name=""/>
        <p:cNvGrpSpPr/>
        <p:nvPr/>
      </p:nvGrpSpPr>
      <p:grpSpPr>
        <a:xfrm>
          <a:off x="0" y="0"/>
          <a:ext cx="0" cy="0"/>
          <a:chOff x="0" y="0"/>
          <a:chExt cx="0" cy="0"/>
        </a:xfrm>
      </p:grpSpPr>
      <p:pic>
        <p:nvPicPr>
          <p:cNvPr id="9" name="Picture 1"/>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12"/>
          <p:cNvSpPr>
            <a:spLocks noGrp="1"/>
          </p:cNvSpPr>
          <p:nvPr>
            <p:ph type="body" sz="quarter" idx="11"/>
          </p:nvPr>
        </p:nvSpPr>
        <p:spPr>
          <a:xfrm>
            <a:off x="549699" y="2988471"/>
            <a:ext cx="5319346" cy="984244"/>
          </a:xfrm>
          <a:prstGeom prst="rect">
            <a:avLst/>
          </a:prstGeom>
        </p:spPr>
        <p:txBody>
          <a:bodyPr anchor="b" anchorCtr="0">
            <a:spAutoFit/>
          </a:bodyPr>
          <a:lstStyle>
            <a:lvl1pPr marL="0" indent="0" algn="l">
              <a:lnSpc>
                <a:spcPct val="78000"/>
              </a:lnSpc>
              <a:spcBef>
                <a:spcPts val="0"/>
              </a:spcBef>
              <a:buNone/>
              <a:defRPr sz="4100" b="1">
                <a:solidFill>
                  <a:schemeClr val="accent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5"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4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s slide summary white">
    <p:spTree>
      <p:nvGrpSpPr>
        <p:cNvPr id="1" name=""/>
        <p:cNvGrpSpPr/>
        <p:nvPr/>
      </p:nvGrpSpPr>
      <p:grpSpPr>
        <a:xfrm>
          <a:off x="0" y="0"/>
          <a:ext cx="0" cy="0"/>
          <a:chOff x="0" y="0"/>
          <a:chExt cx="0" cy="0"/>
        </a:xfrm>
      </p:grpSpPr>
      <p:pic>
        <p:nvPicPr>
          <p:cNvPr id="9" name="Picture 1"/>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2"/>
          <p:cNvSpPr>
            <a:spLocks noGrp="1"/>
          </p:cNvSpPr>
          <p:nvPr>
            <p:ph type="body" sz="quarter" idx="11"/>
          </p:nvPr>
        </p:nvSpPr>
        <p:spPr>
          <a:xfrm>
            <a:off x="551536" y="2451640"/>
            <a:ext cx="5319346" cy="984244"/>
          </a:xfrm>
          <a:prstGeom prst="rect">
            <a:avLst/>
          </a:prstGeom>
        </p:spPr>
        <p:txBody>
          <a:bodyPr anchor="b" anchorCtr="0">
            <a:spAutoFit/>
          </a:bodyPr>
          <a:lstStyle>
            <a:lvl1pPr marL="0" indent="0">
              <a:lnSpc>
                <a:spcPct val="78000"/>
              </a:lnSpc>
              <a:spcBef>
                <a:spcPts val="0"/>
              </a:spcBef>
              <a:buNone/>
              <a:defRPr sz="4100" b="1">
                <a:solidFill>
                  <a:schemeClr val="accent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6" name="Text Placeholder 12"/>
          <p:cNvSpPr>
            <a:spLocks noGrp="1"/>
          </p:cNvSpPr>
          <p:nvPr>
            <p:ph type="body" sz="quarter" idx="12"/>
          </p:nvPr>
        </p:nvSpPr>
        <p:spPr>
          <a:xfrm>
            <a:off x="551536" y="3525743"/>
            <a:ext cx="5319346" cy="1258909"/>
          </a:xfrm>
          <a:prstGeom prst="rect">
            <a:avLst/>
          </a:prstGeom>
        </p:spPr>
        <p:txBody>
          <a:bodyPr>
            <a:noAutofit/>
          </a:bodyPr>
          <a:lstStyle>
            <a:lvl1pPr marL="0" indent="0">
              <a:lnSpc>
                <a:spcPct val="78000"/>
              </a:lnSpc>
              <a:spcBef>
                <a:spcPts val="0"/>
              </a:spcBef>
              <a:buClr>
                <a:schemeClr val="accent1"/>
              </a:buClr>
              <a:buFont typeface="Arial" panose="020B0604020202020204" pitchFamily="34" charset="0"/>
              <a:buNone/>
              <a:defRPr sz="2000" b="0">
                <a:solidFill>
                  <a:schemeClr val="accent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7"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73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s slide option 1">
    <p:spTree>
      <p:nvGrpSpPr>
        <p:cNvPr id="1" name=""/>
        <p:cNvGrpSpPr/>
        <p:nvPr/>
      </p:nvGrpSpPr>
      <p:grpSpPr>
        <a:xfrm>
          <a:off x="0" y="0"/>
          <a:ext cx="0" cy="0"/>
          <a:chOff x="0" y="0"/>
          <a:chExt cx="0" cy="0"/>
        </a:xfrm>
      </p:grpSpPr>
      <p:sp>
        <p:nvSpPr>
          <p:cNvPr id="7"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8" name="Picture 2"/>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2"/>
          <p:cNvSpPr>
            <a:spLocks noGrp="1"/>
          </p:cNvSpPr>
          <p:nvPr>
            <p:ph type="body" sz="quarter" idx="11"/>
          </p:nvPr>
        </p:nvSpPr>
        <p:spPr>
          <a:xfrm>
            <a:off x="549699" y="2988471"/>
            <a:ext cx="5319346" cy="984244"/>
          </a:xfrm>
          <a:prstGeom prst="rect">
            <a:avLst/>
          </a:prstGeom>
        </p:spPr>
        <p:txBody>
          <a:bodyPr anchor="b" anchorCtr="0">
            <a:spAutoFit/>
          </a:bodyPr>
          <a:lstStyle>
            <a:lvl1pPr marL="0" indent="0" algn="l">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6"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281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summary option 1">
    <p:spTree>
      <p:nvGrpSpPr>
        <p:cNvPr id="1" name=""/>
        <p:cNvGrpSpPr/>
        <p:nvPr/>
      </p:nvGrpSpPr>
      <p:grpSpPr>
        <a:xfrm>
          <a:off x="0" y="0"/>
          <a:ext cx="0" cy="0"/>
          <a:chOff x="0" y="0"/>
          <a:chExt cx="0" cy="0"/>
        </a:xfrm>
      </p:grpSpPr>
      <p:sp>
        <p:nvSpPr>
          <p:cNvPr id="7"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8" name="Picture 2"/>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2"/>
          <p:cNvSpPr>
            <a:spLocks noGrp="1"/>
          </p:cNvSpPr>
          <p:nvPr>
            <p:ph type="body" sz="quarter" idx="11"/>
          </p:nvPr>
        </p:nvSpPr>
        <p:spPr>
          <a:xfrm>
            <a:off x="551536" y="2451640"/>
            <a:ext cx="5319346" cy="984244"/>
          </a:xfrm>
          <a:prstGeom prst="rect">
            <a:avLst/>
          </a:prstGeom>
        </p:spPr>
        <p:txBody>
          <a:bodyPr anchor="b" anchorCtr="0">
            <a:spAutoFit/>
          </a:bodyPr>
          <a:lstStyle>
            <a:lvl1pPr marL="0" indent="0">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13" name="Text Placeholder 12"/>
          <p:cNvSpPr>
            <a:spLocks noGrp="1"/>
          </p:cNvSpPr>
          <p:nvPr>
            <p:ph type="body" sz="quarter" idx="12"/>
          </p:nvPr>
        </p:nvSpPr>
        <p:spPr>
          <a:xfrm>
            <a:off x="551536" y="3525743"/>
            <a:ext cx="5319346" cy="1258909"/>
          </a:xfrm>
          <a:prstGeom prst="rect">
            <a:avLst/>
          </a:prstGeom>
        </p:spPr>
        <p:txBody>
          <a:bodyPr>
            <a:noAutofit/>
          </a:bodyPr>
          <a:lstStyle>
            <a:lvl1pPr marL="0" indent="0">
              <a:lnSpc>
                <a:spcPct val="78000"/>
              </a:lnSpc>
              <a:spcBef>
                <a:spcPts val="0"/>
              </a:spcBef>
              <a:buClr>
                <a:schemeClr val="accent1"/>
              </a:buClr>
              <a:buFont typeface="Arial" panose="020B0604020202020204" pitchFamily="34" charset="0"/>
              <a:buNone/>
              <a:defRPr sz="2000" b="0">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10"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1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option 2">
    <p:spTree>
      <p:nvGrpSpPr>
        <p:cNvPr id="1" name=""/>
        <p:cNvGrpSpPr/>
        <p:nvPr/>
      </p:nvGrpSpPr>
      <p:grpSpPr>
        <a:xfrm>
          <a:off x="0" y="0"/>
          <a:ext cx="0" cy="0"/>
          <a:chOff x="0" y="0"/>
          <a:chExt cx="0" cy="0"/>
        </a:xfrm>
      </p:grpSpPr>
      <p:sp>
        <p:nvSpPr>
          <p:cNvPr id="10"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2" name="Picture 2"/>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2"/>
          <p:cNvSpPr>
            <a:spLocks noGrp="1"/>
          </p:cNvSpPr>
          <p:nvPr>
            <p:ph type="body" sz="quarter" idx="11"/>
          </p:nvPr>
        </p:nvSpPr>
        <p:spPr>
          <a:xfrm>
            <a:off x="549699" y="2988471"/>
            <a:ext cx="5319346" cy="984244"/>
          </a:xfrm>
          <a:prstGeom prst="rect">
            <a:avLst/>
          </a:prstGeom>
        </p:spPr>
        <p:txBody>
          <a:bodyPr anchor="b" anchorCtr="0">
            <a:spAutoFit/>
          </a:bodyPr>
          <a:lstStyle>
            <a:lvl1pPr marL="0" indent="0" algn="l">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6"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39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summary option 2">
    <p:spTree>
      <p:nvGrpSpPr>
        <p:cNvPr id="1" name=""/>
        <p:cNvGrpSpPr/>
        <p:nvPr/>
      </p:nvGrpSpPr>
      <p:grpSpPr>
        <a:xfrm>
          <a:off x="0" y="0"/>
          <a:ext cx="0" cy="0"/>
          <a:chOff x="0" y="0"/>
          <a:chExt cx="0" cy="0"/>
        </a:xfrm>
      </p:grpSpPr>
      <p:sp>
        <p:nvSpPr>
          <p:cNvPr id="10" name="bk object 16"/>
          <p:cNvSpPr>
            <a:spLocks/>
          </p:cNvSpPr>
          <p:nvPr userDrawn="1"/>
        </p:nvSpPr>
        <p:spPr bwMode="auto">
          <a:xfrm>
            <a:off x="0" y="0"/>
            <a:ext cx="9144000" cy="5143500"/>
          </a:xfrm>
          <a:custGeom>
            <a:avLst/>
            <a:gdLst>
              <a:gd name="T0" fmla="*/ 0 w 10692130"/>
              <a:gd name="T1" fmla="*/ 5 h 7560309"/>
              <a:gd name="T2" fmla="*/ 339 w 10692130"/>
              <a:gd name="T3" fmla="*/ 5 h 7560309"/>
              <a:gd name="T4" fmla="*/ 339 w 10692130"/>
              <a:gd name="T5" fmla="*/ 0 h 7560309"/>
              <a:gd name="T6" fmla="*/ 0 w 10692130"/>
              <a:gd name="T7" fmla="*/ 0 h 7560309"/>
              <a:gd name="T8" fmla="*/ 0 w 10692130"/>
              <a:gd name="T9" fmla="*/ 5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GB"/>
          </a:p>
        </p:txBody>
      </p:sp>
      <p:pic>
        <p:nvPicPr>
          <p:cNvPr id="12" name="Picture 2"/>
          <p:cNvPicPr>
            <a:picLocks noChangeAspect="1"/>
          </p:cNvPicPr>
          <p:nvPr userDrawn="1"/>
        </p:nvPicPr>
        <p:blipFill>
          <a:blip r:embed="rId2">
            <a:extLst>
              <a:ext uri="{28A0092B-C50C-407E-A947-70E740481C1C}">
                <a14:useLocalDpi xmlns:a14="http://schemas.microsoft.com/office/drawing/2010/main" val="0"/>
              </a:ext>
            </a:extLst>
          </a:blip>
          <a:srcRect t="3625" r="17841" b="6421"/>
          <a:stretch>
            <a:fillRect/>
          </a:stretch>
        </p:blipFill>
        <p:spPr bwMode="auto">
          <a:xfrm>
            <a:off x="1913793" y="0"/>
            <a:ext cx="723020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2"/>
          <p:cNvSpPr>
            <a:spLocks noGrp="1"/>
          </p:cNvSpPr>
          <p:nvPr>
            <p:ph type="body" sz="quarter" idx="11"/>
          </p:nvPr>
        </p:nvSpPr>
        <p:spPr>
          <a:xfrm>
            <a:off x="551536" y="2451640"/>
            <a:ext cx="5319346" cy="984244"/>
          </a:xfrm>
          <a:prstGeom prst="rect">
            <a:avLst/>
          </a:prstGeom>
        </p:spPr>
        <p:txBody>
          <a:bodyPr anchor="b" anchorCtr="0">
            <a:spAutoFit/>
          </a:bodyPr>
          <a:lstStyle>
            <a:lvl1pPr marL="0" indent="0">
              <a:lnSpc>
                <a:spcPct val="78000"/>
              </a:lnSpc>
              <a:spcBef>
                <a:spcPts val="0"/>
              </a:spcBef>
              <a:buNone/>
              <a:defRPr sz="4100" b="1">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sp>
        <p:nvSpPr>
          <p:cNvPr id="11" name="Text Placeholder 12"/>
          <p:cNvSpPr>
            <a:spLocks noGrp="1"/>
          </p:cNvSpPr>
          <p:nvPr>
            <p:ph type="body" sz="quarter" idx="12"/>
          </p:nvPr>
        </p:nvSpPr>
        <p:spPr>
          <a:xfrm>
            <a:off x="551536" y="3525743"/>
            <a:ext cx="5319346" cy="1258909"/>
          </a:xfrm>
          <a:prstGeom prst="rect">
            <a:avLst/>
          </a:prstGeom>
        </p:spPr>
        <p:txBody>
          <a:bodyPr>
            <a:noAutofit/>
          </a:bodyPr>
          <a:lstStyle>
            <a:lvl1pPr marL="0" indent="0">
              <a:lnSpc>
                <a:spcPct val="78000"/>
              </a:lnSpc>
              <a:spcBef>
                <a:spcPts val="0"/>
              </a:spcBef>
              <a:buClr>
                <a:schemeClr val="accent1"/>
              </a:buClr>
              <a:buFont typeface="Arial" panose="020B0604020202020204" pitchFamily="34" charset="0"/>
              <a:buNone/>
              <a:defRPr sz="2000" b="0">
                <a:solidFill>
                  <a:schemeClr val="bg1"/>
                </a:solidFill>
              </a:defRPr>
            </a:lvl1pPr>
            <a:lvl2pPr marL="403155" indent="0">
              <a:buNone/>
              <a:defRPr/>
            </a:lvl2pPr>
            <a:lvl3pPr marL="813074" indent="0">
              <a:buNone/>
              <a:defRPr/>
            </a:lvl3pPr>
            <a:lvl4pPr marL="1217581" indent="0">
              <a:buNone/>
              <a:defRPr/>
            </a:lvl4pPr>
            <a:lvl5pPr marL="1623441" indent="0">
              <a:buNone/>
              <a:defRPr/>
            </a:lvl5pPr>
          </a:lstStyle>
          <a:p>
            <a:pPr lvl="0"/>
            <a:r>
              <a:rPr lang="fr-FR"/>
              <a:t>Cliquez pour modifier les styles du texte du masque</a:t>
            </a:r>
          </a:p>
        </p:txBody>
      </p:sp>
      <p:pic>
        <p:nvPicPr>
          <p:cNvPr id="8"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7013"/>
            <a:ext cx="150177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305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98585" y="297656"/>
            <a:ext cx="8307266"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fr-FR" dirty="0"/>
              <a:t>Modifiez le style du titre</a:t>
            </a:r>
            <a:endParaRPr lang="en-US" altLang="fr-FR" dirty="0"/>
          </a:p>
        </p:txBody>
      </p:sp>
      <p:sp>
        <p:nvSpPr>
          <p:cNvPr id="1027" name="Text Placeholder 2"/>
          <p:cNvSpPr>
            <a:spLocks noGrp="1"/>
          </p:cNvSpPr>
          <p:nvPr>
            <p:ph type="body" idx="1"/>
          </p:nvPr>
        </p:nvSpPr>
        <p:spPr bwMode="auto">
          <a:xfrm>
            <a:off x="398585" y="935831"/>
            <a:ext cx="8346831"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fr-FR" dirty="0"/>
              <a:t>Modifiez les styles du texte du masque</a:t>
            </a:r>
          </a:p>
          <a:p>
            <a:pPr lvl="1"/>
            <a:r>
              <a:rPr lang="fr-FR" altLang="fr-FR" dirty="0"/>
              <a:t>Deuxième niveau</a:t>
            </a:r>
          </a:p>
          <a:p>
            <a:pPr lvl="2"/>
            <a:r>
              <a:rPr lang="fr-FR" altLang="fr-FR" dirty="0"/>
              <a:t>Troisième niveau</a:t>
            </a:r>
          </a:p>
          <a:p>
            <a:pPr lvl="3"/>
            <a:r>
              <a:rPr lang="fr-FR" altLang="fr-FR" dirty="0"/>
              <a:t>Quatrième niveau</a:t>
            </a:r>
          </a:p>
        </p:txBody>
      </p:sp>
      <p:sp>
        <p:nvSpPr>
          <p:cNvPr id="2" name="MSIPCMContentMarking" descr="{&quot;HashCode&quot;:-2049920027,&quot;Placement&quot;:&quot;Footer&quot;,&quot;Top&quot;:384.343,&quot;Left&quot;:309.413544,&quot;SlideWidth&quot;:720,&quot;SlideHeight&quot;:405}">
            <a:extLst>
              <a:ext uri="{FF2B5EF4-FFF2-40B4-BE49-F238E27FC236}">
                <a16:creationId xmlns:a16="http://schemas.microsoft.com/office/drawing/2014/main" id="{A4972176-2B6F-496B-B3DE-0C1D0CA63B73}"/>
              </a:ext>
            </a:extLst>
          </p:cNvPr>
          <p:cNvSpPr txBox="1"/>
          <p:nvPr userDrawn="1"/>
        </p:nvSpPr>
        <p:spPr bwMode="auto">
          <a:xfrm>
            <a:off x="3929552" y="4881156"/>
            <a:ext cx="1284897" cy="26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rtlCol="0" anchor="ctr" anchorCtr="1">
            <a:spAutoFit/>
          </a:bodyPr>
          <a:lstStyle/>
          <a:p>
            <a:pPr algn="ctr">
              <a:spcBef>
                <a:spcPct val="0"/>
              </a:spcBef>
              <a:spcAft>
                <a:spcPct val="0"/>
              </a:spcAft>
              <a:buClr>
                <a:schemeClr val="accent1"/>
              </a:buClr>
              <a:buSzPct val="115000"/>
            </a:pPr>
            <a:r>
              <a:rPr lang="fr-FR" sz="1000">
                <a:solidFill>
                  <a:srgbClr val="000000"/>
                </a:solidFill>
                <a:latin typeface="Calibri" panose="020F0502020204030204" pitchFamily="34" charset="0"/>
              </a:rPr>
              <a:t>AXA IM - INTERNAL</a:t>
            </a:r>
            <a:endParaRPr lang="fr-FR" sz="1000" dirty="0" err="1">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75" r:id="rId1"/>
    <p:sldLayoutId id="2147483782" r:id="rId2"/>
    <p:sldLayoutId id="2147483783" r:id="rId3"/>
    <p:sldLayoutId id="2147483779" r:id="rId4"/>
    <p:sldLayoutId id="2147483785" r:id="rId5"/>
    <p:sldLayoutId id="2147483786" r:id="rId6"/>
    <p:sldLayoutId id="2147483787" r:id="rId7"/>
    <p:sldLayoutId id="2147483788" r:id="rId8"/>
    <p:sldLayoutId id="2147483789" r:id="rId9"/>
    <p:sldLayoutId id="2147483791" r:id="rId10"/>
    <p:sldLayoutId id="2147483795" r:id="rId11"/>
    <p:sldLayoutId id="2147483792" r:id="rId12"/>
    <p:sldLayoutId id="2147483796" r:id="rId13"/>
    <p:sldLayoutId id="2147483793" r:id="rId14"/>
    <p:sldLayoutId id="2147483794" r:id="rId15"/>
  </p:sldLayoutIdLst>
  <p:hf hdr="0" ftr="0" dt="0"/>
  <p:txStyles>
    <p:titleStyle>
      <a:lvl1pPr algn="l" rtl="0" eaLnBrk="1" fontAlgn="base" hangingPunct="1">
        <a:lnSpc>
          <a:spcPct val="90000"/>
        </a:lnSpc>
        <a:spcBef>
          <a:spcPct val="0"/>
        </a:spcBef>
        <a:spcAft>
          <a:spcPct val="0"/>
        </a:spcAft>
        <a:defRPr sz="1600" b="0" kern="1200">
          <a:solidFill>
            <a:schemeClr val="tx2"/>
          </a:solidFill>
          <a:latin typeface="+mn-lt"/>
          <a:ea typeface="Verdana" panose="020B0604030504040204" pitchFamily="34" charset="0"/>
          <a:cs typeface="Verdana" panose="020B0604030504040204" pitchFamily="34" charset="0"/>
        </a:defRPr>
      </a:lvl1pPr>
      <a:lvl2pPr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2pPr>
      <a:lvl3pPr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3pPr>
      <a:lvl4pPr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4pPr>
      <a:lvl5pPr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5pPr>
      <a:lvl6pPr marL="389626"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6pPr>
      <a:lvl7pPr marL="779252"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7pPr>
      <a:lvl8pPr marL="1168878"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8pPr>
      <a:lvl9pPr marL="1558503" algn="l" rtl="0" eaLnBrk="1" fontAlgn="base" hangingPunct="1">
        <a:lnSpc>
          <a:spcPct val="90000"/>
        </a:lnSpc>
        <a:spcBef>
          <a:spcPct val="0"/>
        </a:spcBef>
        <a:spcAft>
          <a:spcPct val="0"/>
        </a:spcAft>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1" fontAlgn="base" hangingPunct="1">
        <a:lnSpc>
          <a:spcPct val="90000"/>
        </a:lnSpc>
        <a:spcBef>
          <a:spcPts val="426"/>
        </a:spcBef>
        <a:spcAft>
          <a:spcPts val="426"/>
        </a:spcAft>
        <a:buClr>
          <a:srgbClr val="007BC4"/>
        </a:buClr>
        <a:buFont typeface="Wingdings 3" pitchFamily="18" charset="2"/>
        <a:defRPr sz="1200" kern="1200">
          <a:solidFill>
            <a:schemeClr val="accent1"/>
          </a:solidFill>
          <a:latin typeface="+mn-lt"/>
          <a:ea typeface="+mn-ea"/>
          <a:cs typeface="Arial" panose="020B0604020202020204" pitchFamily="34" charset="0"/>
        </a:defRPr>
      </a:lvl1pPr>
      <a:lvl2pPr marL="186696" indent="-183990" algn="l" rtl="0" eaLnBrk="1" fontAlgn="base" hangingPunct="1">
        <a:lnSpc>
          <a:spcPct val="90000"/>
        </a:lnSpc>
        <a:spcBef>
          <a:spcPts val="426"/>
        </a:spcBef>
        <a:spcAft>
          <a:spcPts val="426"/>
        </a:spcAft>
        <a:buClr>
          <a:schemeClr val="accent1"/>
        </a:buClr>
        <a:buFont typeface="Arial" panose="020B0604020202020204" pitchFamily="34" charset="0"/>
        <a:buChar char="•"/>
        <a:defRPr sz="1000" kern="1200">
          <a:solidFill>
            <a:srgbClr val="575757"/>
          </a:solidFill>
          <a:latin typeface="+mn-lt"/>
          <a:ea typeface="+mn-ea"/>
          <a:cs typeface="Arial" panose="020B0604020202020204" pitchFamily="34" charset="0"/>
        </a:defRPr>
      </a:lvl2pPr>
      <a:lvl3pPr marL="385568" indent="-186696" algn="l" rtl="0" eaLnBrk="1" fontAlgn="base" hangingPunct="1">
        <a:lnSpc>
          <a:spcPct val="90000"/>
        </a:lnSpc>
        <a:spcBef>
          <a:spcPts val="426"/>
        </a:spcBef>
        <a:spcAft>
          <a:spcPts val="426"/>
        </a:spcAft>
        <a:buClr>
          <a:schemeClr val="tx1"/>
        </a:buClr>
        <a:buFont typeface="Calibri" panose="020F0502020204030204" pitchFamily="34" charset="0"/>
        <a:buChar char="-"/>
        <a:defRPr sz="900" kern="1200">
          <a:solidFill>
            <a:srgbClr val="575757"/>
          </a:solidFill>
          <a:latin typeface="+mn-lt"/>
          <a:ea typeface="+mn-ea"/>
          <a:cs typeface="Arial" panose="020B0604020202020204" pitchFamily="34" charset="0"/>
        </a:defRPr>
      </a:lvl3pPr>
      <a:lvl4pPr marL="528972" indent="-186696" algn="l" rtl="0" eaLnBrk="1" fontAlgn="base" hangingPunct="1">
        <a:lnSpc>
          <a:spcPct val="90000"/>
        </a:lnSpc>
        <a:spcBef>
          <a:spcPts val="426"/>
        </a:spcBef>
        <a:spcAft>
          <a:spcPts val="426"/>
        </a:spcAft>
        <a:buClr>
          <a:schemeClr val="tx1"/>
        </a:buClr>
        <a:buFont typeface="Calibri" panose="020F0502020204030204" pitchFamily="34" charset="0"/>
        <a:buChar char="-"/>
        <a:tabLst>
          <a:tab pos="612849" algn="l"/>
        </a:tabLst>
        <a:defRPr sz="900" i="0" kern="1200">
          <a:solidFill>
            <a:srgbClr val="575757"/>
          </a:solidFill>
          <a:latin typeface="+mn-lt"/>
          <a:ea typeface="+mn-ea"/>
          <a:cs typeface="Arial" panose="020B0604020202020204" pitchFamily="34" charset="0"/>
        </a:defRPr>
      </a:lvl4pPr>
      <a:lvl5pPr marL="834720" indent="0" algn="just" rtl="0" eaLnBrk="1" fontAlgn="base" hangingPunct="1">
        <a:lnSpc>
          <a:spcPct val="90000"/>
        </a:lnSpc>
        <a:spcBef>
          <a:spcPts val="426"/>
        </a:spcBef>
        <a:spcAft>
          <a:spcPts val="426"/>
        </a:spcAft>
        <a:buClr>
          <a:srgbClr val="007BC4"/>
        </a:buClr>
        <a:buFont typeface="Arial" charset="0"/>
        <a:buNone/>
        <a:defRPr sz="900" i="1" kern="1200">
          <a:solidFill>
            <a:srgbClr val="575757"/>
          </a:solidFill>
          <a:latin typeface="+mn-lt"/>
          <a:ea typeface="+mn-ea"/>
          <a:cs typeface="Arial" panose="020B0604020202020204" pitchFamily="34" charset="0"/>
        </a:defRPr>
      </a:lvl5pPr>
      <a:lvl6pPr marL="2142942"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6pPr>
      <a:lvl7pPr marL="2532568"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7pPr>
      <a:lvl8pPr marL="2922194"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8pPr>
      <a:lvl9pPr marL="331182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7.tiff"/><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tiff"/><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tiff"/><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25.emf"/><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Espace réservé du texte 6"/>
          <p:cNvSpPr>
            <a:spLocks noGrp="1"/>
          </p:cNvSpPr>
          <p:nvPr>
            <p:ph type="body" sz="quarter" idx="12"/>
          </p:nvPr>
        </p:nvSpPr>
        <p:spPr>
          <a:xfrm>
            <a:off x="550728" y="4104747"/>
            <a:ext cx="2635065" cy="444104"/>
          </a:xfrm>
        </p:spPr>
        <p:txBody>
          <a:bodyPr/>
          <a:lstStyle/>
          <a:p>
            <a:r>
              <a:rPr lang="fr-FR" altLang="fr-FR" dirty="0">
                <a:cs typeface="Arial" charset="0"/>
              </a:rPr>
              <a:t>Tardif Marie-Lidwine, </a:t>
            </a:r>
            <a:br>
              <a:rPr lang="fr-FR" altLang="fr-FR" dirty="0">
                <a:cs typeface="Arial" charset="0"/>
              </a:rPr>
            </a:br>
            <a:r>
              <a:rPr lang="fr-FR" altLang="fr-FR" dirty="0" err="1">
                <a:cs typeface="Arial" charset="0"/>
              </a:rPr>
              <a:t>Deplante</a:t>
            </a:r>
            <a:r>
              <a:rPr lang="fr-FR" altLang="fr-FR" dirty="0">
                <a:cs typeface="Arial" charset="0"/>
              </a:rPr>
              <a:t> Lucille,</a:t>
            </a:r>
            <a:br>
              <a:rPr lang="fr-FR" altLang="fr-FR" dirty="0">
                <a:cs typeface="Arial" charset="0"/>
              </a:rPr>
            </a:br>
            <a:r>
              <a:rPr lang="fr-FR" altLang="fr-FR" dirty="0">
                <a:cs typeface="Arial" charset="0"/>
              </a:rPr>
              <a:t>Monestier Morgane</a:t>
            </a:r>
          </a:p>
        </p:txBody>
      </p:sp>
      <p:sp>
        <p:nvSpPr>
          <p:cNvPr id="2" name="Text Placeholder 1"/>
          <p:cNvSpPr>
            <a:spLocks noGrp="1"/>
          </p:cNvSpPr>
          <p:nvPr>
            <p:ph type="body" sz="quarter" idx="10"/>
          </p:nvPr>
        </p:nvSpPr>
        <p:spPr>
          <a:xfrm>
            <a:off x="515417" y="2401732"/>
            <a:ext cx="8653982" cy="886207"/>
          </a:xfrm>
        </p:spPr>
        <p:txBody>
          <a:bodyPr/>
          <a:lstStyle/>
          <a:p>
            <a:r>
              <a:rPr lang="fr-FR" dirty="0"/>
              <a:t>Dauphine 272 AM</a:t>
            </a:r>
          </a:p>
          <a:p>
            <a:r>
              <a:rPr lang="fr-FR" sz="2800" dirty="0"/>
              <a:t>Recommandation d’investissement</a:t>
            </a:r>
          </a:p>
        </p:txBody>
      </p:sp>
      <p:sp>
        <p:nvSpPr>
          <p:cNvPr id="3" name="Text Placeholder 2"/>
          <p:cNvSpPr>
            <a:spLocks noGrp="1"/>
          </p:cNvSpPr>
          <p:nvPr>
            <p:ph type="body" sz="quarter" idx="11"/>
          </p:nvPr>
        </p:nvSpPr>
        <p:spPr>
          <a:xfrm>
            <a:off x="531524" y="3508074"/>
            <a:ext cx="5342406" cy="349550"/>
          </a:xfrm>
        </p:spPr>
        <p:txBody>
          <a:bodyPr/>
          <a:lstStyle/>
          <a:p>
            <a:r>
              <a:rPr lang="fr-FR" dirty="0"/>
              <a:t>Risque et performance</a:t>
            </a:r>
          </a:p>
        </p:txBody>
      </p:sp>
      <p:pic>
        <p:nvPicPr>
          <p:cNvPr id="6" name="Image 5">
            <a:extLst>
              <a:ext uri="{FF2B5EF4-FFF2-40B4-BE49-F238E27FC236}">
                <a16:creationId xmlns:a16="http://schemas.microsoft.com/office/drawing/2014/main" id="{5C720247-D98E-C547-AC2D-1510C6800DE3}"/>
              </a:ext>
            </a:extLst>
          </p:cNvPr>
          <p:cNvPicPr>
            <a:picLocks noChangeAspect="1"/>
          </p:cNvPicPr>
          <p:nvPr/>
        </p:nvPicPr>
        <p:blipFill>
          <a:blip r:embed="rId3"/>
          <a:stretch>
            <a:fillRect/>
          </a:stretch>
        </p:blipFill>
        <p:spPr>
          <a:xfrm>
            <a:off x="393872" y="214184"/>
            <a:ext cx="429912" cy="4428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285" y="2613075"/>
            <a:ext cx="5328138" cy="886207"/>
          </a:xfrm>
        </p:spPr>
        <p:txBody>
          <a:bodyPr/>
          <a:lstStyle/>
          <a:p>
            <a:r>
              <a:rPr lang="fr-FR"/>
              <a:t>Présentation du fonds</a:t>
            </a:r>
          </a:p>
        </p:txBody>
      </p:sp>
      <p:pic>
        <p:nvPicPr>
          <p:cNvPr id="6" name="Image 5">
            <a:extLst>
              <a:ext uri="{FF2B5EF4-FFF2-40B4-BE49-F238E27FC236}">
                <a16:creationId xmlns:a16="http://schemas.microsoft.com/office/drawing/2014/main" id="{16C1D40F-548D-E448-AD9F-8D39A09A24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19" t="10558" r="11056" b="10520"/>
          <a:stretch/>
        </p:blipFill>
        <p:spPr>
          <a:xfrm>
            <a:off x="396188" y="211016"/>
            <a:ext cx="448408" cy="448408"/>
          </a:xfrm>
          <a:prstGeom prst="rect">
            <a:avLst/>
          </a:prstGeom>
        </p:spPr>
      </p:pic>
    </p:spTree>
    <p:extLst>
      <p:ext uri="{BB962C8B-B14F-4D97-AF65-F5344CB8AC3E}">
        <p14:creationId xmlns:p14="http://schemas.microsoft.com/office/powerpoint/2010/main" val="3396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a:t>Dauphine 272 AM</a:t>
            </a:r>
          </a:p>
        </p:txBody>
      </p:sp>
      <p:sp>
        <p:nvSpPr>
          <p:cNvPr id="23" name="Text Placeholder 22"/>
          <p:cNvSpPr>
            <a:spLocks noGrp="1"/>
          </p:cNvSpPr>
          <p:nvPr>
            <p:ph type="body" sz="quarter" idx="12"/>
          </p:nvPr>
        </p:nvSpPr>
        <p:spPr/>
        <p:txBody>
          <a:bodyPr/>
          <a:lstStyle/>
          <a:p>
            <a:r>
              <a:rPr lang="fr-FR" dirty="0"/>
              <a:t>Présentation d’une stratégie active</a:t>
            </a:r>
          </a:p>
        </p:txBody>
      </p:sp>
      <p:sp>
        <p:nvSpPr>
          <p:cNvPr id="3" name="Text Placeholder 2"/>
          <p:cNvSpPr>
            <a:spLocks noGrp="1"/>
          </p:cNvSpPr>
          <p:nvPr>
            <p:ph type="body" sz="quarter" idx="15"/>
          </p:nvPr>
        </p:nvSpPr>
        <p:spPr>
          <a:xfrm>
            <a:off x="554751" y="4399059"/>
            <a:ext cx="8008429" cy="358379"/>
          </a:xfrm>
        </p:spPr>
        <p:txBody>
          <a:bodyPr/>
          <a:lstStyle/>
          <a:p>
            <a:r>
              <a:rPr lang="fr-FR" dirty="0"/>
              <a:t>Benchmark : CAC 40 ; analyses effectuées sur une période allant du 02/01/2015 au 14/02/2020</a:t>
            </a:r>
          </a:p>
        </p:txBody>
      </p:sp>
      <p:sp>
        <p:nvSpPr>
          <p:cNvPr id="25" name="Slide Number Placeholder 24"/>
          <p:cNvSpPr>
            <a:spLocks noGrp="1"/>
          </p:cNvSpPr>
          <p:nvPr>
            <p:ph type="sldNum" sz="quarter" idx="16"/>
          </p:nvPr>
        </p:nvSpPr>
        <p:spPr/>
        <p:txBody>
          <a:bodyPr/>
          <a:lstStyle/>
          <a:p>
            <a:pPr>
              <a:defRPr/>
            </a:pPr>
            <a:fld id="{7277693E-93F5-428D-904F-B0A6FA8DD631}" type="slidenum">
              <a:rPr lang="en-GB" altLang="en-US" smtClean="0"/>
              <a:pPr>
                <a:defRPr/>
              </a:pPr>
              <a:t>2</a:t>
            </a:fld>
            <a:endParaRPr lang="en-GB" altLang="en-US" dirty="0"/>
          </a:p>
        </p:txBody>
      </p:sp>
      <p:sp>
        <p:nvSpPr>
          <p:cNvPr id="5" name="Espace réservé du texte 4">
            <a:extLst>
              <a:ext uri="{FF2B5EF4-FFF2-40B4-BE49-F238E27FC236}">
                <a16:creationId xmlns:a16="http://schemas.microsoft.com/office/drawing/2014/main" id="{41770958-2468-254E-ACF6-6A9C1CC08EBA}"/>
              </a:ext>
            </a:extLst>
          </p:cNvPr>
          <p:cNvSpPr>
            <a:spLocks noGrp="1"/>
          </p:cNvSpPr>
          <p:nvPr>
            <p:ph type="body" sz="quarter" idx="17"/>
          </p:nvPr>
        </p:nvSpPr>
        <p:spPr>
          <a:xfrm>
            <a:off x="7814696" y="3205593"/>
            <a:ext cx="1656711" cy="207678"/>
          </a:xfrm>
        </p:spPr>
        <p:txBody>
          <a:bodyPr/>
          <a:lstStyle/>
          <a:p>
            <a:pPr marL="0" indent="0">
              <a:buNone/>
            </a:pPr>
            <a:r>
              <a:rPr lang="fr-FR" sz="1050" dirty="0">
                <a:solidFill>
                  <a:schemeClr val="tx2"/>
                </a:solidFill>
              </a:rPr>
              <a:t>Risque global</a:t>
            </a:r>
          </a:p>
        </p:txBody>
      </p:sp>
      <p:pic>
        <p:nvPicPr>
          <p:cNvPr id="10" name="Picture 45">
            <a:extLst>
              <a:ext uri="{FF2B5EF4-FFF2-40B4-BE49-F238E27FC236}">
                <a16:creationId xmlns:a16="http://schemas.microsoft.com/office/drawing/2014/main" id="{A6E10F89-0BCA-7341-BAE7-929D8F8E10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536095" y="3144594"/>
            <a:ext cx="214177"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7">
            <a:extLst>
              <a:ext uri="{FF2B5EF4-FFF2-40B4-BE49-F238E27FC236}">
                <a16:creationId xmlns:a16="http://schemas.microsoft.com/office/drawing/2014/main" id="{8CD2E9B1-91FF-084D-B6AE-21E02D3A88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74155" y="3153555"/>
            <a:ext cx="315912" cy="19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Espace réservé du texte 4">
            <a:extLst>
              <a:ext uri="{FF2B5EF4-FFF2-40B4-BE49-F238E27FC236}">
                <a16:creationId xmlns:a16="http://schemas.microsoft.com/office/drawing/2014/main" id="{62131109-D818-5341-A330-D2D4ABD6FB79}"/>
              </a:ext>
            </a:extLst>
          </p:cNvPr>
          <p:cNvSpPr txBox="1">
            <a:spLocks/>
          </p:cNvSpPr>
          <p:nvPr/>
        </p:nvSpPr>
        <p:spPr bwMode="auto">
          <a:xfrm>
            <a:off x="6052297" y="3198792"/>
            <a:ext cx="1326322" cy="19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2219" indent="-292219" algn="l" rtl="0" eaLnBrk="1" fontAlgn="base" hangingPunct="1">
              <a:lnSpc>
                <a:spcPct val="90000"/>
              </a:lnSpc>
              <a:spcBef>
                <a:spcPts val="426"/>
              </a:spcBef>
              <a:spcAft>
                <a:spcPts val="426"/>
              </a:spcAft>
              <a:buClr>
                <a:schemeClr val="accent1"/>
              </a:buClr>
              <a:buFont typeface="+mj-lt"/>
              <a:buAutoNum type="arabicPeriod"/>
              <a:defRPr sz="1600" kern="1200">
                <a:solidFill>
                  <a:schemeClr val="tx1"/>
                </a:solidFill>
                <a:latin typeface="+mn-lt"/>
                <a:ea typeface="+mn-ea"/>
                <a:cs typeface="Arial" panose="020B0604020202020204" pitchFamily="34" charset="0"/>
              </a:defRPr>
            </a:lvl1pPr>
            <a:lvl2pPr marL="197519" indent="-194813" algn="l" rtl="0" eaLnBrk="1" fontAlgn="base" hangingPunct="1">
              <a:lnSpc>
                <a:spcPct val="90000"/>
              </a:lnSpc>
              <a:spcBef>
                <a:spcPts val="426"/>
              </a:spcBef>
              <a:spcAft>
                <a:spcPts val="426"/>
              </a:spcAft>
              <a:buClr>
                <a:schemeClr val="accent1"/>
              </a:buClr>
              <a:buFont typeface="+mj-lt"/>
              <a:buAutoNum type="arabicPeriod"/>
              <a:defRPr sz="1000" kern="1200">
                <a:solidFill>
                  <a:srgbClr val="575757"/>
                </a:solidFill>
                <a:latin typeface="+mn-lt"/>
                <a:ea typeface="+mn-ea"/>
                <a:cs typeface="Arial" panose="020B0604020202020204" pitchFamily="34" charset="0"/>
              </a:defRPr>
            </a:lvl2pPr>
            <a:lvl3pPr marL="393685" indent="-194813" algn="l" rtl="0" eaLnBrk="1" fontAlgn="base" hangingPunct="1">
              <a:lnSpc>
                <a:spcPct val="90000"/>
              </a:lnSpc>
              <a:spcBef>
                <a:spcPts val="426"/>
              </a:spcBef>
              <a:spcAft>
                <a:spcPts val="426"/>
              </a:spcAft>
              <a:buClr>
                <a:schemeClr val="tx1"/>
              </a:buClr>
              <a:buFont typeface="+mj-lt"/>
              <a:buAutoNum type="arabicPeriod"/>
              <a:defRPr sz="900" kern="1200">
                <a:solidFill>
                  <a:srgbClr val="575757"/>
                </a:solidFill>
                <a:latin typeface="+mn-lt"/>
                <a:ea typeface="+mn-ea"/>
                <a:cs typeface="Arial" panose="020B0604020202020204" pitchFamily="34" charset="0"/>
              </a:defRPr>
            </a:lvl3pPr>
            <a:lvl4pPr marL="537089" indent="-194813" algn="l" rtl="0" eaLnBrk="1" fontAlgn="base" hangingPunct="1">
              <a:lnSpc>
                <a:spcPct val="90000"/>
              </a:lnSpc>
              <a:spcBef>
                <a:spcPts val="426"/>
              </a:spcBef>
              <a:spcAft>
                <a:spcPts val="426"/>
              </a:spcAft>
              <a:buClr>
                <a:schemeClr val="tx1"/>
              </a:buClr>
              <a:buFont typeface="+mj-lt"/>
              <a:buAutoNum type="arabicPeriod"/>
              <a:tabLst>
                <a:tab pos="612849" algn="l"/>
              </a:tabLst>
              <a:defRPr sz="900" i="0" kern="1200">
                <a:solidFill>
                  <a:srgbClr val="575757"/>
                </a:solidFill>
                <a:latin typeface="+mn-lt"/>
                <a:ea typeface="+mn-ea"/>
                <a:cs typeface="Arial" panose="020B0604020202020204" pitchFamily="34" charset="0"/>
              </a:defRPr>
            </a:lvl4pPr>
            <a:lvl5pPr marL="1029533" indent="-194813" algn="just" rtl="0" eaLnBrk="1" fontAlgn="base" hangingPunct="1">
              <a:lnSpc>
                <a:spcPct val="90000"/>
              </a:lnSpc>
              <a:spcBef>
                <a:spcPts val="426"/>
              </a:spcBef>
              <a:spcAft>
                <a:spcPts val="426"/>
              </a:spcAft>
              <a:buClr>
                <a:srgbClr val="007BC4"/>
              </a:buClr>
              <a:buFont typeface="+mj-lt"/>
              <a:buAutoNum type="arabicPeriod"/>
              <a:defRPr sz="900" i="1" kern="1200">
                <a:solidFill>
                  <a:srgbClr val="575757"/>
                </a:solidFill>
                <a:latin typeface="+mn-lt"/>
                <a:ea typeface="+mn-ea"/>
                <a:cs typeface="Arial" panose="020B0604020202020204" pitchFamily="34" charset="0"/>
              </a:defRPr>
            </a:lvl5pPr>
            <a:lvl6pPr marL="2142942"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6pPr>
            <a:lvl7pPr marL="2532568"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7pPr>
            <a:lvl8pPr marL="2922194"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8pPr>
            <a:lvl9pPr marL="331182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9pPr>
          </a:lstStyle>
          <a:p>
            <a:pPr marL="0" indent="0">
              <a:buFont typeface="+mj-lt"/>
              <a:buNone/>
            </a:pPr>
            <a:r>
              <a:rPr lang="fr-FR" sz="1050" dirty="0">
                <a:solidFill>
                  <a:schemeClr val="tx2"/>
                </a:solidFill>
              </a:rPr>
              <a:t>Performance Totale</a:t>
            </a:r>
          </a:p>
        </p:txBody>
      </p:sp>
      <p:sp>
        <p:nvSpPr>
          <p:cNvPr id="7" name="Rectangle 6">
            <a:extLst>
              <a:ext uri="{FF2B5EF4-FFF2-40B4-BE49-F238E27FC236}">
                <a16:creationId xmlns:a16="http://schemas.microsoft.com/office/drawing/2014/main" id="{88D043E0-9A7C-ED45-A658-9277B4002DAE}"/>
              </a:ext>
            </a:extLst>
          </p:cNvPr>
          <p:cNvSpPr/>
          <p:nvPr/>
        </p:nvSpPr>
        <p:spPr>
          <a:xfrm>
            <a:off x="3877408" y="4926486"/>
            <a:ext cx="1354015" cy="199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99" tIns="45749" rIns="91499" bIns="45749" numCol="1" spcCol="0" rtlCol="0" fromWordArt="0" anchor="ctr" anchorCtr="0" forceAA="0" compatLnSpc="1">
            <a:prstTxWarp prst="textNoShape">
              <a:avLst/>
            </a:prstTxWarp>
            <a:noAutofit/>
          </a:bodyPr>
          <a:lstStyle/>
          <a:p>
            <a:pPr algn="ctr">
              <a:lnSpc>
                <a:spcPct val="90000"/>
              </a:lnSpc>
              <a:spcBef>
                <a:spcPts val="500"/>
              </a:spcBef>
              <a:spcAft>
                <a:spcPts val="500"/>
              </a:spcAft>
              <a:buClr>
                <a:srgbClr val="007BC4"/>
              </a:buClr>
            </a:pPr>
            <a:endParaRPr lang="fr-FR" sz="1400" dirty="0" err="1">
              <a:solidFill>
                <a:sysClr val="windowText" lastClr="000000"/>
              </a:solidFill>
              <a:cs typeface="Arial" panose="020B0604020202020204" pitchFamily="34" charset="0"/>
            </a:endParaRPr>
          </a:p>
        </p:txBody>
      </p:sp>
      <p:pic>
        <p:nvPicPr>
          <p:cNvPr id="14" name="Image 13">
            <a:extLst>
              <a:ext uri="{FF2B5EF4-FFF2-40B4-BE49-F238E27FC236}">
                <a16:creationId xmlns:a16="http://schemas.microsoft.com/office/drawing/2014/main" id="{BCC6D8A8-8194-DD43-81ED-283D796128F5}"/>
              </a:ext>
            </a:extLst>
          </p:cNvPr>
          <p:cNvPicPr>
            <a:picLocks noChangeAspect="1"/>
          </p:cNvPicPr>
          <p:nvPr/>
        </p:nvPicPr>
        <p:blipFill>
          <a:blip r:embed="rId5"/>
          <a:stretch>
            <a:fillRect/>
          </a:stretch>
        </p:blipFill>
        <p:spPr>
          <a:xfrm>
            <a:off x="7966765" y="4764881"/>
            <a:ext cx="241059" cy="248297"/>
          </a:xfrm>
          <a:prstGeom prst="rect">
            <a:avLst/>
          </a:prstGeom>
        </p:spPr>
      </p:pic>
      <p:pic>
        <p:nvPicPr>
          <p:cNvPr id="17" name="Image 16">
            <a:extLst>
              <a:ext uri="{FF2B5EF4-FFF2-40B4-BE49-F238E27FC236}">
                <a16:creationId xmlns:a16="http://schemas.microsoft.com/office/drawing/2014/main" id="{2E98D81C-246C-BF41-A557-6CD75068773F}"/>
              </a:ext>
            </a:extLst>
          </p:cNvPr>
          <p:cNvPicPr>
            <a:picLocks noChangeAspect="1"/>
          </p:cNvPicPr>
          <p:nvPr/>
        </p:nvPicPr>
        <p:blipFill rotWithShape="1">
          <a:blip r:embed="rId6"/>
          <a:srcRect b="41675"/>
          <a:stretch/>
        </p:blipFill>
        <p:spPr>
          <a:xfrm>
            <a:off x="367873" y="3185488"/>
            <a:ext cx="5188704" cy="1285200"/>
          </a:xfrm>
          <a:prstGeom prst="rect">
            <a:avLst/>
          </a:prstGeom>
        </p:spPr>
      </p:pic>
      <p:pic>
        <p:nvPicPr>
          <p:cNvPr id="24" name="Image 23">
            <a:extLst>
              <a:ext uri="{FF2B5EF4-FFF2-40B4-BE49-F238E27FC236}">
                <a16:creationId xmlns:a16="http://schemas.microsoft.com/office/drawing/2014/main" id="{9B7AA5EE-2519-D54C-89F9-AB4974D6C5A2}"/>
              </a:ext>
            </a:extLst>
          </p:cNvPr>
          <p:cNvPicPr>
            <a:picLocks noChangeAspect="1"/>
          </p:cNvPicPr>
          <p:nvPr/>
        </p:nvPicPr>
        <p:blipFill rotWithShape="1">
          <a:blip r:embed="rId7"/>
          <a:srcRect t="1071"/>
          <a:stretch/>
        </p:blipFill>
        <p:spPr>
          <a:xfrm>
            <a:off x="7315582" y="3398085"/>
            <a:ext cx="1370202" cy="1329346"/>
          </a:xfrm>
          <a:prstGeom prst="rect">
            <a:avLst/>
          </a:prstGeom>
        </p:spPr>
      </p:pic>
      <p:pic>
        <p:nvPicPr>
          <p:cNvPr id="26" name="Image 25">
            <a:extLst>
              <a:ext uri="{FF2B5EF4-FFF2-40B4-BE49-F238E27FC236}">
                <a16:creationId xmlns:a16="http://schemas.microsoft.com/office/drawing/2014/main" id="{B1394E98-86DD-7645-A401-2D2CD6488DE0}"/>
              </a:ext>
            </a:extLst>
          </p:cNvPr>
          <p:cNvPicPr>
            <a:picLocks noChangeAspect="1"/>
          </p:cNvPicPr>
          <p:nvPr/>
        </p:nvPicPr>
        <p:blipFill rotWithShape="1">
          <a:blip r:embed="rId6"/>
          <a:srcRect t="91005"/>
          <a:stretch/>
        </p:blipFill>
        <p:spPr>
          <a:xfrm>
            <a:off x="367873" y="4474859"/>
            <a:ext cx="5188704" cy="171705"/>
          </a:xfrm>
          <a:prstGeom prst="rect">
            <a:avLst/>
          </a:prstGeom>
        </p:spPr>
      </p:pic>
      <p:pic>
        <p:nvPicPr>
          <p:cNvPr id="27" name="Image 26">
            <a:extLst>
              <a:ext uri="{FF2B5EF4-FFF2-40B4-BE49-F238E27FC236}">
                <a16:creationId xmlns:a16="http://schemas.microsoft.com/office/drawing/2014/main" id="{0607F8CF-C01E-9A47-84AB-1F0CEEBF1777}"/>
              </a:ext>
            </a:extLst>
          </p:cNvPr>
          <p:cNvPicPr>
            <a:picLocks noChangeAspect="1"/>
          </p:cNvPicPr>
          <p:nvPr/>
        </p:nvPicPr>
        <p:blipFill rotWithShape="1">
          <a:blip r:embed="rId8"/>
          <a:srcRect t="6195" b="1"/>
          <a:stretch/>
        </p:blipFill>
        <p:spPr>
          <a:xfrm>
            <a:off x="5680784" y="3412280"/>
            <a:ext cx="1347378" cy="1300955"/>
          </a:xfrm>
          <a:prstGeom prst="rect">
            <a:avLst/>
          </a:prstGeom>
        </p:spPr>
      </p:pic>
      <p:cxnSp>
        <p:nvCxnSpPr>
          <p:cNvPr id="29" name="Connecteur en arc 28">
            <a:extLst>
              <a:ext uri="{FF2B5EF4-FFF2-40B4-BE49-F238E27FC236}">
                <a16:creationId xmlns:a16="http://schemas.microsoft.com/office/drawing/2014/main" id="{D91644E7-CEFE-C346-A0FC-E982702836C0}"/>
              </a:ext>
            </a:extLst>
          </p:cNvPr>
          <p:cNvCxnSpPr>
            <a:cxnSpLocks/>
          </p:cNvCxnSpPr>
          <p:nvPr/>
        </p:nvCxnSpPr>
        <p:spPr>
          <a:xfrm rot="16200000" flipV="1">
            <a:off x="7084901" y="3397387"/>
            <a:ext cx="988878" cy="341864"/>
          </a:xfrm>
          <a:prstGeom prst="curvedConnector3">
            <a:avLst>
              <a:gd name="adj1" fmla="val 46784"/>
            </a:avLst>
          </a:prstGeom>
          <a:ln w="127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D8D7685F-EE17-DB46-B2DC-4104B6F7BD50}"/>
              </a:ext>
            </a:extLst>
          </p:cNvPr>
          <p:cNvSpPr txBox="1"/>
          <p:nvPr/>
        </p:nvSpPr>
        <p:spPr bwMode="auto">
          <a:xfrm>
            <a:off x="6780021" y="2751725"/>
            <a:ext cx="1477931"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l">
              <a:buClr>
                <a:schemeClr val="accent1"/>
              </a:buClr>
              <a:buSzPct val="115000"/>
            </a:pPr>
            <a:r>
              <a:rPr lang="fr-FR" sz="800" dirty="0">
                <a:solidFill>
                  <a:schemeClr val="accent1"/>
                </a:solidFill>
                <a:latin typeface="Calibri" panose="020F0502020204030204" pitchFamily="34" charset="0"/>
              </a:rPr>
              <a:t>Risque systématique : 11,56%</a:t>
            </a:r>
          </a:p>
          <a:p>
            <a:pPr algn="l">
              <a:buClr>
                <a:schemeClr val="accent1"/>
              </a:buClr>
              <a:buSzPct val="115000"/>
            </a:pPr>
            <a:r>
              <a:rPr lang="fr-FR" sz="800" dirty="0">
                <a:solidFill>
                  <a:schemeClr val="accent1"/>
                </a:solidFill>
                <a:latin typeface="Calibri" panose="020F0502020204030204" pitchFamily="34" charset="0"/>
              </a:rPr>
              <a:t>Risque spécifique : 2,94%</a:t>
            </a:r>
          </a:p>
        </p:txBody>
      </p:sp>
      <p:pic>
        <p:nvPicPr>
          <p:cNvPr id="47" name="Image 46">
            <a:extLst>
              <a:ext uri="{FF2B5EF4-FFF2-40B4-BE49-F238E27FC236}">
                <a16:creationId xmlns:a16="http://schemas.microsoft.com/office/drawing/2014/main" id="{34F2B064-21E6-EE40-9026-25D6C377973C}"/>
              </a:ext>
            </a:extLst>
          </p:cNvPr>
          <p:cNvPicPr>
            <a:picLocks noChangeAspect="1"/>
          </p:cNvPicPr>
          <p:nvPr/>
        </p:nvPicPr>
        <p:blipFill rotWithShape="1">
          <a:blip r:embed="rId9"/>
          <a:srcRect l="1083"/>
          <a:stretch/>
        </p:blipFill>
        <p:spPr>
          <a:xfrm>
            <a:off x="6780895" y="1014454"/>
            <a:ext cx="1605988" cy="1257822"/>
          </a:xfrm>
          <a:prstGeom prst="rect">
            <a:avLst/>
          </a:prstGeom>
        </p:spPr>
      </p:pic>
      <p:pic>
        <p:nvPicPr>
          <p:cNvPr id="53" name="Image 52">
            <a:extLst>
              <a:ext uri="{FF2B5EF4-FFF2-40B4-BE49-F238E27FC236}">
                <a16:creationId xmlns:a16="http://schemas.microsoft.com/office/drawing/2014/main" id="{4A36A51A-CCC3-E540-A3F2-CC22A94B9A21}"/>
              </a:ext>
            </a:extLst>
          </p:cNvPr>
          <p:cNvPicPr>
            <a:picLocks noChangeAspect="1"/>
          </p:cNvPicPr>
          <p:nvPr/>
        </p:nvPicPr>
        <p:blipFill>
          <a:blip r:embed="rId10"/>
          <a:stretch>
            <a:fillRect/>
          </a:stretch>
        </p:blipFill>
        <p:spPr>
          <a:xfrm>
            <a:off x="2656573" y="890351"/>
            <a:ext cx="3565134" cy="1843835"/>
          </a:xfrm>
          <a:prstGeom prst="rect">
            <a:avLst/>
          </a:prstGeom>
        </p:spPr>
      </p:pic>
      <p:sp>
        <p:nvSpPr>
          <p:cNvPr id="2" name="ZoneTexte 1">
            <a:extLst>
              <a:ext uri="{FF2B5EF4-FFF2-40B4-BE49-F238E27FC236}">
                <a16:creationId xmlns:a16="http://schemas.microsoft.com/office/drawing/2014/main" id="{194F45BA-E096-8149-A529-19BE392CDA23}"/>
              </a:ext>
            </a:extLst>
          </p:cNvPr>
          <p:cNvSpPr txBox="1"/>
          <p:nvPr/>
        </p:nvSpPr>
        <p:spPr bwMode="auto">
          <a:xfrm>
            <a:off x="468075" y="929168"/>
            <a:ext cx="2053744" cy="204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just">
              <a:buClr>
                <a:schemeClr val="accent1"/>
              </a:buClr>
              <a:buSzPct val="115000"/>
            </a:pPr>
            <a:r>
              <a:rPr lang="fr-FR" altLang="en-US" sz="800" dirty="0"/>
              <a:t>Le fonds étudié est investi, de même que son benchmark, dans des plus grosses capitalisations françaises. Avec un TE annualisée de 5,87% et un taux de recouvrement de 34%, nous sommes dans le cas d’une gestion active ; restant tout de même moins agressive que le benchmark, du fait de rendements moins volatils. Le fonds étudié est sur exposé (en comparaison à son benchmark) aux services de communication, au secteur immobilier, mais également aux technologies de l’information ; ce qui permet d’expliquer sa sur performance face au CAC 40.</a:t>
            </a:r>
            <a:endParaRPr lang="en-US" altLang="en-US" sz="800" dirty="0"/>
          </a:p>
          <a:p>
            <a:pPr algn="l">
              <a:buClr>
                <a:schemeClr val="accent1"/>
              </a:buClr>
              <a:buSzPct val="115000"/>
            </a:pPr>
            <a:endParaRPr lang="fr-FR" sz="700" dirty="0" err="1">
              <a:latin typeface="Calibri" panose="020F0502020204030204" pitchFamily="34" charset="0"/>
            </a:endParaRPr>
          </a:p>
        </p:txBody>
      </p:sp>
      <p:sp>
        <p:nvSpPr>
          <p:cNvPr id="21" name="ZoneTexte 20">
            <a:extLst>
              <a:ext uri="{FF2B5EF4-FFF2-40B4-BE49-F238E27FC236}">
                <a16:creationId xmlns:a16="http://schemas.microsoft.com/office/drawing/2014/main" id="{11075870-8360-A840-8D67-07FE74B14773}"/>
              </a:ext>
            </a:extLst>
          </p:cNvPr>
          <p:cNvSpPr txBox="1"/>
          <p:nvPr/>
        </p:nvSpPr>
        <p:spPr bwMode="auto">
          <a:xfrm>
            <a:off x="810148" y="4810361"/>
            <a:ext cx="5844652"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l">
              <a:buClr>
                <a:schemeClr val="accent1"/>
              </a:buClr>
              <a:buSzPct val="115000"/>
            </a:pPr>
            <a:r>
              <a:rPr lang="fr-FR" sz="1000" dirty="0">
                <a:latin typeface="Calibri" panose="020F0502020204030204" pitchFamily="34" charset="0"/>
              </a:rPr>
              <a:t>Les performances passées ne garantissent pas les performances futures.</a:t>
            </a:r>
          </a:p>
        </p:txBody>
      </p:sp>
    </p:spTree>
    <p:extLst>
      <p:ext uri="{BB962C8B-B14F-4D97-AF65-F5344CB8AC3E}">
        <p14:creationId xmlns:p14="http://schemas.microsoft.com/office/powerpoint/2010/main" val="233443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285" y="2613075"/>
            <a:ext cx="5328138" cy="886207"/>
          </a:xfrm>
        </p:spPr>
        <p:txBody>
          <a:bodyPr/>
          <a:lstStyle/>
          <a:p>
            <a:r>
              <a:rPr lang="fr-FR" dirty="0" err="1"/>
              <a:t>Lyxor</a:t>
            </a:r>
            <a:r>
              <a:rPr lang="fr-FR" dirty="0"/>
              <a:t> Daily (-1x) Inverse</a:t>
            </a:r>
          </a:p>
        </p:txBody>
      </p:sp>
      <p:pic>
        <p:nvPicPr>
          <p:cNvPr id="6" name="Image 5">
            <a:extLst>
              <a:ext uri="{FF2B5EF4-FFF2-40B4-BE49-F238E27FC236}">
                <a16:creationId xmlns:a16="http://schemas.microsoft.com/office/drawing/2014/main" id="{16C1D40F-548D-E448-AD9F-8D39A09A24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19" t="10558" r="11056" b="10520"/>
          <a:stretch/>
        </p:blipFill>
        <p:spPr>
          <a:xfrm>
            <a:off x="396188" y="211016"/>
            <a:ext cx="448408" cy="448408"/>
          </a:xfrm>
          <a:prstGeom prst="rect">
            <a:avLst/>
          </a:prstGeom>
        </p:spPr>
      </p:pic>
    </p:spTree>
    <p:extLst>
      <p:ext uri="{BB962C8B-B14F-4D97-AF65-F5344CB8AC3E}">
        <p14:creationId xmlns:p14="http://schemas.microsoft.com/office/powerpoint/2010/main" val="315700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GB" dirty="0" err="1"/>
              <a:t>Lyxor</a:t>
            </a:r>
            <a:r>
              <a:rPr lang="en-GB" dirty="0"/>
              <a:t> Daily (-1x) Inverse</a:t>
            </a:r>
          </a:p>
        </p:txBody>
      </p:sp>
      <p:sp>
        <p:nvSpPr>
          <p:cNvPr id="23" name="Text Placeholder 22"/>
          <p:cNvSpPr>
            <a:spLocks noGrp="1"/>
          </p:cNvSpPr>
          <p:nvPr>
            <p:ph type="body" sz="quarter" idx="12"/>
          </p:nvPr>
        </p:nvSpPr>
        <p:spPr/>
        <p:txBody>
          <a:bodyPr/>
          <a:lstStyle/>
          <a:p>
            <a:r>
              <a:rPr lang="fr-FR" dirty="0"/>
              <a:t>Présentation de l’ETF allant contre le marché</a:t>
            </a:r>
          </a:p>
        </p:txBody>
      </p:sp>
      <p:sp>
        <p:nvSpPr>
          <p:cNvPr id="3" name="Text Placeholder 2"/>
          <p:cNvSpPr>
            <a:spLocks noGrp="1"/>
          </p:cNvSpPr>
          <p:nvPr>
            <p:ph type="body" sz="quarter" idx="15"/>
          </p:nvPr>
        </p:nvSpPr>
        <p:spPr/>
        <p:txBody>
          <a:bodyPr/>
          <a:lstStyle/>
          <a:p>
            <a:r>
              <a:rPr lang="fr-FR" dirty="0"/>
              <a:t>Benchmark : CAC40Shortx1 ; analyses effectuées sur une période allant du 02/01/2015 au 14/02/2020</a:t>
            </a:r>
          </a:p>
        </p:txBody>
      </p:sp>
      <p:sp>
        <p:nvSpPr>
          <p:cNvPr id="25" name="Slide Number Placeholder 24"/>
          <p:cNvSpPr>
            <a:spLocks noGrp="1"/>
          </p:cNvSpPr>
          <p:nvPr>
            <p:ph type="sldNum" sz="quarter" idx="16"/>
          </p:nvPr>
        </p:nvSpPr>
        <p:spPr/>
        <p:txBody>
          <a:bodyPr/>
          <a:lstStyle/>
          <a:p>
            <a:pPr>
              <a:defRPr/>
            </a:pPr>
            <a:fld id="{7277693E-93F5-428D-904F-B0A6FA8DD631}" type="slidenum">
              <a:rPr lang="en-GB" altLang="en-US" smtClean="0"/>
              <a:pPr>
                <a:defRPr/>
              </a:pPr>
              <a:t>4</a:t>
            </a:fld>
            <a:endParaRPr lang="en-GB" altLang="en-US" dirty="0"/>
          </a:p>
        </p:txBody>
      </p:sp>
      <p:sp>
        <p:nvSpPr>
          <p:cNvPr id="7" name="Rectangle 6">
            <a:extLst>
              <a:ext uri="{FF2B5EF4-FFF2-40B4-BE49-F238E27FC236}">
                <a16:creationId xmlns:a16="http://schemas.microsoft.com/office/drawing/2014/main" id="{88D043E0-9A7C-ED45-A658-9277B4002DAE}"/>
              </a:ext>
            </a:extLst>
          </p:cNvPr>
          <p:cNvSpPr/>
          <p:nvPr/>
        </p:nvSpPr>
        <p:spPr>
          <a:xfrm>
            <a:off x="3877408" y="4926486"/>
            <a:ext cx="1354015" cy="199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99" tIns="45749" rIns="91499" bIns="45749" numCol="1" spcCol="0" rtlCol="0" fromWordArt="0" anchor="ctr" anchorCtr="0" forceAA="0" compatLnSpc="1">
            <a:prstTxWarp prst="textNoShape">
              <a:avLst/>
            </a:prstTxWarp>
            <a:noAutofit/>
          </a:bodyPr>
          <a:lstStyle/>
          <a:p>
            <a:pPr algn="ctr">
              <a:lnSpc>
                <a:spcPct val="90000"/>
              </a:lnSpc>
              <a:spcBef>
                <a:spcPts val="500"/>
              </a:spcBef>
              <a:spcAft>
                <a:spcPts val="500"/>
              </a:spcAft>
              <a:buClr>
                <a:srgbClr val="007BC4"/>
              </a:buClr>
            </a:pPr>
            <a:endParaRPr lang="fr-FR" sz="1400" dirty="0" err="1">
              <a:solidFill>
                <a:sysClr val="windowText" lastClr="000000"/>
              </a:solidFill>
              <a:cs typeface="Arial" panose="020B0604020202020204" pitchFamily="34" charset="0"/>
            </a:endParaRPr>
          </a:p>
        </p:txBody>
      </p:sp>
      <p:pic>
        <p:nvPicPr>
          <p:cNvPr id="14" name="Image 13">
            <a:extLst>
              <a:ext uri="{FF2B5EF4-FFF2-40B4-BE49-F238E27FC236}">
                <a16:creationId xmlns:a16="http://schemas.microsoft.com/office/drawing/2014/main" id="{BCC6D8A8-8194-DD43-81ED-283D796128F5}"/>
              </a:ext>
            </a:extLst>
          </p:cNvPr>
          <p:cNvPicPr>
            <a:picLocks noChangeAspect="1"/>
          </p:cNvPicPr>
          <p:nvPr/>
        </p:nvPicPr>
        <p:blipFill>
          <a:blip r:embed="rId3"/>
          <a:stretch>
            <a:fillRect/>
          </a:stretch>
        </p:blipFill>
        <p:spPr>
          <a:xfrm>
            <a:off x="7966765" y="4764881"/>
            <a:ext cx="241059" cy="248297"/>
          </a:xfrm>
          <a:prstGeom prst="rect">
            <a:avLst/>
          </a:prstGeom>
        </p:spPr>
      </p:pic>
      <p:pic>
        <p:nvPicPr>
          <p:cNvPr id="6" name="Image 5">
            <a:extLst>
              <a:ext uri="{FF2B5EF4-FFF2-40B4-BE49-F238E27FC236}">
                <a16:creationId xmlns:a16="http://schemas.microsoft.com/office/drawing/2014/main" id="{0FE23208-0F63-8A4C-A757-3114F3035E38}"/>
              </a:ext>
            </a:extLst>
          </p:cNvPr>
          <p:cNvPicPr>
            <a:picLocks noChangeAspect="1"/>
          </p:cNvPicPr>
          <p:nvPr/>
        </p:nvPicPr>
        <p:blipFill>
          <a:blip r:embed="rId4"/>
          <a:stretch>
            <a:fillRect/>
          </a:stretch>
        </p:blipFill>
        <p:spPr>
          <a:xfrm>
            <a:off x="333210" y="1568463"/>
            <a:ext cx="4898213" cy="2970683"/>
          </a:xfrm>
          <a:prstGeom prst="rect">
            <a:avLst/>
          </a:prstGeom>
        </p:spPr>
      </p:pic>
      <p:pic>
        <p:nvPicPr>
          <p:cNvPr id="9" name="Image 8">
            <a:extLst>
              <a:ext uri="{FF2B5EF4-FFF2-40B4-BE49-F238E27FC236}">
                <a16:creationId xmlns:a16="http://schemas.microsoft.com/office/drawing/2014/main" id="{5A93E880-F640-3643-86E2-79AC1F7034D4}"/>
              </a:ext>
            </a:extLst>
          </p:cNvPr>
          <p:cNvPicPr>
            <a:picLocks noChangeAspect="1"/>
          </p:cNvPicPr>
          <p:nvPr/>
        </p:nvPicPr>
        <p:blipFill rotWithShape="1">
          <a:blip r:embed="rId5"/>
          <a:srcRect t="6008"/>
          <a:stretch/>
        </p:blipFill>
        <p:spPr>
          <a:xfrm>
            <a:off x="7192097" y="2684487"/>
            <a:ext cx="1715566" cy="1683127"/>
          </a:xfrm>
          <a:prstGeom prst="rect">
            <a:avLst/>
          </a:prstGeom>
        </p:spPr>
      </p:pic>
      <p:pic>
        <p:nvPicPr>
          <p:cNvPr id="13" name="Image 12">
            <a:extLst>
              <a:ext uri="{FF2B5EF4-FFF2-40B4-BE49-F238E27FC236}">
                <a16:creationId xmlns:a16="http://schemas.microsoft.com/office/drawing/2014/main" id="{3EADE980-D4AB-F248-909E-C7816408E1EB}"/>
              </a:ext>
            </a:extLst>
          </p:cNvPr>
          <p:cNvPicPr>
            <a:picLocks noChangeAspect="1"/>
          </p:cNvPicPr>
          <p:nvPr/>
        </p:nvPicPr>
        <p:blipFill>
          <a:blip r:embed="rId6"/>
          <a:stretch>
            <a:fillRect/>
          </a:stretch>
        </p:blipFill>
        <p:spPr>
          <a:xfrm>
            <a:off x="5929076" y="1368736"/>
            <a:ext cx="2606933" cy="973911"/>
          </a:xfrm>
          <a:prstGeom prst="rect">
            <a:avLst/>
          </a:prstGeom>
        </p:spPr>
      </p:pic>
      <p:sp>
        <p:nvSpPr>
          <p:cNvPr id="11" name="Espace réservé du texte 4">
            <a:extLst>
              <a:ext uri="{FF2B5EF4-FFF2-40B4-BE49-F238E27FC236}">
                <a16:creationId xmlns:a16="http://schemas.microsoft.com/office/drawing/2014/main" id="{3C5CE113-4B13-D947-8C41-EF4A96DCD75E}"/>
              </a:ext>
            </a:extLst>
          </p:cNvPr>
          <p:cNvSpPr>
            <a:spLocks noGrp="1"/>
          </p:cNvSpPr>
          <p:nvPr>
            <p:ph type="body" sz="quarter" idx="17"/>
          </p:nvPr>
        </p:nvSpPr>
        <p:spPr>
          <a:xfrm>
            <a:off x="7737852" y="2456606"/>
            <a:ext cx="1656711" cy="207678"/>
          </a:xfrm>
        </p:spPr>
        <p:txBody>
          <a:bodyPr/>
          <a:lstStyle/>
          <a:p>
            <a:pPr marL="0" indent="0">
              <a:buNone/>
            </a:pPr>
            <a:r>
              <a:rPr lang="fr-FR" sz="1050" dirty="0">
                <a:solidFill>
                  <a:schemeClr val="tx2"/>
                </a:solidFill>
              </a:rPr>
              <a:t>Risque global</a:t>
            </a:r>
          </a:p>
        </p:txBody>
      </p:sp>
      <p:pic>
        <p:nvPicPr>
          <p:cNvPr id="12" name="Picture 45">
            <a:extLst>
              <a:ext uri="{FF2B5EF4-FFF2-40B4-BE49-F238E27FC236}">
                <a16:creationId xmlns:a16="http://schemas.microsoft.com/office/drawing/2014/main" id="{3E8F7D62-A8D4-F74B-9ACE-71C9FE78AC2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459251" y="2387987"/>
            <a:ext cx="214177"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7">
            <a:extLst>
              <a:ext uri="{FF2B5EF4-FFF2-40B4-BE49-F238E27FC236}">
                <a16:creationId xmlns:a16="http://schemas.microsoft.com/office/drawing/2014/main" id="{711A3980-5C94-9C4C-80BA-ABFE549B6A9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567560" y="2434519"/>
            <a:ext cx="315912" cy="19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Espace réservé du texte 4">
            <a:extLst>
              <a:ext uri="{FF2B5EF4-FFF2-40B4-BE49-F238E27FC236}">
                <a16:creationId xmlns:a16="http://schemas.microsoft.com/office/drawing/2014/main" id="{C40ED1C7-0F6F-E34D-B4FA-2C0B9473517E}"/>
              </a:ext>
            </a:extLst>
          </p:cNvPr>
          <p:cNvSpPr txBox="1">
            <a:spLocks/>
          </p:cNvSpPr>
          <p:nvPr/>
        </p:nvSpPr>
        <p:spPr bwMode="auto">
          <a:xfrm>
            <a:off x="5945702" y="2479756"/>
            <a:ext cx="1326322" cy="19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2219" indent="-292219" algn="l" rtl="0" eaLnBrk="1" fontAlgn="base" hangingPunct="1">
              <a:lnSpc>
                <a:spcPct val="90000"/>
              </a:lnSpc>
              <a:spcBef>
                <a:spcPts val="426"/>
              </a:spcBef>
              <a:spcAft>
                <a:spcPts val="426"/>
              </a:spcAft>
              <a:buClr>
                <a:schemeClr val="accent1"/>
              </a:buClr>
              <a:buFont typeface="+mj-lt"/>
              <a:buAutoNum type="arabicPeriod"/>
              <a:defRPr sz="1600" kern="1200">
                <a:solidFill>
                  <a:schemeClr val="tx1"/>
                </a:solidFill>
                <a:latin typeface="+mn-lt"/>
                <a:ea typeface="+mn-ea"/>
                <a:cs typeface="Arial" panose="020B0604020202020204" pitchFamily="34" charset="0"/>
              </a:defRPr>
            </a:lvl1pPr>
            <a:lvl2pPr marL="197519" indent="-194813" algn="l" rtl="0" eaLnBrk="1" fontAlgn="base" hangingPunct="1">
              <a:lnSpc>
                <a:spcPct val="90000"/>
              </a:lnSpc>
              <a:spcBef>
                <a:spcPts val="426"/>
              </a:spcBef>
              <a:spcAft>
                <a:spcPts val="426"/>
              </a:spcAft>
              <a:buClr>
                <a:schemeClr val="accent1"/>
              </a:buClr>
              <a:buFont typeface="+mj-lt"/>
              <a:buAutoNum type="arabicPeriod"/>
              <a:defRPr sz="1000" kern="1200">
                <a:solidFill>
                  <a:srgbClr val="575757"/>
                </a:solidFill>
                <a:latin typeface="+mn-lt"/>
                <a:ea typeface="+mn-ea"/>
                <a:cs typeface="Arial" panose="020B0604020202020204" pitchFamily="34" charset="0"/>
              </a:defRPr>
            </a:lvl2pPr>
            <a:lvl3pPr marL="393685" indent="-194813" algn="l" rtl="0" eaLnBrk="1" fontAlgn="base" hangingPunct="1">
              <a:lnSpc>
                <a:spcPct val="90000"/>
              </a:lnSpc>
              <a:spcBef>
                <a:spcPts val="426"/>
              </a:spcBef>
              <a:spcAft>
                <a:spcPts val="426"/>
              </a:spcAft>
              <a:buClr>
                <a:schemeClr val="tx1"/>
              </a:buClr>
              <a:buFont typeface="+mj-lt"/>
              <a:buAutoNum type="arabicPeriod"/>
              <a:defRPr sz="900" kern="1200">
                <a:solidFill>
                  <a:srgbClr val="575757"/>
                </a:solidFill>
                <a:latin typeface="+mn-lt"/>
                <a:ea typeface="+mn-ea"/>
                <a:cs typeface="Arial" panose="020B0604020202020204" pitchFamily="34" charset="0"/>
              </a:defRPr>
            </a:lvl3pPr>
            <a:lvl4pPr marL="537089" indent="-194813" algn="l" rtl="0" eaLnBrk="1" fontAlgn="base" hangingPunct="1">
              <a:lnSpc>
                <a:spcPct val="90000"/>
              </a:lnSpc>
              <a:spcBef>
                <a:spcPts val="426"/>
              </a:spcBef>
              <a:spcAft>
                <a:spcPts val="426"/>
              </a:spcAft>
              <a:buClr>
                <a:schemeClr val="tx1"/>
              </a:buClr>
              <a:buFont typeface="+mj-lt"/>
              <a:buAutoNum type="arabicPeriod"/>
              <a:tabLst>
                <a:tab pos="612849" algn="l"/>
              </a:tabLst>
              <a:defRPr sz="900" i="0" kern="1200">
                <a:solidFill>
                  <a:srgbClr val="575757"/>
                </a:solidFill>
                <a:latin typeface="+mn-lt"/>
                <a:ea typeface="+mn-ea"/>
                <a:cs typeface="Arial" panose="020B0604020202020204" pitchFamily="34" charset="0"/>
              </a:defRPr>
            </a:lvl4pPr>
            <a:lvl5pPr marL="1029533" indent="-194813" algn="just" rtl="0" eaLnBrk="1" fontAlgn="base" hangingPunct="1">
              <a:lnSpc>
                <a:spcPct val="90000"/>
              </a:lnSpc>
              <a:spcBef>
                <a:spcPts val="426"/>
              </a:spcBef>
              <a:spcAft>
                <a:spcPts val="426"/>
              </a:spcAft>
              <a:buClr>
                <a:srgbClr val="007BC4"/>
              </a:buClr>
              <a:buFont typeface="+mj-lt"/>
              <a:buAutoNum type="arabicPeriod"/>
              <a:defRPr sz="900" i="1" kern="1200">
                <a:solidFill>
                  <a:srgbClr val="575757"/>
                </a:solidFill>
                <a:latin typeface="+mn-lt"/>
                <a:ea typeface="+mn-ea"/>
                <a:cs typeface="Arial" panose="020B0604020202020204" pitchFamily="34" charset="0"/>
              </a:defRPr>
            </a:lvl5pPr>
            <a:lvl6pPr marL="2142942"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6pPr>
            <a:lvl7pPr marL="2532568"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7pPr>
            <a:lvl8pPr marL="2922194"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8pPr>
            <a:lvl9pPr marL="331182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9pPr>
          </a:lstStyle>
          <a:p>
            <a:pPr marL="0" indent="0">
              <a:buFont typeface="+mj-lt"/>
              <a:buNone/>
            </a:pPr>
            <a:r>
              <a:rPr lang="fr-FR" sz="1050" dirty="0">
                <a:solidFill>
                  <a:schemeClr val="tx2"/>
                </a:solidFill>
              </a:rPr>
              <a:t>Performance Totale</a:t>
            </a:r>
          </a:p>
        </p:txBody>
      </p:sp>
      <p:pic>
        <p:nvPicPr>
          <p:cNvPr id="2" name="Image 1">
            <a:extLst>
              <a:ext uri="{FF2B5EF4-FFF2-40B4-BE49-F238E27FC236}">
                <a16:creationId xmlns:a16="http://schemas.microsoft.com/office/drawing/2014/main" id="{78A6CCF2-3E35-C94D-B6CA-05CDA7844CAB}"/>
              </a:ext>
            </a:extLst>
          </p:cNvPr>
          <p:cNvPicPr>
            <a:picLocks noChangeAspect="1"/>
          </p:cNvPicPr>
          <p:nvPr/>
        </p:nvPicPr>
        <p:blipFill>
          <a:blip r:embed="rId9"/>
          <a:stretch>
            <a:fillRect/>
          </a:stretch>
        </p:blipFill>
        <p:spPr>
          <a:xfrm>
            <a:off x="5419226" y="2680138"/>
            <a:ext cx="1621166" cy="1694702"/>
          </a:xfrm>
          <a:prstGeom prst="rect">
            <a:avLst/>
          </a:prstGeom>
        </p:spPr>
      </p:pic>
      <p:sp>
        <p:nvSpPr>
          <p:cNvPr id="17" name="ZoneTexte 16">
            <a:extLst>
              <a:ext uri="{FF2B5EF4-FFF2-40B4-BE49-F238E27FC236}">
                <a16:creationId xmlns:a16="http://schemas.microsoft.com/office/drawing/2014/main" id="{9C346CD0-723D-4F9A-9B0F-0374A18343D1}"/>
              </a:ext>
            </a:extLst>
          </p:cNvPr>
          <p:cNvSpPr txBox="1"/>
          <p:nvPr/>
        </p:nvSpPr>
        <p:spPr bwMode="auto">
          <a:xfrm>
            <a:off x="810148" y="4810361"/>
            <a:ext cx="5844652"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l">
              <a:buClr>
                <a:schemeClr val="accent1"/>
              </a:buClr>
              <a:buSzPct val="115000"/>
            </a:pPr>
            <a:r>
              <a:rPr lang="fr-FR" sz="1000" dirty="0">
                <a:latin typeface="Calibri" panose="020F0502020204030204" pitchFamily="34" charset="0"/>
              </a:rPr>
              <a:t>Les performances passées ne garantissent pas les performances futures.</a:t>
            </a:r>
          </a:p>
        </p:txBody>
      </p:sp>
      <p:sp>
        <p:nvSpPr>
          <p:cNvPr id="4" name="ZoneTexte 3">
            <a:extLst>
              <a:ext uri="{FF2B5EF4-FFF2-40B4-BE49-F238E27FC236}">
                <a16:creationId xmlns:a16="http://schemas.microsoft.com/office/drawing/2014/main" id="{27A6F31E-A753-E848-8558-04FF50B6AD2B}"/>
              </a:ext>
            </a:extLst>
          </p:cNvPr>
          <p:cNvSpPr txBox="1"/>
          <p:nvPr/>
        </p:nvSpPr>
        <p:spPr bwMode="auto">
          <a:xfrm>
            <a:off x="462398" y="758222"/>
            <a:ext cx="8321118"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just">
              <a:buClr>
                <a:schemeClr val="accent1"/>
              </a:buClr>
              <a:buSzPct val="115000"/>
            </a:pPr>
            <a:r>
              <a:rPr lang="fr-FR" sz="800" dirty="0"/>
              <a:t>L’ETF conseillé afin de se couvrir est un ETF répliquant l’inverse des performances du CAC 40 (dividendes bruts réinvestis) Nous observons que l’ETF sous performe le CACShortx1 et possède une TE annualisée de 4,83%, ce qui laisserait sous entendre que cet ETF est géré activement par rapport à ce benchmark ; et ceci tout en restant moins agressif, avec une volatilité des rendements s’élevant à 16,96% (contre 17,67% pour son benchmark). Le bêta du portefeuille, dans le cas d’une </a:t>
            </a:r>
            <a:r>
              <a:rPr lang="fr-FR" sz="800" dirty="0" err="1"/>
              <a:t>regression</a:t>
            </a:r>
            <a:r>
              <a:rPr lang="fr-FR" sz="800" dirty="0"/>
              <a:t> sur le CAC 40, est de -0,98. Le </a:t>
            </a:r>
            <a:r>
              <a:rPr lang="fr-FR" sz="800" dirty="0" err="1"/>
              <a:t>Lyxor</a:t>
            </a:r>
            <a:r>
              <a:rPr lang="fr-FR" sz="800" dirty="0"/>
              <a:t> CAC 40 Daily (-1x) Inverse réplique à l'inverse le CAC 40 et a donc des performance contraires à celui-ci. Cependant, l’ETF devrait plutôt répliquer les rendements inverses du CAC40 GR et ne devrait pas sous-performer son benchmark.</a:t>
            </a:r>
            <a:endParaRPr lang="fr-FR" sz="800" dirty="0">
              <a:latin typeface="Calibri" panose="020F0502020204030204" pitchFamily="34" charset="0"/>
            </a:endParaRPr>
          </a:p>
        </p:txBody>
      </p:sp>
    </p:spTree>
    <p:extLst>
      <p:ext uri="{BB962C8B-B14F-4D97-AF65-F5344CB8AC3E}">
        <p14:creationId xmlns:p14="http://schemas.microsoft.com/office/powerpoint/2010/main" val="110588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284" y="2613075"/>
            <a:ext cx="5582157" cy="886207"/>
          </a:xfrm>
        </p:spPr>
        <p:txBody>
          <a:bodyPr/>
          <a:lstStyle/>
          <a:p>
            <a:r>
              <a:rPr lang="fr-FR" dirty="0"/>
              <a:t>Notre recommandation</a:t>
            </a:r>
          </a:p>
        </p:txBody>
      </p:sp>
      <p:pic>
        <p:nvPicPr>
          <p:cNvPr id="6" name="Image 5">
            <a:extLst>
              <a:ext uri="{FF2B5EF4-FFF2-40B4-BE49-F238E27FC236}">
                <a16:creationId xmlns:a16="http://schemas.microsoft.com/office/drawing/2014/main" id="{16C1D40F-548D-E448-AD9F-8D39A09A24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019" t="10558" r="11056" b="10520"/>
          <a:stretch/>
        </p:blipFill>
        <p:spPr>
          <a:xfrm>
            <a:off x="396188" y="211016"/>
            <a:ext cx="448408" cy="448408"/>
          </a:xfrm>
          <a:prstGeom prst="rect">
            <a:avLst/>
          </a:prstGeom>
        </p:spPr>
      </p:pic>
    </p:spTree>
    <p:extLst>
      <p:ext uri="{BB962C8B-B14F-4D97-AF65-F5344CB8AC3E}">
        <p14:creationId xmlns:p14="http://schemas.microsoft.com/office/powerpoint/2010/main" val="260435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fr-FR" dirty="0"/>
              <a:t>Notre recommandation : Un investissement dans le </a:t>
            </a:r>
            <a:r>
              <a:rPr lang="fr-FR" dirty="0" err="1"/>
              <a:t>Lyxor</a:t>
            </a:r>
            <a:r>
              <a:rPr lang="fr-FR" dirty="0"/>
              <a:t> Daily (-1x) Inverse de 3,96%</a:t>
            </a:r>
            <a:endParaRPr lang="en-GB" dirty="0"/>
          </a:p>
        </p:txBody>
      </p:sp>
      <p:sp>
        <p:nvSpPr>
          <p:cNvPr id="23" name="Text Placeholder 22"/>
          <p:cNvSpPr>
            <a:spLocks noGrp="1"/>
          </p:cNvSpPr>
          <p:nvPr>
            <p:ph type="body" sz="quarter" idx="12"/>
          </p:nvPr>
        </p:nvSpPr>
        <p:spPr/>
        <p:txBody>
          <a:bodyPr/>
          <a:lstStyle/>
          <a:p>
            <a:r>
              <a:rPr lang="fr-FR" dirty="0"/>
              <a:t>Une performance similaire pour une réduction de la </a:t>
            </a:r>
            <a:r>
              <a:rPr lang="fr-FR" dirty="0" err="1"/>
              <a:t>VaR</a:t>
            </a:r>
            <a:r>
              <a:rPr lang="fr-FR" dirty="0"/>
              <a:t> de 5%</a:t>
            </a:r>
          </a:p>
        </p:txBody>
      </p:sp>
      <p:sp>
        <p:nvSpPr>
          <p:cNvPr id="3" name="Text Placeholder 2"/>
          <p:cNvSpPr>
            <a:spLocks noGrp="1"/>
          </p:cNvSpPr>
          <p:nvPr>
            <p:ph type="body" sz="quarter" idx="15"/>
          </p:nvPr>
        </p:nvSpPr>
        <p:spPr/>
        <p:txBody>
          <a:bodyPr/>
          <a:lstStyle/>
          <a:p>
            <a:r>
              <a:rPr lang="fr-FR" dirty="0"/>
              <a:t>Benchmark : CAC40 ; analyses effectuées sur une période allant du 02/01/2017 au 14/02/2020</a:t>
            </a:r>
          </a:p>
        </p:txBody>
      </p:sp>
      <p:sp>
        <p:nvSpPr>
          <p:cNvPr id="25" name="Slide Number Placeholder 24"/>
          <p:cNvSpPr>
            <a:spLocks noGrp="1"/>
          </p:cNvSpPr>
          <p:nvPr>
            <p:ph type="sldNum" sz="quarter" idx="16"/>
          </p:nvPr>
        </p:nvSpPr>
        <p:spPr/>
        <p:txBody>
          <a:bodyPr/>
          <a:lstStyle/>
          <a:p>
            <a:pPr>
              <a:defRPr/>
            </a:pPr>
            <a:fld id="{7277693E-93F5-428D-904F-B0A6FA8DD631}" type="slidenum">
              <a:rPr lang="en-GB" altLang="en-US" smtClean="0"/>
              <a:pPr>
                <a:defRPr/>
              </a:pPr>
              <a:t>6</a:t>
            </a:fld>
            <a:endParaRPr lang="en-GB" altLang="en-US" dirty="0"/>
          </a:p>
        </p:txBody>
      </p:sp>
      <p:sp>
        <p:nvSpPr>
          <p:cNvPr id="7" name="Rectangle 6">
            <a:extLst>
              <a:ext uri="{FF2B5EF4-FFF2-40B4-BE49-F238E27FC236}">
                <a16:creationId xmlns:a16="http://schemas.microsoft.com/office/drawing/2014/main" id="{88D043E0-9A7C-ED45-A658-9277B4002DAE}"/>
              </a:ext>
            </a:extLst>
          </p:cNvPr>
          <p:cNvSpPr/>
          <p:nvPr/>
        </p:nvSpPr>
        <p:spPr>
          <a:xfrm>
            <a:off x="3877408" y="4934953"/>
            <a:ext cx="1354015" cy="199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99" tIns="45749" rIns="91499" bIns="45749" numCol="1" spcCol="0" rtlCol="0" fromWordArt="0" anchor="ctr" anchorCtr="0" forceAA="0" compatLnSpc="1">
            <a:prstTxWarp prst="textNoShape">
              <a:avLst/>
            </a:prstTxWarp>
            <a:noAutofit/>
          </a:bodyPr>
          <a:lstStyle/>
          <a:p>
            <a:pPr algn="ctr">
              <a:lnSpc>
                <a:spcPct val="90000"/>
              </a:lnSpc>
              <a:spcBef>
                <a:spcPts val="500"/>
              </a:spcBef>
              <a:spcAft>
                <a:spcPts val="500"/>
              </a:spcAft>
              <a:buClr>
                <a:srgbClr val="007BC4"/>
              </a:buClr>
            </a:pPr>
            <a:endParaRPr lang="fr-FR" sz="1400" dirty="0" err="1">
              <a:solidFill>
                <a:sysClr val="windowText" lastClr="000000"/>
              </a:solidFill>
              <a:cs typeface="Arial" panose="020B0604020202020204" pitchFamily="34" charset="0"/>
            </a:endParaRPr>
          </a:p>
        </p:txBody>
      </p:sp>
      <p:pic>
        <p:nvPicPr>
          <p:cNvPr id="14" name="Image 13">
            <a:extLst>
              <a:ext uri="{FF2B5EF4-FFF2-40B4-BE49-F238E27FC236}">
                <a16:creationId xmlns:a16="http://schemas.microsoft.com/office/drawing/2014/main" id="{BCC6D8A8-8194-DD43-81ED-283D796128F5}"/>
              </a:ext>
            </a:extLst>
          </p:cNvPr>
          <p:cNvPicPr>
            <a:picLocks noChangeAspect="1"/>
          </p:cNvPicPr>
          <p:nvPr/>
        </p:nvPicPr>
        <p:blipFill>
          <a:blip r:embed="rId3"/>
          <a:stretch>
            <a:fillRect/>
          </a:stretch>
        </p:blipFill>
        <p:spPr>
          <a:xfrm>
            <a:off x="7966765" y="4764881"/>
            <a:ext cx="241059" cy="248297"/>
          </a:xfrm>
          <a:prstGeom prst="rect">
            <a:avLst/>
          </a:prstGeom>
        </p:spPr>
      </p:pic>
      <p:sp>
        <p:nvSpPr>
          <p:cNvPr id="9" name="ZoneTexte 8">
            <a:extLst>
              <a:ext uri="{FF2B5EF4-FFF2-40B4-BE49-F238E27FC236}">
                <a16:creationId xmlns:a16="http://schemas.microsoft.com/office/drawing/2014/main" id="{4E055C9E-C7A5-406A-8829-03150F4BBEB3}"/>
              </a:ext>
            </a:extLst>
          </p:cNvPr>
          <p:cNvSpPr txBox="1"/>
          <p:nvPr/>
        </p:nvSpPr>
        <p:spPr bwMode="auto">
          <a:xfrm>
            <a:off x="810148" y="4810361"/>
            <a:ext cx="5844652" cy="24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l">
              <a:buClr>
                <a:schemeClr val="accent1"/>
              </a:buClr>
              <a:buSzPct val="115000"/>
            </a:pPr>
            <a:r>
              <a:rPr lang="fr-FR" sz="1000" dirty="0">
                <a:latin typeface="Calibri" panose="020F0502020204030204" pitchFamily="34" charset="0"/>
              </a:rPr>
              <a:t>Les performances passées ne garantissent pas les performances futures.</a:t>
            </a:r>
          </a:p>
        </p:txBody>
      </p:sp>
      <p:grpSp>
        <p:nvGrpSpPr>
          <p:cNvPr id="10" name="Groupe 9">
            <a:extLst>
              <a:ext uri="{FF2B5EF4-FFF2-40B4-BE49-F238E27FC236}">
                <a16:creationId xmlns:a16="http://schemas.microsoft.com/office/drawing/2014/main" id="{130FD251-8E0D-4EE9-89B3-BE755D18C358}"/>
              </a:ext>
            </a:extLst>
          </p:cNvPr>
          <p:cNvGrpSpPr/>
          <p:nvPr/>
        </p:nvGrpSpPr>
        <p:grpSpPr>
          <a:xfrm>
            <a:off x="6032720" y="3647397"/>
            <a:ext cx="2155657" cy="1047264"/>
            <a:chOff x="6762960" y="1224933"/>
            <a:chExt cx="2155657" cy="1047264"/>
          </a:xfrm>
        </p:grpSpPr>
        <p:pic>
          <p:nvPicPr>
            <p:cNvPr id="13" name="Image 12">
              <a:extLst>
                <a:ext uri="{FF2B5EF4-FFF2-40B4-BE49-F238E27FC236}">
                  <a16:creationId xmlns:a16="http://schemas.microsoft.com/office/drawing/2014/main" id="{A85F7E86-CB3B-4148-A3DF-CD92E58A1699}"/>
                </a:ext>
              </a:extLst>
            </p:cNvPr>
            <p:cNvPicPr>
              <a:picLocks noChangeAspect="1"/>
            </p:cNvPicPr>
            <p:nvPr/>
          </p:nvPicPr>
          <p:blipFill rotWithShape="1">
            <a:blip r:embed="rId4"/>
            <a:srcRect l="16986" t="60675" r="39907"/>
            <a:stretch/>
          </p:blipFill>
          <p:spPr>
            <a:xfrm>
              <a:off x="7781266" y="1260294"/>
              <a:ext cx="853116" cy="808758"/>
            </a:xfrm>
            <a:prstGeom prst="rect">
              <a:avLst/>
            </a:prstGeom>
          </p:spPr>
        </p:pic>
        <p:pic>
          <p:nvPicPr>
            <p:cNvPr id="15" name="Image 14">
              <a:extLst>
                <a:ext uri="{FF2B5EF4-FFF2-40B4-BE49-F238E27FC236}">
                  <a16:creationId xmlns:a16="http://schemas.microsoft.com/office/drawing/2014/main" id="{17E6D30F-C215-4054-AA28-7B0092832192}"/>
                </a:ext>
              </a:extLst>
            </p:cNvPr>
            <p:cNvPicPr>
              <a:picLocks noChangeAspect="1"/>
            </p:cNvPicPr>
            <p:nvPr/>
          </p:nvPicPr>
          <p:blipFill rotWithShape="1">
            <a:blip r:embed="rId4"/>
            <a:srcRect l="17156" t="8514" r="41105" b="52963"/>
            <a:stretch/>
          </p:blipFill>
          <p:spPr>
            <a:xfrm>
              <a:off x="6952337" y="1250802"/>
              <a:ext cx="853117" cy="818249"/>
            </a:xfrm>
            <a:prstGeom prst="rect">
              <a:avLst/>
            </a:prstGeom>
          </p:spPr>
        </p:pic>
        <p:pic>
          <p:nvPicPr>
            <p:cNvPr id="12" name="Image 11">
              <a:extLst>
                <a:ext uri="{FF2B5EF4-FFF2-40B4-BE49-F238E27FC236}">
                  <a16:creationId xmlns:a16="http://schemas.microsoft.com/office/drawing/2014/main" id="{E4CE1120-8015-47BB-B2BF-5E1BCCD60619}"/>
                </a:ext>
              </a:extLst>
            </p:cNvPr>
            <p:cNvPicPr>
              <a:picLocks noChangeAspect="1"/>
            </p:cNvPicPr>
            <p:nvPr/>
          </p:nvPicPr>
          <p:blipFill rotWithShape="1">
            <a:blip r:embed="rId5"/>
            <a:srcRect l="65155" t="5551" r="733" b="82356"/>
            <a:stretch/>
          </p:blipFill>
          <p:spPr>
            <a:xfrm>
              <a:off x="8180615" y="1224933"/>
              <a:ext cx="738002" cy="271890"/>
            </a:xfrm>
            <a:prstGeom prst="rect">
              <a:avLst/>
            </a:prstGeom>
          </p:spPr>
        </p:pic>
        <p:sp>
          <p:nvSpPr>
            <p:cNvPr id="5" name="ZoneTexte 4">
              <a:extLst>
                <a:ext uri="{FF2B5EF4-FFF2-40B4-BE49-F238E27FC236}">
                  <a16:creationId xmlns:a16="http://schemas.microsoft.com/office/drawing/2014/main" id="{833A13A1-3C4F-40BD-9D4C-C9946876A9BE}"/>
                </a:ext>
              </a:extLst>
            </p:cNvPr>
            <p:cNvSpPr txBox="1"/>
            <p:nvPr/>
          </p:nvSpPr>
          <p:spPr bwMode="auto">
            <a:xfrm>
              <a:off x="6762960" y="2008406"/>
              <a:ext cx="1048983" cy="263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rtlCol="0">
              <a:spAutoFit/>
            </a:bodyPr>
            <a:lstStyle/>
            <a:p>
              <a:pPr algn="l">
                <a:buClr>
                  <a:schemeClr val="accent1"/>
                </a:buClr>
                <a:buSzPct val="115000"/>
              </a:pPr>
              <a:r>
                <a:rPr lang="fr-FR" sz="1050" dirty="0">
                  <a:latin typeface="Calibri" panose="020F0502020204030204" pitchFamily="34" charset="0"/>
                </a:rPr>
                <a:t>Fonds avec ETF</a:t>
              </a:r>
            </a:p>
          </p:txBody>
        </p:sp>
        <p:sp>
          <p:nvSpPr>
            <p:cNvPr id="16" name="ZoneTexte 15">
              <a:extLst>
                <a:ext uri="{FF2B5EF4-FFF2-40B4-BE49-F238E27FC236}">
                  <a16:creationId xmlns:a16="http://schemas.microsoft.com/office/drawing/2014/main" id="{E58554C8-E6FB-440B-AAB7-A77B0239C182}"/>
                </a:ext>
              </a:extLst>
            </p:cNvPr>
            <p:cNvSpPr txBox="1"/>
            <p:nvPr/>
          </p:nvSpPr>
          <p:spPr bwMode="auto">
            <a:xfrm>
              <a:off x="7793789" y="2012846"/>
              <a:ext cx="840593" cy="25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rtlCol="0">
              <a:spAutoFit/>
            </a:bodyPr>
            <a:lstStyle/>
            <a:p>
              <a:pPr algn="l">
                <a:buClr>
                  <a:schemeClr val="accent1"/>
                </a:buClr>
                <a:buSzPct val="115000"/>
              </a:pPr>
              <a:r>
                <a:rPr lang="fr-FR" sz="1050" dirty="0">
                  <a:latin typeface="Calibri" panose="020F0502020204030204" pitchFamily="34" charset="0"/>
                </a:rPr>
                <a:t>Fonds initial</a:t>
              </a:r>
            </a:p>
          </p:txBody>
        </p:sp>
      </p:grpSp>
      <p:sp>
        <p:nvSpPr>
          <p:cNvPr id="19" name="Espace réservé du texte 4">
            <a:extLst>
              <a:ext uri="{FF2B5EF4-FFF2-40B4-BE49-F238E27FC236}">
                <a16:creationId xmlns:a16="http://schemas.microsoft.com/office/drawing/2014/main" id="{40E75135-A459-4439-A60E-EAFB02402C6D}"/>
              </a:ext>
            </a:extLst>
          </p:cNvPr>
          <p:cNvSpPr>
            <a:spLocks noGrp="1"/>
          </p:cNvSpPr>
          <p:nvPr>
            <p:ph type="body" sz="quarter" idx="17"/>
          </p:nvPr>
        </p:nvSpPr>
        <p:spPr>
          <a:xfrm>
            <a:off x="7675209" y="832509"/>
            <a:ext cx="1656711" cy="207678"/>
          </a:xfrm>
        </p:spPr>
        <p:txBody>
          <a:bodyPr/>
          <a:lstStyle/>
          <a:p>
            <a:pPr marL="0" indent="0">
              <a:buNone/>
            </a:pPr>
            <a:r>
              <a:rPr lang="fr-FR" sz="1050" dirty="0">
                <a:solidFill>
                  <a:schemeClr val="tx2"/>
                </a:solidFill>
              </a:rPr>
              <a:t>Risque global</a:t>
            </a:r>
          </a:p>
        </p:txBody>
      </p:sp>
      <p:grpSp>
        <p:nvGrpSpPr>
          <p:cNvPr id="8" name="Groupe 7">
            <a:extLst>
              <a:ext uri="{FF2B5EF4-FFF2-40B4-BE49-F238E27FC236}">
                <a16:creationId xmlns:a16="http://schemas.microsoft.com/office/drawing/2014/main" id="{4A78D231-A309-4CCF-883E-493BCC331D93}"/>
              </a:ext>
            </a:extLst>
          </p:cNvPr>
          <p:cNvGrpSpPr/>
          <p:nvPr/>
        </p:nvGrpSpPr>
        <p:grpSpPr>
          <a:xfrm>
            <a:off x="5222720" y="763890"/>
            <a:ext cx="3533406" cy="1511869"/>
            <a:chOff x="3943902" y="988371"/>
            <a:chExt cx="3533406" cy="1511869"/>
          </a:xfrm>
        </p:grpSpPr>
        <p:pic>
          <p:nvPicPr>
            <p:cNvPr id="1026" name="Picture 2">
              <a:extLst>
                <a:ext uri="{FF2B5EF4-FFF2-40B4-BE49-F238E27FC236}">
                  <a16:creationId xmlns:a16="http://schemas.microsoft.com/office/drawing/2014/main" id="{264FB3F8-060B-453E-B0A8-7A000108CF3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38" b="-1"/>
            <a:stretch/>
          </p:blipFill>
          <p:spPr bwMode="auto">
            <a:xfrm>
              <a:off x="5857308" y="1309155"/>
              <a:ext cx="1620000" cy="11910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4183964-FCE6-42FD-B735-923D6307A5A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38" b="-1"/>
            <a:stretch/>
          </p:blipFill>
          <p:spPr bwMode="auto">
            <a:xfrm>
              <a:off x="3943902" y="1309155"/>
              <a:ext cx="1620000" cy="119108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5">
              <a:extLst>
                <a:ext uri="{FF2B5EF4-FFF2-40B4-BE49-F238E27FC236}">
                  <a16:creationId xmlns:a16="http://schemas.microsoft.com/office/drawing/2014/main" id="{2E0026A3-B266-4FF7-A373-4E20855B601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117790" y="988371"/>
              <a:ext cx="214177" cy="2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7">
              <a:extLst>
                <a:ext uri="{FF2B5EF4-FFF2-40B4-BE49-F238E27FC236}">
                  <a16:creationId xmlns:a16="http://schemas.microsoft.com/office/drawing/2014/main" id="{EE807F90-9B72-4A7B-BA2C-5BDE91C8CF8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068155" y="1034903"/>
              <a:ext cx="315912" cy="19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Espace réservé du texte 4">
            <a:extLst>
              <a:ext uri="{FF2B5EF4-FFF2-40B4-BE49-F238E27FC236}">
                <a16:creationId xmlns:a16="http://schemas.microsoft.com/office/drawing/2014/main" id="{CDB1C677-CF8E-4BD2-9D64-15EAA66E2159}"/>
              </a:ext>
            </a:extLst>
          </p:cNvPr>
          <p:cNvSpPr txBox="1">
            <a:spLocks/>
          </p:cNvSpPr>
          <p:nvPr/>
        </p:nvSpPr>
        <p:spPr bwMode="auto">
          <a:xfrm>
            <a:off x="5725115" y="855659"/>
            <a:ext cx="1326322" cy="19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2219" indent="-292219" algn="l" rtl="0" eaLnBrk="1" fontAlgn="base" hangingPunct="1">
              <a:lnSpc>
                <a:spcPct val="90000"/>
              </a:lnSpc>
              <a:spcBef>
                <a:spcPts val="426"/>
              </a:spcBef>
              <a:spcAft>
                <a:spcPts val="426"/>
              </a:spcAft>
              <a:buClr>
                <a:schemeClr val="accent1"/>
              </a:buClr>
              <a:buFont typeface="+mj-lt"/>
              <a:buAutoNum type="arabicPeriod"/>
              <a:defRPr sz="1600" kern="1200">
                <a:solidFill>
                  <a:schemeClr val="tx1"/>
                </a:solidFill>
                <a:latin typeface="+mn-lt"/>
                <a:ea typeface="+mn-ea"/>
                <a:cs typeface="Arial" panose="020B0604020202020204" pitchFamily="34" charset="0"/>
              </a:defRPr>
            </a:lvl1pPr>
            <a:lvl2pPr marL="197519" indent="-194813" algn="l" rtl="0" eaLnBrk="1" fontAlgn="base" hangingPunct="1">
              <a:lnSpc>
                <a:spcPct val="90000"/>
              </a:lnSpc>
              <a:spcBef>
                <a:spcPts val="426"/>
              </a:spcBef>
              <a:spcAft>
                <a:spcPts val="426"/>
              </a:spcAft>
              <a:buClr>
                <a:schemeClr val="accent1"/>
              </a:buClr>
              <a:buFont typeface="+mj-lt"/>
              <a:buAutoNum type="arabicPeriod"/>
              <a:defRPr sz="1000" kern="1200">
                <a:solidFill>
                  <a:srgbClr val="575757"/>
                </a:solidFill>
                <a:latin typeface="+mn-lt"/>
                <a:ea typeface="+mn-ea"/>
                <a:cs typeface="Arial" panose="020B0604020202020204" pitchFamily="34" charset="0"/>
              </a:defRPr>
            </a:lvl2pPr>
            <a:lvl3pPr marL="393685" indent="-194813" algn="l" rtl="0" eaLnBrk="1" fontAlgn="base" hangingPunct="1">
              <a:lnSpc>
                <a:spcPct val="90000"/>
              </a:lnSpc>
              <a:spcBef>
                <a:spcPts val="426"/>
              </a:spcBef>
              <a:spcAft>
                <a:spcPts val="426"/>
              </a:spcAft>
              <a:buClr>
                <a:schemeClr val="tx1"/>
              </a:buClr>
              <a:buFont typeface="+mj-lt"/>
              <a:buAutoNum type="arabicPeriod"/>
              <a:defRPr sz="900" kern="1200">
                <a:solidFill>
                  <a:srgbClr val="575757"/>
                </a:solidFill>
                <a:latin typeface="+mn-lt"/>
                <a:ea typeface="+mn-ea"/>
                <a:cs typeface="Arial" panose="020B0604020202020204" pitchFamily="34" charset="0"/>
              </a:defRPr>
            </a:lvl3pPr>
            <a:lvl4pPr marL="537089" indent="-194813" algn="l" rtl="0" eaLnBrk="1" fontAlgn="base" hangingPunct="1">
              <a:lnSpc>
                <a:spcPct val="90000"/>
              </a:lnSpc>
              <a:spcBef>
                <a:spcPts val="426"/>
              </a:spcBef>
              <a:spcAft>
                <a:spcPts val="426"/>
              </a:spcAft>
              <a:buClr>
                <a:schemeClr val="tx1"/>
              </a:buClr>
              <a:buFont typeface="+mj-lt"/>
              <a:buAutoNum type="arabicPeriod"/>
              <a:tabLst>
                <a:tab pos="612849" algn="l"/>
              </a:tabLst>
              <a:defRPr sz="900" i="0" kern="1200">
                <a:solidFill>
                  <a:srgbClr val="575757"/>
                </a:solidFill>
                <a:latin typeface="+mn-lt"/>
                <a:ea typeface="+mn-ea"/>
                <a:cs typeface="Arial" panose="020B0604020202020204" pitchFamily="34" charset="0"/>
              </a:defRPr>
            </a:lvl4pPr>
            <a:lvl5pPr marL="1029533" indent="-194813" algn="just" rtl="0" eaLnBrk="1" fontAlgn="base" hangingPunct="1">
              <a:lnSpc>
                <a:spcPct val="90000"/>
              </a:lnSpc>
              <a:spcBef>
                <a:spcPts val="426"/>
              </a:spcBef>
              <a:spcAft>
                <a:spcPts val="426"/>
              </a:spcAft>
              <a:buClr>
                <a:srgbClr val="007BC4"/>
              </a:buClr>
              <a:buFont typeface="+mj-lt"/>
              <a:buAutoNum type="arabicPeriod"/>
              <a:defRPr sz="900" i="1" kern="1200">
                <a:solidFill>
                  <a:srgbClr val="575757"/>
                </a:solidFill>
                <a:latin typeface="+mn-lt"/>
                <a:ea typeface="+mn-ea"/>
                <a:cs typeface="Arial" panose="020B0604020202020204" pitchFamily="34" charset="0"/>
              </a:defRPr>
            </a:lvl5pPr>
            <a:lvl6pPr marL="2142942"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6pPr>
            <a:lvl7pPr marL="2532568"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7pPr>
            <a:lvl8pPr marL="2922194"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8pPr>
            <a:lvl9pPr marL="3311820" indent="-194813" algn="l" defTabSz="779252" rtl="0" eaLnBrk="1" latinLnBrk="0" hangingPunct="1">
              <a:lnSpc>
                <a:spcPct val="90000"/>
              </a:lnSpc>
              <a:spcBef>
                <a:spcPts val="426"/>
              </a:spcBef>
              <a:buFont typeface="Arial" panose="020B0604020202020204" pitchFamily="34" charset="0"/>
              <a:buChar char="•"/>
              <a:defRPr sz="1500" kern="1200">
                <a:solidFill>
                  <a:schemeClr val="tx1"/>
                </a:solidFill>
                <a:latin typeface="+mn-lt"/>
                <a:ea typeface="+mn-ea"/>
                <a:cs typeface="+mn-cs"/>
              </a:defRPr>
            </a:lvl9pPr>
          </a:lstStyle>
          <a:p>
            <a:pPr marL="0" indent="0">
              <a:buFont typeface="+mj-lt"/>
              <a:buNone/>
            </a:pPr>
            <a:r>
              <a:rPr lang="fr-FR" sz="1050" dirty="0">
                <a:solidFill>
                  <a:schemeClr val="tx2"/>
                </a:solidFill>
              </a:rPr>
              <a:t>Performance Totale</a:t>
            </a:r>
          </a:p>
        </p:txBody>
      </p:sp>
      <p:grpSp>
        <p:nvGrpSpPr>
          <p:cNvPr id="6" name="Groupe 5">
            <a:extLst>
              <a:ext uri="{FF2B5EF4-FFF2-40B4-BE49-F238E27FC236}">
                <a16:creationId xmlns:a16="http://schemas.microsoft.com/office/drawing/2014/main" id="{E684FD1F-E6B1-4DBD-AC70-7265DDB06CE8}"/>
              </a:ext>
            </a:extLst>
          </p:cNvPr>
          <p:cNvGrpSpPr/>
          <p:nvPr/>
        </p:nvGrpSpPr>
        <p:grpSpPr>
          <a:xfrm>
            <a:off x="310810" y="3309978"/>
            <a:ext cx="4803011" cy="1276907"/>
            <a:chOff x="274038" y="3000061"/>
            <a:chExt cx="4803011" cy="1276907"/>
          </a:xfrm>
        </p:grpSpPr>
        <p:pic>
          <p:nvPicPr>
            <p:cNvPr id="1030" name="Picture 6">
              <a:extLst>
                <a:ext uri="{FF2B5EF4-FFF2-40B4-BE49-F238E27FC236}">
                  <a16:creationId xmlns:a16="http://schemas.microsoft.com/office/drawing/2014/main" id="{0EA297BD-80ED-459A-9F3B-6DB909E61F43}"/>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38758"/>
            <a:stretch/>
          </p:blipFill>
          <p:spPr bwMode="auto">
            <a:xfrm>
              <a:off x="274038" y="3000061"/>
              <a:ext cx="4803006" cy="110866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A06B45CF-D23C-40E5-BEEE-135EA48C1398}"/>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90917"/>
            <a:stretch/>
          </p:blipFill>
          <p:spPr bwMode="auto">
            <a:xfrm>
              <a:off x="274043" y="4112552"/>
              <a:ext cx="4803006" cy="164416"/>
            </a:xfrm>
            <a:prstGeom prst="rect">
              <a:avLst/>
            </a:prstGeom>
            <a:noFill/>
            <a:extLst>
              <a:ext uri="{909E8E84-426E-40DD-AFC4-6F175D3DCCD1}">
                <a14:hiddenFill xmlns:a14="http://schemas.microsoft.com/office/drawing/2010/main">
                  <a:solidFill>
                    <a:srgbClr val="FFFFFF"/>
                  </a:solidFill>
                </a14:hiddenFill>
              </a:ext>
            </a:extLst>
          </p:spPr>
        </p:pic>
      </p:grpSp>
      <p:pic>
        <p:nvPicPr>
          <p:cNvPr id="1080" name="Image 1079">
            <a:extLst>
              <a:ext uri="{FF2B5EF4-FFF2-40B4-BE49-F238E27FC236}">
                <a16:creationId xmlns:a16="http://schemas.microsoft.com/office/drawing/2014/main" id="{9ACFDEE1-4B5E-40B5-AE2F-8101CAE38445}"/>
              </a:ext>
            </a:extLst>
          </p:cNvPr>
          <p:cNvPicPr>
            <a:picLocks noChangeAspect="1"/>
          </p:cNvPicPr>
          <p:nvPr/>
        </p:nvPicPr>
        <p:blipFill rotWithShape="1">
          <a:blip r:embed="rId11"/>
          <a:srcRect l="388" r="1077" b="854"/>
          <a:stretch/>
        </p:blipFill>
        <p:spPr>
          <a:xfrm>
            <a:off x="991905" y="1304117"/>
            <a:ext cx="3635496" cy="1817156"/>
          </a:xfrm>
          <a:prstGeom prst="rect">
            <a:avLst/>
          </a:prstGeom>
          <a:ln>
            <a:solidFill>
              <a:srgbClr val="575757"/>
            </a:solidFill>
          </a:ln>
        </p:spPr>
      </p:pic>
      <p:pic>
        <p:nvPicPr>
          <p:cNvPr id="1081" name="Image 1080">
            <a:extLst>
              <a:ext uri="{FF2B5EF4-FFF2-40B4-BE49-F238E27FC236}">
                <a16:creationId xmlns:a16="http://schemas.microsoft.com/office/drawing/2014/main" id="{9AD2EDF8-81BB-467A-81FF-BCCD64C4A71D}"/>
              </a:ext>
            </a:extLst>
          </p:cNvPr>
          <p:cNvPicPr>
            <a:picLocks noChangeAspect="1"/>
          </p:cNvPicPr>
          <p:nvPr/>
        </p:nvPicPr>
        <p:blipFill>
          <a:blip r:embed="rId12"/>
          <a:stretch>
            <a:fillRect/>
          </a:stretch>
        </p:blipFill>
        <p:spPr>
          <a:xfrm>
            <a:off x="5465620" y="2437694"/>
            <a:ext cx="3102586" cy="1003956"/>
          </a:xfrm>
          <a:prstGeom prst="rect">
            <a:avLst/>
          </a:prstGeom>
        </p:spPr>
      </p:pic>
      <p:sp>
        <p:nvSpPr>
          <p:cNvPr id="2" name="ZoneTexte 1">
            <a:extLst>
              <a:ext uri="{FF2B5EF4-FFF2-40B4-BE49-F238E27FC236}">
                <a16:creationId xmlns:a16="http://schemas.microsoft.com/office/drawing/2014/main" id="{69E0D6A3-C4DF-B643-AEB3-CE7C621038AB}"/>
              </a:ext>
            </a:extLst>
          </p:cNvPr>
          <p:cNvSpPr txBox="1"/>
          <p:nvPr/>
        </p:nvSpPr>
        <p:spPr bwMode="auto">
          <a:xfrm>
            <a:off x="461010" y="777064"/>
            <a:ext cx="469728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rtlCol="0">
            <a:spAutoFit/>
          </a:bodyPr>
          <a:lstStyle/>
          <a:p>
            <a:pPr algn="just">
              <a:buClr>
                <a:schemeClr val="accent1"/>
              </a:buClr>
              <a:buSzPct val="115000"/>
            </a:pPr>
            <a:r>
              <a:rPr lang="en-US" altLang="en-US" sz="800" dirty="0"/>
              <a:t>Nous </a:t>
            </a:r>
            <a:r>
              <a:rPr lang="en-US" altLang="en-US" sz="800" dirty="0" err="1"/>
              <a:t>choisissons</a:t>
            </a:r>
            <a:r>
              <a:rPr lang="en-US" altLang="en-US" sz="800" dirty="0"/>
              <a:t> </a:t>
            </a:r>
            <a:r>
              <a:rPr lang="en-US" altLang="en-US" sz="800" dirty="0" err="1"/>
              <a:t>finalement</a:t>
            </a:r>
            <a:r>
              <a:rPr lang="en-US" altLang="en-US" sz="800" dirty="0"/>
              <a:t> </a:t>
            </a:r>
            <a:r>
              <a:rPr lang="en-US" altLang="en-US" sz="800" dirty="0" err="1"/>
              <a:t>d’intégrer</a:t>
            </a:r>
            <a:r>
              <a:rPr lang="en-US" altLang="en-US" sz="800" dirty="0"/>
              <a:t>  3,96% de </a:t>
            </a:r>
            <a:r>
              <a:rPr lang="en-US" altLang="en-US" sz="800" dirty="0" err="1"/>
              <a:t>l’ETF</a:t>
            </a:r>
            <a:r>
              <a:rPr lang="en-US" altLang="en-US" sz="800" dirty="0"/>
              <a:t> </a:t>
            </a:r>
            <a:r>
              <a:rPr lang="en-US" altLang="en-US" sz="800" dirty="0" err="1"/>
              <a:t>dans</a:t>
            </a:r>
            <a:r>
              <a:rPr lang="en-US" altLang="en-US" sz="800" dirty="0"/>
              <a:t> le </a:t>
            </a:r>
            <a:r>
              <a:rPr lang="en-US" altLang="en-US" sz="800" dirty="0" err="1"/>
              <a:t>portefeuille</a:t>
            </a:r>
            <a:r>
              <a:rPr lang="en-US" altLang="en-US" sz="800" dirty="0"/>
              <a:t>, </a:t>
            </a:r>
            <a:r>
              <a:rPr lang="en-US" altLang="en-US" sz="800" dirty="0" err="1"/>
              <a:t>ce</a:t>
            </a:r>
            <a:r>
              <a:rPr lang="en-US" altLang="en-US" sz="800" dirty="0"/>
              <a:t> qui correspond au </a:t>
            </a:r>
            <a:r>
              <a:rPr lang="en-US" altLang="en-US" sz="800" dirty="0" err="1"/>
              <a:t>fonds</a:t>
            </a:r>
            <a:r>
              <a:rPr lang="en-US" altLang="en-US" sz="800" dirty="0"/>
              <a:t> </a:t>
            </a:r>
            <a:r>
              <a:rPr lang="en-US" altLang="en-US" sz="800" dirty="0" err="1"/>
              <a:t>créé</a:t>
            </a:r>
            <a:r>
              <a:rPr lang="en-US" altLang="en-US" sz="800" dirty="0"/>
              <a:t> pour </a:t>
            </a:r>
            <a:r>
              <a:rPr lang="en-US" altLang="en-US" sz="800" dirty="0" err="1"/>
              <a:t>réduire</a:t>
            </a:r>
            <a:r>
              <a:rPr lang="en-US" altLang="en-US" sz="800" dirty="0"/>
              <a:t> la </a:t>
            </a:r>
            <a:r>
              <a:rPr lang="en-US" altLang="en-US" sz="800" dirty="0" err="1"/>
              <a:t>VaR</a:t>
            </a:r>
            <a:r>
              <a:rPr lang="en-US" altLang="en-US" sz="800" dirty="0"/>
              <a:t> de 5%, car </a:t>
            </a:r>
            <a:r>
              <a:rPr lang="en-US" altLang="en-US" sz="800" dirty="0" err="1"/>
              <a:t>c’est</a:t>
            </a:r>
            <a:r>
              <a:rPr lang="en-US" altLang="en-US" sz="800" dirty="0"/>
              <a:t> la composition qui a </a:t>
            </a:r>
            <a:r>
              <a:rPr lang="en-US" altLang="en-US" sz="800" dirty="0" err="1"/>
              <a:t>eu</a:t>
            </a:r>
            <a:r>
              <a:rPr lang="en-US" altLang="en-US" sz="800" dirty="0"/>
              <a:t> la performance </a:t>
            </a:r>
            <a:r>
              <a:rPr lang="en-US" altLang="en-US" sz="800" dirty="0" err="1"/>
              <a:t>totale</a:t>
            </a:r>
            <a:r>
              <a:rPr lang="en-US" altLang="en-US" sz="800" dirty="0"/>
              <a:t> la plus </a:t>
            </a:r>
            <a:r>
              <a:rPr lang="en-US" altLang="en-US" sz="800" dirty="0" err="1"/>
              <a:t>importante</a:t>
            </a:r>
            <a:r>
              <a:rPr lang="en-US" altLang="en-US" sz="800" dirty="0"/>
              <a:t> sur les trois </a:t>
            </a:r>
            <a:r>
              <a:rPr lang="en-US" altLang="en-US" sz="800" dirty="0" err="1"/>
              <a:t>dernières</a:t>
            </a:r>
            <a:r>
              <a:rPr lang="en-US" altLang="en-US" sz="800" dirty="0"/>
              <a:t> </a:t>
            </a:r>
            <a:r>
              <a:rPr lang="en-US" altLang="en-US" sz="800" dirty="0" err="1"/>
              <a:t>années</a:t>
            </a:r>
            <a:r>
              <a:rPr lang="en-US" altLang="en-US" sz="800" dirty="0"/>
              <a:t>, </a:t>
            </a:r>
            <a:r>
              <a:rPr lang="en-US" altLang="en-US" sz="800" dirty="0" err="1"/>
              <a:t>parmi</a:t>
            </a:r>
            <a:r>
              <a:rPr lang="en-US" altLang="en-US" sz="800" dirty="0"/>
              <a:t> les trois </a:t>
            </a:r>
            <a:r>
              <a:rPr lang="en-US" altLang="en-US" sz="800" dirty="0" err="1"/>
              <a:t>fonds</a:t>
            </a:r>
            <a:r>
              <a:rPr lang="en-US" altLang="en-US" sz="800" dirty="0"/>
              <a:t> </a:t>
            </a:r>
            <a:r>
              <a:rPr lang="en-US" altLang="en-US" sz="800" dirty="0" err="1"/>
              <a:t>testés</a:t>
            </a:r>
            <a:r>
              <a:rPr lang="en-US" altLang="en-US" sz="800" dirty="0"/>
              <a:t>. </a:t>
            </a:r>
            <a:endParaRPr lang="fr-FR" sz="800" dirty="0" err="1">
              <a:latin typeface="Calibri" panose="020F0502020204030204" pitchFamily="34" charset="0"/>
            </a:endParaRPr>
          </a:p>
        </p:txBody>
      </p:sp>
    </p:spTree>
    <p:extLst>
      <p:ext uri="{BB962C8B-B14F-4D97-AF65-F5344CB8AC3E}">
        <p14:creationId xmlns:p14="http://schemas.microsoft.com/office/powerpoint/2010/main" val="382530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C720247-D98E-C547-AC2D-1510C6800DE3}"/>
              </a:ext>
            </a:extLst>
          </p:cNvPr>
          <p:cNvPicPr>
            <a:picLocks noChangeAspect="1"/>
          </p:cNvPicPr>
          <p:nvPr/>
        </p:nvPicPr>
        <p:blipFill>
          <a:blip r:embed="rId3"/>
          <a:stretch>
            <a:fillRect/>
          </a:stretch>
        </p:blipFill>
        <p:spPr>
          <a:xfrm>
            <a:off x="393872" y="214184"/>
            <a:ext cx="429912" cy="442822"/>
          </a:xfrm>
          <a:prstGeom prst="rect">
            <a:avLst/>
          </a:prstGeom>
        </p:spPr>
      </p:pic>
    </p:spTree>
    <p:extLst>
      <p:ext uri="{BB962C8B-B14F-4D97-AF65-F5344CB8AC3E}">
        <p14:creationId xmlns:p14="http://schemas.microsoft.com/office/powerpoint/2010/main" val="948120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PSLIDETOCALGOID" val="Standard"/>
  <p:tag name="FOOTERSCRIPT" val="&lt;%Titre%&gt;"/>
  <p:tag name="DATESCRIPT" val="&lt;%Date%&gt;"/>
  <p:tag name="UPSLIDETOCMASTERID" val="UpSlide Long V510 22 2014"/>
  <p:tag name="UPSLIDETOCMASTERNAME" val="UpSlide Long V5"/>
  <p:tag name="UPSLIDETOCMASTERLASTEDITIONDATE" val="635495700654513419"/>
  <p:tag name="UPSLIDETOCOPTIONS" val="&lt;?xml version=&quot;1.0&quot; encoding=&quot;utf-16&quot;?&gt;&#10;&lt;TocContentOptions xmlns:xsi=&quot;http://www.w3.org/2001/XMLSchema-instance&quot; xmlns:xsd=&quot;http://www.w3.org/2001/XMLSchema&quot;&gt;&#10;  &lt;TocSlidesOptions&gt;&#10;    &lt;ContainsSubSectionTitles&gt;false&lt;/ContainsSubSectionTitles&gt;&#10;    &lt;ContainsSlideTitles&gt;false&lt;/ContainsSlideTitles&gt;&#10;    &lt;ContainsParentLessSlidesTitles&gt;false&lt;/ContainsParentLessSlidesTitles&gt;&#10;    &lt;ContainsPrentLessSubsections&gt;false&lt;/ContainsPrentLessSubsections&gt;&#10;    &lt;ContainsAppendix&gt;false&lt;/ContainsAppendix&gt;&#10;    &lt;ContainsUnNumberedSections&gt;true&lt;/ContainsUnNumberedSections&gt;&#10;    &lt;SlideTitle&gt;Contents&lt;/SlideTitle&gt;&#10;  &lt;/TocSlidesOptions&gt;&#10;  &lt;SectionSlideOptions&gt;&#10;    &lt;ContainsOwnSubSection&gt;false&lt;/ContainsOwnSubSection&gt;&#10;    &lt;ContainsOwnSlide&gt;false&lt;/ContainsOwnSlide&gt;&#10;    &lt;ContainsOtherSections&gt;false&lt;/ContainsOtherSections&gt;&#10;    &lt;ContainsOthersSubsection&gt;false&lt;/ContainsOthersSubsection&gt;&#10;    &lt;containsAppendix&gt;false&lt;/containsAppendix&gt;&#10;    &lt;containsUnnumberedSections&gt;true&lt;/containsUnnumberedSections&gt;&#10;    &lt;SlideTitle /&gt;&#10;  &lt;/SectionSlideOptions&gt;&#10;  &lt;SubSectionSlideOptions&gt;&#10;    &lt;ContainsOtherSubsections&gt;false&lt;/ContainsOtherSubsections&gt;&#10;    &lt;ContainsOwnSlides&gt;false&lt;/ContainsOwnSlides&gt;&#10;    &lt;ContainsParentSection&gt;false&lt;/ContainsParentSection&gt;&#10;    &lt;ContainsOtherSections&gt;false&lt;/ContainsOtherSections&gt;&#10;    &lt;containsAppendix&gt;false&lt;/containsAppendix&gt;&#10;    &lt;containsUnnumberedSections&gt;false&lt;/containsUnnumberedSections&gt;&#10;    &lt;SlideTitle&gt;Contents&lt;/SlideTitle&gt;&#10;  &lt;/SubSectionSlideOptions&gt;&#10;  &lt;UsedSlideLayouts&gt;&#10;    &lt;TocSlidesLayout&gt;&#10;      &lt;DesignName&gt;Thème Office&lt;/DesignName&gt;&#10;      &lt;LayoutName&gt;1_Contents&lt;/LayoutName&gt;&#10;    &lt;/TocSlidesLayout&gt;&#10;    &lt;SectionLayout&gt;&#10;      &lt;DesignName&gt;Thème Office&lt;/DesignName&gt;&#10;      &lt;LayoutName&gt;1_Contents&lt;/LayoutName&gt;&#10;    &lt;/SectionLayout&gt;&#10;    &lt;SubsectionLayout&gt;&#10;      &lt;DesignName&gt;Thème Office&lt;/DesignName&gt;&#10;      &lt;LayoutName&gt;1_Contents&lt;/LayoutName&gt;&#10;    &lt;/SubsectionLayout&gt;&#10;  &lt;/UsedSlideLayouts&gt;&#10;  &lt;ActiveReminders&gt;&#10;    &lt;ReminderScriptList&gt;&#10;      &lt;ReminderScript&gt;&#10;        &lt;Key xsi:type=&quot;xsd:string&quot;&gt;Reminder20/05/2014 13:33:381472652144&lt;/Key&gt;&#10;        &lt;Value xsi:type=&quot;xsd:string&quot;&gt;&amp;lt;%SectionNum%&amp;gt;&amp;lt;%DotIfSecNum%&amp;gt;&amp;lt;%SpaceIfSecNum%&amp;gt;&amp;lt;%SectionName%&amp;gt;&lt;/Value&gt;&#10;      &lt;/ReminderScript&gt;&#10;    &lt;/ReminderScriptList&gt;&#10;  &lt;/ActiveReminders&gt;&#10;  &lt;CustomAlgoOptions&gt;&#10;    &lt;CustomBaseAlgoOptions&gt;&#10;      &lt;UseSlideTitleAsSubSectionMarker&gt;false&lt;/UseSlideTitleAsSubSectionMarker&gt;&#10;      &lt;SlideTitleAsSectionMarker&gt;&#10;        &lt;UseTitleAsReminder&gt;false&lt;/UseTitleAsReminder&gt;&#10;      &lt;/SlideTitleAsSectionMarker&gt;&#10;      &lt;ShowSectionNums&gt;true&lt;/ShowSectionNums&gt;&#10;      &lt;ShowSlideIndex&gt;true&lt;/ShowSlideIndex&gt;&#10;      &lt;myColorOfNonCurrentItems&gt;&#10;        &lt;UseFixedColor&gt;false&lt;/UseFixedColor&gt;&#10;        &lt;R&gt;0&lt;/R&gt;&#10;        &lt;G&gt;0&lt;/G&gt;&#10;        &lt;B&gt;0&lt;/B&gt;&#10;      &lt;/myColorOfNonCurrentItems&gt;&#10;      &lt;currentItemFormat&gt;&#10;        &lt;UseBanner&gt;false&lt;/UseBanner&gt;&#10;        &lt;BannerFillR&gt;0&lt;/BannerFillR&gt;&#10;        &lt;BannerFillG&gt;0&lt;/BannerFillG&gt;&#10;        &lt;BannerFillB&gt;0&lt;/BannerFillB&gt;&#10;        &lt;ForceBold&gt;false&lt;/ForceBold&gt;&#10;        &lt;ApplyToSubSections&gt;false&lt;/ApplyToSubSections&gt;&#10;        &lt;ApplyToSectionsOnSubSectionDividers&gt;false&lt;/ApplyToSectionsOnSubSectionDividers&gt;&#10;        &lt;UseSubSecSpecificBanner&gt;false&lt;/UseSubSecSpecificBanner&gt;&#10;        &lt;SubSecBannerFillR&gt;0&lt;/SubSecBannerFillR&gt;&#10;        &lt;SubSecBannerFillG&gt;0&lt;/SubSecBannerFillG&gt;&#10;        &lt;SubSecBannerFillB&gt;0&lt;/SubSecBannerFillB&gt;&#10;      &lt;/currentItemFormat&gt;&#10;      &lt;nonCurrentItemAttenuation&gt;&#10;        &lt;Shading&gt;0.6&lt;/Shading&gt;&#10;      &lt;/nonCurrentItemAttenuation&gt;&#10;      &lt;ForceDisplayTOCOnTwocolumns&gt;false&lt;/ForceDisplayTOCOnTwocolumns&gt;&#10;      &lt;DisplayTOCOnTwocolumns&gt;false&lt;/DisplayTOCOnTwocolumns&gt;&#10;      &lt;Scripts&gt;&#10;        &lt;BeforeSubSecTitle /&gt;&#10;        &lt;BeforeSlideIndex&gt;page &lt;/BeforeSlideIndex&gt;&#10;        &lt;AfterSecNum /&gt;&#10;        &lt;BeforeSecNum /&gt;&#10;        &lt;AfterSubSecNum /&gt;&#10;        &lt;BeforeSubSecNum /&gt;&#10;      &lt;/Scripts&gt;&#10;      &lt;Lines&gt;&#10;        &lt;UseLineBelowSections&gt;false&lt;/UseLineBelowSections&gt;&#10;        &lt;LineBelowSection&gt;&#10;          &lt;XOffset&gt;0&lt;/XOffset&gt;&#10;          &lt;YOffset&gt;0&lt;/YOffset&gt;&#10;          &lt;Weight&gt;0&lt;/Weight&gt;&#10;          &lt;R&gt;0&lt;/R&gt;&#10;          &lt;G&gt;0&lt;/G&gt;&#10;          &lt;B&gt;0&lt;/B&gt;&#10;          &lt;LineStyle&gt;1&lt;/LineStyle&gt;&#10;        &lt;/LineBelowSection&gt;&#10;      &lt;/Lines&gt;&#10;      &lt;ManVerticalSpacing&gt;&#10;        &lt;UseManualSpacing&gt;false&lt;/UseManualSpacing&gt;&#10;        &lt;ManualSpacing&gt;&#10;          &lt;SpaceBeforeSections&gt;0&lt;/SpaceBeforeSections&gt;&#10;          &lt;SpaceBeforeSubSections&gt;0&lt;/SpaceBeforeSubSections&gt;&#10;          &lt;SpaceBeforeSlides&gt;0&lt;/SpaceBeforeSlides&gt;&#10;        &lt;/ManualSpacing&gt;&#10;        &lt;ManualSpacingSections&gt;&#10;          &lt;SpaceBeforeSections&gt;0&lt;/SpaceBeforeSections&gt;&#10;          &lt;SpaceBeforeSubSections&gt;0&lt;/SpaceBeforeSubSections&gt;&#10;          &lt;SpaceBeforeSlides&gt;0&lt;/SpaceBeforeSlides&gt;&#10;        &lt;/ManualSpacingSections&gt;&#10;        &lt;ManualSpacingSubSections&gt;&#10;          &lt;SpaceBeforeSections&gt;0&lt;/SpaceBeforeSections&gt;&#10;          &lt;SpaceBeforeSubSections&gt;0&lt;/SpaceBeforeSubSections&gt;&#10;          &lt;SpaceBeforeSlides&gt;0&lt;/SpaceBeforeSlides&gt;&#10;        &lt;/ManualSpacingSubSections&gt;&#10;        &lt;UseSpecificSpacingForSecDivider&gt;false&lt;/UseSpecificSpacingForSecDivider&gt;&#10;        &lt;UseSpecificSpacingForSubSecDivider&gt;false&lt;/UseSpecificSpacingForSubSecDivider&gt;&#10;      &lt;/ManVerticalSpacing&gt;&#10;    &lt;/CustomBaseAlgoOptions&gt;&#10;  &lt;/CustomAlgoOptions&gt;&#10;  &lt;XmlSubSectionsHaveSlide&gt;false&lt;/XmlSubSectionsHaveSlide&gt;&#10;  &lt;AllowDuplicateTitleSlides&gt;true&lt;/AllowDuplicateTitleSlides&gt;&#10;  &lt;ShowEmptySlideTitles&gt;false&lt;/ShowEmptySlideTitles&gt;&#10;  &lt;NumberingOption&gt;&#10;    &lt;NumType&gt;FullArabic&lt;/NumType&gt;&#10;  &lt;/NumberingOption&gt;&#10;  &lt;NumberingOptionForAppendix&gt;&#10;    &lt;NumType&gt;RomanAndLetters&lt;/NumType&gt;&#10;  &lt;/NumberingOptionForAppendix&gt;&#10;&lt;/TocContentOptions&gt;"/>
  <p:tag name="THINKCELLUNDODONOTDELETE" val="0"/>
</p:tagLst>
</file>

<file path=ppt/theme/theme1.xml><?xml version="1.0" encoding="utf-8"?>
<a:theme xmlns:a="http://schemas.openxmlformats.org/drawingml/2006/main" name="AXAIM2018 Template16-9">
  <a:themeElements>
    <a:clrScheme name="AXA IM New 2017">
      <a:dk1>
        <a:sysClr val="windowText" lastClr="000000"/>
      </a:dk1>
      <a:lt1>
        <a:sysClr val="window" lastClr="FFFFFF"/>
      </a:lt1>
      <a:dk2>
        <a:srgbClr val="00008F"/>
      </a:dk2>
      <a:lt2>
        <a:srgbClr val="C1D100"/>
      </a:lt2>
      <a:accent1>
        <a:srgbClr val="027180"/>
      </a:accent1>
      <a:accent2>
        <a:srgbClr val="E196AA"/>
      </a:accent2>
      <a:accent3>
        <a:srgbClr val="00AEC6"/>
      </a:accent3>
      <a:accent4>
        <a:srgbClr val="862567"/>
      </a:accent4>
      <a:accent5>
        <a:srgbClr val="DE6106"/>
      </a:accent5>
      <a:accent6>
        <a:srgbClr val="B5D0EE"/>
      </a:accent6>
      <a:hlink>
        <a:srgbClr val="00008F"/>
      </a:hlink>
      <a:folHlink>
        <a:srgbClr val="BFBFBF"/>
      </a:folHlink>
    </a:clrScheme>
    <a:fontScheme name="AXA IM New 2017">
      <a:majorFont>
        <a:latin typeface="Calibri"/>
        <a:ea typeface=""/>
        <a:cs typeface=""/>
      </a:majorFont>
      <a:minorFont>
        <a:latin typeface="Calibri"/>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1"/>
          </a:solidFill>
        </a:ln>
      </a:spPr>
      <a:bodyPr rot="0" spcFirstLastPara="0" vertOverflow="overflow" horzOverflow="overflow" vert="horz" wrap="square" lIns="91499" tIns="45749" rIns="91499" bIns="45749" numCol="1" spcCol="0" rtlCol="0" fromWordArt="0" anchor="ctr" anchorCtr="0" forceAA="0" compatLnSpc="1">
        <a:prstTxWarp prst="textNoShape">
          <a:avLst/>
        </a:prstTxWarp>
        <a:noAutofit/>
      </a:bodyPr>
      <a:lstStyle>
        <a:defPPr algn="ctr">
          <a:lnSpc>
            <a:spcPct val="90000"/>
          </a:lnSpc>
          <a:spcBef>
            <a:spcPts val="500"/>
          </a:spcBef>
          <a:spcAft>
            <a:spcPts val="500"/>
          </a:spcAft>
          <a:buClr>
            <a:srgbClr val="007BC4"/>
          </a:buClr>
          <a:defRPr sz="1400" dirty="0" err="1" smtClean="0">
            <a:solidFill>
              <a:srgbClr val="575757"/>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90000" tIns="46800" rIns="90000" bIns="46800" rtlCol="0">
        <a:spAutoFit/>
      </a:bodyPr>
      <a:lstStyle>
        <a:defPPr algn="l">
          <a:buClr>
            <a:schemeClr val="accent1"/>
          </a:buClr>
          <a:buSzPct val="115000"/>
          <a:defRPr sz="1400" dirty="0" err="1" smtClean="0">
            <a:latin typeface="Calibri" panose="020F0502020204030204" pitchFamily="34" charset="0"/>
          </a:defRPr>
        </a:defPPr>
      </a:lstStyle>
    </a:txDef>
  </a:objectDefaults>
  <a:extraClrSchemeLst/>
  <a:custClrLst>
    <a:custClr name="Light yellow">
      <a:srgbClr val="FCED9E"/>
    </a:custClr>
    <a:custClr name="Light Orange">
      <a:srgbClr val="FBBA00"/>
    </a:custClr>
    <a:custClr name="Light Pink">
      <a:srgbClr val="E6007E"/>
    </a:custClr>
    <a:custClr name="Light Purple">
      <a:srgbClr val="AD8CC0"/>
    </a:custClr>
    <a:custClr name="Light Blue">
      <a:srgbClr val="95D4E7"/>
    </a:custClr>
    <a:custClr name="Light Green">
      <a:srgbClr val="C1D100"/>
    </a:custClr>
  </a:custClrLst>
  <a:extLst>
    <a:ext uri="{05A4C25C-085E-4340-85A3-A5531E510DB2}">
      <thm15:themeFamily xmlns:thm15="http://schemas.microsoft.com/office/thememl/2012/main" name="Présentation1" id="{92F159C2-C5C1-4369-AC06-8E848B2AE5C7}" vid="{CBF3F738-F7E4-42D1-96C0-7213258A6EA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AXAIM2018 Template16-9</Template>
  <TotalTime>487</TotalTime>
  <Words>997</Words>
  <Application>Microsoft Macintosh PowerPoint</Application>
  <PresentationFormat>Affichage à l'écran (16:9)</PresentationFormat>
  <Paragraphs>53</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Source Sans Pro</vt:lpstr>
      <vt:lpstr>Verdana</vt:lpstr>
      <vt:lpstr>Wingdings 3</vt:lpstr>
      <vt:lpstr>AXAIM2018 Template16-9</vt:lpstr>
      <vt:lpstr>Présentation PowerPoint</vt:lpstr>
      <vt:lpstr>Présentation PowerPoint</vt:lpstr>
      <vt:lpstr>Dauphine 272 AM</vt:lpstr>
      <vt:lpstr>Présentation PowerPoint</vt:lpstr>
      <vt:lpstr>Lyxor Daily (-1x) Inverse</vt:lpstr>
      <vt:lpstr>Présentation PowerPoint</vt:lpstr>
      <vt:lpstr>Notre recommandation : Un investissement dans le Lyxor Daily (-1x) Inverse de 3,96%</vt:lpstr>
      <vt:lpstr>Présentation PowerPoint</vt:lpstr>
    </vt:vector>
  </TitlesOfParts>
  <Company>AXA-IM</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MONESTIER Morgane</dc:creator>
  <cp:lastModifiedBy>Morgane Monestier</cp:lastModifiedBy>
  <cp:revision>45</cp:revision>
  <cp:lastPrinted>2017-10-13T10:13:16Z</cp:lastPrinted>
  <dcterms:created xsi:type="dcterms:W3CDTF">2020-03-24T21:23:10Z</dcterms:created>
  <dcterms:modified xsi:type="dcterms:W3CDTF">2020-03-25T22:58:55Z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b89073-f537-4fe2-a4ef-71907f8c184f_Enabled">
    <vt:lpwstr>true</vt:lpwstr>
  </property>
  <property fmtid="{D5CDD505-2E9C-101B-9397-08002B2CF9AE}" pid="3" name="MSIP_Label_f3b89073-f537-4fe2-a4ef-71907f8c184f_SetDate">
    <vt:lpwstr>2019-08-26T10:48:13Z</vt:lpwstr>
  </property>
  <property fmtid="{D5CDD505-2E9C-101B-9397-08002B2CF9AE}" pid="4" name="MSIP_Label_f3b89073-f537-4fe2-a4ef-71907f8c184f_Method">
    <vt:lpwstr>Standard</vt:lpwstr>
  </property>
  <property fmtid="{D5CDD505-2E9C-101B-9397-08002B2CF9AE}" pid="5" name="MSIP_Label_f3b89073-f537-4fe2-a4ef-71907f8c184f_Name">
    <vt:lpwstr>INTERNAL</vt:lpwstr>
  </property>
  <property fmtid="{D5CDD505-2E9C-101B-9397-08002B2CF9AE}" pid="6" name="MSIP_Label_f3b89073-f537-4fe2-a4ef-71907f8c184f_SiteId">
    <vt:lpwstr>85f3dce2-9de5-43ba-8d73-76ef63954d34</vt:lpwstr>
  </property>
  <property fmtid="{D5CDD505-2E9C-101B-9397-08002B2CF9AE}" pid="7" name="MSIP_Label_f3b89073-f537-4fe2-a4ef-71907f8c184f_ActionId">
    <vt:lpwstr>81e6c738-7b1d-4cfb-9db3-0000e14a35b5</vt:lpwstr>
  </property>
  <property fmtid="{D5CDD505-2E9C-101B-9397-08002B2CF9AE}" pid="8" name="MSIP_Label_f3b89073-f537-4fe2-a4ef-71907f8c184f_ContentBits">
    <vt:lpwstr>2</vt:lpwstr>
  </property>
</Properties>
</file>