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2" r:id="rId8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3C38D7-1B61-4DB5-95D0-1FC77C1BB99E}" v="1" dt="2023-01-20T09:06:30.946"/>
    <p1510:client id="{E4AEEE6D-61F3-4083-A6F3-24CAD81BA979}" v="306" dt="2023-01-20T13:07:30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s Ieronymakis | Probability B.V." userId="c08650ba-da06-40bd-9fb0-2241444d7248" providerId="ADAL" clId="{98EA58B7-7F2A-4081-86EB-E79CE87AF0A7}"/>
    <pc:docChg chg="undo custSel delSld modSld">
      <pc:chgData name="Manos Ieronymakis | Probability B.V." userId="c08650ba-da06-40bd-9fb0-2241444d7248" providerId="ADAL" clId="{98EA58B7-7F2A-4081-86EB-E79CE87AF0A7}" dt="2023-01-20T14:18:35.050" v="192" actId="20577"/>
      <pc:docMkLst>
        <pc:docMk/>
      </pc:docMkLst>
      <pc:sldChg chg="del">
        <pc:chgData name="Manos Ieronymakis | Probability B.V." userId="c08650ba-da06-40bd-9fb0-2241444d7248" providerId="ADAL" clId="{98EA58B7-7F2A-4081-86EB-E79CE87AF0A7}" dt="2023-01-20T14:17:00.419" v="174" actId="47"/>
        <pc:sldMkLst>
          <pc:docMk/>
          <pc:sldMk cId="0" sldId="260"/>
        </pc:sldMkLst>
      </pc:sldChg>
      <pc:sldChg chg="del">
        <pc:chgData name="Manos Ieronymakis | Probability B.V." userId="c08650ba-da06-40bd-9fb0-2241444d7248" providerId="ADAL" clId="{98EA58B7-7F2A-4081-86EB-E79CE87AF0A7}" dt="2023-01-20T14:09:06.197" v="4" actId="47"/>
        <pc:sldMkLst>
          <pc:docMk/>
          <pc:sldMk cId="0" sldId="261"/>
        </pc:sldMkLst>
      </pc:sldChg>
      <pc:sldChg chg="modSp mod">
        <pc:chgData name="Manos Ieronymakis | Probability B.V." userId="c08650ba-da06-40bd-9fb0-2241444d7248" providerId="ADAL" clId="{98EA58B7-7F2A-4081-86EB-E79CE87AF0A7}" dt="2023-01-20T14:16:35.266" v="173" actId="20577"/>
        <pc:sldMkLst>
          <pc:docMk/>
          <pc:sldMk cId="0" sldId="262"/>
        </pc:sldMkLst>
        <pc:spChg chg="mod">
          <ac:chgData name="Manos Ieronymakis | Probability B.V." userId="c08650ba-da06-40bd-9fb0-2241444d7248" providerId="ADAL" clId="{98EA58B7-7F2A-4081-86EB-E79CE87AF0A7}" dt="2023-01-20T14:16:35.266" v="173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Manos Ieronymakis | Probability B.V." userId="c08650ba-da06-40bd-9fb0-2241444d7248" providerId="ADAL" clId="{98EA58B7-7F2A-4081-86EB-E79CE87AF0A7}" dt="2023-01-20T14:18:35.050" v="192" actId="20577"/>
        <pc:sldMkLst>
          <pc:docMk/>
          <pc:sldMk cId="3166522024" sldId="263"/>
        </pc:sldMkLst>
        <pc:spChg chg="mod">
          <ac:chgData name="Manos Ieronymakis | Probability B.V." userId="c08650ba-da06-40bd-9fb0-2241444d7248" providerId="ADAL" clId="{98EA58B7-7F2A-4081-86EB-E79CE87AF0A7}" dt="2023-01-20T14:18:35.050" v="192" actId="20577"/>
          <ac:spMkLst>
            <pc:docMk/>
            <pc:sldMk cId="3166522024" sldId="263"/>
            <ac:spMk id="3" creationId="{00000000-0000-0000-0000-000000000000}"/>
          </ac:spMkLst>
        </pc:spChg>
      </pc:sldChg>
      <pc:sldChg chg="modSp mod">
        <pc:chgData name="Manos Ieronymakis | Probability B.V." userId="c08650ba-da06-40bd-9fb0-2241444d7248" providerId="ADAL" clId="{98EA58B7-7F2A-4081-86EB-E79CE87AF0A7}" dt="2023-01-20T14:16:17.731" v="167" actId="20577"/>
        <pc:sldMkLst>
          <pc:docMk/>
          <pc:sldMk cId="2234199432" sldId="264"/>
        </pc:sldMkLst>
        <pc:spChg chg="mod">
          <ac:chgData name="Manos Ieronymakis | Probability B.V." userId="c08650ba-da06-40bd-9fb0-2241444d7248" providerId="ADAL" clId="{98EA58B7-7F2A-4081-86EB-E79CE87AF0A7}" dt="2023-01-20T14:16:17.731" v="167" actId="20577"/>
          <ac:spMkLst>
            <pc:docMk/>
            <pc:sldMk cId="2234199432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- Ορθογώνιο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- Ορθογώνιο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- Ορθογώνιο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/>
              <a:t>Κάντε κλικ για να επεξεργαστείτε τον υπότιτλο του υποδείγματος</a:t>
            </a:r>
            <a:endParaRPr kumimoji="0" lang="en-US"/>
          </a:p>
        </p:txBody>
      </p:sp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AA52-4CA9-4DC0-BEB1-9DA297BF28A5}" type="datetimeFigureOut">
              <a:rPr lang="el-GR" smtClean="0"/>
              <a:pPr/>
              <a:t>20/1/2023</a:t>
            </a:fld>
            <a:endParaRPr lang="el-GR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Ευθεία γραμμή σύνδεσης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- Ορθογώνιο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- Έλλειψη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- Έλλειψη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E0EDFD-B6C2-46B0-83EB-C55E7D309CC7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AA52-4CA9-4DC0-BEB1-9DA297BF28A5}" type="datetimeFigureOut">
              <a:rPr lang="el-GR" smtClean="0"/>
              <a:pPr/>
              <a:t>20/1/2023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EDFD-B6C2-46B0-83EB-C55E7D309CC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- Ορθογώνιο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- Ορθογώνιο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- Ορθογώνιο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- Ορθογώνιο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- Ευθεία γραμμή σύνδεσης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- Έλλειψη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- Έλλειψη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0E0EDFD-B6C2-46B0-83EB-C55E7D309CC7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AA52-4CA9-4DC0-BEB1-9DA297BF28A5}" type="datetimeFigureOut">
              <a:rPr lang="el-GR" smtClean="0"/>
              <a:pPr/>
              <a:t>20/1/2023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AA52-4CA9-4DC0-BEB1-9DA297BF28A5}" type="datetimeFigureOut">
              <a:rPr lang="el-GR" smtClean="0"/>
              <a:pPr/>
              <a:t>20/1/2023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0E0EDFD-B6C2-46B0-83EB-C55E7D309CC7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7 - Θέση περιεχομένου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- Ορθογώνιο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- Ορθογώνιο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- Ορθογώνιο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- Ορθογώνιο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13" name="12 - Ορθογώνιο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- Ορθογώνιο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AA52-4CA9-4DC0-BEB1-9DA297BF28A5}" type="datetimeFigureOut">
              <a:rPr lang="el-GR" smtClean="0"/>
              <a:pPr/>
              <a:t>20/1/2023</a:t>
            </a:fld>
            <a:endParaRPr lang="el-GR"/>
          </a:p>
        </p:txBody>
      </p:sp>
      <p:sp>
        <p:nvSpPr>
          <p:cNvPr id="8" name="7 - Ευθεία γραμμή σύνδεσης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- Έλλειψη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- Έλλειψη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E0EDFD-B6C2-46B0-83EB-C55E7D309CC7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87BAA52-4CA9-4DC0-BEB1-9DA297BF28A5}" type="datetimeFigureOut">
              <a:rPr lang="el-GR" smtClean="0"/>
              <a:pPr/>
              <a:t>20/1/2023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EDFD-B6C2-46B0-83EB-C55E7D309CC7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7 - Ευθεία γραμμή σύνδεσης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- Θέση περιεχομένου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12" name="11 - Θέση περιεχομένου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Σύγκριση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- Ευθεία γραμμή σύνδεσης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- Ορθογώνιο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- Ορθογώνιο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- Ορθογώνιο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- Ορθογώνιο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AA52-4CA9-4DC0-BEB1-9DA297BF28A5}" type="datetimeFigureOut">
              <a:rPr lang="el-GR" smtClean="0"/>
              <a:pPr/>
              <a:t>20/1/2023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l-GR"/>
          </a:p>
        </p:txBody>
      </p:sp>
      <p:sp>
        <p:nvSpPr>
          <p:cNvPr id="15" name="14 - Ευθεία γραμμή σύνδεσης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- Ορθογώνιο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4" name="23 - Θέση περιεχομένου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26" name="2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25" name="24 - Έλλειψη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- Έλλειψη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0E0EDFD-B6C2-46B0-83EB-C55E7D309CC7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3" name="22 - Τίτλος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AA52-4CA9-4DC0-BEB1-9DA297BF28A5}" type="datetimeFigureOut">
              <a:rPr lang="el-GR" smtClean="0"/>
              <a:pPr/>
              <a:t>20/1/2023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0E0EDFD-B6C2-46B0-83EB-C55E7D309CC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- Ορθογώνιο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- Ορθογώνιο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- Ορθογώνιο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- Ορθογώνιο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AA52-4CA9-4DC0-BEB1-9DA297BF28A5}" type="datetimeFigureOut">
              <a:rPr lang="el-GR" smtClean="0"/>
              <a:pPr/>
              <a:t>20/1/2023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0E0EDFD-B6C2-46B0-83EB-C55E7D309CC7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- Ορθογώνιο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- Ορθογώνιο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- Ορθογώνιο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- Ορθογώνιο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8" name="7 - Ορθογώνιο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- Ευθεία γραμμή σύνδεσης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- Θέση περιεχομένου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/>
              <a:t>Δεύτερου επιπέδου</a:t>
            </a:r>
          </a:p>
          <a:p>
            <a:pPr lvl="2" eaLnBrk="1" latinLnBrk="0" hangingPunct="1"/>
            <a:r>
              <a:rPr lang="el-GR"/>
              <a:t>Τρίτου επιπέδου</a:t>
            </a:r>
          </a:p>
          <a:p>
            <a:pPr lvl="3" eaLnBrk="1" latinLnBrk="0" hangingPunct="1"/>
            <a:r>
              <a:rPr lang="el-GR"/>
              <a:t>Τέταρτου επιπέδου</a:t>
            </a:r>
          </a:p>
          <a:p>
            <a:pPr lvl="4" eaLnBrk="1" latinLnBrk="0" hangingPunct="1"/>
            <a:r>
              <a:rPr lang="el-GR"/>
              <a:t>Πέμπτου επιπέδου</a:t>
            </a:r>
            <a:endParaRPr kumimoji="0" lang="en-US"/>
          </a:p>
        </p:txBody>
      </p:sp>
      <p:sp>
        <p:nvSpPr>
          <p:cNvPr id="10" name="9 - Έλλειψη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- Έλλειψη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E0EDFD-B6C2-46B0-83EB-C55E7D309CC7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1" name="20 - Ορθογώνιο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AA52-4CA9-4DC0-BEB1-9DA297BF28A5}" type="datetimeFigureOut">
              <a:rPr lang="el-GR" smtClean="0"/>
              <a:pPr/>
              <a:t>20/1/2023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- Ευθεία γραμμή σύνδεσης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- Ορθογώνιο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- Ορθογώνιο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- Ορθογώνιο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- Ορθογώνιο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- Ορθογώνιο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- Έλλειψη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- Έλλειψη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0E0EDFD-B6C2-46B0-83EB-C55E7D309CC7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l-GR"/>
              <a:t>Κάντε κλικ στο εικονίδιο για να προσθέσετε μια εικόνα</a:t>
            </a:r>
            <a:endParaRPr kumimoji="0" lang="en-US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</p:txBody>
      </p:sp>
      <p:sp>
        <p:nvSpPr>
          <p:cNvPr id="22" name="21 - Ορθογώνιο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87BAA52-4CA9-4DC0-BEB1-9DA297BF28A5}" type="datetimeFigureOut">
              <a:rPr lang="el-GR" smtClean="0"/>
              <a:pPr/>
              <a:t>20/1/2023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- Ορθογώνιο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- Ορθογώνιο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- Ορθογώνιο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- Ορθογώνιο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- Ορθογώνιο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87BAA52-4CA9-4DC0-BEB1-9DA297BF28A5}" type="datetimeFigureOut">
              <a:rPr lang="el-GR" smtClean="0"/>
              <a:pPr/>
              <a:t>20/1/2023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8" name="7 - Ορθογώνιο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- Ευθεία γραμμή σύνδεσης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- Έλλειψη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- Έλλειψη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0E0EDFD-B6C2-46B0-83EB-C55E7D309CC7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l-GR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/>
              <a:t>Δεύτερου επιπέδου</a:t>
            </a:r>
          </a:p>
          <a:p>
            <a:pPr lvl="2" eaLnBrk="1" latinLnBrk="0" hangingPunct="1"/>
            <a:r>
              <a:rPr kumimoji="0" lang="el-GR"/>
              <a:t>Τρίτου επιπέδου</a:t>
            </a:r>
          </a:p>
          <a:p>
            <a:pPr lvl="3" eaLnBrk="1" latinLnBrk="0" hangingPunct="1"/>
            <a:r>
              <a:rPr kumimoji="0" lang="el-GR"/>
              <a:t>Τέταρτου επιπέδου</a:t>
            </a:r>
          </a:p>
          <a:p>
            <a:pPr lvl="4" eaLnBrk="1" latinLnBrk="0" hangingPunct="1"/>
            <a:r>
              <a:rPr kumimoji="0" lang="el-GR"/>
              <a:t>Πέμπτου επιπέδου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Btc PREDICTIVE</a:t>
            </a:r>
          </a:p>
          <a:p>
            <a:r>
              <a:rPr lang="en-US" sz="2800"/>
              <a:t>MODEL </a:t>
            </a:r>
            <a:endParaRPr lang="el-GR" sz="2800"/>
          </a:p>
        </p:txBody>
      </p:sp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anchor="b">
            <a:normAutofit/>
          </a:bodyPr>
          <a:lstStyle/>
          <a:p>
            <a:r>
              <a:rPr lang="en-US"/>
              <a:t>Business case</a:t>
            </a:r>
            <a:br>
              <a:rPr lang="en-US"/>
            </a:br>
            <a:r>
              <a:rPr lang="en-US"/>
              <a:t>CEO </a:t>
            </a:r>
          </a:p>
        </p:txBody>
      </p:sp>
      <p:sp>
        <p:nvSpPr>
          <p:cNvPr id="4" name="3 - TextBox"/>
          <p:cNvSpPr txBox="1"/>
          <p:nvPr/>
        </p:nvSpPr>
        <p:spPr>
          <a:xfrm>
            <a:off x="2895600" y="5029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EMMANOUIL IERONYMAKIS</a:t>
            </a:r>
            <a:endParaRPr lang="el-G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>
              <a:buNone/>
            </a:pPr>
            <a:r>
              <a:rPr lang="en-US" dirty="0"/>
              <a:t>By building a new predictive model for BTC, </a:t>
            </a:r>
          </a:p>
          <a:p>
            <a:pPr>
              <a:buNone/>
            </a:pPr>
            <a:r>
              <a:rPr lang="en-US" dirty="0"/>
              <a:t>we expect to be able to identify BCT price </a:t>
            </a:r>
          </a:p>
          <a:p>
            <a:pPr>
              <a:buNone/>
            </a:pPr>
            <a:r>
              <a:rPr lang="en-US" dirty="0"/>
              <a:t>behavior more accurate.</a:t>
            </a:r>
          </a:p>
          <a:p>
            <a:pPr>
              <a:buNone/>
            </a:pPr>
            <a:r>
              <a:rPr lang="en-US" dirty="0"/>
              <a:t>This allows us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Have 25% more accurate investments for our risk tolerant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Expect profits increases by 30% in a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Attract new clients who are interested in investing BTC.</a:t>
            </a:r>
          </a:p>
          <a:p>
            <a:pPr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6652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/>
              <a:t>Currently the BTC risk advice, is solely based on the analysis of historical data.</a:t>
            </a:r>
          </a:p>
          <a:p>
            <a:r>
              <a:rPr lang="en-US"/>
              <a:t>From 2015-2022 price of BTC is heavily fluctuating.</a:t>
            </a:r>
          </a:p>
          <a:p>
            <a:r>
              <a:rPr lang="en-US"/>
              <a:t>Currently is challenging to identify the financial risks that our clients face when invest in BTC.</a:t>
            </a:r>
          </a:p>
          <a:p>
            <a:r>
              <a:rPr lang="en-US"/>
              <a:t>We don’t have a suggested action plan for our clients to decrease risk factors.</a:t>
            </a:r>
          </a:p>
          <a:p>
            <a:r>
              <a:rPr lang="en-US"/>
              <a:t>Our existing stock models, are not compatible as BTC has proven to behave differently. </a:t>
            </a:r>
          </a:p>
          <a:p>
            <a:endParaRPr lang="en-US"/>
          </a:p>
          <a:p>
            <a:endParaRPr lang="el-G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PROPOSAL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/>
              <a:t>Create a new predictive machine learning model that analyze multiple BTC data to predict the future price more accurately.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 </a:t>
            </a:r>
            <a:endParaRPr lang="el-GR"/>
          </a:p>
        </p:txBody>
      </p:sp>
      <p:pic>
        <p:nvPicPr>
          <p:cNvPr id="6" name="5 - Εικόνα" descr="Figure_1.png"/>
          <p:cNvPicPr>
            <a:picLocks noChangeAspect="1"/>
          </p:cNvPicPr>
          <p:nvPr/>
        </p:nvPicPr>
        <p:blipFill>
          <a:blip r:embed="rId2" cstate="print"/>
          <a:srcRect l="8699"/>
          <a:stretch>
            <a:fillRect/>
          </a:stretch>
        </p:blipFill>
        <p:spPr>
          <a:xfrm>
            <a:off x="228600" y="3505200"/>
            <a:ext cx="3586736" cy="2448329"/>
          </a:xfrm>
          <a:prstGeom prst="rect">
            <a:avLst/>
          </a:prstGeom>
        </p:spPr>
      </p:pic>
      <p:sp>
        <p:nvSpPr>
          <p:cNvPr id="7" name="6 - TextBox"/>
          <p:cNvSpPr txBox="1"/>
          <p:nvPr/>
        </p:nvSpPr>
        <p:spPr>
          <a:xfrm>
            <a:off x="2819400" y="4114800"/>
            <a:ext cx="68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/>
              <a:t>?</a:t>
            </a:r>
            <a:endParaRPr lang="el-GR" sz="9600"/>
          </a:p>
        </p:txBody>
      </p:sp>
      <p:pic>
        <p:nvPicPr>
          <p:cNvPr id="11" name="10 - Εικόνα" descr="Figure_12.png"/>
          <p:cNvPicPr>
            <a:picLocks noChangeAspect="1"/>
          </p:cNvPicPr>
          <p:nvPr/>
        </p:nvPicPr>
        <p:blipFill>
          <a:blip r:embed="rId3" cstate="print"/>
          <a:srcRect l="9240"/>
          <a:stretch>
            <a:fillRect/>
          </a:stretch>
        </p:blipFill>
        <p:spPr>
          <a:xfrm>
            <a:off x="3967130" y="3505200"/>
            <a:ext cx="4929513" cy="2427089"/>
          </a:xfrm>
          <a:prstGeom prst="rect">
            <a:avLst/>
          </a:prstGeom>
        </p:spPr>
      </p:pic>
      <p:cxnSp>
        <p:nvCxnSpPr>
          <p:cNvPr id="13" name="12 - Ευθύγραμμο βέλος σύνδεσης"/>
          <p:cNvCxnSpPr/>
          <p:nvPr/>
        </p:nvCxnSpPr>
        <p:spPr>
          <a:xfrm>
            <a:off x="7848600" y="4191000"/>
            <a:ext cx="533400" cy="990600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endParaRPr lang="en-US"/>
          </a:p>
          <a:p>
            <a:r>
              <a:rPr lang="en-US"/>
              <a:t>Increased certainty of our investments. </a:t>
            </a:r>
          </a:p>
          <a:p>
            <a:r>
              <a:rPr lang="en-US"/>
              <a:t>Improved company systems compatible to crypto market.</a:t>
            </a:r>
          </a:p>
          <a:p>
            <a:r>
              <a:rPr lang="en-US"/>
              <a:t>More BTC clients.</a:t>
            </a:r>
          </a:p>
          <a:p>
            <a:r>
              <a:rPr lang="en-US"/>
              <a:t>More BTC control. </a:t>
            </a:r>
          </a:p>
          <a:p>
            <a:r>
              <a:rPr lang="en-US"/>
              <a:t>More clients trust. </a:t>
            </a:r>
          </a:p>
          <a:p>
            <a:endParaRPr lang="el-G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 AND COSTS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 fontScale="92500" lnSpcReduction="10000"/>
          </a:bodyPr>
          <a:lstStyle/>
          <a:p>
            <a:r>
              <a:rPr lang="en-US" dirty="0"/>
              <a:t>6 months expected duration</a:t>
            </a:r>
          </a:p>
          <a:p>
            <a:r>
              <a:rPr lang="en-US" dirty="0"/>
              <a:t>4 full time employes (3 seniors and 1 junior)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Expected cost of this project: ~ </a:t>
            </a:r>
            <a:r>
              <a:rPr lang="en-US" dirty="0">
                <a:ea typeface="+mn-lt"/>
                <a:cs typeface="+mn-lt"/>
              </a:rPr>
              <a:t>$</a:t>
            </a:r>
            <a:r>
              <a:rPr lang="en-US" dirty="0"/>
              <a:t>110.000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Expected company ROI:</a:t>
            </a:r>
          </a:p>
          <a:p>
            <a:r>
              <a:rPr lang="en-US" dirty="0"/>
              <a:t>($</a:t>
            </a:r>
            <a:r>
              <a:rPr lang="en-US" dirty="0">
                <a:ea typeface="+mn-lt"/>
                <a:cs typeface="+mn-lt"/>
              </a:rPr>
              <a:t>1.000.000*/$110.000) x 100 =  909%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After two investment periods (6 months)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900" dirty="0"/>
              <a:t>*profit calculated based on acquiring 10 new clients and increasing profits for existing clients.</a:t>
            </a:r>
          </a:p>
          <a:p>
            <a:pPr marL="0" indent="0">
              <a:buNone/>
            </a:pPr>
            <a:r>
              <a:rPr lang="en-US" sz="900" dirty="0"/>
              <a:t>*ROI = Net income/ Cost of investment x 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3419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anchor="t">
            <a:normAutofit lnSpcReduction="10000"/>
          </a:bodyPr>
          <a:lstStyle/>
          <a:p>
            <a:r>
              <a:rPr lang="en-US" dirty="0"/>
              <a:t>A new predictive BTC model.</a:t>
            </a:r>
          </a:p>
          <a:p>
            <a:r>
              <a:rPr lang="en-US" dirty="0"/>
              <a:t>25% more accuracy.</a:t>
            </a:r>
          </a:p>
          <a:p>
            <a:r>
              <a:rPr lang="en-US" dirty="0"/>
              <a:t>More reliable company models.</a:t>
            </a:r>
          </a:p>
          <a:p>
            <a:r>
              <a:rPr lang="en-US" dirty="0"/>
              <a:t>More clients.</a:t>
            </a:r>
          </a:p>
          <a:p>
            <a:r>
              <a:rPr lang="en-US" dirty="0"/>
              <a:t>Higher profits.</a:t>
            </a:r>
          </a:p>
          <a:p>
            <a:r>
              <a:rPr lang="en-US" dirty="0"/>
              <a:t>Technical project summary: </a:t>
            </a:r>
          </a:p>
          <a:p>
            <a:pPr lvl="1"/>
            <a:r>
              <a:rPr lang="en-US" dirty="0"/>
              <a:t>6 moths.</a:t>
            </a:r>
          </a:p>
          <a:p>
            <a:pPr lvl="1"/>
            <a:r>
              <a:rPr lang="en-US" dirty="0"/>
              <a:t>4 FTE</a:t>
            </a:r>
          </a:p>
          <a:p>
            <a:pPr lvl="1"/>
            <a:r>
              <a:rPr lang="en-US" dirty="0"/>
              <a:t>Cost of ~110.000$</a:t>
            </a:r>
          </a:p>
          <a:p>
            <a:pPr>
              <a:buClr>
                <a:srgbClr val="D16349"/>
              </a:buClr>
            </a:pPr>
            <a:r>
              <a:rPr lang="en-US" dirty="0">
                <a:solidFill>
                  <a:srgbClr val="000000"/>
                </a:solidFill>
              </a:rPr>
              <a:t>909</a:t>
            </a:r>
            <a:r>
              <a:rPr lang="el-GR" dirty="0">
                <a:solidFill>
                  <a:srgbClr val="000000"/>
                </a:solidFill>
              </a:rPr>
              <a:t>% ROI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Δημοτικός">
  <a:themeElements>
    <a:clrScheme name="Δημοτικός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Δημοτικός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Δημοτικός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</TotalTime>
  <Words>312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Georgia</vt:lpstr>
      <vt:lpstr>Wingdings</vt:lpstr>
      <vt:lpstr>Wingdings 2</vt:lpstr>
      <vt:lpstr>Δημοτικός</vt:lpstr>
      <vt:lpstr>Business case CEO </vt:lpstr>
      <vt:lpstr>EXECUTIVE SUMMARY</vt:lpstr>
      <vt:lpstr>PROBLEM STATEMENT</vt:lpstr>
      <vt:lpstr>SOLUTION PROPOSAL</vt:lpstr>
      <vt:lpstr>BENEFITS</vt:lpstr>
      <vt:lpstr>TIMELINE AND COSTS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</dc:title>
  <dc:creator>User</dc:creator>
  <cp:lastModifiedBy>Manos Ieronymakis | Probability B.V.</cp:lastModifiedBy>
  <cp:revision>2</cp:revision>
  <dcterms:created xsi:type="dcterms:W3CDTF">2023-01-15T21:46:00Z</dcterms:created>
  <dcterms:modified xsi:type="dcterms:W3CDTF">2023-01-20T14:18:43Z</dcterms:modified>
</cp:coreProperties>
</file>